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B"/>
          </a:solidFill>
        </a:fill>
      </a:tcStyle>
    </a:wholeTbl>
    <a:band2H>
      <a:tcTxStyle b="def" i="def"/>
      <a:tcStyle>
        <a:tcBdr/>
        <a:fill>
          <a:solidFill>
            <a:srgbClr val="E6E9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FEB"/>
          </a:solidFill>
        </a:fill>
      </a:tcStyle>
    </a:wholeTbl>
    <a:band2H>
      <a:tcTxStyle b="def" i="def"/>
      <a:tcStyle>
        <a:tcBdr/>
        <a:fill>
          <a:solidFill>
            <a:srgbClr val="EAF0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4CB"/>
          </a:solidFill>
        </a:fill>
      </a:tcStyle>
    </a:wholeTbl>
    <a:band2H>
      <a:tcTxStyle b="def" i="def"/>
      <a:tcStyle>
        <a:tcBdr/>
        <a:fill>
          <a:solidFill>
            <a:srgbClr val="FA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</a:pPr>
            <a:r>
              <a:t>This approach is to represent a 2D image as a sequence of patches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Each patch is transformed into a higher-dimensional vector, which is subsequently fed into a transformer model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In multi-view image fusion, the conventional approach involves averaging the features from all image views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• 3D-RETR-Avg-Fusion this is our implementation of the 3D-RETR-B model</a:t>
            </a:r>
          </a:p>
          <a:p>
            <a:pPr>
              <a:spcBef>
                <a:spcPts val="600"/>
              </a:spcBef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• 3D-RETR-Deep-Fusion this is our extension with the transformer for multi-view fusion</a:t>
            </a:r>
          </a:p>
          <a:p>
            <a:pPr>
              <a:spcBef>
                <a:spcPts val="600"/>
              </a:spcBef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• 3D-RETR-Avg-Fusion-E this is the same as the 3D- RETR-Avg-Fusion model but stopped early during training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8" descr="Bild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319088" y="1978719"/>
            <a:ext cx="8509000" cy="12741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7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Rechteck 13"/>
          <p:cNvSpPr/>
          <p:nvPr/>
        </p:nvSpPr>
        <p:spPr>
          <a:xfrm>
            <a:off x="8347634" y="6408270"/>
            <a:ext cx="575237" cy="3585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r">
              <a:defRPr sz="2000"/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16" name="Rechteck 8"/>
          <p:cNvSpPr/>
          <p:nvPr/>
        </p:nvSpPr>
        <p:spPr>
          <a:xfrm>
            <a:off x="0" y="2477138"/>
            <a:ext cx="9144000" cy="438086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 algn="r">
              <a:defRPr sz="1000"/>
            </a:pPr>
          </a:p>
        </p:txBody>
      </p:sp>
      <p:sp>
        <p:nvSpPr>
          <p:cNvPr id="117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Bildplatzhalter 2"/>
          <p:cNvSpPr/>
          <p:nvPr>
            <p:ph type="pic" sz="half" idx="21"/>
          </p:nvPr>
        </p:nvSpPr>
        <p:spPr>
          <a:xfrm>
            <a:off x="4584191" y="2484120"/>
            <a:ext cx="4244401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Body Level One…"/>
          <p:cNvSpPr txBox="1"/>
          <p:nvPr>
            <p:ph type="body" sz="quarter" idx="1" hasCustomPrompt="1"/>
          </p:nvPr>
        </p:nvSpPr>
        <p:spPr>
          <a:xfrm>
            <a:off x="319088" y="1978719"/>
            <a:ext cx="8509000" cy="12741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7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Rechteck 13"/>
          <p:cNvSpPr/>
          <p:nvPr/>
        </p:nvSpPr>
        <p:spPr>
          <a:xfrm>
            <a:off x="8347634" y="6408270"/>
            <a:ext cx="575237" cy="3585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r">
              <a:defRPr sz="2000"/>
            </a:pP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/>
          <p:nvPr>
            <p:ph type="body" idx="1" hasCustomPrompt="1"/>
          </p:nvPr>
        </p:nvSpPr>
        <p:spPr>
          <a:xfrm>
            <a:off x="319089" y="2499360"/>
            <a:ext cx="8509001" cy="39624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6774933" y="6569468"/>
            <a:ext cx="2052075" cy="172815"/>
          </a:xfrm>
          <a:prstGeom prst="rect">
            <a:avLst/>
          </a:prstGeom>
          <a:solidFill>
            <a:srgbClr val="FFFFFF"/>
          </a:solidFill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51" name="Textplatzhalter 7"/>
          <p:cNvSpPr/>
          <p:nvPr>
            <p:ph type="body" sz="quarter" idx="21" hasCustomPrompt="1"/>
          </p:nvPr>
        </p:nvSpPr>
        <p:spPr>
          <a:xfrm>
            <a:off x="319088" y="1762187"/>
            <a:ext cx="8509001" cy="71495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</p:txBody>
      </p:sp>
      <p:sp>
        <p:nvSpPr>
          <p:cNvPr id="152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ody Level One…"/>
          <p:cNvSpPr txBox="1"/>
          <p:nvPr>
            <p:ph type="body" sz="half" idx="1" hasCustomPrompt="1"/>
          </p:nvPr>
        </p:nvSpPr>
        <p:spPr>
          <a:xfrm>
            <a:off x="319090" y="1762187"/>
            <a:ext cx="4180911" cy="4687382"/>
          </a:xfrm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Bildplatzhalter 2"/>
          <p:cNvSpPr/>
          <p:nvPr>
            <p:ph type="pic" sz="half" idx="21"/>
          </p:nvPr>
        </p:nvSpPr>
        <p:spPr>
          <a:xfrm>
            <a:off x="4584191" y="2484120"/>
            <a:ext cx="4244401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hteck 8"/>
          <p:cNvSpPr/>
          <p:nvPr/>
        </p:nvSpPr>
        <p:spPr>
          <a:xfrm>
            <a:off x="0" y="2477138"/>
            <a:ext cx="9144000" cy="438086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 algn="r">
              <a:defRPr sz="1000"/>
            </a:pPr>
          </a:p>
        </p:txBody>
      </p:sp>
      <p:sp>
        <p:nvSpPr>
          <p:cNvPr id="182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Bildplatzhalter 2"/>
          <p:cNvSpPr/>
          <p:nvPr>
            <p:ph type="pic" sz="half" idx="21"/>
          </p:nvPr>
        </p:nvSpPr>
        <p:spPr>
          <a:xfrm>
            <a:off x="4584191" y="2484120"/>
            <a:ext cx="4244401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Bildplatzhalter 8"/>
          <p:cNvSpPr/>
          <p:nvPr>
            <p:ph type="pic" idx="21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Bildplatzhalter 2"/>
          <p:cNvSpPr/>
          <p:nvPr>
            <p:ph type="pic" idx="21"/>
          </p:nvPr>
        </p:nvSpPr>
        <p:spPr>
          <a:xfrm>
            <a:off x="0" y="1691639"/>
            <a:ext cx="9144000" cy="5166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14000"/>
              </a:lnSpc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4" name="Bild 3" descr="Bild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2628" y="324649"/>
            <a:ext cx="599724" cy="32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räsentationsmusterkann auch als Kapiteltrenner verwendet werden"/>
          <p:cNvSpPr txBox="1"/>
          <p:nvPr>
            <p:ph type="title" hasCustomPrompt="1"/>
          </p:nvPr>
        </p:nvSpPr>
        <p:spPr>
          <a:xfrm>
            <a:off x="319089" y="994333"/>
            <a:ext cx="8509001" cy="1231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Präsentationsmusterkann auch als Kapiteltrenner verwendet werden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646490" y="6583470"/>
            <a:ext cx="182216" cy="17281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4000"/>
              </a:lnSpc>
            </a:lvl1pPr>
          </a:lstStyle>
          <a:p>
            <a:pPr/>
            <a:fld id="{86CB4B4D-7CA3-9044-876B-883B54F8677D}" type="slidenum"/>
          </a:p>
        </p:txBody>
      </p:sp>
      <p:pic>
        <p:nvPicPr>
          <p:cNvPr id="25" name="Bild 4" descr="Bild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Bild 6" descr="Bild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2626" y="324649"/>
            <a:ext cx="599723" cy="32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el der Präsentation durch Klicken bearbeiten"/>
          <p:cNvSpPr txBox="1"/>
          <p:nvPr>
            <p:ph type="title" hasCustomPrompt="1"/>
          </p:nvPr>
        </p:nvSpPr>
        <p:spPr>
          <a:xfrm>
            <a:off x="319089" y="994333"/>
            <a:ext cx="8509001" cy="501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 der Präsentation durch Klicken bearbeiten</a:t>
            </a:r>
          </a:p>
        </p:txBody>
      </p:sp>
      <p:sp>
        <p:nvSpPr>
          <p:cNvPr id="28" name="Body Level One…"/>
          <p:cNvSpPr txBox="1"/>
          <p:nvPr>
            <p:ph type="body" sz="quarter" idx="1" hasCustomPrompt="1"/>
          </p:nvPr>
        </p:nvSpPr>
        <p:spPr>
          <a:xfrm>
            <a:off x="319088" y="1978719"/>
            <a:ext cx="8509000" cy="12741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FFFFFF"/>
                </a:solidFill>
              </a:defRPr>
            </a:lvl2pPr>
            <a:lvl3pPr marL="386670" indent="-210457">
              <a:lnSpc>
                <a:spcPct val="15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htec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14000"/>
              </a:lnSpc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4" name="Bild 3" descr="Bild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2626" y="324649"/>
            <a:ext cx="599723" cy="32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Präsentationsmusterkann auch als Kapiteltrenner verwendet werden"/>
          <p:cNvSpPr txBox="1"/>
          <p:nvPr>
            <p:ph type="title" hasCustomPrompt="1"/>
          </p:nvPr>
        </p:nvSpPr>
        <p:spPr>
          <a:xfrm>
            <a:off x="319089" y="994333"/>
            <a:ext cx="8509001" cy="1231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Präsentationsmusterkann auch als Kapiteltrenner verwendet werden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7" name="Body Level One…"/>
          <p:cNvSpPr txBox="1"/>
          <p:nvPr>
            <p:ph type="body" sz="quarter" idx="1" hasCustomPrompt="1"/>
          </p:nvPr>
        </p:nvSpPr>
        <p:spPr>
          <a:xfrm>
            <a:off x="319088" y="1978719"/>
            <a:ext cx="8509000" cy="12741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7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Rechteck 13"/>
          <p:cNvSpPr/>
          <p:nvPr/>
        </p:nvSpPr>
        <p:spPr>
          <a:xfrm>
            <a:off x="8347634" y="6408270"/>
            <a:ext cx="575237" cy="3585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r">
              <a:defRPr sz="20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58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Bildplatzhalter 2"/>
          <p:cNvSpPr/>
          <p:nvPr>
            <p:ph type="pic" sz="half" idx="21"/>
          </p:nvPr>
        </p:nvSpPr>
        <p:spPr>
          <a:xfrm>
            <a:off x="4584191" y="2484120"/>
            <a:ext cx="4244401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70" name="Body Level One…"/>
          <p:cNvSpPr txBox="1"/>
          <p:nvPr>
            <p:ph type="body" sz="half" idx="1" hasCustomPrompt="1"/>
          </p:nvPr>
        </p:nvSpPr>
        <p:spPr>
          <a:xfrm>
            <a:off x="319090" y="1762187"/>
            <a:ext cx="4180911" cy="4687382"/>
          </a:xfrm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81" name="Body Level One…"/>
          <p:cNvSpPr txBox="1"/>
          <p:nvPr>
            <p:ph type="body" idx="1" hasCustomPrompt="1"/>
          </p:nvPr>
        </p:nvSpPr>
        <p:spPr>
          <a:xfrm>
            <a:off x="319089" y="2499360"/>
            <a:ext cx="8509001" cy="39624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6774933" y="6569468"/>
            <a:ext cx="2052001" cy="172815"/>
          </a:xfrm>
          <a:prstGeom prst="rect">
            <a:avLst/>
          </a:prstGeom>
          <a:solidFill>
            <a:srgbClr val="FFFFFF"/>
          </a:solidFill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83" name="Textplatzhalter 7"/>
          <p:cNvSpPr/>
          <p:nvPr>
            <p:ph type="body" sz="quarter" idx="21" hasCustomPrompt="1"/>
          </p:nvPr>
        </p:nvSpPr>
        <p:spPr>
          <a:xfrm>
            <a:off x="319088" y="1762187"/>
            <a:ext cx="8509001" cy="71495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</p:txBody>
      </p:sp>
      <p:sp>
        <p:nvSpPr>
          <p:cNvPr id="84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93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0" cy="714952"/>
          </a:xfrm>
          <a:prstGeom prst="rect">
            <a:avLst/>
          </a:prstGeom>
        </p:spPr>
        <p:txBody>
          <a:bodyPr/>
          <a:lstStyle>
            <a:lvl3pPr marL="386670" indent="-210457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Bildplatzhalter 8"/>
          <p:cNvSpPr/>
          <p:nvPr>
            <p:ph type="pic" idx="21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05" name="Bildplatzhalter 2"/>
          <p:cNvSpPr/>
          <p:nvPr>
            <p:ph type="pic" idx="21"/>
          </p:nvPr>
        </p:nvSpPr>
        <p:spPr>
          <a:xfrm>
            <a:off x="0" y="1691639"/>
            <a:ext cx="9144000" cy="5166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10" y="324685"/>
            <a:ext cx="608353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feld 10"/>
          <p:cNvSpPr txBox="1"/>
          <p:nvPr/>
        </p:nvSpPr>
        <p:spPr>
          <a:xfrm>
            <a:off x="320400" y="314324"/>
            <a:ext cx="7699652" cy="32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Grafik und Visualisierung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Computation, Information and Technology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319089" y="1762187"/>
            <a:ext cx="8509001" cy="469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44718" y="6569468"/>
            <a:ext cx="182216" cy="1728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 durch Klicken bearbeiten"/>
          <p:cNvSpPr txBox="1"/>
          <p:nvPr>
            <p:ph type="title" hasCustomPrompt="1"/>
          </p:nvPr>
        </p:nvSpPr>
        <p:spPr>
          <a:xfrm>
            <a:off x="319089" y="994333"/>
            <a:ext cx="8509001" cy="41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76212" marR="0" indent="-176212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360363" marR="0" indent="-184150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563562" marR="0" indent="-203200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739548" marR="0" indent="-201386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468879" marR="0" indent="-182879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26079" marR="0" indent="-182879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383279" marR="0" indent="-182879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40479" marR="0" indent="-182879" algn="l" defTabSz="91440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haltsplatzhalter 2"/>
          <p:cNvSpPr txBox="1"/>
          <p:nvPr>
            <p:ph type="body" sz="quarter" idx="1"/>
          </p:nvPr>
        </p:nvSpPr>
        <p:spPr>
          <a:xfrm>
            <a:off x="319087" y="1978721"/>
            <a:ext cx="8509001" cy="459680"/>
          </a:xfrm>
          <a:prstGeom prst="rect">
            <a:avLst/>
          </a:prstGeom>
        </p:spPr>
        <p:txBody>
          <a:bodyPr/>
          <a:lstStyle/>
          <a:p>
            <a:pPr defTabSz="621791">
              <a:defRPr sz="1224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Single and Multi-View 3D Reconstruction from 2D Images: Vision Transformers </a:t>
            </a:r>
            <a:endParaRPr sz="1360"/>
          </a:p>
          <a:p>
            <a:pPr defTabSz="621791">
              <a:defRPr sz="1224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236" name="Titel 6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Project – Machine Learning for 3D Geometry</a:t>
            </a:r>
          </a:p>
        </p:txBody>
      </p:sp>
      <p:pic>
        <p:nvPicPr>
          <p:cNvPr id="237" name="Bild 4" descr="Bild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101" y="3051360"/>
            <a:ext cx="3892490" cy="339742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3"/>
          <p:cNvSpPr txBox="1"/>
          <p:nvPr/>
        </p:nvSpPr>
        <p:spPr>
          <a:xfrm>
            <a:off x="319088" y="3188207"/>
            <a:ext cx="2023873" cy="100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4000"/>
              </a:lnSpc>
              <a:defRPr sz="1600"/>
            </a:pPr>
            <a:r>
              <a:t>Biray Sutcuoglu</a:t>
            </a:r>
          </a:p>
          <a:p>
            <a:pPr>
              <a:lnSpc>
                <a:spcPct val="114000"/>
              </a:lnSpc>
              <a:defRPr sz="1600"/>
            </a:pPr>
            <a:r>
              <a:t>Youssef Youssef</a:t>
            </a:r>
          </a:p>
          <a:p>
            <a:pPr>
              <a:lnSpc>
                <a:spcPct val="114000"/>
              </a:lnSpc>
              <a:defRPr sz="1600"/>
            </a:pPr>
            <a:r>
              <a:t>Michael Kubitza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 Placeholder 2"/>
          <p:cNvSpPr txBox="1"/>
          <p:nvPr>
            <p:ph type="sldNum" sz="quarter" idx="2"/>
          </p:nvPr>
        </p:nvSpPr>
        <p:spPr>
          <a:xfrm>
            <a:off x="8644718" y="6569468"/>
            <a:ext cx="182216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Average &amp; Deep Fusion Reconstructions</a:t>
            </a:r>
          </a:p>
        </p:txBody>
      </p:sp>
      <p:sp>
        <p:nvSpPr>
          <p:cNvPr id="308" name="Content Placeholder 3"/>
          <p:cNvSpPr txBox="1"/>
          <p:nvPr>
            <p:ph type="body" idx="1"/>
          </p:nvPr>
        </p:nvSpPr>
        <p:spPr>
          <a:xfrm>
            <a:off x="319089" y="1762187"/>
            <a:ext cx="8509001" cy="4699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31" y="1654794"/>
            <a:ext cx="7210118" cy="4699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 Placeholder 2"/>
          <p:cNvSpPr txBox="1"/>
          <p:nvPr>
            <p:ph type="sldNum" sz="quarter" idx="2"/>
          </p:nvPr>
        </p:nvSpPr>
        <p:spPr>
          <a:xfrm>
            <a:off x="8656029" y="6569468"/>
            <a:ext cx="170905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More Fusion Reconstruction Samples</a:t>
            </a:r>
          </a:p>
        </p:txBody>
      </p:sp>
      <p:pic>
        <p:nvPicPr>
          <p:cNvPr id="313" name="Content Placeholder 10" descr="Content Placeholder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96230"/>
            <a:ext cx="4763821" cy="2286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2650" y="1715292"/>
            <a:ext cx="4267730" cy="2048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950" y="3943350"/>
            <a:ext cx="4267730" cy="204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2800" y="3973957"/>
            <a:ext cx="4140200" cy="1987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1" y="1987549"/>
            <a:ext cx="4532311" cy="217551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 Placeholder 2"/>
          <p:cNvSpPr txBox="1"/>
          <p:nvPr>
            <p:ph type="sldNum" sz="quarter" idx="2"/>
          </p:nvPr>
        </p:nvSpPr>
        <p:spPr>
          <a:xfrm>
            <a:off x="8644718" y="6569468"/>
            <a:ext cx="182216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More Fusion Reconstruction Samples 2</a:t>
            </a:r>
          </a:p>
        </p:txBody>
      </p:sp>
      <p:pic>
        <p:nvPicPr>
          <p:cNvPr id="32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1064" y="1987549"/>
            <a:ext cx="4135870" cy="1985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498" y="4089400"/>
            <a:ext cx="4250877" cy="2040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1373" y="3972766"/>
            <a:ext cx="4572001" cy="2194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lide Number Placeholder 2"/>
          <p:cNvSpPr txBox="1"/>
          <p:nvPr>
            <p:ph type="sldNum" sz="quarter" idx="2"/>
          </p:nvPr>
        </p:nvSpPr>
        <p:spPr>
          <a:xfrm>
            <a:off x="8644718" y="6569468"/>
            <a:ext cx="182216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TextBox 8"/>
          <p:cNvSpPr txBox="1"/>
          <p:nvPr/>
        </p:nvSpPr>
        <p:spPr>
          <a:xfrm>
            <a:off x="1125140" y="2521743"/>
            <a:ext cx="6893719" cy="1357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4000"/>
              </a:lnSpc>
              <a:defRPr b="1" sz="96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 Placeholder 2"/>
          <p:cNvSpPr txBox="1"/>
          <p:nvPr>
            <p:ph type="sldNum" sz="quarter" idx="2"/>
          </p:nvPr>
        </p:nvSpPr>
        <p:spPr>
          <a:xfrm>
            <a:off x="8644718" y="6569468"/>
            <a:ext cx="182216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Content Placeholder 3"/>
          <p:cNvSpPr txBox="1"/>
          <p:nvPr>
            <p:ph type="body" idx="1"/>
          </p:nvPr>
        </p:nvSpPr>
        <p:spPr>
          <a:xfrm>
            <a:off x="319089" y="2880361"/>
            <a:ext cx="8509001" cy="3581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0" name="Grafik 3" descr="Grafik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882" y="1963185"/>
            <a:ext cx="3788642" cy="378864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CustomShape 2"/>
          <p:cNvSpPr txBox="1"/>
          <p:nvPr/>
        </p:nvSpPr>
        <p:spPr>
          <a:xfrm>
            <a:off x="202162" y="1359105"/>
            <a:ext cx="8331122" cy="30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lnSpc>
                <a:spcPct val="125000"/>
              </a:lnSpc>
              <a:defRPr spc="-1"/>
            </a:pPr>
          </a:p>
          <a:p>
            <a:pPr algn="ctr">
              <a:lnSpc>
                <a:spcPct val="125000"/>
              </a:lnSpc>
              <a:defRPr spc="-1"/>
            </a:pPr>
          </a:p>
          <a:p>
            <a:pPr algn="ctr">
              <a:lnSpc>
                <a:spcPct val="125000"/>
              </a:lnSpc>
              <a:defRPr spc="-1"/>
            </a:pPr>
          </a:p>
          <a:p>
            <a:pPr indent="719" algn="ctr">
              <a:lnSpc>
                <a:spcPct val="125000"/>
              </a:lnSpc>
              <a:defRPr spc="-1" sz="4000"/>
            </a:pPr>
            <a:r>
              <a:t>	Questions?</a:t>
            </a:r>
          </a:p>
          <a:p>
            <a:pPr algn="ctr">
              <a:lnSpc>
                <a:spcPct val="125000"/>
              </a:lnSpc>
              <a:defRPr spc="-1" sz="4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tent Placeholder 1"/>
          <p:cNvSpPr txBox="1"/>
          <p:nvPr>
            <p:ph type="body" sz="half" idx="1"/>
          </p:nvPr>
        </p:nvSpPr>
        <p:spPr>
          <a:xfrm>
            <a:off x="319091" y="1762187"/>
            <a:ext cx="4180910" cy="4687382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600"/>
              </a:spcBef>
              <a:buSzPct val="100000"/>
              <a:buFont typeface="Arial"/>
              <a:buChar char="•"/>
            </a:pPr>
            <a:r>
              <a:t>Traditional methods for 3D shape reconstruction rely on matching observed objects with suitable 3D shape priors, requiring prior knowledge or adaptation </a:t>
            </a:r>
          </a:p>
          <a:p>
            <a:pPr>
              <a:spcBef>
                <a:spcPts val="600"/>
              </a:spcBef>
            </a:pPr>
          </a:p>
          <a:p>
            <a:pPr marL="285750" indent="-285750">
              <a:spcBef>
                <a:spcPts val="600"/>
              </a:spcBef>
              <a:buSzPct val="100000"/>
              <a:buFont typeface="Arial"/>
              <a:buChar char="•"/>
            </a:pPr>
            <a:r>
              <a:t>3D-R2N2: network takes one or more images of an object instance and outputs a 3D occupancy grid reconstruction</a:t>
            </a:r>
          </a:p>
          <a:p>
            <a:pPr marL="285750" indent="-285750">
              <a:spcBef>
                <a:spcPts val="600"/>
              </a:spcBef>
              <a:buSzPct val="100000"/>
              <a:buFont typeface="Arial"/>
              <a:buChar char="•"/>
            </a:pPr>
          </a:p>
          <a:p>
            <a:pPr marL="285750" indent="-285750">
              <a:spcBef>
                <a:spcPts val="600"/>
              </a:spcBef>
              <a:buSzPct val="100000"/>
              <a:buFont typeface="Arial"/>
              <a:buChar char="•"/>
            </a:pPr>
            <a:r>
              <a:t>This approach does not require object class labels or image annotations, making it flexible and applicable across diverse objects and scenarios</a:t>
            </a:r>
          </a:p>
        </p:txBody>
      </p:sp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235" y="1688912"/>
            <a:ext cx="2402167" cy="204184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243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pic>
        <p:nvPicPr>
          <p:cNvPr id="24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7440" y="3614673"/>
            <a:ext cx="1978220" cy="2097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ontent Placeholder 1"/>
          <p:cNvSpPr txBox="1"/>
          <p:nvPr>
            <p:ph type="body" idx="1"/>
          </p:nvPr>
        </p:nvSpPr>
        <p:spPr>
          <a:xfrm>
            <a:off x="319089" y="1762187"/>
            <a:ext cx="8509001" cy="4699574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The architecture of 3D-RETR was re-implemented and trained from the ground up</a:t>
            </a: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3D-RETR-Deep-Fusion employs a transformer to effectively learn an appropriate fusion of multiple image views</a:t>
            </a: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Considering the limitations in available resources, the experimental outcomes on ShapeNet demonstrate that both models achieve results nearly on par with state-of-the-art methods</a:t>
            </a:r>
          </a:p>
        </p:txBody>
      </p:sp>
      <p:sp>
        <p:nvSpPr>
          <p:cNvPr id="247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pic>
        <p:nvPicPr>
          <p:cNvPr id="24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254" y="4484425"/>
            <a:ext cx="6143212" cy="1476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4006" y="3559471"/>
            <a:ext cx="5702193" cy="297305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3D-RETR-Deep-Fusion</a:t>
            </a:r>
          </a:p>
        </p:txBody>
      </p:sp>
      <p:pic>
        <p:nvPicPr>
          <p:cNvPr id="254" name="Content Placeholder 9" descr="Content Placeholder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089" y="1466512"/>
            <a:ext cx="8405812" cy="2238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ounded Rectangle 10"/>
          <p:cNvSpPr/>
          <p:nvPr/>
        </p:nvSpPr>
        <p:spPr>
          <a:xfrm>
            <a:off x="3889249" y="1510146"/>
            <a:ext cx="1530097" cy="2322577"/>
          </a:xfrm>
          <a:prstGeom prst="roundRect">
            <a:avLst>
              <a:gd name="adj" fmla="val 16667"/>
            </a:avLst>
          </a:prstGeom>
          <a:solidFill>
            <a:schemeClr val="accent2">
              <a:alpha val="30752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14000"/>
              </a:lnSpc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sp>
        <p:nvSpPr>
          <p:cNvPr id="261" name="Content Placeholder 3"/>
          <p:cNvSpPr txBox="1"/>
          <p:nvPr>
            <p:ph type="body" idx="1"/>
          </p:nvPr>
        </p:nvSpPr>
        <p:spPr>
          <a:xfrm>
            <a:off x="319089" y="1762187"/>
            <a:ext cx="8509001" cy="4699574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ShapeNet dataset (80% training, 10% validation and 10% testing)</a:t>
            </a: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3 models trained:</a:t>
            </a:r>
          </a:p>
          <a:p>
            <a:pPr lvl="1" marL="461962" indent="-285750">
              <a:buFont typeface="Arial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lvl="1" marL="461962" indent="-285750">
              <a:buChar char="▪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3D-RETR-Avg-Fusion </a:t>
            </a:r>
            <a:endParaRPr sz="2000"/>
          </a:p>
          <a:p>
            <a:pPr lvl="1" marL="461962" indent="-285750">
              <a:buChar char="▪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lvl="1" marL="461962" indent="-285750">
              <a:buChar char="▪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3D-RETR-Deep-Fusion </a:t>
            </a:r>
            <a:endParaRPr sz="2000"/>
          </a:p>
          <a:p>
            <a:pPr lvl="1" marL="461962" indent="-285750">
              <a:buChar char="▪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</a:p>
          <a:p>
            <a:pPr lvl="1" marL="461962" indent="-285750">
              <a:buChar char="▪"/>
              <a:defRPr sz="1800">
                <a:latin typeface="NimbusRomNo9L"/>
                <a:ea typeface="NimbusRomNo9L"/>
                <a:cs typeface="NimbusRomNo9L"/>
                <a:sym typeface="NimbusRomNo9L"/>
              </a:defRPr>
            </a:pPr>
            <a:r>
              <a:t>3D-RETR-Avg-Fusion-E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sp>
        <p:nvSpPr>
          <p:cNvPr id="267" name="Content Placeholder 3"/>
          <p:cNvSpPr txBox="1"/>
          <p:nvPr>
            <p:ph type="body" idx="1"/>
          </p:nvPr>
        </p:nvSpPr>
        <p:spPr>
          <a:xfrm>
            <a:off x="319089" y="1762187"/>
            <a:ext cx="8509001" cy="4699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8705" y="2076370"/>
            <a:ext cx="4654551" cy="169883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6"/>
          <p:cNvSpPr txBox="1"/>
          <p:nvPr/>
        </p:nvSpPr>
        <p:spPr>
          <a:xfrm>
            <a:off x="2703083" y="1541506"/>
            <a:ext cx="4061421" cy="54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4000"/>
              </a:lnSpc>
              <a:defRPr>
                <a:latin typeface="NimbusRomNo9L"/>
                <a:ea typeface="NimbusRomNo9L"/>
                <a:cs typeface="NimbusRomNo9L"/>
                <a:sym typeface="NimbusRomNo9L"/>
              </a:defRPr>
            </a:lvl1pPr>
          </a:lstStyle>
          <a:p>
            <a:pPr/>
            <a:r>
              <a:t>3D-RETR-Avg-Fusion Training Process </a:t>
            </a:r>
            <a:endParaRPr sz="1600"/>
          </a:p>
        </p:txBody>
      </p:sp>
      <p:sp>
        <p:nvSpPr>
          <p:cNvPr id="270" name="TextBox 7"/>
          <p:cNvSpPr txBox="1"/>
          <p:nvPr/>
        </p:nvSpPr>
        <p:spPr>
          <a:xfrm>
            <a:off x="2739125" y="3737023"/>
            <a:ext cx="4218026" cy="50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NimbusRomNo9L"/>
                <a:ea typeface="NimbusRomNo9L"/>
                <a:cs typeface="NimbusRomNo9L"/>
                <a:sym typeface="NimbusRomNo9L"/>
              </a:defRPr>
            </a:lvl1pPr>
          </a:lstStyle>
          <a:p>
            <a:pPr/>
            <a:r>
              <a:t>3D-RETR-Deep-Fusion Training Process </a:t>
            </a:r>
          </a:p>
        </p:txBody>
      </p:sp>
      <p:pic>
        <p:nvPicPr>
          <p:cNvPr id="27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34" y="2114548"/>
            <a:ext cx="3110815" cy="143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110" y="4050946"/>
            <a:ext cx="3162539" cy="1363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8999" y="4068112"/>
            <a:ext cx="2174259" cy="1363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94675" y="4070956"/>
            <a:ext cx="2275817" cy="1329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Training Reconstruction Improvements</a:t>
            </a:r>
          </a:p>
        </p:txBody>
      </p:sp>
      <p:sp>
        <p:nvSpPr>
          <p:cNvPr id="278" name="Slide Number Placeholder 2"/>
          <p:cNvSpPr txBox="1"/>
          <p:nvPr/>
        </p:nvSpPr>
        <p:spPr>
          <a:xfrm>
            <a:off x="6774933" y="6569468"/>
            <a:ext cx="20520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/>
            </a:lvl1pPr>
          </a:lstStyle>
          <a:p>
            <a:pPr/>
            <a:r>
              <a:t>7</a:t>
            </a:r>
          </a:p>
        </p:txBody>
      </p:sp>
      <p:sp>
        <p:nvSpPr>
          <p:cNvPr id="279" name="TextBox 9"/>
          <p:cNvSpPr txBox="1"/>
          <p:nvPr/>
        </p:nvSpPr>
        <p:spPr>
          <a:xfrm>
            <a:off x="2781341" y="1418601"/>
            <a:ext cx="4061421" cy="54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4000"/>
              </a:lnSpc>
              <a:defRPr>
                <a:latin typeface="NimbusRomNo9L"/>
                <a:ea typeface="NimbusRomNo9L"/>
                <a:cs typeface="NimbusRomNo9L"/>
                <a:sym typeface="NimbusRomNo9L"/>
              </a:defRPr>
            </a:lvl1pPr>
          </a:lstStyle>
          <a:p>
            <a:pPr/>
            <a:r>
              <a:t>3D-RETR-Avg-Fusion Training Process </a:t>
            </a:r>
            <a:endParaRPr sz="1600"/>
          </a:p>
        </p:txBody>
      </p:sp>
      <p:sp>
        <p:nvSpPr>
          <p:cNvPr id="280" name="TextBox 10"/>
          <p:cNvSpPr txBox="1"/>
          <p:nvPr/>
        </p:nvSpPr>
        <p:spPr>
          <a:xfrm>
            <a:off x="2624823" y="3867877"/>
            <a:ext cx="4218026" cy="501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NimbusRomNo9L"/>
                <a:ea typeface="NimbusRomNo9L"/>
                <a:cs typeface="NimbusRomNo9L"/>
                <a:sym typeface="NimbusRomNo9L"/>
              </a:defRPr>
            </a:lvl1pPr>
          </a:lstStyle>
          <a:p>
            <a:pPr/>
            <a:r>
              <a:t>3D-RETR-Deep-Fusion Training Process </a:t>
            </a:r>
          </a:p>
        </p:txBody>
      </p:sp>
      <p:pic>
        <p:nvPicPr>
          <p:cNvPr id="281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45920"/>
            <a:ext cx="3067049" cy="147218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Box 17"/>
          <p:cNvSpPr txBox="1"/>
          <p:nvPr/>
        </p:nvSpPr>
        <p:spPr>
          <a:xfrm>
            <a:off x="790575" y="3394173"/>
            <a:ext cx="139700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14000"/>
              </a:lnSpc>
              <a:defRPr sz="1200"/>
            </a:lvl1pPr>
          </a:lstStyle>
          <a:p>
            <a:pPr/>
            <a:r>
              <a:t>Step 0</a:t>
            </a:r>
          </a:p>
        </p:txBody>
      </p:sp>
      <p:pic>
        <p:nvPicPr>
          <p:cNvPr id="283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338" y="1978334"/>
            <a:ext cx="3067051" cy="1472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1" descr="Picture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5434" y="1981613"/>
            <a:ext cx="3067051" cy="147218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32"/>
          <p:cNvSpPr txBox="1"/>
          <p:nvPr/>
        </p:nvSpPr>
        <p:spPr>
          <a:xfrm>
            <a:off x="876798" y="5437718"/>
            <a:ext cx="139700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14000"/>
              </a:lnSpc>
              <a:defRPr sz="1200"/>
            </a:lvl1pPr>
          </a:lstStyle>
          <a:p>
            <a:pPr/>
            <a:r>
              <a:t>Step 0</a:t>
            </a:r>
          </a:p>
        </p:txBody>
      </p:sp>
      <p:sp>
        <p:nvSpPr>
          <p:cNvPr id="286" name="TextBox 33"/>
          <p:cNvSpPr txBox="1"/>
          <p:nvPr/>
        </p:nvSpPr>
        <p:spPr>
          <a:xfrm>
            <a:off x="6604806" y="3427436"/>
            <a:ext cx="139700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14000"/>
              </a:lnSpc>
              <a:defRPr sz="1200"/>
            </a:lvl1pPr>
          </a:lstStyle>
          <a:p>
            <a:pPr/>
            <a:r>
              <a:t>Step 149k</a:t>
            </a:r>
          </a:p>
        </p:txBody>
      </p:sp>
      <p:pic>
        <p:nvPicPr>
          <p:cNvPr id="287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303" y="4145346"/>
            <a:ext cx="2692443" cy="129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38" descr="Picture 3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64850" y="4156842"/>
            <a:ext cx="2696839" cy="1294483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ectangle 39"/>
          <p:cNvSpPr txBox="1"/>
          <p:nvPr/>
        </p:nvSpPr>
        <p:spPr>
          <a:xfrm>
            <a:off x="3897126" y="3385010"/>
            <a:ext cx="75660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Step 149</a:t>
            </a:r>
          </a:p>
        </p:txBody>
      </p:sp>
      <p:sp>
        <p:nvSpPr>
          <p:cNvPr id="290" name="TextBox 40"/>
          <p:cNvSpPr txBox="1"/>
          <p:nvPr/>
        </p:nvSpPr>
        <p:spPr>
          <a:xfrm>
            <a:off x="3714770" y="5451323"/>
            <a:ext cx="139700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14000"/>
              </a:lnSpc>
              <a:defRPr sz="1200"/>
            </a:lvl1pPr>
          </a:lstStyle>
          <a:p>
            <a:pPr/>
            <a:r>
              <a:t>Step 300</a:t>
            </a:r>
          </a:p>
        </p:txBody>
      </p:sp>
      <p:pic>
        <p:nvPicPr>
          <p:cNvPr id="291" name="Picture 42" descr="Picture 4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83532" y="4088569"/>
            <a:ext cx="2843403" cy="1364834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Box 43"/>
          <p:cNvSpPr txBox="1"/>
          <p:nvPr/>
        </p:nvSpPr>
        <p:spPr>
          <a:xfrm>
            <a:off x="6818556" y="5451323"/>
            <a:ext cx="139700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14000"/>
              </a:lnSpc>
              <a:defRPr sz="1200"/>
            </a:lvl1pPr>
          </a:lstStyle>
          <a:p>
            <a:pPr/>
            <a:r>
              <a:t>Step 85k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96" name="Content Placeholder 3"/>
          <p:cNvSpPr txBox="1"/>
          <p:nvPr>
            <p:ph type="body" idx="1"/>
          </p:nvPr>
        </p:nvSpPr>
        <p:spPr>
          <a:xfrm>
            <a:off x="319089" y="2880361"/>
            <a:ext cx="8509001" cy="3581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910" y="2603953"/>
            <a:ext cx="8216160" cy="3727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Box 5"/>
          <p:cNvSpPr txBox="1"/>
          <p:nvPr/>
        </p:nvSpPr>
        <p:spPr>
          <a:xfrm>
            <a:off x="385763" y="1628775"/>
            <a:ext cx="8441171" cy="7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ct val="114000"/>
              </a:lnSpc>
              <a:buSzPct val="100000"/>
              <a:buFont typeface="Arial"/>
              <a:buChar char="•"/>
              <a:defRPr sz="1600"/>
            </a:pPr>
            <a:r>
              <a:t>As predicted, the deep fusion model underperforms in this scenario </a:t>
            </a:r>
          </a:p>
          <a:p>
            <a:pPr marL="285750" indent="-285750">
              <a:lnSpc>
                <a:spcPct val="114000"/>
              </a:lnSpc>
              <a:buSzPct val="100000"/>
              <a:buFont typeface="Arial"/>
              <a:buChar char="•"/>
              <a:defRPr sz="1600"/>
            </a:pPr>
          </a:p>
          <a:p>
            <a:pPr marL="285750" indent="-285750">
              <a:lnSpc>
                <a:spcPct val="114000"/>
              </a:lnSpc>
              <a:buSzPct val="100000"/>
              <a:buFont typeface="Arial"/>
              <a:buChar char="•"/>
              <a:defRPr sz="1600"/>
            </a:pPr>
            <a:r>
              <a:t>On the contrary, our average fusion implementation excels as a top-performer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2"/>
          <p:cNvSpPr txBox="1"/>
          <p:nvPr>
            <p:ph type="sldNum" sz="quarter" idx="2"/>
          </p:nvPr>
        </p:nvSpPr>
        <p:spPr>
          <a:xfrm>
            <a:off x="8699933" y="6569468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Title 4"/>
          <p:cNvSpPr txBox="1"/>
          <p:nvPr>
            <p:ph type="title"/>
          </p:nvPr>
        </p:nvSpPr>
        <p:spPr>
          <a:xfrm>
            <a:off x="319089" y="994333"/>
            <a:ext cx="8509001" cy="410370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302" name="Content Placeholder 3"/>
          <p:cNvSpPr txBox="1"/>
          <p:nvPr>
            <p:ph type="body" idx="1"/>
          </p:nvPr>
        </p:nvSpPr>
        <p:spPr>
          <a:xfrm>
            <a:off x="319089" y="2880361"/>
            <a:ext cx="8509001" cy="3581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TextBox 5"/>
          <p:cNvSpPr txBox="1"/>
          <p:nvPr/>
        </p:nvSpPr>
        <p:spPr>
          <a:xfrm>
            <a:off x="385763" y="1628775"/>
            <a:ext cx="8441171" cy="481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4000"/>
              </a:lnSpc>
              <a:defRPr sz="1600"/>
            </a:lvl1pPr>
          </a:lstStyle>
          <a:p>
            <a:pPr/>
            <a:r>
              <a:t>Performance results of various models in the multi-view setting, measured by the overall Intersection over Union (IoU) across all classes.</a:t>
            </a:r>
          </a:p>
        </p:txBody>
      </p:sp>
      <p:pic>
        <p:nvPicPr>
          <p:cNvPr id="3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88" y="3012531"/>
            <a:ext cx="8529823" cy="1259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60104_TUM_Praesentation_p_v1">
  <a:themeElements>
    <a:clrScheme name="160104_TUM_Praesentation_p_v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FF00FF"/>
      </a:folHlink>
    </a:clrScheme>
    <a:fontScheme name="160104_TUM_Praesentation_p_v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60104_TUM_Praesentation_p_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60104_TUM_Praesentation_p_v1">
  <a:themeElements>
    <a:clrScheme name="160104_TUM_Praesentation_p_v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FF00FF"/>
      </a:folHlink>
    </a:clrScheme>
    <a:fontScheme name="160104_TUM_Praesentation_p_v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60104_TUM_Praesentation_p_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