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3D489-FBF2-4ADD-A4CC-1512C73019B3}" type="datetimeFigureOut">
              <a:rPr lang="en-US" smtClean="0"/>
              <a:t>30-May-23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361-B1BA-4BEC-B611-8D4DF26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7CC-6BB3-491A-8564-B8E0A77B58A6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6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89D3-4564-4585-818A-88A030A566C9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B38D-041A-4F0F-A539-3BF81AF81776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B97-E9A4-4DC1-83E5-D10961138147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0F9E-7B00-4640-8FD6-7AADF9F34D4F}" type="datetime1">
              <a:rPr lang="en-US" smtClean="0"/>
              <a:t>30-May-23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0DA7-067F-4D33-8999-92D582CBB170}" type="datetime1">
              <a:rPr lang="en-US" smtClean="0"/>
              <a:t>30-May-23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3736-FA29-4FF6-A6EB-6D1F41F0CA28}" type="datetime1">
              <a:rPr lang="en-US" smtClean="0"/>
              <a:t>30-May-23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ECA3-B11F-4C8E-A21A-33F38DE7BC52}" type="datetime1">
              <a:rPr lang="en-US" smtClean="0"/>
              <a:t>30-May-23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6F5A4E-F47D-48CA-B1F6-EF5C6D67725C}" type="datetime1">
              <a:rPr lang="en-US" smtClean="0"/>
              <a:t>30-May-23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B13-7AE4-4160-97A1-ABAD5A205B47}" type="datetime1">
              <a:rPr lang="en-US" smtClean="0"/>
              <a:t>30-May-23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3E20D2-F07D-4CBA-BD6F-0234142BB1A2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C807BB-EAE2-4117-AB29-6C3118365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.png"/><Relationship Id="rId4" Type="http://schemas.microsoft.com/office/2017/06/relationships/model3d" Target="../media/model3d1.glb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F7DD-5F2C-4729-BFE8-24BD6DD9A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Guided 3D Shape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721F0-AE04-4907-974D-7549119FD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8C8F-2DF1-4120-BD0B-819696A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B0-283E-4D30-B842-41F8D6B0D7C7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408E5-8B4E-4F5E-B8B6-67C629CE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3253-C887-43CF-ADC2-D421698E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Trainings – PVQVAE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6EE2-D62E-4058-BD24-C8A509E9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Trained for 100 epochs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an L1 reconstruction loss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D9C0-4199-4332-B271-197F3DA4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DCFA4-7856-4336-8364-3B2A686A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123A1-1FD0-4F7B-9381-A0DF6D9C3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06" y="1744227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439E4-82BD-4901-A892-C3C45EDE8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20" y="1744227"/>
            <a:ext cx="243840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45E98-3BBF-47F1-BD82-070F0B69898F}"/>
              </a:ext>
            </a:extLst>
          </p:cNvPr>
          <p:cNvSpPr txBox="1"/>
          <p:nvPr/>
        </p:nvSpPr>
        <p:spPr>
          <a:xfrm>
            <a:off x="7071919" y="3997961"/>
            <a:ext cx="112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1BF1D-B9DA-41C5-9714-D256BC4D10CF}"/>
              </a:ext>
            </a:extLst>
          </p:cNvPr>
          <p:cNvSpPr/>
          <p:nvPr/>
        </p:nvSpPr>
        <p:spPr>
          <a:xfrm>
            <a:off x="9898064" y="4014518"/>
            <a:ext cx="159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Reconstruction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4231C2-D42E-4574-9229-FEDD68144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672668"/>
            <a:ext cx="5324770" cy="1577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A7AB23-EA3E-4993-A089-83AC5CBFF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2911415"/>
            <a:ext cx="5324769" cy="15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3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3D6F-C096-4809-9AE1-F9C335B6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Trainings – Text Projection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EC81-9B27-4A8E-97E9-F2DDCEFF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Trained on 100 epochs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a cross entropy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Trained on both single shapes and shape 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5AC0-EFC4-488E-8EA2-6C39C0B5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A14E0-52EB-4203-9E53-2775E35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39BFB1-1ED7-43C5-A3BA-89616CC99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31597"/>
            <a:ext cx="499872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848A-496A-4E86-B1E1-DF4EFE6C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Trainings – Auto Regressive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FF8F-D271-4620-98CF-214AA727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0526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Trained on 100 epochs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a cross entropy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Trained on single shapes only, results were better on single shapes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223D-FEE3-4613-B47E-73BD890B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2E86D-521F-4139-88C4-BC8A6EE6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BCAE4-9CBF-4620-A928-7979A710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02" y="1825429"/>
            <a:ext cx="1985818" cy="1799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8994F7-BD2B-454C-BF6D-9D93C44E0844}"/>
              </a:ext>
            </a:extLst>
          </p:cNvPr>
          <p:cNvSpPr txBox="1"/>
          <p:nvPr/>
        </p:nvSpPr>
        <p:spPr>
          <a:xfrm>
            <a:off x="7776403" y="3182564"/>
            <a:ext cx="19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Beginning of training – step 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D5A47B-40C1-4705-A331-D888BA2F1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98" y="4382558"/>
            <a:ext cx="3716662" cy="1959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201DB-3793-4346-8081-E803FC85F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5" y="3855237"/>
            <a:ext cx="3363985" cy="21222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FF049C-F1A8-4A88-A4B4-EFDFE33C1BF1}"/>
              </a:ext>
            </a:extLst>
          </p:cNvPr>
          <p:cNvSpPr txBox="1"/>
          <p:nvPr/>
        </p:nvSpPr>
        <p:spPr>
          <a:xfrm>
            <a:off x="4899056" y="3921228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Shape Training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B9D0CB-119C-4E50-9BEA-CEF3B653F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560" y="4737435"/>
            <a:ext cx="1532339" cy="15323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32AE60-1D6F-4533-8F70-7778AF970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972" y="4657316"/>
            <a:ext cx="1684509" cy="16845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31F40A-3EBD-428D-BCD9-ACF384689FFE}"/>
              </a:ext>
            </a:extLst>
          </p:cNvPr>
          <p:cNvSpPr txBox="1"/>
          <p:nvPr/>
        </p:nvSpPr>
        <p:spPr>
          <a:xfrm>
            <a:off x="8882611" y="3921228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Shape set training</a:t>
            </a:r>
          </a:p>
        </p:txBody>
      </p:sp>
    </p:spTree>
    <p:extLst>
      <p:ext uri="{BB962C8B-B14F-4D97-AF65-F5344CB8AC3E}">
        <p14:creationId xmlns:p14="http://schemas.microsoft.com/office/powerpoint/2010/main" val="156148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33AC-51EA-44C4-A80D-F783C8D4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Trainings – Sample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9D835F-FEF4-4953-8C4C-D0F40AED5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3" y="3675064"/>
            <a:ext cx="3441164" cy="186167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0B6C-3B9C-41A3-94B8-B82E4C1A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3D40D-8ED9-4DD3-9A8D-02ECAE46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54145-C023-450B-8990-16F55E6E2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76" y="3550674"/>
            <a:ext cx="3161601" cy="211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470689-BD08-431C-A5C6-4C1DAE3D1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7" y="3550674"/>
            <a:ext cx="3441164" cy="22970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E97762-0A56-4291-BFE5-5CF4CA1C9C77}"/>
              </a:ext>
            </a:extLst>
          </p:cNvPr>
          <p:cNvSpPr txBox="1"/>
          <p:nvPr/>
        </p:nvSpPr>
        <p:spPr>
          <a:xfrm>
            <a:off x="743251" y="3227508"/>
            <a:ext cx="296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seat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53EE31-0398-454E-BDE3-43B33E3DC9BF}"/>
              </a:ext>
            </a:extLst>
          </p:cNvPr>
          <p:cNvSpPr txBox="1"/>
          <p:nvPr/>
        </p:nvSpPr>
        <p:spPr>
          <a:xfrm>
            <a:off x="5242320" y="2950508"/>
            <a:ext cx="296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/>
            <a:r>
              <a:rPr lang="en-US" dirty="0"/>
              <a:t>type seat has a molded curve seat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89CE7A-2D9A-497D-AC9C-F26C641CB900}"/>
              </a:ext>
            </a:extLst>
          </p:cNvPr>
          <p:cNvSpPr txBox="1"/>
          <p:nvPr/>
        </p:nvSpPr>
        <p:spPr>
          <a:xfrm>
            <a:off x="8966655" y="2828835"/>
            <a:ext cx="296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seat has a molded curve seat has a metal footrest and circular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4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F732-7C61-44EA-AA30-3DF7D87C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Trainings – 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9BFE-3B6C-46C5-BE5D-C0924CC9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D8FD-E488-4D75-ADC7-67D3EC7F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A3240-C754-4BAB-8003-0176CA23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21237-207B-486F-BA8C-69358459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01" y="3395254"/>
            <a:ext cx="3399534" cy="255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ADC2F-9C7F-4E2C-B29F-4BAB2E69C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62" y="3432819"/>
            <a:ext cx="3565967" cy="2598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F74F6-00AD-475F-B2DA-F788CD92A642}"/>
              </a:ext>
            </a:extLst>
          </p:cNvPr>
          <p:cNvSpPr txBox="1"/>
          <p:nvPr/>
        </p:nvSpPr>
        <p:spPr>
          <a:xfrm>
            <a:off x="953391" y="2422745"/>
            <a:ext cx="449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/>
            <a:r>
              <a:rPr lang="en-US" dirty="0"/>
              <a:t>type seat has a molded curve seat has a metal footrest and circular base a white metallic chair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813C2-5274-4CB7-9EBD-521B770180BD}"/>
              </a:ext>
            </a:extLst>
          </p:cNvPr>
          <p:cNvSpPr txBox="1"/>
          <p:nvPr/>
        </p:nvSpPr>
        <p:spPr>
          <a:xfrm>
            <a:off x="6983511" y="2298079"/>
            <a:ext cx="4009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seat has a molded curve seat has a metal footrest and circular base a white metallic chair with stand legs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1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3B5A-03C0-4FA4-BB8D-D3B71A4E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76AC-2E6A-4AD8-943F-B37343D9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size is huge with very limited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Unclear parts about how certain components were implemented in the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Extracting shape sets  and single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9303-C3B7-4030-8B99-62F20F0B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5D1BF-7CDE-48D2-8787-564307A5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BC6D-55BA-442C-B085-6EEEED6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F13C-DCC8-4D61-9DBF-08881725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PVQVAE model and Text Projection models work relatively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Autoregressive model not very well yet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very accurate shape generation given the input text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Try more fine tuning and analysis to obtain more accurate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Try to reverse the process and generate text descriptions from input 3D shapes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A041-7585-4468-B635-70144ED5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8012-5F4B-4C59-B8E1-466899E6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D101-59C0-45B8-970A-6787C1DC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CE3-1C67-4966-8F2D-38E97033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Fu, Rao, et al. "</a:t>
            </a:r>
            <a:r>
              <a:rPr lang="en-US" dirty="0" err="1"/>
              <a:t>Shapecrafter</a:t>
            </a:r>
            <a:r>
              <a:rPr lang="en-US" dirty="0"/>
              <a:t>: A recursive text-conditioned 3d shape generation model." </a:t>
            </a:r>
            <a:r>
              <a:rPr lang="en-US" i="1" dirty="0" err="1"/>
              <a:t>arXiv</a:t>
            </a:r>
            <a:r>
              <a:rPr lang="en-US" i="1" dirty="0"/>
              <a:t> preprint arXiv:2207.09446</a:t>
            </a:r>
            <a:r>
              <a:rPr lang="en-US" dirty="0"/>
              <a:t> (2022).</a:t>
            </a:r>
          </a:p>
          <a:p>
            <a:r>
              <a:rPr lang="en-US" dirty="0"/>
              <a:t>Mittal, </a:t>
            </a:r>
            <a:r>
              <a:rPr lang="en-US" dirty="0" err="1"/>
              <a:t>Paritosh</a:t>
            </a:r>
            <a:r>
              <a:rPr lang="en-US" dirty="0"/>
              <a:t>, et al. "</a:t>
            </a:r>
            <a:r>
              <a:rPr lang="en-US" dirty="0" err="1"/>
              <a:t>Autosdf</a:t>
            </a:r>
            <a:r>
              <a:rPr lang="en-US" dirty="0"/>
              <a:t>: Shape priors for 3d completion, reconstruction and generation." </a:t>
            </a:r>
            <a:r>
              <a:rPr lang="en-US" i="1" dirty="0"/>
              <a:t>Proceedings of the IEEE/CVF Conference on Computer Vision and Pattern Recognition</a:t>
            </a:r>
            <a:r>
              <a:rPr lang="en-US" dirty="0"/>
              <a:t>. 2022.</a:t>
            </a:r>
          </a:p>
          <a:p>
            <a:r>
              <a:rPr lang="en-US" dirty="0"/>
              <a:t>Xu, </a:t>
            </a:r>
            <a:r>
              <a:rPr lang="en-US" dirty="0" err="1"/>
              <a:t>Qiangeng</a:t>
            </a:r>
            <a:r>
              <a:rPr lang="en-US" dirty="0"/>
              <a:t>, et al. "</a:t>
            </a:r>
            <a:r>
              <a:rPr lang="en-US" dirty="0" err="1"/>
              <a:t>Disn</a:t>
            </a:r>
            <a:r>
              <a:rPr lang="en-US" dirty="0"/>
              <a:t>: Deep implicit surface network for high-quality single-view 3d reconstruction." </a:t>
            </a:r>
            <a:r>
              <a:rPr lang="en-US" i="1" dirty="0"/>
              <a:t>Advances in neural information processing systems</a:t>
            </a:r>
            <a:r>
              <a:rPr lang="en-US" dirty="0"/>
              <a:t> 32 (2019).</a:t>
            </a:r>
          </a:p>
          <a:p>
            <a:r>
              <a:rPr lang="en-US" dirty="0"/>
              <a:t>Chen, Kevin, et al. "Text2shape: Generating shapes from natural language by learning joint embeddings." </a:t>
            </a:r>
            <a:r>
              <a:rPr lang="en-US" i="1" dirty="0"/>
              <a:t>Computer Vision–ACCV 2018: 14th Asian Conference on Computer Vision, Perth, Australia, December 2–6, 2018, Revised Selected Papers, Part III 14</a:t>
            </a:r>
            <a:r>
              <a:rPr lang="en-US" dirty="0"/>
              <a:t>. Springer International Publishing, 2019.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398C-62BD-4E9F-BE0F-629181B6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C5B8-04C3-473E-B78F-E003BB10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382C-CE85-44FE-B103-B2346535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69DE-1139-43C3-9497-D7D0BA3D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6023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main idea is to generate 3D shapes from a given text prompt </a:t>
            </a:r>
            <a:r>
              <a:rPr lang="en-US" b="1" dirty="0"/>
              <a:t>recursively.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Knowing the exact requirements from the beginning is a hard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Humans generally think and formulate their requirements in a recursive manner – we are good at identifying that this is </a:t>
            </a:r>
            <a:r>
              <a:rPr lang="en-US" b="1" dirty="0"/>
              <a:t>not </a:t>
            </a:r>
            <a:r>
              <a:rPr lang="en-US" dirty="0"/>
              <a:t>what we want.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Think agile software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aim is to receive text input at every time step and modify the next generated shape according to the current input and all previous input.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DE9E-6859-48C1-A0E5-DDC49ED5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2095-FF8B-49AE-947D-AA18A340812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D99B7-48FC-442A-A906-88DDBF29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6DD71-DD86-426E-8F14-5C8439DBC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86" y="2452610"/>
            <a:ext cx="6377714" cy="247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3B8B-B7AD-4EA7-A7F2-3B8A2C59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124F-5002-4B6D-9967-1A33A28D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06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ShapeCrafter</a:t>
            </a:r>
            <a:r>
              <a:rPr lang="en-US" dirty="0"/>
              <a:t>: A Recursive Text-Conditioned</a:t>
            </a:r>
            <a:br>
              <a:rPr lang="en-US" dirty="0"/>
            </a:br>
            <a:r>
              <a:rPr lang="en-US" dirty="0"/>
              <a:t>3D Shape Generation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Our main reference for this project – discussed in detail later.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AutoSDF</a:t>
            </a:r>
            <a:r>
              <a:rPr lang="en-US" dirty="0"/>
              <a:t>: Shape Priors for 3D Completion, Reconstruction, and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 shape representation and automatically generate a low resolution quantized vector representations of 3D shapes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used for our encoder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Text2Shape: Generating Shapes from Natural Language by Learning Joint Embeddings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Created a dataset containing shape and their corresponding single sentence text </a:t>
            </a:r>
            <a:r>
              <a:rPr lang="en-US" dirty="0" err="1"/>
              <a:t>descipription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8,447 tables and 6,591 chairs from </a:t>
            </a:r>
            <a:r>
              <a:rPr lang="en-US" dirty="0" err="1"/>
              <a:t>shapenet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DISN: Deep Implicit Surface Network for High-quality Single-view 3D Reconstruction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on single view reconstruction  from a 2D image by predicting the SDF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same data preprocessing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FAA1-5D20-44D2-9AEB-87880D98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8ADAE-69B1-4B60-8BE7-E08C0A3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933C-91A2-49A9-B90B-7C9AACE9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765B-E872-40FB-918C-AF828030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2735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Recall that the Text2Shape dataset only has single sentences correspondences – not suitable for our recursive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 text2Shape++ dataset script to produce phrase sequences (369K text–shape pairs). Each phrase corresponds to one more shapes (</a:t>
            </a:r>
            <a:r>
              <a:rPr lang="en-US" b="1" i="1" dirty="0"/>
              <a:t>shape set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constituency parsing &amp; similarity score between phrases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 DISN preprocessing to obtain SDF representation of the </a:t>
            </a:r>
            <a:r>
              <a:rPr lang="en-US" dirty="0" err="1"/>
              <a:t>shapenet</a:t>
            </a:r>
            <a:r>
              <a:rPr lang="en-US" dirty="0"/>
              <a:t> models – 64^3 resolution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D95B-7836-4821-A3AB-1EF3B699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148F-726B-4F31-834E-3450B8C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62946-8473-4C79-99D2-61FE5AC2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31" y="1921918"/>
            <a:ext cx="5127825" cy="17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17F8-F095-41FC-A0F6-68C8F690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Main Architecture &amp; Steps</a:t>
            </a:r>
            <a:br>
              <a:rPr lang="en-US" dirty="0"/>
            </a:br>
            <a:r>
              <a:rPr lang="en-US" dirty="0"/>
              <a:t> - PVQVAE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E2786-7439-41CA-AA0E-86B189711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3322" cy="402336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Variational Auto encoder to learn a compact 3D shape representation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Split image into patches and encode each image independently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Learns discretized latent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features (512)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Uses vector quantization to project down 64^3 to 8^3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Each element in the new 3D grid represents an index a vector codebook in total there are 512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Encoder and decoder both used in other parts later 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E2786-7439-41CA-AA0E-86B189711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3322" cy="4023360"/>
              </a:xfrm>
              <a:blipFill>
                <a:blip r:embed="rId2"/>
                <a:stretch>
                  <a:fillRect t="-1515" r="-2117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E771-13B3-49C8-A04F-E4B0FFE1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3779E-7CF3-43A7-8B32-CEDC630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2A868A-1AE6-4BEC-B723-4E9C0807B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02" y="2828409"/>
            <a:ext cx="6096000" cy="17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9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482E-0129-4F36-9FE9-B88A93B6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Main Architecture &amp; Steps – Obtaining single and shape set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F321-79B8-4AE8-BC02-A0A68471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202852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After obtaining the pre-trained encoder each shape in the dataset can be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r>
                  <a:rPr lang="en-US" dirty="0"/>
                  <a:t> grid, where the last dimension is a one hot encoded vector representing an index in the codebook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Each phrase in our dataset corresponds to multiple shapes </a:t>
                </a:r>
                <a:r>
                  <a:rPr lang="en-US" b="1" i="1" dirty="0"/>
                  <a:t>Shape set </a:t>
                </a:r>
                <a:r>
                  <a:rPr lang="en-US" dirty="0"/>
                  <a:t>which can be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/>
                          <m:t>∈</m:t>
                        </m:r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But this time the last dimension is a probability distribution over the indices this probability distribution is learnt by taking a weighted average based on similarity of shapes and then sampling based on </a:t>
                </a:r>
                <a:r>
                  <a:rPr lang="en-US"/>
                  <a:t>this probability in training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F321-79B8-4AE8-BC02-A0A68471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202852" cy="4023360"/>
              </a:xfrm>
              <a:blipFill>
                <a:blip r:embed="rId2"/>
                <a:stretch>
                  <a:fillRect l="-2814" t="-1667" r="-3517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E960-67EA-4595-B6D7-EE3A2535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AA538-4DC2-41FC-AB77-4CE9D0DC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0C6F5-2230-49C2-BFC8-B151E437E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7" y="2666893"/>
            <a:ext cx="4201105" cy="19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2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D773-C9BC-4C80-8615-166F24B1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&amp; Architecture – Text Projection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166C2-707C-4843-8743-5A9532D4F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Uses Pre-trained Bert model to project input text to an embedding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786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Then a projection model projects the Bert embeddings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It becomes the same dimensions as our input 3D shape representation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projection model is composed of a 3 layer MLP, a projection MLP layer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and then a 3D convolution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166C2-707C-4843-8743-5A9532D4F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5B03-C7D0-4EB8-BBDB-BF24E5D1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1BBB-8A15-4402-B180-5BD3093D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2E998-3563-4FD1-9EB6-0F36FB42C817}"/>
              </a:ext>
            </a:extLst>
          </p:cNvPr>
          <p:cNvSpPr/>
          <p:nvPr/>
        </p:nvSpPr>
        <p:spPr>
          <a:xfrm>
            <a:off x="1136708" y="4077050"/>
            <a:ext cx="461395" cy="179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C9DFE2-66C4-45EF-B362-16820687DAD4}"/>
                  </a:ext>
                </a:extLst>
              </p:cNvPr>
              <p:cNvSpPr txBox="1"/>
              <p:nvPr/>
            </p:nvSpPr>
            <p:spPr>
              <a:xfrm>
                <a:off x="939610" y="5977468"/>
                <a:ext cx="855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/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786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C9DFE2-66C4-45EF-B362-16820687D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10" y="5977468"/>
                <a:ext cx="855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549EB7B-E801-48E3-A067-04FAECF5E97F}"/>
              </a:ext>
            </a:extLst>
          </p:cNvPr>
          <p:cNvSpPr/>
          <p:nvPr/>
        </p:nvSpPr>
        <p:spPr>
          <a:xfrm>
            <a:off x="2097247" y="38395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04EA3D7-A250-411A-A52F-DDDA6CE77E1C}"/>
              </a:ext>
            </a:extLst>
          </p:cNvPr>
          <p:cNvSpPr/>
          <p:nvPr/>
        </p:nvSpPr>
        <p:spPr>
          <a:xfrm>
            <a:off x="2097247" y="45920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FFC9A4C-BF9C-4800-B975-31969DA17803}"/>
              </a:ext>
            </a:extLst>
          </p:cNvPr>
          <p:cNvSpPr/>
          <p:nvPr/>
        </p:nvSpPr>
        <p:spPr>
          <a:xfrm>
            <a:off x="2097247" y="541136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8A982-7563-48DF-B8D8-543134CEAF3E}"/>
              </a:ext>
            </a:extLst>
          </p:cNvPr>
          <p:cNvSpPr txBox="1"/>
          <p:nvPr/>
        </p:nvSpPr>
        <p:spPr>
          <a:xfrm>
            <a:off x="1898052" y="5977468"/>
            <a:ext cx="85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ADA6D-860D-4BD8-9D64-DE79A42D334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98103" y="4068127"/>
            <a:ext cx="499144" cy="26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F75EF2-E006-48E7-8F29-1A587166810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598103" y="4330099"/>
            <a:ext cx="499144" cy="49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914109-4A7D-4E73-A14B-38C8A64A67E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98103" y="4330099"/>
            <a:ext cx="499144" cy="130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69E6E-A279-41ED-B513-219B3D849EA6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1598103" y="4068127"/>
            <a:ext cx="499144" cy="90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EEE48D-04A5-4F96-8FDD-0CACBD5CC15E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1598103" y="4820672"/>
            <a:ext cx="49914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76775-CB5D-4737-B620-636468733B7D}"/>
              </a:ext>
            </a:extLst>
          </p:cNvPr>
          <p:cNvCxnSpPr>
            <a:stCxn id="6" idx="3"/>
            <a:endCxn id="11" idx="2"/>
          </p:cNvCxnSpPr>
          <p:nvPr/>
        </p:nvCxnSpPr>
        <p:spPr>
          <a:xfrm>
            <a:off x="1598103" y="4973072"/>
            <a:ext cx="499144" cy="66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F2E626-9A11-403F-B85A-C217B0045F6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98103" y="4068127"/>
            <a:ext cx="499144" cy="150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C0FB25-42B6-4859-99D5-C75DBF969FD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98103" y="4820672"/>
            <a:ext cx="499144" cy="75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F10193-7D62-485C-8D87-7003F29396ED}"/>
              </a:ext>
            </a:extLst>
          </p:cNvPr>
          <p:cNvCxnSpPr>
            <a:endCxn id="11" idx="2"/>
          </p:cNvCxnSpPr>
          <p:nvPr/>
        </p:nvCxnSpPr>
        <p:spPr>
          <a:xfrm>
            <a:off x="1598103" y="5573749"/>
            <a:ext cx="499144" cy="6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CA0CDE3-63E8-43C7-9834-1CB17DD342E7}"/>
              </a:ext>
            </a:extLst>
          </p:cNvPr>
          <p:cNvSpPr/>
          <p:nvPr/>
        </p:nvSpPr>
        <p:spPr>
          <a:xfrm>
            <a:off x="3057282" y="38395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EBC01146-6DBA-49B0-960F-83E439BDA7B7}"/>
              </a:ext>
            </a:extLst>
          </p:cNvPr>
          <p:cNvSpPr/>
          <p:nvPr/>
        </p:nvSpPr>
        <p:spPr>
          <a:xfrm>
            <a:off x="3062175" y="459264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71D5906F-26CF-4B72-89DF-D4E90A291154}"/>
              </a:ext>
            </a:extLst>
          </p:cNvPr>
          <p:cNvSpPr/>
          <p:nvPr/>
        </p:nvSpPr>
        <p:spPr>
          <a:xfrm>
            <a:off x="3041144" y="541136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D03C71BA-63A7-4585-9579-572D339CDF52}"/>
              </a:ext>
            </a:extLst>
          </p:cNvPr>
          <p:cNvSpPr/>
          <p:nvPr/>
        </p:nvSpPr>
        <p:spPr>
          <a:xfrm>
            <a:off x="4140354" y="38395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DAB7493-5837-4521-85AF-754E69DC302A}"/>
              </a:ext>
            </a:extLst>
          </p:cNvPr>
          <p:cNvSpPr/>
          <p:nvPr/>
        </p:nvSpPr>
        <p:spPr>
          <a:xfrm>
            <a:off x="4106876" y="45783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85CF5528-3149-46ED-B239-2C28FF94A5DE}"/>
              </a:ext>
            </a:extLst>
          </p:cNvPr>
          <p:cNvSpPr/>
          <p:nvPr/>
        </p:nvSpPr>
        <p:spPr>
          <a:xfrm>
            <a:off x="4096391" y="541693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E3D504-8715-4A58-9208-9A0C3321DB6F}"/>
              </a:ext>
            </a:extLst>
          </p:cNvPr>
          <p:cNvSpPr txBox="1"/>
          <p:nvPr/>
        </p:nvSpPr>
        <p:spPr>
          <a:xfrm>
            <a:off x="2858340" y="5950376"/>
            <a:ext cx="85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18E9AF-F8AE-4B0E-A8B6-D9E0AB5D42EE}"/>
              </a:ext>
            </a:extLst>
          </p:cNvPr>
          <p:cNvSpPr txBox="1"/>
          <p:nvPr/>
        </p:nvSpPr>
        <p:spPr>
          <a:xfrm>
            <a:off x="3907681" y="5965473"/>
            <a:ext cx="85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20EC25-E258-4535-8F4C-E0010A02E99F}"/>
              </a:ext>
            </a:extLst>
          </p:cNvPr>
          <p:cNvCxnSpPr>
            <a:stCxn id="9" idx="6"/>
            <a:endCxn id="41" idx="2"/>
          </p:cNvCxnSpPr>
          <p:nvPr/>
        </p:nvCxnSpPr>
        <p:spPr>
          <a:xfrm>
            <a:off x="2554447" y="4068127"/>
            <a:ext cx="502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6B4937-5457-4CA9-A601-8D8C531ADEEF}"/>
              </a:ext>
            </a:extLst>
          </p:cNvPr>
          <p:cNvCxnSpPr>
            <a:stCxn id="9" idx="6"/>
            <a:endCxn id="42" idx="2"/>
          </p:cNvCxnSpPr>
          <p:nvPr/>
        </p:nvCxnSpPr>
        <p:spPr>
          <a:xfrm>
            <a:off x="2554447" y="4068127"/>
            <a:ext cx="507728" cy="75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FECDE-C888-40B4-BC0E-CF77F1E66586}"/>
              </a:ext>
            </a:extLst>
          </p:cNvPr>
          <p:cNvCxnSpPr>
            <a:stCxn id="9" idx="6"/>
            <a:endCxn id="43" idx="1"/>
          </p:cNvCxnSpPr>
          <p:nvPr/>
        </p:nvCxnSpPr>
        <p:spPr>
          <a:xfrm>
            <a:off x="2554447" y="4068127"/>
            <a:ext cx="553652" cy="141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3CE8E4-7C3A-44B5-8595-7433E8729DE5}"/>
              </a:ext>
            </a:extLst>
          </p:cNvPr>
          <p:cNvCxnSpPr>
            <a:stCxn id="10" idx="6"/>
            <a:endCxn id="42" idx="2"/>
          </p:cNvCxnSpPr>
          <p:nvPr/>
        </p:nvCxnSpPr>
        <p:spPr>
          <a:xfrm>
            <a:off x="2554447" y="4820672"/>
            <a:ext cx="507728" cy="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ACC656-82B2-4902-A0B9-80BF8F0263EB}"/>
              </a:ext>
            </a:extLst>
          </p:cNvPr>
          <p:cNvCxnSpPr>
            <a:stCxn id="10" idx="6"/>
            <a:endCxn id="41" idx="2"/>
          </p:cNvCxnSpPr>
          <p:nvPr/>
        </p:nvCxnSpPr>
        <p:spPr>
          <a:xfrm flipV="1">
            <a:off x="2554447" y="4068127"/>
            <a:ext cx="502835" cy="75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E35DE-B3F8-4AC4-8851-09CBD13C5924}"/>
              </a:ext>
            </a:extLst>
          </p:cNvPr>
          <p:cNvCxnSpPr>
            <a:stCxn id="10" idx="6"/>
            <a:endCxn id="43" idx="1"/>
          </p:cNvCxnSpPr>
          <p:nvPr/>
        </p:nvCxnSpPr>
        <p:spPr>
          <a:xfrm>
            <a:off x="2554447" y="4820672"/>
            <a:ext cx="553652" cy="65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D1D49E-8946-4042-90D7-4503BA086ED7}"/>
              </a:ext>
            </a:extLst>
          </p:cNvPr>
          <p:cNvCxnSpPr>
            <a:stCxn id="11" idx="6"/>
            <a:endCxn id="43" idx="2"/>
          </p:cNvCxnSpPr>
          <p:nvPr/>
        </p:nvCxnSpPr>
        <p:spPr>
          <a:xfrm>
            <a:off x="2554447" y="5639963"/>
            <a:ext cx="48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FD809B-723F-4CD7-9CEB-4F906331AA67}"/>
              </a:ext>
            </a:extLst>
          </p:cNvPr>
          <p:cNvCxnSpPr>
            <a:stCxn id="11" idx="6"/>
            <a:endCxn id="42" idx="2"/>
          </p:cNvCxnSpPr>
          <p:nvPr/>
        </p:nvCxnSpPr>
        <p:spPr>
          <a:xfrm flipV="1">
            <a:off x="2554447" y="4821241"/>
            <a:ext cx="507728" cy="81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562D47-9F01-40A3-BA37-2CB247CB0045}"/>
              </a:ext>
            </a:extLst>
          </p:cNvPr>
          <p:cNvCxnSpPr>
            <a:stCxn id="11" idx="6"/>
            <a:endCxn id="41" idx="2"/>
          </p:cNvCxnSpPr>
          <p:nvPr/>
        </p:nvCxnSpPr>
        <p:spPr>
          <a:xfrm flipV="1">
            <a:off x="2554447" y="4068127"/>
            <a:ext cx="502835" cy="157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C143F0-AA9B-463C-8235-A70D0667BAB4}"/>
              </a:ext>
            </a:extLst>
          </p:cNvPr>
          <p:cNvCxnSpPr>
            <a:stCxn id="41" idx="6"/>
            <a:endCxn id="44" idx="2"/>
          </p:cNvCxnSpPr>
          <p:nvPr/>
        </p:nvCxnSpPr>
        <p:spPr>
          <a:xfrm>
            <a:off x="3514482" y="4068127"/>
            <a:ext cx="625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62D4008-E638-4A0E-8748-24DC1DD07692}"/>
              </a:ext>
            </a:extLst>
          </p:cNvPr>
          <p:cNvCxnSpPr>
            <a:stCxn id="41" idx="6"/>
            <a:endCxn id="45" idx="2"/>
          </p:cNvCxnSpPr>
          <p:nvPr/>
        </p:nvCxnSpPr>
        <p:spPr>
          <a:xfrm>
            <a:off x="3514482" y="4068127"/>
            <a:ext cx="592394" cy="73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F45E00-D44A-4F8C-9CFB-4B2FA40D83A9}"/>
              </a:ext>
            </a:extLst>
          </p:cNvPr>
          <p:cNvCxnSpPr>
            <a:stCxn id="42" idx="6"/>
            <a:endCxn id="45" idx="2"/>
          </p:cNvCxnSpPr>
          <p:nvPr/>
        </p:nvCxnSpPr>
        <p:spPr>
          <a:xfrm flipV="1">
            <a:off x="3519375" y="4806904"/>
            <a:ext cx="587501" cy="1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450CDA-4E98-44F5-B3BC-6B4A6ACE186F}"/>
              </a:ext>
            </a:extLst>
          </p:cNvPr>
          <p:cNvCxnSpPr>
            <a:stCxn id="42" idx="6"/>
            <a:endCxn id="46" idx="2"/>
          </p:cNvCxnSpPr>
          <p:nvPr/>
        </p:nvCxnSpPr>
        <p:spPr>
          <a:xfrm>
            <a:off x="3519375" y="4821241"/>
            <a:ext cx="577016" cy="82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C24C6E-098C-406F-A9B5-6D9872625DF6}"/>
              </a:ext>
            </a:extLst>
          </p:cNvPr>
          <p:cNvCxnSpPr>
            <a:stCxn id="42" idx="6"/>
            <a:endCxn id="44" idx="2"/>
          </p:cNvCxnSpPr>
          <p:nvPr/>
        </p:nvCxnSpPr>
        <p:spPr>
          <a:xfrm flipV="1">
            <a:off x="3519375" y="4068127"/>
            <a:ext cx="620979" cy="75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46E30B5-B02C-4BD4-89F2-1ECCB61E437A}"/>
              </a:ext>
            </a:extLst>
          </p:cNvPr>
          <p:cNvCxnSpPr>
            <a:stCxn id="43" idx="6"/>
            <a:endCxn id="46" idx="2"/>
          </p:cNvCxnSpPr>
          <p:nvPr/>
        </p:nvCxnSpPr>
        <p:spPr>
          <a:xfrm>
            <a:off x="3498344" y="5639963"/>
            <a:ext cx="598047" cy="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B56090-C14B-4C76-81C8-E484F10A3CFB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 flipV="1">
            <a:off x="3498344" y="4806904"/>
            <a:ext cx="608532" cy="83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F991C1-0590-44D5-B1FF-64C2DDF23D28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3498344" y="4068127"/>
            <a:ext cx="642010" cy="157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160F141-C28A-4BC1-AB50-27F9449FA163}"/>
              </a:ext>
            </a:extLst>
          </p:cNvPr>
          <p:cNvSpPr txBox="1"/>
          <p:nvPr/>
        </p:nvSpPr>
        <p:spPr>
          <a:xfrm>
            <a:off x="4957022" y="5927111"/>
            <a:ext cx="85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0A0299E4-1020-408B-8B71-317C2ED02434}"/>
              </a:ext>
            </a:extLst>
          </p:cNvPr>
          <p:cNvSpPr/>
          <p:nvPr/>
        </p:nvSpPr>
        <p:spPr>
          <a:xfrm>
            <a:off x="5200180" y="384845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96C62A94-9F61-4409-A536-11DB9DE32479}"/>
              </a:ext>
            </a:extLst>
          </p:cNvPr>
          <p:cNvSpPr/>
          <p:nvPr/>
        </p:nvSpPr>
        <p:spPr>
          <a:xfrm>
            <a:off x="5166702" y="45872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67C7009E-CC59-4938-BB60-70AF377CB696}"/>
              </a:ext>
            </a:extLst>
          </p:cNvPr>
          <p:cNvSpPr/>
          <p:nvPr/>
        </p:nvSpPr>
        <p:spPr>
          <a:xfrm>
            <a:off x="5156217" y="54258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2C5EA7-F396-4F7A-8613-9214B09999C3}"/>
              </a:ext>
            </a:extLst>
          </p:cNvPr>
          <p:cNvCxnSpPr>
            <a:endCxn id="150" idx="2"/>
          </p:cNvCxnSpPr>
          <p:nvPr/>
        </p:nvCxnSpPr>
        <p:spPr>
          <a:xfrm>
            <a:off x="4574308" y="4077050"/>
            <a:ext cx="625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8F99F3A-2431-4AA7-90B8-8BA885E915FD}"/>
              </a:ext>
            </a:extLst>
          </p:cNvPr>
          <p:cNvCxnSpPr>
            <a:endCxn id="151" idx="2"/>
          </p:cNvCxnSpPr>
          <p:nvPr/>
        </p:nvCxnSpPr>
        <p:spPr>
          <a:xfrm>
            <a:off x="4574308" y="4077050"/>
            <a:ext cx="592394" cy="73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DD73BF5-B52D-448F-85C6-46515399F88D}"/>
              </a:ext>
            </a:extLst>
          </p:cNvPr>
          <p:cNvCxnSpPr>
            <a:endCxn id="152" idx="2"/>
          </p:cNvCxnSpPr>
          <p:nvPr/>
        </p:nvCxnSpPr>
        <p:spPr>
          <a:xfrm>
            <a:off x="4579201" y="4830164"/>
            <a:ext cx="577016" cy="82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8891E65-A0EA-47C8-B793-FA16320D14EB}"/>
              </a:ext>
            </a:extLst>
          </p:cNvPr>
          <p:cNvCxnSpPr>
            <a:endCxn id="152" idx="2"/>
          </p:cNvCxnSpPr>
          <p:nvPr/>
        </p:nvCxnSpPr>
        <p:spPr>
          <a:xfrm>
            <a:off x="4558170" y="5648886"/>
            <a:ext cx="598047" cy="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C08BB44-A234-4FA1-A8DE-81EDFB0D6C1F}"/>
              </a:ext>
            </a:extLst>
          </p:cNvPr>
          <p:cNvCxnSpPr>
            <a:endCxn id="151" idx="2"/>
          </p:cNvCxnSpPr>
          <p:nvPr/>
        </p:nvCxnSpPr>
        <p:spPr>
          <a:xfrm flipV="1">
            <a:off x="4558170" y="4815827"/>
            <a:ext cx="608532" cy="83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3C77F9D-E1E8-42BC-85C5-EE1217CB3C33}"/>
              </a:ext>
            </a:extLst>
          </p:cNvPr>
          <p:cNvCxnSpPr>
            <a:stCxn id="45" idx="6"/>
            <a:endCxn id="151" idx="2"/>
          </p:cNvCxnSpPr>
          <p:nvPr/>
        </p:nvCxnSpPr>
        <p:spPr>
          <a:xfrm>
            <a:off x="4564076" y="4806904"/>
            <a:ext cx="602626" cy="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7BFE3F0-BD61-4AD0-9F12-2C59167A6367}"/>
              </a:ext>
            </a:extLst>
          </p:cNvPr>
          <p:cNvCxnSpPr>
            <a:stCxn id="46" idx="6"/>
            <a:endCxn id="150" idx="2"/>
          </p:cNvCxnSpPr>
          <p:nvPr/>
        </p:nvCxnSpPr>
        <p:spPr>
          <a:xfrm flipV="1">
            <a:off x="4553591" y="4077050"/>
            <a:ext cx="646589" cy="156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1586609-DFAF-4FE8-B5D8-43EBDDBECBA5}"/>
              </a:ext>
            </a:extLst>
          </p:cNvPr>
          <p:cNvCxnSpPr>
            <a:stCxn id="44" idx="6"/>
            <a:endCxn id="152" idx="2"/>
          </p:cNvCxnSpPr>
          <p:nvPr/>
        </p:nvCxnSpPr>
        <p:spPr>
          <a:xfrm>
            <a:off x="4597554" y="4068127"/>
            <a:ext cx="558663" cy="158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A2639DB-0C38-4F4B-9BA1-0A5874633F78}"/>
              </a:ext>
            </a:extLst>
          </p:cNvPr>
          <p:cNvCxnSpPr>
            <a:stCxn id="45" idx="6"/>
            <a:endCxn id="150" idx="2"/>
          </p:cNvCxnSpPr>
          <p:nvPr/>
        </p:nvCxnSpPr>
        <p:spPr>
          <a:xfrm flipV="1">
            <a:off x="4564076" y="4077050"/>
            <a:ext cx="636104" cy="72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0305440B-B63E-4F97-B248-FF3FA69FB719}"/>
              </a:ext>
            </a:extLst>
          </p:cNvPr>
          <p:cNvSpPr/>
          <p:nvPr/>
        </p:nvSpPr>
        <p:spPr>
          <a:xfrm>
            <a:off x="5657380" y="4550872"/>
            <a:ext cx="12488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5" name="3D Model 174">
                <a:extLst>
                  <a:ext uri="{FF2B5EF4-FFF2-40B4-BE49-F238E27FC236}">
                    <a16:creationId xmlns:a16="http://schemas.microsoft.com/office/drawing/2014/main" id="{922C1D55-5ED9-4CCA-98B1-3DCF2D9C9A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8568939"/>
                  </p:ext>
                </p:extLst>
              </p:nvPr>
            </p:nvGraphicFramePr>
            <p:xfrm>
              <a:off x="6851295" y="3840792"/>
              <a:ext cx="1694346" cy="173295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94346" cy="1732957"/>
                    </a:xfrm>
                    <a:prstGeom prst="rect">
                      <a:avLst/>
                    </a:prstGeom>
                  </am3d:spPr>
                  <am3d:camera>
                    <am3d:pos x="0" y="0" z="814664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00000" d="1000000"/>
                    <am3d:preTrans dx="0" dy="-17999103" dz="-10"/>
                    <am3d:scale>
                      <am3d:sx n="1000000" d="1000000"/>
                      <am3d:sy n="1000000" d="1000000"/>
                      <am3d:sz n="1000000" d="1000000"/>
                    </am3d:scale>
                    <am3d:rot ax="-3349471" ay="-3" az="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016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5" name="3D Model 174">
                <a:extLst>
                  <a:ext uri="{FF2B5EF4-FFF2-40B4-BE49-F238E27FC236}">
                    <a16:creationId xmlns:a16="http://schemas.microsoft.com/office/drawing/2014/main" id="{922C1D55-5ED9-4CCA-98B1-3DCF2D9C9A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1295" y="3840792"/>
                <a:ext cx="1694346" cy="1732957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E429B2B0-CF94-41F2-A336-2EDD95CD0C0E}"/>
              </a:ext>
            </a:extLst>
          </p:cNvPr>
          <p:cNvSpPr txBox="1"/>
          <p:nvPr/>
        </p:nvSpPr>
        <p:spPr>
          <a:xfrm>
            <a:off x="7213241" y="5950376"/>
            <a:ext cx="9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x 8 x 8 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906CAD5-C848-429D-9E9E-B06DE9C5CD8C}"/>
              </a:ext>
            </a:extLst>
          </p:cNvPr>
          <p:cNvSpPr/>
          <p:nvPr/>
        </p:nvSpPr>
        <p:spPr>
          <a:xfrm>
            <a:off x="9190191" y="42500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0EF8BB2-2A70-4892-81C3-2BDCA74A86A4}"/>
              </a:ext>
            </a:extLst>
          </p:cNvPr>
          <p:cNvSpPr txBox="1"/>
          <p:nvPr/>
        </p:nvSpPr>
        <p:spPr>
          <a:xfrm>
            <a:off x="8535854" y="5950376"/>
            <a:ext cx="244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 conv 512 channels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F702EF0-B24D-48D0-A1FA-D0792AD15ED3}"/>
              </a:ext>
            </a:extLst>
          </p:cNvPr>
          <p:cNvCxnSpPr>
            <a:endCxn id="177" idx="1"/>
          </p:cNvCxnSpPr>
          <p:nvPr/>
        </p:nvCxnSpPr>
        <p:spPr>
          <a:xfrm>
            <a:off x="7566870" y="4520599"/>
            <a:ext cx="1623321" cy="18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6505971-111C-48BD-8BB5-535C9449B210}"/>
              </a:ext>
            </a:extLst>
          </p:cNvPr>
          <p:cNvCxnSpPr/>
          <p:nvPr/>
        </p:nvCxnSpPr>
        <p:spPr>
          <a:xfrm>
            <a:off x="7566870" y="4520599"/>
            <a:ext cx="1623321" cy="34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2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6D44-7555-49F3-B324-C3C7E745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Components &amp; Architecture – Combining with Single Shapes and Shape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28AE4-F66F-49C2-B86E-8426DE939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After obtaining the text embedding at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it is concatenated with  the previous Z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across the channel dimension.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combined vector is passed through a series of residual blocks and final convolution is applied to receive the dimensions corresponding to the codebook number of vectors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/>
                          <m:t>∈</m:t>
                        </m:r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28AE4-F66F-49C2-B86E-8426DE939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A1558-3E9C-4DAF-A057-97C2DAE8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AF4EA-A693-4674-9100-F71A4A32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72970-AB00-4849-885F-11514D36C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26539"/>
            <a:ext cx="9909076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0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918E-C93A-4EED-93B6-9A68BD33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Components &amp; Architecture – Autoregressive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E4E6-3FC1-42C5-9D73-8C503A58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auto regressive model is trained to transform from the latent space learnt by the text projection model to the code book indices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output of the auto regressive model is passed on to the PVQVAE trained decoder to output a 3D shape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auto regressive model consists of a random transformer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9417F-B759-4F08-B878-26F0B8CC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70B-7796-40DD-8CAF-7985E81CC14F}" type="datetime1">
              <a:rPr lang="en-US" smtClean="0"/>
              <a:t>30-May-23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BD948-E966-4E9D-9FFD-DDDE7757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07BB-EAE2-4117-AB29-6C311836509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2A6F3-2CBF-4519-B9FF-34ECFC06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857414"/>
            <a:ext cx="10434455" cy="23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89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1151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Text Guided 3D Shape Synthesis</vt:lpstr>
      <vt:lpstr>Project Introduction</vt:lpstr>
      <vt:lpstr>Related Work</vt:lpstr>
      <vt:lpstr>Datasets</vt:lpstr>
      <vt:lpstr>    Main Architecture &amp; Steps  - PVQVAE Model</vt:lpstr>
      <vt:lpstr> Main Architecture &amp; Steps – Obtaining single and shape set representations</vt:lpstr>
      <vt:lpstr>Main Components &amp; Architecture – Text Projection model</vt:lpstr>
      <vt:lpstr>Main Components &amp; Architecture – Combining with Single Shapes and Shape sets</vt:lpstr>
      <vt:lpstr>Main Components &amp; Architecture – Autoregressive model</vt:lpstr>
      <vt:lpstr>Experiments and Trainings – PVQVAE Model</vt:lpstr>
      <vt:lpstr>Experiments and Trainings – Text Projection Model</vt:lpstr>
      <vt:lpstr>Experiments and Trainings – Auto Regressive Model</vt:lpstr>
      <vt:lpstr>Experiments and Trainings – Sample Results</vt:lpstr>
      <vt:lpstr>Experiments and Trainings – Sample Results</vt:lpstr>
      <vt:lpstr>Challenges</vt:lpstr>
      <vt:lpstr>Conclusion and 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Guided 3D Shape Synthesis</dc:title>
  <dc:creator>Youssef</dc:creator>
  <cp:lastModifiedBy>Youssef</cp:lastModifiedBy>
  <cp:revision>57</cp:revision>
  <dcterms:created xsi:type="dcterms:W3CDTF">2023-05-30T16:28:47Z</dcterms:created>
  <dcterms:modified xsi:type="dcterms:W3CDTF">2023-05-30T20:19:59Z</dcterms:modified>
</cp:coreProperties>
</file>