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7" r:id="rId3"/>
    <p:sldId id="259" r:id="rId4"/>
    <p:sldId id="260" r:id="rId5"/>
    <p:sldId id="261" r:id="rId6"/>
    <p:sldId id="262" r:id="rId7"/>
    <p:sldId id="265" r:id="rId8"/>
    <p:sldId id="266" r:id="rId9"/>
    <p:sldId id="267" r:id="rId10"/>
    <p:sldId id="263" r:id="rId11"/>
    <p:sldId id="264" r:id="rId12"/>
    <p:sldId id="270" r:id="rId13"/>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rtlCol="0"/>
          <a:lstStyle/>
          <a:p>
            <a:pPr rtl="0"/>
            <a:fld id="{E203234F-2943-4AD6-8E73-34C216403FC9}" type="datetime1">
              <a:rPr lang="zh-CN" altLang="en-US" smtClean="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6818B044-5115-4C63-8F06-0D627F0729F0}"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标题与文本">
    <p:spTree>
      <p:nvGrpSpPr>
        <p:cNvPr id="1" name=""/>
        <p:cNvGrpSpPr/>
        <p:nvPr/>
      </p:nvGrpSpPr>
      <p:grpSpPr>
        <a:xfrm>
          <a:off x="0" y="0"/>
          <a:ext cx="0" cy="0"/>
          <a:chOff x="0" y="0"/>
          <a:chExt cx="0" cy="0"/>
        </a:xfrm>
      </p:grpSpPr>
      <p:sp>
        <p:nvSpPr>
          <p:cNvPr id="9" name="长方形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C0E476C3-78BD-40CB-9C6F-0D41DD7E1D50}"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10" name="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A24A4C0A-F292-41BE-9CD1-530467B1B9F8}"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endParaRPr lang="zh-CN" altLang="en-US"/>
          </a:p>
        </p:txBody>
      </p:sp>
      <p:cxnSp>
        <p:nvCxnSpPr>
          <p:cNvPr id="9" name="直接连接符​​(S)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rtlCol="0"/>
          <a:lstStyle/>
          <a:p>
            <a:pPr rtl="0"/>
            <a:fld id="{C31630FC-7090-4D1C-93D5-113C82941F4E}" type="datetime1">
              <a:rPr lang="zh-CN" altLang="en-US" smtClean="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11" name="灯片编号占位符 10"/>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2" name="日期占位符 1"/>
          <p:cNvSpPr>
            <a:spLocks noGrp="1"/>
          </p:cNvSpPr>
          <p:nvPr>
            <p:ph type="dt" sz="half" idx="10"/>
          </p:nvPr>
        </p:nvSpPr>
        <p:spPr/>
        <p:txBody>
          <a:bodyPr rtlCol="0"/>
          <a:lstStyle/>
          <a:p>
            <a:pPr rtl="0"/>
            <a:fld id="{81EDFCFC-F8E9-4049-95DD-C79391CC7BFF}" type="datetime1">
              <a:rPr lang="zh-CN" altLang="en-US" smtClean="0"/>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endParaRPr lang="zh-CN" altLang="en-US"/>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2" name="日期占位符 1"/>
          <p:cNvSpPr>
            <a:spLocks noGrp="1"/>
          </p:cNvSpPr>
          <p:nvPr>
            <p:ph type="dt" sz="half" idx="10"/>
          </p:nvPr>
        </p:nvSpPr>
        <p:spPr/>
        <p:txBody>
          <a:bodyPr rtlCol="0"/>
          <a:lstStyle/>
          <a:p>
            <a:pPr rtl="0"/>
            <a:fld id="{EFBE5E81-E012-42C1-892B-1E2892457684}" type="datetime1">
              <a:rPr lang="zh-CN" altLang="en-US" smtClean="0"/>
            </a:fld>
            <a:endParaRPr lang="en-US" dirty="0"/>
          </a:p>
        </p:txBody>
      </p:sp>
      <p:sp>
        <p:nvSpPr>
          <p:cNvPr id="11" name="页脚占位符 10"/>
          <p:cNvSpPr>
            <a:spLocks noGrp="1"/>
          </p:cNvSpPr>
          <p:nvPr>
            <p:ph type="ftr" sz="quarter" idx="11"/>
          </p:nvPr>
        </p:nvSpPr>
        <p:spPr/>
        <p:txBody>
          <a:bodyPr rtlCol="0"/>
          <a:lstStyle/>
          <a:p>
            <a:pPr rtl="0"/>
            <a:endParaRPr lang="en-US" dirty="0"/>
          </a:p>
        </p:txBody>
      </p:sp>
      <p:sp>
        <p:nvSpPr>
          <p:cNvPr id="12" name="灯片编号占位符 11"/>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p:cNvSpPr>
            <a:spLocks noGrp="1"/>
          </p:cNvSpPr>
          <p:nvPr>
            <p:ph type="dt" sz="half" idx="10"/>
          </p:nvPr>
        </p:nvSpPr>
        <p:spPr/>
        <p:txBody>
          <a:bodyPr rtlCol="0"/>
          <a:lstStyle/>
          <a:p>
            <a:pPr rtl="0"/>
            <a:fld id="{DA05DBCF-E3D4-4FC7-9203-C0C05B2BAA55}" type="datetime1">
              <a:rPr lang="zh-CN" altLang="en-US" smtClean="0"/>
            </a:fld>
            <a:endParaRPr lang="en-US" dirty="0"/>
          </a:p>
        </p:txBody>
      </p:sp>
      <p:sp>
        <p:nvSpPr>
          <p:cNvPr id="7" name="页脚占位符 6"/>
          <p:cNvSpPr>
            <a:spLocks noGrp="1"/>
          </p:cNvSpPr>
          <p:nvPr>
            <p:ph type="ftr" sz="quarter" idx="11"/>
          </p:nvPr>
        </p:nvSpPr>
        <p:spPr/>
        <p:txBody>
          <a:bodyPr rtlCol="0"/>
          <a:lstStyle/>
          <a:p>
            <a:pPr rtl="0"/>
            <a:endParaRPr lang="en-US" dirty="0"/>
          </a:p>
        </p:txBody>
      </p:sp>
      <p:sp>
        <p:nvSpPr>
          <p:cNvPr id="8" name="灯片编号占位符 7"/>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p:cNvSpPr>
            <a:spLocks noGrp="1"/>
          </p:cNvSpPr>
          <p:nvPr>
            <p:ph type="dt" sz="half" idx="10"/>
          </p:nvPr>
        </p:nvSpPr>
        <p:spPr/>
        <p:txBody>
          <a:bodyPr rtlCol="0"/>
          <a:lstStyle/>
          <a:p>
            <a:pPr rtl="0"/>
            <a:fld id="{4910A522-F0F5-43AE-870D-B1652467F5E7}" type="datetime1">
              <a:rPr lang="zh-CN" altLang="en-US" smtClean="0"/>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带标题的内容">
    <p:spTree>
      <p:nvGrpSpPr>
        <p:cNvPr id="1" name=""/>
        <p:cNvGrpSpPr/>
        <p:nvPr/>
      </p:nvGrpSpPr>
      <p:grpSpPr>
        <a:xfrm>
          <a:off x="0" y="0"/>
          <a:ext cx="0" cy="0"/>
          <a:chOff x="0" y="0"/>
          <a:chExt cx="0" cy="0"/>
        </a:xfrm>
      </p:grpSpPr>
      <p:sp>
        <p:nvSpPr>
          <p:cNvPr id="8" name="矩形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带标题的图片">
    <p:spTree>
      <p:nvGrpSpPr>
        <p:cNvPr id="1" name=""/>
        <p:cNvGrpSpPr/>
        <p:nvPr/>
      </p:nvGrpSpPr>
      <p:grpSpPr>
        <a:xfrm>
          <a:off x="0" y="0"/>
          <a:ext cx="0" cy="0"/>
          <a:chOff x="0" y="0"/>
          <a:chExt cx="0" cy="0"/>
        </a:xfrm>
      </p:grpSpPr>
      <p:sp>
        <p:nvSpPr>
          <p:cNvPr id="8" name="矩形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endParaRPr lang="zh-CN" altLang="en-US"/>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dirty="0"/>
              <a:t>单击此处编辑母版文本样式</a:t>
            </a:r>
            <a:endParaRPr lang="en-US" dirty="0"/>
          </a:p>
          <a:p>
            <a:pPr lvl="1" rtl="0"/>
            <a:r>
              <a:rPr lang="en-US" dirty="0"/>
              <a:t>第二级</a:t>
            </a:r>
            <a:endParaRPr lang="en-US" dirty="0"/>
          </a:p>
          <a:p>
            <a:pPr lvl="2" rtl="0"/>
            <a:r>
              <a:rPr lang="en-US" dirty="0"/>
              <a:t>第三级</a:t>
            </a:r>
            <a:endParaRPr lang="en-US" dirty="0"/>
          </a:p>
          <a:p>
            <a:pPr lvl="3" rtl="0"/>
            <a:r>
              <a:rPr lang="en-US" dirty="0"/>
              <a:t>第四级</a:t>
            </a:r>
            <a:endParaRPr lang="en-US" dirty="0"/>
          </a:p>
          <a:p>
            <a:pPr lvl="4" rtl="0"/>
            <a:r>
              <a:rPr lang="en-US"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fld>
            <a:endParaRPr lang="en-US" dirty="0"/>
          </a:p>
        </p:txBody>
      </p:sp>
      <p:cxnSp>
        <p:nvCxnSpPr>
          <p:cNvPr id="10" name="直接连接符​​(S)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5289754" y="639097"/>
            <a:ext cx="6253317" cy="3686015"/>
          </a:xfrm>
        </p:spPr>
        <p:txBody>
          <a:bodyPr rtlCol="0">
            <a:normAutofit/>
          </a:bodyPr>
          <a:lstStyle/>
          <a:p>
            <a:pPr algn="ctr"/>
            <a:r>
              <a:rPr lang="zh-CN" altLang="en-US" sz="6000" dirty="0">
                <a:latin typeface="迷你简粗宋" panose="03000509000000000000" pitchFamily="65" charset="-122"/>
                <a:ea typeface="迷你简粗宋" panose="03000509000000000000" pitchFamily="65" charset="-122"/>
              </a:rPr>
              <a:t>基于手势识别的</a:t>
            </a:r>
            <a:br>
              <a:rPr lang="en-US" altLang="zh-CN" sz="6000" dirty="0">
                <a:latin typeface="迷你简粗宋" panose="03000509000000000000" pitchFamily="65" charset="-122"/>
                <a:ea typeface="迷你简粗宋" panose="03000509000000000000" pitchFamily="65" charset="-122"/>
              </a:rPr>
            </a:br>
            <a:r>
              <a:rPr lang="zh-CN" altLang="en-US" sz="6000" dirty="0">
                <a:latin typeface="迷你简粗宋" panose="03000509000000000000" pitchFamily="65" charset="-122"/>
                <a:ea typeface="迷你简粗宋" panose="03000509000000000000" pitchFamily="65" charset="-122"/>
              </a:rPr>
              <a:t>虚拟键盘</a:t>
            </a:r>
            <a:endParaRPr lang="zh-CN" altLang="en-US" sz="6000" dirty="0">
              <a:latin typeface="迷你简粗宋" panose="03000509000000000000" pitchFamily="65" charset="-122"/>
              <a:ea typeface="迷你简粗宋" panose="03000509000000000000" pitchFamily="65" charset="-122"/>
            </a:endParaRPr>
          </a:p>
        </p:txBody>
      </p:sp>
      <p:sp>
        <p:nvSpPr>
          <p:cNvPr id="3" name="副标题 2"/>
          <p:cNvSpPr>
            <a:spLocks noGrp="1"/>
          </p:cNvSpPr>
          <p:nvPr>
            <p:ph type="subTitle" idx="1"/>
          </p:nvPr>
        </p:nvSpPr>
        <p:spPr>
          <a:xfrm>
            <a:off x="5289753" y="4672739"/>
            <a:ext cx="6269347" cy="1021498"/>
          </a:xfrm>
        </p:spPr>
        <p:txBody>
          <a:bodyPr rtlCol="0">
            <a:normAutofit/>
          </a:bodyPr>
          <a:lstStyle/>
          <a:p>
            <a:pPr algn="r" rtl="0"/>
            <a:r>
              <a:rPr lang="zh-CN" altLang="en-US" sz="2400" dirty="0">
                <a:solidFill>
                  <a:schemeClr val="tx1">
                    <a:lumMod val="85000"/>
                    <a:lumOff val="15000"/>
                  </a:schemeClr>
                </a:solidFill>
              </a:rPr>
              <a:t>组员：金展锐 程思敏 刘英洲</a:t>
            </a:r>
            <a:endParaRPr lang="en-US" sz="2400" dirty="0">
              <a:solidFill>
                <a:schemeClr val="tx1">
                  <a:lumMod val="85000"/>
                  <a:lumOff val="15000"/>
                </a:schemeClr>
              </a:solidFill>
            </a:endParaRPr>
          </a:p>
        </p:txBody>
      </p:sp>
      <p:pic>
        <p:nvPicPr>
          <p:cNvPr id="5" name="图片 4" descr="一张显示了建筑物、坐姿、长凳和侧边的图片&#10;&#10;说明自动生成"/>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直接连接符​​(S)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
        <p:nvSpPr>
          <p:cNvPr id="7" name="文本框 6"/>
          <p:cNvSpPr txBox="1"/>
          <p:nvPr/>
        </p:nvSpPr>
        <p:spPr>
          <a:xfrm>
            <a:off x="287382" y="429276"/>
            <a:ext cx="6096000" cy="1754326"/>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进度安排</a:t>
            </a:r>
            <a:endParaRPr lang="zh-CN" altLang="en-US" sz="5400" dirty="0">
              <a:latin typeface="迷你简粗宋" panose="03000509000000000000" pitchFamily="65" charset="-122"/>
              <a:ea typeface="迷你简粗宋" panose="03000509000000000000" pitchFamily="65" charset="-122"/>
            </a:endParaRPr>
          </a:p>
          <a:p>
            <a:endParaRPr lang="en-US" altLang="zh-CN" sz="5400" dirty="0">
              <a:latin typeface="迷你简粗宋" panose="03000509000000000000" pitchFamily="65" charset="-122"/>
              <a:ea typeface="迷你简粗宋" panose="03000509000000000000" pitchFamily="65" charset="-122"/>
            </a:endParaRPr>
          </a:p>
        </p:txBody>
      </p:sp>
      <p:graphicFrame>
        <p:nvGraphicFramePr>
          <p:cNvPr id="2" name="表格 1"/>
          <p:cNvGraphicFramePr>
            <a:graphicFrameLocks noGrp="1"/>
          </p:cNvGraphicFramePr>
          <p:nvPr>
            <p:custDataLst>
              <p:tags r:id="rId1"/>
            </p:custDataLst>
          </p:nvPr>
        </p:nvGraphicFramePr>
        <p:xfrm>
          <a:off x="1880734" y="2595880"/>
          <a:ext cx="8128000" cy="2590800"/>
        </p:xfrm>
        <a:graphic>
          <a:graphicData uri="http://schemas.openxmlformats.org/drawingml/2006/table">
            <a:tbl>
              <a:tblPr firstRow="1" bandRow="1">
                <a:tableStyleId>{7DF18680-E054-41AD-8BC1-D1AEF772440D}</a:tableStyleId>
              </a:tblPr>
              <a:tblGrid>
                <a:gridCol w="1474680"/>
                <a:gridCol w="6653320"/>
              </a:tblGrid>
              <a:tr h="362537">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zh-CN" altLang="en-US" b="1" dirty="0"/>
                        <a:t>时间</a:t>
                      </a:r>
                      <a:endParaRPr lang="zh-CN" altLang="en-US" b="1" dirty="0"/>
                    </a:p>
                  </a:txBody>
                  <a:tcPr/>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zh-CN" altLang="en-US" b="1" dirty="0"/>
                        <a:t>安排</a:t>
                      </a:r>
                      <a:endParaRPr lang="zh-CN" altLang="en-US" b="1" dirty="0"/>
                    </a:p>
                  </a:txBody>
                  <a:tcPr/>
                </a:tc>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第三周</a:t>
                      </a:r>
                      <a:endParaRPr lang="zh-CN" altLang="en-US" b="1" dirty="0"/>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编写开题报告，确定课题具体设计方案</a:t>
                      </a:r>
                      <a:endParaRPr lang="zh-CN" altLang="en-US" b="1" dirty="0"/>
                    </a:p>
                  </a:txBody>
                  <a:tcPr/>
                </a:tc>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第四周</a:t>
                      </a:r>
                      <a:endParaRPr lang="zh-CN" altLang="en-US" b="1" dirty="0"/>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进行手势识别模块程序的编写和修改</a:t>
                      </a:r>
                      <a:endParaRPr lang="zh-CN" altLang="en-US" b="1" dirty="0"/>
                    </a:p>
                  </a:txBody>
                  <a:tcPr/>
                </a:tc>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第五周</a:t>
                      </a:r>
                      <a:endParaRPr lang="zh-CN" altLang="en-US" b="1" dirty="0"/>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进行键盘模拟模块程序编写</a:t>
                      </a:r>
                      <a:endParaRPr lang="zh-CN" altLang="en-US" b="1" dirty="0"/>
                    </a:p>
                  </a:txBody>
                  <a:tcPr/>
                </a:tc>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第六周</a:t>
                      </a:r>
                      <a:endParaRPr lang="zh-CN" altLang="en-US" b="1" dirty="0"/>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对手势识别的精度和实时帧率进行调整</a:t>
                      </a:r>
                      <a:endParaRPr lang="zh-CN" altLang="en-US" b="1" dirty="0"/>
                    </a:p>
                  </a:txBody>
                  <a:tcPr/>
                </a:tc>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第七周</a:t>
                      </a:r>
                      <a:endParaRPr lang="zh-CN" altLang="en-US" b="1" dirty="0"/>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在识别基础上添加一些功能模块</a:t>
                      </a:r>
                      <a:endParaRPr lang="zh-CN" altLang="en-US" b="1" dirty="0"/>
                    </a:p>
                  </a:txBody>
                  <a:tcPr/>
                </a:tc>
              </a:tr>
              <a:tr h="3708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第八周</a:t>
                      </a:r>
                      <a:endParaRPr lang="zh-CN" altLang="en-US" b="1" dirty="0"/>
                    </a:p>
                  </a:txBody>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t>结题报告，验收</a:t>
                      </a:r>
                      <a:endParaRPr lang="zh-CN" altLang="en-US" b="1"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4501515" y="2251075"/>
            <a:ext cx="3188335" cy="1791335"/>
          </a:xfrm>
        </p:spPr>
        <p:txBody>
          <a:bodyPr>
            <a:noAutofit/>
          </a:bodyPr>
          <a:p>
            <a:r>
              <a:rPr lang="zh-CN" altLang="en-US" sz="11500"/>
              <a:t>谢谢</a:t>
            </a:r>
            <a:endParaRPr lang="zh-CN" altLang="en-US" sz="11500"/>
          </a:p>
        </p:txBody>
      </p:sp>
      <p:sp>
        <p:nvSpPr>
          <p:cNvPr id="4" name="日期占位符 3"/>
          <p:cNvSpPr>
            <a:spLocks noGrp="1"/>
          </p:cNvSpPr>
          <p:nvPr>
            <p:ph type="dt" sz="half" idx="10"/>
          </p:nvPr>
        </p:nvSpPr>
        <p:spPr/>
        <p:txBody>
          <a:bodyPr/>
          <a:p>
            <a:pPr rtl="0"/>
            <a:fld id="{A24A4C0A-F292-41BE-9CD1-530467B1B9F8}" type="datetime1">
              <a:rPr lang="zh-CN" alt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
        <p:nvSpPr>
          <p:cNvPr id="6" name="文本框 5"/>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目录</a:t>
            </a:r>
            <a:endParaRPr lang="zh-CN" altLang="en-US" sz="5400" dirty="0">
              <a:latin typeface="迷你简粗宋" panose="03000509000000000000" pitchFamily="65" charset="-122"/>
              <a:ea typeface="迷你简粗宋" panose="03000509000000000000" pitchFamily="65" charset="-122"/>
            </a:endParaRPr>
          </a:p>
        </p:txBody>
      </p:sp>
      <p:sp>
        <p:nvSpPr>
          <p:cNvPr id="7" name="标题 1"/>
          <p:cNvSpPr txBox="1"/>
          <p:nvPr/>
        </p:nvSpPr>
        <p:spPr>
          <a:xfrm>
            <a:off x="1066800" y="1481764"/>
            <a:ext cx="10058400" cy="57986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latin typeface="Adobe 黑体 Std R" panose="020B0400000000000000" pitchFamily="34" charset="-122"/>
                <a:ea typeface="Adobe 黑体 Std R" panose="020B0400000000000000" pitchFamily="34" charset="-122"/>
              </a:rPr>
              <a:t>1.</a:t>
            </a:r>
            <a:r>
              <a:rPr lang="zh-CN" altLang="en-US" sz="3200" dirty="0">
                <a:latin typeface="Adobe 黑体 Std R" panose="020B0400000000000000" pitchFamily="34" charset="-122"/>
                <a:ea typeface="Adobe 黑体 Std R" panose="020B0400000000000000" pitchFamily="34" charset="-122"/>
              </a:rPr>
              <a:t>课题背景</a:t>
            </a:r>
            <a:br>
              <a:rPr lang="en-US" altLang="zh-CN" sz="3200" dirty="0">
                <a:latin typeface="Adobe 黑体 Std R" panose="020B0400000000000000" pitchFamily="34" charset="-122"/>
                <a:ea typeface="Adobe 黑体 Std R" panose="020B0400000000000000" pitchFamily="34" charset="-122"/>
              </a:rPr>
            </a:br>
            <a:br>
              <a:rPr lang="en-US" altLang="zh-CN"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2.</a:t>
            </a:r>
            <a:r>
              <a:rPr lang="zh-CN" altLang="en-US" sz="3200" dirty="0">
                <a:latin typeface="Adobe 黑体 Std R" panose="020B0400000000000000" pitchFamily="34" charset="-122"/>
                <a:ea typeface="Adobe 黑体 Std R" panose="020B0400000000000000" pitchFamily="34" charset="-122"/>
              </a:rPr>
              <a:t>课题目标</a:t>
            </a:r>
            <a:br>
              <a:rPr lang="zh-CN" altLang="en-US" sz="3200" dirty="0">
                <a:latin typeface="Adobe 黑体 Std R" panose="020B0400000000000000" pitchFamily="34" charset="-122"/>
                <a:ea typeface="Adobe 黑体 Std R" panose="020B0400000000000000" pitchFamily="34" charset="-122"/>
              </a:rPr>
            </a:br>
            <a:br>
              <a:rPr lang="zh-CN" altLang="en-US"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3.</a:t>
            </a:r>
            <a:r>
              <a:rPr lang="zh-CN" altLang="en-US" sz="3200" dirty="0">
                <a:latin typeface="Adobe 黑体 Std R" panose="020B0400000000000000" pitchFamily="34" charset="-122"/>
                <a:ea typeface="Adobe 黑体 Std R" panose="020B0400000000000000" pitchFamily="34" charset="-122"/>
              </a:rPr>
              <a:t>技术路线</a:t>
            </a:r>
            <a:br>
              <a:rPr lang="en-US" altLang="zh-CN" sz="3200" dirty="0">
                <a:latin typeface="Adobe 黑体 Std R" panose="020B0400000000000000" pitchFamily="34" charset="-122"/>
                <a:ea typeface="Adobe 黑体 Std R" panose="020B0400000000000000" pitchFamily="34" charset="-122"/>
              </a:rPr>
            </a:br>
            <a:br>
              <a:rPr lang="en-US" altLang="zh-CN"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4.</a:t>
            </a:r>
            <a:r>
              <a:rPr lang="zh-CN" altLang="en-US" sz="3200" dirty="0">
                <a:latin typeface="Adobe 黑体 Std R" panose="020B0400000000000000" pitchFamily="34" charset="-122"/>
                <a:ea typeface="Adobe 黑体 Std R" panose="020B0400000000000000" pitchFamily="34" charset="-122"/>
              </a:rPr>
              <a:t>课题技术难点</a:t>
            </a:r>
            <a:br>
              <a:rPr lang="en-US" altLang="zh-CN" sz="3200" dirty="0">
                <a:latin typeface="Adobe 黑体 Std R" panose="020B0400000000000000" pitchFamily="34" charset="-122"/>
                <a:ea typeface="Adobe 黑体 Std R" panose="020B0400000000000000" pitchFamily="34" charset="-122"/>
              </a:rPr>
            </a:br>
            <a:br>
              <a:rPr lang="en-US" altLang="zh-CN" sz="3200" dirty="0">
                <a:latin typeface="Adobe 黑体 Std R" panose="020B0400000000000000" pitchFamily="34" charset="-122"/>
                <a:ea typeface="Adobe 黑体 Std R" panose="020B0400000000000000" pitchFamily="34" charset="-122"/>
              </a:rPr>
            </a:br>
            <a:r>
              <a:rPr lang="en-US" altLang="zh-CN" sz="3200" dirty="0">
                <a:latin typeface="Adobe 黑体 Std R" panose="020B0400000000000000" pitchFamily="34" charset="-122"/>
                <a:ea typeface="Adobe 黑体 Std R" panose="020B0400000000000000" pitchFamily="34" charset="-122"/>
              </a:rPr>
              <a:t>5.</a:t>
            </a:r>
            <a:r>
              <a:rPr lang="zh-CN" altLang="en-US" sz="3200" dirty="0">
                <a:latin typeface="Adobe 黑体 Std R" panose="020B0400000000000000" pitchFamily="34" charset="-122"/>
                <a:ea typeface="Adobe 黑体 Std R" panose="020B0400000000000000" pitchFamily="34" charset="-122"/>
              </a:rPr>
              <a:t>进度安排</a:t>
            </a:r>
            <a:br>
              <a:rPr lang="zh-CN" altLang="en-US" sz="4800" dirty="0">
                <a:latin typeface="+mn-ea"/>
              </a:rPr>
            </a:br>
            <a:endParaRPr lang="en-US" sz="4800" i="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
        <p:nvSpPr>
          <p:cNvPr id="5" name="文本框 2"/>
          <p:cNvSpPr txBox="1"/>
          <p:nvPr/>
        </p:nvSpPr>
        <p:spPr>
          <a:xfrm>
            <a:off x="439487" y="634965"/>
            <a:ext cx="688907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dirty="0">
                <a:latin typeface="迷你简粗宋" panose="03000509000000000000" pitchFamily="65" charset="-122"/>
                <a:ea typeface="迷你简粗宋" panose="03000509000000000000" pitchFamily="65" charset="-122"/>
              </a:rPr>
              <a:t>课题背景</a:t>
            </a:r>
            <a:endParaRPr lang="zh-CN" altLang="en-US" sz="5400" dirty="0">
              <a:latin typeface="迷你简粗宋" panose="03000509000000000000" pitchFamily="65" charset="-122"/>
              <a:ea typeface="迷你简粗宋" panose="03000509000000000000" pitchFamily="65" charset="-122"/>
            </a:endParaRPr>
          </a:p>
        </p:txBody>
      </p:sp>
      <p:sp>
        <p:nvSpPr>
          <p:cNvPr id="6" name="文本框 3"/>
          <p:cNvSpPr txBox="1"/>
          <p:nvPr/>
        </p:nvSpPr>
        <p:spPr>
          <a:xfrm>
            <a:off x="305435" y="2268855"/>
            <a:ext cx="5744845" cy="34766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Adobe 黑体 Std R" panose="020B0400000000000000" pitchFamily="34" charset="-122"/>
                <a:ea typeface="Adobe 黑体 Std R" panose="020B0400000000000000" pitchFamily="34" charset="-122"/>
              </a:rPr>
              <a:t>        随着计算机技术越来越发达，人机交互技术在为人类提供便利的同时，也越来越受到人们的重视。因此，近年来，如何跨越人机障碍，将人机交互变得更加自然成为了研究重点。</a:t>
            </a:r>
            <a:endParaRPr lang="en-US" altLang="zh-CN" sz="2000" dirty="0">
              <a:latin typeface="Adobe 黑体 Std R" panose="020B0400000000000000" pitchFamily="34" charset="-122"/>
              <a:ea typeface="Adobe 黑体 Std R" panose="020B0400000000000000" pitchFamily="34" charset="-122"/>
            </a:endParaRPr>
          </a:p>
          <a:p>
            <a:endParaRPr lang="en-US" altLang="zh-CN" sz="2000" dirty="0">
              <a:latin typeface="Adobe 黑体 Std R" panose="020B0400000000000000" pitchFamily="34" charset="-122"/>
              <a:ea typeface="Adobe 黑体 Std R" panose="020B0400000000000000" pitchFamily="34" charset="-122"/>
            </a:endParaRPr>
          </a:p>
          <a:p>
            <a:r>
              <a:rPr lang="zh-CN" altLang="en-US" sz="2000" dirty="0">
                <a:latin typeface="Adobe 黑体 Std R" panose="020B0400000000000000" pitchFamily="34" charset="-122"/>
                <a:ea typeface="Adobe 黑体 Std R" panose="020B0400000000000000" pitchFamily="34" charset="-122"/>
              </a:rPr>
              <a:t>       手势是可以更全面，更方便，更直观与计算机进行互动的一种交互技术。本次设计的目的就是将不可触摸屏通过摄像头手势识别拥有类触摸屏的效果，可以用较低的成本实现高成本触摸屏的功效，使用户可以根据自己的习惯定义手势库，使得人机交流更加方便。</a:t>
            </a:r>
            <a:endParaRPr lang="zh-CN" altLang="en-US" sz="2000" dirty="0">
              <a:latin typeface="Adobe 黑体 Std R" panose="020B0400000000000000" pitchFamily="34" charset="-122"/>
              <a:ea typeface="Adobe 黑体 Std R" panose="020B0400000000000000" pitchFamily="34" charset="-122"/>
            </a:endParaRPr>
          </a:p>
        </p:txBody>
      </p:sp>
      <p:pic>
        <p:nvPicPr>
          <p:cNvPr id="2" name="图片 1" descr="IMG_0515(20201016-141106)"/>
          <p:cNvPicPr>
            <a:picLocks noChangeAspect="1"/>
          </p:cNvPicPr>
          <p:nvPr/>
        </p:nvPicPr>
        <p:blipFill>
          <a:blip r:embed="rId1"/>
          <a:stretch>
            <a:fillRect/>
          </a:stretch>
        </p:blipFill>
        <p:spPr>
          <a:xfrm>
            <a:off x="6436995" y="1988820"/>
            <a:ext cx="4975225" cy="38169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
        <p:nvSpPr>
          <p:cNvPr id="7" name="文本框 6"/>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课题目标</a:t>
            </a:r>
            <a:endParaRPr lang="zh-CN" altLang="en-US" sz="5400" dirty="0">
              <a:latin typeface="迷你简粗宋" panose="03000509000000000000" pitchFamily="65" charset="-122"/>
              <a:ea typeface="迷你简粗宋" panose="03000509000000000000" pitchFamily="65" charset="-122"/>
            </a:endParaRPr>
          </a:p>
        </p:txBody>
      </p:sp>
      <p:sp>
        <p:nvSpPr>
          <p:cNvPr id="9" name="文本框 8"/>
          <p:cNvSpPr txBox="1"/>
          <p:nvPr/>
        </p:nvSpPr>
        <p:spPr>
          <a:xfrm>
            <a:off x="923109" y="1906735"/>
            <a:ext cx="6113416" cy="4369435"/>
          </a:xfrm>
          <a:prstGeom prst="rect">
            <a:avLst/>
          </a:prstGeom>
          <a:noFill/>
        </p:spPr>
        <p:txBody>
          <a:bodyPr wrap="square">
            <a:spAutoFit/>
          </a:bodyPr>
          <a:lstStyle/>
          <a:p>
            <a:endParaRPr lang="en-US" altLang="zh-CN" dirty="0"/>
          </a:p>
          <a:p>
            <a:r>
              <a:rPr lang="zh-CN" altLang="en-US" sz="2000" dirty="0">
                <a:latin typeface="Adobe 黑体 Std R" panose="020B0400000000000000" pitchFamily="34" charset="-122"/>
                <a:ea typeface="Adobe 黑体 Std R" panose="020B0400000000000000" pitchFamily="34" charset="-122"/>
              </a:rPr>
              <a:t>目标：</a:t>
            </a:r>
            <a:endParaRPr lang="en-US" altLang="zh-CN" sz="2000" dirty="0">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        </a:t>
            </a:r>
            <a:r>
              <a:rPr lang="zh-CN" altLang="en-US" sz="2000" dirty="0">
                <a:latin typeface="Adobe 黑体 Std R" panose="020B0400000000000000" pitchFamily="34" charset="-122"/>
                <a:ea typeface="Adobe 黑体 Std R" panose="020B0400000000000000" pitchFamily="34" charset="-122"/>
              </a:rPr>
              <a:t>基于手势识别，指尖追踪，手写数字字母识别，实现隔空数字和字母输入的效果，在实现基本输入功能的前提下，提高对输入的舒适度和普适性。本方案主要是使用摄像头进行数据采集，通过手指在空中书写相应的数字及字母，进行手写内容的识别，进而实现虚拟键盘输入功能。</a:t>
            </a:r>
            <a:endParaRPr lang="en-US" altLang="zh-CN" sz="2000" dirty="0">
              <a:latin typeface="Adobe 黑体 Std R" panose="020B0400000000000000" pitchFamily="34" charset="-122"/>
              <a:ea typeface="Adobe 黑体 Std R" panose="020B0400000000000000" pitchFamily="34" charset="-122"/>
            </a:endParaRPr>
          </a:p>
          <a:p>
            <a:endParaRPr lang="en-US" altLang="zh-CN" sz="2000" dirty="0">
              <a:latin typeface="Adobe 黑体 Std R" panose="020B0400000000000000" pitchFamily="34" charset="-122"/>
              <a:ea typeface="Adobe 黑体 Std R" panose="020B0400000000000000" pitchFamily="34" charset="-122"/>
            </a:endParaRPr>
          </a:p>
          <a:p>
            <a:r>
              <a:rPr lang="zh-CN" altLang="en-US" sz="2000" dirty="0">
                <a:latin typeface="Adobe 黑体 Std R" panose="020B0400000000000000" pitchFamily="34" charset="-122"/>
                <a:ea typeface="Adobe 黑体 Std R" panose="020B0400000000000000" pitchFamily="34" charset="-122"/>
              </a:rPr>
              <a:t>使用设备：</a:t>
            </a:r>
            <a:endParaRPr lang="en-US" altLang="zh-CN" sz="2000" dirty="0">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       </a:t>
            </a:r>
            <a:r>
              <a:rPr lang="zh-CN" altLang="en-US" sz="2000" dirty="0">
                <a:latin typeface="Adobe 黑体 Std R" panose="020B0400000000000000" pitchFamily="34" charset="-122"/>
                <a:ea typeface="Adobe 黑体 Std R" panose="020B0400000000000000" pitchFamily="34" charset="-122"/>
              </a:rPr>
              <a:t>电脑及电脑摄像头</a:t>
            </a:r>
            <a:endParaRPr lang="en-US" altLang="zh-CN" sz="2000" dirty="0">
              <a:latin typeface="Adobe 黑体 Std R" panose="020B0400000000000000" pitchFamily="34" charset="-122"/>
              <a:ea typeface="Adobe 黑体 Std R" panose="020B0400000000000000" pitchFamily="34" charset="-122"/>
            </a:endParaRPr>
          </a:p>
          <a:p>
            <a:endParaRPr lang="en-US" altLang="zh-CN" sz="2000" dirty="0">
              <a:latin typeface="Adobe 黑体 Std R" panose="020B0400000000000000" pitchFamily="34" charset="-122"/>
              <a:ea typeface="Adobe 黑体 Std R" panose="020B0400000000000000" pitchFamily="34" charset="-122"/>
            </a:endParaRPr>
          </a:p>
          <a:p>
            <a:r>
              <a:rPr lang="zh-CN" altLang="en-US" sz="2000" dirty="0">
                <a:latin typeface="Adobe 黑体 Std R" panose="020B0400000000000000" pitchFamily="34" charset="-122"/>
                <a:ea typeface="Adobe 黑体 Std R" panose="020B0400000000000000" pitchFamily="34" charset="-122"/>
              </a:rPr>
              <a:t>使用软件：</a:t>
            </a:r>
            <a:endParaRPr lang="en-US" altLang="zh-CN" sz="2000" dirty="0">
              <a:latin typeface="Adobe 黑体 Std R" panose="020B0400000000000000" pitchFamily="34" charset="-122"/>
              <a:ea typeface="Adobe 黑体 Std R" panose="020B0400000000000000" pitchFamily="34" charset="-122"/>
            </a:endParaRPr>
          </a:p>
          <a:p>
            <a:r>
              <a:rPr lang="en-US" altLang="zh-CN" dirty="0"/>
              <a:t>        </a:t>
            </a:r>
            <a:r>
              <a:rPr lang="en-US" altLang="zh-CN" sz="2000" dirty="0">
                <a:latin typeface="Adobe 黑体 Std R" panose="020B0400000000000000" pitchFamily="34" charset="-122"/>
                <a:ea typeface="Adobe 黑体 Std R" panose="020B0400000000000000" pitchFamily="34" charset="-122"/>
              </a:rPr>
              <a:t>python</a:t>
            </a:r>
            <a:endParaRPr lang="zh-CN" altLang="en-US" sz="2000" dirty="0">
              <a:latin typeface="Adobe 黑体 Std R" panose="020B0400000000000000" pitchFamily="34" charset="-122"/>
              <a:ea typeface="Adobe 黑体 Std R" panose="020B0400000000000000" pitchFamily="34" charset="-122"/>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31413" t="19432" r="28614" b="2033"/>
          <a:stretch>
            <a:fillRect/>
          </a:stretch>
        </p:blipFill>
        <p:spPr>
          <a:xfrm>
            <a:off x="7886973" y="1361444"/>
            <a:ext cx="3248296" cy="38192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
        <p:nvSpPr>
          <p:cNvPr id="7" name="文本框 6"/>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技术路线</a:t>
            </a:r>
            <a:endParaRPr lang="zh-CN" altLang="en-US" sz="5400" dirty="0">
              <a:latin typeface="迷你简粗宋" panose="03000509000000000000" pitchFamily="65" charset="-122"/>
              <a:ea typeface="迷你简粗宋" panose="03000509000000000000" pitchFamily="65" charset="-122"/>
            </a:endParaRPr>
          </a:p>
        </p:txBody>
      </p:sp>
      <p:sp>
        <p:nvSpPr>
          <p:cNvPr id="2" name="矩形: 圆角 1"/>
          <p:cNvSpPr/>
          <p:nvPr/>
        </p:nvSpPr>
        <p:spPr>
          <a:xfrm>
            <a:off x="259080" y="2286000"/>
            <a:ext cx="2594610" cy="1408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OpenCV</a:t>
            </a:r>
            <a:r>
              <a:rPr lang="zh-CN" altLang="en-US" sz="2800" b="1" dirty="0"/>
              <a:t>识别手指</a:t>
            </a:r>
            <a:endParaRPr lang="zh-CN" altLang="en-US" sz="2800" b="1" dirty="0"/>
          </a:p>
        </p:txBody>
      </p:sp>
      <p:sp>
        <p:nvSpPr>
          <p:cNvPr id="5" name="矩形: 圆角 4"/>
          <p:cNvSpPr/>
          <p:nvPr/>
        </p:nvSpPr>
        <p:spPr>
          <a:xfrm>
            <a:off x="3074670" y="4363085"/>
            <a:ext cx="2594610" cy="1408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对指尖进行追踪，从而在画图板上手写</a:t>
            </a:r>
            <a:endParaRPr lang="zh-CN" altLang="en-US" sz="2400" b="1" dirty="0"/>
          </a:p>
        </p:txBody>
      </p:sp>
      <p:sp>
        <p:nvSpPr>
          <p:cNvPr id="11" name="矩形: 圆角 10"/>
          <p:cNvSpPr/>
          <p:nvPr/>
        </p:nvSpPr>
        <p:spPr>
          <a:xfrm>
            <a:off x="5985510" y="2286000"/>
            <a:ext cx="2594610" cy="1408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手写字母及数字的识别</a:t>
            </a:r>
            <a:endParaRPr lang="zh-CN" altLang="en-US" sz="2400" b="1" dirty="0"/>
          </a:p>
        </p:txBody>
      </p:sp>
      <p:sp>
        <p:nvSpPr>
          <p:cNvPr id="13" name="矩形: 圆角 12"/>
          <p:cNvSpPr/>
          <p:nvPr/>
        </p:nvSpPr>
        <p:spPr>
          <a:xfrm>
            <a:off x="8384540" y="4363085"/>
            <a:ext cx="2594610" cy="1408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输出识别的内容</a:t>
            </a:r>
            <a:endParaRPr lang="zh-CN" altLang="en-US" sz="2400" b="1" dirty="0"/>
          </a:p>
        </p:txBody>
      </p:sp>
      <p:cxnSp>
        <p:nvCxnSpPr>
          <p:cNvPr id="15" name="直接箭头连接符 14"/>
          <p:cNvCxnSpPr/>
          <p:nvPr/>
        </p:nvCxnSpPr>
        <p:spPr>
          <a:xfrm>
            <a:off x="2948652" y="3460750"/>
            <a:ext cx="986534" cy="93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665754" y="3461022"/>
            <a:ext cx="966652" cy="87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033554" y="3461022"/>
            <a:ext cx="951700" cy="87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latin typeface="迷你简粗宋" panose="03000509000000000000" pitchFamily="65" charset="-122"/>
                <a:ea typeface="迷你简粗宋" panose="03000509000000000000" pitchFamily="65" charset="-122"/>
                <a:cs typeface="迷你简粗宋" panose="03000509000000000000" pitchFamily="65" charset="-122"/>
                <a:sym typeface="+mn-ea"/>
              </a:rPr>
              <a:t>OpenCV</a:t>
            </a:r>
            <a:r>
              <a:rPr lang="zh-CN" altLang="en-US" dirty="0">
                <a:latin typeface="迷你简粗宋" panose="03000509000000000000" pitchFamily="65" charset="-122"/>
                <a:ea typeface="迷你简粗宋" panose="03000509000000000000" pitchFamily="65" charset="-122"/>
                <a:cs typeface="迷你简粗宋" panose="03000509000000000000" pitchFamily="65" charset="-122"/>
                <a:sym typeface="+mn-ea"/>
              </a:rPr>
              <a:t>识别手指</a:t>
            </a:r>
            <a:endParaRPr lang="zh-CN" altLang="en-US">
              <a:latin typeface="迷你简粗宋" panose="03000509000000000000" pitchFamily="65" charset="-122"/>
              <a:ea typeface="迷你简粗宋" panose="03000509000000000000" pitchFamily="65" charset="-122"/>
              <a:cs typeface="迷你简粗宋" panose="03000509000000000000" pitchFamily="65" charset="-122"/>
            </a:endParaRPr>
          </a:p>
        </p:txBody>
      </p:sp>
      <p:sp>
        <p:nvSpPr>
          <p:cNvPr id="3" name="内容占位符 2"/>
          <p:cNvSpPr>
            <a:spLocks noGrp="1"/>
          </p:cNvSpPr>
          <p:nvPr>
            <p:ph idx="1"/>
          </p:nvPr>
        </p:nvSpPr>
        <p:spPr/>
        <p:txBody>
          <a:bodyPr>
            <a:noAutofit/>
          </a:bodyPr>
          <a:p>
            <a:r>
              <a:rPr lang="zh-CN" altLang="en-US" sz="2800"/>
              <a:t>1.去噪</a:t>
            </a:r>
            <a:endParaRPr lang="zh-CN" altLang="en-US" sz="2800"/>
          </a:p>
          <a:p>
            <a:r>
              <a:rPr lang="zh-CN" altLang="en-US" sz="2800"/>
              <a:t>2.肤色检测</a:t>
            </a:r>
            <a:endParaRPr lang="zh-CN" altLang="en-US" sz="2800"/>
          </a:p>
          <a:p>
            <a:r>
              <a:rPr lang="zh-CN" altLang="en-US" sz="2800"/>
              <a:t>3.形态学处理</a:t>
            </a:r>
            <a:endParaRPr lang="zh-CN" altLang="en-US" sz="2800"/>
          </a:p>
          <a:p>
            <a:r>
              <a:rPr lang="zh-CN" altLang="en-US" sz="2800"/>
              <a:t>4.手掌的轮廓提取</a:t>
            </a:r>
            <a:endParaRPr lang="zh-CN" altLang="en-US" sz="2800"/>
          </a:p>
          <a:p>
            <a:r>
              <a:rPr lang="zh-CN" altLang="en-US" sz="2800"/>
              <a:t>5.找到手型轮廓的凸包</a:t>
            </a:r>
            <a:endParaRPr lang="zh-CN" altLang="en-US" sz="2800"/>
          </a:p>
          <a:p>
            <a:r>
              <a:rPr lang="zh-CN" altLang="en-US" sz="2800"/>
              <a:t>6.标记手指和手掌</a:t>
            </a:r>
            <a:endParaRPr lang="zh-CN" altLang="en-US" sz="2800"/>
          </a:p>
        </p:txBody>
      </p:sp>
      <p:sp>
        <p:nvSpPr>
          <p:cNvPr id="4" name="日期占位符 3"/>
          <p:cNvSpPr>
            <a:spLocks noGrp="1"/>
          </p:cNvSpPr>
          <p:nvPr>
            <p:ph type="dt" sz="half" idx="10"/>
          </p:nvPr>
        </p:nvSpPr>
        <p:spPr/>
        <p:txBody>
          <a:bodyPr/>
          <a:p>
            <a:pPr rtl="0"/>
            <a:fld id="{A24A4C0A-F292-41BE-9CD1-530467B1B9F8}" type="datetime1">
              <a:rPr lang="zh-CN" alt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迷你简粗宋" panose="03000509000000000000" pitchFamily="65" charset="-122"/>
                <a:ea typeface="迷你简粗宋" panose="03000509000000000000" pitchFamily="65" charset="-122"/>
              </a:rPr>
              <a:t>指尖追踪，绘图</a:t>
            </a:r>
            <a:endParaRPr lang="zh-CN" altLang="en-US">
              <a:latin typeface="迷你简粗宋" panose="03000509000000000000" pitchFamily="65" charset="-122"/>
              <a:ea typeface="迷你简粗宋" panose="03000509000000000000" pitchFamily="65" charset="-122"/>
            </a:endParaRPr>
          </a:p>
        </p:txBody>
      </p:sp>
      <p:sp>
        <p:nvSpPr>
          <p:cNvPr id="3" name="内容占位符 2"/>
          <p:cNvSpPr>
            <a:spLocks noGrp="1"/>
          </p:cNvSpPr>
          <p:nvPr>
            <p:ph idx="1"/>
          </p:nvPr>
        </p:nvSpPr>
        <p:spPr/>
        <p:txBody>
          <a:bodyPr/>
          <a:p>
            <a:r>
              <a:rPr lang="en-US" altLang="zh-CN" sz="2800"/>
              <a:t>1.</a:t>
            </a:r>
            <a:r>
              <a:rPr lang="zh-CN" altLang="en-US" sz="2800"/>
              <a:t>通过特定手势获取手指坐标</a:t>
            </a:r>
            <a:endParaRPr lang="zh-CN" altLang="en-US" sz="2800"/>
          </a:p>
          <a:p>
            <a:endParaRPr lang="zh-CN" altLang="en-US" sz="2800"/>
          </a:p>
          <a:p>
            <a:r>
              <a:rPr lang="en-US" altLang="zh-CN" sz="2800"/>
              <a:t>2.</a:t>
            </a:r>
            <a:r>
              <a:rPr lang="zh-CN" altLang="en-US" sz="2800"/>
              <a:t>根据坐标的变化进行绘图</a:t>
            </a:r>
            <a:endParaRPr lang="zh-CN" altLang="en-US" sz="2800"/>
          </a:p>
        </p:txBody>
      </p:sp>
      <p:sp>
        <p:nvSpPr>
          <p:cNvPr id="4" name="日期占位符 3"/>
          <p:cNvSpPr>
            <a:spLocks noGrp="1"/>
          </p:cNvSpPr>
          <p:nvPr>
            <p:ph type="dt" sz="half" idx="10"/>
          </p:nvPr>
        </p:nvSpPr>
        <p:spPr/>
        <p:txBody>
          <a:bodyPr/>
          <a:p>
            <a:pPr rtl="0"/>
            <a:fld id="{A24A4C0A-F292-41BE-9CD1-530467B1B9F8}" type="datetime1">
              <a:rPr lang="zh-CN" altLang="en-US" smtClean="0"/>
            </a:fld>
            <a:endParaRPr lang="en-US" dirty="0"/>
          </a:p>
        </p:txBody>
      </p:sp>
      <p:pic>
        <p:nvPicPr>
          <p:cNvPr id="5" name="图片 1" descr="G4XFICP~UW_KWJ7JP0N$RGM"/>
          <p:cNvPicPr>
            <a:picLocks noChangeAspect="1"/>
          </p:cNvPicPr>
          <p:nvPr/>
        </p:nvPicPr>
        <p:blipFill>
          <a:blip r:embed="rId1"/>
          <a:srcRect l="11863" t="994" r="31756"/>
          <a:stretch>
            <a:fillRect/>
          </a:stretch>
        </p:blipFill>
        <p:spPr>
          <a:xfrm>
            <a:off x="6211570" y="2131060"/>
            <a:ext cx="1074420" cy="2276475"/>
          </a:xfrm>
          <a:prstGeom prst="rect">
            <a:avLst/>
          </a:prstGeom>
        </p:spPr>
      </p:pic>
      <p:pic>
        <p:nvPicPr>
          <p:cNvPr id="6" name="图片 2" descr="}~9{X8ML4{GK[~U(_R[HVWA"/>
          <p:cNvPicPr>
            <a:picLocks noChangeAspect="1"/>
          </p:cNvPicPr>
          <p:nvPr/>
        </p:nvPicPr>
        <p:blipFill>
          <a:blip r:embed="rId2"/>
          <a:srcRect l="9081" t="249" r="16880" b="691"/>
          <a:stretch>
            <a:fillRect/>
          </a:stretch>
        </p:blipFill>
        <p:spPr>
          <a:xfrm flipH="1">
            <a:off x="7285990" y="2131060"/>
            <a:ext cx="2055495" cy="2277110"/>
          </a:xfrm>
          <a:prstGeom prst="rect">
            <a:avLst/>
          </a:prstGeom>
        </p:spPr>
      </p:pic>
      <p:pic>
        <p:nvPicPr>
          <p:cNvPr id="7" name="图片 3" descr="VYF(7E~HHLJKL8RFGR471_N"/>
          <p:cNvPicPr>
            <a:picLocks noChangeAspect="1"/>
          </p:cNvPicPr>
          <p:nvPr/>
        </p:nvPicPr>
        <p:blipFill>
          <a:blip r:embed="rId3"/>
          <a:stretch>
            <a:fillRect/>
          </a:stretch>
        </p:blipFill>
        <p:spPr>
          <a:xfrm flipH="1">
            <a:off x="9340215" y="2134235"/>
            <a:ext cx="2442845" cy="2270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迷你简粗宋" panose="03000509000000000000" pitchFamily="65" charset="-122"/>
                <a:ea typeface="迷你简粗宋" panose="03000509000000000000" pitchFamily="65" charset="-122"/>
                <a:sym typeface="+mn-ea"/>
              </a:rPr>
              <a:t>手写字母及数字的识别</a:t>
            </a:r>
            <a:endParaRPr lang="zh-CN" altLang="en-US"/>
          </a:p>
        </p:txBody>
      </p:sp>
      <p:sp>
        <p:nvSpPr>
          <p:cNvPr id="3" name="内容占位符 2"/>
          <p:cNvSpPr>
            <a:spLocks noGrp="1"/>
          </p:cNvSpPr>
          <p:nvPr>
            <p:ph idx="1"/>
          </p:nvPr>
        </p:nvSpPr>
        <p:spPr/>
        <p:txBody>
          <a:bodyPr/>
          <a:p>
            <a:r>
              <a:rPr lang="en-US" altLang="zh-CN" sz="2800"/>
              <a:t>1.</a:t>
            </a:r>
            <a:r>
              <a:rPr lang="zh-CN" altLang="en-US" sz="2800"/>
              <a:t>通过手写数字及字母的数据集进行训练</a:t>
            </a:r>
            <a:endParaRPr lang="zh-CN" altLang="en-US" sz="2800"/>
          </a:p>
          <a:p>
            <a:endParaRPr lang="zh-CN" altLang="en-US" sz="2800"/>
          </a:p>
          <a:p>
            <a:r>
              <a:rPr lang="en-US" altLang="zh-CN" sz="2800"/>
              <a:t>2.</a:t>
            </a:r>
            <a:r>
              <a:rPr lang="zh-CN" altLang="en-US" sz="2800"/>
              <a:t>对上一步绘出的图进行识别</a:t>
            </a:r>
            <a:endParaRPr lang="zh-CN" altLang="en-US" sz="2800"/>
          </a:p>
          <a:p>
            <a:endParaRPr lang="zh-CN" altLang="en-US" sz="2800"/>
          </a:p>
          <a:p>
            <a:r>
              <a:rPr lang="en-US" altLang="zh-CN" sz="2800"/>
              <a:t>3.</a:t>
            </a:r>
            <a:r>
              <a:rPr lang="zh-CN" altLang="en-US" sz="2800"/>
              <a:t>输出识别结果</a:t>
            </a:r>
            <a:endParaRPr lang="zh-CN" altLang="en-US" sz="2800"/>
          </a:p>
        </p:txBody>
      </p:sp>
      <p:sp>
        <p:nvSpPr>
          <p:cNvPr id="4" name="日期占位符 3"/>
          <p:cNvSpPr>
            <a:spLocks noGrp="1"/>
          </p:cNvSpPr>
          <p:nvPr>
            <p:ph type="dt" sz="half" idx="10"/>
          </p:nvPr>
        </p:nvSpPr>
        <p:spPr/>
        <p:txBody>
          <a:bodyPr/>
          <a:p>
            <a:pPr rtl="0"/>
            <a:fld id="{A24A4C0A-F292-41BE-9CD1-530467B1B9F8}" type="datetime1">
              <a:rPr lang="zh-CN" alt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rtl="0"/>
            <a:fld id="{A24A4C0A-F292-41BE-9CD1-530467B1B9F8}" type="datetime1">
              <a:rPr lang="zh-CN" altLang="en-US" smtClean="0"/>
            </a:fld>
            <a:endParaRPr lang="en-US" dirty="0"/>
          </a:p>
        </p:txBody>
      </p:sp>
      <p:sp>
        <p:nvSpPr>
          <p:cNvPr id="7" name="文本框 6"/>
          <p:cNvSpPr txBox="1"/>
          <p:nvPr/>
        </p:nvSpPr>
        <p:spPr>
          <a:xfrm>
            <a:off x="287382" y="438166"/>
            <a:ext cx="6096000" cy="923330"/>
          </a:xfrm>
          <a:prstGeom prst="rect">
            <a:avLst/>
          </a:prstGeom>
          <a:noFill/>
        </p:spPr>
        <p:txBody>
          <a:bodyPr wrap="square">
            <a:spAutoFit/>
          </a:bodyPr>
          <a:lstStyle/>
          <a:p>
            <a:r>
              <a:rPr lang="zh-CN" altLang="en-US" sz="5400" dirty="0">
                <a:latin typeface="迷你简粗宋" panose="03000509000000000000" pitchFamily="65" charset="-122"/>
                <a:ea typeface="迷你简粗宋" panose="03000509000000000000" pitchFamily="65" charset="-122"/>
              </a:rPr>
              <a:t>技术难点</a:t>
            </a:r>
            <a:endParaRPr lang="en-US" altLang="zh-CN" sz="5400" dirty="0">
              <a:latin typeface="迷你简粗宋" panose="03000509000000000000" pitchFamily="65" charset="-122"/>
              <a:ea typeface="迷你简粗宋" panose="03000509000000000000" pitchFamily="65" charset="-122"/>
            </a:endParaRPr>
          </a:p>
        </p:txBody>
      </p:sp>
      <p:sp>
        <p:nvSpPr>
          <p:cNvPr id="9" name="文本框 8"/>
          <p:cNvSpPr txBox="1"/>
          <p:nvPr/>
        </p:nvSpPr>
        <p:spPr>
          <a:xfrm>
            <a:off x="923109" y="1906735"/>
            <a:ext cx="7419702" cy="3353435"/>
          </a:xfrm>
          <a:prstGeom prst="rect">
            <a:avLst/>
          </a:prstGeom>
          <a:noFill/>
        </p:spPr>
        <p:txBody>
          <a:bodyPr wrap="square">
            <a:spAutoFit/>
          </a:bodyPr>
          <a:lstStyle/>
          <a:p>
            <a:endParaRPr lang="en-US" altLang="zh-CN" sz="2000" dirty="0"/>
          </a:p>
          <a:p>
            <a:r>
              <a:rPr lang="en-US" altLang="zh-CN" sz="2400" dirty="0">
                <a:latin typeface="Adobe 黑体 Std R" panose="020B0400000000000000" pitchFamily="34" charset="-122"/>
                <a:ea typeface="Adobe 黑体 Std R" panose="020B0400000000000000" pitchFamily="34" charset="-122"/>
              </a:rPr>
              <a:t>1.</a:t>
            </a:r>
            <a:r>
              <a:rPr lang="zh-CN" altLang="en-US" sz="2400" dirty="0">
                <a:latin typeface="Adobe 黑体 Std R" panose="020B0400000000000000" pitchFamily="34" charset="-122"/>
                <a:ea typeface="Adobe 黑体 Std R" panose="020B0400000000000000" pitchFamily="34" charset="-122"/>
              </a:rPr>
              <a:t>基于</a:t>
            </a:r>
            <a:r>
              <a:rPr lang="en-US" altLang="zh-CN" sz="2400" dirty="0" err="1">
                <a:latin typeface="Adobe 黑体 Std R" panose="020B0400000000000000" pitchFamily="34" charset="-122"/>
                <a:ea typeface="Adobe 黑体 Std R" panose="020B0400000000000000" pitchFamily="34" charset="-122"/>
              </a:rPr>
              <a:t>opencv</a:t>
            </a:r>
            <a:r>
              <a:rPr lang="zh-CN" altLang="en-US" sz="2400" dirty="0">
                <a:latin typeface="Adobe 黑体 Std R" panose="020B0400000000000000" pitchFamily="34" charset="-122"/>
                <a:ea typeface="Adobe 黑体 Std R" panose="020B0400000000000000" pitchFamily="34" charset="-122"/>
              </a:rPr>
              <a:t>的手势识别对于周围环境要求较高，周围环境光照的变化会对识别的结果造成一定的影响。</a:t>
            </a:r>
            <a:endParaRPr lang="en-US" altLang="zh-CN" sz="2400" dirty="0">
              <a:latin typeface="Adobe 黑体 Std R" panose="020B0400000000000000" pitchFamily="34" charset="-122"/>
              <a:ea typeface="Adobe 黑体 Std R" panose="020B0400000000000000" pitchFamily="34" charset="-122"/>
            </a:endParaRPr>
          </a:p>
          <a:p>
            <a:endParaRPr lang="en-US" altLang="zh-CN" sz="2400" dirty="0">
              <a:latin typeface="Adobe 黑体 Std R" panose="020B0400000000000000" pitchFamily="34" charset="-122"/>
              <a:ea typeface="Adobe 黑体 Std R" panose="020B0400000000000000" pitchFamily="34" charset="-122"/>
            </a:endParaRPr>
          </a:p>
          <a:p>
            <a:r>
              <a:rPr lang="en-US" altLang="zh-CN" sz="2400" dirty="0">
                <a:latin typeface="Adobe 黑体 Std R" panose="020B0400000000000000" pitchFamily="34" charset="-122"/>
                <a:ea typeface="Adobe 黑体 Std R" panose="020B0400000000000000" pitchFamily="34" charset="-122"/>
              </a:rPr>
              <a:t>2.</a:t>
            </a:r>
            <a:r>
              <a:rPr lang="zh-CN" altLang="en-US" sz="2400" dirty="0">
                <a:latin typeface="Adobe 黑体 Std R" panose="020B0400000000000000" pitchFamily="34" charset="-122"/>
                <a:ea typeface="Adobe 黑体 Std R" panose="020B0400000000000000" pitchFamily="34" charset="-122"/>
              </a:rPr>
              <a:t>手势移动的速度不能过快，手部运动速度快很可能导致图片成像模糊</a:t>
            </a:r>
            <a:endParaRPr lang="zh-CN" altLang="en-US" sz="2400" dirty="0">
              <a:latin typeface="Adobe 黑体 Std R" panose="020B0400000000000000" pitchFamily="34" charset="-122"/>
              <a:ea typeface="Adobe 黑体 Std R" panose="020B0400000000000000" pitchFamily="34" charset="-122"/>
            </a:endParaRPr>
          </a:p>
          <a:p>
            <a:endParaRPr lang="zh-CN" altLang="en-US" sz="2400" dirty="0">
              <a:latin typeface="Adobe 黑体 Std R" panose="020B0400000000000000" pitchFamily="34" charset="-122"/>
              <a:ea typeface="Adobe 黑体 Std R" panose="020B0400000000000000" pitchFamily="34" charset="-122"/>
            </a:endParaRPr>
          </a:p>
          <a:p>
            <a:r>
              <a:rPr lang="en-US" altLang="zh-CN" sz="2400" dirty="0">
                <a:latin typeface="Adobe 黑体 Std R" panose="020B0400000000000000" pitchFamily="34" charset="-122"/>
                <a:ea typeface="Adobe 黑体 Std R" panose="020B0400000000000000" pitchFamily="34" charset="-122"/>
              </a:rPr>
              <a:t>3.</a:t>
            </a:r>
            <a:r>
              <a:rPr lang="zh-CN" altLang="en-US" sz="2400" dirty="0">
                <a:latin typeface="Adobe 黑体 Std R" panose="020B0400000000000000" pitchFamily="34" charset="-122"/>
                <a:ea typeface="Adobe 黑体 Std R" panose="020B0400000000000000" pitchFamily="34" charset="-122"/>
              </a:rPr>
              <a:t>可能存在字母和数字误识别的问题，比如字母</a:t>
            </a:r>
            <a:r>
              <a:rPr lang="en-US" altLang="zh-CN" sz="2400" dirty="0">
                <a:latin typeface="Adobe 黑体 Std R" panose="020B0400000000000000" pitchFamily="34" charset="-122"/>
                <a:ea typeface="Adobe 黑体 Std R" panose="020B0400000000000000" pitchFamily="34" charset="-122"/>
              </a:rPr>
              <a:t>O</a:t>
            </a:r>
            <a:r>
              <a:rPr lang="zh-CN" altLang="en-US" sz="2400" dirty="0">
                <a:latin typeface="Adobe 黑体 Std R" panose="020B0400000000000000" pitchFamily="34" charset="-122"/>
                <a:ea typeface="Adobe 黑体 Std R" panose="020B0400000000000000" pitchFamily="34" charset="-122"/>
              </a:rPr>
              <a:t>和数字</a:t>
            </a:r>
            <a:r>
              <a:rPr lang="en-US" altLang="zh-CN" sz="2400" dirty="0">
                <a:latin typeface="Adobe 黑体 Std R" panose="020B0400000000000000" pitchFamily="34" charset="-122"/>
                <a:ea typeface="Adobe 黑体 Std R" panose="020B0400000000000000" pitchFamily="34" charset="-122"/>
              </a:rPr>
              <a:t>0</a:t>
            </a:r>
            <a:endParaRPr lang="en-US" altLang="zh-CN" sz="2400" dirty="0">
              <a:latin typeface="Adobe 黑体 Std R" panose="020B0400000000000000" pitchFamily="34" charset="-122"/>
              <a:ea typeface="Adobe 黑体 Std R" panose="020B0400000000000000" pitchFamily="34" charset="-122"/>
            </a:endParaRPr>
          </a:p>
        </p:txBody>
      </p:sp>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31413" t="19432" r="28614" b="2033"/>
          <a:stretch>
            <a:fillRect/>
          </a:stretch>
        </p:blipFill>
        <p:spPr>
          <a:xfrm>
            <a:off x="8673738" y="1193169"/>
            <a:ext cx="3248296" cy="3819207"/>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41ea1f98-5121-46e3-b423-37c48dddca6b}"/>
</p:tagLst>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{F4C9FBD8-37D9-48A0-B11D-FD81B7766ABB}tf56160789_win32</Template>
  <TotalTime>0</TotalTime>
  <Words>883</Words>
  <Application>WPS 演示</Application>
  <PresentationFormat>宽屏</PresentationFormat>
  <Paragraphs>119</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Microsoft YaHei UI</vt:lpstr>
      <vt:lpstr>新宋体</vt:lpstr>
      <vt:lpstr>Calibri</vt:lpstr>
      <vt:lpstr>迷你简粗宋</vt:lpstr>
      <vt:lpstr>Adobe 黑体 Std R</vt:lpstr>
      <vt:lpstr>Franklin Gothic Book</vt:lpstr>
      <vt:lpstr>微软雅黑</vt:lpstr>
      <vt:lpstr>Arial Unicode MS</vt:lpstr>
      <vt:lpstr>等线</vt:lpstr>
      <vt:lpstr>1_RetrospectVTI</vt:lpstr>
      <vt:lpstr>基于手势识别的 虚拟键盘</vt:lpstr>
      <vt:lpstr>PowerPoint 演示文稿</vt:lpstr>
      <vt:lpstr>PowerPoint 演示文稿</vt:lpstr>
      <vt:lpstr>PowerPoint 演示文稿</vt:lpstr>
      <vt:lpstr>PowerPoint 演示文稿</vt:lpstr>
      <vt:lpstr>OpenCV识别手指</vt:lpstr>
      <vt:lpstr>指尖追踪，绘图</vt:lpstr>
      <vt:lpstr>手写字母及数字的识别</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基于手势识别的 虚拟键盘模拟</dc:title>
  <dc:creator>展锐 金</dc:creator>
  <cp:lastModifiedBy>Stream</cp:lastModifiedBy>
  <cp:revision>15</cp:revision>
  <dcterms:created xsi:type="dcterms:W3CDTF">2020-10-13T11:32:00Z</dcterms:created>
  <dcterms:modified xsi:type="dcterms:W3CDTF">2020-10-16T06:34:22Z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