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65" r:id="rId6"/>
    <p:sldId id="292" r:id="rId7"/>
    <p:sldId id="295" r:id="rId8"/>
    <p:sldId id="358" r:id="rId9"/>
    <p:sldId id="359" r:id="rId10"/>
    <p:sldId id="357" r:id="rId11"/>
    <p:sldId id="364" r:id="rId12"/>
    <p:sldId id="365" r:id="rId13"/>
    <p:sldId id="360" r:id="rId14"/>
    <p:sldId id="361" r:id="rId15"/>
    <p:sldId id="27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金 展锐" initials="金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C7A0"/>
    <a:srgbClr val="52618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627" autoAdjust="0"/>
  </p:normalViewPr>
  <p:slideViewPr>
    <p:cSldViewPr snapToGrid="0" showGuides="1">
      <p:cViewPr varScale="1">
        <p:scale>
          <a:sx n="106" d="100"/>
          <a:sy n="106" d="100"/>
        </p:scale>
        <p:origin x="816" y="114"/>
      </p:cViewPr>
      <p:guideLst>
        <p:guide orient="horz" pos="2080"/>
        <p:guide pos="37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7EDBB-4C7E-458C-8081-732E81F2C9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64D19-9D93-47A8-8EC6-5175BEEC192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doors dir="ver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doors dir="ver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doors dir="ver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182123" y="523016"/>
            <a:ext cx="11827754" cy="6138886"/>
            <a:chOff x="4391025" y="180975"/>
            <a:chExt cx="4422775" cy="2295525"/>
          </a:xfrm>
          <a:solidFill>
            <a:schemeClr val="bg1">
              <a:lumMod val="95000"/>
            </a:schemeClr>
          </a:solidFill>
        </p:grpSpPr>
        <p:sp>
          <p:nvSpPr>
            <p:cNvPr id="7" name="Freeform 70"/>
            <p:cNvSpPr/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2"/>
            <p:cNvSpPr/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73"/>
            <p:cNvSpPr/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75"/>
            <p:cNvSpPr/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6"/>
            <p:cNvSpPr/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7"/>
            <p:cNvSpPr/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78"/>
            <p:cNvSpPr/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9"/>
            <p:cNvSpPr/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80"/>
            <p:cNvSpPr/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81"/>
            <p:cNvSpPr/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82"/>
            <p:cNvSpPr/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83"/>
            <p:cNvSpPr/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84"/>
            <p:cNvSpPr/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85"/>
            <p:cNvSpPr/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86"/>
            <p:cNvSpPr/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7"/>
            <p:cNvSpPr/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88"/>
            <p:cNvSpPr/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89"/>
            <p:cNvSpPr/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90"/>
            <p:cNvSpPr/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91"/>
            <p:cNvSpPr/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92"/>
            <p:cNvSpPr/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93"/>
            <p:cNvSpPr/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94"/>
            <p:cNvSpPr/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95"/>
            <p:cNvSpPr/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96"/>
            <p:cNvSpPr/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97"/>
            <p:cNvSpPr/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98"/>
            <p:cNvSpPr/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99"/>
            <p:cNvSpPr/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00"/>
            <p:cNvSpPr/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01"/>
            <p:cNvSpPr/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02"/>
            <p:cNvSpPr/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03"/>
            <p:cNvSpPr/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04"/>
            <p:cNvSpPr/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05"/>
            <p:cNvSpPr/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06"/>
            <p:cNvSpPr/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7"/>
            <p:cNvSpPr/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08"/>
            <p:cNvSpPr/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09"/>
            <p:cNvSpPr/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10"/>
            <p:cNvSpPr/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11"/>
            <p:cNvSpPr/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12"/>
            <p:cNvSpPr/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13"/>
            <p:cNvSpPr/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14"/>
            <p:cNvSpPr/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15"/>
            <p:cNvSpPr/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16"/>
            <p:cNvSpPr/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17"/>
            <p:cNvSpPr/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18"/>
            <p:cNvSpPr/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119"/>
            <p:cNvSpPr/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20"/>
            <p:cNvSpPr/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21"/>
            <p:cNvSpPr/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22"/>
            <p:cNvSpPr/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123"/>
            <p:cNvSpPr/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24"/>
            <p:cNvSpPr/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25"/>
            <p:cNvSpPr/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26"/>
            <p:cNvSpPr/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27"/>
            <p:cNvSpPr/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128"/>
            <p:cNvSpPr/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29"/>
            <p:cNvSpPr/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30"/>
            <p:cNvSpPr/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31"/>
            <p:cNvSpPr/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32"/>
            <p:cNvSpPr/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33"/>
            <p:cNvSpPr/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34"/>
            <p:cNvSpPr/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35"/>
            <p:cNvSpPr/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36"/>
            <p:cNvSpPr/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137"/>
            <p:cNvSpPr/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38"/>
            <p:cNvSpPr/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39"/>
            <p:cNvSpPr/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140"/>
            <p:cNvSpPr/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41"/>
            <p:cNvSpPr/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42"/>
            <p:cNvSpPr/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143"/>
            <p:cNvSpPr/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44"/>
            <p:cNvSpPr/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145"/>
            <p:cNvSpPr/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46"/>
            <p:cNvSpPr/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47"/>
            <p:cNvSpPr/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148"/>
            <p:cNvSpPr/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149"/>
            <p:cNvSpPr/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150"/>
            <p:cNvSpPr/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151"/>
            <p:cNvSpPr/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152"/>
            <p:cNvSpPr/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153"/>
            <p:cNvSpPr/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154"/>
            <p:cNvSpPr/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155"/>
            <p:cNvSpPr/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156"/>
            <p:cNvSpPr/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157"/>
            <p:cNvSpPr/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158"/>
            <p:cNvSpPr/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159"/>
            <p:cNvSpPr/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160"/>
            <p:cNvSpPr/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161"/>
            <p:cNvSpPr/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162"/>
            <p:cNvSpPr/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163"/>
            <p:cNvSpPr/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164"/>
            <p:cNvSpPr/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65"/>
            <p:cNvSpPr/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66"/>
            <p:cNvSpPr/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67"/>
            <p:cNvSpPr/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68"/>
            <p:cNvSpPr/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69"/>
            <p:cNvSpPr/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70"/>
            <p:cNvSpPr/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71"/>
            <p:cNvSpPr/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72"/>
            <p:cNvSpPr/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73"/>
            <p:cNvSpPr/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74"/>
            <p:cNvSpPr/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75"/>
            <p:cNvSpPr/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76"/>
            <p:cNvSpPr/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77"/>
            <p:cNvSpPr/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78"/>
            <p:cNvSpPr/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4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doors dir="ver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doors dir="ver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doors dir="ver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doors dir="ver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doors dir="ver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doors dir="ver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doors dir="ver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doors dir="ver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doors dir="ver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399">
        <p14:doors dir="ver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4" Type="http://schemas.openxmlformats.org/officeDocument/2006/relationships/notesSlide" Target="../notesSlides/notesSlide5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3.xml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83235" y="2371090"/>
            <a:ext cx="7985760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52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基于手势识别的</a:t>
            </a:r>
            <a:endParaRPr lang="zh-CN" altLang="en-US" sz="5200" b="1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52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虚拟键盘</a:t>
            </a:r>
            <a:endParaRPr lang="zh-CN" altLang="en-US" sz="5200" b="1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0415" y="4311015"/>
            <a:ext cx="47148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  <a:sym typeface="+mn-ea"/>
              </a:rPr>
              <a:t>组员：金展锐 </a:t>
            </a: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  <a:sym typeface="+mn-ea"/>
              </a:rPr>
              <a:t>程思敏 刘英洲</a:t>
            </a:r>
            <a:endParaRPr lang="zh-CN" altLang="en-US" sz="24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  <a:p>
            <a:pPr algn="l"/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  <a:sym typeface="+mn-ea"/>
              </a:rPr>
              <a:t> 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483276" y="4177932"/>
            <a:ext cx="2774274" cy="0"/>
          </a:xfrm>
          <a:prstGeom prst="line">
            <a:avLst/>
          </a:prstGeom>
          <a:ln w="31750">
            <a:solidFill>
              <a:srgbClr val="526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6698566" y="879190"/>
            <a:ext cx="5376171" cy="5485135"/>
            <a:chOff x="6698566" y="879190"/>
            <a:chExt cx="5376171" cy="5485135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69240" y="193040"/>
            <a:ext cx="2840355" cy="1138672"/>
            <a:chOff x="384176" y="307549"/>
            <a:chExt cx="2092265" cy="838962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44097" y="353486"/>
              <a:ext cx="1632344" cy="793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  <a:sym typeface="+mn-ea"/>
                </a:rPr>
                <a:t>开发过程</a:t>
              </a:r>
              <a:endParaRPr lang="zh-CN" altLang="en-US" sz="32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  <a:p>
              <a:pPr algn="l"/>
              <a:endParaRPr lang="zh-CN" altLang="en-US" sz="32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sp>
        <p:nvSpPr>
          <p:cNvPr id="12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18000" y="1164590"/>
            <a:ext cx="355663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连笔</a:t>
            </a:r>
            <a:r>
              <a:rPr lang="en-US" altLang="zh-CN" sz="4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VS</a:t>
            </a:r>
            <a:r>
              <a:rPr lang="zh-CN" altLang="en-US" sz="4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不连笔</a:t>
            </a:r>
            <a:endParaRPr lang="zh-CN" altLang="en-US" sz="4000" b="1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31585" y="1950085"/>
            <a:ext cx="456311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通过手指位置变换的快慢来</a:t>
            </a:r>
            <a:endParaRPr lang="zh-CN" altLang="en-US" sz="2400"/>
          </a:p>
          <a:p>
            <a:r>
              <a:rPr lang="zh-CN" altLang="en-US" sz="2400"/>
              <a:t>决定是否留下轨迹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优点：可以直接使用现存的手写数据集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缺点：每个人的笔画变换速度不同，普适性不高，且实现的识别率较低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781685" y="1950085"/>
            <a:ext cx="456311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完整保留所有的轨迹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优点：实现的正确率相较于不连笔的高，且书写的速度较快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缺点：没有现存的数据集，需要自己采集大量数据进行训练。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4004310" y="2791574"/>
            <a:ext cx="4183380" cy="922020"/>
            <a:chOff x="384176" y="200486"/>
            <a:chExt cx="2092265" cy="679379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44097" y="200486"/>
              <a:ext cx="1632344" cy="679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54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  <a:sym typeface="+mn-ea"/>
                </a:rPr>
                <a:t>项目演示</a:t>
              </a:r>
              <a:endParaRPr lang="zh-CN" altLang="en-US" sz="54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  <a:sym typeface="+mn-ea"/>
              </a:endParaRPr>
            </a:p>
          </p:txBody>
        </p:sp>
      </p:grpSp>
      <p:sp>
        <p:nvSpPr>
          <p:cNvPr id="12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69240" y="193040"/>
            <a:ext cx="2840355" cy="688340"/>
            <a:chOff x="384176" y="307549"/>
            <a:chExt cx="2092265" cy="507162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44097" y="353486"/>
              <a:ext cx="1632344" cy="429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  <a:sym typeface="+mn-ea"/>
                </a:rPr>
                <a:t>项目自评</a:t>
              </a:r>
              <a:endParaRPr lang="zh-CN" altLang="en-US" sz="32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sp>
        <p:nvSpPr>
          <p:cNvPr id="12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90015" y="1546225"/>
            <a:ext cx="903224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400" b="1">
                <a:sym typeface="+mn-ea"/>
              </a:rPr>
              <a:t>总体来说，本项目实现了预期目标，可以对手势轨迹进行实时捕捉，分析，识别。可操作性也比较强，可以方便添加很多附加功能。</a:t>
            </a:r>
            <a:endParaRPr lang="en-US" altLang="zh-CN" sz="2400" b="1"/>
          </a:p>
          <a:p>
            <a:pPr algn="l">
              <a:buClrTx/>
              <a:buSzTx/>
              <a:buFontTx/>
            </a:pPr>
            <a:endParaRPr lang="en-US" altLang="zh-CN" sz="2400" b="1"/>
          </a:p>
          <a:p>
            <a:pPr algn="l">
              <a:buClrTx/>
              <a:buSzTx/>
              <a:buFontTx/>
            </a:pPr>
            <a:r>
              <a:rPr lang="en-US" altLang="zh-CN" sz="2400" b="1"/>
              <a:t>对于后期工作，我们认为主要有这几方面：</a:t>
            </a:r>
            <a:endParaRPr lang="en-US" altLang="zh-CN" sz="2400" b="1"/>
          </a:p>
          <a:p>
            <a:pPr algn="l">
              <a:buClrTx/>
              <a:buSzTx/>
              <a:buFontTx/>
            </a:pPr>
            <a:endParaRPr lang="en-US" altLang="zh-CN" sz="2400" b="1"/>
          </a:p>
          <a:p>
            <a:pPr algn="l">
              <a:buClrTx/>
              <a:buSzTx/>
              <a:buFontTx/>
            </a:pPr>
            <a:r>
              <a:rPr lang="en-US" altLang="zh-CN" sz="2400" b="1">
                <a:sym typeface="+mn-ea"/>
              </a:rPr>
              <a:t>1.扩大字库可以训练的数据量，提高识别准确率。</a:t>
            </a:r>
            <a:endParaRPr lang="en-US" altLang="zh-CN" sz="2400" b="1"/>
          </a:p>
          <a:p>
            <a:pPr algn="l">
              <a:buClrTx/>
              <a:buSzTx/>
              <a:buFontTx/>
            </a:pPr>
            <a:endParaRPr lang="en-US" altLang="zh-CN" sz="2400" b="1"/>
          </a:p>
          <a:p>
            <a:pPr algn="l">
              <a:buClrTx/>
              <a:buSzTx/>
              <a:buFontTx/>
            </a:pPr>
            <a:r>
              <a:rPr lang="en-US" altLang="zh-CN" sz="2400" b="1">
                <a:sym typeface="+mn-ea"/>
              </a:rPr>
              <a:t>2.优化算法，消除背景对手势识别的影响以及识别速度</a:t>
            </a:r>
            <a:r>
              <a:rPr lang="zh-CN" altLang="en-US" sz="2400" b="1">
                <a:sym typeface="+mn-ea"/>
              </a:rPr>
              <a:t>。</a:t>
            </a:r>
            <a:endParaRPr lang="en-US" altLang="zh-CN" sz="2400" b="1"/>
          </a:p>
          <a:p>
            <a:pPr algn="l">
              <a:buClrTx/>
              <a:buSzTx/>
              <a:buFontTx/>
            </a:pPr>
            <a:endParaRPr lang="en-US" altLang="zh-CN" sz="2400" b="1"/>
          </a:p>
          <a:p>
            <a:pPr algn="l">
              <a:buClrTx/>
              <a:buSzTx/>
              <a:buFontTx/>
            </a:pPr>
            <a:r>
              <a:rPr lang="en-US" altLang="zh-CN" sz="2400" b="1">
                <a:sym typeface="+mn-ea"/>
              </a:rPr>
              <a:t>3.可以通过代码实现和各种办公程序的连接，提供实用性</a:t>
            </a:r>
            <a:r>
              <a:rPr lang="zh-CN" altLang="en-US" sz="2400" b="1">
                <a:sym typeface="+mn-ea"/>
              </a:rPr>
              <a:t>。</a:t>
            </a:r>
            <a:endParaRPr lang="en-US" altLang="zh-CN" sz="2400" b="1"/>
          </a:p>
          <a:p>
            <a:endParaRPr lang="zh-CN" altLang="en-US" sz="2400" b="1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14110" y="2546276"/>
            <a:ext cx="6284456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6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感谢欣赏</a:t>
            </a:r>
            <a:r>
              <a:rPr lang="zh-CN" altLang="en-US" sz="52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5200" b="1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9645" y="3412457"/>
            <a:ext cx="5249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THANK FOR WHATCHING</a:t>
            </a:r>
            <a:endParaRPr lang="zh-CN" altLang="en-US" sz="3200" dirty="0">
              <a:solidFill>
                <a:schemeClr val="bg2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698566" y="879190"/>
            <a:ext cx="5376171" cy="5485135"/>
            <a:chOff x="6698566" y="879190"/>
            <a:chExt cx="5376171" cy="5485135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/>
        </p:nvSpPr>
        <p:spPr bwMode="auto">
          <a:xfrm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67546" y="490153"/>
            <a:ext cx="1208028" cy="902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900" dirty="0">
                <a:solidFill>
                  <a:srgbClr val="526188"/>
                </a:solidFill>
              </a:rPr>
              <a:t>●●●●●●</a:t>
            </a:r>
            <a:endParaRPr lang="en-US" altLang="zh-CN" sz="900" dirty="0">
              <a:solidFill>
                <a:srgbClr val="526188"/>
              </a:solidFill>
            </a:endParaRPr>
          </a:p>
          <a:p>
            <a:pPr algn="dist">
              <a:lnSpc>
                <a:spcPct val="150000"/>
              </a:lnSpc>
            </a:pPr>
            <a:r>
              <a:rPr lang="zh-CN" altLang="en-US" sz="900" dirty="0">
                <a:solidFill>
                  <a:srgbClr val="526188"/>
                </a:solidFill>
              </a:rPr>
              <a:t>●●●●●●</a:t>
            </a:r>
            <a:endParaRPr lang="en-US" altLang="zh-CN" sz="900" dirty="0">
              <a:solidFill>
                <a:srgbClr val="526188"/>
              </a:solidFill>
            </a:endParaRPr>
          </a:p>
          <a:p>
            <a:pPr algn="dist">
              <a:lnSpc>
                <a:spcPct val="150000"/>
              </a:lnSpc>
            </a:pPr>
            <a:r>
              <a:rPr lang="zh-CN" altLang="en-US" sz="900" dirty="0">
                <a:solidFill>
                  <a:srgbClr val="526188"/>
                </a:solidFill>
              </a:rPr>
              <a:t>●●●●●●</a:t>
            </a:r>
            <a:endParaRPr lang="en-US" altLang="zh-CN" sz="900" dirty="0">
              <a:solidFill>
                <a:srgbClr val="526188"/>
              </a:solidFill>
            </a:endParaRPr>
          </a:p>
          <a:p>
            <a:pPr algn="dist">
              <a:lnSpc>
                <a:spcPct val="150000"/>
              </a:lnSpc>
            </a:pPr>
            <a:r>
              <a:rPr lang="zh-CN" altLang="en-US" sz="900" dirty="0">
                <a:solidFill>
                  <a:srgbClr val="526188"/>
                </a:solidFill>
              </a:rPr>
              <a:t>●●●●●●</a:t>
            </a:r>
            <a:endParaRPr lang="en-US" altLang="zh-CN" sz="900" dirty="0">
              <a:solidFill>
                <a:srgbClr val="526188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40667" y="464131"/>
            <a:ext cx="17575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2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5200" b="1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25913" y="1308301"/>
            <a:ext cx="2975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CONTENT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71755" y="2664977"/>
            <a:ext cx="873333" cy="1012233"/>
            <a:chOff x="1129811" y="2664977"/>
            <a:chExt cx="873333" cy="1012233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16200000">
              <a:off x="1060361" y="2734427"/>
              <a:ext cx="1012233" cy="8733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" name="文本框 18"/>
            <p:cNvSpPr txBox="1"/>
            <p:nvPr/>
          </p:nvSpPr>
          <p:spPr>
            <a:xfrm>
              <a:off x="1147795" y="2972489"/>
              <a:ext cx="645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01</a:t>
              </a:r>
              <a:endParaRPr lang="zh-CN" altLang="en-US" sz="2000" b="1" dirty="0">
                <a:solidFill>
                  <a:srgbClr val="526188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661205" y="2652912"/>
            <a:ext cx="873333" cy="1012233"/>
            <a:chOff x="6368561" y="2664977"/>
            <a:chExt cx="873333" cy="1012233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16200000">
              <a:off x="6299111" y="2734427"/>
              <a:ext cx="1012233" cy="8733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" name="文本框 19"/>
            <p:cNvSpPr txBox="1"/>
            <p:nvPr/>
          </p:nvSpPr>
          <p:spPr>
            <a:xfrm>
              <a:off x="6368561" y="2984212"/>
              <a:ext cx="645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02</a:t>
              </a:r>
              <a:endParaRPr lang="zh-CN" altLang="en-US" sz="2000" b="1" dirty="0">
                <a:solidFill>
                  <a:srgbClr val="526188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66293" y="4334364"/>
            <a:ext cx="878795" cy="1012233"/>
            <a:chOff x="1124349" y="4377906"/>
            <a:chExt cx="878795" cy="1012233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16200000">
              <a:off x="1060361" y="4447356"/>
              <a:ext cx="1012233" cy="8733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文本框 20"/>
            <p:cNvSpPr txBox="1"/>
            <p:nvPr/>
          </p:nvSpPr>
          <p:spPr>
            <a:xfrm>
              <a:off x="1124349" y="4681692"/>
              <a:ext cx="645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03</a:t>
              </a:r>
              <a:endParaRPr lang="zh-CN" altLang="en-US" sz="2000" b="1" dirty="0">
                <a:solidFill>
                  <a:srgbClr val="526188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661205" y="4322299"/>
            <a:ext cx="873333" cy="1012233"/>
            <a:chOff x="6368561" y="4377906"/>
            <a:chExt cx="873333" cy="1012233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16200000">
              <a:off x="6299111" y="4447356"/>
              <a:ext cx="1012233" cy="8733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" name="文本框 21"/>
            <p:cNvSpPr txBox="1"/>
            <p:nvPr/>
          </p:nvSpPr>
          <p:spPr>
            <a:xfrm>
              <a:off x="6368561" y="4681692"/>
              <a:ext cx="645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04</a:t>
              </a:r>
              <a:endParaRPr lang="zh-CN" altLang="en-US" sz="2000" b="1" dirty="0">
                <a:solidFill>
                  <a:srgbClr val="526188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2214880" y="2882265"/>
            <a:ext cx="2090420" cy="101473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dist">
              <a:buClrTx/>
              <a:buSzTx/>
              <a:buFontTx/>
            </a:pPr>
            <a:r>
              <a:rPr lang="zh-CN" altLang="en-US" sz="3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  <a:sym typeface="+mn-ea"/>
              </a:rPr>
              <a:t>项目简介</a:t>
            </a:r>
            <a:endParaRPr lang="zh-CN" altLang="en-US" sz="3000" b="1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  <a:sym typeface="+mn-ea"/>
            </a:endParaRPr>
          </a:p>
          <a:p>
            <a:pPr algn="dist"/>
            <a:endParaRPr lang="zh-CN" altLang="en-US" sz="3000" b="1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849870" y="2819400"/>
            <a:ext cx="2140585" cy="101473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dist">
              <a:buClrTx/>
              <a:buSzTx/>
              <a:buNone/>
            </a:pPr>
            <a:r>
              <a:rPr lang="zh-CN" altLang="en-US" sz="3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  <a:sym typeface="+mn-ea"/>
              </a:rPr>
              <a:t>开发过程</a:t>
            </a:r>
            <a:endParaRPr lang="zh-CN" altLang="en-US" sz="3000" b="1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  <a:sym typeface="+mn-ea"/>
            </a:endParaRPr>
          </a:p>
          <a:p>
            <a:pPr algn="dist">
              <a:buClrTx/>
              <a:buSzTx/>
              <a:buNone/>
            </a:pPr>
            <a:endParaRPr lang="zh-CN" altLang="en-US" sz="3000" b="1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214880" y="4552315"/>
            <a:ext cx="2090420" cy="147637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dist">
              <a:buClrTx/>
              <a:buSzTx/>
              <a:buFontTx/>
            </a:pPr>
            <a:r>
              <a:rPr lang="zh-CN" altLang="en-US" sz="3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  <a:sym typeface="+mn-ea"/>
              </a:rPr>
              <a:t>项目成果</a:t>
            </a:r>
            <a:endParaRPr lang="zh-CN" altLang="en-US" sz="3000" b="1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  <a:sym typeface="+mn-ea"/>
            </a:endParaRPr>
          </a:p>
          <a:p>
            <a:pPr algn="dist">
              <a:buClrTx/>
              <a:buSzTx/>
              <a:buFontTx/>
            </a:pPr>
            <a:endParaRPr lang="zh-CN" altLang="en-US" sz="3000" b="1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  <a:p>
            <a:pPr algn="l">
              <a:buClrTx/>
              <a:buSzTx/>
              <a:buFontTx/>
            </a:pPr>
            <a:endParaRPr lang="zh-CN" altLang="en-US" sz="3000" b="1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850505" y="4552315"/>
            <a:ext cx="2139950" cy="101473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  <a:sym typeface="+mn-ea"/>
              </a:rPr>
              <a:t>项目自评</a:t>
            </a:r>
            <a:endParaRPr lang="en-US" sz="3000" b="1" i="1" dirty="0">
              <a:solidFill>
                <a:srgbClr val="FFFFFF"/>
              </a:solidFill>
            </a:endParaRPr>
          </a:p>
          <a:p>
            <a:pPr algn="dist"/>
            <a:endParaRPr lang="zh-CN" altLang="en-US" sz="3000" b="1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69240" y="193040"/>
            <a:ext cx="2840355" cy="688340"/>
            <a:chOff x="384176" y="307549"/>
            <a:chExt cx="2092265" cy="507162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44097" y="353486"/>
              <a:ext cx="1632344" cy="429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项目简介</a:t>
              </a:r>
              <a:endParaRPr lang="zh-CN" altLang="en-US" sz="32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sp>
        <p:nvSpPr>
          <p:cNvPr id="12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/>
        </p:nvSpPr>
        <p:spPr>
          <a:xfrm>
            <a:off x="781685" y="1961515"/>
            <a:ext cx="4918075" cy="34778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800" b="0" dirty="0">
                <a:solidFill>
                  <a:schemeClr val="tx1"/>
                </a:solidFill>
                <a:cs typeface="文泉驿等宽微米黑" panose="020B0606030804020204" pitchFamily="34" charset="-122"/>
                <a:sym typeface="+mn-ea"/>
              </a:rPr>
              <a:t>       随着计算机技术越来越发达，人机交互技术在为人类提供便利的同时，也越来越受到人们的重视。因此，近年来，如何跨越人机障碍，将人机交互变得更加自然成为了研究重点。</a:t>
            </a:r>
            <a:endParaRPr kumimoji="1" lang="en-US" altLang="zh-CN" sz="1800" b="0" dirty="0">
              <a:solidFill>
                <a:schemeClr val="tx1"/>
              </a:solidFill>
              <a:cs typeface="文泉驿等宽微米黑" panose="020B0606030804020204" pitchFamily="34" charset="-122"/>
            </a:endParaRPr>
          </a:p>
          <a:p>
            <a:pPr fontAlgn="auto">
              <a:lnSpc>
                <a:spcPct val="100000"/>
              </a:lnSpc>
            </a:pPr>
            <a:r>
              <a:rPr kumimoji="1" lang="en-US" altLang="zh-CN" sz="1800" b="0" dirty="0">
                <a:solidFill>
                  <a:schemeClr val="tx1"/>
                </a:solidFill>
                <a:cs typeface="文泉驿等宽微米黑" panose="020B0606030804020204" pitchFamily="34" charset="-122"/>
                <a:sym typeface="+mn-ea"/>
              </a:rPr>
              <a:t>       </a:t>
            </a:r>
            <a:r>
              <a:rPr kumimoji="1" lang="en-US" altLang="zh-CN" sz="1800" b="0" dirty="0">
                <a:solidFill>
                  <a:schemeClr val="tx1"/>
                </a:solidFill>
                <a:cs typeface="文泉驿等宽微米黑" panose="020B0606030804020204" pitchFamily="34" charset="-122"/>
                <a:sym typeface="+mn-ea"/>
              </a:rPr>
              <a:t>手势是可以更方便，更直观与计算机进行互动的一种交互技术。本次设计通过摄像头手势识别以及OCR技术识别手势轨迹所书写的文字，用较低的成本实现隔空书写的功能，为各种书写的场景提供了便利</a:t>
            </a:r>
            <a:r>
              <a:rPr kumimoji="1" lang="zh-CN" altLang="en-US" sz="1800" b="0" dirty="0">
                <a:solidFill>
                  <a:schemeClr val="tx1"/>
                </a:solidFill>
                <a:cs typeface="文泉驿等宽微米黑" panose="020B0606030804020204" pitchFamily="34" charset="-122"/>
                <a:sym typeface="+mn-ea"/>
              </a:rPr>
              <a:t>。</a:t>
            </a:r>
            <a:endParaRPr lang="zh-CN" altLang="en-US" sz="1800" dirty="0"/>
          </a:p>
          <a:p>
            <a:pPr fontAlgn="auto">
              <a:lnSpc>
                <a:spcPct val="100000"/>
              </a:lnSpc>
            </a:pPr>
            <a:endParaRPr kumimoji="1" lang="en-US" altLang="zh-CN" sz="1800" b="0" dirty="0">
              <a:solidFill>
                <a:schemeClr val="tx1"/>
              </a:solidFill>
              <a:cs typeface="文泉驿等宽微米黑" panose="020B0606030804020204" pitchFamily="34" charset="-122"/>
              <a:sym typeface="+mn-ea"/>
            </a:endParaRPr>
          </a:p>
        </p:txBody>
      </p:sp>
      <p:pic>
        <p:nvPicPr>
          <p:cNvPr id="3" name="图片 2" descr="IMG_0515(20201016-141106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0930" y="1369695"/>
            <a:ext cx="4975225" cy="3816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69240" y="193040"/>
            <a:ext cx="2840355" cy="688340"/>
            <a:chOff x="384176" y="307549"/>
            <a:chExt cx="2092265" cy="507162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44097" y="353486"/>
              <a:ext cx="1632344" cy="429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  <a:sym typeface="+mn-ea"/>
                </a:rPr>
                <a:t>项目简介</a:t>
              </a:r>
              <a:endParaRPr lang="zh-CN" altLang="en-US" sz="32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sp>
        <p:nvSpPr>
          <p:cNvPr id="12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420495" y="1120775"/>
            <a:ext cx="80454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latinLnBrk="1">
              <a:spcBef>
                <a:spcPct val="20000"/>
              </a:spcBef>
              <a:buClrTx/>
              <a:buSzTx/>
              <a:buFontTx/>
            </a:pPr>
            <a:r>
              <a:rPr lang="zh-CN" altLang="en-US" sz="2400" b="1"/>
              <a:t>实现功能：</a:t>
            </a:r>
            <a:r>
              <a:rPr lang="en-US" altLang="zh-CN" sz="2400" b="1" dirty="0">
                <a:sym typeface="+mn-ea"/>
              </a:rPr>
              <a:t>通过摄像头进行手势轨迹捕捉，并通过OCR识别出书写的数字以及字母。</a:t>
            </a:r>
            <a:endParaRPr lang="en-US" altLang="zh-CN" sz="2400" b="1" dirty="0"/>
          </a:p>
        </p:txBody>
      </p:sp>
      <p:sp>
        <p:nvSpPr>
          <p:cNvPr id="7" name="矩形 6"/>
          <p:cNvSpPr/>
          <p:nvPr/>
        </p:nvSpPr>
        <p:spPr>
          <a:xfrm>
            <a:off x="1420557" y="2062530"/>
            <a:ext cx="8267700" cy="2700655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zh-CN" altLang="en-US" sz="2400" b="1"/>
              <a:t>软件平台：</a:t>
            </a:r>
            <a:endParaRPr lang="zh-CN" altLang="en-US" sz="2400" b="1"/>
          </a:p>
          <a:p>
            <a:pPr algn="l">
              <a:buClrTx/>
              <a:buSzTx/>
              <a:buFontTx/>
            </a:pPr>
            <a:endParaRPr lang="en-US" altLang="zh-CN" sz="2000" b="1" dirty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latinLnBrk="1">
              <a:spcBef>
                <a:spcPct val="20000"/>
              </a:spcBef>
            </a:pPr>
            <a:r>
              <a:rPr lang="en-US" altLang="zh-CN" sz="2400" b="1" dirty="0">
                <a:solidFill>
                  <a:srgbClr val="333333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400" b="1" dirty="0"/>
              <a:t>Python - opencv - TensorFlow</a:t>
            </a:r>
            <a:endParaRPr lang="en-US" altLang="zh-CN" sz="2400" b="1" dirty="0"/>
          </a:p>
          <a:p>
            <a:pPr latinLnBrk="1">
              <a:spcBef>
                <a:spcPct val="20000"/>
              </a:spcBef>
            </a:pPr>
            <a:endParaRPr lang="en-US" altLang="zh-CN" sz="2000" dirty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2400" b="1"/>
              <a:t>硬件平台：</a:t>
            </a:r>
            <a:endParaRPr lang="zh-CN" altLang="en-US" sz="2400" b="1"/>
          </a:p>
          <a:p>
            <a:pPr latinLnBrk="1"/>
            <a:endParaRPr lang="en-US" altLang="zh-CN" sz="2000" b="1" dirty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algn="l" latinLnBrk="1">
              <a:spcBef>
                <a:spcPct val="20000"/>
              </a:spcBef>
              <a:buClrTx/>
              <a:buSzTx/>
              <a:buFontTx/>
            </a:pPr>
            <a:r>
              <a:rPr lang="en-US" altLang="zh-CN" sz="2400" dirty="0">
                <a:solidFill>
                  <a:srgbClr val="333333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2400" b="1" dirty="0"/>
              <a:t>PC</a:t>
            </a:r>
            <a:endParaRPr lang="en-US" altLang="zh-CN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7250" y="1791335"/>
            <a:ext cx="4078605" cy="21913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69240" y="193040"/>
            <a:ext cx="2840355" cy="1138672"/>
            <a:chOff x="384176" y="307549"/>
            <a:chExt cx="2092265" cy="838962"/>
          </a:xfrm>
        </p:grpSpPr>
        <p:grpSp>
          <p:nvGrpSpPr>
            <p:cNvPr id="17" name="组合 16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8" name="等腰三角形 17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844097" y="353486"/>
              <a:ext cx="1632344" cy="793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32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  <a:sym typeface="+mn-ea"/>
                </a:rPr>
                <a:t>开发过程</a:t>
              </a:r>
              <a:endParaRPr lang="zh-CN" altLang="en-US" sz="32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  <a:sym typeface="+mn-ea"/>
              </a:endParaRPr>
            </a:p>
            <a:p>
              <a:pPr algn="l">
                <a:buClrTx/>
                <a:buSzTx/>
                <a:buFontTx/>
              </a:pPr>
              <a:endParaRPr lang="zh-CN" altLang="en-US" sz="32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sp>
        <p:nvSpPr>
          <p:cNvPr id="2" name="矩形: 圆角 1"/>
          <p:cNvSpPr/>
          <p:nvPr/>
        </p:nvSpPr>
        <p:spPr>
          <a:xfrm>
            <a:off x="782955" y="2333625"/>
            <a:ext cx="2594610" cy="1408430"/>
          </a:xfrm>
          <a:prstGeom prst="roundRect">
            <a:avLst/>
          </a:prstGeom>
          <a:solidFill>
            <a:srgbClr val="526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 dirty="0"/>
              <a:t>OpenCV</a:t>
            </a:r>
            <a:r>
              <a:rPr lang="zh-CN" altLang="en-US" sz="2800" b="1" dirty="0"/>
              <a:t>识别手指</a:t>
            </a:r>
            <a:endParaRPr lang="zh-CN" altLang="en-US" sz="2800" b="1" dirty="0"/>
          </a:p>
        </p:txBody>
      </p:sp>
      <p:sp>
        <p:nvSpPr>
          <p:cNvPr id="3" name="矩形: 圆角 4"/>
          <p:cNvSpPr/>
          <p:nvPr/>
        </p:nvSpPr>
        <p:spPr>
          <a:xfrm>
            <a:off x="3598545" y="4410710"/>
            <a:ext cx="2594610" cy="1408430"/>
          </a:xfrm>
          <a:prstGeom prst="roundRect">
            <a:avLst/>
          </a:prstGeom>
          <a:solidFill>
            <a:srgbClr val="526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 dirty="0"/>
              <a:t>对指尖进行追踪，从而在画图板上手写</a:t>
            </a:r>
            <a:endParaRPr lang="zh-CN" altLang="en-US" sz="2400" b="1" dirty="0"/>
          </a:p>
        </p:txBody>
      </p:sp>
      <p:sp>
        <p:nvSpPr>
          <p:cNvPr id="11" name="矩形: 圆角 10"/>
          <p:cNvSpPr/>
          <p:nvPr/>
        </p:nvSpPr>
        <p:spPr>
          <a:xfrm>
            <a:off x="6509385" y="2333625"/>
            <a:ext cx="2594610" cy="1408430"/>
          </a:xfrm>
          <a:prstGeom prst="roundRect">
            <a:avLst/>
          </a:prstGeom>
          <a:solidFill>
            <a:srgbClr val="526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 dirty="0"/>
              <a:t>手写字母及数字的识别</a:t>
            </a:r>
            <a:endParaRPr lang="zh-CN" altLang="en-US" sz="2400" b="1" dirty="0"/>
          </a:p>
        </p:txBody>
      </p:sp>
      <p:sp>
        <p:nvSpPr>
          <p:cNvPr id="8" name="矩形: 圆角 12"/>
          <p:cNvSpPr/>
          <p:nvPr/>
        </p:nvSpPr>
        <p:spPr>
          <a:xfrm>
            <a:off x="8908415" y="4410710"/>
            <a:ext cx="2594610" cy="1408430"/>
          </a:xfrm>
          <a:prstGeom prst="roundRect">
            <a:avLst/>
          </a:prstGeom>
          <a:solidFill>
            <a:srgbClr val="526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 dirty="0"/>
              <a:t>输出识别的内容</a:t>
            </a:r>
            <a:endParaRPr lang="zh-CN" altLang="en-US" sz="2400" b="1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472527" y="3508375"/>
            <a:ext cx="986534" cy="933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9189629" y="3508647"/>
            <a:ext cx="966652" cy="870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5557429" y="3508647"/>
            <a:ext cx="951700" cy="870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69240" y="193040"/>
            <a:ext cx="2840355" cy="688340"/>
            <a:chOff x="384176" y="307549"/>
            <a:chExt cx="2092265" cy="507162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44097" y="353486"/>
              <a:ext cx="1632344" cy="429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  <a:sym typeface="+mn-ea"/>
                </a:rPr>
                <a:t>开发过程</a:t>
              </a:r>
              <a:endParaRPr lang="zh-CN" altLang="en-US" sz="32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sp>
        <p:nvSpPr>
          <p:cNvPr id="12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7385" y="1292225"/>
            <a:ext cx="35217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  <a:sym typeface="+mn-ea"/>
              </a:rPr>
              <a:t>OpenCV识别手指</a:t>
            </a:r>
            <a:endParaRPr lang="zh-CN" altLang="en-US" sz="2800" b="1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1685" y="2047240"/>
            <a:ext cx="375856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ym typeface="+mn-ea"/>
              </a:rPr>
              <a:t>1.去噪</a:t>
            </a:r>
            <a:endParaRPr lang="zh-CN" altLang="en-US" sz="2400" b="1">
              <a:sym typeface="+mn-ea"/>
            </a:endParaRPr>
          </a:p>
          <a:p>
            <a:endParaRPr lang="zh-CN" altLang="en-US" sz="2400" b="1"/>
          </a:p>
          <a:p>
            <a:r>
              <a:rPr lang="zh-CN" altLang="en-US" sz="2400" b="1">
                <a:sym typeface="+mn-ea"/>
              </a:rPr>
              <a:t>2.肤色检测</a:t>
            </a:r>
            <a:endParaRPr lang="zh-CN" altLang="en-US" sz="2400" b="1">
              <a:sym typeface="+mn-ea"/>
            </a:endParaRPr>
          </a:p>
          <a:p>
            <a:endParaRPr lang="zh-CN" altLang="en-US" sz="2400" b="1"/>
          </a:p>
          <a:p>
            <a:r>
              <a:rPr lang="zh-CN" altLang="en-US" sz="2400" b="1">
                <a:sym typeface="+mn-ea"/>
              </a:rPr>
              <a:t>3.形态学处理</a:t>
            </a:r>
            <a:endParaRPr lang="zh-CN" altLang="en-US" sz="2400" b="1">
              <a:sym typeface="+mn-ea"/>
            </a:endParaRPr>
          </a:p>
          <a:p>
            <a:endParaRPr lang="zh-CN" altLang="en-US" sz="2400" b="1"/>
          </a:p>
          <a:p>
            <a:r>
              <a:rPr lang="zh-CN" altLang="en-US" sz="2400" b="1">
                <a:sym typeface="+mn-ea"/>
              </a:rPr>
              <a:t>4.手掌的轮廓提取</a:t>
            </a:r>
            <a:endParaRPr lang="zh-CN" altLang="en-US" sz="2400" b="1">
              <a:sym typeface="+mn-ea"/>
            </a:endParaRPr>
          </a:p>
          <a:p>
            <a:endParaRPr lang="zh-CN" altLang="en-US" sz="2400" b="1"/>
          </a:p>
          <a:p>
            <a:r>
              <a:rPr lang="zh-CN" altLang="en-US" sz="2400" b="1">
                <a:sym typeface="+mn-ea"/>
              </a:rPr>
              <a:t>5.找到手型轮廓的凸包</a:t>
            </a:r>
            <a:endParaRPr lang="zh-CN" altLang="en-US" sz="2400" b="1">
              <a:sym typeface="+mn-ea"/>
            </a:endParaRPr>
          </a:p>
          <a:p>
            <a:endParaRPr lang="zh-CN" altLang="en-US" sz="2400" b="1"/>
          </a:p>
          <a:p>
            <a:r>
              <a:rPr lang="zh-CN" altLang="en-US" sz="2400" b="1">
                <a:sym typeface="+mn-ea"/>
              </a:rPr>
              <a:t>6.标记手指和手掌</a:t>
            </a:r>
            <a:endParaRPr lang="zh-CN" altLang="en-US" sz="2400" b="1">
              <a:sym typeface="+mn-ea"/>
            </a:endParaRPr>
          </a:p>
        </p:txBody>
      </p:sp>
      <p:pic>
        <p:nvPicPr>
          <p:cNvPr id="3" name="图片 2" descr="VC2BD21PF{5(YNQD@}SSR(F"/>
          <p:cNvPicPr>
            <a:picLocks noChangeAspect="1"/>
          </p:cNvPicPr>
          <p:nvPr/>
        </p:nvPicPr>
        <p:blipFill>
          <a:blip r:embed="rId1"/>
          <a:srcRect l="2026" t="6585" r="1962" b="1765"/>
          <a:stretch>
            <a:fillRect/>
          </a:stretch>
        </p:blipFill>
        <p:spPr>
          <a:xfrm>
            <a:off x="7267575" y="881380"/>
            <a:ext cx="3822700" cy="4286250"/>
          </a:xfrm>
          <a:prstGeom prst="rect">
            <a:avLst/>
          </a:prstGeom>
        </p:spPr>
      </p:pic>
      <p:pic>
        <p:nvPicPr>
          <p:cNvPr id="5" name="图片 4" descr="4962WJ)@1RJ7HLQ@G9A%~1M"/>
          <p:cNvPicPr>
            <a:picLocks noChangeAspect="1"/>
          </p:cNvPicPr>
          <p:nvPr/>
        </p:nvPicPr>
        <p:blipFill>
          <a:blip r:embed="rId2"/>
          <a:srcRect l="2424" t="6544" r="2663" b="2172"/>
          <a:stretch>
            <a:fillRect/>
          </a:stretch>
        </p:blipFill>
        <p:spPr>
          <a:xfrm>
            <a:off x="7289165" y="898525"/>
            <a:ext cx="3778885" cy="4269105"/>
          </a:xfrm>
          <a:prstGeom prst="rect">
            <a:avLst/>
          </a:prstGeom>
        </p:spPr>
      </p:pic>
      <p:pic>
        <p:nvPicPr>
          <p:cNvPr id="6" name="图片 5" descr="6Y}E6]7O)S10%%HT0)Z]DOE"/>
          <p:cNvPicPr>
            <a:picLocks noChangeAspect="1"/>
          </p:cNvPicPr>
          <p:nvPr/>
        </p:nvPicPr>
        <p:blipFill>
          <a:blip r:embed="rId3"/>
          <a:srcRect l="2632" t="6667" r="2903" b="2987"/>
          <a:stretch>
            <a:fillRect/>
          </a:stretch>
        </p:blipFill>
        <p:spPr>
          <a:xfrm>
            <a:off x="7267575" y="881380"/>
            <a:ext cx="3761105" cy="4225290"/>
          </a:xfrm>
          <a:prstGeom prst="rect">
            <a:avLst/>
          </a:prstGeom>
        </p:spPr>
      </p:pic>
      <p:pic>
        <p:nvPicPr>
          <p:cNvPr id="8" name="图片 7" descr="26TW`0RE3[XPUX2W2KW0`VG"/>
          <p:cNvPicPr>
            <a:picLocks noChangeAspect="1"/>
          </p:cNvPicPr>
          <p:nvPr/>
        </p:nvPicPr>
        <p:blipFill>
          <a:blip r:embed="rId4"/>
          <a:srcRect l="1317" t="5835" r="41084" b="2035"/>
          <a:stretch>
            <a:fillRect/>
          </a:stretch>
        </p:blipFill>
        <p:spPr>
          <a:xfrm>
            <a:off x="7267575" y="881380"/>
            <a:ext cx="3609975" cy="45720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69240" y="193040"/>
            <a:ext cx="2840355" cy="688340"/>
            <a:chOff x="384176" y="307549"/>
            <a:chExt cx="2092265" cy="507162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44097" y="353486"/>
              <a:ext cx="1632344" cy="429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  <a:sym typeface="+mn-ea"/>
                </a:rPr>
                <a:t>开发过程</a:t>
              </a:r>
              <a:endParaRPr lang="zh-CN" altLang="en-US" sz="32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sp>
        <p:nvSpPr>
          <p:cNvPr id="12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7385" y="1292225"/>
            <a:ext cx="35217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 sz="28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  <a:sym typeface="+mn-ea"/>
              </a:rPr>
              <a:t>指尖绘图</a:t>
            </a:r>
            <a:endParaRPr lang="zh-CN" altLang="en-US" sz="2800" b="1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1685" y="2047240"/>
            <a:ext cx="509079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ym typeface="+mn-ea"/>
              </a:rPr>
              <a:t>1.</a:t>
            </a:r>
            <a:r>
              <a:rPr lang="zh-CN" altLang="en-US" sz="2400" b="1">
                <a:sym typeface="+mn-ea"/>
              </a:rPr>
              <a:t>通过特定手势获取手指坐标</a:t>
            </a:r>
            <a:endParaRPr lang="zh-CN" altLang="en-US" sz="2400" b="1"/>
          </a:p>
          <a:p>
            <a:endParaRPr lang="zh-CN" altLang="en-US" sz="2400" b="1"/>
          </a:p>
          <a:p>
            <a:r>
              <a:rPr lang="en-US" altLang="zh-CN" sz="2400" b="1">
                <a:sym typeface="+mn-ea"/>
              </a:rPr>
              <a:t>2.</a:t>
            </a:r>
            <a:r>
              <a:rPr lang="zh-CN" altLang="en-US" sz="2400" b="1">
                <a:sym typeface="+mn-ea"/>
              </a:rPr>
              <a:t>根据坐标的变化进行绘图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3.</a:t>
            </a:r>
            <a:r>
              <a:rPr lang="zh-CN" altLang="en-US" sz="2400" b="1">
                <a:sym typeface="+mn-ea"/>
              </a:rPr>
              <a:t>根据不同的手势进行确认或者清除</a:t>
            </a:r>
            <a:endParaRPr lang="zh-CN" altLang="en-US" sz="2400" b="1"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292850" y="1290955"/>
            <a:ext cx="5697220" cy="3288030"/>
            <a:chOff x="9724" y="2499"/>
            <a:chExt cx="8972" cy="5178"/>
          </a:xfrm>
        </p:grpSpPr>
        <p:pic>
          <p:nvPicPr>
            <p:cNvPr id="3" name="图片 2" descr="XG56$[Y(JIOB$WJN{QV@7SB"/>
            <p:cNvPicPr>
              <a:picLocks noChangeAspect="1"/>
            </p:cNvPicPr>
            <p:nvPr/>
          </p:nvPicPr>
          <p:blipFill>
            <a:blip r:embed="rId1"/>
            <a:srcRect l="1978" t="6544" r="3142" b="2539"/>
            <a:stretch>
              <a:fillRect/>
            </a:stretch>
          </p:blipFill>
          <p:spPr>
            <a:xfrm>
              <a:off x="9724" y="2501"/>
              <a:ext cx="4598" cy="5177"/>
            </a:xfrm>
            <a:prstGeom prst="rect">
              <a:avLst/>
            </a:prstGeom>
          </p:spPr>
        </p:pic>
        <p:pic>
          <p:nvPicPr>
            <p:cNvPr id="5" name="图片 4" descr="VR9QPDHZT[SIHZQC``XZN~7"/>
            <p:cNvPicPr>
              <a:picLocks noChangeAspect="1"/>
            </p:cNvPicPr>
            <p:nvPr/>
          </p:nvPicPr>
          <p:blipFill>
            <a:blip r:embed="rId2"/>
            <a:srcRect l="2523" t="6193" r="38936" b="8125"/>
            <a:stretch>
              <a:fillRect/>
            </a:stretch>
          </p:blipFill>
          <p:spPr>
            <a:xfrm>
              <a:off x="14228" y="2499"/>
              <a:ext cx="4468" cy="5179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6314440" y="129540"/>
            <a:ext cx="5802630" cy="6153785"/>
            <a:chOff x="7237" y="188"/>
            <a:chExt cx="9138" cy="9691"/>
          </a:xfrm>
        </p:grpSpPr>
        <p:grpSp>
          <p:nvGrpSpPr>
            <p:cNvPr id="9" name="组合 8"/>
            <p:cNvGrpSpPr/>
            <p:nvPr/>
          </p:nvGrpSpPr>
          <p:grpSpPr>
            <a:xfrm>
              <a:off x="7421" y="5003"/>
              <a:ext cx="8954" cy="4876"/>
              <a:chOff x="5440" y="6025"/>
              <a:chExt cx="8840" cy="4814"/>
            </a:xfrm>
          </p:grpSpPr>
          <p:pic>
            <p:nvPicPr>
              <p:cNvPr id="7" name="图片 6" descr="FR2N33QL)SEZ749KA_(N$`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40" y="6025"/>
                <a:ext cx="4470" cy="4815"/>
              </a:xfrm>
              <a:prstGeom prst="rect">
                <a:avLst/>
              </a:prstGeom>
            </p:spPr>
          </p:pic>
          <p:pic>
            <p:nvPicPr>
              <p:cNvPr id="8" name="图片 7" descr="`UZPTYZNMEN9QFW{]0Z72]S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10" y="6025"/>
                <a:ext cx="4470" cy="4815"/>
              </a:xfrm>
              <a:prstGeom prst="rect">
                <a:avLst/>
              </a:prstGeom>
            </p:spPr>
          </p:pic>
        </p:grpSp>
        <p:grpSp>
          <p:nvGrpSpPr>
            <p:cNvPr id="21" name="组合 20"/>
            <p:cNvGrpSpPr/>
            <p:nvPr/>
          </p:nvGrpSpPr>
          <p:grpSpPr>
            <a:xfrm>
              <a:off x="7237" y="188"/>
              <a:ext cx="8940" cy="4814"/>
              <a:chOff x="7163" y="5985"/>
              <a:chExt cx="8940" cy="4814"/>
            </a:xfrm>
          </p:grpSpPr>
          <p:pic>
            <p:nvPicPr>
              <p:cNvPr id="19" name="图片 18" descr="%JS1IUCJLHNQ$1)D0`_26K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63" y="5985"/>
                <a:ext cx="4470" cy="4815"/>
              </a:xfrm>
              <a:prstGeom prst="rect">
                <a:avLst/>
              </a:prstGeom>
            </p:spPr>
          </p:pic>
          <p:pic>
            <p:nvPicPr>
              <p:cNvPr id="20" name="图片 19" descr="TO_`~0_KSM6AL4SIC)CYM5P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633" y="5985"/>
                <a:ext cx="4470" cy="4815"/>
              </a:xfrm>
              <a:prstGeom prst="rect">
                <a:avLst/>
              </a:prstGeom>
            </p:spPr>
          </p:pic>
        </p:grpSp>
      </p:grpSp>
      <p:grpSp>
        <p:nvGrpSpPr>
          <p:cNvPr id="27" name="组合 26"/>
          <p:cNvGrpSpPr/>
          <p:nvPr/>
        </p:nvGrpSpPr>
        <p:grpSpPr>
          <a:xfrm>
            <a:off x="6314440" y="129540"/>
            <a:ext cx="5676900" cy="6114415"/>
            <a:chOff x="1051" y="304"/>
            <a:chExt cx="8940" cy="9629"/>
          </a:xfrm>
        </p:grpSpPr>
        <p:grpSp>
          <p:nvGrpSpPr>
            <p:cNvPr id="25" name="组合 24"/>
            <p:cNvGrpSpPr/>
            <p:nvPr/>
          </p:nvGrpSpPr>
          <p:grpSpPr>
            <a:xfrm>
              <a:off x="1051" y="5119"/>
              <a:ext cx="8940" cy="4814"/>
              <a:chOff x="640" y="5186"/>
              <a:chExt cx="8940" cy="4814"/>
            </a:xfrm>
          </p:grpSpPr>
          <p:pic>
            <p:nvPicPr>
              <p:cNvPr id="10" name="图片 9" descr="QGR54N1W98K`P6)5VVDME}H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10" y="5186"/>
                <a:ext cx="4470" cy="4815"/>
              </a:xfrm>
              <a:prstGeom prst="rect">
                <a:avLst/>
              </a:prstGeom>
            </p:spPr>
          </p:pic>
          <p:pic>
            <p:nvPicPr>
              <p:cNvPr id="22" name="图片 21" descr="1GX8H~X4%_`2I[0@P31@T2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0" y="5186"/>
                <a:ext cx="4470" cy="4815"/>
              </a:xfrm>
              <a:prstGeom prst="rect">
                <a:avLst/>
              </a:prstGeom>
            </p:spPr>
          </p:pic>
        </p:grpSp>
        <p:grpSp>
          <p:nvGrpSpPr>
            <p:cNvPr id="24" name="组合 23"/>
            <p:cNvGrpSpPr/>
            <p:nvPr/>
          </p:nvGrpSpPr>
          <p:grpSpPr>
            <a:xfrm>
              <a:off x="1051" y="304"/>
              <a:ext cx="8940" cy="4814"/>
              <a:chOff x="917" y="141"/>
              <a:chExt cx="8940" cy="4814"/>
            </a:xfrm>
          </p:grpSpPr>
          <p:pic>
            <p:nvPicPr>
              <p:cNvPr id="17" name="图片 16" descr="0N3[IS4TTNZC0KWCM}7]4WP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7" y="141"/>
                <a:ext cx="4470" cy="4815"/>
              </a:xfrm>
              <a:prstGeom prst="rect">
                <a:avLst/>
              </a:prstGeom>
            </p:spPr>
          </p:pic>
          <p:pic>
            <p:nvPicPr>
              <p:cNvPr id="23" name="图片 22" descr="J}VGN4KXVV8M227ZGT5~9{B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87" y="141"/>
                <a:ext cx="4470" cy="4815"/>
              </a:xfrm>
              <a:prstGeom prst="rect">
                <a:avLst/>
              </a:prstGeom>
            </p:spPr>
          </p:pic>
        </p:grpSp>
      </p:grpSp>
      <p:pic>
        <p:nvPicPr>
          <p:cNvPr id="28" name="图片 27" descr="new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9075" y="1290955"/>
            <a:ext cx="11753850" cy="4029710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69240" y="193040"/>
            <a:ext cx="2840355" cy="1138672"/>
            <a:chOff x="384176" y="307549"/>
            <a:chExt cx="2092265" cy="838962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44097" y="353486"/>
              <a:ext cx="1632344" cy="793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  <a:sym typeface="+mn-ea"/>
                </a:rPr>
                <a:t>开发过程</a:t>
              </a:r>
              <a:endParaRPr lang="zh-CN" altLang="en-US" sz="32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  <a:p>
              <a:pPr algn="l"/>
              <a:endParaRPr lang="zh-CN" altLang="en-US" sz="32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sp>
        <p:nvSpPr>
          <p:cNvPr id="12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1685" y="1216025"/>
            <a:ext cx="37541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  <a:sym typeface="+mn-ea"/>
              </a:rPr>
              <a:t>手写字母及数字的识别</a:t>
            </a:r>
            <a:endParaRPr lang="zh-CN" altLang="en-US" sz="2800" b="1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1685" y="2070735"/>
            <a:ext cx="611187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ym typeface="+mn-ea"/>
              </a:rPr>
              <a:t>1.通过手写数字及字母的数据集进行训练</a:t>
            </a:r>
            <a:endParaRPr lang="en-US" altLang="zh-CN" sz="2400" b="1"/>
          </a:p>
          <a:p>
            <a:endParaRPr lang="en-US" altLang="zh-CN" sz="2400" b="1"/>
          </a:p>
          <a:p>
            <a:r>
              <a:rPr lang="en-US" altLang="zh-CN" sz="2400" b="1">
                <a:sym typeface="+mn-ea"/>
              </a:rPr>
              <a:t>2.对上一步绘出的图进行识别</a:t>
            </a:r>
            <a:endParaRPr lang="en-US" altLang="zh-CN" sz="2400" b="1"/>
          </a:p>
          <a:p>
            <a:endParaRPr lang="en-US" altLang="zh-CN" sz="2400" b="1"/>
          </a:p>
          <a:p>
            <a:r>
              <a:rPr lang="en-US" altLang="zh-CN" sz="2400" b="1">
                <a:sym typeface="+mn-ea"/>
              </a:rPr>
              <a:t>3.输出识别结果</a:t>
            </a:r>
            <a:endParaRPr lang="en-US" altLang="zh-CN" sz="2400" b="1"/>
          </a:p>
        </p:txBody>
      </p:sp>
      <p:pic>
        <p:nvPicPr>
          <p:cNvPr id="4" name="图片 3" descr="W7VY`BYA3O603G{[WPKOO2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9690" y="1820545"/>
            <a:ext cx="2428240" cy="2438400"/>
          </a:xfrm>
          <a:prstGeom prst="rect">
            <a:avLst/>
          </a:prstGeom>
        </p:spPr>
      </p:pic>
      <p:pic>
        <p:nvPicPr>
          <p:cNvPr id="5" name="图片 4" descr="MTSY]R4ZKJYC~[3{MYEFQ}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930" y="1820545"/>
            <a:ext cx="3258820" cy="24441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69240" y="193040"/>
            <a:ext cx="2840355" cy="1138672"/>
            <a:chOff x="384176" y="307549"/>
            <a:chExt cx="2092265" cy="838962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44097" y="353486"/>
              <a:ext cx="1632344" cy="793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  <a:sym typeface="+mn-ea"/>
                </a:rPr>
                <a:t>开发过程</a:t>
              </a:r>
              <a:endParaRPr lang="zh-CN" altLang="en-US" sz="32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  <a:p>
              <a:pPr algn="l"/>
              <a:endParaRPr lang="zh-CN" altLang="en-US" sz="32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sp>
        <p:nvSpPr>
          <p:cNvPr id="12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85926" y="1914433"/>
            <a:ext cx="104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摄像头</a:t>
            </a:r>
            <a:endParaRPr lang="zh-CN" altLang="en-US"/>
          </a:p>
        </p:txBody>
      </p:sp>
      <p:cxnSp>
        <p:nvCxnSpPr>
          <p:cNvPr id="61" name="直接箭头连接符 60"/>
          <p:cNvCxnSpPr/>
          <p:nvPr/>
        </p:nvCxnSpPr>
        <p:spPr>
          <a:xfrm>
            <a:off x="1469254" y="2099099"/>
            <a:ext cx="671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2141090" y="1914433"/>
            <a:ext cx="15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捕捉图像</a:t>
            </a:r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3962400" y="1914433"/>
            <a:ext cx="355698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背景分割识别手掌和手指位置</a:t>
            </a:r>
            <a:endParaRPr lang="zh-CN" altLang="en-US" b="1"/>
          </a:p>
        </p:txBody>
      </p:sp>
      <p:sp>
        <p:nvSpPr>
          <p:cNvPr id="64" name="文本框 63"/>
          <p:cNvSpPr txBox="1"/>
          <p:nvPr/>
        </p:nvSpPr>
        <p:spPr>
          <a:xfrm>
            <a:off x="7753474" y="1913525"/>
            <a:ext cx="411785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记录手指轨迹并将轨迹保存在画布上</a:t>
            </a:r>
            <a:endParaRPr lang="zh-CN" altLang="en-US" b="1"/>
          </a:p>
        </p:txBody>
      </p:sp>
      <p:cxnSp>
        <p:nvCxnSpPr>
          <p:cNvPr id="65" name="直接箭头连接符 64"/>
          <p:cNvCxnSpPr/>
          <p:nvPr/>
        </p:nvCxnSpPr>
        <p:spPr>
          <a:xfrm>
            <a:off x="3198088" y="2089936"/>
            <a:ext cx="671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7081421" y="2080773"/>
            <a:ext cx="671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endCxn id="4" idx="0"/>
          </p:cNvCxnSpPr>
          <p:nvPr/>
        </p:nvCxnSpPr>
        <p:spPr>
          <a:xfrm flipH="1">
            <a:off x="2080260" y="2340610"/>
            <a:ext cx="7649845" cy="82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47725" y="3162935"/>
            <a:ext cx="24650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记录不同数字及字母的轨迹建立数据库</a:t>
            </a:r>
            <a:endParaRPr lang="zh-CN" altLang="en-US" b="1"/>
          </a:p>
        </p:txBody>
      </p:sp>
      <p:cxnSp>
        <p:nvCxnSpPr>
          <p:cNvPr id="5" name="直接箭头连接符 4"/>
          <p:cNvCxnSpPr/>
          <p:nvPr/>
        </p:nvCxnSpPr>
        <p:spPr>
          <a:xfrm>
            <a:off x="9721850" y="2327275"/>
            <a:ext cx="4445" cy="857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686300" y="3162935"/>
            <a:ext cx="2596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b="1"/>
              <a:t>通过</a:t>
            </a:r>
            <a:r>
              <a:rPr lang="en-US" altLang="zh-CN" b="1"/>
              <a:t>TensorFlow</a:t>
            </a:r>
            <a:r>
              <a:rPr lang="zh-CN" altLang="en-US" b="1"/>
              <a:t>对数据库进行训练建立模型</a:t>
            </a:r>
            <a:endParaRPr lang="zh-CN" altLang="en-US" b="1"/>
          </a:p>
        </p:txBody>
      </p:sp>
      <p:cxnSp>
        <p:nvCxnSpPr>
          <p:cNvPr id="8" name="直接箭头连接符 7"/>
          <p:cNvCxnSpPr>
            <a:endCxn id="7" idx="1"/>
          </p:cNvCxnSpPr>
          <p:nvPr/>
        </p:nvCxnSpPr>
        <p:spPr>
          <a:xfrm>
            <a:off x="3051175" y="3485515"/>
            <a:ext cx="1635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7282815" y="3485515"/>
            <a:ext cx="1059815" cy="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423910" y="3301365"/>
            <a:ext cx="2423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b="1"/>
              <a:t>对绘出的图进行预测</a:t>
            </a:r>
            <a:endParaRPr lang="zh-CN" b="1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9726295" y="3808095"/>
            <a:ext cx="4445" cy="857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9178290" y="4820920"/>
            <a:ext cx="1100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b="1"/>
              <a:t>输出结果</a:t>
            </a:r>
            <a:endParaRPr lang="zh-CN" b="1"/>
          </a:p>
        </p:txBody>
      </p:sp>
      <p:sp>
        <p:nvSpPr>
          <p:cNvPr id="17" name="文本框 16"/>
          <p:cNvSpPr txBox="1"/>
          <p:nvPr/>
        </p:nvSpPr>
        <p:spPr>
          <a:xfrm>
            <a:off x="4751705" y="4596765"/>
            <a:ext cx="24650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下载网上的手写数字库（</a:t>
            </a:r>
            <a:r>
              <a:rPr lang="en-US" altLang="zh-CN" b="1"/>
              <a:t>EMNIST</a:t>
            </a:r>
            <a:r>
              <a:rPr lang="zh-CN" altLang="en-US" b="1"/>
              <a:t>数据集）</a:t>
            </a:r>
            <a:endParaRPr lang="zh-CN" altLang="en-US" b="1"/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5953760" y="3881120"/>
            <a:ext cx="8255" cy="618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85926" y="1914433"/>
            <a:ext cx="1047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摄像头</a:t>
            </a:r>
            <a:endParaRPr lang="zh-CN" altLang="en-US" b="1"/>
          </a:p>
        </p:txBody>
      </p:sp>
      <p:sp>
        <p:nvSpPr>
          <p:cNvPr id="20" name="文本框 19"/>
          <p:cNvSpPr txBox="1"/>
          <p:nvPr/>
        </p:nvSpPr>
        <p:spPr>
          <a:xfrm>
            <a:off x="2141090" y="1914433"/>
            <a:ext cx="157134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捕捉图像</a:t>
            </a:r>
            <a:endParaRPr lang="zh-CN" altLang="en-US" b="1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IMING" val="|0|0.019"/>
</p:tagLst>
</file>

<file path=ppt/tags/tag2.xml><?xml version="1.0" encoding="utf-8"?>
<p:tagLst xmlns:p="http://schemas.openxmlformats.org/presentationml/2006/main">
  <p:tag name="TIMING" val="|0|0.019"/>
</p:tagLst>
</file>

<file path=ppt/tags/tag3.xml><?xml version="1.0" encoding="utf-8"?>
<p:tagLst xmlns:p="http://schemas.openxmlformats.org/presentationml/2006/main">
  <p:tag name="TIMING" val="|0|0.019"/>
</p:tagLst>
</file>

<file path=ppt/tags/tag4.xml><?xml version="1.0" encoding="utf-8"?>
<p:tagLst xmlns:p="http://schemas.openxmlformats.org/presentationml/2006/main">
  <p:tag name="TIMING" val="|0|0.019"/>
</p:tagLst>
</file>

<file path=ppt/tags/tag5.xml><?xml version="1.0" encoding="utf-8"?>
<p:tagLst xmlns:p="http://schemas.openxmlformats.org/presentationml/2006/main">
  <p:tag name="TIMING" val="|0|0.019"/>
</p:tagLst>
</file>

<file path=ppt/tags/tag6.xml><?xml version="1.0" encoding="utf-8"?>
<p:tagLst xmlns:p="http://schemas.openxmlformats.org/presentationml/2006/main">
  <p:tag name="TIMING" val="|0|0.019"/>
</p:tagLst>
</file>

<file path=ppt/tags/tag7.xml><?xml version="1.0" encoding="utf-8"?>
<p:tagLst xmlns:p="http://schemas.openxmlformats.org/presentationml/2006/main">
  <p:tag name="TIMING" val="|0|0.019"/>
</p:tagLst>
</file>

<file path=ppt/tags/tag8.xml><?xml version="1.0" encoding="utf-8"?>
<p:tagLst xmlns:p="http://schemas.openxmlformats.org/presentationml/2006/main">
  <p:tag name="TIMING" val="|0|0.01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1030</Words>
  <Application>WPS 演示</Application>
  <PresentationFormat>宽屏</PresentationFormat>
  <Paragraphs>164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文泉驿等宽微米黑</vt:lpstr>
      <vt:lpstr>黑体</vt:lpstr>
      <vt:lpstr>思源黑体 CN Normal</vt:lpstr>
      <vt:lpstr>Aharoni</vt:lpstr>
      <vt:lpstr>Kozuka Mincho Pro B</vt:lpstr>
      <vt:lpstr>站酷快乐体2016修订版</vt:lpstr>
      <vt:lpstr>Arial Unicode MS</vt:lpstr>
      <vt:lpstr>等线 Light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http://www.ypppt.com/</dc:description>
  <cp:lastModifiedBy>Stream</cp:lastModifiedBy>
  <cp:revision>70</cp:revision>
  <dcterms:created xsi:type="dcterms:W3CDTF">2020-03-11T02:21:00Z</dcterms:created>
  <dcterms:modified xsi:type="dcterms:W3CDTF">2020-11-17T12:23:47Z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