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eg" ContentType="image/jpeg"/>
  <Override PartName="/ppt/media/image4.jpeg" ContentType="image/jpeg"/>
  <Override PartName="/ppt/notesSlides/notesSlide4.xml" ContentType="application/vnd.openxmlformats-officedocument.presentationml.notesSlide+xml"/>
  <Override PartName="/ppt/media/image5.jpeg" ContentType="image/jpeg"/>
  <Override PartName="/ppt/media/image6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lvl2pPr indent="457200"/>
    <a:lvl3pPr indent="914400"/>
    <a:lvl4pPr indent="1371600"/>
    <a:lvl5pPr indent="1828800"/>
    <a:lvl6pPr indent="2286000"/>
    <a:lvl7pPr indent="2743200"/>
    <a:lvl8pPr indent="3200400"/>
    <a:lvl9pPr indent="3657600"/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8600" indent="-228600" defTabSz="914400">
              <a:lnSpc>
                <a:spcPct val="100000"/>
              </a:lnSpc>
              <a:buSzPct val="100000"/>
              <a:buAutoNum type="arabicParenR" startAt="1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Self intro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228600" indent="-228600" defTabSz="914400">
              <a:lnSpc>
                <a:spcPct val="100000"/>
              </a:lnSpc>
              <a:buSzPct val="100000"/>
              <a:buAutoNum type="arabicParenR" startAt="1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Work since proposal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9" name="Shape 4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Accurate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underestimate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Scaled by both two methods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4" name="Shape 4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8600" indent="-228600" defTabSz="914400">
              <a:lnSpc>
                <a:spcPct val="100000"/>
              </a:lnSpc>
              <a:buSzPct val="100000"/>
              <a:buAutoNum type="arabicParenR" startAt="1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More flexible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228600" indent="-228600" defTabSz="914400">
              <a:lnSpc>
                <a:spcPct val="100000"/>
              </a:lnSpc>
              <a:buSzPct val="100000"/>
              <a:buAutoNum type="arabicParenR" startAt="1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More complicated patterns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5" name="Shape 5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compare with different lk parameters with exact solver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Find that very accrate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2" name="Shape 5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Since there is no exact solve with unequal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1) Majorly about inferring phylogenetic trees from the modern genome data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Before diving into the distance computation let’s take a look at the genome rearrangement events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……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Sciencist trying to compare genomes by how many operations are required to transfer one genome into another by minum number of genome rearrangement events.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Let’s take loo at mouse for example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228600" indent="-228600" defTabSz="914400">
              <a:lnSpc>
                <a:spcPct val="100000"/>
              </a:lnSpc>
              <a:buSzPct val="100000"/>
              <a:buAutoNum type="arabicParenR" startAt="1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Function similarity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228600" indent="-228600" defTabSz="914400">
              <a:lnSpc>
                <a:spcPct val="100000"/>
              </a:lnSpc>
              <a:buSzPct val="100000"/>
              <a:buAutoNum type="arabicParenR" startAt="1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Design drugs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If we use numbers to represent genes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What’s a median problem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Given some distance metric, recover a median genome that has the minimum distance between all other three genomes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Take the reversion distance for example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There are still a lot of problems unsolved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Even there are algorithm, they are slow, which needs a lot of improvement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In the introduction is top down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Button up to introduce, wihci is from the distance computation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4" name="Shape 4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In the introduction is top down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Button up to introduce, wihci is from the distance computation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687513" y="3635375"/>
            <a:ext cx="7227887" cy="6318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687513" y="4260850"/>
            <a:ext cx="6084888" cy="60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2000">
                <a:latin typeface="Franklin Gothic Demi"/>
                <a:ea typeface="Franklin Gothic Demi"/>
                <a:cs typeface="Franklin Gothic Demi"/>
                <a:sym typeface="Franklin Gothic Demi"/>
              </a:defRPr>
            </a:lvl1pPr>
            <a:lvl2pPr marL="661307" indent="-204107">
              <a:spcBef>
                <a:spcPts val="400"/>
              </a:spcBef>
              <a:defRPr sz="2000">
                <a:latin typeface="Franklin Gothic Demi"/>
                <a:ea typeface="Franklin Gothic Demi"/>
                <a:cs typeface="Franklin Gothic Demi"/>
                <a:sym typeface="Franklin Gothic Demi"/>
              </a:defRPr>
            </a:lvl2pPr>
            <a:lvl3pPr marL="1104900" indent="-190500">
              <a:spcBef>
                <a:spcPts val="400"/>
              </a:spcBef>
              <a:defRPr sz="2000">
                <a:latin typeface="Franklin Gothic Demi"/>
                <a:ea typeface="Franklin Gothic Demi"/>
                <a:cs typeface="Franklin Gothic Demi"/>
                <a:sym typeface="Franklin Gothic Demi"/>
              </a:defRPr>
            </a:lvl3pPr>
            <a:lvl4pPr marL="1600200" indent="-228600">
              <a:spcBef>
                <a:spcPts val="400"/>
              </a:spcBef>
              <a:defRPr sz="2000">
                <a:latin typeface="Franklin Gothic Demi"/>
                <a:ea typeface="Franklin Gothic Demi"/>
                <a:cs typeface="Franklin Gothic Demi"/>
                <a:sym typeface="Franklin Gothic Demi"/>
              </a:defRPr>
            </a:lvl4pPr>
            <a:lvl5pPr marL="2057400" indent="-228600">
              <a:spcBef>
                <a:spcPts val="400"/>
              </a:spcBef>
              <a:defRPr sz="2000">
                <a:latin typeface="Franklin Gothic Demi"/>
                <a:ea typeface="Franklin Gothic Demi"/>
                <a:cs typeface="Franklin Gothic Demi"/>
                <a:sym typeface="Franklin Gothic Demi"/>
              </a:defRPr>
            </a:lvl5pPr>
          </a:lstStyle>
          <a:p>
            <a:pPr lvl="0">
              <a:defRPr sz="1800"/>
            </a:pPr>
            <a:r>
              <a:rPr sz="2000"/>
              <a:t>正文级别 1</a:t>
            </a:r>
            <a:endParaRPr sz="2000"/>
          </a:p>
          <a:p>
            <a:pPr lvl="1">
              <a:defRPr sz="1800"/>
            </a:pPr>
            <a:r>
              <a:rPr sz="2000"/>
              <a:t>正文级别 2</a:t>
            </a:r>
            <a:endParaRPr sz="2000"/>
          </a:p>
          <a:p>
            <a:pPr lvl="2">
              <a:defRPr sz="1800"/>
            </a:pPr>
            <a:r>
              <a:rPr sz="2000"/>
              <a:t>正文级别 3</a:t>
            </a:r>
            <a:endParaRPr sz="2000"/>
          </a:p>
          <a:p>
            <a:pPr lvl="3">
              <a:defRPr sz="1800"/>
            </a:pPr>
            <a:r>
              <a:rPr sz="2000"/>
              <a:t>正文级别 4</a:t>
            </a:r>
            <a:endParaRPr sz="2000"/>
          </a:p>
          <a:p>
            <a:pPr lvl="4">
              <a:defRPr sz="1800"/>
            </a:pPr>
            <a:r>
              <a:rPr sz="20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标题文本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22263" y="90487"/>
            <a:ext cx="8229601" cy="121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sz="36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98463" y="1303337"/>
            <a:ext cx="8347076" cy="555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291513" y="6616700"/>
            <a:ext cx="606426" cy="21559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80808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spd="med" advClick="1"/>
  <p:txStyles>
    <p:titleStyle>
      <a:lvl1pPr>
        <a:defRPr sz="3600"/>
      </a:lvl1pPr>
      <a:lvl2pPr>
        <a:defRPr sz="3600"/>
      </a:lvl2pPr>
      <a:lvl3pPr>
        <a:defRPr sz="3600"/>
      </a:lvl3pPr>
      <a:lvl4pPr>
        <a:defRPr sz="3600"/>
      </a:lvl4pPr>
      <a:lvl5pPr>
        <a:defRPr sz="3600"/>
      </a:lvl5pPr>
      <a:lvl6pPr indent="457200">
        <a:defRPr sz="3600"/>
      </a:lvl6pPr>
      <a:lvl7pPr indent="914400">
        <a:defRPr sz="3600"/>
      </a:lvl7pPr>
      <a:lvl8pPr indent="1371600">
        <a:defRPr sz="3600"/>
      </a:lvl8pPr>
      <a:lvl9pPr indent="1828800">
        <a:defRPr sz="3600"/>
      </a:lvl9pPr>
    </p:titleStyle>
    <p:bodyStyle>
      <a:lvl1pPr marL="342900" indent="-342900">
        <a:spcBef>
          <a:spcPts val="700"/>
        </a:spcBef>
        <a:buSzPct val="100000"/>
        <a:buChar char="•"/>
        <a:defRPr sz="3200"/>
      </a:lvl1pPr>
      <a:lvl2pPr marL="783771" indent="-326571">
        <a:spcBef>
          <a:spcPts val="700"/>
        </a:spcBef>
        <a:buSzPct val="100000"/>
        <a:buChar char="–"/>
        <a:defRPr sz="3200"/>
      </a:lvl2pPr>
      <a:lvl3pPr marL="1219200" indent="-304800">
        <a:spcBef>
          <a:spcPts val="700"/>
        </a:spcBef>
        <a:buSzPct val="100000"/>
        <a:buChar char="•"/>
        <a:defRPr sz="3200"/>
      </a:lvl3pPr>
      <a:lvl4pPr marL="1737360" indent="-365760">
        <a:spcBef>
          <a:spcPts val="700"/>
        </a:spcBef>
        <a:buSzPct val="100000"/>
        <a:buChar char="–"/>
        <a:defRPr sz="3200"/>
      </a:lvl4pPr>
      <a:lvl5pPr marL="2194560" indent="-365760">
        <a:spcBef>
          <a:spcPts val="700"/>
        </a:spcBef>
        <a:buSzPct val="100000"/>
        <a:buChar char="»"/>
        <a:defRPr sz="3200"/>
      </a:lvl5pPr>
      <a:lvl6pPr marL="2651760" indent="-365760">
        <a:spcBef>
          <a:spcPts val="700"/>
        </a:spcBef>
        <a:buSzPct val="100000"/>
        <a:buChar char="»"/>
        <a:defRPr sz="3200"/>
      </a:lvl6pPr>
      <a:lvl7pPr marL="3108960" indent="-365760">
        <a:spcBef>
          <a:spcPts val="700"/>
        </a:spcBef>
        <a:buSzPct val="100000"/>
        <a:buChar char="»"/>
        <a:defRPr sz="3200"/>
      </a:lvl7pPr>
      <a:lvl8pPr marL="3566159" indent="-365759">
        <a:spcBef>
          <a:spcPts val="700"/>
        </a:spcBef>
        <a:buSzPct val="100000"/>
        <a:buChar char="»"/>
        <a:defRPr sz="3200"/>
      </a:lvl8pPr>
      <a:lvl9pPr marL="4023359" indent="-365759">
        <a:spcBef>
          <a:spcPts val="700"/>
        </a:spcBef>
        <a:buSzPct val="100000"/>
        <a:buChar char="»"/>
        <a:defRPr sz="3200"/>
      </a:lvl9pPr>
    </p:bodyStyle>
    <p:otherStyle>
      <a:lvl1pPr algn="r">
        <a:defRPr sz="8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indent="457200" algn="r">
        <a:defRPr sz="8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indent="914400" algn="r">
        <a:defRPr sz="8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indent="1371600" algn="r">
        <a:defRPr sz="8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indent="1828800" algn="r">
        <a:defRPr sz="8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indent="2286000" algn="r">
        <a:defRPr sz="8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indent="2743200" algn="r">
        <a:defRPr sz="8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indent="3200400" algn="r">
        <a:defRPr sz="8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indent="3657600" algn="r">
        <a:defRPr sz="8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107503" y="3786189"/>
            <a:ext cx="8807899" cy="7297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758951">
              <a:defRPr b="1" sz="1992"/>
            </a:lvl1pPr>
          </a:lstStyle>
          <a:p>
            <a:pPr lvl="0">
              <a:defRPr b="0" sz="1800"/>
            </a:pPr>
            <a:r>
              <a:rPr b="1" sz="1992"/>
              <a:t>A Lin-Kernighan Heuristic for the DCJ Median Problem of Genomes with Unequal Contents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2663576" y="4632859"/>
            <a:ext cx="6084889" cy="66834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algn="r" defTabSz="786384">
              <a:defRPr sz="1800"/>
            </a:pPr>
            <a:r>
              <a:rPr sz="1720"/>
              <a:t>Zhaoming Yin, Jijun Tang, Stephen Schaeffer, David A. Bader</a:t>
            </a:r>
            <a:endParaRPr sz="1720"/>
          </a:p>
          <a:p>
            <a:pPr lvl="0" algn="r" defTabSz="786384">
              <a:defRPr sz="1800"/>
            </a:pPr>
            <a:r>
              <a:rPr sz="1720"/>
              <a:t>Presenter: Prof. Jijun Tang, Aug 4</a:t>
            </a:r>
            <a:r>
              <a:rPr baseline="29674" sz="1720"/>
              <a:t>th</a:t>
            </a:r>
            <a:r>
              <a:rPr sz="1720"/>
              <a:t>, 2014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7950" y="257175"/>
            <a:ext cx="683553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Break Point Graph and DCJ Distance</a:t>
            </a:r>
          </a:p>
        </p:txBody>
      </p:sp>
      <p:sp>
        <p:nvSpPr>
          <p:cNvPr id="127" name="Shape 127"/>
          <p:cNvSpPr/>
          <p:nvPr/>
        </p:nvSpPr>
        <p:spPr>
          <a:xfrm>
            <a:off x="1764208" y="4922563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" name="Shape 128"/>
          <p:cNvSpPr/>
          <p:nvPr/>
        </p:nvSpPr>
        <p:spPr>
          <a:xfrm>
            <a:off x="2267446" y="4922563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9" name="Shape 129"/>
          <p:cNvSpPr/>
          <p:nvPr/>
        </p:nvSpPr>
        <p:spPr>
          <a:xfrm>
            <a:off x="1591170" y="5065438"/>
            <a:ext cx="4172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/>
              <a:t>0/1</a:t>
            </a:r>
            <a:r>
              <a:rPr baseline="30000" sz="1400"/>
              <a:t>h</a:t>
            </a:r>
          </a:p>
        </p:txBody>
      </p:sp>
      <p:sp>
        <p:nvSpPr>
          <p:cNvPr id="130" name="Shape 130"/>
          <p:cNvSpPr/>
          <p:nvPr/>
        </p:nvSpPr>
        <p:spPr>
          <a:xfrm>
            <a:off x="2124571" y="5065438"/>
            <a:ext cx="38423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/>
              <a:t>1/1</a:t>
            </a:r>
            <a:r>
              <a:rPr baseline="30000" sz="1400"/>
              <a:t>t</a:t>
            </a:r>
          </a:p>
        </p:txBody>
      </p:sp>
      <p:sp>
        <p:nvSpPr>
          <p:cNvPr id="131" name="Shape 131"/>
          <p:cNvSpPr/>
          <p:nvPr/>
        </p:nvSpPr>
        <p:spPr>
          <a:xfrm>
            <a:off x="2715121" y="4922563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2" name="Shape 132"/>
          <p:cNvSpPr/>
          <p:nvPr/>
        </p:nvSpPr>
        <p:spPr>
          <a:xfrm>
            <a:off x="3219946" y="4922563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3" name="Shape 133"/>
          <p:cNvSpPr/>
          <p:nvPr/>
        </p:nvSpPr>
        <p:spPr>
          <a:xfrm>
            <a:off x="2543671" y="5065438"/>
            <a:ext cx="41722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/>
              <a:t>2/2</a:t>
            </a:r>
            <a:r>
              <a:rPr baseline="30000" sz="1400"/>
              <a:t>h</a:t>
            </a:r>
          </a:p>
        </p:txBody>
      </p:sp>
      <p:sp>
        <p:nvSpPr>
          <p:cNvPr id="134" name="Shape 134"/>
          <p:cNvSpPr/>
          <p:nvPr/>
        </p:nvSpPr>
        <p:spPr>
          <a:xfrm>
            <a:off x="3075483" y="5065438"/>
            <a:ext cx="38424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/>
              <a:t>3/2</a:t>
            </a:r>
            <a:r>
              <a:rPr baseline="30000" sz="1400"/>
              <a:t>t</a:t>
            </a:r>
          </a:p>
        </p:txBody>
      </p:sp>
      <p:cxnSp>
        <p:nvCxnSpPr>
          <p:cNvPr id="135" name="Connector 135"/>
          <p:cNvCxnSpPr>
            <a:stCxn id="128" idx="0"/>
            <a:endCxn id="131" idx="0"/>
          </p:cNvCxnSpPr>
          <p:nvPr/>
        </p:nvCxnSpPr>
        <p:spPr>
          <a:xfrm>
            <a:off x="2305546" y="4960663"/>
            <a:ext cx="447676" cy="1"/>
          </a:xfrm>
          <a:prstGeom prst="straightConnector1">
            <a:avLst/>
          </a:prstGeom>
          <a:ln w="25400">
            <a:solidFill/>
            <a:round/>
          </a:ln>
        </p:spPr>
      </p:cxnSp>
      <p:sp>
        <p:nvSpPr>
          <p:cNvPr id="136" name="Shape 136"/>
          <p:cNvSpPr/>
          <p:nvPr/>
        </p:nvSpPr>
        <p:spPr>
          <a:xfrm>
            <a:off x="179512" y="1342509"/>
            <a:ext cx="746220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Suppose we use a number of represent a gene, and a sign to represent </a:t>
            </a:r>
          </a:p>
          <a:p>
            <a:pPr lvl="0"/>
            <a:r>
              <a:t>its orientation. </a:t>
            </a:r>
          </a:p>
        </p:txBody>
      </p:sp>
      <p:sp>
        <p:nvSpPr>
          <p:cNvPr id="137" name="Shape 137"/>
          <p:cNvSpPr/>
          <p:nvPr/>
        </p:nvSpPr>
        <p:spPr>
          <a:xfrm>
            <a:off x="1864097" y="4352835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1</a:t>
            </a:r>
          </a:p>
        </p:txBody>
      </p:sp>
      <p:sp>
        <p:nvSpPr>
          <p:cNvPr id="138" name="Shape 138"/>
          <p:cNvSpPr/>
          <p:nvPr/>
        </p:nvSpPr>
        <p:spPr>
          <a:xfrm>
            <a:off x="5653682" y="4922563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9" name="Shape 139"/>
          <p:cNvSpPr/>
          <p:nvPr/>
        </p:nvSpPr>
        <p:spPr>
          <a:xfrm>
            <a:off x="6156919" y="4922563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0" name="Shape 140"/>
          <p:cNvSpPr/>
          <p:nvPr/>
        </p:nvSpPr>
        <p:spPr>
          <a:xfrm>
            <a:off x="5480644" y="5065438"/>
            <a:ext cx="38424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/>
              <a:t>0/1</a:t>
            </a:r>
            <a:r>
              <a:rPr baseline="30000" sz="1400"/>
              <a:t>t</a:t>
            </a:r>
          </a:p>
        </p:txBody>
      </p:sp>
      <p:sp>
        <p:nvSpPr>
          <p:cNvPr id="141" name="Shape 141"/>
          <p:cNvSpPr/>
          <p:nvPr/>
        </p:nvSpPr>
        <p:spPr>
          <a:xfrm>
            <a:off x="6014044" y="5065438"/>
            <a:ext cx="4172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/>
              <a:t>1/1</a:t>
            </a:r>
            <a:r>
              <a:rPr baseline="30000" sz="1400"/>
              <a:t>h</a:t>
            </a:r>
          </a:p>
        </p:txBody>
      </p:sp>
      <p:sp>
        <p:nvSpPr>
          <p:cNvPr id="142" name="Shape 142"/>
          <p:cNvSpPr/>
          <p:nvPr/>
        </p:nvSpPr>
        <p:spPr>
          <a:xfrm>
            <a:off x="6604595" y="4922563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3" name="Shape 143"/>
          <p:cNvSpPr/>
          <p:nvPr/>
        </p:nvSpPr>
        <p:spPr>
          <a:xfrm>
            <a:off x="7109420" y="4922563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4" name="Shape 144"/>
          <p:cNvSpPr/>
          <p:nvPr/>
        </p:nvSpPr>
        <p:spPr>
          <a:xfrm>
            <a:off x="6433144" y="5065438"/>
            <a:ext cx="4172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/>
              <a:t>2/2</a:t>
            </a:r>
            <a:r>
              <a:rPr baseline="30000" sz="1400"/>
              <a:t>h</a:t>
            </a:r>
          </a:p>
        </p:txBody>
      </p:sp>
      <p:sp>
        <p:nvSpPr>
          <p:cNvPr id="145" name="Shape 145"/>
          <p:cNvSpPr/>
          <p:nvPr/>
        </p:nvSpPr>
        <p:spPr>
          <a:xfrm>
            <a:off x="6964957" y="5065438"/>
            <a:ext cx="38424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/>
              <a:t>3/2</a:t>
            </a:r>
            <a:r>
              <a:rPr baseline="30000" sz="1400"/>
              <a:t>t</a:t>
            </a:r>
          </a:p>
        </p:txBody>
      </p:sp>
      <p:cxnSp>
        <p:nvCxnSpPr>
          <p:cNvPr id="146" name="Connector 146"/>
          <p:cNvCxnSpPr>
            <a:stCxn id="139" idx="0"/>
            <a:endCxn id="142" idx="0"/>
          </p:cNvCxnSpPr>
          <p:nvPr/>
        </p:nvCxnSpPr>
        <p:spPr>
          <a:xfrm>
            <a:off x="6195019" y="4960663"/>
            <a:ext cx="447677" cy="1"/>
          </a:xfrm>
          <a:prstGeom prst="straightConnector1">
            <a:avLst/>
          </a:prstGeom>
          <a:ln w="25400">
            <a:solidFill/>
            <a:round/>
          </a:ln>
        </p:spPr>
      </p:cxnSp>
      <p:sp>
        <p:nvSpPr>
          <p:cNvPr id="147" name="Shape 147"/>
          <p:cNvSpPr/>
          <p:nvPr/>
        </p:nvSpPr>
        <p:spPr>
          <a:xfrm>
            <a:off x="5753570" y="4352835"/>
            <a:ext cx="3074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-1</a:t>
            </a:r>
          </a:p>
        </p:txBody>
      </p:sp>
      <p:sp>
        <p:nvSpPr>
          <p:cNvPr id="148" name="Shape 148"/>
          <p:cNvSpPr/>
          <p:nvPr/>
        </p:nvSpPr>
        <p:spPr>
          <a:xfrm>
            <a:off x="231873" y="1983026"/>
            <a:ext cx="86606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An we use two (head &amp; tail) vertices to represent this gene.</a:t>
            </a:r>
          </a:p>
        </p:txBody>
      </p:sp>
      <p:sp>
        <p:nvSpPr>
          <p:cNvPr id="149" name="Shape 149"/>
          <p:cNvSpPr/>
          <p:nvPr/>
        </p:nvSpPr>
        <p:spPr>
          <a:xfrm>
            <a:off x="255687" y="2420888"/>
            <a:ext cx="849277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For convenience we assign the vertex id with head(g) = 2*(g-1) and tail with</a:t>
            </a:r>
          </a:p>
          <a:p>
            <a:pPr lvl="0"/>
            <a:r>
              <a:t>Tail(g) = 2*(g-1)-1.</a:t>
            </a:r>
          </a:p>
        </p:txBody>
      </p:sp>
      <p:sp>
        <p:nvSpPr>
          <p:cNvPr id="150" name="Shape 150"/>
          <p:cNvSpPr/>
          <p:nvPr/>
        </p:nvSpPr>
        <p:spPr>
          <a:xfrm>
            <a:off x="251519" y="2924943"/>
            <a:ext cx="852986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If two genes are adjacent to each other, we use an edge to connect their according</a:t>
            </a:r>
          </a:p>
          <a:p>
            <a:pPr lvl="0"/>
            <a:r>
              <a:t>Vertices.</a:t>
            </a:r>
          </a:p>
        </p:txBody>
      </p:sp>
      <p:sp>
        <p:nvSpPr>
          <p:cNvPr id="151" name="Shape 151"/>
          <p:cNvSpPr/>
          <p:nvPr/>
        </p:nvSpPr>
        <p:spPr>
          <a:xfrm>
            <a:off x="2267446" y="43558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2</a:t>
            </a:r>
          </a:p>
        </p:txBody>
      </p:sp>
      <p:sp>
        <p:nvSpPr>
          <p:cNvPr id="152" name="Shape 152"/>
          <p:cNvSpPr/>
          <p:nvPr/>
        </p:nvSpPr>
        <p:spPr>
          <a:xfrm>
            <a:off x="6203310" y="4365104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2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nodeType="after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nodeType="after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nodeType="after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nodeType="afterEffect" presetClass="entr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nodeType="afterEffect" presetClass="entr" presetSubtype="0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nodeType="afterEffect" presetClass="entr" presetSubtype="0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presetClass="entr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nodeType="afterEffect" presetClass="entr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nodeType="afterEffect" presetClass="entr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nodeType="afterEffect" presetClass="entr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nodeType="afterEffect" presetClass="entr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nodeType="afterEffect" presetClass="entr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nodeType="afterEffect" presetClass="entr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nodeType="afterEffect" presetClass="entr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nodeType="afterEffect" presetClass="entr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nodeType="afterEffect" presetClass="entr" presetSubtype="4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nodeType="afterEffect" presetClass="entr" presetSubtype="4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nodeType="afterEffect" presetClass="entr" presetSubtype="4" presetID="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nodeType="afterEffect" presetClass="entr" presetSubtype="4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0"/>
      <p:bldP build="whole" bldLvl="1" animBg="1" rev="0" advAuto="0" spid="133" grpId="26"/>
      <p:bldP build="whole" bldLvl="1" animBg="1" rev="0" advAuto="0" spid="131" grpId="14"/>
      <p:bldP build="whole" bldLvl="1" animBg="1" rev="0" advAuto="0" spid="130" grpId="7"/>
      <p:bldP build="whole" bldLvl="1" animBg="1" rev="0" advAuto="0" spid="140" grpId="10"/>
      <p:bldP build="whole" bldLvl="1" animBg="1" rev="0" advAuto="0" spid="127" grpId="4"/>
      <p:bldP build="whole" bldLvl="1" animBg="1" rev="0" advAuto="0" spid="151" grpId="18"/>
      <p:bldP build="whole" bldLvl="1" animBg="1" rev="0" advAuto="0" spid="139" grpId="9"/>
      <p:bldP build="whole" bldLvl="1" animBg="1" rev="0" advAuto="0" spid="144" grpId="23"/>
      <p:bldP build="whole" bldLvl="1" animBg="1" rev="0" advAuto="0" spid="150" grpId="25"/>
      <p:bldP build="whole" bldLvl="1" animBg="1" rev="0" advAuto="0" spid="128" grpId="5"/>
      <p:bldP build="whole" bldLvl="1" animBg="1" rev="0" advAuto="0" spid="147" grpId="1"/>
      <p:bldP build="whole" bldLvl="1" animBg="1" rev="0" advAuto="0" spid="142" grpId="21"/>
      <p:bldP build="whole" bldLvl="1" animBg="1" rev="0" advAuto="0" spid="137" grpId="2"/>
      <p:bldP build="whole" bldLvl="1" animBg="1" rev="0" advAuto="0" spid="148" grpId="12"/>
      <p:bldP build="whole" bldLvl="1" animBg="1" rev="0" advAuto="0" spid="152" grpId="19"/>
      <p:bldP build="whole" bldLvl="1" animBg="1" rev="0" advAuto="0" spid="145" grpId="24"/>
      <p:bldP build="whole" bldLvl="1" animBg="1" rev="0" advAuto="0" spid="136" grpId="3"/>
      <p:bldP build="whole" bldLvl="1" animBg="1" rev="0" advAuto="0" spid="134" grpId="16"/>
      <p:bldP build="whole" bldLvl="1" animBg="1" rev="0" advAuto="0" spid="143" grpId="22"/>
      <p:bldP build="whole" bldLvl="1" animBg="1" rev="0" advAuto="0" spid="129" grpId="6"/>
      <p:bldP build="whole" bldLvl="1" animBg="1" rev="0" advAuto="0" spid="132" grpId="15"/>
      <p:bldP build="whole" bldLvl="1" animBg="1" rev="0" advAuto="0" spid="141" grpId="11"/>
      <p:bldP build="whole" bldLvl="1" animBg="1" rev="0" advAuto="0" spid="149" grpId="13"/>
      <p:bldP build="whole" bldLvl="1" animBg="1" rev="0" advAuto="0" spid="138" grpId="8"/>
      <p:bldP build="whole" bldLvl="1" animBg="1" rev="0" advAuto="0" spid="135" grpId="17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107950" y="257175"/>
            <a:ext cx="683553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Break Point Graph and DCJ Distance</a:t>
            </a:r>
          </a:p>
        </p:txBody>
      </p:sp>
      <p:sp>
        <p:nvSpPr>
          <p:cNvPr id="155" name="Shape 155"/>
          <p:cNvSpPr/>
          <p:nvPr/>
        </p:nvSpPr>
        <p:spPr>
          <a:xfrm>
            <a:off x="900112" y="4553024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6" name="Shape 156"/>
          <p:cNvSpPr/>
          <p:nvPr/>
        </p:nvSpPr>
        <p:spPr>
          <a:xfrm>
            <a:off x="1692274" y="4553024"/>
            <a:ext cx="76202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7" name="Shape 157"/>
          <p:cNvSpPr/>
          <p:nvPr/>
        </p:nvSpPr>
        <p:spPr>
          <a:xfrm>
            <a:off x="2195513" y="4559374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8" name="Shape 158"/>
          <p:cNvSpPr/>
          <p:nvPr/>
        </p:nvSpPr>
        <p:spPr>
          <a:xfrm>
            <a:off x="2987674" y="4557786"/>
            <a:ext cx="76202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9" name="Shape 159"/>
          <p:cNvSpPr/>
          <p:nvPr/>
        </p:nvSpPr>
        <p:spPr>
          <a:xfrm>
            <a:off x="3486149" y="4559374"/>
            <a:ext cx="76202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0" name="Shape 160"/>
          <p:cNvSpPr/>
          <p:nvPr/>
        </p:nvSpPr>
        <p:spPr>
          <a:xfrm>
            <a:off x="4279899" y="4557786"/>
            <a:ext cx="76202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1" name="Shape 161"/>
          <p:cNvSpPr/>
          <p:nvPr/>
        </p:nvSpPr>
        <p:spPr>
          <a:xfrm>
            <a:off x="4711699" y="4559374"/>
            <a:ext cx="76202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2" name="Shape 162"/>
          <p:cNvSpPr/>
          <p:nvPr/>
        </p:nvSpPr>
        <p:spPr>
          <a:xfrm>
            <a:off x="5503862" y="4557786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3" name="Shape 163"/>
          <p:cNvSpPr/>
          <p:nvPr/>
        </p:nvSpPr>
        <p:spPr>
          <a:xfrm>
            <a:off x="5934074" y="4559374"/>
            <a:ext cx="76202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4" name="Shape 164"/>
          <p:cNvSpPr/>
          <p:nvPr/>
        </p:nvSpPr>
        <p:spPr>
          <a:xfrm>
            <a:off x="6727824" y="4557786"/>
            <a:ext cx="76202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5" name="Shape 165"/>
          <p:cNvSpPr/>
          <p:nvPr/>
        </p:nvSpPr>
        <p:spPr>
          <a:xfrm>
            <a:off x="7159624" y="4559374"/>
            <a:ext cx="76202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6" name="Shape 166"/>
          <p:cNvSpPr/>
          <p:nvPr/>
        </p:nvSpPr>
        <p:spPr>
          <a:xfrm>
            <a:off x="7951788" y="4557786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cxnSp>
        <p:nvCxnSpPr>
          <p:cNvPr id="167" name="Connector 167"/>
          <p:cNvCxnSpPr>
            <a:stCxn id="155" idx="0"/>
            <a:endCxn id="156" idx="0"/>
          </p:cNvCxnSpPr>
          <p:nvPr/>
        </p:nvCxnSpPr>
        <p:spPr>
          <a:xfrm>
            <a:off x="938212" y="4591124"/>
            <a:ext cx="792163" cy="1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cxnSp>
        <p:nvCxnSpPr>
          <p:cNvPr id="168" name="Connector 168"/>
          <p:cNvCxnSpPr>
            <a:stCxn id="157" idx="0"/>
            <a:endCxn id="158" idx="0"/>
          </p:cNvCxnSpPr>
          <p:nvPr/>
        </p:nvCxnSpPr>
        <p:spPr>
          <a:xfrm flipV="1">
            <a:off x="2233613" y="4595886"/>
            <a:ext cx="792162" cy="1589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cxnSp>
        <p:nvCxnSpPr>
          <p:cNvPr id="169" name="Connector 169"/>
          <p:cNvCxnSpPr>
            <a:stCxn id="159" idx="0"/>
            <a:endCxn id="160" idx="0"/>
          </p:cNvCxnSpPr>
          <p:nvPr/>
        </p:nvCxnSpPr>
        <p:spPr>
          <a:xfrm flipV="1">
            <a:off x="3524250" y="4595886"/>
            <a:ext cx="793750" cy="1589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cxnSp>
        <p:nvCxnSpPr>
          <p:cNvPr id="170" name="Connector 170"/>
          <p:cNvCxnSpPr>
            <a:stCxn id="161" idx="0"/>
            <a:endCxn id="162" idx="0"/>
          </p:cNvCxnSpPr>
          <p:nvPr/>
        </p:nvCxnSpPr>
        <p:spPr>
          <a:xfrm flipV="1">
            <a:off x="4749800" y="4595886"/>
            <a:ext cx="792163" cy="1589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cxnSp>
        <p:nvCxnSpPr>
          <p:cNvPr id="171" name="Connector 171"/>
          <p:cNvCxnSpPr>
            <a:stCxn id="163" idx="0"/>
            <a:endCxn id="164" idx="0"/>
          </p:cNvCxnSpPr>
          <p:nvPr/>
        </p:nvCxnSpPr>
        <p:spPr>
          <a:xfrm flipV="1">
            <a:off x="5972175" y="4595886"/>
            <a:ext cx="793750" cy="1589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cxnSp>
        <p:nvCxnSpPr>
          <p:cNvPr id="172" name="Connector 172"/>
          <p:cNvCxnSpPr>
            <a:stCxn id="165" idx="0"/>
            <a:endCxn id="166" idx="0"/>
          </p:cNvCxnSpPr>
          <p:nvPr/>
        </p:nvCxnSpPr>
        <p:spPr>
          <a:xfrm flipV="1">
            <a:off x="7197725" y="4595886"/>
            <a:ext cx="792164" cy="1589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sp>
        <p:nvSpPr>
          <p:cNvPr id="173" name="Shape 173"/>
          <p:cNvSpPr/>
          <p:nvPr/>
        </p:nvSpPr>
        <p:spPr>
          <a:xfrm>
            <a:off x="755650" y="3129756"/>
            <a:ext cx="11845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1 2 3 4 5 6</a:t>
            </a:r>
          </a:p>
        </p:txBody>
      </p:sp>
      <p:sp>
        <p:nvSpPr>
          <p:cNvPr id="174" name="Shape 174"/>
          <p:cNvSpPr/>
          <p:nvPr/>
        </p:nvSpPr>
        <p:spPr>
          <a:xfrm>
            <a:off x="682625" y="4702249"/>
            <a:ext cx="49629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11/-6</a:t>
            </a:r>
          </a:p>
        </p:txBody>
      </p:sp>
      <p:sp>
        <p:nvSpPr>
          <p:cNvPr id="175" name="Shape 175"/>
          <p:cNvSpPr/>
          <p:nvPr/>
        </p:nvSpPr>
        <p:spPr>
          <a:xfrm>
            <a:off x="1476375" y="4702249"/>
            <a:ext cx="45513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0/+1</a:t>
            </a:r>
          </a:p>
        </p:txBody>
      </p:sp>
      <p:sp>
        <p:nvSpPr>
          <p:cNvPr id="176" name="Shape 176"/>
          <p:cNvSpPr/>
          <p:nvPr/>
        </p:nvSpPr>
        <p:spPr>
          <a:xfrm>
            <a:off x="2051050" y="4702249"/>
            <a:ext cx="41051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1/-1</a:t>
            </a:r>
          </a:p>
        </p:txBody>
      </p:sp>
      <p:sp>
        <p:nvSpPr>
          <p:cNvPr id="177" name="Shape 177"/>
          <p:cNvSpPr/>
          <p:nvPr/>
        </p:nvSpPr>
        <p:spPr>
          <a:xfrm>
            <a:off x="2771775" y="4702249"/>
            <a:ext cx="45513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2/+2</a:t>
            </a:r>
          </a:p>
        </p:txBody>
      </p:sp>
      <p:sp>
        <p:nvSpPr>
          <p:cNvPr id="178" name="Shape 178"/>
          <p:cNvSpPr/>
          <p:nvPr/>
        </p:nvSpPr>
        <p:spPr>
          <a:xfrm>
            <a:off x="3276600" y="4702249"/>
            <a:ext cx="41051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3/-2</a:t>
            </a:r>
          </a:p>
        </p:txBody>
      </p:sp>
      <p:sp>
        <p:nvSpPr>
          <p:cNvPr id="179" name="Shape 179"/>
          <p:cNvSpPr/>
          <p:nvPr/>
        </p:nvSpPr>
        <p:spPr>
          <a:xfrm>
            <a:off x="4067175" y="4702249"/>
            <a:ext cx="45513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4/+3</a:t>
            </a:r>
          </a:p>
        </p:txBody>
      </p:sp>
      <p:sp>
        <p:nvSpPr>
          <p:cNvPr id="180" name="Shape 180"/>
          <p:cNvSpPr/>
          <p:nvPr/>
        </p:nvSpPr>
        <p:spPr>
          <a:xfrm>
            <a:off x="4500562" y="4702249"/>
            <a:ext cx="41051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5/-3</a:t>
            </a:r>
          </a:p>
        </p:txBody>
      </p:sp>
      <p:sp>
        <p:nvSpPr>
          <p:cNvPr id="181" name="Shape 181"/>
          <p:cNvSpPr/>
          <p:nvPr/>
        </p:nvSpPr>
        <p:spPr>
          <a:xfrm>
            <a:off x="5292725" y="4702249"/>
            <a:ext cx="45513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6/+4</a:t>
            </a:r>
          </a:p>
        </p:txBody>
      </p:sp>
      <p:sp>
        <p:nvSpPr>
          <p:cNvPr id="182" name="Shape 182"/>
          <p:cNvSpPr/>
          <p:nvPr/>
        </p:nvSpPr>
        <p:spPr>
          <a:xfrm>
            <a:off x="5797550" y="4702249"/>
            <a:ext cx="41051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7/-4</a:t>
            </a:r>
          </a:p>
        </p:txBody>
      </p:sp>
      <p:sp>
        <p:nvSpPr>
          <p:cNvPr id="183" name="Shape 183"/>
          <p:cNvSpPr/>
          <p:nvPr/>
        </p:nvSpPr>
        <p:spPr>
          <a:xfrm>
            <a:off x="6516688" y="4702249"/>
            <a:ext cx="45514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8/+5</a:t>
            </a:r>
          </a:p>
        </p:txBody>
      </p:sp>
      <p:sp>
        <p:nvSpPr>
          <p:cNvPr id="184" name="Shape 184"/>
          <p:cNvSpPr/>
          <p:nvPr/>
        </p:nvSpPr>
        <p:spPr>
          <a:xfrm>
            <a:off x="6948488" y="4702249"/>
            <a:ext cx="41051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9/-5</a:t>
            </a:r>
          </a:p>
        </p:txBody>
      </p:sp>
      <p:sp>
        <p:nvSpPr>
          <p:cNvPr id="185" name="Shape 185"/>
          <p:cNvSpPr/>
          <p:nvPr/>
        </p:nvSpPr>
        <p:spPr>
          <a:xfrm>
            <a:off x="7669213" y="4702249"/>
            <a:ext cx="55402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10/+6</a:t>
            </a:r>
          </a:p>
        </p:txBody>
      </p:sp>
      <p:cxnSp>
        <p:nvCxnSpPr>
          <p:cNvPr id="186" name="Connector 186"/>
          <p:cNvCxnSpPr>
            <a:stCxn id="155" idx="0"/>
            <a:endCxn id="161" idx="0"/>
          </p:cNvCxnSpPr>
          <p:nvPr/>
        </p:nvCxnSpPr>
        <p:spPr>
          <a:xfrm>
            <a:off x="938212" y="4591124"/>
            <a:ext cx="3811588" cy="6351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cxnSp>
        <p:nvCxnSpPr>
          <p:cNvPr id="187" name="Connector 187"/>
          <p:cNvCxnSpPr>
            <a:stCxn id="156" idx="0"/>
            <a:endCxn id="162" idx="0"/>
          </p:cNvCxnSpPr>
          <p:nvPr/>
        </p:nvCxnSpPr>
        <p:spPr>
          <a:xfrm>
            <a:off x="1730375" y="4591124"/>
            <a:ext cx="3811588" cy="4763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cxnSp>
        <p:nvCxnSpPr>
          <p:cNvPr id="188" name="Connector 188"/>
          <p:cNvCxnSpPr>
            <a:stCxn id="157" idx="0"/>
            <a:endCxn id="165" idx="0"/>
          </p:cNvCxnSpPr>
          <p:nvPr/>
        </p:nvCxnSpPr>
        <p:spPr>
          <a:xfrm>
            <a:off x="2233613" y="4597474"/>
            <a:ext cx="4964112" cy="1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cxnSp>
        <p:nvCxnSpPr>
          <p:cNvPr id="189" name="Connector 189"/>
          <p:cNvCxnSpPr>
            <a:stCxn id="158" idx="0"/>
            <a:endCxn id="160" idx="0"/>
          </p:cNvCxnSpPr>
          <p:nvPr/>
        </p:nvCxnSpPr>
        <p:spPr>
          <a:xfrm>
            <a:off x="3025775" y="4595886"/>
            <a:ext cx="1292225" cy="1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cxnSp>
        <p:nvCxnSpPr>
          <p:cNvPr id="190" name="Connector 190"/>
          <p:cNvCxnSpPr>
            <a:stCxn id="159" idx="0"/>
            <a:endCxn id="164" idx="0"/>
          </p:cNvCxnSpPr>
          <p:nvPr/>
        </p:nvCxnSpPr>
        <p:spPr>
          <a:xfrm flipV="1">
            <a:off x="3524250" y="4595886"/>
            <a:ext cx="3241675" cy="1589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cxnSp>
        <p:nvCxnSpPr>
          <p:cNvPr id="191" name="Connector 191"/>
          <p:cNvCxnSpPr>
            <a:stCxn id="163" idx="0"/>
            <a:endCxn id="166" idx="0"/>
          </p:cNvCxnSpPr>
          <p:nvPr/>
        </p:nvCxnSpPr>
        <p:spPr>
          <a:xfrm flipV="1">
            <a:off x="5972175" y="4595886"/>
            <a:ext cx="2017714" cy="1589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sp>
        <p:nvSpPr>
          <p:cNvPr id="192" name="Shape 192"/>
          <p:cNvSpPr/>
          <p:nvPr/>
        </p:nvSpPr>
        <p:spPr>
          <a:xfrm>
            <a:off x="6300787" y="3129756"/>
            <a:ext cx="15525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1 -5 -2 3 -6 -4 </a:t>
            </a:r>
          </a:p>
        </p:txBody>
      </p:sp>
      <p:pic>
        <p:nvPicPr>
          <p:cNvPr id="193" name="image9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2500" y="5079577"/>
            <a:ext cx="1843089" cy="54451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3287712" y="6016202"/>
            <a:ext cx="9176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# genes</a:t>
            </a:r>
          </a:p>
        </p:txBody>
      </p:sp>
      <p:sp>
        <p:nvSpPr>
          <p:cNvPr id="195" name="Shape 195"/>
          <p:cNvSpPr/>
          <p:nvPr/>
        </p:nvSpPr>
        <p:spPr>
          <a:xfrm>
            <a:off x="5305425" y="5943177"/>
            <a:ext cx="92991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# cycles</a:t>
            </a:r>
          </a:p>
        </p:txBody>
      </p:sp>
      <p:sp>
        <p:nvSpPr>
          <p:cNvPr id="196" name="Shape 196"/>
          <p:cNvSpPr/>
          <p:nvPr/>
        </p:nvSpPr>
        <p:spPr>
          <a:xfrm flipV="1">
            <a:off x="3995737" y="5582815"/>
            <a:ext cx="433388" cy="288926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7" name="Shape 197"/>
          <p:cNvSpPr/>
          <p:nvPr/>
        </p:nvSpPr>
        <p:spPr>
          <a:xfrm flipH="1" flipV="1">
            <a:off x="5219700" y="5582815"/>
            <a:ext cx="288926" cy="288926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395535" y="1340767"/>
            <a:ext cx="81685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We can use this rule to construct breakpoint graph for two genomes with same </a:t>
            </a:r>
          </a:p>
          <a:p>
            <a:pPr lvl="0"/>
            <a:r>
              <a:t>Gene contents (which means they share the same vertex set).</a:t>
            </a:r>
          </a:p>
        </p:txBody>
      </p:sp>
      <p:sp>
        <p:nvSpPr>
          <p:cNvPr id="199" name="Shape 199"/>
          <p:cNvSpPr/>
          <p:nvPr/>
        </p:nvSpPr>
        <p:spPr>
          <a:xfrm>
            <a:off x="395536" y="1916832"/>
            <a:ext cx="79578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Suppose there are two genomes, we use red edges to represent one genome</a:t>
            </a:r>
          </a:p>
        </p:txBody>
      </p:sp>
      <p:sp>
        <p:nvSpPr>
          <p:cNvPr id="200" name="Shape 200"/>
          <p:cNvSpPr/>
          <p:nvPr/>
        </p:nvSpPr>
        <p:spPr>
          <a:xfrm>
            <a:off x="395536" y="2267580"/>
            <a:ext cx="5556161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And we use blue edges to represent another genome.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nodeType="after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nodeType="after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nodeType="afterEffect" presetClass="entr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nodeType="afterEffect" presetClass="entr" presetSubtype="0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nodeType="afterEffect" presetClass="entr" presetSubtype="0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nodeType="afterEffect" presetClass="entr" presetSubtype="0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nodeType="afterEffect" presetClass="entr" presetSubtype="0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nodeType="afterEffect" presetClass="entr" presetSubtype="0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presetClass="entr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nodeType="afterEffect" presetClass="entr" presetSubtype="8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nodeType="afterEffect" presetClass="entr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nodeType="afterEffect" presetClass="entr" presetSubtype="8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nodeType="afterEffect" presetClass="entr" presetSubtype="8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20"/>
      <p:bldP build="whole" bldLvl="1" animBg="1" rev="0" advAuto="0" spid="187" grpId="11"/>
      <p:bldP build="whole" bldLvl="1" animBg="1" rev="0" advAuto="0" spid="169" grpId="4"/>
      <p:bldP build="whole" bldLvl="1" animBg="1" rev="0" advAuto="0" spid="193" grpId="17"/>
      <p:bldP build="whole" bldLvl="1" animBg="1" rev="0" advAuto="0" spid="199" grpId="8"/>
      <p:bldP build="whole" bldLvl="1" animBg="1" rev="0" advAuto="0" spid="200" grpId="9"/>
      <p:bldP build="whole" bldLvl="1" animBg="1" rev="0" advAuto="0" spid="197" grpId="21"/>
      <p:bldP build="whole" bldLvl="1" animBg="1" rev="0" advAuto="0" spid="170" grpId="5"/>
      <p:bldP build="whole" bldLvl="1" animBg="1" rev="0" advAuto="0" spid="168" grpId="3"/>
      <p:bldP build="whole" bldLvl="1" animBg="1" rev="0" advAuto="0" spid="192" grpId="16"/>
      <p:bldP build="whole" bldLvl="1" animBg="1" rev="0" advAuto="0" spid="195" grpId="19"/>
      <p:bldP build="whole" bldLvl="1" animBg="1" rev="0" advAuto="0" spid="167" grpId="2"/>
      <p:bldP build="whole" bldLvl="1" animBg="1" rev="0" advAuto="0" spid="186" grpId="10"/>
      <p:bldP build="whole" bldLvl="1" animBg="1" rev="0" advAuto="0" spid="173" grpId="1"/>
      <p:bldP build="whole" bldLvl="1" animBg="1" rev="0" advAuto="0" spid="171" grpId="6"/>
      <p:bldP build="whole" bldLvl="1" animBg="1" rev="0" advAuto="0" spid="191" grpId="15"/>
      <p:bldP build="whole" bldLvl="1" animBg="1" rev="0" advAuto="0" spid="188" grpId="12"/>
      <p:bldP build="whole" bldLvl="1" animBg="1" rev="0" advAuto="0" spid="189" grpId="13"/>
      <p:bldP build="whole" bldLvl="1" animBg="1" rev="0" advAuto="0" spid="190" grpId="14"/>
      <p:bldP build="whole" bldLvl="1" animBg="1" rev="0" advAuto="0" spid="172" grpId="7"/>
      <p:bldP build="whole" bldLvl="1" animBg="1" rev="0" advAuto="0" spid="194" grpId="18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DCJ Indel Distance</a:t>
            </a:r>
          </a:p>
        </p:txBody>
      </p:sp>
      <p:grpSp>
        <p:nvGrpSpPr>
          <p:cNvPr id="216" name="Group 216"/>
          <p:cNvGrpSpPr/>
          <p:nvPr/>
        </p:nvGrpSpPr>
        <p:grpSpPr>
          <a:xfrm>
            <a:off x="899592" y="1484783"/>
            <a:ext cx="1487560" cy="1963402"/>
            <a:chOff x="0" y="0"/>
            <a:chExt cx="1487559" cy="1963400"/>
          </a:xfrm>
        </p:grpSpPr>
        <p:sp>
          <p:nvSpPr>
            <p:cNvPr id="203" name="Shape 203"/>
            <p:cNvSpPr/>
            <p:nvPr/>
          </p:nvSpPr>
          <p:spPr>
            <a:xfrm>
              <a:off x="542322" y="432047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514" y="859904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698914" y="1291952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851314" y="864095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834546" y="432047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690530" y="-1"/>
              <a:ext cx="76201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42322" y="51543"/>
              <a:ext cx="165186" cy="37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1800"/>
                    <a:pt x="4868" y="3600"/>
                    <a:pt x="1782" y="7200"/>
                  </a:cubicBezTo>
                  <a:cubicBezTo>
                    <a:pt x="-1304" y="10800"/>
                    <a:pt x="239" y="16200"/>
                    <a:pt x="1782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53461" y="518903"/>
              <a:ext cx="42286" cy="345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fill="norm" stroke="1" extrusionOk="0">
                  <a:moveTo>
                    <a:pt x="5577" y="0"/>
                  </a:moveTo>
                  <a:cubicBezTo>
                    <a:pt x="1977" y="4235"/>
                    <a:pt x="-1623" y="8471"/>
                    <a:pt x="777" y="12071"/>
                  </a:cubicBezTo>
                  <a:cubicBezTo>
                    <a:pt x="3177" y="15671"/>
                    <a:pt x="11577" y="18635"/>
                    <a:pt x="19977" y="2160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80126" y="935464"/>
              <a:ext cx="137541" cy="375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0" h="21600" fill="norm" stroke="1" extrusionOk="0">
                  <a:moveTo>
                    <a:pt x="819" y="0"/>
                  </a:moveTo>
                  <a:cubicBezTo>
                    <a:pt x="-71" y="5205"/>
                    <a:pt x="-960" y="10411"/>
                    <a:pt x="2343" y="14011"/>
                  </a:cubicBezTo>
                  <a:cubicBezTo>
                    <a:pt x="5647" y="17611"/>
                    <a:pt x="13143" y="19605"/>
                    <a:pt x="20640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890384" y="508743"/>
              <a:ext cx="45722" cy="380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4" h="21600" fill="norm" stroke="1" extrusionOk="0">
                  <a:moveTo>
                    <a:pt x="0" y="0"/>
                  </a:moveTo>
                  <a:cubicBezTo>
                    <a:pt x="8639" y="4015"/>
                    <a:pt x="17280" y="8031"/>
                    <a:pt x="19440" y="11631"/>
                  </a:cubicBezTo>
                  <a:cubicBezTo>
                    <a:pt x="21600" y="15231"/>
                    <a:pt x="17280" y="18415"/>
                    <a:pt x="12960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>
              <a:off x="778626" y="51543"/>
              <a:ext cx="133652" cy="375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0" y="0"/>
                  </a:moveTo>
                  <a:cubicBezTo>
                    <a:pt x="7714" y="1411"/>
                    <a:pt x="15429" y="2822"/>
                    <a:pt x="18514" y="6422"/>
                  </a:cubicBezTo>
                  <a:cubicBezTo>
                    <a:pt x="21600" y="10022"/>
                    <a:pt x="20057" y="15811"/>
                    <a:pt x="18514" y="2160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788786" y="935464"/>
              <a:ext cx="126464" cy="386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600" fill="norm" stroke="1" extrusionOk="0">
                  <a:moveTo>
                    <a:pt x="19938" y="0"/>
                  </a:moveTo>
                  <a:cubicBezTo>
                    <a:pt x="20769" y="5305"/>
                    <a:pt x="21600" y="10611"/>
                    <a:pt x="18277" y="14211"/>
                  </a:cubicBezTo>
                  <a:cubicBezTo>
                    <a:pt x="14954" y="17811"/>
                    <a:pt x="7477" y="19705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0" y="1440160"/>
              <a:ext cx="1487560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/>
              <a:r>
                <a:rPr sz="1400"/>
                <a:t>Only one circular</a:t>
              </a:r>
              <a:endParaRPr sz="1400"/>
            </a:p>
            <a:p>
              <a:pPr lvl="0"/>
              <a:r>
                <a:rPr sz="1400"/>
                <a:t>chromosome</a:t>
              </a:r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3707903" y="1484783"/>
            <a:ext cx="1299864" cy="1963402"/>
            <a:chOff x="0" y="0"/>
            <a:chExt cx="1299862" cy="1963400"/>
          </a:xfrm>
        </p:grpSpPr>
        <p:sp>
          <p:nvSpPr>
            <p:cNvPr id="217" name="Shape 217"/>
            <p:cNvSpPr/>
            <p:nvPr/>
          </p:nvSpPr>
          <p:spPr>
            <a:xfrm>
              <a:off x="288031" y="432047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292223" y="859904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444623" y="1291952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7023" y="864095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80255" y="432047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436239" y="-1"/>
              <a:ext cx="76201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288032" y="51543"/>
              <a:ext cx="165185" cy="37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1800"/>
                    <a:pt x="4868" y="3600"/>
                    <a:pt x="1782" y="7200"/>
                  </a:cubicBezTo>
                  <a:cubicBezTo>
                    <a:pt x="-1304" y="10800"/>
                    <a:pt x="239" y="16200"/>
                    <a:pt x="1782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299171" y="518903"/>
              <a:ext cx="42285" cy="345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fill="norm" stroke="1" extrusionOk="0">
                  <a:moveTo>
                    <a:pt x="5577" y="0"/>
                  </a:moveTo>
                  <a:cubicBezTo>
                    <a:pt x="1977" y="4235"/>
                    <a:pt x="-1623" y="8471"/>
                    <a:pt x="777" y="12071"/>
                  </a:cubicBezTo>
                  <a:cubicBezTo>
                    <a:pt x="3177" y="15671"/>
                    <a:pt x="11577" y="18635"/>
                    <a:pt x="19977" y="2160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25836" y="935464"/>
              <a:ext cx="137540" cy="375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0" h="21600" fill="norm" stroke="1" extrusionOk="0">
                  <a:moveTo>
                    <a:pt x="819" y="0"/>
                  </a:moveTo>
                  <a:cubicBezTo>
                    <a:pt x="-71" y="5205"/>
                    <a:pt x="-960" y="10411"/>
                    <a:pt x="2343" y="14011"/>
                  </a:cubicBezTo>
                  <a:cubicBezTo>
                    <a:pt x="5647" y="17611"/>
                    <a:pt x="13143" y="19605"/>
                    <a:pt x="20640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36094" y="508743"/>
              <a:ext cx="45722" cy="380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4" h="21600" fill="norm" stroke="1" extrusionOk="0">
                  <a:moveTo>
                    <a:pt x="0" y="0"/>
                  </a:moveTo>
                  <a:cubicBezTo>
                    <a:pt x="8639" y="4015"/>
                    <a:pt x="17280" y="8031"/>
                    <a:pt x="19440" y="11631"/>
                  </a:cubicBezTo>
                  <a:cubicBezTo>
                    <a:pt x="21600" y="15231"/>
                    <a:pt x="17280" y="18415"/>
                    <a:pt x="12960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24335" y="51543"/>
              <a:ext cx="133653" cy="375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0" y="0"/>
                  </a:moveTo>
                  <a:cubicBezTo>
                    <a:pt x="7714" y="1411"/>
                    <a:pt x="15429" y="2822"/>
                    <a:pt x="18514" y="6422"/>
                  </a:cubicBezTo>
                  <a:cubicBezTo>
                    <a:pt x="21600" y="10022"/>
                    <a:pt x="20057" y="15811"/>
                    <a:pt x="18514" y="2160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34495" y="935464"/>
              <a:ext cx="126465" cy="386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600" fill="norm" stroke="1" extrusionOk="0">
                  <a:moveTo>
                    <a:pt x="19938" y="0"/>
                  </a:moveTo>
                  <a:cubicBezTo>
                    <a:pt x="20769" y="5305"/>
                    <a:pt x="21600" y="10611"/>
                    <a:pt x="18277" y="14211"/>
                  </a:cubicBezTo>
                  <a:cubicBezTo>
                    <a:pt x="14954" y="17811"/>
                    <a:pt x="7477" y="19705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1440160"/>
              <a:ext cx="129986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/>
              <a:r>
                <a:rPr sz="1400"/>
                <a:t>Multiple linear </a:t>
              </a:r>
              <a:endParaRPr sz="1400"/>
            </a:p>
            <a:p>
              <a:pPr lvl="0"/>
              <a:r>
                <a:rPr sz="1400"/>
                <a:t>chromosomes</a:t>
              </a:r>
            </a:p>
          </p:txBody>
        </p:sp>
      </p:grpSp>
      <p:grpSp>
        <p:nvGrpSpPr>
          <p:cNvPr id="263" name="Group 263"/>
          <p:cNvGrpSpPr/>
          <p:nvPr/>
        </p:nvGrpSpPr>
        <p:grpSpPr>
          <a:xfrm>
            <a:off x="6012160" y="1480591"/>
            <a:ext cx="2317959" cy="2183494"/>
            <a:chOff x="0" y="0"/>
            <a:chExt cx="2317958" cy="2183492"/>
          </a:xfrm>
        </p:grpSpPr>
        <p:sp>
          <p:nvSpPr>
            <p:cNvPr id="231" name="Shape 231"/>
            <p:cNvSpPr/>
            <p:nvPr/>
          </p:nvSpPr>
          <p:spPr>
            <a:xfrm>
              <a:off x="326297" y="436239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330489" y="864095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482889" y="1296144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D0D0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635289" y="868287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618521" y="436239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474505" y="4191"/>
              <a:ext cx="76201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326298" y="55735"/>
              <a:ext cx="165185" cy="37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1800"/>
                    <a:pt x="4868" y="3600"/>
                    <a:pt x="1782" y="7200"/>
                  </a:cubicBezTo>
                  <a:cubicBezTo>
                    <a:pt x="-1304" y="10800"/>
                    <a:pt x="239" y="16200"/>
                    <a:pt x="1782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37437" y="523095"/>
              <a:ext cx="42285" cy="345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fill="norm" stroke="1" extrusionOk="0">
                  <a:moveTo>
                    <a:pt x="5577" y="0"/>
                  </a:moveTo>
                  <a:cubicBezTo>
                    <a:pt x="1977" y="4235"/>
                    <a:pt x="-1623" y="8471"/>
                    <a:pt x="777" y="12071"/>
                  </a:cubicBezTo>
                  <a:cubicBezTo>
                    <a:pt x="3177" y="15671"/>
                    <a:pt x="11577" y="18635"/>
                    <a:pt x="19977" y="2160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674360" y="512935"/>
              <a:ext cx="45722" cy="380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4" h="21600" fill="norm" stroke="1" extrusionOk="0">
                  <a:moveTo>
                    <a:pt x="0" y="0"/>
                  </a:moveTo>
                  <a:cubicBezTo>
                    <a:pt x="8639" y="4015"/>
                    <a:pt x="17280" y="8031"/>
                    <a:pt x="19440" y="11631"/>
                  </a:cubicBezTo>
                  <a:cubicBezTo>
                    <a:pt x="21600" y="15231"/>
                    <a:pt x="17280" y="18415"/>
                    <a:pt x="12960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Shape 240"/>
            <p:cNvSpPr/>
            <p:nvPr/>
          </p:nvSpPr>
          <p:spPr>
            <a:xfrm>
              <a:off x="562601" y="55735"/>
              <a:ext cx="133653" cy="375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0" y="0"/>
                  </a:moveTo>
                  <a:cubicBezTo>
                    <a:pt x="7714" y="1411"/>
                    <a:pt x="15429" y="2822"/>
                    <a:pt x="18514" y="6422"/>
                  </a:cubicBezTo>
                  <a:cubicBezTo>
                    <a:pt x="21600" y="10022"/>
                    <a:pt x="20057" y="15811"/>
                    <a:pt x="18514" y="2160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>
              <a:off x="572761" y="939656"/>
              <a:ext cx="126465" cy="386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600" fill="norm" stroke="1" extrusionOk="0">
                  <a:moveTo>
                    <a:pt x="19938" y="0"/>
                  </a:moveTo>
                  <a:cubicBezTo>
                    <a:pt x="20769" y="5305"/>
                    <a:pt x="21600" y="10611"/>
                    <a:pt x="18277" y="14211"/>
                  </a:cubicBezTo>
                  <a:cubicBezTo>
                    <a:pt x="14954" y="17811"/>
                    <a:pt x="7477" y="19705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550433" y="436239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554625" y="864095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707025" y="1296144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D0D0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1859426" y="868287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1842657" y="436239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1698641" y="4191"/>
              <a:ext cx="76201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1550434" y="55735"/>
              <a:ext cx="165185" cy="37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1800"/>
                    <a:pt x="4868" y="3600"/>
                    <a:pt x="1782" y="7200"/>
                  </a:cubicBezTo>
                  <a:cubicBezTo>
                    <a:pt x="-1304" y="10800"/>
                    <a:pt x="239" y="16200"/>
                    <a:pt x="1782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561573" y="523095"/>
              <a:ext cx="42285" cy="345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fill="norm" stroke="1" extrusionOk="0">
                  <a:moveTo>
                    <a:pt x="5577" y="0"/>
                  </a:moveTo>
                  <a:cubicBezTo>
                    <a:pt x="1977" y="4235"/>
                    <a:pt x="-1623" y="8471"/>
                    <a:pt x="777" y="12071"/>
                  </a:cubicBezTo>
                  <a:cubicBezTo>
                    <a:pt x="3177" y="15671"/>
                    <a:pt x="11577" y="18635"/>
                    <a:pt x="19977" y="2160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588238" y="939656"/>
              <a:ext cx="137540" cy="375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0" h="21600" fill="norm" stroke="1" extrusionOk="0">
                  <a:moveTo>
                    <a:pt x="819" y="0"/>
                  </a:moveTo>
                  <a:cubicBezTo>
                    <a:pt x="-71" y="5205"/>
                    <a:pt x="-960" y="10411"/>
                    <a:pt x="2343" y="14011"/>
                  </a:cubicBezTo>
                  <a:cubicBezTo>
                    <a:pt x="5647" y="17611"/>
                    <a:pt x="13143" y="19605"/>
                    <a:pt x="20640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1898496" y="512935"/>
              <a:ext cx="45722" cy="380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4" h="21600" fill="norm" stroke="1" extrusionOk="0">
                  <a:moveTo>
                    <a:pt x="0" y="0"/>
                  </a:moveTo>
                  <a:cubicBezTo>
                    <a:pt x="8639" y="4015"/>
                    <a:pt x="17280" y="8031"/>
                    <a:pt x="19440" y="11631"/>
                  </a:cubicBezTo>
                  <a:cubicBezTo>
                    <a:pt x="21600" y="15231"/>
                    <a:pt x="17280" y="18415"/>
                    <a:pt x="12960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1786738" y="55735"/>
              <a:ext cx="133652" cy="375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0" y="0"/>
                  </a:moveTo>
                  <a:cubicBezTo>
                    <a:pt x="7714" y="1411"/>
                    <a:pt x="15429" y="2822"/>
                    <a:pt x="18514" y="6422"/>
                  </a:cubicBezTo>
                  <a:cubicBezTo>
                    <a:pt x="21600" y="10022"/>
                    <a:pt x="20057" y="15811"/>
                    <a:pt x="18514" y="2160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902361" y="432047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906553" y="859904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1211353" y="864095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194585" y="432047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1050569" y="-1"/>
              <a:ext cx="76201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902362" y="51543"/>
              <a:ext cx="165185" cy="37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1800"/>
                    <a:pt x="4868" y="3600"/>
                    <a:pt x="1782" y="7200"/>
                  </a:cubicBezTo>
                  <a:cubicBezTo>
                    <a:pt x="-1304" y="10800"/>
                    <a:pt x="239" y="16200"/>
                    <a:pt x="1782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Shape 259"/>
            <p:cNvSpPr/>
            <p:nvPr/>
          </p:nvSpPr>
          <p:spPr>
            <a:xfrm>
              <a:off x="913501" y="518903"/>
              <a:ext cx="42285" cy="345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fill="norm" stroke="1" extrusionOk="0">
                  <a:moveTo>
                    <a:pt x="5577" y="0"/>
                  </a:moveTo>
                  <a:cubicBezTo>
                    <a:pt x="1977" y="4235"/>
                    <a:pt x="-1623" y="8471"/>
                    <a:pt x="777" y="12071"/>
                  </a:cubicBezTo>
                  <a:cubicBezTo>
                    <a:pt x="3177" y="15671"/>
                    <a:pt x="11577" y="18635"/>
                    <a:pt x="19977" y="2160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1250424" y="508743"/>
              <a:ext cx="45722" cy="380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4" h="21600" fill="norm" stroke="1" extrusionOk="0">
                  <a:moveTo>
                    <a:pt x="0" y="0"/>
                  </a:moveTo>
                  <a:cubicBezTo>
                    <a:pt x="8639" y="4015"/>
                    <a:pt x="17280" y="8031"/>
                    <a:pt x="19440" y="11631"/>
                  </a:cubicBezTo>
                  <a:cubicBezTo>
                    <a:pt x="21600" y="15231"/>
                    <a:pt x="17280" y="18415"/>
                    <a:pt x="12960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1138665" y="51543"/>
              <a:ext cx="133653" cy="375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0" y="0"/>
                  </a:moveTo>
                  <a:cubicBezTo>
                    <a:pt x="7714" y="1411"/>
                    <a:pt x="15429" y="2822"/>
                    <a:pt x="18514" y="6422"/>
                  </a:cubicBezTo>
                  <a:cubicBezTo>
                    <a:pt x="21600" y="10022"/>
                    <a:pt x="20057" y="15811"/>
                    <a:pt x="18514" y="21600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0" y="1444352"/>
              <a:ext cx="2317959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/>
              <a:r>
                <a:rPr sz="1400"/>
                <a:t>Multiple linear</a:t>
              </a:r>
              <a:endParaRPr sz="1400"/>
            </a:p>
            <a:p>
              <a:pPr lvl="0"/>
              <a:r>
                <a:rPr sz="1400"/>
                <a:t>chromosomes</a:t>
              </a:r>
              <a:endParaRPr sz="1400"/>
            </a:p>
            <a:p>
              <a:pPr lvl="0"/>
              <a:r>
                <a:rPr sz="1400"/>
                <a:t>with insertion/deletion(Indel)</a:t>
              </a:r>
            </a:p>
          </p:txBody>
        </p:sp>
      </p:grpSp>
      <p:sp>
        <p:nvSpPr>
          <p:cNvPr id="264" name="Shape 264"/>
          <p:cNvSpPr/>
          <p:nvPr/>
        </p:nvSpPr>
        <p:spPr>
          <a:xfrm>
            <a:off x="2422870" y="1988840"/>
            <a:ext cx="9784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 w="25400"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5105760" y="1988840"/>
            <a:ext cx="9784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 w="25400"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3923927" y="2636911"/>
            <a:ext cx="576065" cy="36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2451709" y="4725144"/>
            <a:ext cx="453415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t>Fortunately, there are still linear algorithms </a:t>
            </a:r>
          </a:p>
          <a:p>
            <a:pPr lvl="0" algn="ctr"/>
            <a:r>
              <a:t>to solve these distance problems.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xi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5" dur="500" fill="hold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nodeType="after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3"/>
      <p:bldP build="whole" bldLvl="1" animBg="1" rev="0" advAuto="0" spid="266" grpId="4"/>
      <p:bldP build="whole" bldLvl="1" animBg="1" rev="0" advAuto="0" spid="266" grpId="5"/>
      <p:bldP build="whole" bldLvl="1" animBg="1" rev="0" advAuto="0" spid="230" grpId="2"/>
      <p:bldP build="whole" bldLvl="1" animBg="1" rev="0" advAuto="0" spid="263" grpId="6"/>
      <p:bldP build="whole" bldLvl="1" animBg="1" rev="0" advAuto="0" spid="267" grpId="8"/>
      <p:bldP build="whole" bldLvl="1" animBg="1" rev="0" advAuto="0" spid="216" grpId="1"/>
      <p:bldP build="whole" bldLvl="1" animBg="1" rev="0" advAuto="0" spid="265" grpId="7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DCJ-Indel-Exemplar Distance</a:t>
            </a:r>
          </a:p>
        </p:txBody>
      </p:sp>
      <p:grpSp>
        <p:nvGrpSpPr>
          <p:cNvPr id="272" name="Group 272"/>
          <p:cNvGrpSpPr/>
          <p:nvPr/>
        </p:nvGrpSpPr>
        <p:grpSpPr>
          <a:xfrm>
            <a:off x="611560" y="1859121"/>
            <a:ext cx="1654334" cy="995324"/>
            <a:chOff x="0" y="0"/>
            <a:chExt cx="1654333" cy="995323"/>
          </a:xfrm>
        </p:grpSpPr>
        <p:sp>
          <p:nvSpPr>
            <p:cNvPr id="270" name="Shape 270"/>
            <p:cNvSpPr/>
            <p:nvPr/>
          </p:nvSpPr>
          <p:spPr>
            <a:xfrm>
              <a:off x="0" y="0"/>
              <a:ext cx="165433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/>
              <a:r>
                <a:t>1, </a:t>
              </a:r>
              <a:r>
                <a:rPr b="1"/>
                <a:t>-2</a:t>
              </a:r>
              <a:r>
                <a:t>, 3, </a:t>
              </a:r>
              <a:r>
                <a:rPr b="1"/>
                <a:t>2</a:t>
              </a:r>
              <a:r>
                <a:t>, -6, 5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0" y="624483"/>
              <a:ext cx="150208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/>
              <a:r>
                <a:t>1, </a:t>
              </a:r>
              <a:r>
                <a:rPr b="1"/>
                <a:t>2</a:t>
              </a:r>
              <a:r>
                <a:t>, 3, 7, </a:t>
              </a:r>
              <a:r>
                <a:rPr b="1"/>
                <a:t>2</a:t>
              </a:r>
              <a:r>
                <a:t>, 4</a:t>
              </a:r>
            </a:p>
          </p:txBody>
        </p:sp>
      </p:grpSp>
      <p:grpSp>
        <p:nvGrpSpPr>
          <p:cNvPr id="277" name="Group 277"/>
          <p:cNvGrpSpPr/>
          <p:nvPr/>
        </p:nvGrpSpPr>
        <p:grpSpPr>
          <a:xfrm>
            <a:off x="2441463" y="1859121"/>
            <a:ext cx="2848767" cy="995324"/>
            <a:chOff x="0" y="0"/>
            <a:chExt cx="2848765" cy="995323"/>
          </a:xfrm>
        </p:grpSpPr>
        <p:sp>
          <p:nvSpPr>
            <p:cNvPr id="273" name="Shape 273"/>
            <p:cNvSpPr/>
            <p:nvPr/>
          </p:nvSpPr>
          <p:spPr>
            <a:xfrm>
              <a:off x="0" y="288032"/>
              <a:ext cx="978409" cy="4846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8080"/>
            </a:solidFill>
            <a:ln w="25400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" name="Shape 274"/>
            <p:cNvSpPr/>
            <p:nvPr/>
          </p:nvSpPr>
          <p:spPr>
            <a:xfrm>
              <a:off x="1194431" y="0"/>
              <a:ext cx="165433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/>
              <a:r>
                <a:t>1, </a:t>
              </a:r>
              <a:r>
                <a:rPr b="1"/>
                <a:t>-2</a:t>
              </a:r>
              <a:r>
                <a:t>, 3, </a:t>
              </a:r>
              <a:r>
                <a:rPr b="1"/>
                <a:t>2</a:t>
              </a:r>
              <a:r>
                <a:t>, -6, 5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1194432" y="624483"/>
              <a:ext cx="150208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/>
              <a:r>
                <a:t>1, </a:t>
              </a:r>
              <a:r>
                <a:rPr b="1"/>
                <a:t>2</a:t>
              </a:r>
              <a:r>
                <a:t>, 3, 7, </a:t>
              </a:r>
              <a:r>
                <a:rPr b="1"/>
                <a:t>2</a:t>
              </a:r>
              <a:r>
                <a:t>, 4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2202544" y="288032"/>
              <a:ext cx="144016" cy="33645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278" name="Shape 278"/>
          <p:cNvSpPr/>
          <p:nvPr/>
        </p:nvSpPr>
        <p:spPr>
          <a:xfrm>
            <a:off x="5516803" y="2147153"/>
            <a:ext cx="9784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 w="25400"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6711235" y="1859121"/>
            <a:ext cx="16543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1, </a:t>
            </a:r>
            <a:r>
              <a:rPr b="1">
                <a:solidFill>
                  <a:srgbClr val="D9D9D9"/>
                </a:solidFill>
              </a:rPr>
              <a:t>-2</a:t>
            </a:r>
            <a:r>
              <a:rPr>
                <a:solidFill>
                  <a:srgbClr val="D9D9D9"/>
                </a:solidFill>
              </a:rPr>
              <a:t>, </a:t>
            </a:r>
            <a:r>
              <a:t>3, </a:t>
            </a:r>
            <a:r>
              <a:rPr b="1"/>
              <a:t>2</a:t>
            </a:r>
            <a:r>
              <a:t>, -6, 5</a:t>
            </a:r>
          </a:p>
        </p:txBody>
      </p:sp>
      <p:sp>
        <p:nvSpPr>
          <p:cNvPr id="280" name="Shape 280"/>
          <p:cNvSpPr/>
          <p:nvPr/>
        </p:nvSpPr>
        <p:spPr>
          <a:xfrm>
            <a:off x="6711235" y="2483604"/>
            <a:ext cx="150208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1,</a:t>
            </a:r>
            <a:r>
              <a:rPr>
                <a:solidFill>
                  <a:srgbClr val="D9D9D9"/>
                </a:solidFill>
              </a:rPr>
              <a:t> </a:t>
            </a:r>
            <a:r>
              <a:rPr b="1">
                <a:solidFill>
                  <a:srgbClr val="D9D9D9"/>
                </a:solidFill>
              </a:rPr>
              <a:t>2</a:t>
            </a:r>
            <a:r>
              <a:rPr>
                <a:solidFill>
                  <a:srgbClr val="D9D9D9"/>
                </a:solidFill>
              </a:rPr>
              <a:t>, </a:t>
            </a:r>
            <a:r>
              <a:t>3, 7, </a:t>
            </a:r>
            <a:r>
              <a:rPr b="1"/>
              <a:t>2</a:t>
            </a:r>
            <a:r>
              <a:t>, 4</a:t>
            </a:r>
          </a:p>
        </p:txBody>
      </p:sp>
      <p:sp>
        <p:nvSpPr>
          <p:cNvPr id="281" name="Shape 281"/>
          <p:cNvSpPr/>
          <p:nvPr/>
        </p:nvSpPr>
        <p:spPr>
          <a:xfrm>
            <a:off x="7719346" y="2147153"/>
            <a:ext cx="144017" cy="336452"/>
          </a:xfrm>
          <a:prstGeom prst="line">
            <a:avLst/>
          </a:prstGeom>
          <a:ln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82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3767" y="3429000"/>
            <a:ext cx="4053749" cy="266646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/>
          <p:nvPr/>
        </p:nvSpPr>
        <p:spPr>
          <a:xfrm>
            <a:off x="1835696" y="4725144"/>
            <a:ext cx="5883652" cy="1512169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604281" y="1124744"/>
            <a:ext cx="206097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Two genomes with</a:t>
            </a:r>
          </a:p>
          <a:p>
            <a:pPr lvl="0"/>
            <a:r>
              <a:t>duplications</a:t>
            </a:r>
          </a:p>
        </p:txBody>
      </p:sp>
      <p:sp>
        <p:nvSpPr>
          <p:cNvPr id="285" name="Shape 285"/>
          <p:cNvSpPr/>
          <p:nvPr/>
        </p:nvSpPr>
        <p:spPr>
          <a:xfrm>
            <a:off x="3579371" y="980728"/>
            <a:ext cx="189621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Select a pair of</a:t>
            </a:r>
          </a:p>
          <a:p>
            <a:pPr lvl="0"/>
            <a:r>
              <a:t>duplicated genes</a:t>
            </a:r>
          </a:p>
          <a:p>
            <a:pPr lvl="0"/>
            <a:r>
              <a:t>as exemplar</a:t>
            </a:r>
          </a:p>
        </p:txBody>
      </p:sp>
      <p:sp>
        <p:nvSpPr>
          <p:cNvPr id="286" name="Shape 286"/>
          <p:cNvSpPr/>
          <p:nvPr/>
        </p:nvSpPr>
        <p:spPr>
          <a:xfrm>
            <a:off x="6711235" y="1198493"/>
            <a:ext cx="183270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Delete the rest</a:t>
            </a:r>
          </a:p>
          <a:p>
            <a:pPr lvl="0"/>
            <a:r>
              <a:t>duplicated genes</a:t>
            </a:r>
          </a:p>
        </p:txBody>
      </p:sp>
      <p:sp>
        <p:nvSpPr>
          <p:cNvPr id="287" name="Shape 287"/>
          <p:cNvSpPr/>
          <p:nvPr/>
        </p:nvSpPr>
        <p:spPr>
          <a:xfrm>
            <a:off x="3419871" y="5373215"/>
            <a:ext cx="504057" cy="36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178842" y="4191470"/>
            <a:ext cx="2403648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For these two vertices</a:t>
            </a:r>
          </a:p>
          <a:p>
            <a:pPr lvl="0"/>
            <a:r>
              <a:t>the duplicated edges </a:t>
            </a:r>
          </a:p>
          <a:p>
            <a:pPr lvl="0"/>
            <a:r>
              <a:t>are removed</a:t>
            </a:r>
          </a:p>
        </p:txBody>
      </p:sp>
      <p:sp>
        <p:nvSpPr>
          <p:cNvPr id="289" name="Shape 289"/>
          <p:cNvSpPr/>
          <p:nvPr/>
        </p:nvSpPr>
        <p:spPr>
          <a:xfrm>
            <a:off x="2699791" y="4676725"/>
            <a:ext cx="720082" cy="87651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nodeType="after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nodeType="after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presetClass="exit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9" dur="500" fill="hold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presetClass="entr" presetSubtype="0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nodeType="afterEffect" presetClass="entr" presetSubtype="0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nodeType="afterEffect" presetClass="entr" presetSubtype="0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4"/>
      <p:bldP build="whole" bldLvl="1" animBg="1" rev="0" advAuto="0" spid="287" grpId="13"/>
      <p:bldP build="whole" bldLvl="1" animBg="1" rev="0" advAuto="0" spid="272" grpId="2"/>
      <p:bldP build="whole" bldLvl="1" animBg="1" rev="0" advAuto="0" spid="288" grpId="14"/>
      <p:bldP build="whole" bldLvl="1" animBg="1" rev="0" advAuto="0" spid="284" grpId="1"/>
      <p:bldP build="whole" bldLvl="1" animBg="1" rev="0" advAuto="0" spid="278" grpId="9"/>
      <p:bldP build="whole" bldLvl="1" animBg="1" rev="0" advAuto="0" spid="283" grpId="11"/>
      <p:bldP build="whole" bldLvl="1" animBg="1" rev="0" advAuto="0" spid="282" grpId="10"/>
      <p:bldP build="whole" bldLvl="1" animBg="1" rev="0" advAuto="0" spid="285" grpId="3"/>
      <p:bldP build="whole" bldLvl="1" animBg="1" rev="0" advAuto="0" spid="279" grpId="6"/>
      <p:bldP build="whole" bldLvl="1" animBg="1" rev="0" advAuto="0" spid="289" grpId="12"/>
      <p:bldP build="whole" bldLvl="1" animBg="1" rev="0" advAuto="0" spid="280" grpId="8"/>
      <p:bldP build="whole" bldLvl="1" animBg="1" rev="0" advAuto="0" spid="281" grpId="7"/>
      <p:bldP build="whole" bldLvl="1" animBg="1" rev="0" advAuto="0" spid="286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Edge Shrinking and Problems with BnB</a:t>
            </a:r>
          </a:p>
        </p:txBody>
      </p:sp>
      <p:sp>
        <p:nvSpPr>
          <p:cNvPr id="292" name="Shape 292"/>
          <p:cNvSpPr/>
          <p:nvPr/>
        </p:nvSpPr>
        <p:spPr>
          <a:xfrm>
            <a:off x="3120231" y="2925761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3120231" y="3860798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4123530" y="2778124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4123530" y="3713162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296" name="Connector 296"/>
          <p:cNvCxnSpPr>
            <a:stCxn id="292" idx="0"/>
            <a:endCxn id="293" idx="0"/>
          </p:cNvCxnSpPr>
          <p:nvPr/>
        </p:nvCxnSpPr>
        <p:spPr>
          <a:xfrm>
            <a:off x="3158331" y="2963861"/>
            <a:ext cx="1" cy="935038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cxnSp>
        <p:nvCxnSpPr>
          <p:cNvPr id="297" name="Connector 297"/>
          <p:cNvCxnSpPr>
            <a:stCxn id="294" idx="0"/>
            <a:endCxn id="295" idx="0"/>
          </p:cNvCxnSpPr>
          <p:nvPr/>
        </p:nvCxnSpPr>
        <p:spPr>
          <a:xfrm>
            <a:off x="4161630" y="2816224"/>
            <a:ext cx="1" cy="935039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cxnSp>
        <p:nvCxnSpPr>
          <p:cNvPr id="298" name="Connector 298"/>
          <p:cNvCxnSpPr>
            <a:stCxn id="293" idx="0"/>
            <a:endCxn id="295" idx="0"/>
          </p:cNvCxnSpPr>
          <p:nvPr/>
        </p:nvCxnSpPr>
        <p:spPr>
          <a:xfrm flipV="1">
            <a:off x="3158331" y="3751262"/>
            <a:ext cx="1003300" cy="147637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sp>
        <p:nvSpPr>
          <p:cNvPr id="299" name="Shape 299"/>
          <p:cNvSpPr/>
          <p:nvPr/>
        </p:nvSpPr>
        <p:spPr>
          <a:xfrm>
            <a:off x="5209380" y="3428998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5712619" y="3213099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301" name="Connector 301"/>
          <p:cNvCxnSpPr>
            <a:stCxn id="294" idx="0"/>
            <a:endCxn id="300" idx="0"/>
          </p:cNvCxnSpPr>
          <p:nvPr/>
        </p:nvCxnSpPr>
        <p:spPr>
          <a:xfrm>
            <a:off x="4161630" y="2816224"/>
            <a:ext cx="1589090" cy="434976"/>
          </a:xfrm>
          <a:prstGeom prst="straightConnector1">
            <a:avLst/>
          </a:prstGeom>
          <a:ln w="25400">
            <a:solidFill>
              <a:srgbClr val="00FF00"/>
            </a:solidFill>
            <a:round/>
          </a:ln>
        </p:spPr>
      </p:cxnSp>
      <p:cxnSp>
        <p:nvCxnSpPr>
          <p:cNvPr id="302" name="Connector 302"/>
          <p:cNvCxnSpPr>
            <a:stCxn id="299" idx="0"/>
            <a:endCxn id="300" idx="0"/>
          </p:cNvCxnSpPr>
          <p:nvPr/>
        </p:nvCxnSpPr>
        <p:spPr>
          <a:xfrm flipV="1">
            <a:off x="5247480" y="3251199"/>
            <a:ext cx="503240" cy="215900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sp>
        <p:nvSpPr>
          <p:cNvPr id="303" name="Shape 303"/>
          <p:cNvSpPr/>
          <p:nvPr/>
        </p:nvSpPr>
        <p:spPr>
          <a:xfrm>
            <a:off x="5496719" y="3717923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304" name="Connector 304"/>
          <p:cNvCxnSpPr>
            <a:stCxn id="300" idx="0"/>
            <a:endCxn id="303" idx="0"/>
          </p:cNvCxnSpPr>
          <p:nvPr/>
        </p:nvCxnSpPr>
        <p:spPr>
          <a:xfrm flipH="1">
            <a:off x="5534819" y="3251199"/>
            <a:ext cx="215901" cy="504825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sp>
        <p:nvSpPr>
          <p:cNvPr id="305" name="Shape 305"/>
          <p:cNvSpPr/>
          <p:nvPr/>
        </p:nvSpPr>
        <p:spPr>
          <a:xfrm>
            <a:off x="6288880" y="3860798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306" name="Connector 306"/>
          <p:cNvCxnSpPr>
            <a:stCxn id="299" idx="0"/>
            <a:endCxn id="305" idx="0"/>
          </p:cNvCxnSpPr>
          <p:nvPr/>
        </p:nvCxnSpPr>
        <p:spPr>
          <a:xfrm>
            <a:off x="5247480" y="3467098"/>
            <a:ext cx="1079501" cy="431801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sp>
        <p:nvSpPr>
          <p:cNvPr id="307" name="Shape 307"/>
          <p:cNvSpPr/>
          <p:nvPr/>
        </p:nvSpPr>
        <p:spPr>
          <a:xfrm>
            <a:off x="5280819" y="4005262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6001544" y="4076698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6288880" y="4365623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310" name="Connector 310"/>
          <p:cNvCxnSpPr>
            <a:stCxn id="303" idx="0"/>
            <a:endCxn id="307" idx="0"/>
          </p:cNvCxnSpPr>
          <p:nvPr/>
        </p:nvCxnSpPr>
        <p:spPr>
          <a:xfrm flipH="1">
            <a:off x="5318919" y="3756023"/>
            <a:ext cx="215901" cy="287340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cxnSp>
        <p:nvCxnSpPr>
          <p:cNvPr id="311" name="Connector 311"/>
          <p:cNvCxnSpPr>
            <a:stCxn id="303" idx="0"/>
            <a:endCxn id="308" idx="0"/>
          </p:cNvCxnSpPr>
          <p:nvPr/>
        </p:nvCxnSpPr>
        <p:spPr>
          <a:xfrm>
            <a:off x="5534819" y="3756023"/>
            <a:ext cx="504826" cy="358776"/>
          </a:xfrm>
          <a:prstGeom prst="straightConnector1">
            <a:avLst/>
          </a:prstGeom>
          <a:ln w="25400">
            <a:solidFill>
              <a:srgbClr val="00FF00"/>
            </a:solidFill>
            <a:round/>
          </a:ln>
        </p:spPr>
      </p:cxnSp>
      <p:cxnSp>
        <p:nvCxnSpPr>
          <p:cNvPr id="312" name="Connector 312"/>
          <p:cNvCxnSpPr>
            <a:stCxn id="307" idx="0"/>
            <a:endCxn id="308" idx="0"/>
          </p:cNvCxnSpPr>
          <p:nvPr/>
        </p:nvCxnSpPr>
        <p:spPr>
          <a:xfrm>
            <a:off x="5318919" y="4043362"/>
            <a:ext cx="720726" cy="71437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cxnSp>
        <p:nvCxnSpPr>
          <p:cNvPr id="313" name="Connector 313"/>
          <p:cNvCxnSpPr>
            <a:stCxn id="308" idx="0"/>
            <a:endCxn id="309" idx="0"/>
          </p:cNvCxnSpPr>
          <p:nvPr/>
        </p:nvCxnSpPr>
        <p:spPr>
          <a:xfrm>
            <a:off x="6039644" y="4114798"/>
            <a:ext cx="287337" cy="288926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sp>
        <p:nvSpPr>
          <p:cNvPr id="314" name="Shape 314"/>
          <p:cNvSpPr/>
          <p:nvPr/>
        </p:nvSpPr>
        <p:spPr>
          <a:xfrm>
            <a:off x="5280819" y="4292598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315" name="Connector 315"/>
          <p:cNvCxnSpPr>
            <a:stCxn id="305" idx="0"/>
            <a:endCxn id="314" idx="0"/>
          </p:cNvCxnSpPr>
          <p:nvPr/>
        </p:nvCxnSpPr>
        <p:spPr>
          <a:xfrm flipH="1">
            <a:off x="5318919" y="3898898"/>
            <a:ext cx="1008062" cy="431801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cxnSp>
        <p:nvCxnSpPr>
          <p:cNvPr id="316" name="Connector 316"/>
          <p:cNvCxnSpPr>
            <a:stCxn id="295" idx="0"/>
            <a:endCxn id="307" idx="0"/>
          </p:cNvCxnSpPr>
          <p:nvPr/>
        </p:nvCxnSpPr>
        <p:spPr>
          <a:xfrm>
            <a:off x="4161630" y="3751262"/>
            <a:ext cx="1157290" cy="292101"/>
          </a:xfrm>
          <a:prstGeom prst="straightConnector1">
            <a:avLst/>
          </a:prstGeom>
          <a:ln w="25400">
            <a:solidFill>
              <a:srgbClr val="00FF00"/>
            </a:solidFill>
            <a:round/>
          </a:ln>
        </p:spPr>
      </p:cxnSp>
      <p:cxnSp>
        <p:nvCxnSpPr>
          <p:cNvPr id="317" name="Connector 317"/>
          <p:cNvCxnSpPr>
            <a:stCxn id="293" idx="0"/>
            <a:endCxn id="314" idx="0"/>
          </p:cNvCxnSpPr>
          <p:nvPr/>
        </p:nvCxnSpPr>
        <p:spPr>
          <a:xfrm>
            <a:off x="3158331" y="3898898"/>
            <a:ext cx="2160589" cy="431801"/>
          </a:xfrm>
          <a:prstGeom prst="straightConnector1">
            <a:avLst/>
          </a:prstGeom>
          <a:ln w="25400">
            <a:solidFill>
              <a:srgbClr val="00FF00"/>
            </a:solidFill>
            <a:round/>
          </a:ln>
        </p:spPr>
      </p:cxnSp>
      <p:cxnSp>
        <p:nvCxnSpPr>
          <p:cNvPr id="318" name="Connector 318"/>
          <p:cNvCxnSpPr>
            <a:stCxn id="305" idx="0"/>
            <a:endCxn id="309" idx="0"/>
          </p:cNvCxnSpPr>
          <p:nvPr/>
        </p:nvCxnSpPr>
        <p:spPr>
          <a:xfrm>
            <a:off x="6326980" y="3898898"/>
            <a:ext cx="1" cy="504826"/>
          </a:xfrm>
          <a:prstGeom prst="straightConnector1">
            <a:avLst/>
          </a:prstGeom>
          <a:ln w="25400">
            <a:solidFill>
              <a:srgbClr val="00FF00"/>
            </a:solidFill>
            <a:round/>
          </a:ln>
        </p:spPr>
      </p:cxnSp>
      <p:cxnSp>
        <p:nvCxnSpPr>
          <p:cNvPr id="319" name="Connector 319"/>
          <p:cNvCxnSpPr>
            <a:stCxn id="314" idx="0"/>
            <a:endCxn id="309" idx="0"/>
          </p:cNvCxnSpPr>
          <p:nvPr/>
        </p:nvCxnSpPr>
        <p:spPr>
          <a:xfrm>
            <a:off x="5318919" y="4330698"/>
            <a:ext cx="1008062" cy="73026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sp>
        <p:nvSpPr>
          <p:cNvPr id="320" name="Shape 320"/>
          <p:cNvSpPr/>
          <p:nvPr/>
        </p:nvSpPr>
        <p:spPr>
          <a:xfrm>
            <a:off x="2832893" y="2565399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5</a:t>
            </a:r>
          </a:p>
        </p:txBody>
      </p:sp>
      <p:sp>
        <p:nvSpPr>
          <p:cNvPr id="321" name="Shape 321"/>
          <p:cNvSpPr/>
          <p:nvPr/>
        </p:nvSpPr>
        <p:spPr>
          <a:xfrm>
            <a:off x="3985419" y="2492374"/>
            <a:ext cx="26234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11</a:t>
            </a:r>
          </a:p>
        </p:txBody>
      </p:sp>
      <p:sp>
        <p:nvSpPr>
          <p:cNvPr id="322" name="Shape 322"/>
          <p:cNvSpPr/>
          <p:nvPr/>
        </p:nvSpPr>
        <p:spPr>
          <a:xfrm>
            <a:off x="4201319" y="3428998"/>
            <a:ext cx="1888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0</a:t>
            </a:r>
          </a:p>
        </p:txBody>
      </p:sp>
      <p:sp>
        <p:nvSpPr>
          <p:cNvPr id="323" name="Shape 323"/>
          <p:cNvSpPr/>
          <p:nvPr/>
        </p:nvSpPr>
        <p:spPr>
          <a:xfrm>
            <a:off x="2832893" y="3730623"/>
            <a:ext cx="18889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6</a:t>
            </a:r>
          </a:p>
        </p:txBody>
      </p:sp>
      <p:sp>
        <p:nvSpPr>
          <p:cNvPr id="324" name="Shape 324"/>
          <p:cNvSpPr/>
          <p:nvPr/>
        </p:nvSpPr>
        <p:spPr>
          <a:xfrm>
            <a:off x="5714205" y="3082924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3</a:t>
            </a:r>
          </a:p>
        </p:txBody>
      </p:sp>
      <p:sp>
        <p:nvSpPr>
          <p:cNvPr id="325" name="Shape 325"/>
          <p:cNvSpPr/>
          <p:nvPr/>
        </p:nvSpPr>
        <p:spPr>
          <a:xfrm>
            <a:off x="4849019" y="3225799"/>
            <a:ext cx="1888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8</a:t>
            </a:r>
          </a:p>
        </p:txBody>
      </p:sp>
      <p:sp>
        <p:nvSpPr>
          <p:cNvPr id="326" name="Shape 326"/>
          <p:cNvSpPr/>
          <p:nvPr/>
        </p:nvSpPr>
        <p:spPr>
          <a:xfrm>
            <a:off x="5209380" y="3573462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4</a:t>
            </a:r>
          </a:p>
        </p:txBody>
      </p:sp>
      <p:sp>
        <p:nvSpPr>
          <p:cNvPr id="327" name="Shape 327"/>
          <p:cNvSpPr/>
          <p:nvPr/>
        </p:nvSpPr>
        <p:spPr>
          <a:xfrm>
            <a:off x="4996655" y="3933823"/>
            <a:ext cx="18889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2</a:t>
            </a:r>
          </a:p>
        </p:txBody>
      </p:sp>
      <p:sp>
        <p:nvSpPr>
          <p:cNvPr id="328" name="Shape 328"/>
          <p:cNvSpPr/>
          <p:nvPr/>
        </p:nvSpPr>
        <p:spPr>
          <a:xfrm>
            <a:off x="5120480" y="4306887"/>
            <a:ext cx="273657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10</a:t>
            </a:r>
          </a:p>
        </p:txBody>
      </p:sp>
      <p:sp>
        <p:nvSpPr>
          <p:cNvPr id="329" name="Shape 329"/>
          <p:cNvSpPr/>
          <p:nvPr/>
        </p:nvSpPr>
        <p:spPr>
          <a:xfrm>
            <a:off x="6217444" y="4378323"/>
            <a:ext cx="1888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9</a:t>
            </a:r>
          </a:p>
        </p:txBody>
      </p:sp>
      <p:sp>
        <p:nvSpPr>
          <p:cNvPr id="330" name="Shape 330"/>
          <p:cNvSpPr/>
          <p:nvPr/>
        </p:nvSpPr>
        <p:spPr>
          <a:xfrm>
            <a:off x="6044405" y="3933823"/>
            <a:ext cx="18889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1</a:t>
            </a:r>
          </a:p>
        </p:txBody>
      </p:sp>
      <p:sp>
        <p:nvSpPr>
          <p:cNvPr id="331" name="Shape 331"/>
          <p:cNvSpPr/>
          <p:nvPr/>
        </p:nvSpPr>
        <p:spPr>
          <a:xfrm>
            <a:off x="6260305" y="3657598"/>
            <a:ext cx="18889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7</a:t>
            </a:r>
          </a:p>
        </p:txBody>
      </p:sp>
      <p:cxnSp>
        <p:nvCxnSpPr>
          <p:cNvPr id="332" name="Connector 332"/>
          <p:cNvCxnSpPr>
            <a:stCxn id="292" idx="0"/>
            <a:endCxn id="299" idx="0"/>
          </p:cNvCxnSpPr>
          <p:nvPr/>
        </p:nvCxnSpPr>
        <p:spPr>
          <a:xfrm>
            <a:off x="3158331" y="2963861"/>
            <a:ext cx="2089150" cy="503238"/>
          </a:xfrm>
          <a:prstGeom prst="straightConnector1">
            <a:avLst/>
          </a:prstGeom>
          <a:ln w="25400">
            <a:solidFill>
              <a:srgbClr val="00FF00"/>
            </a:solidFill>
            <a:round/>
          </a:ln>
        </p:spPr>
      </p:cxnSp>
      <p:cxnSp>
        <p:nvCxnSpPr>
          <p:cNvPr id="333" name="Connector 333"/>
          <p:cNvCxnSpPr>
            <a:stCxn id="292" idx="0"/>
            <a:endCxn id="294" idx="0"/>
          </p:cNvCxnSpPr>
          <p:nvPr/>
        </p:nvCxnSpPr>
        <p:spPr>
          <a:xfrm flipV="1">
            <a:off x="3158331" y="2816224"/>
            <a:ext cx="1003300" cy="147638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sp>
        <p:nvSpPr>
          <p:cNvPr id="334" name="Shape 334"/>
          <p:cNvSpPr/>
          <p:nvPr/>
        </p:nvSpPr>
        <p:spPr>
          <a:xfrm>
            <a:off x="2616993" y="2205036"/>
            <a:ext cx="2087564" cy="223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447589" y="1389716"/>
            <a:ext cx="367594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The branch and bound process is based on a edge shrinking process.</a:t>
            </a:r>
          </a:p>
        </p:txBody>
      </p:sp>
      <p:sp>
        <p:nvSpPr>
          <p:cNvPr id="336" name="Shape 336"/>
          <p:cNvSpPr/>
          <p:nvPr/>
        </p:nvSpPr>
        <p:spPr>
          <a:xfrm>
            <a:off x="446606" y="4991098"/>
            <a:ext cx="4334358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/>
              <a:t>Suppose we know a sub-graph is part of the solution.</a:t>
            </a:r>
            <a:endParaRPr sz="1400"/>
          </a:p>
          <a:p>
            <a:pPr lvl="0"/>
            <a:r>
              <a:rPr sz="1400"/>
              <a:t>We want to bridge it out from the graph.</a:t>
            </a:r>
            <a:endParaRPr sz="1400"/>
          </a:p>
          <a:p>
            <a:pPr lvl="0"/>
            <a:r>
              <a:rPr sz="1400"/>
              <a:t>And use the rest of the graph to compute the bounds.</a:t>
            </a:r>
          </a:p>
        </p:txBody>
      </p:sp>
      <p:sp>
        <p:nvSpPr>
          <p:cNvPr id="337" name="Shape 337"/>
          <p:cNvSpPr/>
          <p:nvPr/>
        </p:nvSpPr>
        <p:spPr>
          <a:xfrm flipV="1">
            <a:off x="2051719" y="4110190"/>
            <a:ext cx="870990" cy="880908"/>
          </a:xfrm>
          <a:prstGeom prst="line">
            <a:avLst/>
          </a:prstGeom>
          <a:ln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7" grpId="2"/>
      <p:bldP build="whole" bldLvl="1" animBg="1" rev="0" advAuto="0" spid="334" grpId="3"/>
      <p:bldP build="whole" bldLvl="1" animBg="1" rev="0" advAuto="0" spid="33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Edge Shrinking and Problems with BnB</a:t>
            </a:r>
          </a:p>
        </p:txBody>
      </p:sp>
      <p:sp>
        <p:nvSpPr>
          <p:cNvPr id="340" name="Shape 340"/>
          <p:cNvSpPr/>
          <p:nvPr/>
        </p:nvSpPr>
        <p:spPr>
          <a:xfrm>
            <a:off x="5101430" y="3285330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5604669" y="3069431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342" name="Connector 342"/>
          <p:cNvCxnSpPr>
            <a:stCxn id="340" idx="0"/>
            <a:endCxn id="341" idx="0"/>
          </p:cNvCxnSpPr>
          <p:nvPr/>
        </p:nvCxnSpPr>
        <p:spPr>
          <a:xfrm flipV="1">
            <a:off x="5139530" y="3107531"/>
            <a:ext cx="503240" cy="215900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sp>
        <p:nvSpPr>
          <p:cNvPr id="343" name="Shape 343"/>
          <p:cNvSpPr/>
          <p:nvPr/>
        </p:nvSpPr>
        <p:spPr>
          <a:xfrm>
            <a:off x="5388769" y="3574255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344" name="Connector 344"/>
          <p:cNvCxnSpPr>
            <a:stCxn id="341" idx="0"/>
            <a:endCxn id="343" idx="0"/>
          </p:cNvCxnSpPr>
          <p:nvPr/>
        </p:nvCxnSpPr>
        <p:spPr>
          <a:xfrm flipH="1">
            <a:off x="5426869" y="3107531"/>
            <a:ext cx="215901" cy="504825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sp>
        <p:nvSpPr>
          <p:cNvPr id="345" name="Shape 345"/>
          <p:cNvSpPr/>
          <p:nvPr/>
        </p:nvSpPr>
        <p:spPr>
          <a:xfrm>
            <a:off x="6180930" y="3717130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346" name="Connector 346"/>
          <p:cNvCxnSpPr>
            <a:stCxn id="340" idx="0"/>
            <a:endCxn id="345" idx="0"/>
          </p:cNvCxnSpPr>
          <p:nvPr/>
        </p:nvCxnSpPr>
        <p:spPr>
          <a:xfrm>
            <a:off x="5139530" y="3323430"/>
            <a:ext cx="1079501" cy="431801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sp>
        <p:nvSpPr>
          <p:cNvPr id="347" name="Shape 347"/>
          <p:cNvSpPr/>
          <p:nvPr/>
        </p:nvSpPr>
        <p:spPr>
          <a:xfrm>
            <a:off x="5172869" y="3861594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5893594" y="3933030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6180930" y="4221955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350" name="Connector 350"/>
          <p:cNvCxnSpPr>
            <a:stCxn id="343" idx="0"/>
            <a:endCxn id="347" idx="0"/>
          </p:cNvCxnSpPr>
          <p:nvPr/>
        </p:nvCxnSpPr>
        <p:spPr>
          <a:xfrm flipH="1">
            <a:off x="5210969" y="3612355"/>
            <a:ext cx="215901" cy="287340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cxnSp>
        <p:nvCxnSpPr>
          <p:cNvPr id="351" name="Connector 351"/>
          <p:cNvCxnSpPr>
            <a:stCxn id="343" idx="0"/>
            <a:endCxn id="348" idx="0"/>
          </p:cNvCxnSpPr>
          <p:nvPr/>
        </p:nvCxnSpPr>
        <p:spPr>
          <a:xfrm>
            <a:off x="5426869" y="3612355"/>
            <a:ext cx="504826" cy="358776"/>
          </a:xfrm>
          <a:prstGeom prst="straightConnector1">
            <a:avLst/>
          </a:prstGeom>
          <a:ln w="25400">
            <a:solidFill>
              <a:srgbClr val="00FF00"/>
            </a:solidFill>
            <a:round/>
          </a:ln>
        </p:spPr>
      </p:cxnSp>
      <p:cxnSp>
        <p:nvCxnSpPr>
          <p:cNvPr id="352" name="Connector 352"/>
          <p:cNvCxnSpPr>
            <a:stCxn id="347" idx="0"/>
            <a:endCxn id="348" idx="0"/>
          </p:cNvCxnSpPr>
          <p:nvPr/>
        </p:nvCxnSpPr>
        <p:spPr>
          <a:xfrm>
            <a:off x="5210969" y="3899694"/>
            <a:ext cx="720726" cy="71437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cxnSp>
        <p:nvCxnSpPr>
          <p:cNvPr id="353" name="Connector 353"/>
          <p:cNvCxnSpPr>
            <a:stCxn id="348" idx="0"/>
            <a:endCxn id="349" idx="0"/>
          </p:cNvCxnSpPr>
          <p:nvPr/>
        </p:nvCxnSpPr>
        <p:spPr>
          <a:xfrm>
            <a:off x="5931694" y="3971130"/>
            <a:ext cx="287337" cy="288926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sp>
        <p:nvSpPr>
          <p:cNvPr id="354" name="Shape 354"/>
          <p:cNvSpPr/>
          <p:nvPr/>
        </p:nvSpPr>
        <p:spPr>
          <a:xfrm>
            <a:off x="5172869" y="4148930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355" name="Connector 355"/>
          <p:cNvCxnSpPr>
            <a:stCxn id="345" idx="0"/>
            <a:endCxn id="354" idx="0"/>
          </p:cNvCxnSpPr>
          <p:nvPr/>
        </p:nvCxnSpPr>
        <p:spPr>
          <a:xfrm flipH="1">
            <a:off x="5210969" y="3755230"/>
            <a:ext cx="1008062" cy="431801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cxnSp>
        <p:nvCxnSpPr>
          <p:cNvPr id="356" name="Connector 356"/>
          <p:cNvCxnSpPr>
            <a:stCxn id="354" idx="0"/>
            <a:endCxn id="347" idx="0"/>
          </p:cNvCxnSpPr>
          <p:nvPr/>
        </p:nvCxnSpPr>
        <p:spPr>
          <a:xfrm flipV="1">
            <a:off x="5210969" y="3899694"/>
            <a:ext cx="1" cy="287337"/>
          </a:xfrm>
          <a:prstGeom prst="straightConnector1">
            <a:avLst/>
          </a:prstGeom>
          <a:ln w="25400">
            <a:solidFill>
              <a:srgbClr val="00FF00"/>
            </a:solidFill>
            <a:round/>
          </a:ln>
        </p:spPr>
      </p:cxnSp>
      <p:cxnSp>
        <p:nvCxnSpPr>
          <p:cNvPr id="357" name="Connector 357"/>
          <p:cNvCxnSpPr>
            <a:stCxn id="345" idx="0"/>
            <a:endCxn id="349" idx="0"/>
          </p:cNvCxnSpPr>
          <p:nvPr/>
        </p:nvCxnSpPr>
        <p:spPr>
          <a:xfrm>
            <a:off x="6219030" y="3755230"/>
            <a:ext cx="1" cy="504826"/>
          </a:xfrm>
          <a:prstGeom prst="straightConnector1">
            <a:avLst/>
          </a:prstGeom>
          <a:ln w="25400">
            <a:solidFill>
              <a:srgbClr val="00FF00"/>
            </a:solidFill>
            <a:round/>
          </a:ln>
        </p:spPr>
      </p:cxnSp>
      <p:cxnSp>
        <p:nvCxnSpPr>
          <p:cNvPr id="358" name="Connector 358"/>
          <p:cNvCxnSpPr>
            <a:stCxn id="354" idx="0"/>
            <a:endCxn id="349" idx="0"/>
          </p:cNvCxnSpPr>
          <p:nvPr/>
        </p:nvCxnSpPr>
        <p:spPr>
          <a:xfrm>
            <a:off x="5210969" y="4187030"/>
            <a:ext cx="1008062" cy="73026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sp>
        <p:nvSpPr>
          <p:cNvPr id="359" name="Shape 359"/>
          <p:cNvSpPr/>
          <p:nvPr/>
        </p:nvSpPr>
        <p:spPr>
          <a:xfrm>
            <a:off x="5677694" y="2926556"/>
            <a:ext cx="1888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2</a:t>
            </a:r>
          </a:p>
        </p:txBody>
      </p:sp>
      <p:sp>
        <p:nvSpPr>
          <p:cNvPr id="360" name="Shape 360"/>
          <p:cNvSpPr/>
          <p:nvPr/>
        </p:nvSpPr>
        <p:spPr>
          <a:xfrm>
            <a:off x="4741069" y="3213893"/>
            <a:ext cx="1888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5</a:t>
            </a:r>
          </a:p>
        </p:txBody>
      </p:sp>
      <p:sp>
        <p:nvSpPr>
          <p:cNvPr id="361" name="Shape 361"/>
          <p:cNvSpPr/>
          <p:nvPr/>
        </p:nvSpPr>
        <p:spPr>
          <a:xfrm>
            <a:off x="5193505" y="3429794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3</a:t>
            </a:r>
          </a:p>
        </p:txBody>
      </p:sp>
      <p:sp>
        <p:nvSpPr>
          <p:cNvPr id="362" name="Shape 362"/>
          <p:cNvSpPr/>
          <p:nvPr/>
        </p:nvSpPr>
        <p:spPr>
          <a:xfrm>
            <a:off x="4885530" y="3861594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1</a:t>
            </a:r>
          </a:p>
        </p:txBody>
      </p:sp>
      <p:sp>
        <p:nvSpPr>
          <p:cNvPr id="363" name="Shape 363"/>
          <p:cNvSpPr/>
          <p:nvPr/>
        </p:nvSpPr>
        <p:spPr>
          <a:xfrm>
            <a:off x="4956969" y="4221955"/>
            <a:ext cx="1888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7</a:t>
            </a:r>
          </a:p>
        </p:txBody>
      </p:sp>
      <p:sp>
        <p:nvSpPr>
          <p:cNvPr id="364" name="Shape 364"/>
          <p:cNvSpPr/>
          <p:nvPr/>
        </p:nvSpPr>
        <p:spPr>
          <a:xfrm>
            <a:off x="6109494" y="4234655"/>
            <a:ext cx="1888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6</a:t>
            </a:r>
          </a:p>
        </p:txBody>
      </p:sp>
      <p:sp>
        <p:nvSpPr>
          <p:cNvPr id="365" name="Shape 365"/>
          <p:cNvSpPr/>
          <p:nvPr/>
        </p:nvSpPr>
        <p:spPr>
          <a:xfrm>
            <a:off x="5936455" y="3790155"/>
            <a:ext cx="18889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0</a:t>
            </a:r>
          </a:p>
        </p:txBody>
      </p:sp>
      <p:sp>
        <p:nvSpPr>
          <p:cNvPr id="366" name="Shape 366"/>
          <p:cNvSpPr/>
          <p:nvPr/>
        </p:nvSpPr>
        <p:spPr>
          <a:xfrm>
            <a:off x="6152355" y="3513930"/>
            <a:ext cx="18889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4</a:t>
            </a:r>
          </a:p>
        </p:txBody>
      </p:sp>
      <p:cxnSp>
        <p:nvCxnSpPr>
          <p:cNvPr id="367" name="Connector 367"/>
          <p:cNvCxnSpPr>
            <a:stCxn id="341" idx="0"/>
            <a:endCxn id="340" idx="0"/>
          </p:cNvCxnSpPr>
          <p:nvPr/>
        </p:nvCxnSpPr>
        <p:spPr>
          <a:xfrm flipH="1">
            <a:off x="5139530" y="3107531"/>
            <a:ext cx="503240" cy="215900"/>
          </a:xfrm>
          <a:prstGeom prst="straightConnector1">
            <a:avLst/>
          </a:prstGeom>
          <a:ln w="25400">
            <a:solidFill>
              <a:srgbClr val="00FF00"/>
            </a:solidFill>
            <a:round/>
          </a:ln>
        </p:spPr>
      </p:cxnSp>
      <p:sp>
        <p:nvSpPr>
          <p:cNvPr id="368" name="Shape 368"/>
          <p:cNvSpPr/>
          <p:nvPr/>
        </p:nvSpPr>
        <p:spPr>
          <a:xfrm>
            <a:off x="3012281" y="2782093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3012281" y="3717130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4015580" y="2634456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4015580" y="3569494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372" name="Connector 372"/>
          <p:cNvCxnSpPr>
            <a:stCxn id="369" idx="0"/>
            <a:endCxn id="371" idx="0"/>
          </p:cNvCxnSpPr>
          <p:nvPr/>
        </p:nvCxnSpPr>
        <p:spPr>
          <a:xfrm flipV="1">
            <a:off x="3050381" y="3607594"/>
            <a:ext cx="1003300" cy="147637"/>
          </a:xfrm>
          <a:prstGeom prst="straightConnector1">
            <a:avLst/>
          </a:prstGeom>
          <a:ln w="25400">
            <a:solidFill/>
            <a:round/>
          </a:ln>
        </p:spPr>
      </p:cxnSp>
      <p:sp>
        <p:nvSpPr>
          <p:cNvPr id="373" name="Shape 373"/>
          <p:cNvSpPr/>
          <p:nvPr/>
        </p:nvSpPr>
        <p:spPr>
          <a:xfrm>
            <a:off x="2724943" y="2421731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5</a:t>
            </a:r>
          </a:p>
        </p:txBody>
      </p:sp>
      <p:sp>
        <p:nvSpPr>
          <p:cNvPr id="374" name="Shape 374"/>
          <p:cNvSpPr/>
          <p:nvPr/>
        </p:nvSpPr>
        <p:spPr>
          <a:xfrm>
            <a:off x="3877469" y="2348706"/>
            <a:ext cx="26234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11</a:t>
            </a:r>
          </a:p>
        </p:txBody>
      </p:sp>
      <p:sp>
        <p:nvSpPr>
          <p:cNvPr id="375" name="Shape 375"/>
          <p:cNvSpPr/>
          <p:nvPr/>
        </p:nvSpPr>
        <p:spPr>
          <a:xfrm>
            <a:off x="4093369" y="3285330"/>
            <a:ext cx="1888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0</a:t>
            </a:r>
          </a:p>
        </p:txBody>
      </p:sp>
      <p:sp>
        <p:nvSpPr>
          <p:cNvPr id="376" name="Shape 376"/>
          <p:cNvSpPr/>
          <p:nvPr/>
        </p:nvSpPr>
        <p:spPr>
          <a:xfrm>
            <a:off x="2724943" y="3586955"/>
            <a:ext cx="18889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6</a:t>
            </a:r>
          </a:p>
        </p:txBody>
      </p:sp>
      <p:cxnSp>
        <p:nvCxnSpPr>
          <p:cNvPr id="377" name="Connector 377"/>
          <p:cNvCxnSpPr>
            <a:stCxn id="368" idx="0"/>
            <a:endCxn id="370" idx="0"/>
          </p:cNvCxnSpPr>
          <p:nvPr/>
        </p:nvCxnSpPr>
        <p:spPr>
          <a:xfrm flipV="1">
            <a:off x="3050381" y="2672556"/>
            <a:ext cx="1003300" cy="147638"/>
          </a:xfrm>
          <a:prstGeom prst="straightConnector1">
            <a:avLst/>
          </a:prstGeom>
          <a:ln w="25400">
            <a:solidFill/>
            <a:round/>
          </a:ln>
        </p:spPr>
      </p:cxnSp>
      <p:sp>
        <p:nvSpPr>
          <p:cNvPr id="378" name="Shape 378"/>
          <p:cNvSpPr/>
          <p:nvPr/>
        </p:nvSpPr>
        <p:spPr>
          <a:xfrm>
            <a:off x="4080669" y="2697955"/>
            <a:ext cx="1535113" cy="382590"/>
          </a:xfrm>
          <a:prstGeom prst="line">
            <a:avLst/>
          </a:prstGeom>
          <a:ln w="12700">
            <a:solidFill>
              <a:srgbClr val="00FF00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4091780" y="3607594"/>
            <a:ext cx="1081089" cy="292101"/>
          </a:xfrm>
          <a:prstGeom prst="line">
            <a:avLst/>
          </a:prstGeom>
          <a:ln w="12700">
            <a:solidFill>
              <a:srgbClr val="00FF00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3077368" y="3782218"/>
            <a:ext cx="2095501" cy="404814"/>
          </a:xfrm>
          <a:prstGeom prst="line">
            <a:avLst/>
          </a:prstGeom>
          <a:ln w="12700">
            <a:solidFill>
              <a:srgbClr val="00FF00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3088481" y="2820194"/>
            <a:ext cx="2012951" cy="503237"/>
          </a:xfrm>
          <a:prstGeom prst="line">
            <a:avLst/>
          </a:prstGeom>
          <a:ln w="12700">
            <a:solidFill>
              <a:srgbClr val="00FF00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3076574" y="2820193"/>
            <a:ext cx="2012952" cy="503237"/>
          </a:xfrm>
          <a:prstGeom prst="line">
            <a:avLst/>
          </a:prstGeom>
          <a:ln w="12700">
            <a:solidFill>
              <a:srgbClr val="00FF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4077493" y="2697161"/>
            <a:ext cx="1535113" cy="382590"/>
          </a:xfrm>
          <a:prstGeom prst="line">
            <a:avLst/>
          </a:prstGeom>
          <a:ln w="12700">
            <a:solidFill>
              <a:srgbClr val="00FF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3076575" y="3782164"/>
            <a:ext cx="2095500" cy="404813"/>
          </a:xfrm>
          <a:prstGeom prst="line">
            <a:avLst/>
          </a:prstGeom>
          <a:ln w="12700">
            <a:solidFill>
              <a:srgbClr val="00FF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4053680" y="3594893"/>
            <a:ext cx="1081089" cy="292100"/>
          </a:xfrm>
          <a:prstGeom prst="line">
            <a:avLst/>
          </a:prstGeom>
          <a:ln w="12700">
            <a:solidFill>
              <a:srgbClr val="00FF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500" fill="hold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500" fill="hold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xit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" dur="500" fill="hold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nodeType="afterEffect" presetClass="exit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" dur="500" fill="hold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nodeType="afterEffect" presetClass="entr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7" grpId="5"/>
      <p:bldP build="whole" bldLvl="1" animBg="1" rev="0" advAuto="0" spid="356" grpId="6"/>
      <p:bldP build="whole" bldLvl="1" animBg="1" rev="0" advAuto="0" spid="382" grpId="3"/>
      <p:bldP build="whole" bldLvl="1" animBg="1" rev="0" advAuto="0" spid="384" grpId="1"/>
      <p:bldP build="whole" bldLvl="1" animBg="1" rev="0" advAuto="0" spid="385" grpId="2"/>
      <p:bldP build="whole" bldLvl="1" animBg="1" rev="0" advAuto="0" spid="383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Edge Shrinking and Problems with BnB</a:t>
            </a:r>
          </a:p>
        </p:txBody>
      </p:sp>
      <p:sp>
        <p:nvSpPr>
          <p:cNvPr id="388" name="Shape 388"/>
          <p:cNvSpPr/>
          <p:nvPr/>
        </p:nvSpPr>
        <p:spPr>
          <a:xfrm>
            <a:off x="3120231" y="2925761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9" name="Shape 389"/>
          <p:cNvSpPr/>
          <p:nvPr/>
        </p:nvSpPr>
        <p:spPr>
          <a:xfrm>
            <a:off x="3120231" y="3860798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4123530" y="2778124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4123530" y="3713162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392" name="Connector 392"/>
          <p:cNvCxnSpPr>
            <a:stCxn id="388" idx="0"/>
            <a:endCxn id="389" idx="0"/>
          </p:cNvCxnSpPr>
          <p:nvPr/>
        </p:nvCxnSpPr>
        <p:spPr>
          <a:xfrm>
            <a:off x="3158331" y="2963861"/>
            <a:ext cx="1" cy="935038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cxnSp>
        <p:nvCxnSpPr>
          <p:cNvPr id="393" name="Connector 393"/>
          <p:cNvCxnSpPr>
            <a:stCxn id="390" idx="0"/>
            <a:endCxn id="391" idx="0"/>
          </p:cNvCxnSpPr>
          <p:nvPr/>
        </p:nvCxnSpPr>
        <p:spPr>
          <a:xfrm>
            <a:off x="4161630" y="2816224"/>
            <a:ext cx="1" cy="935039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cxnSp>
        <p:nvCxnSpPr>
          <p:cNvPr id="394" name="Connector 394"/>
          <p:cNvCxnSpPr>
            <a:stCxn id="389" idx="0"/>
            <a:endCxn id="391" idx="0"/>
          </p:cNvCxnSpPr>
          <p:nvPr/>
        </p:nvCxnSpPr>
        <p:spPr>
          <a:xfrm flipV="1">
            <a:off x="3158331" y="3751262"/>
            <a:ext cx="1003300" cy="147637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sp>
        <p:nvSpPr>
          <p:cNvPr id="395" name="Shape 395"/>
          <p:cNvSpPr/>
          <p:nvPr/>
        </p:nvSpPr>
        <p:spPr>
          <a:xfrm>
            <a:off x="5209380" y="3428998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5712619" y="3213099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397" name="Connector 397"/>
          <p:cNvCxnSpPr>
            <a:stCxn id="390" idx="0"/>
            <a:endCxn id="396" idx="0"/>
          </p:cNvCxnSpPr>
          <p:nvPr/>
        </p:nvCxnSpPr>
        <p:spPr>
          <a:xfrm>
            <a:off x="4161630" y="2816224"/>
            <a:ext cx="1589090" cy="434976"/>
          </a:xfrm>
          <a:prstGeom prst="straightConnector1">
            <a:avLst/>
          </a:prstGeom>
          <a:ln w="25400">
            <a:solidFill>
              <a:srgbClr val="00FF00"/>
            </a:solidFill>
            <a:prstDash val="sysDash"/>
            <a:round/>
          </a:ln>
        </p:spPr>
      </p:cxnSp>
      <p:cxnSp>
        <p:nvCxnSpPr>
          <p:cNvPr id="398" name="Connector 398"/>
          <p:cNvCxnSpPr>
            <a:stCxn id="395" idx="0"/>
            <a:endCxn id="396" idx="0"/>
          </p:cNvCxnSpPr>
          <p:nvPr/>
        </p:nvCxnSpPr>
        <p:spPr>
          <a:xfrm flipV="1">
            <a:off x="5247480" y="3251199"/>
            <a:ext cx="503240" cy="215900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sp>
        <p:nvSpPr>
          <p:cNvPr id="399" name="Shape 399"/>
          <p:cNvSpPr/>
          <p:nvPr/>
        </p:nvSpPr>
        <p:spPr>
          <a:xfrm>
            <a:off x="5496719" y="3717923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400" name="Connector 400"/>
          <p:cNvCxnSpPr>
            <a:stCxn id="396" idx="0"/>
            <a:endCxn id="399" idx="0"/>
          </p:cNvCxnSpPr>
          <p:nvPr/>
        </p:nvCxnSpPr>
        <p:spPr>
          <a:xfrm flipH="1">
            <a:off x="5534819" y="3251199"/>
            <a:ext cx="215901" cy="504825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sp>
        <p:nvSpPr>
          <p:cNvPr id="401" name="Shape 401"/>
          <p:cNvSpPr/>
          <p:nvPr/>
        </p:nvSpPr>
        <p:spPr>
          <a:xfrm>
            <a:off x="6288880" y="3860798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402" name="Connector 402"/>
          <p:cNvCxnSpPr>
            <a:stCxn id="395" idx="0"/>
            <a:endCxn id="401" idx="0"/>
          </p:cNvCxnSpPr>
          <p:nvPr/>
        </p:nvCxnSpPr>
        <p:spPr>
          <a:xfrm>
            <a:off x="5247480" y="3467098"/>
            <a:ext cx="1079501" cy="431801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sp>
        <p:nvSpPr>
          <p:cNvPr id="403" name="Shape 403"/>
          <p:cNvSpPr/>
          <p:nvPr/>
        </p:nvSpPr>
        <p:spPr>
          <a:xfrm>
            <a:off x="5280819" y="4005262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6001544" y="4076698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6288880" y="4365623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406" name="Connector 406"/>
          <p:cNvCxnSpPr>
            <a:stCxn id="399" idx="0"/>
            <a:endCxn id="403" idx="0"/>
          </p:cNvCxnSpPr>
          <p:nvPr/>
        </p:nvCxnSpPr>
        <p:spPr>
          <a:xfrm flipH="1">
            <a:off x="5318919" y="3756023"/>
            <a:ext cx="215901" cy="287340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cxnSp>
        <p:nvCxnSpPr>
          <p:cNvPr id="407" name="Connector 407"/>
          <p:cNvCxnSpPr>
            <a:stCxn id="399" idx="0"/>
            <a:endCxn id="404" idx="0"/>
          </p:cNvCxnSpPr>
          <p:nvPr/>
        </p:nvCxnSpPr>
        <p:spPr>
          <a:xfrm>
            <a:off x="5534819" y="3756023"/>
            <a:ext cx="504826" cy="358776"/>
          </a:xfrm>
          <a:prstGeom prst="straightConnector1">
            <a:avLst/>
          </a:prstGeom>
          <a:ln w="25400">
            <a:solidFill>
              <a:srgbClr val="00FF00"/>
            </a:solidFill>
            <a:round/>
          </a:ln>
        </p:spPr>
      </p:cxnSp>
      <p:cxnSp>
        <p:nvCxnSpPr>
          <p:cNvPr id="408" name="Connector 408"/>
          <p:cNvCxnSpPr>
            <a:stCxn id="403" idx="0"/>
            <a:endCxn id="404" idx="0"/>
          </p:cNvCxnSpPr>
          <p:nvPr/>
        </p:nvCxnSpPr>
        <p:spPr>
          <a:xfrm>
            <a:off x="5318919" y="4043362"/>
            <a:ext cx="720726" cy="71437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cxnSp>
        <p:nvCxnSpPr>
          <p:cNvPr id="409" name="Connector 409"/>
          <p:cNvCxnSpPr>
            <a:stCxn id="404" idx="0"/>
            <a:endCxn id="405" idx="0"/>
          </p:cNvCxnSpPr>
          <p:nvPr/>
        </p:nvCxnSpPr>
        <p:spPr>
          <a:xfrm>
            <a:off x="6039644" y="4114798"/>
            <a:ext cx="287337" cy="288926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sp>
        <p:nvSpPr>
          <p:cNvPr id="410" name="Shape 410"/>
          <p:cNvSpPr/>
          <p:nvPr/>
        </p:nvSpPr>
        <p:spPr>
          <a:xfrm>
            <a:off x="5280819" y="4292598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411" name="Connector 411"/>
          <p:cNvCxnSpPr>
            <a:stCxn id="401" idx="0"/>
            <a:endCxn id="410" idx="0"/>
          </p:cNvCxnSpPr>
          <p:nvPr/>
        </p:nvCxnSpPr>
        <p:spPr>
          <a:xfrm flipH="1">
            <a:off x="5318919" y="3898898"/>
            <a:ext cx="1008062" cy="431801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cxnSp>
        <p:nvCxnSpPr>
          <p:cNvPr id="412" name="Connector 412"/>
          <p:cNvCxnSpPr>
            <a:stCxn id="391" idx="0"/>
            <a:endCxn id="403" idx="0"/>
          </p:cNvCxnSpPr>
          <p:nvPr/>
        </p:nvCxnSpPr>
        <p:spPr>
          <a:xfrm>
            <a:off x="4161630" y="3751262"/>
            <a:ext cx="1157290" cy="292101"/>
          </a:xfrm>
          <a:prstGeom prst="straightConnector1">
            <a:avLst/>
          </a:prstGeom>
          <a:ln w="25400">
            <a:solidFill>
              <a:srgbClr val="00FF00"/>
            </a:solidFill>
            <a:prstDash val="sysDash"/>
            <a:round/>
          </a:ln>
        </p:spPr>
      </p:cxnSp>
      <p:sp>
        <p:nvSpPr>
          <p:cNvPr id="413" name="Shape 413"/>
          <p:cNvSpPr/>
          <p:nvPr/>
        </p:nvSpPr>
        <p:spPr>
          <a:xfrm>
            <a:off x="3185318" y="3933055"/>
            <a:ext cx="2095501" cy="404813"/>
          </a:xfrm>
          <a:prstGeom prst="line">
            <a:avLst/>
          </a:prstGeom>
          <a:ln w="25400">
            <a:solidFill>
              <a:srgbClr val="00FF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cxnSp>
        <p:nvCxnSpPr>
          <p:cNvPr id="414" name="Connector 414"/>
          <p:cNvCxnSpPr>
            <a:stCxn id="401" idx="0"/>
            <a:endCxn id="405" idx="0"/>
          </p:cNvCxnSpPr>
          <p:nvPr/>
        </p:nvCxnSpPr>
        <p:spPr>
          <a:xfrm>
            <a:off x="6326980" y="3898898"/>
            <a:ext cx="1" cy="504826"/>
          </a:xfrm>
          <a:prstGeom prst="straightConnector1">
            <a:avLst/>
          </a:prstGeom>
          <a:ln w="25400">
            <a:solidFill>
              <a:srgbClr val="00FF00"/>
            </a:solidFill>
            <a:round/>
          </a:ln>
        </p:spPr>
      </p:cxnSp>
      <p:cxnSp>
        <p:nvCxnSpPr>
          <p:cNvPr id="415" name="Connector 415"/>
          <p:cNvCxnSpPr>
            <a:stCxn id="410" idx="0"/>
            <a:endCxn id="405" idx="0"/>
          </p:cNvCxnSpPr>
          <p:nvPr/>
        </p:nvCxnSpPr>
        <p:spPr>
          <a:xfrm>
            <a:off x="5318919" y="4330698"/>
            <a:ext cx="1008062" cy="73026"/>
          </a:xfrm>
          <a:prstGeom prst="straightConnector1">
            <a:avLst/>
          </a:prstGeom>
          <a:ln w="25400">
            <a:solidFill>
              <a:srgbClr val="FF0000"/>
            </a:solidFill>
            <a:round/>
          </a:ln>
        </p:spPr>
      </p:cxnSp>
      <p:sp>
        <p:nvSpPr>
          <p:cNvPr id="416" name="Shape 416"/>
          <p:cNvSpPr/>
          <p:nvPr/>
        </p:nvSpPr>
        <p:spPr>
          <a:xfrm>
            <a:off x="2832893" y="2565399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5</a:t>
            </a:r>
          </a:p>
        </p:txBody>
      </p:sp>
      <p:sp>
        <p:nvSpPr>
          <p:cNvPr id="417" name="Shape 417"/>
          <p:cNvSpPr/>
          <p:nvPr/>
        </p:nvSpPr>
        <p:spPr>
          <a:xfrm>
            <a:off x="3985419" y="2492374"/>
            <a:ext cx="26234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11</a:t>
            </a:r>
          </a:p>
        </p:txBody>
      </p:sp>
      <p:sp>
        <p:nvSpPr>
          <p:cNvPr id="418" name="Shape 418"/>
          <p:cNvSpPr/>
          <p:nvPr/>
        </p:nvSpPr>
        <p:spPr>
          <a:xfrm>
            <a:off x="4201319" y="3428998"/>
            <a:ext cx="1888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0</a:t>
            </a:r>
          </a:p>
        </p:txBody>
      </p:sp>
      <p:sp>
        <p:nvSpPr>
          <p:cNvPr id="419" name="Shape 419"/>
          <p:cNvSpPr/>
          <p:nvPr/>
        </p:nvSpPr>
        <p:spPr>
          <a:xfrm>
            <a:off x="2832893" y="3730623"/>
            <a:ext cx="18889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6</a:t>
            </a:r>
          </a:p>
        </p:txBody>
      </p:sp>
      <p:sp>
        <p:nvSpPr>
          <p:cNvPr id="420" name="Shape 420"/>
          <p:cNvSpPr/>
          <p:nvPr/>
        </p:nvSpPr>
        <p:spPr>
          <a:xfrm>
            <a:off x="5714205" y="3082924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3</a:t>
            </a:r>
          </a:p>
        </p:txBody>
      </p:sp>
      <p:sp>
        <p:nvSpPr>
          <p:cNvPr id="421" name="Shape 421"/>
          <p:cNvSpPr/>
          <p:nvPr/>
        </p:nvSpPr>
        <p:spPr>
          <a:xfrm>
            <a:off x="4849019" y="3225799"/>
            <a:ext cx="1888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8</a:t>
            </a:r>
          </a:p>
        </p:txBody>
      </p:sp>
      <p:sp>
        <p:nvSpPr>
          <p:cNvPr id="422" name="Shape 422"/>
          <p:cNvSpPr/>
          <p:nvPr/>
        </p:nvSpPr>
        <p:spPr>
          <a:xfrm>
            <a:off x="5209380" y="3573462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4</a:t>
            </a:r>
          </a:p>
        </p:txBody>
      </p:sp>
      <p:sp>
        <p:nvSpPr>
          <p:cNvPr id="423" name="Shape 423"/>
          <p:cNvSpPr/>
          <p:nvPr/>
        </p:nvSpPr>
        <p:spPr>
          <a:xfrm>
            <a:off x="4996655" y="3933823"/>
            <a:ext cx="18889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2</a:t>
            </a:r>
          </a:p>
        </p:txBody>
      </p:sp>
      <p:sp>
        <p:nvSpPr>
          <p:cNvPr id="424" name="Shape 424"/>
          <p:cNvSpPr/>
          <p:nvPr/>
        </p:nvSpPr>
        <p:spPr>
          <a:xfrm>
            <a:off x="5120480" y="4306887"/>
            <a:ext cx="273657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10</a:t>
            </a:r>
          </a:p>
        </p:txBody>
      </p:sp>
      <p:sp>
        <p:nvSpPr>
          <p:cNvPr id="425" name="Shape 425"/>
          <p:cNvSpPr/>
          <p:nvPr/>
        </p:nvSpPr>
        <p:spPr>
          <a:xfrm>
            <a:off x="6217444" y="4378323"/>
            <a:ext cx="1888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9</a:t>
            </a:r>
          </a:p>
        </p:txBody>
      </p:sp>
      <p:sp>
        <p:nvSpPr>
          <p:cNvPr id="426" name="Shape 426"/>
          <p:cNvSpPr/>
          <p:nvPr/>
        </p:nvSpPr>
        <p:spPr>
          <a:xfrm>
            <a:off x="6044405" y="3933823"/>
            <a:ext cx="18889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1</a:t>
            </a:r>
          </a:p>
        </p:txBody>
      </p:sp>
      <p:sp>
        <p:nvSpPr>
          <p:cNvPr id="427" name="Shape 427"/>
          <p:cNvSpPr/>
          <p:nvPr/>
        </p:nvSpPr>
        <p:spPr>
          <a:xfrm>
            <a:off x="6260305" y="3657598"/>
            <a:ext cx="18889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7</a:t>
            </a:r>
          </a:p>
        </p:txBody>
      </p:sp>
      <p:cxnSp>
        <p:nvCxnSpPr>
          <p:cNvPr id="428" name="Connector 428"/>
          <p:cNvCxnSpPr>
            <a:stCxn id="388" idx="0"/>
            <a:endCxn id="395" idx="0"/>
          </p:cNvCxnSpPr>
          <p:nvPr/>
        </p:nvCxnSpPr>
        <p:spPr>
          <a:xfrm>
            <a:off x="3158331" y="2963861"/>
            <a:ext cx="2089150" cy="503238"/>
          </a:xfrm>
          <a:prstGeom prst="straightConnector1">
            <a:avLst/>
          </a:prstGeom>
          <a:ln w="25400">
            <a:solidFill>
              <a:srgbClr val="00FF00"/>
            </a:solidFill>
            <a:prstDash val="sysDash"/>
            <a:round/>
          </a:ln>
        </p:spPr>
      </p:cxnSp>
      <p:cxnSp>
        <p:nvCxnSpPr>
          <p:cNvPr id="429" name="Connector 429"/>
          <p:cNvCxnSpPr>
            <a:stCxn id="388" idx="0"/>
            <a:endCxn id="390" idx="0"/>
          </p:cNvCxnSpPr>
          <p:nvPr/>
        </p:nvCxnSpPr>
        <p:spPr>
          <a:xfrm flipV="1">
            <a:off x="3158331" y="2816224"/>
            <a:ext cx="1003300" cy="147638"/>
          </a:xfrm>
          <a:prstGeom prst="straightConnector1">
            <a:avLst/>
          </a:prstGeom>
          <a:ln w="25400">
            <a:solidFill>
              <a:srgbClr val="0000FF"/>
            </a:solidFill>
            <a:round/>
          </a:ln>
        </p:spPr>
      </p:cxnSp>
      <p:sp>
        <p:nvSpPr>
          <p:cNvPr id="430" name="Shape 430"/>
          <p:cNvSpPr/>
          <p:nvPr/>
        </p:nvSpPr>
        <p:spPr>
          <a:xfrm>
            <a:off x="2616993" y="2205036"/>
            <a:ext cx="2087564" cy="223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3165231" y="2980591"/>
            <a:ext cx="2083778" cy="638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94" fill="norm" stroke="1" extrusionOk="0">
                <a:moveTo>
                  <a:pt x="0" y="0"/>
                </a:moveTo>
                <a:cubicBezTo>
                  <a:pt x="2438" y="8186"/>
                  <a:pt x="4876" y="16372"/>
                  <a:pt x="8476" y="18986"/>
                </a:cubicBezTo>
                <a:cubicBezTo>
                  <a:pt x="12076" y="21600"/>
                  <a:pt x="16838" y="18642"/>
                  <a:pt x="21600" y="15684"/>
                </a:cubicBezTo>
              </a:path>
            </a:pathLst>
          </a:custGeom>
          <a:ln w="25400">
            <a:solidFill>
              <a:srgbClr val="00FF00"/>
            </a:solidFill>
            <a:prstDash val="sysDash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4176345" y="2739748"/>
            <a:ext cx="1573824" cy="495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89" fill="norm" stroke="1" extrusionOk="0">
                <a:moveTo>
                  <a:pt x="0" y="2288"/>
                </a:moveTo>
                <a:cubicBezTo>
                  <a:pt x="3268" y="439"/>
                  <a:pt x="6536" y="-1411"/>
                  <a:pt x="10136" y="1572"/>
                </a:cubicBezTo>
                <a:cubicBezTo>
                  <a:pt x="13736" y="4556"/>
                  <a:pt x="17668" y="12372"/>
                  <a:pt x="21600" y="20189"/>
                </a:cubicBezTo>
              </a:path>
            </a:pathLst>
          </a:custGeom>
          <a:ln w="25400">
            <a:solidFill>
              <a:srgbClr val="00FF00"/>
            </a:solidFill>
            <a:prstDash val="sysDash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3" name="Shape 433"/>
          <p:cNvSpPr/>
          <p:nvPr/>
        </p:nvSpPr>
        <p:spPr>
          <a:xfrm>
            <a:off x="500034" y="1428736"/>
            <a:ext cx="591537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/>
              <a:t>When unequal content:</a:t>
            </a:r>
            <a:endParaRPr sz="1400"/>
          </a:p>
          <a:p>
            <a:pPr lvl="0"/>
            <a:r>
              <a:rPr sz="1400"/>
              <a:t>Which means there are multiple same colored edge connected to a vertex</a:t>
            </a:r>
          </a:p>
        </p:txBody>
      </p:sp>
      <p:sp>
        <p:nvSpPr>
          <p:cNvPr id="434" name="Shape 434"/>
          <p:cNvSpPr/>
          <p:nvPr/>
        </p:nvSpPr>
        <p:spPr>
          <a:xfrm flipV="1">
            <a:off x="4336255" y="3001961"/>
            <a:ext cx="512764" cy="222251"/>
          </a:xfrm>
          <a:prstGeom prst="line">
            <a:avLst/>
          </a:prstGeom>
          <a:ln w="25400">
            <a:solidFill>
              <a:srgbClr val="00FF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3721100" y="2882900"/>
            <a:ext cx="14351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494" y="15525"/>
                  <a:pt x="988" y="9450"/>
                  <a:pt x="4588" y="5850"/>
                </a:cubicBezTo>
                <a:cubicBezTo>
                  <a:pt x="8188" y="2250"/>
                  <a:pt x="14894" y="1125"/>
                  <a:pt x="21600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3144592" y="2941636"/>
            <a:ext cx="2091227" cy="682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94" fill="norm" stroke="1" extrusionOk="0">
                <a:moveTo>
                  <a:pt x="0" y="0"/>
                </a:moveTo>
                <a:cubicBezTo>
                  <a:pt x="2438" y="8186"/>
                  <a:pt x="4876" y="16372"/>
                  <a:pt x="8476" y="18986"/>
                </a:cubicBezTo>
                <a:cubicBezTo>
                  <a:pt x="12076" y="21600"/>
                  <a:pt x="16838" y="18642"/>
                  <a:pt x="21600" y="15684"/>
                </a:cubicBezTo>
              </a:path>
            </a:pathLst>
          </a:custGeom>
          <a:ln w="25400">
            <a:solidFill>
              <a:srgbClr val="00FF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3196431" y="2963863"/>
            <a:ext cx="2012951" cy="503238"/>
          </a:xfrm>
          <a:prstGeom prst="line">
            <a:avLst/>
          </a:prstGeom>
          <a:ln w="25400">
            <a:solidFill>
              <a:srgbClr val="00FF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8" name="Shape 438"/>
          <p:cNvSpPr/>
          <p:nvPr/>
        </p:nvSpPr>
        <p:spPr>
          <a:xfrm>
            <a:off x="4184376" y="2841623"/>
            <a:ext cx="1535113" cy="382590"/>
          </a:xfrm>
          <a:prstGeom prst="line">
            <a:avLst/>
          </a:prstGeom>
          <a:ln w="25400">
            <a:solidFill>
              <a:srgbClr val="00FF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4179978" y="2744509"/>
            <a:ext cx="1573824" cy="495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89" fill="norm" stroke="1" extrusionOk="0">
                <a:moveTo>
                  <a:pt x="0" y="2288"/>
                </a:moveTo>
                <a:cubicBezTo>
                  <a:pt x="3268" y="439"/>
                  <a:pt x="6536" y="-1411"/>
                  <a:pt x="10136" y="1572"/>
                </a:cubicBezTo>
                <a:cubicBezTo>
                  <a:pt x="13736" y="4556"/>
                  <a:pt x="17668" y="12372"/>
                  <a:pt x="21600" y="20189"/>
                </a:cubicBezTo>
              </a:path>
            </a:pathLst>
          </a:custGeom>
          <a:ln w="25400">
            <a:solidFill>
              <a:srgbClr val="00FF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4199729" y="3751262"/>
            <a:ext cx="1081089" cy="292101"/>
          </a:xfrm>
          <a:prstGeom prst="line">
            <a:avLst/>
          </a:prstGeom>
          <a:ln w="25400">
            <a:solidFill>
              <a:srgbClr val="00FF00"/>
            </a:solidFill>
            <a:prstDash val="sys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4199729" y="3751262"/>
            <a:ext cx="1081089" cy="292101"/>
          </a:xfrm>
          <a:prstGeom prst="line">
            <a:avLst/>
          </a:prstGeom>
          <a:ln w="25400">
            <a:solidFill>
              <a:srgbClr val="00FF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3186906" y="3927523"/>
            <a:ext cx="2095501" cy="404813"/>
          </a:xfrm>
          <a:prstGeom prst="line">
            <a:avLst/>
          </a:prstGeom>
          <a:ln w="25400">
            <a:solidFill>
              <a:srgbClr val="00FF00"/>
            </a:solidFill>
            <a:prstDash val="sys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4538662" y="3082923"/>
            <a:ext cx="638176" cy="522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2057" y="16282"/>
                  <a:pt x="4114" y="10964"/>
                  <a:pt x="7714" y="7364"/>
                </a:cubicBezTo>
                <a:cubicBezTo>
                  <a:pt x="11314" y="3764"/>
                  <a:pt x="16457" y="1882"/>
                  <a:pt x="21600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4" name="Shape 444"/>
          <p:cNvSpPr/>
          <p:nvPr/>
        </p:nvSpPr>
        <p:spPr>
          <a:xfrm>
            <a:off x="4857750" y="3100388"/>
            <a:ext cx="647700" cy="271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376" y="17147"/>
                  <a:pt x="2753" y="12695"/>
                  <a:pt x="6353" y="9095"/>
                </a:cubicBezTo>
                <a:cubicBezTo>
                  <a:pt x="9953" y="5495"/>
                  <a:pt x="21600" y="0"/>
                  <a:pt x="21600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500" fill="hold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500" fill="hold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xit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" dur="500" fill="hold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nodeType="afterEffect" presetClass="exit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" dur="500" fill="hold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nodeType="afterEffect" presetClass="exi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2" dur="500" fill="hold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nodeType="afterEffect" presetClass="exit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6" dur="500" fill="hold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nodeType="afterEffect" presetClass="entr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nodeType="afterEffect" presetClass="exit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0" dur="500" fill="hold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nodeType="afterEffect" presetClass="exit" presetSubtype="0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4" dur="500" fill="hold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7" grpId="4"/>
      <p:bldP build="whole" bldLvl="1" animBg="1" rev="0" advAuto="0" spid="439" grpId="6"/>
      <p:bldP build="whole" bldLvl="1" animBg="1" rev="0" advAuto="0" spid="413" grpId="1"/>
      <p:bldP build="whole" bldLvl="1" animBg="1" rev="0" advAuto="0" spid="443" grpId="10"/>
      <p:bldP build="whole" bldLvl="1" animBg="1" rev="0" advAuto="0" spid="435" grpId="7"/>
      <p:bldP build="whole" bldLvl="1" animBg="1" rev="0" advAuto="0" spid="444" grpId="9"/>
      <p:bldP build="whole" bldLvl="1" animBg="1" rev="0" advAuto="0" spid="436" grpId="3"/>
      <p:bldP build="whole" bldLvl="1" animBg="1" rev="0" advAuto="0" spid="435" grpId="11"/>
      <p:bldP build="whole" bldLvl="1" animBg="1" rev="0" advAuto="0" spid="438" grpId="5"/>
      <p:bldP build="whole" bldLvl="1" animBg="1" rev="0" advAuto="0" spid="434" grpId="8"/>
      <p:bldP build="whole" bldLvl="1" animBg="1" rev="0" advAuto="0" spid="441" grpId="2"/>
      <p:bldP build="whole" bldLvl="1" animBg="1" rev="0" advAuto="0" spid="434" grpId="1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Optimization Methods</a:t>
            </a:r>
          </a:p>
        </p:txBody>
      </p:sp>
      <p:sp>
        <p:nvSpPr>
          <p:cNvPr id="447" name="Shape 447"/>
          <p:cNvSpPr/>
          <p:nvPr/>
        </p:nvSpPr>
        <p:spPr>
          <a:xfrm>
            <a:off x="683567" y="2483604"/>
            <a:ext cx="760139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2) Proved (regular) Adequate sub-graph is still applicable to search space</a:t>
            </a:r>
          </a:p>
          <a:p>
            <a:pPr lvl="0"/>
            <a:r>
              <a:t>reduction. </a:t>
            </a:r>
          </a:p>
        </p:txBody>
      </p:sp>
      <p:sp>
        <p:nvSpPr>
          <p:cNvPr id="448" name="Shape 448"/>
          <p:cNvSpPr/>
          <p:nvPr/>
        </p:nvSpPr>
        <p:spPr>
          <a:xfrm>
            <a:off x="693865" y="3347699"/>
            <a:ext cx="65472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3) Methods to reduce redundant Lin-Kernighan neighbor search</a:t>
            </a:r>
          </a:p>
        </p:txBody>
      </p:sp>
      <p:sp>
        <p:nvSpPr>
          <p:cNvPr id="449" name="Shape 449"/>
          <p:cNvSpPr/>
          <p:nvPr/>
        </p:nvSpPr>
        <p:spPr>
          <a:xfrm>
            <a:off x="683568" y="1772816"/>
            <a:ext cx="768678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1) We applied the Lin-Kernighan algorithm primarily to solve the ambiguation problem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9" grpId="1"/>
      <p:bldP build="whole" bldLvl="1" animBg="1" rev="0" advAuto="0" spid="447" grpId="2"/>
      <p:bldP build="whole" bldLvl="1" animBg="1" rev="0" advAuto="0" spid="448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Outline</a:t>
            </a:r>
          </a:p>
        </p:txBody>
      </p:sp>
      <p:sp>
        <p:nvSpPr>
          <p:cNvPr id="452" name="Shape 452"/>
          <p:cNvSpPr/>
          <p:nvPr>
            <p:ph type="body" idx="1"/>
          </p:nvPr>
        </p:nvSpPr>
        <p:spPr>
          <a:xfrm>
            <a:off x="398463" y="1303337"/>
            <a:ext cx="8347076" cy="50101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lr>
                <a:srgbClr val="808080"/>
              </a:buClr>
              <a:defRPr sz="1800"/>
            </a:pPr>
            <a:r>
              <a:rPr sz="3200">
                <a:solidFill>
                  <a:srgbClr val="808080"/>
                </a:solidFill>
              </a:rPr>
              <a:t>Background, Motivations</a:t>
            </a:r>
            <a:endParaRPr sz="3200">
              <a:solidFill>
                <a:srgbClr val="808080"/>
              </a:solidFill>
            </a:endParaRPr>
          </a:p>
          <a:p>
            <a:pPr lvl="0">
              <a:buClr>
                <a:srgbClr val="0D0D0D"/>
              </a:buClr>
              <a:defRPr sz="1800"/>
            </a:pPr>
            <a:r>
              <a:rPr sz="3200">
                <a:solidFill>
                  <a:srgbClr val="707070"/>
                </a:solidFill>
              </a:rPr>
              <a:t>Proposed Methods</a:t>
            </a:r>
            <a:endParaRPr sz="3200">
              <a:solidFill>
                <a:srgbClr val="707070"/>
              </a:solidFill>
            </a:endParaRPr>
          </a:p>
          <a:p>
            <a:pPr lvl="0">
              <a:buClr>
                <a:srgbClr val="A6A6A6"/>
              </a:buClr>
              <a:defRPr sz="1800"/>
            </a:pPr>
            <a:r>
              <a:rPr sz="3200"/>
              <a:t>Experimental Results</a:t>
            </a:r>
            <a:r>
              <a:rPr sz="3200">
                <a:solidFill>
                  <a:srgbClr val="A6A6A6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Experimental Results (DCJ-Indel-Exemplar)</a:t>
            </a:r>
          </a:p>
        </p:txBody>
      </p:sp>
      <p:pic>
        <p:nvPicPr>
          <p:cNvPr id="457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3142" y="1078828"/>
            <a:ext cx="3143534" cy="2357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93124" y="3540021"/>
            <a:ext cx="3153552" cy="2365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30652" y="1078215"/>
            <a:ext cx="3240361" cy="2430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15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02660" y="3574917"/>
            <a:ext cx="3261829" cy="2446372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Shape 461"/>
          <p:cNvSpPr/>
          <p:nvPr/>
        </p:nvSpPr>
        <p:spPr>
          <a:xfrm>
            <a:off x="3614427" y="3429000"/>
            <a:ext cx="13397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1400"/>
              <a:t>Γ</a:t>
            </a:r>
            <a:r>
              <a:rPr sz="1400"/>
              <a:t>=0.05, </a:t>
            </a:r>
            <a:r>
              <a:rPr sz="1400"/>
              <a:t>Φ</a:t>
            </a:r>
            <a:r>
              <a:rPr sz="1400"/>
              <a:t>=0.05</a:t>
            </a:r>
          </a:p>
        </p:txBody>
      </p:sp>
      <p:sp>
        <p:nvSpPr>
          <p:cNvPr id="462" name="Shape 462"/>
          <p:cNvSpPr/>
          <p:nvPr/>
        </p:nvSpPr>
        <p:spPr>
          <a:xfrm>
            <a:off x="6532085" y="3406974"/>
            <a:ext cx="124082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1400"/>
              <a:t>Γ</a:t>
            </a:r>
            <a:r>
              <a:rPr sz="1400"/>
              <a:t>=0.1, </a:t>
            </a:r>
            <a:r>
              <a:rPr sz="1400"/>
              <a:t>Φ</a:t>
            </a:r>
            <a:r>
              <a:rPr sz="1400"/>
              <a:t>=0.05</a:t>
            </a:r>
          </a:p>
        </p:txBody>
      </p:sp>
      <p:sp>
        <p:nvSpPr>
          <p:cNvPr id="463" name="Shape 463"/>
          <p:cNvSpPr/>
          <p:nvPr/>
        </p:nvSpPr>
        <p:spPr>
          <a:xfrm>
            <a:off x="3651765" y="5929329"/>
            <a:ext cx="124082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1400"/>
              <a:t>Γ</a:t>
            </a:r>
            <a:r>
              <a:rPr sz="1400"/>
              <a:t>=0.05, </a:t>
            </a:r>
            <a:r>
              <a:rPr sz="1400"/>
              <a:t>Φ</a:t>
            </a:r>
            <a:r>
              <a:rPr sz="1400"/>
              <a:t>=0.1</a:t>
            </a:r>
          </a:p>
        </p:txBody>
      </p:sp>
      <p:sp>
        <p:nvSpPr>
          <p:cNvPr id="464" name="Shape 464"/>
          <p:cNvSpPr/>
          <p:nvPr/>
        </p:nvSpPr>
        <p:spPr>
          <a:xfrm>
            <a:off x="6638763" y="5929329"/>
            <a:ext cx="114194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1400"/>
              <a:t>Γ</a:t>
            </a:r>
            <a:r>
              <a:rPr sz="1400"/>
              <a:t>=0.1, </a:t>
            </a:r>
            <a:r>
              <a:rPr sz="1400"/>
              <a:t>Φ</a:t>
            </a:r>
            <a:r>
              <a:rPr sz="1400"/>
              <a:t>=0.1</a:t>
            </a:r>
          </a:p>
        </p:txBody>
      </p:sp>
      <p:sp>
        <p:nvSpPr>
          <p:cNvPr id="465" name="Shape 465"/>
          <p:cNvSpPr/>
          <p:nvPr/>
        </p:nvSpPr>
        <p:spPr>
          <a:xfrm>
            <a:off x="467543" y="1340767"/>
            <a:ext cx="223560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1400"/>
              <a:t>- </a:t>
            </a:r>
            <a:r>
              <a:rPr sz="1400"/>
              <a:t>Γ</a:t>
            </a:r>
            <a:r>
              <a:rPr sz="1400"/>
              <a:t> is the indel rate</a:t>
            </a:r>
            <a:endParaRPr sz="1400"/>
          </a:p>
          <a:p>
            <a:pPr lvl="0"/>
            <a:r>
              <a:rPr sz="1400"/>
              <a:t>- </a:t>
            </a:r>
            <a:r>
              <a:rPr sz="1400"/>
              <a:t>Φ</a:t>
            </a:r>
            <a:r>
              <a:rPr sz="1400"/>
              <a:t> is the duplication rate</a:t>
            </a:r>
            <a:endParaRPr sz="1400"/>
          </a:p>
          <a:p>
            <a:pPr lvl="0"/>
            <a:r>
              <a:rPr sz="1400"/>
              <a:t>- Plot with the change of mutation (inversion)</a:t>
            </a:r>
          </a:p>
        </p:txBody>
      </p:sp>
      <p:sp>
        <p:nvSpPr>
          <p:cNvPr id="466" name="Shape 466"/>
          <p:cNvSpPr/>
          <p:nvPr/>
        </p:nvSpPr>
        <p:spPr>
          <a:xfrm>
            <a:off x="498972" y="2546319"/>
            <a:ext cx="2128812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The result is rescaled by number of duplications and EDE method.</a:t>
            </a:r>
          </a:p>
        </p:txBody>
      </p:sp>
      <p:sp>
        <p:nvSpPr>
          <p:cNvPr id="467" name="Shape 467"/>
          <p:cNvSpPr/>
          <p:nvPr/>
        </p:nvSpPr>
        <p:spPr>
          <a:xfrm flipV="1">
            <a:off x="2411760" y="2132856"/>
            <a:ext cx="2632869" cy="864097"/>
          </a:xfrm>
          <a:prstGeom prst="line">
            <a:avLst/>
          </a:prstGeom>
          <a:ln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nodeType="after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nodeType="after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nodeType="afterEffect" presetClass="entr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0" grpId="5"/>
      <p:bldP build="whole" bldLvl="1" animBg="1" rev="0" advAuto="0" spid="464" grpId="9"/>
      <p:bldP build="whole" bldLvl="1" animBg="1" rev="0" advAuto="0" spid="463" grpId="8"/>
      <p:bldP build="whole" bldLvl="1" animBg="1" rev="0" advAuto="0" spid="465" grpId="1"/>
      <p:bldP build="whole" bldLvl="1" animBg="1" rev="0" advAuto="0" spid="461" grpId="6"/>
      <p:bldP build="whole" bldLvl="1" animBg="1" rev="0" advAuto="0" spid="466" grpId="10"/>
      <p:bldP build="whole" bldLvl="1" animBg="1" rev="0" advAuto="0" spid="457" grpId="2"/>
      <p:bldP build="whole" bldLvl="1" animBg="1" rev="0" advAuto="0" spid="467" grpId="11"/>
      <p:bldP build="whole" bldLvl="1" animBg="1" rev="0" advAuto="0" spid="462" grpId="7"/>
      <p:bldP build="whole" bldLvl="1" animBg="1" rev="0" advAuto="0" spid="458" grpId="3"/>
      <p:bldP build="whole" bldLvl="1" animBg="1" rev="0" advAuto="0" spid="459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Outline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398463" y="1303337"/>
            <a:ext cx="8347076" cy="50101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Background, Motivations</a:t>
            </a:r>
            <a:endParaRPr sz="3200">
              <a:solidFill>
                <a:srgbClr val="A6A6A6"/>
              </a:solidFill>
            </a:endParaRPr>
          </a:p>
          <a:p>
            <a:pPr lvl="0">
              <a:buClr>
                <a:srgbClr val="A6A6A6"/>
              </a:buClr>
              <a:defRPr sz="1800"/>
            </a:pPr>
            <a:r>
              <a:rPr sz="3200">
                <a:solidFill>
                  <a:srgbClr val="A6A6A6"/>
                </a:solidFill>
              </a:rPr>
              <a:t>Proposed Methods</a:t>
            </a:r>
            <a:endParaRPr sz="3200">
              <a:solidFill>
                <a:srgbClr val="A6A6A6"/>
              </a:solidFill>
            </a:endParaRPr>
          </a:p>
          <a:p>
            <a:pPr lvl="0">
              <a:buClr>
                <a:srgbClr val="A6A6A6"/>
              </a:buClr>
              <a:defRPr sz="1800"/>
            </a:pPr>
            <a:r>
              <a:rPr sz="3200">
                <a:solidFill>
                  <a:srgbClr val="A6A6A6"/>
                </a:solidFill>
              </a:rPr>
              <a:t>Experimental Results 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Experimental Results (DCJ-Indel-CD)</a:t>
            </a:r>
          </a:p>
        </p:txBody>
      </p:sp>
      <p:pic>
        <p:nvPicPr>
          <p:cNvPr id="472" name="image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9832" y="1412775"/>
            <a:ext cx="3009535" cy="2257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image1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30686" y="3773016"/>
            <a:ext cx="3038681" cy="22790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1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46984" y="1385266"/>
            <a:ext cx="3046217" cy="2284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1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46984" y="3785048"/>
            <a:ext cx="3046217" cy="2284662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Shape 476"/>
          <p:cNvSpPr/>
          <p:nvPr/>
        </p:nvSpPr>
        <p:spPr>
          <a:xfrm>
            <a:off x="3929057" y="3665339"/>
            <a:ext cx="133971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1400"/>
              <a:t>Γ</a:t>
            </a:r>
            <a:r>
              <a:rPr sz="1400"/>
              <a:t>=0.05, </a:t>
            </a:r>
            <a:r>
              <a:rPr sz="1400"/>
              <a:t>Φ</a:t>
            </a:r>
            <a:r>
              <a:rPr sz="1400"/>
              <a:t>=0.05</a:t>
            </a:r>
          </a:p>
        </p:txBody>
      </p:sp>
      <p:sp>
        <p:nvSpPr>
          <p:cNvPr id="477" name="Shape 477"/>
          <p:cNvSpPr/>
          <p:nvPr/>
        </p:nvSpPr>
        <p:spPr>
          <a:xfrm>
            <a:off x="6955962" y="3643314"/>
            <a:ext cx="124082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1400"/>
              <a:t>Γ</a:t>
            </a:r>
            <a:r>
              <a:rPr sz="1400"/>
              <a:t>=0.1, </a:t>
            </a:r>
            <a:r>
              <a:rPr sz="1400"/>
              <a:t>Φ</a:t>
            </a:r>
            <a:r>
              <a:rPr sz="1400"/>
              <a:t>=0.05</a:t>
            </a:r>
          </a:p>
        </p:txBody>
      </p:sp>
      <p:sp>
        <p:nvSpPr>
          <p:cNvPr id="478" name="Shape 478"/>
          <p:cNvSpPr/>
          <p:nvPr/>
        </p:nvSpPr>
        <p:spPr>
          <a:xfrm>
            <a:off x="3929057" y="6165669"/>
            <a:ext cx="124082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1400"/>
              <a:t>Γ</a:t>
            </a:r>
            <a:r>
              <a:rPr sz="1400"/>
              <a:t>=0.05, </a:t>
            </a:r>
            <a:r>
              <a:rPr sz="1400"/>
              <a:t>Φ</a:t>
            </a:r>
            <a:r>
              <a:rPr sz="1400"/>
              <a:t>=0.1</a:t>
            </a:r>
          </a:p>
        </p:txBody>
      </p:sp>
      <p:sp>
        <p:nvSpPr>
          <p:cNvPr id="479" name="Shape 479"/>
          <p:cNvSpPr/>
          <p:nvPr/>
        </p:nvSpPr>
        <p:spPr>
          <a:xfrm>
            <a:off x="7000892" y="6165669"/>
            <a:ext cx="114194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1400"/>
              <a:t>Γ</a:t>
            </a:r>
            <a:r>
              <a:rPr sz="1400"/>
              <a:t>=0.1, </a:t>
            </a:r>
            <a:r>
              <a:rPr sz="1400"/>
              <a:t>Φ</a:t>
            </a:r>
            <a:r>
              <a:rPr sz="1400"/>
              <a:t>=0.1</a:t>
            </a:r>
          </a:p>
        </p:txBody>
      </p:sp>
      <p:sp>
        <p:nvSpPr>
          <p:cNvPr id="480" name="Shape 480"/>
          <p:cNvSpPr/>
          <p:nvPr/>
        </p:nvSpPr>
        <p:spPr>
          <a:xfrm>
            <a:off x="539551" y="1628799"/>
            <a:ext cx="2376266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We conduct the experiment using the same data with DCJ-Indel-CD distance.</a:t>
            </a:r>
          </a:p>
        </p:txBody>
      </p:sp>
      <p:sp>
        <p:nvSpPr>
          <p:cNvPr id="481" name="Shape 481"/>
          <p:cNvSpPr/>
          <p:nvPr/>
        </p:nvSpPr>
        <p:spPr>
          <a:xfrm>
            <a:off x="521172" y="2708919"/>
            <a:ext cx="232263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The result is only rescaled by EDE distance.</a:t>
            </a:r>
          </a:p>
        </p:txBody>
      </p:sp>
      <p:sp>
        <p:nvSpPr>
          <p:cNvPr id="482" name="Shape 482"/>
          <p:cNvSpPr/>
          <p:nvPr/>
        </p:nvSpPr>
        <p:spPr>
          <a:xfrm flipV="1">
            <a:off x="2627783" y="2367463"/>
            <a:ext cx="2448273" cy="701498"/>
          </a:xfrm>
          <a:prstGeom prst="line">
            <a:avLst/>
          </a:prstGeom>
          <a:ln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nodeType="after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nodeType="after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nodeType="afterEffect" presetClass="entr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8" grpId="8"/>
      <p:bldP build="whole" bldLvl="1" animBg="1" rev="0" advAuto="0" spid="473" grpId="3"/>
      <p:bldP build="whole" bldLvl="1" animBg="1" rev="0" advAuto="0" spid="481" grpId="10"/>
      <p:bldP build="whole" bldLvl="1" animBg="1" rev="0" advAuto="0" spid="482" grpId="11"/>
      <p:bldP build="whole" bldLvl="1" animBg="1" rev="0" advAuto="0" spid="472" grpId="2"/>
      <p:bldP build="whole" bldLvl="1" animBg="1" rev="0" advAuto="0" spid="476" grpId="6"/>
      <p:bldP build="whole" bldLvl="1" animBg="1" rev="0" advAuto="0" spid="479" grpId="9"/>
      <p:bldP build="whole" bldLvl="1" animBg="1" rev="0" advAuto="0" spid="480" grpId="1"/>
      <p:bldP build="whole" bldLvl="1" animBg="1" rev="0" advAuto="0" spid="474" grpId="4"/>
      <p:bldP build="whole" bldLvl="1" animBg="1" rev="0" advAuto="0" spid="475" grpId="5"/>
      <p:bldP build="whole" bldLvl="1" animBg="1" rev="0" advAuto="0" spid="477" grpId="7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Experiment setup</a:t>
            </a:r>
          </a:p>
        </p:txBody>
      </p:sp>
      <p:sp>
        <p:nvSpPr>
          <p:cNvPr id="487" name="Shape 487"/>
          <p:cNvSpPr/>
          <p:nvPr/>
        </p:nvSpPr>
        <p:spPr>
          <a:xfrm>
            <a:off x="3347863" y="3861048"/>
            <a:ext cx="288985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5075104" y="2636911"/>
            <a:ext cx="288985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9" name="Shape 489"/>
          <p:cNvSpPr/>
          <p:nvPr/>
        </p:nvSpPr>
        <p:spPr>
          <a:xfrm>
            <a:off x="3202896" y="2492896"/>
            <a:ext cx="288985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0" name="Shape 490"/>
          <p:cNvSpPr/>
          <p:nvPr/>
        </p:nvSpPr>
        <p:spPr>
          <a:xfrm>
            <a:off x="2627783" y="5157192"/>
            <a:ext cx="288985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491" name="Connector 491"/>
          <p:cNvCxnSpPr>
            <a:stCxn id="487" idx="0"/>
            <a:endCxn id="488" idx="0"/>
          </p:cNvCxnSpPr>
          <p:nvPr/>
        </p:nvCxnSpPr>
        <p:spPr>
          <a:xfrm flipV="1">
            <a:off x="3492355" y="2780927"/>
            <a:ext cx="1727242" cy="1224138"/>
          </a:xfrm>
          <a:prstGeom prst="straightConnector1">
            <a:avLst/>
          </a:prstGeom>
          <a:ln>
            <a:solidFill/>
          </a:ln>
        </p:spPr>
      </p:cxnSp>
      <p:cxnSp>
        <p:nvCxnSpPr>
          <p:cNvPr id="492" name="Connector 492"/>
          <p:cNvCxnSpPr>
            <a:stCxn id="487" idx="0"/>
            <a:endCxn id="489" idx="0"/>
          </p:cNvCxnSpPr>
          <p:nvPr/>
        </p:nvCxnSpPr>
        <p:spPr>
          <a:xfrm flipH="1" flipV="1">
            <a:off x="3347388" y="2636912"/>
            <a:ext cx="144968" cy="1368153"/>
          </a:xfrm>
          <a:prstGeom prst="straightConnector1">
            <a:avLst/>
          </a:prstGeom>
          <a:ln>
            <a:solidFill/>
          </a:ln>
        </p:spPr>
      </p:cxnSp>
      <p:cxnSp>
        <p:nvCxnSpPr>
          <p:cNvPr id="493" name="Connector 493"/>
          <p:cNvCxnSpPr>
            <a:stCxn id="487" idx="0"/>
            <a:endCxn id="490" idx="0"/>
          </p:cNvCxnSpPr>
          <p:nvPr/>
        </p:nvCxnSpPr>
        <p:spPr>
          <a:xfrm flipH="1">
            <a:off x="2772275" y="4005064"/>
            <a:ext cx="720081" cy="1296145"/>
          </a:xfrm>
          <a:prstGeom prst="straightConnector1">
            <a:avLst/>
          </a:prstGeom>
          <a:ln>
            <a:solidFill/>
          </a:ln>
        </p:spPr>
      </p:cxnSp>
      <p:sp>
        <p:nvSpPr>
          <p:cNvPr id="494" name="Shape 494"/>
          <p:cNvSpPr/>
          <p:nvPr/>
        </p:nvSpPr>
        <p:spPr>
          <a:xfrm>
            <a:off x="4427032" y="3861048"/>
            <a:ext cx="288985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495" name="Connector 495"/>
          <p:cNvCxnSpPr>
            <a:stCxn id="489" idx="0"/>
            <a:endCxn id="494" idx="0"/>
          </p:cNvCxnSpPr>
          <p:nvPr/>
        </p:nvCxnSpPr>
        <p:spPr>
          <a:xfrm>
            <a:off x="3347388" y="2636912"/>
            <a:ext cx="1224137" cy="1368153"/>
          </a:xfrm>
          <a:prstGeom prst="straightConnector1">
            <a:avLst/>
          </a:prstGeom>
          <a:ln>
            <a:solidFill/>
          </a:ln>
        </p:spPr>
      </p:cxnSp>
      <p:cxnSp>
        <p:nvCxnSpPr>
          <p:cNvPr id="496" name="Connector 496"/>
          <p:cNvCxnSpPr>
            <a:stCxn id="488" idx="0"/>
            <a:endCxn id="494" idx="0"/>
          </p:cNvCxnSpPr>
          <p:nvPr/>
        </p:nvCxnSpPr>
        <p:spPr>
          <a:xfrm flipH="1">
            <a:off x="4571524" y="2780927"/>
            <a:ext cx="648073" cy="1224138"/>
          </a:xfrm>
          <a:prstGeom prst="straightConnector1">
            <a:avLst/>
          </a:prstGeom>
          <a:ln>
            <a:solidFill/>
          </a:ln>
        </p:spPr>
      </p:cxnSp>
      <p:cxnSp>
        <p:nvCxnSpPr>
          <p:cNvPr id="497" name="Connector 497"/>
          <p:cNvCxnSpPr>
            <a:stCxn id="490" idx="0"/>
            <a:endCxn id="494" idx="0"/>
          </p:cNvCxnSpPr>
          <p:nvPr/>
        </p:nvCxnSpPr>
        <p:spPr>
          <a:xfrm flipV="1">
            <a:off x="2772275" y="4005064"/>
            <a:ext cx="1799250" cy="1296145"/>
          </a:xfrm>
          <a:prstGeom prst="straightConnector1">
            <a:avLst/>
          </a:prstGeom>
          <a:ln>
            <a:solidFill/>
          </a:ln>
        </p:spPr>
      </p:cxnSp>
      <p:sp>
        <p:nvSpPr>
          <p:cNvPr id="498" name="Shape 498"/>
          <p:cNvSpPr/>
          <p:nvPr/>
        </p:nvSpPr>
        <p:spPr>
          <a:xfrm>
            <a:off x="1884764" y="3894394"/>
            <a:ext cx="99357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/>
              <a:t>Simulated </a:t>
            </a:r>
            <a:endParaRPr sz="1400"/>
          </a:p>
          <a:p>
            <a:pPr lvl="0"/>
            <a:r>
              <a:rPr sz="1400"/>
              <a:t>seed</a:t>
            </a:r>
          </a:p>
        </p:txBody>
      </p:sp>
      <p:sp>
        <p:nvSpPr>
          <p:cNvPr id="499" name="Shape 499"/>
          <p:cNvSpPr/>
          <p:nvPr/>
        </p:nvSpPr>
        <p:spPr>
          <a:xfrm flipV="1">
            <a:off x="2963027" y="4065246"/>
            <a:ext cx="312830" cy="120428"/>
          </a:xfrm>
          <a:prstGeom prst="line">
            <a:avLst/>
          </a:prstGeom>
          <a:ln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0" name="Shape 500"/>
          <p:cNvSpPr/>
          <p:nvPr/>
        </p:nvSpPr>
        <p:spPr>
          <a:xfrm>
            <a:off x="4781417" y="4129916"/>
            <a:ext cx="97386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/>
              <a:t>Computed</a:t>
            </a:r>
            <a:endParaRPr sz="1400"/>
          </a:p>
          <a:p>
            <a:pPr lvl="0"/>
            <a:r>
              <a:rPr sz="1400"/>
              <a:t>median</a:t>
            </a:r>
          </a:p>
        </p:txBody>
      </p:sp>
      <p:cxnSp>
        <p:nvCxnSpPr>
          <p:cNvPr id="501" name="Connector 501"/>
          <p:cNvCxnSpPr>
            <a:stCxn id="500" idx="0"/>
            <a:endCxn id="494" idx="0"/>
          </p:cNvCxnSpPr>
          <p:nvPr/>
        </p:nvCxnSpPr>
        <p:spPr>
          <a:xfrm flipH="1" flipV="1">
            <a:off x="4571524" y="4005064"/>
            <a:ext cx="696828" cy="386473"/>
          </a:xfrm>
          <a:prstGeom prst="straightConnector1">
            <a:avLst/>
          </a:prstGeom>
          <a:ln>
            <a:solidFill/>
            <a:tailEnd type="triangle"/>
          </a:ln>
        </p:spPr>
      </p:cxnSp>
      <p:sp>
        <p:nvSpPr>
          <p:cNvPr id="502" name="Shape 502"/>
          <p:cNvSpPr/>
          <p:nvPr/>
        </p:nvSpPr>
        <p:spPr>
          <a:xfrm>
            <a:off x="3779911" y="4077072"/>
            <a:ext cx="288985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503" name="Connector 503"/>
          <p:cNvCxnSpPr>
            <a:stCxn id="489" idx="0"/>
            <a:endCxn id="502" idx="0"/>
          </p:cNvCxnSpPr>
          <p:nvPr/>
        </p:nvCxnSpPr>
        <p:spPr>
          <a:xfrm>
            <a:off x="3347388" y="2636912"/>
            <a:ext cx="577016" cy="1584177"/>
          </a:xfrm>
          <a:prstGeom prst="straightConnector1">
            <a:avLst/>
          </a:prstGeom>
          <a:ln>
            <a:solidFill/>
          </a:ln>
        </p:spPr>
      </p:cxnSp>
      <p:cxnSp>
        <p:nvCxnSpPr>
          <p:cNvPr id="504" name="Connector 504"/>
          <p:cNvCxnSpPr>
            <a:stCxn id="490" idx="0"/>
            <a:endCxn id="502" idx="0"/>
          </p:cNvCxnSpPr>
          <p:nvPr/>
        </p:nvCxnSpPr>
        <p:spPr>
          <a:xfrm flipV="1">
            <a:off x="2772275" y="4221088"/>
            <a:ext cx="1152129" cy="1080121"/>
          </a:xfrm>
          <a:prstGeom prst="straightConnector1">
            <a:avLst/>
          </a:prstGeom>
          <a:ln>
            <a:solidFill/>
          </a:ln>
        </p:spPr>
      </p:cxnSp>
      <p:cxnSp>
        <p:nvCxnSpPr>
          <p:cNvPr id="505" name="Connector 505"/>
          <p:cNvCxnSpPr>
            <a:stCxn id="488" idx="0"/>
            <a:endCxn id="502" idx="0"/>
          </p:cNvCxnSpPr>
          <p:nvPr/>
        </p:nvCxnSpPr>
        <p:spPr>
          <a:xfrm flipH="1">
            <a:off x="3924403" y="2780927"/>
            <a:ext cx="1295194" cy="1440162"/>
          </a:xfrm>
          <a:prstGeom prst="straightConnector1">
            <a:avLst/>
          </a:prstGeom>
          <a:ln>
            <a:solidFill/>
          </a:ln>
        </p:spPr>
      </p:cxnSp>
      <p:sp>
        <p:nvSpPr>
          <p:cNvPr id="506" name="Shape 506"/>
          <p:cNvSpPr/>
          <p:nvPr/>
        </p:nvSpPr>
        <p:spPr>
          <a:xfrm>
            <a:off x="4277836" y="4869160"/>
            <a:ext cx="68728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/>
              <a:t>exact</a:t>
            </a:r>
            <a:endParaRPr sz="1400"/>
          </a:p>
          <a:p>
            <a:pPr lvl="0"/>
            <a:r>
              <a:rPr sz="1400"/>
              <a:t>median</a:t>
            </a:r>
          </a:p>
        </p:txBody>
      </p:sp>
      <p:cxnSp>
        <p:nvCxnSpPr>
          <p:cNvPr id="507" name="Connector 507"/>
          <p:cNvCxnSpPr>
            <a:stCxn id="506" idx="0"/>
            <a:endCxn id="502" idx="0"/>
          </p:cNvCxnSpPr>
          <p:nvPr/>
        </p:nvCxnSpPr>
        <p:spPr>
          <a:xfrm flipH="1" flipV="1">
            <a:off x="3924403" y="4221088"/>
            <a:ext cx="697077" cy="909693"/>
          </a:xfrm>
          <a:prstGeom prst="straightConnector1">
            <a:avLst/>
          </a:prstGeom>
          <a:ln>
            <a:solidFill/>
            <a:tailEnd type="triangle"/>
          </a:ln>
        </p:spPr>
      </p:cxnSp>
      <p:sp>
        <p:nvSpPr>
          <p:cNvPr id="508" name="Shape 508"/>
          <p:cNvSpPr/>
          <p:nvPr>
            <p:ph type="body" idx="1"/>
          </p:nvPr>
        </p:nvSpPr>
        <p:spPr>
          <a:xfrm>
            <a:off x="398463" y="1303337"/>
            <a:ext cx="8347076" cy="385385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We compare our result with exact median with equal content genes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Then compare our result with simulated seed with unequal content genes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nodeType="after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nodeType="after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nodeType="afterEffect" presetClass="entr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nodeType="afterEffect" presetClass="entr" presetSubtype="0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3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nodeType="afterEffect" presetClass="entr" presetSubtype="0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nodeType="afterEffect" presetClass="entr" presetSubtype="0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nodeType="afterEffect" presetClass="entr" presetSubtype="0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presetClass="entr" presetSubtype="0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nodeType="afterEffect" presetClass="entr" presetSubtype="0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nodeType="afterEffect" presetClass="entr" presetSubtype="0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8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nodeType="afterEffect" presetClass="entr" presetSubtype="0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nodeType="afterEffect" presetClass="entr" presetSubtype="0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nodeType="afterEffect" presetClass="entr" presetSubtype="0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0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presetClass="entr" presetSubtype="0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5" dur="500"/>
                                        <p:tgtEl>
                                          <p:spTgt spid="5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Class="entr" presetSubtype="0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8" dur="5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presetClass="entr" presetSubtype="0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3" dur="500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0" grpId="14"/>
      <p:bldP build="whole" bldLvl="1" animBg="1" rev="0" advAuto="0" spid="505" grpId="18"/>
      <p:bldP build="whole" bldLvl="1" animBg="1" rev="0" advAuto="0" spid="497" grpId="12"/>
      <p:bldP build="whole" bldLvl="1" animBg="1" rev="0" advAuto="0" spid="507" grpId="20"/>
      <p:bldP build="whole" bldLvl="1" animBg="1" rev="0" advAuto="0" spid="503" grpId="16"/>
      <p:bldP build="whole" bldLvl="1" animBg="1" rev="0" advAuto="0" spid="495" grpId="11"/>
      <p:bldP build="whole" bldLvl="1" animBg="1" rev="0" advAuto="0" spid="501" grpId="15"/>
      <p:bldP build="whole" bldLvl="1" animBg="1" rev="0" advAuto="0" spid="498" grpId="1"/>
      <p:bldP build="whole" bldLvl="1" animBg="1" rev="0" advAuto="0" spid="504" grpId="17"/>
      <p:bldP build="whole" bldLvl="1" animBg="1" rev="0" advAuto="0" spid="499" grpId="2"/>
      <p:bldP build="whole" bldLvl="1" animBg="1" rev="0" advAuto="0" spid="489" grpId="7"/>
      <p:bldP build="whole" bldLvl="1" animBg="1" rev="0" advAuto="0" spid="502" grpId="19"/>
      <p:bldP build="whole" bldLvl="1" animBg="1" rev="0" advAuto="0" spid="494" grpId="10"/>
      <p:bldP build="whole" bldLvl="1" animBg="1" rev="0" advAuto="0" spid="488" grpId="8"/>
      <p:bldP build="whole" bldLvl="1" animBg="1" rev="0" advAuto="0" spid="491" grpId="6"/>
      <p:bldP build="whole" bldLvl="1" animBg="1" rev="0" advAuto="0" spid="490" grpId="9"/>
      <p:bldP build="whole" bldLvl="1" animBg="1" rev="0" advAuto="0" spid="493" grpId="5"/>
      <p:bldP build="whole" bldLvl="1" animBg="1" rev="0" advAuto="0" spid="487" grpId="3"/>
      <p:bldP build="whole" bldLvl="1" animBg="1" rev="0" advAuto="0" spid="492" grpId="4"/>
      <p:bldP build="p" bldLvl="1" animBg="1" rev="0" advAuto="0" spid="508" grpId="22"/>
      <p:bldP build="whole" bldLvl="1" animBg="1" rev="0" advAuto="0" spid="496" grpId="13"/>
      <p:bldP build="whole" bldLvl="1" animBg="1" rev="0" advAuto="0" spid="506" grpId="2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Results (Comparing with the Exact Solver)</a:t>
            </a:r>
          </a:p>
        </p:txBody>
      </p:sp>
      <p:pic>
        <p:nvPicPr>
          <p:cNvPr id="511" name="image2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5775" y="1358769"/>
            <a:ext cx="5930338" cy="4447754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Shape 512"/>
          <p:cNvSpPr/>
          <p:nvPr/>
        </p:nvSpPr>
        <p:spPr>
          <a:xfrm>
            <a:off x="2081639" y="5715015"/>
            <a:ext cx="483765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t>Seq len = 100 Median computation results for </a:t>
            </a:r>
          </a:p>
          <a:p>
            <a:pPr lvl="0" algn="ctr"/>
            <a:r>
              <a:t>γ</a:t>
            </a:r>
            <a:r>
              <a:t>=</a:t>
            </a:r>
            <a:r>
              <a:t>Φ</a:t>
            </a:r>
            <a:r>
              <a:t>=0%</a:t>
            </a:r>
          </a:p>
        </p:txBody>
      </p:sp>
      <p:sp>
        <p:nvSpPr>
          <p:cNvPr id="513" name="Shape 513"/>
          <p:cNvSpPr/>
          <p:nvPr/>
        </p:nvSpPr>
        <p:spPr>
          <a:xfrm>
            <a:off x="5554431" y="1196751"/>
            <a:ext cx="2978010" cy="4518265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Results (DCJ-Indel-Exemplar Median)</a:t>
            </a:r>
          </a:p>
        </p:txBody>
      </p:sp>
      <p:pic>
        <p:nvPicPr>
          <p:cNvPr id="518" name="image2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7866" y="1340767"/>
            <a:ext cx="5884093" cy="4413070"/>
          </a:xfrm>
          <a:prstGeom prst="rect">
            <a:avLst/>
          </a:prstGeom>
          <a:ln w="12700">
            <a:miter lim="400000"/>
          </a:ln>
        </p:spPr>
      </p:pic>
      <p:sp>
        <p:nvSpPr>
          <p:cNvPr id="519" name="Shape 519"/>
          <p:cNvSpPr/>
          <p:nvPr/>
        </p:nvSpPr>
        <p:spPr>
          <a:xfrm>
            <a:off x="2123727" y="5661247"/>
            <a:ext cx="483765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Seqlen = 100, Median computation results for </a:t>
            </a:r>
          </a:p>
          <a:p>
            <a:pPr lvl="0" algn="ctr"/>
            <a:r>
              <a:t>γ</a:t>
            </a:r>
            <a:r>
              <a:t>=</a:t>
            </a:r>
            <a:r>
              <a:t>Φ</a:t>
            </a:r>
            <a:r>
              <a:t>=5%</a:t>
            </a:r>
          </a:p>
        </p:txBody>
      </p:sp>
      <p:sp>
        <p:nvSpPr>
          <p:cNvPr id="520" name="Shape 520"/>
          <p:cNvSpPr/>
          <p:nvPr/>
        </p:nvSpPr>
        <p:spPr>
          <a:xfrm>
            <a:off x="5554431" y="1196751"/>
            <a:ext cx="2978010" cy="4518265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image34.png" descr="q-and-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231" y="2357429"/>
            <a:ext cx="4811133" cy="2357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 idx="4294967295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649223">
              <a:defRPr sz="1800"/>
            </a:pPr>
            <a:r>
              <a:rPr sz="2272"/>
              <a:t>Genome Rearrangement:</a:t>
            </a:r>
            <a:br>
              <a:rPr sz="2272"/>
            </a:br>
            <a:r>
              <a:rPr sz="2272"/>
              <a:t>Chromosome Level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496887" y="1287462"/>
            <a:ext cx="8277226" cy="2686052"/>
            <a:chOff x="0" y="0"/>
            <a:chExt cx="8277225" cy="2686050"/>
          </a:xfrm>
        </p:grpSpPr>
        <p:pic>
          <p:nvPicPr>
            <p:cNvPr id="28" name="image5.jpg" descr="C:\Users\Schaeffer\Documents\Next Generation Sequencing\KB819ARL_Chr3_s2_UL.jpg"/>
            <p:cNvPicPr/>
            <p:nvPr/>
          </p:nvPicPr>
          <p:blipFill>
            <a:blip r:embed="rId3">
              <a:extLst/>
            </a:blip>
            <a:srcRect l="0" t="14444" r="0" b="0"/>
            <a:stretch>
              <a:fillRect/>
            </a:stretch>
          </p:blipFill>
          <p:spPr>
            <a:xfrm>
              <a:off x="0" y="969195"/>
              <a:ext cx="8277225" cy="17168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image6.jpg" descr="C:\Users\Schaeffer\Documents\Next Generation Sequencing\JR72STL_Chr3_s2_UL.jpg"/>
            <p:cNvPicPr/>
            <p:nvPr/>
          </p:nvPicPr>
          <p:blipFill>
            <a:blip r:embed="rId4">
              <a:extLst/>
            </a:blip>
            <a:srcRect l="703" t="6421" r="0" b="0"/>
            <a:stretch>
              <a:fillRect/>
            </a:stretch>
          </p:blipFill>
          <p:spPr>
            <a:xfrm>
              <a:off x="733870" y="-1"/>
              <a:ext cx="7349543" cy="807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" name="Shape 30"/>
            <p:cNvSpPr/>
            <p:nvPr/>
          </p:nvSpPr>
          <p:spPr>
            <a:xfrm flipH="1">
              <a:off x="1592361" y="456900"/>
              <a:ext cx="83080" cy="10107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2672397" y="512145"/>
              <a:ext cx="10385" cy="6785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2" name="Shape 32"/>
            <p:cNvSpPr/>
            <p:nvPr/>
          </p:nvSpPr>
          <p:spPr>
            <a:xfrm>
              <a:off x="3492087" y="324363"/>
              <a:ext cx="22357" cy="87631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3" name="Shape 33"/>
            <p:cNvSpPr/>
            <p:nvPr/>
          </p:nvSpPr>
          <p:spPr>
            <a:xfrm>
              <a:off x="4712751" y="378015"/>
              <a:ext cx="992630" cy="116692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4" name="Shape 34"/>
            <p:cNvSpPr/>
            <p:nvPr/>
          </p:nvSpPr>
          <p:spPr>
            <a:xfrm>
              <a:off x="5218009" y="471905"/>
              <a:ext cx="35771" cy="126529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5" name="Shape 35"/>
            <p:cNvSpPr/>
            <p:nvPr/>
          </p:nvSpPr>
          <p:spPr>
            <a:xfrm>
              <a:off x="4472456" y="373826"/>
              <a:ext cx="1313408" cy="113982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6" name="Shape 36"/>
            <p:cNvSpPr/>
            <p:nvPr/>
          </p:nvSpPr>
          <p:spPr>
            <a:xfrm flipH="1" flipV="1">
              <a:off x="4234323" y="355661"/>
              <a:ext cx="1779579" cy="10998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4972087" y="565796"/>
              <a:ext cx="487373" cy="121611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8" name="Shape 38"/>
            <p:cNvSpPr/>
            <p:nvPr/>
          </p:nvSpPr>
          <p:spPr>
            <a:xfrm>
              <a:off x="7207738" y="583680"/>
              <a:ext cx="125197" cy="473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6706952" y="422725"/>
              <a:ext cx="178853" cy="7600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6416318" y="395899"/>
              <a:ext cx="53656" cy="10283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1" name="Shape 41"/>
            <p:cNvSpPr/>
            <p:nvPr/>
          </p:nvSpPr>
          <p:spPr>
            <a:xfrm>
              <a:off x="3755893" y="315421"/>
              <a:ext cx="174382" cy="9925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3983930" y="364601"/>
              <a:ext cx="142360" cy="100611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44" name="Shape 44"/>
          <p:cNvSpPr/>
          <p:nvPr/>
        </p:nvSpPr>
        <p:spPr>
          <a:xfrm>
            <a:off x="785812" y="4324350"/>
            <a:ext cx="7720198" cy="1297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Genome rearrangements observed in Drosophila polytene chromosomes.</a:t>
            </a:r>
          </a:p>
          <a:p>
            <a:pPr lvl="0"/>
          </a:p>
          <a:p>
            <a:pPr lvl="0"/>
            <a:r>
              <a:rPr sz="1400"/>
              <a:t>DOBZHANSKY, T., and A. H. STURTEVANT, 1938 Inversions in the chromosomes of </a:t>
            </a:r>
            <a:r>
              <a:rPr i="1" sz="1400"/>
              <a:t>Drosophila</a:t>
            </a:r>
            <a:endParaRPr i="1" sz="1400"/>
          </a:p>
          <a:p>
            <a:pPr lvl="0"/>
            <a:r>
              <a:rPr i="1" sz="1400"/>
              <a:t>pseudoobscura. Genetics </a:t>
            </a:r>
            <a:r>
              <a:rPr b="1" i="1" sz="1400"/>
              <a:t>23: 28-64.</a:t>
            </a:r>
            <a:endParaRPr b="1" i="1" sz="1400"/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80808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322263" y="-24"/>
            <a:ext cx="8229601" cy="75882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Genome Rearrangement</a:t>
            </a:r>
          </a:p>
        </p:txBody>
      </p:sp>
      <p:pic>
        <p:nvPicPr>
          <p:cNvPr id="50" name="image7.jpg" descr="humanmouse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5000" y="715962"/>
            <a:ext cx="5287963" cy="5407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8.jpg" descr="blank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5000" y="1630363"/>
            <a:ext cx="5067300" cy="5254626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323850" y="6308725"/>
            <a:ext cx="4131926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 lvl="0">
              <a:defRPr sz="1800"/>
            </a:pPr>
            <a:r>
              <a:rPr sz="1000"/>
              <a:t>http://ai.stanford.edu/~serafim/CS374_2006/presentations/lecture17.ppt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" grpId="1"/>
      <p:bldP build="whole" bldLvl="1" animBg="1" rev="0" advAuto="0" spid="5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Genome Rearrangement</a:t>
            </a:r>
          </a:p>
        </p:txBody>
      </p:sp>
      <p:sp>
        <p:nvSpPr>
          <p:cNvPr id="57" name="Shape 57"/>
          <p:cNvSpPr/>
          <p:nvPr/>
        </p:nvSpPr>
        <p:spPr>
          <a:xfrm>
            <a:off x="2286000" y="1700808"/>
            <a:ext cx="5486400" cy="356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457200" indent="-45720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1  2 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3  4  5  6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7  8  9  10</a:t>
            </a:r>
          </a:p>
        </p:txBody>
      </p:sp>
      <p:sp>
        <p:nvSpPr>
          <p:cNvPr id="58" name="Shape 58"/>
          <p:cNvSpPr/>
          <p:nvPr/>
        </p:nvSpPr>
        <p:spPr>
          <a:xfrm>
            <a:off x="2286000" y="2869208"/>
            <a:ext cx="5486400" cy="370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457200" indent="-45720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1  2 </a:t>
            </a:r>
            <a:r>
              <a:rPr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–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 </a:t>
            </a:r>
            <a:r>
              <a:rPr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–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5 -4 -3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7  8  9  10</a:t>
            </a:r>
          </a:p>
        </p:txBody>
      </p:sp>
      <p:sp>
        <p:nvSpPr>
          <p:cNvPr id="59" name="Shape 59"/>
          <p:cNvSpPr/>
          <p:nvPr/>
        </p:nvSpPr>
        <p:spPr>
          <a:xfrm>
            <a:off x="2286000" y="4037607"/>
            <a:ext cx="548640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1  2  7  8  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3  4  5  6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9  10</a:t>
            </a:r>
          </a:p>
        </p:txBody>
      </p:sp>
      <p:sp>
        <p:nvSpPr>
          <p:cNvPr id="60" name="Shape 60"/>
          <p:cNvSpPr/>
          <p:nvPr/>
        </p:nvSpPr>
        <p:spPr>
          <a:xfrm>
            <a:off x="2286000" y="5206007"/>
            <a:ext cx="5486400" cy="370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457200" indent="-45720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1  2  7  8 </a:t>
            </a:r>
            <a:r>
              <a:rPr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–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6 -5 -4 -3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9  10</a:t>
            </a:r>
          </a:p>
        </p:txBody>
      </p:sp>
      <p:cxnSp>
        <p:nvCxnSpPr>
          <p:cNvPr id="61" name="Connector 61"/>
          <p:cNvCxnSpPr>
            <a:stCxn id="57" idx="0"/>
            <a:endCxn id="58" idx="0"/>
          </p:cNvCxnSpPr>
          <p:nvPr/>
        </p:nvCxnSpPr>
        <p:spPr>
          <a:xfrm>
            <a:off x="5029200" y="1879248"/>
            <a:ext cx="0" cy="1175393"/>
          </a:xfrm>
          <a:prstGeom prst="straightConnector1">
            <a:avLst/>
          </a:prstGeom>
          <a:ln w="76200">
            <a:solidFill>
              <a:srgbClr val="777777"/>
            </a:solidFill>
            <a:round/>
            <a:tailEnd type="stealth"/>
          </a:ln>
        </p:spPr>
      </p:cxnSp>
      <p:cxnSp>
        <p:nvCxnSpPr>
          <p:cNvPr id="62" name="Connector 62"/>
          <p:cNvCxnSpPr>
            <a:stCxn id="57" idx="0"/>
            <a:endCxn id="59" idx="0"/>
          </p:cNvCxnSpPr>
          <p:nvPr/>
        </p:nvCxnSpPr>
        <p:spPr>
          <a:xfrm>
            <a:off x="5029200" y="1879248"/>
            <a:ext cx="0" cy="2331080"/>
          </a:xfrm>
          <a:prstGeom prst="straightConnector1">
            <a:avLst/>
          </a:prstGeom>
          <a:ln w="76200">
            <a:solidFill>
              <a:srgbClr val="777777"/>
            </a:solidFill>
            <a:round/>
            <a:tailEnd type="stealth"/>
          </a:ln>
        </p:spPr>
      </p:cxnSp>
      <p:cxnSp>
        <p:nvCxnSpPr>
          <p:cNvPr id="63" name="Connector 63"/>
          <p:cNvCxnSpPr>
            <a:stCxn id="57" idx="0"/>
            <a:endCxn id="60" idx="0"/>
          </p:cNvCxnSpPr>
          <p:nvPr/>
        </p:nvCxnSpPr>
        <p:spPr>
          <a:xfrm>
            <a:off x="5029200" y="1879248"/>
            <a:ext cx="0" cy="3512193"/>
          </a:xfrm>
          <a:prstGeom prst="straightConnector1">
            <a:avLst/>
          </a:prstGeom>
          <a:ln w="76200">
            <a:solidFill>
              <a:srgbClr val="777777"/>
            </a:solidFill>
            <a:round/>
            <a:tailEnd type="stealth"/>
          </a:ln>
        </p:spPr>
      </p:cxnSp>
      <p:sp>
        <p:nvSpPr>
          <p:cNvPr id="64" name="Shape 64"/>
          <p:cNvSpPr/>
          <p:nvPr/>
        </p:nvSpPr>
        <p:spPr>
          <a:xfrm>
            <a:off x="2438400" y="2462808"/>
            <a:ext cx="1278841" cy="370841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/>
            <a:r>
              <a:t>Inversion:</a:t>
            </a:r>
          </a:p>
        </p:txBody>
      </p:sp>
      <p:sp>
        <p:nvSpPr>
          <p:cNvPr id="65" name="Shape 65"/>
          <p:cNvSpPr/>
          <p:nvPr/>
        </p:nvSpPr>
        <p:spPr>
          <a:xfrm>
            <a:off x="2438400" y="3605807"/>
            <a:ext cx="1720302" cy="370841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/>
            <a:r>
              <a:t>Transposition:</a:t>
            </a:r>
          </a:p>
        </p:txBody>
      </p:sp>
      <p:sp>
        <p:nvSpPr>
          <p:cNvPr id="66" name="Shape 66"/>
          <p:cNvSpPr/>
          <p:nvPr/>
        </p:nvSpPr>
        <p:spPr>
          <a:xfrm>
            <a:off x="2438400" y="4748807"/>
            <a:ext cx="2775010" cy="370841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/>
            <a:r>
              <a:t>Inverted Transposition: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presetClass="entr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nodeType="afterEffect" presetClass="entr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10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nodeType="afterEffect" presetClass="entr" presetSubtype="10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nodeType="afterEffect" presetClass="entr" presetSubtype="10" presetID="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presetClass="entr" presetSubtype="10" presetID="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nodeType="afterEffect" presetClass="entr" presetSubtype="10" presetID="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nodeType="afterEffect" presetClass="entr" presetSubtype="10" presetID="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" grpId="5"/>
      <p:bldP build="whole" bldLvl="1" animBg="1" rev="0" advAuto="0" spid="63" grpId="8"/>
      <p:bldP build="whole" bldLvl="1" animBg="1" rev="0" advAuto="0" spid="65" grpId="6"/>
      <p:bldP build="whole" bldLvl="1" animBg="1" rev="0" advAuto="0" spid="64" grpId="3"/>
      <p:bldP build="whole" bldLvl="1" animBg="1" rev="0" advAuto="0" spid="66" grpId="9"/>
      <p:bldP build="whole" bldLvl="1" animBg="1" rev="0" advAuto="0" spid="61" grpId="2"/>
      <p:bldP build="whole" bldLvl="1" animBg="1" rev="0" advAuto="0" spid="57" grpId="1"/>
      <p:bldP build="whole" bldLvl="1" animBg="1" rev="0" advAuto="0" spid="58" grpId="4"/>
      <p:bldP build="whole" bldLvl="1" animBg="1" rev="0" advAuto="0" spid="59" grpId="7"/>
      <p:bldP build="whole" bldLvl="1" animBg="1" rev="0" advAuto="0" spid="60" grpId="1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Genome Median Computation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1259632" y="3774234"/>
            <a:ext cx="357191" cy="370841"/>
            <a:chOff x="0" y="0"/>
            <a:chExt cx="357189" cy="370840"/>
          </a:xfrm>
        </p:grpSpPr>
        <p:sp>
          <p:nvSpPr>
            <p:cNvPr id="71" name="Shape 71"/>
            <p:cNvSpPr/>
            <p:nvPr/>
          </p:nvSpPr>
          <p:spPr>
            <a:xfrm>
              <a:off x="0" y="6825"/>
              <a:ext cx="357190" cy="35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25400" cap="flat">
              <a:solidFill>
                <a:srgbClr val="88A3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74" name="Shape 74"/>
          <p:cNvSpPr/>
          <p:nvPr/>
        </p:nvSpPr>
        <p:spPr>
          <a:xfrm>
            <a:off x="2259764" y="4852630"/>
            <a:ext cx="357190" cy="357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BBE0E3"/>
          </a:solidFill>
          <a:ln w="25400">
            <a:solidFill>
              <a:srgbClr val="88A3A6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3117020" y="3709622"/>
            <a:ext cx="357191" cy="357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BBE0E3"/>
          </a:solidFill>
          <a:ln w="25400">
            <a:solidFill>
              <a:srgbClr val="88A3A6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8" name="Group 78"/>
          <p:cNvGrpSpPr/>
          <p:nvPr/>
        </p:nvGrpSpPr>
        <p:grpSpPr>
          <a:xfrm>
            <a:off x="2259764" y="4845804"/>
            <a:ext cx="357190" cy="370841"/>
            <a:chOff x="0" y="0"/>
            <a:chExt cx="357189" cy="370840"/>
          </a:xfrm>
        </p:grpSpPr>
        <p:sp>
          <p:nvSpPr>
            <p:cNvPr id="76" name="Shape 76"/>
            <p:cNvSpPr/>
            <p:nvPr/>
          </p:nvSpPr>
          <p:spPr>
            <a:xfrm>
              <a:off x="0" y="6825"/>
              <a:ext cx="357190" cy="35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25400" cap="flat">
              <a:solidFill>
                <a:srgbClr val="88A3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3117020" y="3702796"/>
            <a:ext cx="357191" cy="370841"/>
            <a:chOff x="0" y="0"/>
            <a:chExt cx="357189" cy="370840"/>
          </a:xfrm>
        </p:grpSpPr>
        <p:sp>
          <p:nvSpPr>
            <p:cNvPr id="79" name="Shape 79"/>
            <p:cNvSpPr/>
            <p:nvPr/>
          </p:nvSpPr>
          <p:spPr>
            <a:xfrm>
              <a:off x="0" y="6825"/>
              <a:ext cx="357190" cy="35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25400" cap="flat">
              <a:solidFill>
                <a:srgbClr val="88A3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2188325" y="4059986"/>
            <a:ext cx="357191" cy="370841"/>
            <a:chOff x="0" y="0"/>
            <a:chExt cx="357189" cy="370840"/>
          </a:xfrm>
        </p:grpSpPr>
        <p:sp>
          <p:nvSpPr>
            <p:cNvPr id="82" name="Shape 82"/>
            <p:cNvSpPr/>
            <p:nvPr/>
          </p:nvSpPr>
          <p:spPr>
            <a:xfrm>
              <a:off x="0" y="6825"/>
              <a:ext cx="357190" cy="35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25400" cap="flat">
              <a:solidFill>
                <a:srgbClr val="88A3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3" name="Shape 83"/>
            <p:cNvSpPr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5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1621089" y="4015919"/>
            <a:ext cx="562924" cy="173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B6DCDF"/>
            </a:solidFill>
          </a:ln>
        </p:spPr>
        <p:txBody>
          <a:bodyPr/>
          <a:lstStyle/>
          <a:p>
            <a:pPr lvl="0"/>
          </a:p>
        </p:txBody>
      </p:sp>
      <p:sp>
        <p:nvSpPr>
          <p:cNvPr id="108" name="Shape 108"/>
          <p:cNvSpPr/>
          <p:nvPr/>
        </p:nvSpPr>
        <p:spPr>
          <a:xfrm>
            <a:off x="2545558" y="3956903"/>
            <a:ext cx="571471" cy="219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B6DCDF"/>
            </a:solidFill>
          </a:ln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/>
        </p:nvSpPr>
        <p:spPr>
          <a:xfrm>
            <a:off x="2384214" y="4435636"/>
            <a:ext cx="36838" cy="40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B6DCDF"/>
            </a:solidFill>
          </a:ln>
        </p:spPr>
        <p:txBody>
          <a:bodyPr/>
          <a:lstStyle/>
          <a:p>
            <a:pPr lvl="0"/>
          </a:p>
        </p:txBody>
      </p:sp>
      <p:sp>
        <p:nvSpPr>
          <p:cNvPr id="88" name="Shape 88"/>
          <p:cNvSpPr/>
          <p:nvPr/>
        </p:nvSpPr>
        <p:spPr>
          <a:xfrm>
            <a:off x="2402639" y="3138117"/>
            <a:ext cx="357191" cy="357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BBE0E3"/>
          </a:solidFill>
          <a:ln w="25400">
            <a:solidFill>
              <a:srgbClr val="88A3A6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1" name="Group 91"/>
          <p:cNvGrpSpPr/>
          <p:nvPr/>
        </p:nvGrpSpPr>
        <p:grpSpPr>
          <a:xfrm>
            <a:off x="2402639" y="3131292"/>
            <a:ext cx="357191" cy="370841"/>
            <a:chOff x="0" y="0"/>
            <a:chExt cx="357189" cy="370840"/>
          </a:xfrm>
        </p:grpSpPr>
        <p:sp>
          <p:nvSpPr>
            <p:cNvPr id="89" name="Shape 89"/>
            <p:cNvSpPr/>
            <p:nvPr/>
          </p:nvSpPr>
          <p:spPr>
            <a:xfrm>
              <a:off x="0" y="6825"/>
              <a:ext cx="357190" cy="35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25400" cap="flat">
              <a:solidFill>
                <a:srgbClr val="88A3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2581234" y="3495307"/>
            <a:ext cx="250034" cy="642943"/>
          </a:xfrm>
          <a:prstGeom prst="line">
            <a:avLst/>
          </a:prstGeom>
          <a:ln>
            <a:solidFill>
              <a:srgbClr val="B6DCDF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2759829" y="4281125"/>
            <a:ext cx="357191" cy="357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8A3A6"/>
            </a:solidFill>
            <a:prstDash val="sysDash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6" name="Group 96"/>
          <p:cNvGrpSpPr/>
          <p:nvPr/>
        </p:nvGrpSpPr>
        <p:grpSpPr>
          <a:xfrm>
            <a:off x="2759829" y="4274300"/>
            <a:ext cx="357191" cy="370841"/>
            <a:chOff x="0" y="0"/>
            <a:chExt cx="357189" cy="370840"/>
          </a:xfrm>
        </p:grpSpPr>
        <p:sp>
          <p:nvSpPr>
            <p:cNvPr id="94" name="Shape 94"/>
            <p:cNvSpPr/>
            <p:nvPr/>
          </p:nvSpPr>
          <p:spPr>
            <a:xfrm>
              <a:off x="0" y="6825"/>
              <a:ext cx="357190" cy="35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88A3A6"/>
              </a:solidFill>
              <a:prstDash val="sysDash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5" name="Shape 95"/>
            <p:cNvSpPr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6</a:t>
              </a:r>
            </a:p>
          </p:txBody>
        </p:sp>
      </p:grpSp>
      <p:sp>
        <p:nvSpPr>
          <p:cNvPr id="97" name="Shape 97"/>
          <p:cNvSpPr/>
          <p:nvPr/>
        </p:nvSpPr>
        <p:spPr>
          <a:xfrm>
            <a:off x="2259764" y="2780927"/>
            <a:ext cx="6125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1,2,3</a:t>
            </a:r>
          </a:p>
        </p:txBody>
      </p:sp>
      <p:sp>
        <p:nvSpPr>
          <p:cNvPr id="98" name="Shape 98"/>
          <p:cNvSpPr/>
          <p:nvPr/>
        </p:nvSpPr>
        <p:spPr>
          <a:xfrm>
            <a:off x="3348087" y="3340289"/>
            <a:ext cx="7648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1,-3,-2</a:t>
            </a:r>
          </a:p>
        </p:txBody>
      </p:sp>
      <p:sp>
        <p:nvSpPr>
          <p:cNvPr id="99" name="Shape 99"/>
          <p:cNvSpPr/>
          <p:nvPr/>
        </p:nvSpPr>
        <p:spPr>
          <a:xfrm>
            <a:off x="1974012" y="3638184"/>
            <a:ext cx="7648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-2,-1,3</a:t>
            </a:r>
          </a:p>
        </p:txBody>
      </p:sp>
      <p:sp>
        <p:nvSpPr>
          <p:cNvPr id="100" name="Shape 100"/>
          <p:cNvSpPr/>
          <p:nvPr/>
        </p:nvSpPr>
        <p:spPr>
          <a:xfrm>
            <a:off x="395536" y="1196751"/>
            <a:ext cx="796907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Genome median is the “virtual” ancestor genome that has minimum distance </a:t>
            </a:r>
          </a:p>
          <a:p>
            <a:pPr lvl="0"/>
            <a:r>
              <a:t>between three input genomes.</a:t>
            </a:r>
          </a:p>
        </p:txBody>
      </p:sp>
      <p:grpSp>
        <p:nvGrpSpPr>
          <p:cNvPr id="103" name="Group 103"/>
          <p:cNvGrpSpPr/>
          <p:nvPr/>
        </p:nvGrpSpPr>
        <p:grpSpPr>
          <a:xfrm>
            <a:off x="3262574" y="3781059"/>
            <a:ext cx="3453700" cy="1327675"/>
            <a:chOff x="0" y="0"/>
            <a:chExt cx="3453698" cy="1327673"/>
          </a:xfrm>
        </p:grpSpPr>
        <p:sp>
          <p:nvSpPr>
            <p:cNvPr id="101" name="Shape 101"/>
            <p:cNvSpPr/>
            <p:nvPr/>
          </p:nvSpPr>
          <p:spPr>
            <a:xfrm>
              <a:off x="0" y="0"/>
              <a:ext cx="3453699" cy="132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2076" y="5400"/>
                  </a:lnTo>
                  <a:lnTo>
                    <a:pt x="2076" y="8100"/>
                  </a:lnTo>
                  <a:lnTo>
                    <a:pt x="7565" y="8100"/>
                  </a:lnTo>
                  <a:lnTo>
                    <a:pt x="7565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7565" y="21600"/>
                  </a:lnTo>
                  <a:lnTo>
                    <a:pt x="7565" y="13500"/>
                  </a:lnTo>
                  <a:lnTo>
                    <a:pt x="2076" y="13500"/>
                  </a:lnTo>
                  <a:lnTo>
                    <a:pt x="2076" y="162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209588" y="199017"/>
              <a:ext cx="2244111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t>1,2,3 -&gt; 1,2,3 = 0</a:t>
              </a:r>
              <a:endParaRPr>
                <a:solidFill>
                  <a:srgbClr val="FFFFFF"/>
                </a:solidFill>
              </a:endParaRPr>
            </a:p>
            <a:p>
              <a:pPr lvl="0"/>
              <a:r>
                <a:t>1,2,3 -&gt;-2,-1,3=1</a:t>
              </a:r>
              <a:endParaRPr>
                <a:solidFill>
                  <a:srgbClr val="FFFFFF"/>
                </a:solidFill>
              </a:endParaRPr>
            </a:p>
            <a:p>
              <a:pPr lvl="0"/>
              <a:r>
                <a:t>1,2,3 -&gt; 1,-3,-2=1 </a:t>
              </a:r>
              <a:r>
                <a:rPr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104" name="Shape 104"/>
          <p:cNvSpPr/>
          <p:nvPr/>
        </p:nvSpPr>
        <p:spPr>
          <a:xfrm>
            <a:off x="1967741" y="4764604"/>
            <a:ext cx="2028195" cy="1688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768"/>
                </a:moveTo>
                <a:lnTo>
                  <a:pt x="9769" y="7768"/>
                </a:lnTo>
                <a:lnTo>
                  <a:pt x="9769" y="4181"/>
                </a:lnTo>
                <a:lnTo>
                  <a:pt x="8333" y="4181"/>
                </a:lnTo>
                <a:lnTo>
                  <a:pt x="10800" y="0"/>
                </a:lnTo>
                <a:lnTo>
                  <a:pt x="13267" y="4181"/>
                </a:lnTo>
                <a:lnTo>
                  <a:pt x="11831" y="4181"/>
                </a:lnTo>
                <a:lnTo>
                  <a:pt x="11831" y="7768"/>
                </a:lnTo>
                <a:lnTo>
                  <a:pt x="21600" y="776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1967741" y="5457776"/>
            <a:ext cx="457200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1,3,2 -&gt; 1,2,3 = 3</a:t>
            </a:r>
          </a:p>
          <a:p>
            <a:pPr lvl="0"/>
            <a:r>
              <a:t>1,3,2 -&gt;-2,-1,3=4</a:t>
            </a:r>
          </a:p>
          <a:p>
            <a:pPr lvl="0"/>
            <a:r>
              <a:t>1,3,2 -&gt; 1,-3,-2=2 </a:t>
            </a:r>
          </a:p>
        </p:txBody>
      </p:sp>
      <p:sp>
        <p:nvSpPr>
          <p:cNvPr id="106" name="Shape 106"/>
          <p:cNvSpPr/>
          <p:nvPr/>
        </p:nvSpPr>
        <p:spPr>
          <a:xfrm>
            <a:off x="410766" y="1886640"/>
            <a:ext cx="76176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The possible median order are </a:t>
            </a:r>
            <a:r>
              <a:rPr i="1"/>
              <a:t>(g-2)!! </a:t>
            </a:r>
            <a:r>
              <a:t>. g is the number of genes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nodeType="after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nodeType="after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nodeType="after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nodeType="afterEffect" presetClass="entr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nodeType="afterEffect" presetClass="entr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nodeType="afterEffect" presetClass="entr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nodeType="afterEffect" presetClass="entr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nodeType="afterEffect" presetClass="entr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nodeType="afterEffect" presetClass="entr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nodeType="afterEffect" presetClass="entr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nodeType="afterEffect" presetClass="entr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nodeType="afterEffect" presetClass="entr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nodeType="afterEffect" presetClass="entr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nodeType="afterEffect" presetClass="entr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nodeType="afterEffect" presetClass="entr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nodeType="afterEffect" presetClass="entr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presetClass="entr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presetClass="entr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nodeType="afterEffect" presetClass="entr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presetClass="entr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" grpId="14"/>
      <p:bldP build="whole" bldLvl="1" animBg="1" rev="0" advAuto="0" spid="109" grpId="10"/>
      <p:bldP build="whole" bldLvl="1" animBg="1" rev="0" advAuto="0" spid="84" grpId="7"/>
      <p:bldP build="whole" bldLvl="1" animBg="1" rev="0" advAuto="0" spid="88" grpId="11"/>
      <p:bldP build="whole" bldLvl="1" animBg="1" rev="0" advAuto="0" spid="97" grpId="16"/>
      <p:bldP build="whole" bldLvl="1" animBg="1" rev="0" advAuto="0" spid="103" grpId="19"/>
      <p:bldP build="whole" bldLvl="1" animBg="1" rev="0" advAuto="0" spid="100" grpId="1"/>
      <p:bldP build="whole" bldLvl="1" animBg="1" rev="0" advAuto="0" spid="107" grpId="8"/>
      <p:bldP build="whole" bldLvl="1" animBg="1" rev="0" advAuto="0" spid="81" grpId="6"/>
      <p:bldP build="whole" bldLvl="1" animBg="1" rev="0" advAuto="0" spid="105" grpId="21"/>
      <p:bldP build="whole" bldLvl="1" animBg="1" rev="0" advAuto="0" spid="91" grpId="12"/>
      <p:bldP build="whole" bldLvl="1" animBg="1" rev="0" advAuto="0" spid="98" grpId="17"/>
      <p:bldP build="whole" bldLvl="1" animBg="1" rev="0" advAuto="0" spid="108" grpId="9"/>
      <p:bldP build="whole" bldLvl="1" animBg="1" rev="0" advAuto="0" spid="99" grpId="18"/>
      <p:bldP build="whole" bldLvl="1" animBg="1" rev="0" advAuto="0" spid="92" grpId="13"/>
      <p:bldP build="whole" bldLvl="1" animBg="1" rev="0" advAuto="0" spid="74" grpId="3"/>
      <p:bldP build="whole" bldLvl="1" animBg="1" rev="0" advAuto="0" spid="73" grpId="2"/>
      <p:bldP build="whole" bldLvl="1" animBg="1" rev="0" advAuto="0" spid="106" grpId="22"/>
      <p:bldP build="whole" bldLvl="1" animBg="1" rev="0" advAuto="0" spid="75" grpId="4"/>
      <p:bldP build="whole" bldLvl="1" animBg="1" rev="0" advAuto="0" spid="96" grpId="15"/>
      <p:bldP build="whole" bldLvl="1" animBg="1" rev="0" advAuto="0" spid="78" grpId="5"/>
      <p:bldP build="whole" bldLvl="1" animBg="1" rev="0" advAuto="0" spid="104" grpId="2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22959">
              <a:defRPr sz="2520"/>
            </a:lvl1pPr>
          </a:lstStyle>
          <a:p>
            <a:pPr lvl="0">
              <a:defRPr sz="1800"/>
            </a:pPr>
            <a:r>
              <a:rPr sz="2520"/>
              <a:t>Distance computation for Genome Rearrangement Events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98463" y="1303337"/>
            <a:ext cx="8347076" cy="50101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There are many rearrangement patterns</a:t>
            </a:r>
            <a:endParaRPr sz="3200"/>
          </a:p>
          <a:p>
            <a:pPr lvl="0">
              <a:defRPr sz="1800"/>
            </a:pPr>
            <a:r>
              <a:rPr sz="3200"/>
              <a:t>If there are duplications in the genome, the distance computation problem is </a:t>
            </a:r>
            <a:r>
              <a:rPr i="1" sz="3200"/>
              <a:t>NP-Hard</a:t>
            </a:r>
            <a:r>
              <a:rPr sz="3200"/>
              <a:t>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Challenges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398462" y="1252537"/>
            <a:ext cx="8347076" cy="50101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the possible number of median order are </a:t>
            </a:r>
            <a:r>
              <a:rPr i="1" sz="2800"/>
              <a:t>(g-2)!! </a:t>
            </a:r>
            <a:r>
              <a:rPr sz="2800"/>
              <a:t>. g is the number of genes.</a:t>
            </a:r>
            <a:endParaRPr sz="2800"/>
          </a:p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To validate each possible median, if the gene content has duplications, it’s </a:t>
            </a:r>
            <a:r>
              <a:rPr i="1" sz="2800"/>
              <a:t>NP-hard</a:t>
            </a:r>
            <a:r>
              <a:rPr sz="2800"/>
              <a:t>.</a:t>
            </a:r>
            <a:endParaRPr sz="2800"/>
          </a:p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So the complexity for computing the median for unequal contents genomes is:</a:t>
            </a:r>
            <a:endParaRPr sz="2800"/>
          </a:p>
          <a:p>
            <a:pPr lvl="0" algn="ctr">
              <a:spcBef>
                <a:spcPts val="900"/>
              </a:spcBef>
              <a:buSzTx/>
              <a:buNone/>
              <a:defRPr sz="1800"/>
            </a:pPr>
            <a:r>
              <a:rPr b="1" sz="3200"/>
              <a:t>NP hard </a:t>
            </a:r>
            <a:r>
              <a:rPr sz="2800"/>
              <a:t>over </a:t>
            </a:r>
            <a:r>
              <a:rPr b="1" sz="4000"/>
              <a:t>NP hard!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0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5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322263" y="317500"/>
            <a:ext cx="8229601" cy="7588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Outline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398463" y="1303337"/>
            <a:ext cx="8347076" cy="50101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lr>
                <a:srgbClr val="808080"/>
              </a:buClr>
              <a:defRPr sz="1800"/>
            </a:pPr>
            <a:r>
              <a:rPr sz="3200">
                <a:solidFill>
                  <a:srgbClr val="808080"/>
                </a:solidFill>
              </a:rPr>
              <a:t>Background, Motivations</a:t>
            </a:r>
            <a:endParaRPr sz="3200">
              <a:solidFill>
                <a:srgbClr val="808080"/>
              </a:solidFill>
            </a:endParaRPr>
          </a:p>
          <a:p>
            <a:pPr lvl="0">
              <a:buClr>
                <a:srgbClr val="0D0D0D"/>
              </a:buClr>
              <a:defRPr sz="1800"/>
            </a:pPr>
            <a:r>
              <a:rPr sz="3200"/>
              <a:t>Proposed Methods</a:t>
            </a:r>
            <a:endParaRPr sz="3200">
              <a:solidFill>
                <a:srgbClr val="0D0D0D"/>
              </a:solidFill>
            </a:endParaRPr>
          </a:p>
          <a:p>
            <a:pPr lvl="0">
              <a:buClr>
                <a:srgbClr val="A6A6A6"/>
              </a:buClr>
              <a:defRPr sz="1800"/>
            </a:pPr>
            <a:r>
              <a:rPr sz="3200">
                <a:solidFill>
                  <a:srgbClr val="A6A6A6"/>
                </a:solidFill>
              </a:rPr>
              <a:t>Experimental Results 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