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charts/chart1.xml" ContentType="application/vnd.openxmlformats-officedocument.drawingml.chart+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charts/chart2.xml" ContentType="application/vnd.openxmlformats-officedocument.drawingml.chart+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sldIdLst>
    <p:sldId id="313" r:id="rId3"/>
    <p:sldId id="877" r:id="rId4"/>
    <p:sldId id="843" r:id="rId5"/>
    <p:sldId id="888" r:id="rId6"/>
    <p:sldId id="784" r:id="rId7"/>
    <p:sldId id="844" r:id="rId8"/>
    <p:sldId id="845" r:id="rId9"/>
    <p:sldId id="846" r:id="rId10"/>
    <p:sldId id="847" r:id="rId11"/>
    <p:sldId id="889" r:id="rId12"/>
    <p:sldId id="890" r:id="rId13"/>
    <p:sldId id="342"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6">
          <p15:clr>
            <a:srgbClr val="A4A3A4"/>
          </p15:clr>
        </p15:guide>
        <p15:guide id="2" orient="horz" pos="2976">
          <p15:clr>
            <a:srgbClr val="A4A3A4"/>
          </p15:clr>
        </p15:guide>
        <p15:guide id="3" orient="horz" pos="3537">
          <p15:clr>
            <a:srgbClr val="A4A3A4"/>
          </p15:clr>
        </p15:guide>
        <p15:guide id="4" orient="horz" pos="3838">
          <p15:clr>
            <a:srgbClr val="A4A3A4"/>
          </p15:clr>
        </p15:guide>
        <p15:guide id="5"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t" initials="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87C8"/>
    <a:srgbClr val="35A0A2"/>
    <a:srgbClr val="2A4C57"/>
    <a:srgbClr val="63C1C4"/>
    <a:srgbClr val="F8F8F8"/>
    <a:srgbClr val="ECA900"/>
    <a:srgbClr val="2CB9A3"/>
    <a:srgbClr val="13C6B3"/>
    <a:srgbClr val="3E9968"/>
    <a:srgbClr val="6B80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07" autoAdjust="0"/>
    <p:restoredTop sz="93276" autoAdjust="0"/>
  </p:normalViewPr>
  <p:slideViewPr>
    <p:cSldViewPr snapToGrid="0" snapToObjects="1">
      <p:cViewPr varScale="1">
        <p:scale>
          <a:sx n="122" d="100"/>
          <a:sy n="122" d="100"/>
        </p:scale>
        <p:origin x="1208" y="192"/>
      </p:cViewPr>
      <p:guideLst>
        <p:guide orient="horz" pos="2206"/>
        <p:guide orient="horz" pos="2976"/>
        <p:guide orient="horz" pos="3537"/>
        <p:guide orient="horz" pos="3838"/>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notesMaster" Target="notesMasters/notesMaster1.xml"/><Relationship Id="rId16" Type="http://schemas.openxmlformats.org/officeDocument/2006/relationships/commentAuthors" Target="commentAuthor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Sheet1!$C$1</c:f>
              <c:strCache>
                <c:ptCount val="1"/>
                <c:pt idx="0">
                  <c:v>系列 2</c:v>
                </c:pt>
              </c:strCache>
            </c:strRef>
          </c:tx>
          <c:spPr>
            <a:gradFill>
              <a:gsLst>
                <a:gs pos="0">
                  <a:srgbClr val="01A9D3"/>
                </a:gs>
                <a:gs pos="100000">
                  <a:srgbClr val="00BAA4"/>
                </a:gs>
              </a:gsLst>
              <a:lin ang="5400000"/>
            </a:gradFill>
            <a:ln w="28575">
              <a:noFill/>
            </a:ln>
          </c:spPr>
          <c:invertIfNegative val="0"/>
          <c:dLbls>
            <c:spPr>
              <a:noFill/>
              <a:ln w="9525">
                <a:noFill/>
              </a:ln>
              <a:effectLst/>
            </c:spPr>
            <c:txPr>
              <a:bodyPr rot="0" spcFirstLastPara="0" vertOverflow="ellipsis" vert="horz" wrap="square" lIns="38100" tIns="19050" rIns="38100" bIns="19050" anchor="ctr" anchorCtr="1"/>
              <a:lstStyle/>
              <a:p>
                <a:pPr>
                  <a:defRPr lang="zh-CN" sz="1400" b="0" i="0" u="none" strike="noStrike" kern="1200" baseline="0">
                    <a:solidFill>
                      <a:srgbClr val="3F3F3F"/>
                    </a:solidFill>
                    <a:latin typeface="+mn-lt"/>
                    <a:ea typeface="+mn-ea"/>
                    <a:cs typeface="+mn-cs"/>
                  </a:defRPr>
                </a:pPr>
                <a:endParaRPr lang="en-US"/>
              </a:p>
            </c:txPr>
            <c:dLblPos val="outEnd"/>
            <c:showLegendKey val="0"/>
            <c:showVal val="1"/>
            <c:showCatName val="0"/>
            <c:showSerName val="0"/>
            <c:showPercent val="0"/>
            <c:showBubbleSize val="1"/>
            <c:showLeaderLines val="0"/>
            <c:extLst>
              <c:ext xmlns:c15="http://schemas.microsoft.com/office/drawing/2012/chart" uri="{CE6537A1-D6FC-4f65-9D91-7224C49458BB}">
                <c15:showLeaderLines val="0"/>
              </c:ext>
            </c:extLst>
          </c:dLbls>
          <c:cat>
            <c:numRef>
              <c:f>Sheet1!$A$2:$A$6</c:f>
              <c:numCache>
                <c:formatCode>General</c:formatCode>
                <c:ptCount val="5"/>
                <c:pt idx="0">
                  <c:v>2016.0</c:v>
                </c:pt>
                <c:pt idx="1">
                  <c:v>2017.0</c:v>
                </c:pt>
                <c:pt idx="2">
                  <c:v>2018.0</c:v>
                </c:pt>
                <c:pt idx="3">
                  <c:v>2019.0</c:v>
                </c:pt>
                <c:pt idx="4">
                  <c:v>2020.0</c:v>
                </c:pt>
              </c:numCache>
            </c:numRef>
          </c:cat>
          <c:val>
            <c:numRef>
              <c:f>Sheet1!$C$2:$C$6</c:f>
              <c:numCache>
                <c:formatCode>General</c:formatCode>
                <c:ptCount val="5"/>
                <c:pt idx="0">
                  <c:v>341.72</c:v>
                </c:pt>
                <c:pt idx="1">
                  <c:v>418.6</c:v>
                </c:pt>
                <c:pt idx="2">
                  <c:v>514.88</c:v>
                </c:pt>
                <c:pt idx="3">
                  <c:v>628.67</c:v>
                </c:pt>
                <c:pt idx="4">
                  <c:v>761.9499999999999</c:v>
                </c:pt>
              </c:numCache>
            </c:numRef>
          </c:val>
        </c:ser>
        <c:dLbls>
          <c:showLegendKey val="0"/>
          <c:showVal val="0"/>
          <c:showCatName val="0"/>
          <c:showSerName val="0"/>
          <c:showPercent val="0"/>
          <c:showBubbleSize val="1"/>
        </c:dLbls>
        <c:gapWidth val="219"/>
        <c:overlap val="-27"/>
        <c:axId val="1850141376"/>
        <c:axId val="1850144128"/>
      </c:barChart>
      <c:lineChart>
        <c:grouping val="standard"/>
        <c:varyColors val="0"/>
        <c:ser>
          <c:idx val="2"/>
          <c:order val="1"/>
          <c:tx>
            <c:strRef>
              <c:f>Sheet1!$D$1</c:f>
              <c:strCache>
                <c:ptCount val="1"/>
                <c:pt idx="0">
                  <c:v>系列 3</c:v>
                </c:pt>
              </c:strCache>
            </c:strRef>
          </c:tx>
          <c:spPr>
            <a:ln w="22225" cap="rnd" cmpd="sng" algn="ctr">
              <a:solidFill>
                <a:srgbClr val="00BAA3"/>
              </a:solidFill>
              <a:prstDash val="solid"/>
              <a:round/>
            </a:ln>
          </c:spPr>
          <c:marker>
            <c:symbol val="circle"/>
            <c:size val="10"/>
            <c:spPr>
              <a:solidFill>
                <a:srgbClr val="00BAA3"/>
              </a:solidFill>
              <a:ln w="31750" cap="flat" cmpd="sng" algn="ctr">
                <a:solidFill>
                  <a:srgbClr val="FFFFFF"/>
                </a:solidFill>
                <a:prstDash val="solid"/>
                <a:round/>
              </a:ln>
            </c:spPr>
          </c:marker>
          <c:dLbls>
            <c:spPr>
              <a:noFill/>
              <a:ln w="9525">
                <a:noFill/>
              </a:ln>
              <a:effectLst/>
            </c:spPr>
            <c:txPr>
              <a:bodyPr rot="0" spcFirstLastPara="0" vertOverflow="ellipsis" vert="horz" wrap="square" lIns="38100" tIns="19050" rIns="38100" bIns="19050" anchor="ctr" anchorCtr="1"/>
              <a:lstStyle/>
              <a:p>
                <a:pPr>
                  <a:defRPr lang="zh-CN" sz="1100" b="1" i="0" u="none" strike="noStrike" kern="1200" baseline="0">
                    <a:solidFill>
                      <a:srgbClr val="3F3F3F"/>
                    </a:solidFill>
                    <a:latin typeface="+mn-lt"/>
                    <a:ea typeface="+mn-ea"/>
                    <a:cs typeface="+mn-cs"/>
                  </a:defRPr>
                </a:pPr>
                <a:endParaRPr lang="en-US"/>
              </a:p>
            </c:txPr>
            <c:dLblPos val="r"/>
            <c:showLegendKey val="0"/>
            <c:showVal val="1"/>
            <c:showCatName val="0"/>
            <c:showSerName val="0"/>
            <c:showPercent val="0"/>
            <c:showBubbleSize val="1"/>
            <c:showLeaderLines val="0"/>
            <c:extLst>
              <c:ext xmlns:c15="http://schemas.microsoft.com/office/drawing/2012/chart" uri="{CE6537A1-D6FC-4f65-9D91-7224C49458BB}">
                <c15:showLeaderLines val="0"/>
              </c:ext>
            </c:extLst>
          </c:dLbls>
          <c:cat>
            <c:numRef>
              <c:f>Sheet1!$A$2:$A$6</c:f>
              <c:numCache>
                <c:formatCode>General</c:formatCode>
                <c:ptCount val="5"/>
                <c:pt idx="0">
                  <c:v>2016.0</c:v>
                </c:pt>
                <c:pt idx="1">
                  <c:v>2017.0</c:v>
                </c:pt>
                <c:pt idx="2">
                  <c:v>2018.0</c:v>
                </c:pt>
                <c:pt idx="3">
                  <c:v>2019.0</c:v>
                </c:pt>
                <c:pt idx="4">
                  <c:v>2020.0</c:v>
                </c:pt>
              </c:numCache>
            </c:numRef>
          </c:cat>
          <c:val>
            <c:numRef>
              <c:f>Sheet1!$D$2:$D$6</c:f>
              <c:numCache>
                <c:formatCode>0.00%</c:formatCode>
                <c:ptCount val="5"/>
                <c:pt idx="0">
                  <c:v>0.18</c:v>
                </c:pt>
                <c:pt idx="1">
                  <c:v>0.225</c:v>
                </c:pt>
                <c:pt idx="2">
                  <c:v>0.23</c:v>
                </c:pt>
                <c:pt idx="3">
                  <c:v>0.221</c:v>
                </c:pt>
                <c:pt idx="4">
                  <c:v>0.212</c:v>
                </c:pt>
              </c:numCache>
            </c:numRef>
          </c:val>
          <c:smooth val="0"/>
        </c:ser>
        <c:dLbls>
          <c:showLegendKey val="0"/>
          <c:showVal val="0"/>
          <c:showCatName val="0"/>
          <c:showSerName val="0"/>
          <c:showPercent val="0"/>
          <c:showBubbleSize val="1"/>
        </c:dLbls>
        <c:marker val="1"/>
        <c:smooth val="0"/>
        <c:axId val="1850147616"/>
        <c:axId val="1849844608"/>
      </c:lineChart>
      <c:catAx>
        <c:axId val="1850141376"/>
        <c:scaling>
          <c:orientation val="minMax"/>
        </c:scaling>
        <c:delete val="0"/>
        <c:axPos val="b"/>
        <c:numFmt formatCode="General" sourceLinked="1"/>
        <c:majorTickMark val="none"/>
        <c:minorTickMark val="none"/>
        <c:tickLblPos val="nextTo"/>
        <c:spPr>
          <a:noFill/>
          <a:ln w="9525" cap="flat" cmpd="sng" algn="ctr">
            <a:solidFill>
              <a:srgbClr val="3F3F3F">
                <a:alpha val="9803"/>
              </a:srgbClr>
            </a:solidFill>
            <a:prstDash val="solid"/>
            <a:round/>
          </a:ln>
        </c:spPr>
        <c:txPr>
          <a:bodyPr rot="-60000000" spcFirstLastPara="0" vertOverflow="ellipsis" vert="horz" wrap="square" anchor="ctr" anchorCtr="1"/>
          <a:lstStyle/>
          <a:p>
            <a:pPr>
              <a:defRPr lang="zh-CN" sz="1100" b="0" i="0" u="none" strike="noStrike" kern="1200" baseline="0">
                <a:solidFill>
                  <a:srgbClr val="3F3F3F"/>
                </a:solidFill>
                <a:latin typeface="+mn-lt"/>
                <a:ea typeface="+mn-ea"/>
                <a:cs typeface="+mn-cs"/>
              </a:defRPr>
            </a:pPr>
            <a:endParaRPr lang="en-US"/>
          </a:p>
        </c:txPr>
        <c:crossAx val="1850144128"/>
        <c:crosses val="autoZero"/>
        <c:auto val="1"/>
        <c:lblAlgn val="ctr"/>
        <c:lblOffset val="100"/>
        <c:noMultiLvlLbl val="0"/>
      </c:catAx>
      <c:valAx>
        <c:axId val="1850144128"/>
        <c:scaling>
          <c:orientation val="minMax"/>
        </c:scaling>
        <c:delete val="0"/>
        <c:axPos val="l"/>
        <c:majorGridlines>
          <c:spPr>
            <a:ln w="9525" cap="flat" cmpd="sng" algn="ctr">
              <a:solidFill>
                <a:srgbClr val="3F3F3F">
                  <a:alpha val="9803"/>
                </a:srgbClr>
              </a:solidFill>
              <a:prstDash val="solid"/>
              <a:round/>
            </a:ln>
          </c:spPr>
        </c:majorGridlines>
        <c:numFmt formatCode="General" sourceLinked="1"/>
        <c:majorTickMark val="none"/>
        <c:minorTickMark val="none"/>
        <c:tickLblPos val="nextTo"/>
        <c:spPr>
          <a:noFill/>
          <a:ln w="9525" cap="flat" cmpd="sng" algn="ctr">
            <a:noFill/>
            <a:prstDash val="solid"/>
            <a:round/>
          </a:ln>
        </c:spPr>
        <c:txPr>
          <a:bodyPr rot="-60000000" spcFirstLastPara="0" vertOverflow="ellipsis" vert="horz" wrap="square" anchor="ctr" anchorCtr="1"/>
          <a:lstStyle/>
          <a:p>
            <a:pPr>
              <a:defRPr lang="zh-CN" sz="1100" b="0" i="0" u="none" strike="noStrike" kern="1200" baseline="0">
                <a:solidFill>
                  <a:srgbClr val="3F3F3F"/>
                </a:solidFill>
                <a:latin typeface="+mn-lt"/>
                <a:ea typeface="+mn-ea"/>
                <a:cs typeface="+mn-cs"/>
              </a:defRPr>
            </a:pPr>
            <a:endParaRPr lang="en-US"/>
          </a:p>
        </c:txPr>
        <c:crossAx val="1850141376"/>
        <c:crosses val="autoZero"/>
        <c:crossBetween val="between"/>
      </c:valAx>
      <c:catAx>
        <c:axId val="1850147616"/>
        <c:scaling>
          <c:orientation val="minMax"/>
        </c:scaling>
        <c:delete val="1"/>
        <c:axPos val="b"/>
        <c:numFmt formatCode="General" sourceLinked="1"/>
        <c:majorTickMark val="out"/>
        <c:minorTickMark val="none"/>
        <c:tickLblPos val="nextTo"/>
        <c:crossAx val="1849844608"/>
        <c:crosses val="autoZero"/>
        <c:auto val="1"/>
        <c:lblAlgn val="ctr"/>
        <c:lblOffset val="100"/>
        <c:noMultiLvlLbl val="0"/>
      </c:catAx>
      <c:valAx>
        <c:axId val="1849844608"/>
        <c:scaling>
          <c:orientation val="minMax"/>
        </c:scaling>
        <c:delete val="0"/>
        <c:axPos val="r"/>
        <c:numFmt formatCode="0.00%" sourceLinked="1"/>
        <c:majorTickMark val="out"/>
        <c:minorTickMark val="none"/>
        <c:tickLblPos val="nextTo"/>
        <c:spPr>
          <a:noFill/>
          <a:ln w="9525" cap="flat" cmpd="sng" algn="ctr">
            <a:noFill/>
            <a:prstDash val="solid"/>
            <a:round/>
          </a:ln>
        </c:spPr>
        <c:txPr>
          <a:bodyPr rot="-60000000" spcFirstLastPara="0" vertOverflow="ellipsis" vert="horz" wrap="square" anchor="ctr" anchorCtr="1"/>
          <a:lstStyle/>
          <a:p>
            <a:pPr>
              <a:defRPr lang="zh-CN" sz="1100" b="0" i="0" u="none" strike="noStrike" kern="1200" baseline="0">
                <a:solidFill>
                  <a:srgbClr val="3F3F3F"/>
                </a:solidFill>
                <a:latin typeface="+mn-lt"/>
                <a:ea typeface="+mn-ea"/>
                <a:cs typeface="+mn-cs"/>
              </a:defRPr>
            </a:pPr>
            <a:endParaRPr lang="en-US"/>
          </a:p>
        </c:txPr>
        <c:crossAx val="1850147616"/>
        <c:crosses val="max"/>
        <c:crossBetween val="between"/>
      </c:valAx>
      <c:spPr>
        <a:noFill/>
        <a:ln w="9525">
          <a:noFill/>
        </a:ln>
      </c:spPr>
    </c:plotArea>
    <c:legend>
      <c:legendPos val="r"/>
      <c:legendEntry>
        <c:idx val="0"/>
        <c:txPr>
          <a:bodyPr rot="0" spcFirstLastPara="0" vertOverflow="ellipsis" vert="horz" wrap="square" anchor="ctr" anchorCtr="1"/>
          <a:lstStyle/>
          <a:p>
            <a:pPr>
              <a:defRPr lang="zh-CN" sz="1100" b="0" i="0" u="none" strike="noStrike" kern="1200" baseline="0">
                <a:solidFill>
                  <a:srgbClr val="3F3F3F"/>
                </a:solidFill>
                <a:latin typeface="+mn-lt"/>
                <a:ea typeface="+mn-ea"/>
                <a:cs typeface="+mn-cs"/>
              </a:defRPr>
            </a:pPr>
            <a:endParaRPr lang="en-US"/>
          </a:p>
        </c:txPr>
      </c:legendEntry>
      <c:legendEntry>
        <c:idx val="1"/>
        <c:txPr>
          <a:bodyPr rot="0" spcFirstLastPara="0" vertOverflow="ellipsis" vert="horz" wrap="square" anchor="ctr" anchorCtr="1"/>
          <a:lstStyle/>
          <a:p>
            <a:pPr>
              <a:defRPr lang="zh-CN" sz="1100" b="0" i="0" u="none" strike="noStrike" kern="1200" baseline="0">
                <a:solidFill>
                  <a:srgbClr val="3F3F3F"/>
                </a:solidFill>
                <a:latin typeface="+mn-lt"/>
                <a:ea typeface="+mn-ea"/>
                <a:cs typeface="+mn-cs"/>
              </a:defRPr>
            </a:pPr>
            <a:endParaRPr lang="en-US"/>
          </a:p>
        </c:txPr>
      </c:legendEntry>
      <c:layout>
        <c:manualLayout>
          <c:xMode val="edge"/>
          <c:yMode val="edge"/>
          <c:x val="0.64106645285394"/>
          <c:y val="0.931048615071036"/>
          <c:w val="0.323427318107934"/>
          <c:h val="0.0615988872354643"/>
        </c:manualLayout>
      </c:layout>
      <c:overlay val="0"/>
      <c:spPr>
        <a:noFill/>
        <a:ln w="9525">
          <a:noFill/>
        </a:ln>
      </c:spPr>
      <c:txPr>
        <a:bodyPr rot="0" spcFirstLastPara="0" vertOverflow="ellipsis" vert="horz" wrap="square" anchor="ctr" anchorCtr="1"/>
        <a:lstStyle/>
        <a:p>
          <a:pPr>
            <a:defRPr lang="zh-CN" sz="1000" b="0" i="0" u="none" strike="noStrike" kern="1200" baseline="0">
              <a:solidFill>
                <a:srgbClr val="FFFFFF"/>
              </a:solidFill>
              <a:latin typeface="+mn-lt"/>
              <a:ea typeface="+mn-ea"/>
              <a:cs typeface="+mn-cs"/>
            </a:defRPr>
          </a:pPr>
          <a:endParaRPr lang="en-US"/>
        </a:p>
      </c:txPr>
    </c:legend>
    <c:plotVisOnly val="1"/>
    <c:dispBlanksAs val="gap"/>
    <c:showDLblsOverMax val="1"/>
  </c:chart>
  <c:spPr>
    <a:noFill/>
    <a:ln w="9525">
      <a:noFill/>
    </a:ln>
  </c:spPr>
  <c:txPr>
    <a:bodyPr/>
    <a:lstStyle/>
    <a:p>
      <a:pPr>
        <a:defRPr lang="zh-CN" sz="1000" b="0" i="0" u="none" strike="noStrike">
          <a:solidFill>
            <a:srgbClr val="FFFFFF"/>
          </a:solidFil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Sheet1!$C$1</c:f>
              <c:strCache>
                <c:ptCount val="1"/>
                <c:pt idx="0">
                  <c:v>系列 2</c:v>
                </c:pt>
              </c:strCache>
            </c:strRef>
          </c:tx>
          <c:spPr>
            <a:gradFill>
              <a:gsLst>
                <a:gs pos="0">
                  <a:srgbClr val="01A9D3"/>
                </a:gs>
                <a:gs pos="100000">
                  <a:srgbClr val="00BAA4"/>
                </a:gs>
              </a:gsLst>
              <a:lin ang="5400000"/>
            </a:gradFill>
            <a:ln w="28575">
              <a:noFill/>
            </a:ln>
          </c:spPr>
          <c:invertIfNegative val="0"/>
          <c:dLbls>
            <c:spPr>
              <a:noFill/>
              <a:ln w="9525">
                <a:noFill/>
              </a:ln>
              <a:effectLst/>
            </c:spPr>
            <c:txPr>
              <a:bodyPr rot="0" spcFirstLastPara="0" vertOverflow="ellipsis" vert="horz" wrap="square" lIns="38100" tIns="19050" rIns="38100" bIns="19050" anchor="ctr" anchorCtr="1"/>
              <a:lstStyle/>
              <a:p>
                <a:pPr>
                  <a:defRPr lang="zh-CN" sz="1400" b="0" i="0" u="none" strike="noStrike" kern="1200" baseline="0">
                    <a:solidFill>
                      <a:srgbClr val="FFFFFF"/>
                    </a:solidFill>
                    <a:latin typeface="+mn-lt"/>
                    <a:ea typeface="+mn-ea"/>
                    <a:cs typeface="+mn-cs"/>
                  </a:defRPr>
                </a:pPr>
                <a:endParaRPr lang="en-US"/>
              </a:p>
            </c:txPr>
            <c:dLblPos val="outEnd"/>
            <c:showLegendKey val="0"/>
            <c:showVal val="1"/>
            <c:showCatName val="0"/>
            <c:showSerName val="0"/>
            <c:showPercent val="0"/>
            <c:showBubbleSize val="1"/>
            <c:showLeaderLines val="0"/>
            <c:extLst>
              <c:ext xmlns:c15="http://schemas.microsoft.com/office/drawing/2012/chart" uri="{CE6537A1-D6FC-4f65-9D91-7224C49458BB}">
                <c15:showLeaderLines val="0"/>
              </c:ext>
            </c:extLst>
          </c:dLbls>
          <c:cat>
            <c:numRef>
              <c:f>Sheet1!$A$2:$A$6</c:f>
              <c:numCache>
                <c:formatCode>General</c:formatCode>
                <c:ptCount val="5"/>
                <c:pt idx="0">
                  <c:v>2016.0</c:v>
                </c:pt>
                <c:pt idx="1">
                  <c:v>2017.0</c:v>
                </c:pt>
                <c:pt idx="2">
                  <c:v>2018.0</c:v>
                </c:pt>
                <c:pt idx="3">
                  <c:v>2019.0</c:v>
                </c:pt>
                <c:pt idx="4">
                  <c:v>2020.0</c:v>
                </c:pt>
              </c:numCache>
            </c:numRef>
          </c:cat>
          <c:val>
            <c:numRef>
              <c:f>Sheet1!$C$2:$C$6</c:f>
              <c:numCache>
                <c:formatCode>General</c:formatCode>
                <c:ptCount val="5"/>
                <c:pt idx="0">
                  <c:v>341.72</c:v>
                </c:pt>
                <c:pt idx="1">
                  <c:v>418.6</c:v>
                </c:pt>
                <c:pt idx="2">
                  <c:v>514.88</c:v>
                </c:pt>
                <c:pt idx="3">
                  <c:v>628.67</c:v>
                </c:pt>
                <c:pt idx="4">
                  <c:v>761.9499999999999</c:v>
                </c:pt>
              </c:numCache>
            </c:numRef>
          </c:val>
        </c:ser>
        <c:dLbls>
          <c:showLegendKey val="0"/>
          <c:showVal val="0"/>
          <c:showCatName val="0"/>
          <c:showSerName val="0"/>
          <c:showPercent val="0"/>
          <c:showBubbleSize val="1"/>
        </c:dLbls>
        <c:gapWidth val="219"/>
        <c:overlap val="-27"/>
        <c:axId val="1850566880"/>
        <c:axId val="1850569632"/>
      </c:barChart>
      <c:lineChart>
        <c:grouping val="standard"/>
        <c:varyColors val="0"/>
        <c:ser>
          <c:idx val="2"/>
          <c:order val="1"/>
          <c:tx>
            <c:strRef>
              <c:f>Sheet1!$D$1</c:f>
              <c:strCache>
                <c:ptCount val="1"/>
                <c:pt idx="0">
                  <c:v>系列 3</c:v>
                </c:pt>
              </c:strCache>
            </c:strRef>
          </c:tx>
          <c:spPr>
            <a:ln w="22225" cap="rnd" cmpd="sng" algn="ctr">
              <a:solidFill>
                <a:srgbClr val="00BAA3"/>
              </a:solidFill>
              <a:prstDash val="solid"/>
              <a:round/>
            </a:ln>
          </c:spPr>
          <c:marker>
            <c:symbol val="circle"/>
            <c:size val="10"/>
            <c:spPr>
              <a:solidFill>
                <a:srgbClr val="00BAA3"/>
              </a:solidFill>
              <a:ln w="31750" cap="flat" cmpd="sng" algn="ctr">
                <a:solidFill>
                  <a:srgbClr val="232937"/>
                </a:solidFill>
                <a:prstDash val="solid"/>
                <a:round/>
              </a:ln>
            </c:spPr>
          </c:marker>
          <c:dLbls>
            <c:spPr>
              <a:noFill/>
              <a:ln w="9525">
                <a:noFill/>
              </a:ln>
              <a:effectLst/>
            </c:spPr>
            <c:txPr>
              <a:bodyPr rot="0" spcFirstLastPara="0" vertOverflow="ellipsis" vert="horz" wrap="square" lIns="38100" tIns="19050" rIns="38100" bIns="19050" anchor="ctr" anchorCtr="1"/>
              <a:lstStyle/>
              <a:p>
                <a:pPr>
                  <a:defRPr lang="zh-CN" sz="1100" b="1" i="0" u="none" strike="noStrike" kern="1200" baseline="0">
                    <a:solidFill>
                      <a:srgbClr val="FFFFFF"/>
                    </a:solidFill>
                    <a:latin typeface="+mn-lt"/>
                    <a:ea typeface="+mn-ea"/>
                    <a:cs typeface="+mn-cs"/>
                  </a:defRPr>
                </a:pPr>
                <a:endParaRPr lang="en-US"/>
              </a:p>
            </c:txPr>
            <c:dLblPos val="r"/>
            <c:showLegendKey val="0"/>
            <c:showVal val="1"/>
            <c:showCatName val="0"/>
            <c:showSerName val="0"/>
            <c:showPercent val="0"/>
            <c:showBubbleSize val="1"/>
            <c:showLeaderLines val="0"/>
            <c:extLst>
              <c:ext xmlns:c15="http://schemas.microsoft.com/office/drawing/2012/chart" uri="{CE6537A1-D6FC-4f65-9D91-7224C49458BB}">
                <c15:showLeaderLines val="0"/>
              </c:ext>
            </c:extLst>
          </c:dLbls>
          <c:cat>
            <c:numRef>
              <c:f>Sheet1!$A$2:$A$6</c:f>
              <c:numCache>
                <c:formatCode>General</c:formatCode>
                <c:ptCount val="5"/>
                <c:pt idx="0">
                  <c:v>2016.0</c:v>
                </c:pt>
                <c:pt idx="1">
                  <c:v>2017.0</c:v>
                </c:pt>
                <c:pt idx="2">
                  <c:v>2018.0</c:v>
                </c:pt>
                <c:pt idx="3">
                  <c:v>2019.0</c:v>
                </c:pt>
                <c:pt idx="4">
                  <c:v>2020.0</c:v>
                </c:pt>
              </c:numCache>
            </c:numRef>
          </c:cat>
          <c:val>
            <c:numRef>
              <c:f>Sheet1!$D$2:$D$6</c:f>
              <c:numCache>
                <c:formatCode>0.00%</c:formatCode>
                <c:ptCount val="5"/>
                <c:pt idx="0">
                  <c:v>0.18</c:v>
                </c:pt>
                <c:pt idx="1">
                  <c:v>0.225</c:v>
                </c:pt>
                <c:pt idx="2">
                  <c:v>0.23</c:v>
                </c:pt>
                <c:pt idx="3">
                  <c:v>0.221</c:v>
                </c:pt>
                <c:pt idx="4">
                  <c:v>0.212</c:v>
                </c:pt>
              </c:numCache>
            </c:numRef>
          </c:val>
          <c:smooth val="0"/>
        </c:ser>
        <c:dLbls>
          <c:showLegendKey val="0"/>
          <c:showVal val="0"/>
          <c:showCatName val="0"/>
          <c:showSerName val="0"/>
          <c:showPercent val="0"/>
          <c:showBubbleSize val="1"/>
        </c:dLbls>
        <c:marker val="1"/>
        <c:smooth val="0"/>
        <c:axId val="1850573120"/>
        <c:axId val="1850575968"/>
      </c:lineChart>
      <c:catAx>
        <c:axId val="1850566880"/>
        <c:scaling>
          <c:orientation val="minMax"/>
        </c:scaling>
        <c:delete val="0"/>
        <c:axPos val="b"/>
        <c:numFmt formatCode="General" sourceLinked="1"/>
        <c:majorTickMark val="none"/>
        <c:minorTickMark val="none"/>
        <c:tickLblPos val="nextTo"/>
        <c:spPr>
          <a:noFill/>
          <a:ln w="9525" cap="flat" cmpd="sng" algn="ctr">
            <a:solidFill>
              <a:srgbClr val="FFFFFF">
                <a:alpha val="9803"/>
              </a:srgbClr>
            </a:solidFill>
            <a:prstDash val="solid"/>
            <a:round/>
          </a:ln>
        </c:spPr>
        <c:txPr>
          <a:bodyPr rot="-60000000" spcFirstLastPara="0" vertOverflow="ellipsis" vert="horz" wrap="square" anchor="ctr" anchorCtr="1"/>
          <a:lstStyle/>
          <a:p>
            <a:pPr>
              <a:defRPr lang="zh-CN" sz="1100" b="0" i="0" u="none" strike="noStrike" kern="1200" baseline="0">
                <a:solidFill>
                  <a:srgbClr val="FFFFFF"/>
                </a:solidFill>
                <a:latin typeface="+mn-lt"/>
                <a:ea typeface="+mn-ea"/>
                <a:cs typeface="+mn-cs"/>
              </a:defRPr>
            </a:pPr>
            <a:endParaRPr lang="en-US"/>
          </a:p>
        </c:txPr>
        <c:crossAx val="1850569632"/>
        <c:crosses val="autoZero"/>
        <c:auto val="1"/>
        <c:lblAlgn val="ctr"/>
        <c:lblOffset val="100"/>
        <c:noMultiLvlLbl val="0"/>
      </c:catAx>
      <c:valAx>
        <c:axId val="1850569632"/>
        <c:scaling>
          <c:orientation val="minMax"/>
        </c:scaling>
        <c:delete val="0"/>
        <c:axPos val="l"/>
        <c:majorGridlines>
          <c:spPr>
            <a:ln w="9525" cap="flat" cmpd="sng" algn="ctr">
              <a:solidFill>
                <a:srgbClr val="FFFFFF">
                  <a:alpha val="9803"/>
                </a:srgbClr>
              </a:solidFill>
              <a:prstDash val="solid"/>
              <a:round/>
            </a:ln>
          </c:spPr>
        </c:majorGridlines>
        <c:numFmt formatCode="General" sourceLinked="1"/>
        <c:majorTickMark val="none"/>
        <c:minorTickMark val="none"/>
        <c:tickLblPos val="nextTo"/>
        <c:spPr>
          <a:noFill/>
          <a:ln w="9525" cap="flat" cmpd="sng" algn="ctr">
            <a:noFill/>
            <a:prstDash val="solid"/>
            <a:round/>
          </a:ln>
        </c:spPr>
        <c:txPr>
          <a:bodyPr rot="-60000000" spcFirstLastPara="0" vertOverflow="ellipsis" vert="horz" wrap="square" anchor="ctr" anchorCtr="1"/>
          <a:lstStyle/>
          <a:p>
            <a:pPr>
              <a:defRPr lang="zh-CN" sz="1100" b="0" i="0" u="none" strike="noStrike" kern="1200" baseline="0">
                <a:solidFill>
                  <a:srgbClr val="FFFFFF"/>
                </a:solidFill>
                <a:latin typeface="+mn-lt"/>
                <a:ea typeface="+mn-ea"/>
                <a:cs typeface="+mn-cs"/>
              </a:defRPr>
            </a:pPr>
            <a:endParaRPr lang="en-US"/>
          </a:p>
        </c:txPr>
        <c:crossAx val="1850566880"/>
        <c:crosses val="autoZero"/>
        <c:crossBetween val="between"/>
      </c:valAx>
      <c:catAx>
        <c:axId val="1850573120"/>
        <c:scaling>
          <c:orientation val="minMax"/>
        </c:scaling>
        <c:delete val="1"/>
        <c:axPos val="b"/>
        <c:numFmt formatCode="General" sourceLinked="1"/>
        <c:majorTickMark val="out"/>
        <c:minorTickMark val="none"/>
        <c:tickLblPos val="nextTo"/>
        <c:crossAx val="1850575968"/>
        <c:crosses val="autoZero"/>
        <c:auto val="1"/>
        <c:lblAlgn val="ctr"/>
        <c:lblOffset val="100"/>
        <c:noMultiLvlLbl val="0"/>
      </c:catAx>
      <c:valAx>
        <c:axId val="1850575968"/>
        <c:scaling>
          <c:orientation val="minMax"/>
        </c:scaling>
        <c:delete val="0"/>
        <c:axPos val="r"/>
        <c:numFmt formatCode="0.00%" sourceLinked="1"/>
        <c:majorTickMark val="out"/>
        <c:minorTickMark val="none"/>
        <c:tickLblPos val="nextTo"/>
        <c:spPr>
          <a:noFill/>
          <a:ln w="9525" cap="flat" cmpd="sng" algn="ctr">
            <a:noFill/>
            <a:prstDash val="solid"/>
            <a:round/>
          </a:ln>
        </c:spPr>
        <c:txPr>
          <a:bodyPr rot="-60000000" spcFirstLastPara="0" vertOverflow="ellipsis" vert="horz" wrap="square" anchor="ctr" anchorCtr="1"/>
          <a:lstStyle/>
          <a:p>
            <a:pPr>
              <a:defRPr lang="zh-CN" sz="1100" b="0" i="0" u="none" strike="noStrike" kern="1200" baseline="0">
                <a:solidFill>
                  <a:srgbClr val="FFFFFF"/>
                </a:solidFill>
                <a:latin typeface="+mn-lt"/>
                <a:ea typeface="+mn-ea"/>
                <a:cs typeface="+mn-cs"/>
              </a:defRPr>
            </a:pPr>
            <a:endParaRPr lang="en-US"/>
          </a:p>
        </c:txPr>
        <c:crossAx val="1850573120"/>
        <c:crosses val="max"/>
        <c:crossBetween val="between"/>
      </c:valAx>
      <c:spPr>
        <a:noFill/>
        <a:ln w="9525">
          <a:noFill/>
        </a:ln>
      </c:spPr>
    </c:plotArea>
    <c:legend>
      <c:legendPos val="r"/>
      <c:legendEntry>
        <c:idx val="0"/>
        <c:txPr>
          <a:bodyPr rot="0" spcFirstLastPara="0" vertOverflow="ellipsis" vert="horz" wrap="square" anchor="ctr" anchorCtr="1"/>
          <a:lstStyle/>
          <a:p>
            <a:pPr>
              <a:defRPr lang="zh-CN" sz="1100" b="0" i="0" u="none" strike="noStrike" kern="1200" baseline="0">
                <a:solidFill>
                  <a:srgbClr val="FFFFFF"/>
                </a:solidFill>
                <a:latin typeface="+mn-lt"/>
                <a:ea typeface="+mn-ea"/>
                <a:cs typeface="+mn-cs"/>
              </a:defRPr>
            </a:pPr>
            <a:endParaRPr lang="en-US"/>
          </a:p>
        </c:txPr>
      </c:legendEntry>
      <c:legendEntry>
        <c:idx val="1"/>
        <c:txPr>
          <a:bodyPr rot="0" spcFirstLastPara="0" vertOverflow="ellipsis" vert="horz" wrap="square" anchor="ctr" anchorCtr="1"/>
          <a:lstStyle/>
          <a:p>
            <a:pPr>
              <a:defRPr lang="zh-CN" sz="1100" b="0" i="0" u="none" strike="noStrike" kern="1200" baseline="0">
                <a:solidFill>
                  <a:srgbClr val="FFFFFF"/>
                </a:solidFill>
                <a:latin typeface="+mn-lt"/>
                <a:ea typeface="+mn-ea"/>
                <a:cs typeface="+mn-cs"/>
              </a:defRPr>
            </a:pPr>
            <a:endParaRPr lang="en-US"/>
          </a:p>
        </c:txPr>
      </c:legendEntry>
      <c:layout>
        <c:manualLayout>
          <c:xMode val="edge"/>
          <c:yMode val="edge"/>
          <c:x val="0.64106645285394"/>
          <c:y val="0.931048615071036"/>
          <c:w val="0.323427318107934"/>
          <c:h val="0.0615988872354643"/>
        </c:manualLayout>
      </c:layout>
      <c:overlay val="0"/>
      <c:spPr>
        <a:noFill/>
        <a:ln w="9525">
          <a:noFill/>
        </a:ln>
      </c:spPr>
      <c:txPr>
        <a:bodyPr rot="0" spcFirstLastPara="0" vertOverflow="ellipsis" vert="horz" wrap="square" anchor="ctr" anchorCtr="1"/>
        <a:lstStyle/>
        <a:p>
          <a:pPr>
            <a:defRPr lang="zh-CN" sz="1000" b="0" i="0" u="none" strike="noStrike" kern="1200" baseline="0">
              <a:solidFill>
                <a:srgbClr val="FFFFFF"/>
              </a:solidFill>
              <a:latin typeface="+mn-lt"/>
              <a:ea typeface="+mn-ea"/>
              <a:cs typeface="+mn-cs"/>
            </a:defRPr>
          </a:pPr>
          <a:endParaRPr lang="en-US"/>
        </a:p>
      </c:txPr>
    </c:legend>
    <c:plotVisOnly val="1"/>
    <c:dispBlanksAs val="gap"/>
    <c:showDLblsOverMax val="1"/>
  </c:chart>
  <c:spPr>
    <a:noFill/>
    <a:ln w="9525">
      <a:noFill/>
    </a:ln>
  </c:spPr>
  <c:txPr>
    <a:bodyPr/>
    <a:lstStyle/>
    <a:p>
      <a:pPr>
        <a:defRPr lang="zh-CN" sz="1000" b="0" i="0" u="none" strike="noStrike">
          <a:solidFill>
            <a:srgbClr val="FFFFFF"/>
          </a:solidFill>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710"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9711"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E859A3-FFB7-AC4B-972A-F96352D570AC}" type="datetimeFigureOut">
              <a:rPr lang="en-US" smtClean="0"/>
              <a:t>12/10/18</a:t>
            </a:fld>
            <a:endParaRPr lang="en-US"/>
          </a:p>
        </p:txBody>
      </p:sp>
      <p:sp>
        <p:nvSpPr>
          <p:cNvPr id="1049712"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49713"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9714"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9715"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E55039-E71C-854F-A6F4-C41501BB4EE9}" type="slidenum">
              <a:rPr lang="en-US" smtClean="0"/>
              <a:t>‹#›</a:t>
            </a:fld>
            <a:endParaRPr lang="en-US"/>
          </a:p>
        </p:txBody>
      </p:sp>
    </p:spTree>
    <p:extLst>
      <p:ext uri="{BB962C8B-B14F-4D97-AF65-F5344CB8AC3E}">
        <p14:creationId xmlns:p14="http://schemas.microsoft.com/office/powerpoint/2010/main" val="1416446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幻灯片图像占位符 1"/>
          <p:cNvSpPr>
            <a:spLocks noGrp="1" noRot="1" noChangeAspect="1"/>
          </p:cNvSpPr>
          <p:nvPr>
            <p:ph type="sldImg"/>
          </p:nvPr>
        </p:nvSpPr>
        <p:spPr/>
      </p:sp>
      <p:sp>
        <p:nvSpPr>
          <p:cNvPr id="1048656" name="备注占位符 2"/>
          <p:cNvSpPr>
            <a:spLocks noGrp="1"/>
          </p:cNvSpPr>
          <p:nvPr>
            <p:ph type="body" idx="1"/>
          </p:nvPr>
        </p:nvSpPr>
        <p:spPr/>
        <p:txBody>
          <a:bodyPr/>
          <a:lstStyle/>
          <a:p>
            <a:endParaRPr kumimoji="1" lang="zh-CN" altLang="en-US"/>
          </a:p>
        </p:txBody>
      </p:sp>
      <p:sp>
        <p:nvSpPr>
          <p:cNvPr id="1048657" name="幻灯片编号占位符 3"/>
          <p:cNvSpPr>
            <a:spLocks noGrp="1"/>
          </p:cNvSpPr>
          <p:nvPr>
            <p:ph type="sldNum" sz="quarter" idx="10"/>
          </p:nvPr>
        </p:nvSpPr>
        <p:spPr/>
        <p:txBody>
          <a:bodyPr/>
          <a:lstStyle/>
          <a:p>
            <a:fld id="{FCE55039-E71C-854F-A6F4-C41501BB4EE9}" type="slidenum">
              <a:rPr lang="en-US" smtClean="0"/>
              <a:t>1</a:t>
            </a:fld>
            <a:endParaRPr lang="en-US"/>
          </a:p>
        </p:txBody>
      </p:sp>
    </p:spTree>
    <p:extLst>
      <p:ext uri="{BB962C8B-B14F-4D97-AF65-F5344CB8AC3E}">
        <p14:creationId xmlns:p14="http://schemas.microsoft.com/office/powerpoint/2010/main" val="13537454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77EECFA-9B35-46C5-A86A-ADF7BADF78B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10</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81440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77EECFA-9B35-46C5-A86A-ADF7BADF78B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926499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7EECFA-9B35-46C5-A86A-ADF7BADF78B6}" type="slidenum">
              <a:rPr lang="zh-CN" altLang="en-US" smtClean="0"/>
              <a:t>2</a:t>
            </a:fld>
            <a:endParaRPr lang="zh-CN" altLang="en-US"/>
          </a:p>
        </p:txBody>
      </p:sp>
    </p:spTree>
    <p:extLst>
      <p:ext uri="{BB962C8B-B14F-4D97-AF65-F5344CB8AC3E}">
        <p14:creationId xmlns:p14="http://schemas.microsoft.com/office/powerpoint/2010/main" val="1958173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7EECFA-9B35-46C5-A86A-ADF7BADF78B6}" type="slidenum">
              <a:rPr lang="zh-CN" altLang="en-US" smtClean="0"/>
              <a:t>3</a:t>
            </a:fld>
            <a:endParaRPr lang="zh-CN" altLang="en-US"/>
          </a:p>
        </p:txBody>
      </p:sp>
    </p:spTree>
    <p:extLst>
      <p:ext uri="{BB962C8B-B14F-4D97-AF65-F5344CB8AC3E}">
        <p14:creationId xmlns:p14="http://schemas.microsoft.com/office/powerpoint/2010/main" val="828317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7EECFA-9B35-46C5-A86A-ADF7BADF78B6}" type="slidenum">
              <a:rPr lang="zh-CN" altLang="en-US" smtClean="0"/>
              <a:t>4</a:t>
            </a:fld>
            <a:endParaRPr lang="zh-CN" altLang="en-US"/>
          </a:p>
        </p:txBody>
      </p:sp>
    </p:spTree>
    <p:extLst>
      <p:ext uri="{BB962C8B-B14F-4D97-AF65-F5344CB8AC3E}">
        <p14:creationId xmlns:p14="http://schemas.microsoft.com/office/powerpoint/2010/main" val="1541373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77EECFA-9B35-46C5-A86A-ADF7BADF78B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5</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775500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77EECFA-9B35-46C5-A86A-ADF7BADF78B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6</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753120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77EECFA-9B35-46C5-A86A-ADF7BADF78B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7</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425174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77EECFA-9B35-46C5-A86A-ADF7BADF78B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8</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225694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77EECFA-9B35-46C5-A86A-ADF7BADF78B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9</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5801345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2.xml"/><Relationship Id="rId4" Type="http://schemas.openxmlformats.org/officeDocument/2006/relationships/chart" Target="../charts/chart1.xml"/><Relationship Id="rId1" Type="http://schemas.openxmlformats.org/officeDocument/2006/relationships/tags" Target="../tags/tag2.xml"/><Relationship Id="rId2" Type="http://schemas.openxmlformats.org/officeDocument/2006/relationships/tags" Target="../tags/tag3.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6.xml"/><Relationship Id="rId4" Type="http://schemas.openxmlformats.org/officeDocument/2006/relationships/tags" Target="../tags/tag7.xml"/><Relationship Id="rId5" Type="http://schemas.openxmlformats.org/officeDocument/2006/relationships/tags" Target="../tags/tag8.xml"/><Relationship Id="rId6" Type="http://schemas.openxmlformats.org/officeDocument/2006/relationships/tags" Target="../tags/tag9.xml"/><Relationship Id="rId7" Type="http://schemas.openxmlformats.org/officeDocument/2006/relationships/slideMaster" Target="../slideMasters/slideMaster2.xml"/><Relationship Id="rId1" Type="http://schemas.openxmlformats.org/officeDocument/2006/relationships/tags" Target="../tags/tag4.xml"/><Relationship Id="rId2"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4" Type="http://schemas.openxmlformats.org/officeDocument/2006/relationships/chart" Target="../charts/chart2.xml"/><Relationship Id="rId1" Type="http://schemas.openxmlformats.org/officeDocument/2006/relationships/tags" Target="../tags/tag11.xml"/><Relationship Id="rId2" Type="http://schemas.openxmlformats.org/officeDocument/2006/relationships/tags" Target="../tags/tag1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总标题页">
    <p:bg>
      <p:bgPr>
        <a:gradFill flip="none" rotWithShape="1">
          <a:gsLst>
            <a:gs pos="0">
              <a:srgbClr val="5ABACF"/>
            </a:gs>
            <a:gs pos="100000">
              <a:srgbClr val="479BAD"/>
            </a:gs>
          </a:gsLst>
          <a:lin ang="13500000" scaled="1"/>
          <a:tileRect/>
        </a:gradFill>
        <a:effectLst/>
      </p:bgPr>
    </p:bg>
    <p:spTree>
      <p:nvGrpSpPr>
        <p:cNvPr id="1" name=""/>
        <p:cNvGrpSpPr/>
        <p:nvPr/>
      </p:nvGrpSpPr>
      <p:grpSpPr>
        <a:xfrm>
          <a:off x="0" y="0"/>
          <a:ext cx="0" cy="0"/>
          <a:chOff x="0" y="0"/>
          <a:chExt cx="0" cy="0"/>
        </a:xfrm>
      </p:grpSpPr>
      <p:pic>
        <p:nvPicPr>
          <p:cNvPr id="19" name="图片 18"/>
          <p:cNvPicPr>
            <a:picLocks noChangeAspect="1"/>
          </p:cNvPicPr>
          <p:nvPr userDrawn="1"/>
        </p:nvPicPr>
        <p:blipFill rotWithShape="1">
          <a:blip r:embed="rId2" cstate="print">
            <a:extLst>
              <a:ext uri="{28A0092B-C50C-407E-A947-70E740481C1C}">
                <a14:useLocalDpi xmlns:a14="http://schemas.microsoft.com/office/drawing/2010/main" val="0"/>
              </a:ext>
            </a:extLst>
          </a:blip>
          <a:srcRect t="27168" r="24040" b="14988"/>
          <a:stretch>
            <a:fillRect/>
          </a:stretch>
        </p:blipFill>
        <p:spPr>
          <a:xfrm rot="10800000">
            <a:off x="-521231" y="-197709"/>
            <a:ext cx="9406956" cy="7055707"/>
          </a:xfrm>
          <a:prstGeom prst="rect">
            <a:avLst/>
          </a:prstGeom>
        </p:spPr>
      </p:pic>
      <p:sp>
        <p:nvSpPr>
          <p:cNvPr id="27" name="文本框 27"/>
          <p:cNvSpPr txBox="1"/>
          <p:nvPr userDrawn="1"/>
        </p:nvSpPr>
        <p:spPr>
          <a:xfrm>
            <a:off x="1459875" y="3845169"/>
            <a:ext cx="8306562" cy="900246"/>
          </a:xfrm>
          <a:prstGeom prst="rect">
            <a:avLst/>
          </a:prstGeom>
          <a:noFill/>
        </p:spPr>
        <p:txBody>
          <a:bodyPr wrap="square" rtlCol="0">
            <a:spAutoFit/>
          </a:bodyPr>
          <a:lstStyle/>
          <a:p>
            <a:pPr>
              <a:lnSpc>
                <a:spcPts val="6000"/>
              </a:lnSpc>
            </a:pPr>
            <a:r>
              <a:rPr lang="en-US" altLang="zh-CN" sz="6000" b="1" i="0" dirty="0">
                <a:solidFill>
                  <a:schemeClr val="bg1">
                    <a:alpha val="10000"/>
                  </a:schemeClr>
                </a:solidFill>
                <a:latin typeface="Avenir Black" panose="02000503020000020003" pitchFamily="2" charset="0"/>
                <a:ea typeface="微软雅黑" panose="020B0503020204020204" pitchFamily="34" charset="-122"/>
              </a:rPr>
              <a:t>TRIAS.ONE</a:t>
            </a:r>
            <a:endParaRPr lang="zh-CN" altLang="en-US" sz="6000" b="1" i="0" dirty="0">
              <a:solidFill>
                <a:schemeClr val="bg1">
                  <a:alpha val="10000"/>
                </a:schemeClr>
              </a:solidFill>
              <a:latin typeface="Avenir Black" panose="02000503020000020003" pitchFamily="2" charset="0"/>
              <a:ea typeface="微软雅黑" panose="020B0503020204020204" pitchFamily="34" charset="-122"/>
            </a:endParaRPr>
          </a:p>
        </p:txBody>
      </p:sp>
      <p:sp>
        <p:nvSpPr>
          <p:cNvPr id="28" name="矩形 10"/>
          <p:cNvSpPr/>
          <p:nvPr userDrawn="1"/>
        </p:nvSpPr>
        <p:spPr>
          <a:xfrm>
            <a:off x="7752541" y="0"/>
            <a:ext cx="8247078" cy="6858000"/>
          </a:xfrm>
          <a:custGeom>
            <a:avLst/>
            <a:gdLst>
              <a:gd name="connsiteX0" fmla="*/ 0 w 8247078"/>
              <a:gd name="connsiteY0" fmla="*/ 0 h 6858000"/>
              <a:gd name="connsiteX1" fmla="*/ 8247078 w 8247078"/>
              <a:gd name="connsiteY1" fmla="*/ 0 h 6858000"/>
              <a:gd name="connsiteX2" fmla="*/ 8247078 w 8247078"/>
              <a:gd name="connsiteY2" fmla="*/ 6858000 h 6858000"/>
              <a:gd name="connsiteX3" fmla="*/ 0 w 8247078"/>
              <a:gd name="connsiteY3" fmla="*/ 6858000 h 6858000"/>
              <a:gd name="connsiteX4" fmla="*/ 0 w 8247078"/>
              <a:gd name="connsiteY4" fmla="*/ 0 h 6858000"/>
              <a:gd name="connsiteX0-1" fmla="*/ 4529959 w 8247078"/>
              <a:gd name="connsiteY0-2" fmla="*/ 336331 h 6858000"/>
              <a:gd name="connsiteX1-3" fmla="*/ 8247078 w 8247078"/>
              <a:gd name="connsiteY1-4" fmla="*/ 0 h 6858000"/>
              <a:gd name="connsiteX2-5" fmla="*/ 8247078 w 8247078"/>
              <a:gd name="connsiteY2-6" fmla="*/ 6858000 h 6858000"/>
              <a:gd name="connsiteX3-7" fmla="*/ 0 w 8247078"/>
              <a:gd name="connsiteY3-8" fmla="*/ 6858000 h 6858000"/>
              <a:gd name="connsiteX4-9" fmla="*/ 4529959 w 8247078"/>
              <a:gd name="connsiteY4-10" fmla="*/ 336331 h 6858000"/>
              <a:gd name="connsiteX0-11" fmla="*/ 1608083 w 8247078"/>
              <a:gd name="connsiteY0-12" fmla="*/ 0 h 6858000"/>
              <a:gd name="connsiteX1-13" fmla="*/ 8247078 w 8247078"/>
              <a:gd name="connsiteY1-14" fmla="*/ 0 h 6858000"/>
              <a:gd name="connsiteX2-15" fmla="*/ 8247078 w 8247078"/>
              <a:gd name="connsiteY2-16" fmla="*/ 6858000 h 6858000"/>
              <a:gd name="connsiteX3-17" fmla="*/ 0 w 8247078"/>
              <a:gd name="connsiteY3-18" fmla="*/ 6858000 h 6858000"/>
              <a:gd name="connsiteX4-19" fmla="*/ 1608083 w 8247078"/>
              <a:gd name="connsiteY4-20" fmla="*/ 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247078" h="6858000">
                <a:moveTo>
                  <a:pt x="1608083" y="0"/>
                </a:moveTo>
                <a:lnTo>
                  <a:pt x="8247078" y="0"/>
                </a:lnTo>
                <a:lnTo>
                  <a:pt x="8247078" y="6858000"/>
                </a:lnTo>
                <a:lnTo>
                  <a:pt x="0" y="6858000"/>
                </a:lnTo>
                <a:lnTo>
                  <a:pt x="160808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10"/>
          <p:cNvSpPr/>
          <p:nvPr userDrawn="1"/>
        </p:nvSpPr>
        <p:spPr>
          <a:xfrm>
            <a:off x="7955309" y="0"/>
            <a:ext cx="8247078" cy="6858000"/>
          </a:xfrm>
          <a:custGeom>
            <a:avLst/>
            <a:gdLst>
              <a:gd name="connsiteX0" fmla="*/ 0 w 8247078"/>
              <a:gd name="connsiteY0" fmla="*/ 0 h 6858000"/>
              <a:gd name="connsiteX1" fmla="*/ 8247078 w 8247078"/>
              <a:gd name="connsiteY1" fmla="*/ 0 h 6858000"/>
              <a:gd name="connsiteX2" fmla="*/ 8247078 w 8247078"/>
              <a:gd name="connsiteY2" fmla="*/ 6858000 h 6858000"/>
              <a:gd name="connsiteX3" fmla="*/ 0 w 8247078"/>
              <a:gd name="connsiteY3" fmla="*/ 6858000 h 6858000"/>
              <a:gd name="connsiteX4" fmla="*/ 0 w 8247078"/>
              <a:gd name="connsiteY4" fmla="*/ 0 h 6858000"/>
              <a:gd name="connsiteX0-1" fmla="*/ 4529959 w 8247078"/>
              <a:gd name="connsiteY0-2" fmla="*/ 336331 h 6858000"/>
              <a:gd name="connsiteX1-3" fmla="*/ 8247078 w 8247078"/>
              <a:gd name="connsiteY1-4" fmla="*/ 0 h 6858000"/>
              <a:gd name="connsiteX2-5" fmla="*/ 8247078 w 8247078"/>
              <a:gd name="connsiteY2-6" fmla="*/ 6858000 h 6858000"/>
              <a:gd name="connsiteX3-7" fmla="*/ 0 w 8247078"/>
              <a:gd name="connsiteY3-8" fmla="*/ 6858000 h 6858000"/>
              <a:gd name="connsiteX4-9" fmla="*/ 4529959 w 8247078"/>
              <a:gd name="connsiteY4-10" fmla="*/ 336331 h 6858000"/>
              <a:gd name="connsiteX0-11" fmla="*/ 1608083 w 8247078"/>
              <a:gd name="connsiteY0-12" fmla="*/ 0 h 6858000"/>
              <a:gd name="connsiteX1-13" fmla="*/ 8247078 w 8247078"/>
              <a:gd name="connsiteY1-14" fmla="*/ 0 h 6858000"/>
              <a:gd name="connsiteX2-15" fmla="*/ 8247078 w 8247078"/>
              <a:gd name="connsiteY2-16" fmla="*/ 6858000 h 6858000"/>
              <a:gd name="connsiteX3-17" fmla="*/ 0 w 8247078"/>
              <a:gd name="connsiteY3-18" fmla="*/ 6858000 h 6858000"/>
              <a:gd name="connsiteX4-19" fmla="*/ 1608083 w 8247078"/>
              <a:gd name="connsiteY4-20" fmla="*/ 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247078" h="6858000">
                <a:moveTo>
                  <a:pt x="1608083" y="0"/>
                </a:moveTo>
                <a:lnTo>
                  <a:pt x="8247078" y="0"/>
                </a:lnTo>
                <a:lnTo>
                  <a:pt x="8247078" y="6858000"/>
                </a:lnTo>
                <a:lnTo>
                  <a:pt x="0" y="6858000"/>
                </a:lnTo>
                <a:lnTo>
                  <a:pt x="1608083" y="0"/>
                </a:lnTo>
                <a:close/>
              </a:path>
            </a:pathLst>
          </a:custGeom>
          <a:blipFill dpi="0" rotWithShape="1">
            <a:blip r:embed="rId3"/>
            <a:srcRect/>
            <a:tile tx="-3810000" ty="-444500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1" name="图片 30"/>
          <p:cNvPicPr>
            <a:picLocks noChangeAspect="1"/>
          </p:cNvPicPr>
          <p:nvPr userDrawn="1"/>
        </p:nvPicPr>
        <p:blipFill rotWithShape="1">
          <a:blip r:embed="rId2" cstate="print">
            <a:extLst>
              <a:ext uri="{28A0092B-C50C-407E-A947-70E740481C1C}">
                <a14:useLocalDpi xmlns:a14="http://schemas.microsoft.com/office/drawing/2010/main" val="0"/>
              </a:ext>
            </a:extLst>
          </a:blip>
          <a:srcRect t="27168" r="24040" b="14988"/>
          <a:stretch>
            <a:fillRect/>
          </a:stretch>
        </p:blipFill>
        <p:spPr>
          <a:xfrm>
            <a:off x="2189034" y="-32089"/>
            <a:ext cx="10610699" cy="7958577"/>
          </a:xfrm>
          <a:prstGeom prst="rect">
            <a:avLst/>
          </a:prstGeom>
        </p:spPr>
      </p:pic>
      <p:sp>
        <p:nvSpPr>
          <p:cNvPr id="33" name="文本占位符 15"/>
          <p:cNvSpPr>
            <a:spLocks noGrp="1"/>
          </p:cNvSpPr>
          <p:nvPr>
            <p:ph type="body" sz="quarter" idx="11" hasCustomPrompt="1"/>
          </p:nvPr>
        </p:nvSpPr>
        <p:spPr>
          <a:xfrm>
            <a:off x="1552039" y="2748800"/>
            <a:ext cx="2089033" cy="369332"/>
          </a:xfrm>
          <a:prstGeom prst="rect">
            <a:avLst/>
          </a:prstGeom>
        </p:spPr>
        <p:txBody>
          <a:bodyPr wrap="none">
            <a:spAutoFit/>
          </a:bodyPr>
          <a:lstStyle>
            <a:lvl1pPr marL="0" indent="0">
              <a:buNone/>
              <a:defRPr lang="zh-CN" altLang="en-US" sz="2000" dirty="0" smtClean="0">
                <a:solidFill>
                  <a:schemeClr val="bg1"/>
                </a:solidFill>
                <a:latin typeface="微软雅黑" panose="020B0503020204020204" pitchFamily="34" charset="-122"/>
                <a:ea typeface="微软雅黑" panose="020B0503020204020204" pitchFamily="34" charset="-122"/>
                <a:cs typeface="FZZhengHeiS-DB-GB" charset="-122"/>
              </a:defRPr>
            </a:lvl1pPr>
          </a:lstStyle>
          <a:p>
            <a:pPr marL="0" lvl="0"/>
            <a:r>
              <a:rPr kumimoji="1" lang="en-US" altLang="en-US" dirty="0"/>
              <a:t>说明文字/副标题</a:t>
            </a:r>
            <a:endParaRPr kumimoji="1" lang="zh-CN" altLang="en-US" dirty="0"/>
          </a:p>
        </p:txBody>
      </p:sp>
      <p:sp>
        <p:nvSpPr>
          <p:cNvPr id="34" name="标题 21"/>
          <p:cNvSpPr>
            <a:spLocks noGrp="1"/>
          </p:cNvSpPr>
          <p:nvPr>
            <p:ph type="title" hasCustomPrompt="1"/>
          </p:nvPr>
        </p:nvSpPr>
        <p:spPr>
          <a:xfrm>
            <a:off x="1595239" y="2061200"/>
            <a:ext cx="10515600" cy="590927"/>
          </a:xfrm>
          <a:prstGeom prst="rect">
            <a:avLst/>
          </a:prstGeom>
          <a:noFill/>
          <a:ln w="12700" cap="flat">
            <a:noFill/>
            <a:miter lim="400000"/>
          </a:ln>
          <a:effectLst/>
        </p:spPr>
        <p:txBody>
          <a:bodyPr wrap="square" lIns="45718" tIns="45718" rIns="45718" bIns="45718" numCol="1" anchor="t">
            <a:spAutoFit/>
          </a:bodyPr>
          <a:lstStyle>
            <a:lvl1pPr>
              <a:defRPr kumimoji="1" lang="zh-CN" altLang="en-US" sz="3600" kern="1200">
                <a:solidFill>
                  <a:schemeClr val="bg1"/>
                </a:solidFill>
                <a:cs typeface="FZZhengHeiS-DB-GB" charset="-122"/>
              </a:defRPr>
            </a:lvl1pPr>
          </a:lstStyle>
          <a:p>
            <a:pPr marL="0" lvl="0"/>
            <a:r>
              <a:rPr kumimoji="1" lang="en-US" altLang="en-US" dirty="0"/>
              <a:t>单击此处输入总标题</a:t>
            </a:r>
            <a:endParaRPr kumimoji="1" lang="zh-CN" altLang="en-US" dirty="0"/>
          </a:p>
        </p:txBody>
      </p:sp>
      <p:pic>
        <p:nvPicPr>
          <p:cNvPr id="35" name="图形 3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79260" y="176516"/>
            <a:ext cx="1109283" cy="486748"/>
          </a:xfrm>
          <a:prstGeom prst="rect">
            <a:avLst/>
          </a:prstGeom>
        </p:spPr>
      </p:pic>
      <p:sp>
        <p:nvSpPr>
          <p:cNvPr id="12" name="文本占位符 15"/>
          <p:cNvSpPr>
            <a:spLocks noGrp="1"/>
          </p:cNvSpPr>
          <p:nvPr>
            <p:ph type="body" sz="quarter" idx="12" hasCustomPrompt="1"/>
          </p:nvPr>
        </p:nvSpPr>
        <p:spPr>
          <a:xfrm>
            <a:off x="1552039" y="4269157"/>
            <a:ext cx="4077236" cy="341632"/>
          </a:xfrm>
          <a:prstGeom prst="rect">
            <a:avLst/>
          </a:prstGeom>
        </p:spPr>
        <p:txBody>
          <a:bodyPr vert="horz" lIns="91440" tIns="45720" rIns="91440" bIns="45720" rtlCol="0" anchor="b">
            <a:noAutofit/>
          </a:bodyPr>
          <a:lstStyle>
            <a:lvl1pPr>
              <a:defRPr lang="zh-CN" altLang="en-US" sz="1800" dirty="0">
                <a:solidFill>
                  <a:schemeClr val="bg1"/>
                </a:solidFill>
                <a:latin typeface="+mj-ea"/>
                <a:ea typeface="+mj-ea"/>
                <a:cs typeface="微软雅黑 Light" panose="020B0502040204020203" charset="-122"/>
              </a:defRPr>
            </a:lvl1pPr>
          </a:lstStyle>
          <a:p>
            <a:pPr marL="0" lvl="0">
              <a:spcBef>
                <a:spcPct val="0"/>
              </a:spcBef>
              <a:buNone/>
            </a:pPr>
            <a:r>
              <a:rPr kumimoji="1" lang="zh-CN" altLang="en-US" dirty="0"/>
              <a:t>此处输入演讲人姓名</a:t>
            </a:r>
          </a:p>
        </p:txBody>
      </p:sp>
      <p:sp>
        <p:nvSpPr>
          <p:cNvPr id="13" name="文本占位符 15"/>
          <p:cNvSpPr>
            <a:spLocks noGrp="1"/>
          </p:cNvSpPr>
          <p:nvPr>
            <p:ph type="body" sz="quarter" idx="13" hasCustomPrompt="1"/>
          </p:nvPr>
        </p:nvSpPr>
        <p:spPr>
          <a:xfrm>
            <a:off x="1552039" y="4573957"/>
            <a:ext cx="4077236" cy="341632"/>
          </a:xfrm>
          <a:prstGeom prst="rect">
            <a:avLst/>
          </a:prstGeom>
        </p:spPr>
        <p:txBody>
          <a:bodyPr vert="horz" lIns="91440" tIns="45720" rIns="91440" bIns="45720" rtlCol="0" anchor="b">
            <a:noAutofit/>
          </a:bodyPr>
          <a:lstStyle>
            <a:lvl1pPr>
              <a:defRPr lang="zh-CN" altLang="en-US" sz="1400" dirty="0">
                <a:solidFill>
                  <a:schemeClr val="bg1"/>
                </a:solidFill>
                <a:latin typeface="+mj-ea"/>
                <a:ea typeface="+mj-ea"/>
                <a:cs typeface="微软雅黑 Light" panose="020B0502040204020203" charset="-122"/>
              </a:defRPr>
            </a:lvl1pPr>
          </a:lstStyle>
          <a:p>
            <a:pPr marL="0" lvl="0">
              <a:spcBef>
                <a:spcPct val="0"/>
              </a:spcBef>
              <a:buNone/>
            </a:pPr>
            <a:r>
              <a:rPr kumimoji="1" lang="zh-CN" altLang="en-US" dirty="0"/>
              <a:t>附加信息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700"/>
                                        <p:tgtEl>
                                          <p:spTgt spid="34"/>
                                        </p:tgtEl>
                                      </p:cBhvr>
                                    </p:animEffect>
                                    <p:anim calcmode="lin" valueType="num">
                                      <p:cBhvr>
                                        <p:cTn id="8" dur="700" fill="hold"/>
                                        <p:tgtEl>
                                          <p:spTgt spid="34"/>
                                        </p:tgtEl>
                                        <p:attrNameLst>
                                          <p:attrName>ppt_x</p:attrName>
                                        </p:attrNameLst>
                                      </p:cBhvr>
                                      <p:tavLst>
                                        <p:tav tm="0">
                                          <p:val>
                                            <p:strVal val="#ppt_x"/>
                                          </p:val>
                                        </p:tav>
                                        <p:tav tm="100000">
                                          <p:val>
                                            <p:strVal val="#ppt_x"/>
                                          </p:val>
                                        </p:tav>
                                      </p:tavLst>
                                    </p:anim>
                                    <p:anim calcmode="lin" valueType="num">
                                      <p:cBhvr>
                                        <p:cTn id="9" dur="700" fill="hold"/>
                                        <p:tgtEl>
                                          <p:spTgt spid="3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700"/>
                                        <p:tgtEl>
                                          <p:spTgt spid="33"/>
                                        </p:tgtEl>
                                      </p:cBhvr>
                                    </p:animEffect>
                                    <p:anim calcmode="lin" valueType="num">
                                      <p:cBhvr>
                                        <p:cTn id="13" dur="700" fill="hold"/>
                                        <p:tgtEl>
                                          <p:spTgt spid="33"/>
                                        </p:tgtEl>
                                        <p:attrNameLst>
                                          <p:attrName>ppt_x</p:attrName>
                                        </p:attrNameLst>
                                      </p:cBhvr>
                                      <p:tavLst>
                                        <p:tav tm="0">
                                          <p:val>
                                            <p:strVal val="#ppt_x"/>
                                          </p:val>
                                        </p:tav>
                                        <p:tav tm="100000">
                                          <p:val>
                                            <p:strVal val="#ppt_x"/>
                                          </p:val>
                                        </p:tav>
                                      </p:tavLst>
                                    </p:anim>
                                    <p:anim calcmode="lin" valueType="num">
                                      <p:cBhvr>
                                        <p:cTn id="14" dur="700" fill="hold"/>
                                        <p:tgtEl>
                                          <p:spTgt spid="3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25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700"/>
                                        <p:tgtEl>
                                          <p:spTgt spid="12"/>
                                        </p:tgtEl>
                                      </p:cBhvr>
                                    </p:animEffect>
                                    <p:anim calcmode="lin" valueType="num">
                                      <p:cBhvr>
                                        <p:cTn id="18" dur="700" fill="hold"/>
                                        <p:tgtEl>
                                          <p:spTgt spid="12"/>
                                        </p:tgtEl>
                                        <p:attrNameLst>
                                          <p:attrName>ppt_x</p:attrName>
                                        </p:attrNameLst>
                                      </p:cBhvr>
                                      <p:tavLst>
                                        <p:tav tm="0">
                                          <p:val>
                                            <p:strVal val="#ppt_x"/>
                                          </p:val>
                                        </p:tav>
                                        <p:tav tm="100000">
                                          <p:val>
                                            <p:strVal val="#ppt_x"/>
                                          </p:val>
                                        </p:tav>
                                      </p:tavLst>
                                    </p:anim>
                                    <p:anim calcmode="lin" valueType="num">
                                      <p:cBhvr>
                                        <p:cTn id="19" dur="7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700"/>
                                        <p:tgtEl>
                                          <p:spTgt spid="13"/>
                                        </p:tgtEl>
                                      </p:cBhvr>
                                    </p:animEffect>
                                    <p:anim calcmode="lin" valueType="num">
                                      <p:cBhvr>
                                        <p:cTn id="23" dur="700" fill="hold"/>
                                        <p:tgtEl>
                                          <p:spTgt spid="13"/>
                                        </p:tgtEl>
                                        <p:attrNameLst>
                                          <p:attrName>ppt_x</p:attrName>
                                        </p:attrNameLst>
                                      </p:cBhvr>
                                      <p:tavLst>
                                        <p:tav tm="0">
                                          <p:val>
                                            <p:strVal val="#ppt_x"/>
                                          </p:val>
                                        </p:tav>
                                        <p:tav tm="100000">
                                          <p:val>
                                            <p:strVal val="#ppt_x"/>
                                          </p:val>
                                        </p:tav>
                                      </p:tavLst>
                                    </p:anim>
                                    <p:anim calcmode="lin" valueType="num">
                                      <p:cBhvr>
                                        <p:cTn id="24" dur="7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tmplLst>
          <p:tmpl>
            <p:tnLst>
              <p:par>
                <p:cTn presetID="42" presetClass="entr" presetSubtype="0"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fade">
                      <p:cBhvr>
                        <p:cTn dur="700"/>
                        <p:tgtEl>
                          <p:spTgt spid="33"/>
                        </p:tgtEl>
                      </p:cBhvr>
                    </p:animEffect>
                    <p:anim calcmode="lin" valueType="num">
                      <p:cBhvr>
                        <p:cTn dur="700" fill="hold"/>
                        <p:tgtEl>
                          <p:spTgt spid="33"/>
                        </p:tgtEl>
                        <p:attrNameLst>
                          <p:attrName>ppt_x</p:attrName>
                        </p:attrNameLst>
                      </p:cBhvr>
                      <p:tavLst>
                        <p:tav tm="0">
                          <p:val>
                            <p:strVal val="#ppt_x"/>
                          </p:val>
                        </p:tav>
                        <p:tav tm="100000">
                          <p:val>
                            <p:strVal val="#ppt_x"/>
                          </p:val>
                        </p:tav>
                      </p:tavLst>
                    </p:anim>
                    <p:anim calcmode="lin" valueType="num">
                      <p:cBhvr>
                        <p:cTn dur="700" fill="hold"/>
                        <p:tgtEl>
                          <p:spTgt spid="33"/>
                        </p:tgtEl>
                        <p:attrNameLst>
                          <p:attrName>ppt_y</p:attrName>
                        </p:attrNameLst>
                      </p:cBhvr>
                      <p:tavLst>
                        <p:tav tm="0">
                          <p:val>
                            <p:strVal val="#ppt_y+.1"/>
                          </p:val>
                        </p:tav>
                        <p:tav tm="100000">
                          <p:val>
                            <p:strVal val="#ppt_y"/>
                          </p:val>
                        </p:tav>
                      </p:tavLst>
                    </p:anim>
                  </p:childTnLst>
                </p:cTn>
              </p:par>
            </p:tnLst>
          </p:tmpl>
        </p:tmplLst>
      </p:bldP>
      <p:bldP spid="34" grpId="0"/>
      <p:bldP spid="12" grpId="0">
        <p:tmplLst>
          <p:tmpl>
            <p:tnLst>
              <p:par>
                <p:cTn presetID="42" presetClass="entr" presetSubtype="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700"/>
                        <p:tgtEl>
                          <p:spTgt spid="12"/>
                        </p:tgtEl>
                      </p:cBhvr>
                    </p:animEffect>
                    <p:anim calcmode="lin" valueType="num">
                      <p:cBhvr>
                        <p:cTn dur="700" fill="hold"/>
                        <p:tgtEl>
                          <p:spTgt spid="12"/>
                        </p:tgtEl>
                        <p:attrNameLst>
                          <p:attrName>ppt_x</p:attrName>
                        </p:attrNameLst>
                      </p:cBhvr>
                      <p:tavLst>
                        <p:tav tm="0">
                          <p:val>
                            <p:strVal val="#ppt_x"/>
                          </p:val>
                        </p:tav>
                        <p:tav tm="100000">
                          <p:val>
                            <p:strVal val="#ppt_x"/>
                          </p:val>
                        </p:tav>
                      </p:tavLst>
                    </p:anim>
                    <p:anim calcmode="lin" valueType="num">
                      <p:cBhvr>
                        <p:cTn dur="700" fill="hold"/>
                        <p:tgtEl>
                          <p:spTgt spid="12"/>
                        </p:tgtEl>
                        <p:attrNameLst>
                          <p:attrName>ppt_y</p:attrName>
                        </p:attrNameLst>
                      </p:cBhvr>
                      <p:tavLst>
                        <p:tav tm="0">
                          <p:val>
                            <p:strVal val="#ppt_y+.1"/>
                          </p:val>
                        </p:tav>
                        <p:tav tm="100000">
                          <p:val>
                            <p:strVal val="#ppt_y"/>
                          </p:val>
                        </p:tav>
                      </p:tavLst>
                    </p:anim>
                  </p:childTnLst>
                </p:cTn>
              </p:par>
            </p:tnLst>
          </p:tmpl>
        </p:tmplLst>
      </p:bldP>
      <p:bldP spid="13" grpId="0">
        <p:tmplLst>
          <p:tmpl>
            <p:tnLst>
              <p:par>
                <p:cTn presetID="42"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700"/>
                        <p:tgtEl>
                          <p:spTgt spid="13"/>
                        </p:tgtEl>
                      </p:cBhvr>
                    </p:animEffect>
                    <p:anim calcmode="lin" valueType="num">
                      <p:cBhvr>
                        <p:cTn dur="700" fill="hold"/>
                        <p:tgtEl>
                          <p:spTgt spid="13"/>
                        </p:tgtEl>
                        <p:attrNameLst>
                          <p:attrName>ppt_x</p:attrName>
                        </p:attrNameLst>
                      </p:cBhvr>
                      <p:tavLst>
                        <p:tav tm="0">
                          <p:val>
                            <p:strVal val="#ppt_x"/>
                          </p:val>
                        </p:tav>
                        <p:tav tm="100000">
                          <p:val>
                            <p:strVal val="#ppt_x"/>
                          </p:val>
                        </p:tav>
                      </p:tavLst>
                    </p:anim>
                    <p:anim calcmode="lin" valueType="num">
                      <p:cBhvr>
                        <p:cTn dur="700" fill="hold"/>
                        <p:tgtEl>
                          <p:spTgt spid="1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B5A0B7-D403-F143-9DAD-9072025D7BD6}" type="datetimeFigureOut">
              <a:rPr lang="en-US" smtClean="0"/>
              <a:t>12/10/18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F195F8-8E43-B54F-B8E5-EF9408862E3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常规页-仅主标题-浅色">
    <p:spTree>
      <p:nvGrpSpPr>
        <p:cNvPr id="1" name=""/>
        <p:cNvGrpSpPr/>
        <p:nvPr/>
      </p:nvGrpSpPr>
      <p:grpSpPr>
        <a:xfrm>
          <a:off x="0" y="0"/>
          <a:ext cx="0" cy="0"/>
          <a:chOff x="0" y="0"/>
          <a:chExt cx="0" cy="0"/>
        </a:xfrm>
      </p:grpSpPr>
      <p:sp>
        <p:nvSpPr>
          <p:cNvPr id="1048586" name="标题 9"/>
          <p:cNvSpPr>
            <a:spLocks noGrp="1"/>
          </p:cNvSpPr>
          <p:nvPr>
            <p:ph type="title" hasCustomPrompt="1"/>
          </p:nvPr>
        </p:nvSpPr>
        <p:spPr>
          <a:xfrm>
            <a:off x="591422" y="456227"/>
            <a:ext cx="11262505" cy="344605"/>
          </a:xfrm>
          <a:prstGeom prst="rect">
            <a:avLst/>
          </a:prstGeom>
        </p:spPr>
        <p:txBody>
          <a:bodyPr/>
          <a:lstStyle/>
          <a:p>
            <a:r>
              <a:rPr kumimoji="1" lang="en-US" altLang="en-US" dirty="0"/>
              <a:t>当前页标题</a:t>
            </a:r>
            <a:endParaRPr kumimoji="1" lang="zh-CN" altLang="en-US" dirty="0"/>
          </a:p>
        </p:txBody>
      </p:sp>
      <p:sp>
        <p:nvSpPr>
          <p:cNvPr id="20" name="theme"/>
          <p:cNvSpPr/>
          <p:nvPr userDrawn="1"/>
        </p:nvSpPr>
        <p:spPr>
          <a:xfrm>
            <a:off x="-244787" y="378777"/>
            <a:ext cx="908542" cy="500976"/>
          </a:xfrm>
          <a:prstGeom prst="parallelogram">
            <a:avLst>
              <a:gd name="adj" fmla="val 45926"/>
            </a:avLst>
          </a:prstGeom>
          <a:gradFill>
            <a:gsLst>
              <a:gs pos="0">
                <a:srgbClr val="30C9B8"/>
              </a:gs>
              <a:gs pos="100000">
                <a:srgbClr val="0992BB"/>
              </a:gs>
            </a:gsLst>
            <a:lin ang="8100000" scaled="0"/>
          </a:gra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p:cNvSpPr txBox="1"/>
          <p:nvPr userDrawn="1"/>
        </p:nvSpPr>
        <p:spPr>
          <a:xfrm>
            <a:off x="-29449" y="462278"/>
            <a:ext cx="623631" cy="338554"/>
          </a:xfrm>
          <a:prstGeom prst="rect">
            <a:avLst/>
          </a:prstGeom>
          <a:noFill/>
        </p:spPr>
        <p:txBody>
          <a:bodyPr wrap="square" rtlCol="0">
            <a:spAutoFit/>
          </a:bodyPr>
          <a:lstStyle/>
          <a:p>
            <a:pPr algn="l"/>
            <a:r>
              <a:rPr kumimoji="1" lang="en-US" altLang="en-US" sz="1200" b="1" i="0" dirty="0">
                <a:solidFill>
                  <a:schemeClr val="bg1"/>
                </a:solidFill>
                <a:latin typeface="Avenir Black" panose="02000503020000020003" pitchFamily="2" charset="0"/>
                <a:ea typeface="微软雅黑" panose="020B0503020204020204" pitchFamily="34" charset="-122"/>
              </a:rPr>
              <a:t>OCTA </a:t>
            </a:r>
          </a:p>
          <a:p>
            <a:pPr algn="l"/>
            <a:r>
              <a:rPr kumimoji="1" lang="en-US" altLang="en-US" sz="400" b="1" i="0" dirty="0">
                <a:solidFill>
                  <a:schemeClr val="bg1"/>
                </a:solidFill>
                <a:latin typeface="Avenir Black" panose="02000503020000020003" pitchFamily="2" charset="0"/>
                <a:ea typeface="微软雅黑" panose="020B0503020204020204" pitchFamily="34" charset="-122"/>
              </a:rPr>
              <a:t>INNOVATIONS</a:t>
            </a:r>
            <a:endParaRPr kumimoji="1" lang="zh-CN" altLang="en-US" sz="400" b="1" i="0" dirty="0">
              <a:solidFill>
                <a:schemeClr val="bg1"/>
              </a:solidFill>
              <a:latin typeface="Avenir Black" panose="02000503020000020003" pitchFamily="2" charset="0"/>
              <a:ea typeface="微软雅黑" panose="020B0503020204020204" pitchFamily="34" charset="-122"/>
            </a:endParaRPr>
          </a:p>
        </p:txBody>
      </p:sp>
      <p:sp>
        <p:nvSpPr>
          <p:cNvPr id="1048587" name="文本占位符 13"/>
          <p:cNvSpPr>
            <a:spLocks noGrp="1"/>
          </p:cNvSpPr>
          <p:nvPr>
            <p:ph type="body" sz="quarter" idx="12" hasCustomPrompt="1"/>
          </p:nvPr>
        </p:nvSpPr>
        <p:spPr>
          <a:xfrm>
            <a:off x="2447192" y="1916724"/>
            <a:ext cx="7297616" cy="3024553"/>
          </a:xfrm>
          <a:prstGeom prst="rect">
            <a:avLst/>
          </a:prstGeom>
          <a:noFill/>
        </p:spPr>
        <p:txBody>
          <a:bodyPr wrap="square" rtlCol="0">
            <a:noAutofit/>
          </a:bodyPr>
          <a:lstStyle>
            <a:lvl1pPr marL="0" indent="0" algn="l">
              <a:lnSpc>
                <a:spcPct val="150000"/>
              </a:lnSpc>
              <a:buNone/>
              <a:def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228600" lvl="0" indent="-228600">
              <a:lnSpc>
                <a:spcPct val="150000"/>
              </a:lnSpc>
            </a:pPr>
            <a:r>
              <a:rPr kumimoji="1" lang="en-US" altLang="en-US" dirty="0"/>
              <a:t>单击此处输入正文文本内容</a:t>
            </a:r>
            <a:endParaRPr kumimoji="1" lang="zh-CN" altLang="en-US" dirty="0"/>
          </a:p>
        </p:txBody>
      </p:sp>
      <p:sp>
        <p:nvSpPr>
          <p:cNvPr id="7" name="theme"/>
          <p:cNvSpPr/>
          <p:nvPr userDrawn="1"/>
        </p:nvSpPr>
        <p:spPr>
          <a:xfrm>
            <a:off x="11740887" y="378777"/>
            <a:ext cx="908542" cy="500976"/>
          </a:xfrm>
          <a:prstGeom prst="parallelogram">
            <a:avLst>
              <a:gd name="adj" fmla="val 45926"/>
            </a:avLst>
          </a:prstGeom>
          <a:solidFill>
            <a:schemeClr val="accent5">
              <a:lumMod val="20000"/>
              <a:lumOff val="80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theme"/>
          <p:cNvSpPr/>
          <p:nvPr userDrawn="1"/>
        </p:nvSpPr>
        <p:spPr>
          <a:xfrm>
            <a:off x="11488701" y="378041"/>
            <a:ext cx="365226" cy="500976"/>
          </a:xfrm>
          <a:prstGeom prst="parallelogram">
            <a:avLst>
              <a:gd name="adj" fmla="val 67542"/>
            </a:avLst>
          </a:prstGeom>
          <a:solidFill>
            <a:schemeClr val="accent5">
              <a:lumMod val="20000"/>
              <a:lumOff val="80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1049700" name="圆角矩形 2"/>
          <p:cNvSpPr/>
          <p:nvPr userDrawn="1"/>
        </p:nvSpPr>
        <p:spPr>
          <a:xfrm rot="16200000">
            <a:off x="7368088" y="-525029"/>
            <a:ext cx="1874273" cy="11082811"/>
          </a:xfrm>
          <a:prstGeom prst="roundRect">
            <a:avLst>
              <a:gd name="adj" fmla="val 50000"/>
            </a:avLst>
          </a:prstGeom>
          <a:solidFill>
            <a:srgbClr val="F9F9F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9701" name="圆角矩形 3"/>
          <p:cNvSpPr/>
          <p:nvPr userDrawn="1"/>
        </p:nvSpPr>
        <p:spPr>
          <a:xfrm rot="16200000">
            <a:off x="7368089" y="-3006382"/>
            <a:ext cx="1874273" cy="11082811"/>
          </a:xfrm>
          <a:prstGeom prst="roundRect">
            <a:avLst>
              <a:gd name="adj" fmla="val 50000"/>
            </a:avLst>
          </a:prstGeom>
          <a:solidFill>
            <a:srgbClr val="F9F9F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651" name="组 1"/>
          <p:cNvGrpSpPr/>
          <p:nvPr userDrawn="1"/>
        </p:nvGrpSpPr>
        <p:grpSpPr>
          <a:xfrm>
            <a:off x="2504095" y="3926269"/>
            <a:ext cx="8697556" cy="2272200"/>
            <a:chOff x="2823408" y="3572888"/>
            <a:chExt cx="8697556" cy="2272200"/>
          </a:xfrm>
        </p:grpSpPr>
        <p:pic>
          <p:nvPicPr>
            <p:cNvPr id="2097573" name="图片 5"/>
            <p:cNvPicPr>
              <a:picLocks noChangeAspect="1"/>
            </p:cNvPicPr>
            <p:nvPr/>
          </p:nvPicPr>
          <p:blipFill>
            <a:blip r:embed="rId2" cstate="screen"/>
            <a:stretch>
              <a:fillRect/>
            </a:stretch>
          </p:blipFill>
          <p:spPr>
            <a:xfrm>
              <a:off x="2823408" y="3572888"/>
              <a:ext cx="2355669" cy="2272200"/>
            </a:xfrm>
            <a:prstGeom prst="rect">
              <a:avLst/>
            </a:prstGeom>
          </p:spPr>
        </p:pic>
        <p:sp>
          <p:nvSpPr>
            <p:cNvPr id="1049702" name="Shape 244"/>
            <p:cNvSpPr/>
            <p:nvPr/>
          </p:nvSpPr>
          <p:spPr>
            <a:xfrm>
              <a:off x="5458215" y="3759112"/>
              <a:ext cx="1103651" cy="400105"/>
            </a:xfrm>
            <a:prstGeom prst="rect">
              <a:avLst/>
            </a:prstGeom>
            <a:ln w="12700">
              <a:miter lim="400000"/>
            </a:ln>
          </p:spPr>
          <p:txBody>
            <a:bodyPr wrap="square" lIns="45718" tIns="45718" rIns="45718" bIns="45718">
              <a:spAutoFit/>
            </a:bodyPr>
            <a:lstStyle/>
            <a:p>
              <a:pPr>
                <a:defRPr sz="1100">
                  <a:solidFill>
                    <a:srgbClr val="FFFFFF"/>
                  </a:solidFill>
                  <a:latin typeface="+mn-lt"/>
                  <a:ea typeface="+mn-ea"/>
                  <a:cs typeface="+mn-cs"/>
                  <a:sym typeface="Helvetica"/>
                </a:defRPr>
              </a:pPr>
              <a:r>
                <a:rPr sz="2000" dirty="0">
                  <a:solidFill>
                    <a:schemeClr val="tx1">
                      <a:lumMod val="75000"/>
                      <a:lumOff val="25000"/>
                    </a:schemeClr>
                  </a:solidFill>
                  <a:latin typeface="微软雅黑" panose="020B0503020204020204" pitchFamily="34" charset="-122"/>
                  <a:ea typeface="微软雅黑" panose="020B0503020204020204" pitchFamily="34" charset="-122"/>
                  <a:cs typeface="FZZhengHeiS-DB-GB" charset="-122"/>
                </a:rPr>
                <a:t>魏</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FZZhengHeiS-DB-GB" charset="-122"/>
                </a:rPr>
                <a:t>   </a:t>
              </a:r>
              <a:r>
                <a:rPr sz="2000" dirty="0">
                  <a:solidFill>
                    <a:schemeClr val="tx1">
                      <a:lumMod val="75000"/>
                      <a:lumOff val="25000"/>
                    </a:schemeClr>
                  </a:solidFill>
                  <a:latin typeface="微软雅黑" panose="020B0503020204020204" pitchFamily="34" charset="-122"/>
                  <a:ea typeface="微软雅黑" panose="020B0503020204020204" pitchFamily="34" charset="-122"/>
                  <a:cs typeface="FZZhengHeiS-DB-GB" charset="-122"/>
                </a:rPr>
                <a:t>明</a:t>
              </a:r>
              <a:endParaRPr sz="1600" dirty="0">
                <a:solidFill>
                  <a:schemeClr val="tx1">
                    <a:lumMod val="75000"/>
                    <a:lumOff val="25000"/>
                  </a:schemeClr>
                </a:solidFill>
                <a:latin typeface="微软雅黑" panose="020B0503020204020204" pitchFamily="34" charset="-122"/>
                <a:ea typeface="微软雅黑" panose="020B0503020204020204" pitchFamily="34" charset="-122"/>
                <a:cs typeface="FZZhengHeiS-DB-GB" charset="-122"/>
              </a:endParaRPr>
            </a:p>
          </p:txBody>
        </p:sp>
        <p:grpSp>
          <p:nvGrpSpPr>
            <p:cNvPr id="652" name="组 19"/>
            <p:cNvGrpSpPr/>
            <p:nvPr/>
          </p:nvGrpSpPr>
          <p:grpSpPr>
            <a:xfrm>
              <a:off x="6501105" y="3824745"/>
              <a:ext cx="640736" cy="276999"/>
              <a:chOff x="5327863" y="1321797"/>
              <a:chExt cx="640736" cy="276999"/>
            </a:xfrm>
          </p:grpSpPr>
          <p:sp>
            <p:nvSpPr>
              <p:cNvPr id="1049703" name="圆角矩形 9"/>
              <p:cNvSpPr/>
              <p:nvPr/>
            </p:nvSpPr>
            <p:spPr>
              <a:xfrm>
                <a:off x="5327863" y="1325005"/>
                <a:ext cx="640736" cy="270582"/>
              </a:xfrm>
              <a:prstGeom prst="roundRect">
                <a:avLst>
                  <a:gd name="adj" fmla="val 50000"/>
                </a:avLst>
              </a:prstGeom>
              <a:gradFill>
                <a:gsLst>
                  <a:gs pos="0">
                    <a:srgbClr val="00A8D2"/>
                  </a:gs>
                  <a:gs pos="100000">
                    <a:srgbClr val="1EBAA3"/>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704" name="矩形 10"/>
              <p:cNvSpPr/>
              <p:nvPr/>
            </p:nvSpPr>
            <p:spPr>
              <a:xfrm>
                <a:off x="5388625" y="1321797"/>
                <a:ext cx="493084" cy="276999"/>
              </a:xfrm>
              <a:prstGeom prst="rect">
                <a:avLst/>
              </a:prstGeom>
            </p:spPr>
            <p:txBody>
              <a:bodyPr wrap="none">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cs typeface="FZZhengHeiS-DB-GB" charset="-122"/>
                  </a:rPr>
                  <a:t>CTO</a:t>
                </a:r>
                <a:endParaRPr lang="zh-CN" altLang="en-US" sz="1200" dirty="0">
                  <a:solidFill>
                    <a:schemeClr val="bg1"/>
                  </a:solidFill>
                </a:endParaRPr>
              </a:p>
            </p:txBody>
          </p:sp>
        </p:grpSp>
        <p:sp>
          <p:nvSpPr>
            <p:cNvPr id="1049705" name="矩形 8"/>
            <p:cNvSpPr/>
            <p:nvPr/>
          </p:nvSpPr>
          <p:spPr>
            <a:xfrm>
              <a:off x="5424964" y="4166504"/>
              <a:ext cx="6096000" cy="1332031"/>
            </a:xfrm>
            <a:prstGeom prst="rect">
              <a:avLst/>
            </a:prstGeom>
          </p:spPr>
          <p:txBody>
            <a:bodyPr>
              <a:spAutoFit/>
            </a:bodyPr>
            <a:lstStyle/>
            <a:p>
              <a:pPr>
                <a:lnSpc>
                  <a:spcPct val="150000"/>
                </a:lnSpc>
                <a:defRPr sz="1100">
                  <a:solidFill>
                    <a:srgbClr val="FFFFFF"/>
                  </a:solidFill>
                  <a:latin typeface="+mn-lt"/>
                  <a:ea typeface="+mn-ea"/>
                  <a:cs typeface="+mn-cs"/>
                  <a:sym typeface="Helvetica"/>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FZZhengHeiS-DB-GB" charset="-122"/>
                </a:rPr>
                <a:t>北京大学博士、北京大学硕士</a:t>
              </a:r>
            </a:p>
            <a:p>
              <a:pPr>
                <a:lnSpc>
                  <a:spcPct val="150000"/>
                </a:lnSpc>
                <a:defRPr sz="1100">
                  <a:solidFill>
                    <a:srgbClr val="FFFFFF"/>
                  </a:solidFill>
                  <a:latin typeface="+mn-lt"/>
                  <a:ea typeface="+mn-ea"/>
                  <a:cs typeface="+mn-cs"/>
                  <a:sym typeface="Helvetica"/>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FZZhengHeiS-DB-GB" charset="-122"/>
                </a:rPr>
                <a:t>中国航天软件研发中心云事业部高级架构师</a:t>
              </a:r>
            </a:p>
            <a:p>
              <a:pPr>
                <a:lnSpc>
                  <a:spcPct val="150000"/>
                </a:lnSpc>
                <a:defRPr sz="1100">
                  <a:solidFill>
                    <a:srgbClr val="FFFFFF"/>
                  </a:solidFill>
                  <a:latin typeface="+mn-lt"/>
                  <a:ea typeface="+mn-ea"/>
                  <a:cs typeface="+mn-cs"/>
                  <a:sym typeface="Helvetica"/>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FZZhengHeiS-DB-GB" charset="-122"/>
                </a:rPr>
                <a:t>7</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FZZhengHeiS-DB-GB" charset="-122"/>
                </a:rPr>
                <a:t>年分布式、云平台开发与项目管理经验</a:t>
              </a:r>
            </a:p>
            <a:p>
              <a:pPr>
                <a:lnSpc>
                  <a:spcPct val="150000"/>
                </a:lnSpc>
                <a:defRPr sz="1100">
                  <a:solidFill>
                    <a:srgbClr val="FFFFFF"/>
                  </a:solidFill>
                  <a:latin typeface="+mn-lt"/>
                  <a:ea typeface="+mn-ea"/>
                  <a:cs typeface="+mn-cs"/>
                  <a:sym typeface="Helvetica"/>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FZZhengHeiS-DB-GB" charset="-122"/>
                  <a:sym typeface="Helvetica"/>
                </a:rPr>
                <a:t>负责及参与了中国航天大数据、物联网、嵌入式操作系统等多个重大项目 </a:t>
              </a:r>
            </a:p>
            <a:p>
              <a:pPr>
                <a:lnSpc>
                  <a:spcPct val="150000"/>
                </a:lnSpc>
                <a:defRPr sz="1100">
                  <a:solidFill>
                    <a:srgbClr val="FFFFFF"/>
                  </a:solidFill>
                  <a:latin typeface="+mn-lt"/>
                  <a:ea typeface="+mn-ea"/>
                  <a:cs typeface="+mn-cs"/>
                  <a:sym typeface="Helvetica"/>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FZZhengHeiS-DB-GB" charset="-122"/>
                  <a:sym typeface="Helvetica"/>
                </a:rPr>
                <a:t>已发表国际与国内学术会议论文</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FZZhengHeiS-DB-GB" charset="-122"/>
                  <a:sym typeface="Helvetica"/>
                </a:rPr>
                <a:t>7</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FZZhengHeiS-DB-GB" charset="-122"/>
                  <a:sym typeface="Helvetica"/>
                </a:rPr>
                <a:t>篇；已获国家发明专利授权</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FZZhengHeiS-DB-GB" charset="-122"/>
                  <a:sym typeface="Helvetica"/>
                </a:rPr>
                <a:t>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FZZhengHeiS-DB-GB" charset="-122"/>
                  <a:sym typeface="Helvetica"/>
                </a:rPr>
                <a:t>项</a:t>
              </a:r>
            </a:p>
          </p:txBody>
        </p:sp>
      </p:grpSp>
      <p:grpSp>
        <p:nvGrpSpPr>
          <p:cNvPr id="653" name="组 3"/>
          <p:cNvGrpSpPr/>
          <p:nvPr userDrawn="1"/>
        </p:nvGrpSpPr>
        <p:grpSpPr>
          <a:xfrm>
            <a:off x="2504094" y="1446922"/>
            <a:ext cx="8697557" cy="2272200"/>
            <a:chOff x="2823407" y="1446922"/>
            <a:chExt cx="8697557" cy="2272200"/>
          </a:xfrm>
        </p:grpSpPr>
        <p:pic>
          <p:nvPicPr>
            <p:cNvPr id="2097574" name="图片 12"/>
            <p:cNvPicPr>
              <a:picLocks noChangeAspect="1"/>
            </p:cNvPicPr>
            <p:nvPr/>
          </p:nvPicPr>
          <p:blipFill>
            <a:blip r:embed="rId3" cstate="screen"/>
            <a:stretch>
              <a:fillRect/>
            </a:stretch>
          </p:blipFill>
          <p:spPr>
            <a:xfrm>
              <a:off x="2823407" y="1446922"/>
              <a:ext cx="2355669" cy="2272200"/>
            </a:xfrm>
            <a:prstGeom prst="rect">
              <a:avLst/>
            </a:prstGeom>
          </p:spPr>
        </p:pic>
        <p:sp>
          <p:nvSpPr>
            <p:cNvPr id="1049706" name="Shape 244"/>
            <p:cNvSpPr/>
            <p:nvPr/>
          </p:nvSpPr>
          <p:spPr>
            <a:xfrm>
              <a:off x="5458215" y="1662455"/>
              <a:ext cx="894643" cy="400105"/>
            </a:xfrm>
            <a:prstGeom prst="rect">
              <a:avLst/>
            </a:prstGeom>
            <a:ln w="12700">
              <a:miter lim="400000"/>
            </a:ln>
          </p:spPr>
          <p:txBody>
            <a:bodyPr wrap="square" lIns="45718" tIns="45718" rIns="45718" bIns="45718">
              <a:spAutoFit/>
            </a:bodyPr>
            <a:lstStyle/>
            <a:p>
              <a:pPr>
                <a:defRPr sz="1100">
                  <a:solidFill>
                    <a:srgbClr val="FFFFFF"/>
                  </a:solidFill>
                  <a:latin typeface="+mn-lt"/>
                  <a:ea typeface="+mn-ea"/>
                  <a:cs typeface="+mn-cs"/>
                  <a:sym typeface="Helvetica"/>
                </a:defRP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FZZhengHeiS-DB-GB" charset="-122"/>
                </a:rPr>
                <a:t>阮安邦</a:t>
              </a:r>
              <a:endParaRPr sz="2000" dirty="0">
                <a:solidFill>
                  <a:schemeClr val="tx1">
                    <a:lumMod val="75000"/>
                    <a:lumOff val="25000"/>
                  </a:schemeClr>
                </a:solidFill>
                <a:latin typeface="微软雅黑" panose="020B0503020204020204" pitchFamily="34" charset="-122"/>
                <a:ea typeface="微软雅黑" panose="020B0503020204020204" pitchFamily="34" charset="-122"/>
                <a:cs typeface="FZZhengHeiS-DB-GB" charset="-122"/>
              </a:endParaRPr>
            </a:p>
          </p:txBody>
        </p:sp>
        <p:grpSp>
          <p:nvGrpSpPr>
            <p:cNvPr id="654" name="组 30"/>
            <p:cNvGrpSpPr/>
            <p:nvPr/>
          </p:nvGrpSpPr>
          <p:grpSpPr>
            <a:xfrm>
              <a:off x="6525575" y="1728088"/>
              <a:ext cx="640736" cy="276999"/>
              <a:chOff x="5105792" y="1321797"/>
              <a:chExt cx="640736" cy="276999"/>
            </a:xfrm>
          </p:grpSpPr>
          <p:sp>
            <p:nvSpPr>
              <p:cNvPr id="1049707" name="圆角矩形 16"/>
              <p:cNvSpPr/>
              <p:nvPr/>
            </p:nvSpPr>
            <p:spPr>
              <a:xfrm>
                <a:off x="5105792" y="1325005"/>
                <a:ext cx="640736" cy="270582"/>
              </a:xfrm>
              <a:prstGeom prst="roundRect">
                <a:avLst>
                  <a:gd name="adj" fmla="val 50000"/>
                </a:avLst>
              </a:prstGeom>
              <a:gradFill>
                <a:gsLst>
                  <a:gs pos="0">
                    <a:srgbClr val="00A8D2"/>
                  </a:gs>
                  <a:gs pos="100000">
                    <a:srgbClr val="1EBAA3"/>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708" name="矩形 17"/>
              <p:cNvSpPr/>
              <p:nvPr/>
            </p:nvSpPr>
            <p:spPr>
              <a:xfrm>
                <a:off x="5179617" y="1321797"/>
                <a:ext cx="493084" cy="276999"/>
              </a:xfrm>
              <a:prstGeom prst="rect">
                <a:avLst/>
              </a:prstGeom>
            </p:spPr>
            <p:txBody>
              <a:bodyPr wrap="none">
                <a:spAutoFit/>
              </a:bodyPr>
              <a:lstStyle/>
              <a:p>
                <a:pPr algn="ctr"/>
                <a:r>
                  <a:rPr lang="en-US" altLang="zh-CN" sz="1200" dirty="0">
                    <a:solidFill>
                      <a:schemeClr val="bg1"/>
                    </a:solidFill>
                    <a:latin typeface="微软雅黑" panose="020B0503020204020204" pitchFamily="34" charset="-122"/>
                    <a:ea typeface="微软雅黑" panose="020B0503020204020204" pitchFamily="34" charset="-122"/>
                    <a:cs typeface="FZZhengHeiS-DB-GB" charset="-122"/>
                  </a:rPr>
                  <a:t>CEO</a:t>
                </a:r>
                <a:endParaRPr lang="zh-CN" altLang="en-US" sz="1200" dirty="0">
                  <a:solidFill>
                    <a:schemeClr val="bg1"/>
                  </a:solidFill>
                </a:endParaRPr>
              </a:p>
            </p:txBody>
          </p:sp>
        </p:grpSp>
        <p:sp>
          <p:nvSpPr>
            <p:cNvPr id="1049709" name="矩形 15"/>
            <p:cNvSpPr/>
            <p:nvPr/>
          </p:nvSpPr>
          <p:spPr>
            <a:xfrm>
              <a:off x="5424964" y="2069847"/>
              <a:ext cx="6096000" cy="1361911"/>
            </a:xfrm>
            <a:prstGeom prst="rect">
              <a:avLst/>
            </a:prstGeom>
          </p:spPr>
          <p:txBody>
            <a:bodyPr>
              <a:spAutoFit/>
            </a:bodyPr>
            <a:lstStyle/>
            <a:p>
              <a:pPr>
                <a:lnSpc>
                  <a:spcPct val="150000"/>
                </a:lnSpc>
                <a:defRPr sz="1100">
                  <a:solidFill>
                    <a:srgbClr val="FFFFFF"/>
                  </a:solidFill>
                  <a:latin typeface="+mn-lt"/>
                  <a:ea typeface="+mn-ea"/>
                  <a:cs typeface="+mn-cs"/>
                  <a:sym typeface="Helvetica"/>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FZZhengHeiS-DB-GB" charset="-122"/>
                </a:rPr>
                <a:t>牛津大学博士、北京大学硕士</a:t>
              </a:r>
            </a:p>
            <a:p>
              <a:pPr>
                <a:lnSpc>
                  <a:spcPct val="150000"/>
                </a:lnSpc>
                <a:defRPr sz="1100">
                  <a:solidFill>
                    <a:srgbClr val="FFFFFF"/>
                  </a:solidFill>
                  <a:latin typeface="+mn-lt"/>
                  <a:ea typeface="+mn-ea"/>
                  <a:cs typeface="+mn-cs"/>
                  <a:sym typeface="Helvetica"/>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FZZhengHeiS-DB-GB" charset="-122"/>
                </a:rPr>
                <a:t>前牛津大学</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cs typeface="FZZhengHeiS-DB-GB" charset="-122"/>
                </a:rPr>
                <a:t>OeRC</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FZZhengHeiS-DB-GB" charset="-122"/>
                </a:rPr>
                <a:t>研究中心 可信云研究员</a:t>
              </a:r>
            </a:p>
            <a:p>
              <a:pPr>
                <a:lnSpc>
                  <a:spcPct val="150000"/>
                </a:lnSpc>
                <a:defRPr sz="1100">
                  <a:solidFill>
                    <a:srgbClr val="FFFFFF"/>
                  </a:solidFill>
                  <a:latin typeface="+mn-lt"/>
                  <a:ea typeface="+mn-ea"/>
                  <a:cs typeface="+mn-cs"/>
                  <a:sym typeface="Helvetica"/>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FZZhengHeiS-DB-GB" charset="-122"/>
                </a:rPr>
                <a:t>9</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FZZhengHeiS-DB-GB" charset="-122"/>
                </a:rPr>
                <a:t>年可信计算、可信云平台科研经历</a:t>
              </a:r>
            </a:p>
            <a:p>
              <a:pPr>
                <a:lnSpc>
                  <a:spcPct val="150000"/>
                </a:lnSpc>
                <a:defRPr sz="1100">
                  <a:solidFill>
                    <a:srgbClr val="FFFFFF"/>
                  </a:solidFill>
                  <a:latin typeface="+mn-lt"/>
                  <a:ea typeface="+mn-ea"/>
                  <a:cs typeface="+mn-cs"/>
                  <a:sym typeface="Helvetica"/>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FZZhengHeiS-DB-GB" charset="-122"/>
                </a:rPr>
                <a:t>负责及参与多项欧盟重大云安全、大数据安全项目（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FZZhengHeiS-DB-GB" charset="-122"/>
                </a:rPr>
                <a:t>FP7</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FZZhengHeiS-DB-GB" charset="-122"/>
                </a:rPr>
                <a: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FZZhengHeiS-DB-GB" charset="-122"/>
                </a:rPr>
                <a:t>EPSRC</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FZZhengHeiS-DB-GB" charset="-122"/>
                </a:rPr>
                <a:t>）</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FZZhengHeiS-DB-GB" charset="-122"/>
              </a:endParaRPr>
            </a:p>
            <a:p>
              <a:pPr>
                <a:lnSpc>
                  <a:spcPct val="150000"/>
                </a:lnSpc>
                <a:defRPr sz="1100">
                  <a:solidFill>
                    <a:srgbClr val="FFFFFF"/>
                  </a:solidFill>
                  <a:latin typeface="+mn-lt"/>
                  <a:ea typeface="+mn-ea"/>
                  <a:cs typeface="+mn-cs"/>
                  <a:sym typeface="Helvetica"/>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FZZhengHeiS-DB-GB" charset="-122"/>
                </a:rPr>
                <a:t>JACM</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FZZhengHeiS-DB-GB" charset="-122"/>
                </a:rPr>
                <a:t>可信云方向审稿人</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53"/>
                                        </p:tgtEl>
                                        <p:attrNameLst>
                                          <p:attrName>style.visibility</p:attrName>
                                        </p:attrNameLst>
                                      </p:cBhvr>
                                      <p:to>
                                        <p:strVal val="visible"/>
                                      </p:to>
                                    </p:set>
                                    <p:animEffect transition="in" filter="fade">
                                      <p:cBhvr>
                                        <p:cTn id="7" dur="500"/>
                                        <p:tgtEl>
                                          <p:spTgt spid="653"/>
                                        </p:tgtEl>
                                      </p:cBhvr>
                                    </p:animEffect>
                                    <p:anim calcmode="lin" valueType="num">
                                      <p:cBhvr>
                                        <p:cTn id="8" dur="500" fill="hold"/>
                                        <p:tgtEl>
                                          <p:spTgt spid="653"/>
                                        </p:tgtEl>
                                        <p:attrNameLst>
                                          <p:attrName>ppt_x</p:attrName>
                                        </p:attrNameLst>
                                      </p:cBhvr>
                                      <p:tavLst>
                                        <p:tav tm="0">
                                          <p:val>
                                            <p:strVal val="#ppt_x"/>
                                          </p:val>
                                        </p:tav>
                                        <p:tav tm="100000">
                                          <p:val>
                                            <p:strVal val="#ppt_x"/>
                                          </p:val>
                                        </p:tav>
                                      </p:tavLst>
                                    </p:anim>
                                    <p:anim calcmode="lin" valueType="num">
                                      <p:cBhvr>
                                        <p:cTn id="9" dur="500" fill="hold"/>
                                        <p:tgtEl>
                                          <p:spTgt spid="65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651"/>
                                        </p:tgtEl>
                                        <p:attrNameLst>
                                          <p:attrName>style.visibility</p:attrName>
                                        </p:attrNameLst>
                                      </p:cBhvr>
                                      <p:to>
                                        <p:strVal val="visible"/>
                                      </p:to>
                                    </p:set>
                                    <p:animEffect transition="in" filter="fade">
                                      <p:cBhvr>
                                        <p:cTn id="12" dur="500"/>
                                        <p:tgtEl>
                                          <p:spTgt spid="651"/>
                                        </p:tgtEl>
                                      </p:cBhvr>
                                    </p:animEffect>
                                    <p:anim calcmode="lin" valueType="num">
                                      <p:cBhvr>
                                        <p:cTn id="13" dur="500" fill="hold"/>
                                        <p:tgtEl>
                                          <p:spTgt spid="651"/>
                                        </p:tgtEl>
                                        <p:attrNameLst>
                                          <p:attrName>ppt_x</p:attrName>
                                        </p:attrNameLst>
                                      </p:cBhvr>
                                      <p:tavLst>
                                        <p:tav tm="0">
                                          <p:val>
                                            <p:strVal val="#ppt_x"/>
                                          </p:val>
                                        </p:tav>
                                        <p:tav tm="100000">
                                          <p:val>
                                            <p:strVal val="#ppt_x"/>
                                          </p:val>
                                        </p:tav>
                                      </p:tavLst>
                                    </p:anim>
                                    <p:anim calcmode="lin" valueType="num">
                                      <p:cBhvr>
                                        <p:cTn id="14" dur="500" fill="hold"/>
                                        <p:tgtEl>
                                          <p:spTgt spid="6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1049644" name="圆角矩形 2"/>
          <p:cNvSpPr/>
          <p:nvPr userDrawn="1"/>
        </p:nvSpPr>
        <p:spPr>
          <a:xfrm>
            <a:off x="2432521" y="1583148"/>
            <a:ext cx="2395903" cy="7120378"/>
          </a:xfrm>
          <a:prstGeom prst="roundRect">
            <a:avLst>
              <a:gd name="adj" fmla="val 50000"/>
            </a:avLst>
          </a:prstGeom>
          <a:solidFill>
            <a:srgbClr val="F9F9F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629" name="组 10"/>
          <p:cNvGrpSpPr/>
          <p:nvPr userDrawn="1"/>
        </p:nvGrpSpPr>
        <p:grpSpPr>
          <a:xfrm>
            <a:off x="2473652" y="1919914"/>
            <a:ext cx="2313641" cy="4243849"/>
            <a:chOff x="2473652" y="1919914"/>
            <a:chExt cx="2313641" cy="4243849"/>
          </a:xfrm>
        </p:grpSpPr>
        <p:sp>
          <p:nvSpPr>
            <p:cNvPr id="1049645" name="Shape 259"/>
            <p:cNvSpPr/>
            <p:nvPr/>
          </p:nvSpPr>
          <p:spPr>
            <a:xfrm>
              <a:off x="2771050" y="3507916"/>
              <a:ext cx="1718844" cy="369328"/>
            </a:xfrm>
            <a:prstGeom prst="rect">
              <a:avLst/>
            </a:prstGeom>
            <a:ln w="12700">
              <a:miter lim="400000"/>
            </a:ln>
          </p:spPr>
          <p:txBody>
            <a:bodyPr wrap="square" lIns="45718" tIns="45718" rIns="45718" bIns="45718">
              <a:spAutoFit/>
            </a:bodyPr>
            <a:lstStyle/>
            <a:p>
              <a:pPr algn="ctr" hangingPunct="0"/>
              <a:r>
                <a:rPr kern="0" dirty="0">
                  <a:solidFill>
                    <a:srgbClr val="404040"/>
                  </a:solidFill>
                  <a:latin typeface="微软雅黑" panose="020B0503020204020204" pitchFamily="34" charset="-122"/>
                  <a:ea typeface="微软雅黑" panose="020B0503020204020204" pitchFamily="34" charset="-122"/>
                  <a:cs typeface="FZZhengHeiS-DB-GB" charset="-122"/>
                  <a:sym typeface="Helvetica Neue"/>
                </a:rPr>
                <a:t>David Wallom</a:t>
              </a:r>
              <a:endParaRPr lang="en-US" kern="0" dirty="0">
                <a:solidFill>
                  <a:srgbClr val="404040"/>
                </a:solidFill>
                <a:latin typeface="微软雅黑" panose="020B0503020204020204" pitchFamily="34" charset="-122"/>
                <a:ea typeface="微软雅黑" panose="020B0503020204020204" pitchFamily="34" charset="-122"/>
                <a:cs typeface="FZZhengHeiS-DB-GB" charset="-122"/>
                <a:sym typeface="Helvetica Neue"/>
              </a:endParaRPr>
            </a:p>
          </p:txBody>
        </p:sp>
        <p:sp>
          <p:nvSpPr>
            <p:cNvPr id="1049646" name="矩形 5"/>
            <p:cNvSpPr/>
            <p:nvPr/>
          </p:nvSpPr>
          <p:spPr>
            <a:xfrm>
              <a:off x="2473652" y="4578714"/>
              <a:ext cx="2313641" cy="1585049"/>
            </a:xfrm>
            <a:prstGeom prst="rect">
              <a:avLst/>
            </a:prstGeom>
          </p:spPr>
          <p:txBody>
            <a:bodyPr wrap="square">
              <a:spAutoFit/>
            </a:bodyPr>
            <a:lstStyle/>
            <a:p>
              <a:pPr algn="ctr" hangingPunct="0">
                <a:lnSpc>
                  <a:spcPct val="150000"/>
                </a:lnSpc>
                <a:defRPr sz="1100">
                  <a:solidFill>
                    <a:srgbClr val="FFFFFF"/>
                  </a:solidFill>
                  <a:latin typeface="+mn-lt"/>
                  <a:ea typeface="+mn-ea"/>
                  <a:cs typeface="+mn-cs"/>
                  <a:sym typeface="Helvetica"/>
                </a:defRPr>
              </a:pPr>
              <a:r>
                <a:rPr lang="zh-CN" altLang="en-US" sz="1400" kern="0" dirty="0">
                  <a:solidFill>
                    <a:srgbClr val="404040"/>
                  </a:solidFill>
                  <a:latin typeface="微软雅黑" panose="020B0503020204020204" pitchFamily="34" charset="-122"/>
                  <a:ea typeface="微软雅黑" panose="020B0503020204020204" pitchFamily="34" charset="-122"/>
                  <a:cs typeface="FZZhengHeiS-DB-GB" charset="-122"/>
                  <a:sym typeface="Helvetica"/>
                </a:rPr>
                <a:t>牛津大学</a:t>
              </a:r>
              <a:r>
                <a:rPr lang="en-US" altLang="zh-CN" sz="1400" kern="0" dirty="0">
                  <a:solidFill>
                    <a:srgbClr val="404040"/>
                  </a:solidFill>
                  <a:latin typeface="微软雅黑" panose="020B0503020204020204" pitchFamily="34" charset="-122"/>
                  <a:ea typeface="微软雅黑" panose="020B0503020204020204" pitchFamily="34" charset="-122"/>
                  <a:cs typeface="FZZhengHeiS-DB-GB" charset="-122"/>
                  <a:sym typeface="Helvetica"/>
                </a:rPr>
                <a:t>OeRC</a:t>
              </a:r>
              <a:r>
                <a:rPr lang="zh-CN" altLang="en-US" sz="1400" kern="0" dirty="0">
                  <a:solidFill>
                    <a:srgbClr val="404040"/>
                  </a:solidFill>
                  <a:latin typeface="微软雅黑" panose="020B0503020204020204" pitchFamily="34" charset="-122"/>
                  <a:ea typeface="微软雅黑" panose="020B0503020204020204" pitchFamily="34" charset="-122"/>
                  <a:cs typeface="FZZhengHeiS-DB-GB" charset="-122"/>
                  <a:sym typeface="Helvetica"/>
                </a:rPr>
                <a:t>研究院创院副院长</a:t>
              </a:r>
              <a:endParaRPr lang="en-US" altLang="zh-CN" sz="1400" kern="0" dirty="0">
                <a:solidFill>
                  <a:srgbClr val="404040"/>
                </a:solidFill>
                <a:latin typeface="微软雅黑" panose="020B0503020204020204" pitchFamily="34" charset="-122"/>
                <a:ea typeface="微软雅黑" panose="020B0503020204020204" pitchFamily="34" charset="-122"/>
                <a:cs typeface="FZZhengHeiS-DB-GB" charset="-122"/>
                <a:sym typeface="Helvetica"/>
              </a:endParaRPr>
            </a:p>
            <a:p>
              <a:pPr algn="ctr" hangingPunct="0">
                <a:defRPr sz="1100">
                  <a:solidFill>
                    <a:srgbClr val="FFFFFF"/>
                  </a:solidFill>
                  <a:latin typeface="+mn-lt"/>
                  <a:ea typeface="+mn-ea"/>
                  <a:cs typeface="+mn-cs"/>
                  <a:sym typeface="Helvetica"/>
                </a:defRPr>
              </a:pPr>
              <a:endParaRPr lang="zh-CN" altLang="en-US" sz="1100" kern="0" dirty="0">
                <a:solidFill>
                  <a:srgbClr val="404040"/>
                </a:solidFill>
                <a:latin typeface="微软雅黑" panose="020B0503020204020204" pitchFamily="34" charset="-122"/>
                <a:ea typeface="微软雅黑" panose="020B0503020204020204" pitchFamily="34" charset="-122"/>
                <a:cs typeface="FZZhengHeiS-DB-GB" charset="-122"/>
                <a:sym typeface="Helvetica"/>
              </a:endParaRPr>
            </a:p>
            <a:p>
              <a:pPr algn="ctr" hangingPunct="0">
                <a:defRPr sz="1100">
                  <a:solidFill>
                    <a:srgbClr val="FFFFFF"/>
                  </a:solidFill>
                  <a:latin typeface="+mn-lt"/>
                  <a:ea typeface="+mn-ea"/>
                  <a:cs typeface="+mn-cs"/>
                  <a:sym typeface="Helvetica"/>
                </a:defRPr>
              </a:pPr>
              <a:r>
                <a:rPr lang="zh-CN" altLang="en-US" sz="1100" kern="0" dirty="0">
                  <a:solidFill>
                    <a:schemeClr val="bg1">
                      <a:lumMod val="65000"/>
                    </a:schemeClr>
                  </a:solidFill>
                  <a:latin typeface="微软雅黑" panose="020B0503020204020204" pitchFamily="34" charset="-122"/>
                  <a:ea typeface="微软雅黑" panose="020B0503020204020204" pitchFamily="34" charset="-122"/>
                  <a:cs typeface="FZZhengHeiS-DB-GB" charset="-122"/>
                  <a:sym typeface="Helvetica"/>
                </a:rPr>
                <a:t>牛津大学未来计算研究中心 </a:t>
              </a:r>
              <a:r>
                <a:rPr lang="en-US" altLang="zh-CN" sz="1100" kern="0" dirty="0">
                  <a:solidFill>
                    <a:schemeClr val="bg1">
                      <a:lumMod val="65000"/>
                    </a:schemeClr>
                  </a:solidFill>
                  <a:latin typeface="微软雅黑" panose="020B0503020204020204" pitchFamily="34" charset="-122"/>
                  <a:ea typeface="微软雅黑" panose="020B0503020204020204" pitchFamily="34" charset="-122"/>
                  <a:cs typeface="FZZhengHeiS-DB-GB" charset="-122"/>
                  <a:sym typeface="Helvetica"/>
                </a:rPr>
                <a:t>JAMES MARTIN FELLOW</a:t>
              </a:r>
            </a:p>
            <a:p>
              <a:pPr algn="ctr" hangingPunct="0">
                <a:defRPr sz="1100">
                  <a:solidFill>
                    <a:srgbClr val="FFFFFF"/>
                  </a:solidFill>
                  <a:latin typeface="+mn-lt"/>
                  <a:ea typeface="+mn-ea"/>
                  <a:cs typeface="+mn-cs"/>
                  <a:sym typeface="Helvetica"/>
                </a:defRPr>
              </a:pPr>
              <a:r>
                <a:rPr lang="zh-CN" altLang="en-US" sz="1100" kern="0" dirty="0">
                  <a:solidFill>
                    <a:schemeClr val="bg1">
                      <a:lumMod val="65000"/>
                    </a:schemeClr>
                  </a:solidFill>
                  <a:latin typeface="微软雅黑" panose="020B0503020204020204" pitchFamily="34" charset="-122"/>
                  <a:ea typeface="微软雅黑" panose="020B0503020204020204" pitchFamily="34" charset="-122"/>
                  <a:cs typeface="FZZhengHeiS-DB-GB" charset="-122"/>
                  <a:sym typeface="Helvetica"/>
                </a:rPr>
                <a:t>英国政府通讯总部信息安全专家</a:t>
              </a:r>
            </a:p>
            <a:p>
              <a:pPr algn="ctr" hangingPunct="0">
                <a:defRPr sz="1100">
                  <a:solidFill>
                    <a:srgbClr val="FFFFFF"/>
                  </a:solidFill>
                  <a:latin typeface="+mn-lt"/>
                  <a:ea typeface="+mn-ea"/>
                  <a:cs typeface="+mn-cs"/>
                  <a:sym typeface="Helvetica"/>
                </a:defRPr>
              </a:pPr>
              <a:r>
                <a:rPr lang="zh-CN" altLang="en-US" sz="1100" kern="0" dirty="0">
                  <a:solidFill>
                    <a:schemeClr val="bg1">
                      <a:lumMod val="65000"/>
                    </a:schemeClr>
                  </a:solidFill>
                  <a:latin typeface="微软雅黑" panose="020B0503020204020204" pitchFamily="34" charset="-122"/>
                  <a:ea typeface="微软雅黑" panose="020B0503020204020204" pitchFamily="34" charset="-122"/>
                  <a:cs typeface="FZZhengHeiS-DB-GB" charset="-122"/>
                  <a:sym typeface="Helvetica"/>
                </a:rPr>
                <a:t>英国太空计划顾问团成员</a:t>
              </a:r>
            </a:p>
          </p:txBody>
        </p:sp>
        <p:pic>
          <p:nvPicPr>
            <p:cNvPr id="2097567" name="图片 6"/>
            <p:cNvPicPr>
              <a:picLocks noChangeAspect="1"/>
            </p:cNvPicPr>
            <p:nvPr/>
          </p:nvPicPr>
          <p:blipFill>
            <a:blip r:embed="rId2" cstate="screen"/>
            <a:stretch>
              <a:fillRect/>
            </a:stretch>
          </p:blipFill>
          <p:spPr>
            <a:xfrm>
              <a:off x="2946472" y="1919914"/>
              <a:ext cx="1368000" cy="1368000"/>
            </a:xfrm>
            <a:prstGeom prst="rect">
              <a:avLst/>
            </a:prstGeom>
          </p:spPr>
        </p:pic>
        <p:grpSp>
          <p:nvGrpSpPr>
            <p:cNvPr id="630" name="组合 7"/>
            <p:cNvGrpSpPr/>
            <p:nvPr/>
          </p:nvGrpSpPr>
          <p:grpSpPr>
            <a:xfrm>
              <a:off x="3293474" y="3983905"/>
              <a:ext cx="673996" cy="307777"/>
              <a:chOff x="5220779" y="898405"/>
              <a:chExt cx="673996" cy="307777"/>
            </a:xfrm>
          </p:grpSpPr>
          <p:sp>
            <p:nvSpPr>
              <p:cNvPr id="1049647" name="圆角矩形 8"/>
              <p:cNvSpPr/>
              <p:nvPr/>
            </p:nvSpPr>
            <p:spPr>
              <a:xfrm>
                <a:off x="5220779" y="905673"/>
                <a:ext cx="673996" cy="293242"/>
              </a:xfrm>
              <a:prstGeom prst="roundRect">
                <a:avLst>
                  <a:gd name="adj" fmla="val 50000"/>
                </a:avLst>
              </a:prstGeom>
              <a:gradFill>
                <a:gsLst>
                  <a:gs pos="0">
                    <a:srgbClr val="00A8D2"/>
                  </a:gs>
                  <a:gs pos="100000">
                    <a:srgbClr val="1EBAA3"/>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648" name="矩形 9"/>
              <p:cNvSpPr/>
              <p:nvPr/>
            </p:nvSpPr>
            <p:spPr>
              <a:xfrm>
                <a:off x="5285909" y="898405"/>
                <a:ext cx="543739" cy="307777"/>
              </a:xfrm>
              <a:prstGeom prst="rect">
                <a:avLst/>
              </a:prstGeom>
            </p:spPr>
            <p:txBody>
              <a:bodyPr wrap="none">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cs typeface="FZZhengHeiS-DB-GB" charset="-122"/>
                  </a:rPr>
                  <a:t>教授</a:t>
                </a:r>
                <a:endParaRPr lang="zh-CN" altLang="en-US" sz="1400" dirty="0">
                  <a:solidFill>
                    <a:schemeClr val="bg1"/>
                  </a:solidFill>
                </a:endParaRPr>
              </a:p>
            </p:txBody>
          </p:sp>
        </p:grpSp>
      </p:grpSp>
      <p:grpSp>
        <p:nvGrpSpPr>
          <p:cNvPr id="631" name="组 6"/>
          <p:cNvGrpSpPr/>
          <p:nvPr userDrawn="1"/>
        </p:nvGrpSpPr>
        <p:grpSpPr>
          <a:xfrm>
            <a:off x="105707" y="1919914"/>
            <a:ext cx="2184488" cy="3982239"/>
            <a:chOff x="178385" y="1583148"/>
            <a:chExt cx="2184488" cy="3982239"/>
          </a:xfrm>
        </p:grpSpPr>
        <p:sp>
          <p:nvSpPr>
            <p:cNvPr id="1049649" name="Shape 255"/>
            <p:cNvSpPr/>
            <p:nvPr/>
          </p:nvSpPr>
          <p:spPr>
            <a:xfrm>
              <a:off x="344493" y="3171150"/>
              <a:ext cx="1852273" cy="369328"/>
            </a:xfrm>
            <a:prstGeom prst="rect">
              <a:avLst/>
            </a:prstGeom>
            <a:ln w="12700">
              <a:miter lim="400000"/>
            </a:ln>
          </p:spPr>
          <p:txBody>
            <a:bodyPr wrap="square" lIns="45718" tIns="45718" rIns="45718" bIns="45718">
              <a:spAutoFit/>
            </a:bodyPr>
            <a:lstStyle/>
            <a:p>
              <a:pPr algn="ctr" hangingPunct="0"/>
              <a:r>
                <a:rPr kern="0" dirty="0">
                  <a:solidFill>
                    <a:srgbClr val="404040"/>
                  </a:solidFill>
                  <a:latin typeface="微软雅黑" panose="020B0503020204020204" pitchFamily="34" charset="-122"/>
                  <a:ea typeface="微软雅黑" panose="020B0503020204020204" pitchFamily="34" charset="-122"/>
                  <a:cs typeface="FZZhengHeiS-DB-GB" charset="-122"/>
                  <a:sym typeface="Helvetica"/>
                </a:rPr>
                <a:t>Andrew Martin</a:t>
              </a:r>
              <a:endParaRPr lang="en-US" kern="0" dirty="0">
                <a:solidFill>
                  <a:srgbClr val="404040"/>
                </a:solidFill>
                <a:latin typeface="微软雅黑" panose="020B0503020204020204" pitchFamily="34" charset="-122"/>
                <a:ea typeface="微软雅黑" panose="020B0503020204020204" pitchFamily="34" charset="-122"/>
                <a:cs typeface="FZZhengHeiS-DB-GB" charset="-122"/>
                <a:sym typeface="Helvetica"/>
              </a:endParaRPr>
            </a:p>
          </p:txBody>
        </p:sp>
        <p:sp>
          <p:nvSpPr>
            <p:cNvPr id="1049650" name="矩形 12"/>
            <p:cNvSpPr/>
            <p:nvPr/>
          </p:nvSpPr>
          <p:spPr>
            <a:xfrm>
              <a:off x="178385" y="4241948"/>
              <a:ext cx="2184488" cy="1323439"/>
            </a:xfrm>
            <a:prstGeom prst="rect">
              <a:avLst/>
            </a:prstGeom>
          </p:spPr>
          <p:txBody>
            <a:bodyPr wrap="square">
              <a:spAutoFit/>
            </a:bodyPr>
            <a:lstStyle/>
            <a:p>
              <a:pPr algn="ctr" hangingPunct="0">
                <a:lnSpc>
                  <a:spcPct val="150000"/>
                </a:lnSpc>
                <a:defRPr sz="1100">
                  <a:solidFill>
                    <a:srgbClr val="FFFFFF"/>
                  </a:solidFill>
                  <a:latin typeface="+mn-lt"/>
                  <a:ea typeface="+mn-ea"/>
                  <a:cs typeface="+mn-cs"/>
                  <a:sym typeface="Helvetica"/>
                </a:defRPr>
              </a:pPr>
              <a:r>
                <a:rPr lang="zh-CN" altLang="en-US" sz="1400" kern="0" dirty="0">
                  <a:solidFill>
                    <a:srgbClr val="404040"/>
                  </a:solidFill>
                  <a:latin typeface="微软雅黑" panose="020B0503020204020204" pitchFamily="34" charset="-122"/>
                  <a:ea typeface="微软雅黑" panose="020B0503020204020204" pitchFamily="34" charset="-122"/>
                  <a:cs typeface="FZZhengHeiS-DB-GB" charset="-122"/>
                  <a:sym typeface="Helvetica"/>
                </a:rPr>
                <a:t>牛津大学网络空间</a:t>
              </a:r>
              <a:endParaRPr lang="en-US" altLang="zh-CN" sz="1400" kern="0" dirty="0">
                <a:solidFill>
                  <a:srgbClr val="404040"/>
                </a:solidFill>
                <a:latin typeface="微软雅黑" panose="020B0503020204020204" pitchFamily="34" charset="-122"/>
                <a:ea typeface="微软雅黑" panose="020B0503020204020204" pitchFamily="34" charset="-122"/>
                <a:cs typeface="FZZhengHeiS-DB-GB" charset="-122"/>
                <a:sym typeface="Helvetica"/>
              </a:endParaRPr>
            </a:p>
            <a:p>
              <a:pPr algn="ctr" hangingPunct="0">
                <a:lnSpc>
                  <a:spcPct val="150000"/>
                </a:lnSpc>
                <a:defRPr sz="1100">
                  <a:solidFill>
                    <a:srgbClr val="FFFFFF"/>
                  </a:solidFill>
                  <a:latin typeface="+mn-lt"/>
                  <a:ea typeface="+mn-ea"/>
                  <a:cs typeface="+mn-cs"/>
                  <a:sym typeface="Helvetica"/>
                </a:defRPr>
              </a:pPr>
              <a:r>
                <a:rPr lang="zh-CN" altLang="en-US" sz="1400" kern="0" dirty="0">
                  <a:solidFill>
                    <a:srgbClr val="404040"/>
                  </a:solidFill>
                  <a:latin typeface="微软雅黑" panose="020B0503020204020204" pitchFamily="34" charset="-122"/>
                  <a:ea typeface="微软雅黑" panose="020B0503020204020204" pitchFamily="34" charset="-122"/>
                  <a:cs typeface="FZZhengHeiS-DB-GB" charset="-122"/>
                  <a:sym typeface="Helvetica"/>
                </a:rPr>
                <a:t>安全中心主任</a:t>
              </a:r>
              <a:endParaRPr lang="en-US" altLang="zh-CN" sz="1400" kern="0" dirty="0">
                <a:solidFill>
                  <a:srgbClr val="404040"/>
                </a:solidFill>
                <a:latin typeface="微软雅黑" panose="020B0503020204020204" pitchFamily="34" charset="-122"/>
                <a:ea typeface="微软雅黑" panose="020B0503020204020204" pitchFamily="34" charset="-122"/>
                <a:cs typeface="FZZhengHeiS-DB-GB" charset="-122"/>
                <a:sym typeface="Helvetica"/>
              </a:endParaRPr>
            </a:p>
            <a:p>
              <a:pPr algn="ctr" hangingPunct="0">
                <a:defRPr sz="1100">
                  <a:solidFill>
                    <a:srgbClr val="FFFFFF"/>
                  </a:solidFill>
                  <a:latin typeface="+mn-lt"/>
                  <a:ea typeface="+mn-ea"/>
                  <a:cs typeface="+mn-cs"/>
                  <a:sym typeface="Helvetica"/>
                </a:defRPr>
              </a:pPr>
              <a:endParaRPr lang="en-US" altLang="zh-CN" sz="1600" kern="0" dirty="0">
                <a:solidFill>
                  <a:schemeClr val="bg1">
                    <a:lumMod val="65000"/>
                  </a:schemeClr>
                </a:solidFill>
                <a:latin typeface="微软雅黑" panose="020B0503020204020204" pitchFamily="34" charset="-122"/>
                <a:ea typeface="微软雅黑" panose="020B0503020204020204" pitchFamily="34" charset="-122"/>
                <a:cs typeface="FZZhengHeiS-DB-GB" charset="-122"/>
                <a:sym typeface="Helvetica"/>
              </a:endParaRPr>
            </a:p>
            <a:p>
              <a:pPr algn="ctr" hangingPunct="0">
                <a:defRPr sz="1100">
                  <a:solidFill>
                    <a:srgbClr val="FFFFFF"/>
                  </a:solidFill>
                  <a:latin typeface="+mn-lt"/>
                  <a:ea typeface="+mn-ea"/>
                  <a:cs typeface="+mn-cs"/>
                  <a:sym typeface="Helvetica"/>
                </a:defRPr>
              </a:pPr>
              <a:r>
                <a:rPr lang="zh-CN" altLang="en-US" sz="1100" kern="0" dirty="0">
                  <a:solidFill>
                    <a:schemeClr val="bg1">
                      <a:lumMod val="65000"/>
                    </a:schemeClr>
                  </a:solidFill>
                  <a:latin typeface="微软雅黑" panose="020B0503020204020204" pitchFamily="34" charset="-122"/>
                  <a:ea typeface="微软雅黑" panose="020B0503020204020204" pitchFamily="34" charset="-122"/>
                  <a:cs typeface="FZZhengHeiS-DB-GB" charset="-122"/>
                  <a:sym typeface="Helvetica"/>
                </a:rPr>
                <a:t>可信计算国际标准组专家 </a:t>
              </a:r>
            </a:p>
            <a:p>
              <a:pPr algn="ctr" hangingPunct="0">
                <a:defRPr sz="1100">
                  <a:solidFill>
                    <a:srgbClr val="FFFFFF"/>
                  </a:solidFill>
                  <a:latin typeface="+mn-lt"/>
                  <a:ea typeface="+mn-ea"/>
                  <a:cs typeface="+mn-cs"/>
                  <a:sym typeface="Helvetica"/>
                </a:defRPr>
              </a:pPr>
              <a:r>
                <a:rPr lang="zh-CN" altLang="en-US" sz="1100" kern="0" dirty="0">
                  <a:solidFill>
                    <a:schemeClr val="bg1">
                      <a:lumMod val="65000"/>
                    </a:schemeClr>
                  </a:solidFill>
                  <a:latin typeface="微软雅黑" panose="020B0503020204020204" pitchFamily="34" charset="-122"/>
                  <a:ea typeface="微软雅黑" panose="020B0503020204020204" pitchFamily="34" charset="-122"/>
                  <a:cs typeface="FZZhengHeiS-DB-GB" charset="-122"/>
                  <a:sym typeface="Helvetica"/>
                </a:rPr>
                <a:t>主办多届国际可信计算学术会议</a:t>
              </a:r>
            </a:p>
          </p:txBody>
        </p:sp>
        <p:pic>
          <p:nvPicPr>
            <p:cNvPr id="2097568" name="图片 13"/>
            <p:cNvPicPr>
              <a:picLocks noChangeAspect="1"/>
            </p:cNvPicPr>
            <p:nvPr/>
          </p:nvPicPr>
          <p:blipFill>
            <a:blip r:embed="rId3" cstate="screen"/>
            <a:stretch>
              <a:fillRect/>
            </a:stretch>
          </p:blipFill>
          <p:spPr>
            <a:xfrm>
              <a:off x="586629" y="1583148"/>
              <a:ext cx="1368000" cy="1368000"/>
            </a:xfrm>
            <a:prstGeom prst="rect">
              <a:avLst/>
            </a:prstGeom>
          </p:spPr>
        </p:pic>
        <p:grpSp>
          <p:nvGrpSpPr>
            <p:cNvPr id="632" name="组合 106"/>
            <p:cNvGrpSpPr/>
            <p:nvPr/>
          </p:nvGrpSpPr>
          <p:grpSpPr>
            <a:xfrm>
              <a:off x="933631" y="3647139"/>
              <a:ext cx="673996" cy="307777"/>
              <a:chOff x="5220779" y="898405"/>
              <a:chExt cx="673996" cy="307777"/>
            </a:xfrm>
          </p:grpSpPr>
          <p:sp>
            <p:nvSpPr>
              <p:cNvPr id="1049651" name="圆角矩形 15"/>
              <p:cNvSpPr/>
              <p:nvPr/>
            </p:nvSpPr>
            <p:spPr>
              <a:xfrm>
                <a:off x="5220779" y="905673"/>
                <a:ext cx="673996" cy="293242"/>
              </a:xfrm>
              <a:prstGeom prst="roundRect">
                <a:avLst>
                  <a:gd name="adj" fmla="val 50000"/>
                </a:avLst>
              </a:prstGeom>
              <a:gradFill>
                <a:gsLst>
                  <a:gs pos="0">
                    <a:srgbClr val="00A8D2"/>
                  </a:gs>
                  <a:gs pos="100000">
                    <a:srgbClr val="1EBAA3"/>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652" name="矩形 16"/>
              <p:cNvSpPr/>
              <p:nvPr/>
            </p:nvSpPr>
            <p:spPr>
              <a:xfrm>
                <a:off x="5285909" y="898405"/>
                <a:ext cx="543739" cy="307777"/>
              </a:xfrm>
              <a:prstGeom prst="rect">
                <a:avLst/>
              </a:prstGeom>
            </p:spPr>
            <p:txBody>
              <a:bodyPr wrap="none">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cs typeface="FZZhengHeiS-DB-GB" charset="-122"/>
                  </a:rPr>
                  <a:t>教授</a:t>
                </a:r>
                <a:endParaRPr lang="zh-CN" altLang="en-US" sz="1400" dirty="0">
                  <a:solidFill>
                    <a:schemeClr val="bg1"/>
                  </a:solidFill>
                </a:endParaRPr>
              </a:p>
            </p:txBody>
          </p:sp>
        </p:grpSp>
      </p:grpSp>
      <p:grpSp>
        <p:nvGrpSpPr>
          <p:cNvPr id="633" name="组 8"/>
          <p:cNvGrpSpPr/>
          <p:nvPr userDrawn="1"/>
        </p:nvGrpSpPr>
        <p:grpSpPr>
          <a:xfrm>
            <a:off x="4865042" y="1919914"/>
            <a:ext cx="2464086" cy="4074572"/>
            <a:chOff x="4929818" y="1583148"/>
            <a:chExt cx="2464086" cy="4074572"/>
          </a:xfrm>
        </p:grpSpPr>
        <p:sp>
          <p:nvSpPr>
            <p:cNvPr id="1049653" name="Shape 260"/>
            <p:cNvSpPr/>
            <p:nvPr/>
          </p:nvSpPr>
          <p:spPr>
            <a:xfrm>
              <a:off x="5285069" y="3171150"/>
              <a:ext cx="1753584" cy="369328"/>
            </a:xfrm>
            <a:prstGeom prst="rect">
              <a:avLst/>
            </a:prstGeom>
            <a:ln w="12700">
              <a:miter lim="400000"/>
            </a:ln>
          </p:spPr>
          <p:txBody>
            <a:bodyPr wrap="square" lIns="45718" tIns="45718" rIns="45718" bIns="45718">
              <a:spAutoFit/>
            </a:bodyPr>
            <a:lstStyle/>
            <a:p>
              <a:pPr algn="ctr" hangingPunct="0"/>
              <a:r>
                <a:rPr lang="zh-CN" altLang="en-US" kern="0" dirty="0">
                  <a:solidFill>
                    <a:srgbClr val="404040"/>
                  </a:solidFill>
                  <a:latin typeface="微软雅黑" panose="020B0503020204020204" pitchFamily="34" charset="-122"/>
                  <a:ea typeface="微软雅黑" panose="020B0503020204020204" pitchFamily="34" charset="-122"/>
                  <a:cs typeface="FZZhengHeiS-DB-GB" charset="-122"/>
                  <a:sym typeface="Helvetica Neue"/>
                </a:rPr>
                <a:t>卿思汉</a:t>
              </a:r>
              <a:endParaRPr lang="en-US" altLang="zh-CN" kern="0" dirty="0">
                <a:solidFill>
                  <a:srgbClr val="404040"/>
                </a:solidFill>
                <a:latin typeface="微软雅黑" panose="020B0503020204020204" pitchFamily="34" charset="-122"/>
                <a:ea typeface="微软雅黑" panose="020B0503020204020204" pitchFamily="34" charset="-122"/>
                <a:cs typeface="FZZhengHeiS-DB-GB" charset="-122"/>
                <a:sym typeface="Helvetica Neue"/>
              </a:endParaRPr>
            </a:p>
          </p:txBody>
        </p:sp>
        <p:pic>
          <p:nvPicPr>
            <p:cNvPr id="2097569" name="图片 19"/>
            <p:cNvPicPr>
              <a:picLocks noChangeAspect="1"/>
            </p:cNvPicPr>
            <p:nvPr/>
          </p:nvPicPr>
          <p:blipFill>
            <a:blip r:embed="rId4" cstate="screen"/>
            <a:stretch>
              <a:fillRect/>
            </a:stretch>
          </p:blipFill>
          <p:spPr>
            <a:xfrm>
              <a:off x="5477861" y="1583148"/>
              <a:ext cx="1368000" cy="1368000"/>
            </a:xfrm>
            <a:prstGeom prst="rect">
              <a:avLst/>
            </a:prstGeom>
          </p:spPr>
        </p:pic>
        <p:sp>
          <p:nvSpPr>
            <p:cNvPr id="1049654" name="矩形 20"/>
            <p:cNvSpPr/>
            <p:nvPr/>
          </p:nvSpPr>
          <p:spPr>
            <a:xfrm>
              <a:off x="4929818" y="4241948"/>
              <a:ext cx="2464086" cy="1415772"/>
            </a:xfrm>
            <a:prstGeom prst="rect">
              <a:avLst/>
            </a:prstGeom>
          </p:spPr>
          <p:txBody>
            <a:bodyPr wrap="square">
              <a:spAutoFit/>
            </a:bodyPr>
            <a:lstStyle/>
            <a:p>
              <a:pPr algn="ctr" hangingPunct="0">
                <a:lnSpc>
                  <a:spcPct val="150000"/>
                </a:lnSpc>
              </a:pPr>
              <a:r>
                <a:rPr lang="zh-CN" altLang="en-US" sz="1400" kern="0" dirty="0">
                  <a:solidFill>
                    <a:srgbClr val="404040"/>
                  </a:solidFill>
                  <a:latin typeface="微软雅黑" panose="020B0503020204020204" pitchFamily="34" charset="-122"/>
                  <a:ea typeface="微软雅黑" panose="020B0503020204020204" pitchFamily="34" charset="-122"/>
                  <a:cs typeface="FZZhengHeiS-DB-GB" charset="-122"/>
                  <a:sym typeface="Helvetica Neue"/>
                </a:rPr>
                <a:t>中科院首席研究员</a:t>
              </a:r>
              <a:endParaRPr lang="en-US" altLang="zh-CN" sz="1400" kern="0" dirty="0">
                <a:solidFill>
                  <a:srgbClr val="404040"/>
                </a:solidFill>
                <a:latin typeface="微软雅黑" panose="020B0503020204020204" pitchFamily="34" charset="-122"/>
                <a:ea typeface="微软雅黑" panose="020B0503020204020204" pitchFamily="34" charset="-122"/>
                <a:cs typeface="FZZhengHeiS-DB-GB" charset="-122"/>
                <a:sym typeface="Helvetica Neue"/>
              </a:endParaRPr>
            </a:p>
            <a:p>
              <a:pPr algn="ctr" hangingPunct="0">
                <a:lnSpc>
                  <a:spcPct val="150000"/>
                </a:lnSpc>
              </a:pPr>
              <a:r>
                <a:rPr lang="zh-CN" altLang="en-US" sz="1400" kern="0" dirty="0">
                  <a:solidFill>
                    <a:srgbClr val="404040"/>
                  </a:solidFill>
                  <a:latin typeface="微软雅黑" panose="020B0503020204020204" pitchFamily="34" charset="-122"/>
                  <a:ea typeface="微软雅黑" panose="020B0503020204020204" pitchFamily="34" charset="-122"/>
                  <a:cs typeface="FZZhengHeiS-DB-GB" charset="-122"/>
                  <a:sym typeface="Helvetica Neue"/>
                </a:rPr>
                <a:t>   </a:t>
              </a:r>
              <a:endParaRPr lang="en-US" altLang="zh-CN" sz="1100" kern="0" dirty="0">
                <a:solidFill>
                  <a:srgbClr val="404040"/>
                </a:solidFill>
                <a:latin typeface="微软雅黑" panose="020B0503020204020204" pitchFamily="34" charset="-122"/>
                <a:ea typeface="微软雅黑" panose="020B0503020204020204" pitchFamily="34" charset="-122"/>
                <a:cs typeface="FZZhengHeiS-DB-GB" charset="-122"/>
                <a:sym typeface="Helvetica Neue"/>
              </a:endParaRPr>
            </a:p>
            <a:p>
              <a:pPr algn="ctr" hangingPunct="0"/>
              <a:endParaRPr lang="zh-CN" altLang="en-US" sz="1100" kern="0" dirty="0">
                <a:solidFill>
                  <a:srgbClr val="404040"/>
                </a:solidFill>
                <a:latin typeface="微软雅黑" panose="020B0503020204020204" pitchFamily="34" charset="-122"/>
                <a:ea typeface="微软雅黑" panose="020B0503020204020204" pitchFamily="34" charset="-122"/>
                <a:cs typeface="FZZhengHeiS-DB-GB" charset="-122"/>
                <a:sym typeface="Helvetica Neue"/>
              </a:endParaRPr>
            </a:p>
            <a:p>
              <a:pPr algn="ctr" hangingPunct="0"/>
              <a:r>
                <a:rPr lang="zh-CN" altLang="en-US" sz="1100" kern="0" dirty="0">
                  <a:solidFill>
                    <a:schemeClr val="bg1">
                      <a:lumMod val="65000"/>
                    </a:schemeClr>
                  </a:solidFill>
                  <a:latin typeface="微软雅黑" panose="020B0503020204020204" pitchFamily="34" charset="-122"/>
                  <a:ea typeface="微软雅黑" panose="020B0503020204020204" pitchFamily="34" charset="-122"/>
                  <a:cs typeface="FZZhengHeiS-DB-GB" charset="-122"/>
                  <a:sym typeface="Helvetica Neue"/>
                </a:rPr>
                <a:t>全国信息安全标准化技术委员会委员</a:t>
              </a:r>
            </a:p>
            <a:p>
              <a:pPr algn="ctr" hangingPunct="0"/>
              <a:r>
                <a:rPr lang="zh-CN" altLang="en-US" sz="1100" kern="0" dirty="0">
                  <a:solidFill>
                    <a:schemeClr val="bg1">
                      <a:lumMod val="65000"/>
                    </a:schemeClr>
                  </a:solidFill>
                  <a:latin typeface="微软雅黑" panose="020B0503020204020204" pitchFamily="34" charset="-122"/>
                  <a:ea typeface="微软雅黑" panose="020B0503020204020204" pitchFamily="34" charset="-122"/>
                  <a:cs typeface="FZZhengHeiS-DB-GB" charset="-122"/>
                  <a:sym typeface="Helvetica Neue"/>
                </a:rPr>
                <a:t>可信计算国家标准工作组组长</a:t>
              </a:r>
            </a:p>
            <a:p>
              <a:pPr algn="ctr" hangingPunct="0"/>
              <a:r>
                <a:rPr lang="zh-CN" altLang="en-US" sz="1100" kern="0" dirty="0">
                  <a:solidFill>
                    <a:schemeClr val="bg1">
                      <a:lumMod val="65000"/>
                    </a:schemeClr>
                  </a:solidFill>
                  <a:latin typeface="微软雅黑" panose="020B0503020204020204" pitchFamily="34" charset="-122"/>
                  <a:ea typeface="微软雅黑" panose="020B0503020204020204" pitchFamily="34" charset="-122"/>
                  <a:cs typeface="FZZhengHeiS-DB-GB" charset="-122"/>
                  <a:sym typeface="Helvetica Neue"/>
                </a:rPr>
                <a:t>国家保密局技术顾问</a:t>
              </a:r>
            </a:p>
          </p:txBody>
        </p:sp>
        <p:grpSp>
          <p:nvGrpSpPr>
            <p:cNvPr id="634" name="组合 106"/>
            <p:cNvGrpSpPr/>
            <p:nvPr/>
          </p:nvGrpSpPr>
          <p:grpSpPr>
            <a:xfrm>
              <a:off x="5824863" y="3647139"/>
              <a:ext cx="673996" cy="307777"/>
              <a:chOff x="5220779" y="898405"/>
              <a:chExt cx="673996" cy="307777"/>
            </a:xfrm>
          </p:grpSpPr>
          <p:sp>
            <p:nvSpPr>
              <p:cNvPr id="1049655" name="圆角矩形 22"/>
              <p:cNvSpPr/>
              <p:nvPr/>
            </p:nvSpPr>
            <p:spPr>
              <a:xfrm>
                <a:off x="5220779" y="905673"/>
                <a:ext cx="673996" cy="293242"/>
              </a:xfrm>
              <a:prstGeom prst="roundRect">
                <a:avLst>
                  <a:gd name="adj" fmla="val 50000"/>
                </a:avLst>
              </a:prstGeom>
              <a:gradFill>
                <a:gsLst>
                  <a:gs pos="0">
                    <a:srgbClr val="00A8D2"/>
                  </a:gs>
                  <a:gs pos="100000">
                    <a:srgbClr val="1EBAA3"/>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656" name="矩形 23"/>
              <p:cNvSpPr/>
              <p:nvPr/>
            </p:nvSpPr>
            <p:spPr>
              <a:xfrm>
                <a:off x="5285909" y="898405"/>
                <a:ext cx="543739" cy="307777"/>
              </a:xfrm>
              <a:prstGeom prst="rect">
                <a:avLst/>
              </a:prstGeom>
            </p:spPr>
            <p:txBody>
              <a:bodyPr wrap="none">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cs typeface="FZZhengHeiS-DB-GB" charset="-122"/>
                  </a:rPr>
                  <a:t>教授</a:t>
                </a:r>
                <a:endParaRPr lang="zh-CN" altLang="en-US" sz="1400" dirty="0">
                  <a:solidFill>
                    <a:schemeClr val="bg1"/>
                  </a:solidFill>
                </a:endParaRPr>
              </a:p>
            </p:txBody>
          </p:sp>
        </p:grpSp>
      </p:grpSp>
      <p:sp>
        <p:nvSpPr>
          <p:cNvPr id="1049657" name="圆角矩形 24"/>
          <p:cNvSpPr/>
          <p:nvPr userDrawn="1"/>
        </p:nvSpPr>
        <p:spPr>
          <a:xfrm>
            <a:off x="7365746" y="1583148"/>
            <a:ext cx="2395903" cy="7120378"/>
          </a:xfrm>
          <a:prstGeom prst="roundRect">
            <a:avLst>
              <a:gd name="adj" fmla="val 50000"/>
            </a:avLst>
          </a:prstGeom>
          <a:solidFill>
            <a:srgbClr val="F9F9F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635" name="组 11"/>
          <p:cNvGrpSpPr/>
          <p:nvPr userDrawn="1"/>
        </p:nvGrpSpPr>
        <p:grpSpPr>
          <a:xfrm>
            <a:off x="7469500" y="1924207"/>
            <a:ext cx="2188395" cy="4070279"/>
            <a:chOff x="7469500" y="1924207"/>
            <a:chExt cx="2188395" cy="4070279"/>
          </a:xfrm>
        </p:grpSpPr>
        <p:sp>
          <p:nvSpPr>
            <p:cNvPr id="1049658" name="Shape 260"/>
            <p:cNvSpPr/>
            <p:nvPr/>
          </p:nvSpPr>
          <p:spPr>
            <a:xfrm>
              <a:off x="7702309" y="3512209"/>
              <a:ext cx="1722777" cy="369328"/>
            </a:xfrm>
            <a:prstGeom prst="rect">
              <a:avLst/>
            </a:prstGeom>
            <a:ln w="12700">
              <a:miter lim="400000"/>
            </a:ln>
          </p:spPr>
          <p:txBody>
            <a:bodyPr wrap="square" lIns="45718" tIns="45718" rIns="45718" bIns="45718">
              <a:spAutoFit/>
            </a:bodyPr>
            <a:lstStyle/>
            <a:p>
              <a:pPr algn="ctr" hangingPunct="0"/>
              <a:r>
                <a:rPr lang="zh-CN" altLang="en-US" kern="0" dirty="0">
                  <a:solidFill>
                    <a:srgbClr val="404040"/>
                  </a:solidFill>
                  <a:latin typeface="微软雅黑" panose="020B0503020204020204" pitchFamily="34" charset="-122"/>
                  <a:ea typeface="微软雅黑" panose="020B0503020204020204" pitchFamily="34" charset="-122"/>
                  <a:cs typeface="FZZhengHeiS-DB-GB" charset="-122"/>
                  <a:sym typeface="Helvetica Neue"/>
                </a:rPr>
                <a:t>吴中海</a:t>
              </a:r>
              <a:r>
                <a:rPr sz="1600" kern="0" dirty="0">
                  <a:solidFill>
                    <a:srgbClr val="404040"/>
                  </a:solidFill>
                  <a:latin typeface="微软雅黑" panose="020B0503020204020204" pitchFamily="34" charset="-122"/>
                  <a:ea typeface="微软雅黑" panose="020B0503020204020204" pitchFamily="34" charset="-122"/>
                  <a:cs typeface="FZZhengHeiS-DB-GB" charset="-122"/>
                  <a:sym typeface="Helvetica Neue"/>
                </a:rPr>
                <a:t> </a:t>
              </a:r>
              <a:endParaRPr lang="en-US" sz="1600" kern="0" dirty="0">
                <a:solidFill>
                  <a:srgbClr val="404040"/>
                </a:solidFill>
                <a:latin typeface="微软雅黑" panose="020B0503020204020204" pitchFamily="34" charset="-122"/>
                <a:ea typeface="微软雅黑" panose="020B0503020204020204" pitchFamily="34" charset="-122"/>
                <a:cs typeface="FZZhengHeiS-DB-GB" charset="-122"/>
                <a:sym typeface="Helvetica Neue"/>
              </a:endParaRPr>
            </a:p>
          </p:txBody>
        </p:sp>
        <p:sp>
          <p:nvSpPr>
            <p:cNvPr id="1049659" name="矩形 27"/>
            <p:cNvSpPr/>
            <p:nvPr/>
          </p:nvSpPr>
          <p:spPr>
            <a:xfrm>
              <a:off x="7469500" y="4578714"/>
              <a:ext cx="2188395" cy="1415772"/>
            </a:xfrm>
            <a:prstGeom prst="rect">
              <a:avLst/>
            </a:prstGeom>
          </p:spPr>
          <p:txBody>
            <a:bodyPr wrap="square">
              <a:spAutoFit/>
            </a:bodyPr>
            <a:lstStyle/>
            <a:p>
              <a:pPr algn="ctr" hangingPunct="0">
                <a:lnSpc>
                  <a:spcPct val="150000"/>
                </a:lnSpc>
                <a:defRPr sz="1000">
                  <a:solidFill>
                    <a:srgbClr val="FFFFFF"/>
                  </a:solidFill>
                  <a:latin typeface="+mn-lt"/>
                  <a:ea typeface="+mn-ea"/>
                  <a:cs typeface="+mn-cs"/>
                  <a:sym typeface="Helvetica"/>
                </a:defRPr>
              </a:pPr>
              <a:r>
                <a:rPr lang="zh-CN" altLang="en-US" sz="1400" kern="0" dirty="0">
                  <a:solidFill>
                    <a:srgbClr val="404040"/>
                  </a:solidFill>
                  <a:latin typeface="微软雅黑" panose="020B0503020204020204" pitchFamily="34" charset="-122"/>
                  <a:ea typeface="微软雅黑" panose="020B0503020204020204" pitchFamily="34" charset="-122"/>
                  <a:cs typeface="FZZhengHeiS-DB-GB" charset="-122"/>
                  <a:sym typeface="Helvetica"/>
                </a:rPr>
                <a:t>北京市大数据研究院</a:t>
              </a:r>
              <a:endParaRPr lang="en-US" altLang="zh-CN" sz="1400" kern="0" dirty="0">
                <a:solidFill>
                  <a:srgbClr val="404040"/>
                </a:solidFill>
                <a:latin typeface="微软雅黑" panose="020B0503020204020204" pitchFamily="34" charset="-122"/>
                <a:ea typeface="微软雅黑" panose="020B0503020204020204" pitchFamily="34" charset="-122"/>
                <a:cs typeface="FZZhengHeiS-DB-GB" charset="-122"/>
                <a:sym typeface="Helvetica"/>
              </a:endParaRPr>
            </a:p>
            <a:p>
              <a:pPr algn="ctr" hangingPunct="0">
                <a:lnSpc>
                  <a:spcPct val="150000"/>
                </a:lnSpc>
                <a:defRPr sz="1000">
                  <a:solidFill>
                    <a:srgbClr val="FFFFFF"/>
                  </a:solidFill>
                  <a:latin typeface="+mn-lt"/>
                  <a:ea typeface="+mn-ea"/>
                  <a:cs typeface="+mn-cs"/>
                  <a:sym typeface="Helvetica"/>
                </a:defRPr>
              </a:pPr>
              <a:r>
                <a:rPr lang="zh-CN" altLang="en-US" sz="1400" kern="0" dirty="0">
                  <a:solidFill>
                    <a:srgbClr val="404040"/>
                  </a:solidFill>
                  <a:latin typeface="微软雅黑" panose="020B0503020204020204" pitchFamily="34" charset="-122"/>
                  <a:ea typeface="微软雅黑" panose="020B0503020204020204" pitchFamily="34" charset="-122"/>
                  <a:cs typeface="FZZhengHeiS-DB-GB" charset="-122"/>
                  <a:sym typeface="Helvetica"/>
                </a:rPr>
                <a:t>副院长</a:t>
              </a:r>
              <a:endParaRPr lang="en-US" altLang="zh-CN" sz="1400" kern="0" dirty="0">
                <a:solidFill>
                  <a:srgbClr val="404040"/>
                </a:solidFill>
                <a:latin typeface="微软雅黑" panose="020B0503020204020204" pitchFamily="34" charset="-122"/>
                <a:ea typeface="微软雅黑" panose="020B0503020204020204" pitchFamily="34" charset="-122"/>
                <a:cs typeface="FZZhengHeiS-DB-GB" charset="-122"/>
                <a:sym typeface="Helvetica"/>
              </a:endParaRPr>
            </a:p>
            <a:p>
              <a:pPr algn="ctr" hangingPunct="0">
                <a:defRPr sz="1000">
                  <a:solidFill>
                    <a:srgbClr val="FFFFFF"/>
                  </a:solidFill>
                  <a:latin typeface="+mn-lt"/>
                  <a:ea typeface="+mn-ea"/>
                  <a:cs typeface="+mn-cs"/>
                  <a:sym typeface="Helvetica"/>
                </a:defRPr>
              </a:pPr>
              <a:endParaRPr lang="zh-CN" altLang="en-US" sz="1100" kern="0" dirty="0">
                <a:solidFill>
                  <a:srgbClr val="404040"/>
                </a:solidFill>
                <a:latin typeface="微软雅黑" panose="020B0503020204020204" pitchFamily="34" charset="-122"/>
                <a:ea typeface="微软雅黑" panose="020B0503020204020204" pitchFamily="34" charset="-122"/>
                <a:cs typeface="FZZhengHeiS-DB-GB" charset="-122"/>
                <a:sym typeface="Helvetica"/>
              </a:endParaRPr>
            </a:p>
            <a:p>
              <a:pPr algn="ctr" hangingPunct="0">
                <a:defRPr sz="1000">
                  <a:solidFill>
                    <a:srgbClr val="FFFFFF"/>
                  </a:solidFill>
                  <a:latin typeface="+mn-lt"/>
                  <a:ea typeface="+mn-ea"/>
                  <a:cs typeface="+mn-cs"/>
                  <a:sym typeface="Helvetica"/>
                </a:defRPr>
              </a:pPr>
              <a:r>
                <a:rPr lang="zh-CN" altLang="en-US" sz="1100" kern="0" dirty="0">
                  <a:solidFill>
                    <a:schemeClr val="bg1">
                      <a:lumMod val="65000"/>
                    </a:schemeClr>
                  </a:solidFill>
                  <a:latin typeface="微软雅黑" panose="020B0503020204020204" pitchFamily="34" charset="-122"/>
                  <a:ea typeface="微软雅黑" panose="020B0503020204020204" pitchFamily="34" charset="-122"/>
                  <a:cs typeface="FZZhengHeiS-DB-GB" charset="-122"/>
                  <a:sym typeface="Helvetica"/>
                </a:rPr>
                <a:t>北京大学软件与微电子学院</a:t>
              </a:r>
              <a:endParaRPr lang="en-US" altLang="zh-CN" sz="1100" kern="0" dirty="0">
                <a:solidFill>
                  <a:schemeClr val="bg1">
                    <a:lumMod val="65000"/>
                  </a:schemeClr>
                </a:solidFill>
                <a:latin typeface="微软雅黑" panose="020B0503020204020204" pitchFamily="34" charset="-122"/>
                <a:ea typeface="微软雅黑" panose="020B0503020204020204" pitchFamily="34" charset="-122"/>
                <a:cs typeface="FZZhengHeiS-DB-GB" charset="-122"/>
                <a:sym typeface="Helvetica"/>
              </a:endParaRPr>
            </a:p>
            <a:p>
              <a:pPr algn="ctr" hangingPunct="0">
                <a:defRPr sz="1000">
                  <a:solidFill>
                    <a:srgbClr val="FFFFFF"/>
                  </a:solidFill>
                  <a:latin typeface="+mn-lt"/>
                  <a:ea typeface="+mn-ea"/>
                  <a:cs typeface="+mn-cs"/>
                  <a:sym typeface="Helvetica"/>
                </a:defRPr>
              </a:pPr>
              <a:r>
                <a:rPr lang="zh-CN" altLang="en-US" sz="1100" kern="0" dirty="0">
                  <a:solidFill>
                    <a:schemeClr val="bg1">
                      <a:lumMod val="65000"/>
                    </a:schemeClr>
                  </a:solidFill>
                  <a:latin typeface="微软雅黑" panose="020B0503020204020204" pitchFamily="34" charset="-122"/>
                  <a:ea typeface="微软雅黑" panose="020B0503020204020204" pitchFamily="34" charset="-122"/>
                  <a:cs typeface="FZZhengHeiS-DB-GB" charset="-122"/>
                  <a:sym typeface="Helvetica"/>
                </a:rPr>
                <a:t>常务副院长</a:t>
              </a:r>
            </a:p>
            <a:p>
              <a:pPr algn="ctr" hangingPunct="0">
                <a:defRPr sz="1000">
                  <a:solidFill>
                    <a:srgbClr val="FFFFFF"/>
                  </a:solidFill>
                  <a:latin typeface="+mn-lt"/>
                  <a:ea typeface="+mn-ea"/>
                  <a:cs typeface="+mn-cs"/>
                  <a:sym typeface="Helvetica"/>
                </a:defRPr>
              </a:pPr>
              <a:r>
                <a:rPr lang="zh-CN" altLang="en-US" sz="1100" kern="0" dirty="0">
                  <a:solidFill>
                    <a:schemeClr val="bg1">
                      <a:lumMod val="65000"/>
                    </a:schemeClr>
                  </a:solidFill>
                  <a:latin typeface="微软雅黑" panose="020B0503020204020204" pitchFamily="34" charset="-122"/>
                  <a:ea typeface="微软雅黑" panose="020B0503020204020204" pitchFamily="34" charset="-122"/>
                  <a:cs typeface="FZZhengHeiS-DB-GB" charset="-122"/>
                  <a:sym typeface="Helvetica"/>
                </a:rPr>
                <a:t>获得多项国家级和省部级奖项</a:t>
              </a:r>
            </a:p>
          </p:txBody>
        </p:sp>
        <p:pic>
          <p:nvPicPr>
            <p:cNvPr id="2097570" name="图片 28"/>
            <p:cNvPicPr>
              <a:picLocks noChangeAspect="1"/>
            </p:cNvPicPr>
            <p:nvPr/>
          </p:nvPicPr>
          <p:blipFill>
            <a:blip r:embed="rId5" cstate="screen"/>
            <a:stretch>
              <a:fillRect/>
            </a:stretch>
          </p:blipFill>
          <p:spPr>
            <a:xfrm>
              <a:off x="7879697" y="1924207"/>
              <a:ext cx="1368000" cy="1368000"/>
            </a:xfrm>
            <a:prstGeom prst="rect">
              <a:avLst/>
            </a:prstGeom>
          </p:spPr>
        </p:pic>
        <p:grpSp>
          <p:nvGrpSpPr>
            <p:cNvPr id="636" name="组合 106"/>
            <p:cNvGrpSpPr/>
            <p:nvPr/>
          </p:nvGrpSpPr>
          <p:grpSpPr>
            <a:xfrm>
              <a:off x="8226699" y="3983905"/>
              <a:ext cx="673996" cy="307777"/>
              <a:chOff x="5220779" y="898405"/>
              <a:chExt cx="673996" cy="307777"/>
            </a:xfrm>
          </p:grpSpPr>
          <p:sp>
            <p:nvSpPr>
              <p:cNvPr id="1049660" name="圆角矩形 30"/>
              <p:cNvSpPr/>
              <p:nvPr/>
            </p:nvSpPr>
            <p:spPr>
              <a:xfrm>
                <a:off x="5220779" y="905673"/>
                <a:ext cx="673996" cy="293242"/>
              </a:xfrm>
              <a:prstGeom prst="roundRect">
                <a:avLst>
                  <a:gd name="adj" fmla="val 50000"/>
                </a:avLst>
              </a:prstGeom>
              <a:gradFill>
                <a:gsLst>
                  <a:gs pos="0">
                    <a:srgbClr val="00A8D2"/>
                  </a:gs>
                  <a:gs pos="100000">
                    <a:srgbClr val="1EBAA3"/>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661" name="矩形 31"/>
              <p:cNvSpPr/>
              <p:nvPr/>
            </p:nvSpPr>
            <p:spPr>
              <a:xfrm>
                <a:off x="5285909" y="898405"/>
                <a:ext cx="543739" cy="307777"/>
              </a:xfrm>
              <a:prstGeom prst="rect">
                <a:avLst/>
              </a:prstGeom>
            </p:spPr>
            <p:txBody>
              <a:bodyPr wrap="none">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cs typeface="FZZhengHeiS-DB-GB" charset="-122"/>
                  </a:rPr>
                  <a:t>教授</a:t>
                </a:r>
                <a:endParaRPr lang="zh-CN" altLang="en-US" sz="1400" dirty="0">
                  <a:solidFill>
                    <a:schemeClr val="bg1"/>
                  </a:solidFill>
                </a:endParaRPr>
              </a:p>
            </p:txBody>
          </p:sp>
        </p:grpSp>
      </p:grpSp>
      <p:grpSp>
        <p:nvGrpSpPr>
          <p:cNvPr id="637" name="组 9"/>
          <p:cNvGrpSpPr/>
          <p:nvPr userDrawn="1"/>
        </p:nvGrpSpPr>
        <p:grpSpPr>
          <a:xfrm>
            <a:off x="10001021" y="1919914"/>
            <a:ext cx="1990398" cy="4074572"/>
            <a:chOff x="10059393" y="1583148"/>
            <a:chExt cx="1990398" cy="4074572"/>
          </a:xfrm>
        </p:grpSpPr>
        <p:sp>
          <p:nvSpPr>
            <p:cNvPr id="1049662" name="Shape 260"/>
            <p:cNvSpPr/>
            <p:nvPr/>
          </p:nvSpPr>
          <p:spPr>
            <a:xfrm>
              <a:off x="10239115" y="3171150"/>
              <a:ext cx="1630954" cy="369328"/>
            </a:xfrm>
            <a:prstGeom prst="rect">
              <a:avLst/>
            </a:prstGeom>
            <a:ln w="12700">
              <a:miter lim="400000"/>
            </a:ln>
          </p:spPr>
          <p:txBody>
            <a:bodyPr wrap="square" lIns="45718" tIns="45718" rIns="45718" bIns="45718">
              <a:spAutoFit/>
            </a:bodyPr>
            <a:lstStyle/>
            <a:p>
              <a:pPr algn="ctr" hangingPunct="0"/>
              <a:r>
                <a:rPr kern="0" dirty="0">
                  <a:solidFill>
                    <a:srgbClr val="404040"/>
                  </a:solidFill>
                  <a:latin typeface="微软雅黑" panose="020B0503020204020204" pitchFamily="34" charset="-122"/>
                  <a:ea typeface="微软雅黑" panose="020B0503020204020204" pitchFamily="34" charset="-122"/>
                  <a:cs typeface="FZZhengHeiS-DB-GB" charset="-122"/>
                  <a:sym typeface="Helvetica Neue"/>
                </a:rPr>
                <a:t>沈晴霓</a:t>
              </a:r>
              <a:endParaRPr lang="en-US" kern="0" dirty="0">
                <a:solidFill>
                  <a:srgbClr val="404040"/>
                </a:solidFill>
                <a:latin typeface="微软雅黑" panose="020B0503020204020204" pitchFamily="34" charset="-122"/>
                <a:ea typeface="微软雅黑" panose="020B0503020204020204" pitchFamily="34" charset="-122"/>
                <a:cs typeface="FZZhengHeiS-DB-GB" charset="-122"/>
                <a:sym typeface="Helvetica Neue"/>
              </a:endParaRPr>
            </a:p>
          </p:txBody>
        </p:sp>
        <p:sp>
          <p:nvSpPr>
            <p:cNvPr id="1049663" name="矩形 34"/>
            <p:cNvSpPr/>
            <p:nvPr/>
          </p:nvSpPr>
          <p:spPr>
            <a:xfrm>
              <a:off x="10059393" y="4241948"/>
              <a:ext cx="1990398" cy="1415772"/>
            </a:xfrm>
            <a:prstGeom prst="rect">
              <a:avLst/>
            </a:prstGeom>
          </p:spPr>
          <p:txBody>
            <a:bodyPr wrap="square">
              <a:spAutoFit/>
            </a:bodyPr>
            <a:lstStyle/>
            <a:p>
              <a:pPr algn="ctr" hangingPunct="0">
                <a:lnSpc>
                  <a:spcPct val="150000"/>
                </a:lnSpc>
                <a:defRPr sz="1000">
                  <a:solidFill>
                    <a:srgbClr val="FFFFFF"/>
                  </a:solidFill>
                  <a:latin typeface="+mn-lt"/>
                  <a:ea typeface="+mn-ea"/>
                  <a:cs typeface="+mn-cs"/>
                  <a:sym typeface="Helvetica"/>
                </a:defRPr>
              </a:pPr>
              <a:r>
                <a:rPr lang="zh-CN" altLang="en-US" sz="1400" kern="0" dirty="0">
                  <a:solidFill>
                    <a:srgbClr val="404040"/>
                  </a:solidFill>
                  <a:latin typeface="微软雅黑" panose="020B0503020204020204" pitchFamily="34" charset="-122"/>
                  <a:ea typeface="微软雅黑" panose="020B0503020204020204" pitchFamily="34" charset="-122"/>
                  <a:cs typeface="FZZhengHeiS-DB-GB" charset="-122"/>
                  <a:sym typeface="Helvetica"/>
                </a:rPr>
                <a:t>北京大学信息安全系</a:t>
              </a:r>
              <a:endParaRPr lang="en-US" altLang="zh-CN" sz="1400" kern="0" dirty="0">
                <a:solidFill>
                  <a:srgbClr val="404040"/>
                </a:solidFill>
                <a:latin typeface="微软雅黑" panose="020B0503020204020204" pitchFamily="34" charset="-122"/>
                <a:ea typeface="微软雅黑" panose="020B0503020204020204" pitchFamily="34" charset="-122"/>
                <a:cs typeface="FZZhengHeiS-DB-GB" charset="-122"/>
                <a:sym typeface="Helvetica"/>
              </a:endParaRPr>
            </a:p>
            <a:p>
              <a:pPr algn="ctr" hangingPunct="0">
                <a:lnSpc>
                  <a:spcPct val="150000"/>
                </a:lnSpc>
                <a:defRPr sz="1000">
                  <a:solidFill>
                    <a:srgbClr val="FFFFFF"/>
                  </a:solidFill>
                  <a:latin typeface="+mn-lt"/>
                  <a:ea typeface="+mn-ea"/>
                  <a:cs typeface="+mn-cs"/>
                  <a:sym typeface="Helvetica"/>
                </a:defRPr>
              </a:pPr>
              <a:r>
                <a:rPr lang="zh-CN" altLang="en-US" sz="1400" kern="0" dirty="0">
                  <a:solidFill>
                    <a:srgbClr val="404040"/>
                  </a:solidFill>
                  <a:latin typeface="微软雅黑" panose="020B0503020204020204" pitchFamily="34" charset="-122"/>
                  <a:ea typeface="微软雅黑" panose="020B0503020204020204" pitchFamily="34" charset="-122"/>
                  <a:cs typeface="FZZhengHeiS-DB-GB" charset="-122"/>
                  <a:sym typeface="Helvetica"/>
                </a:rPr>
                <a:t>系主任</a:t>
              </a:r>
              <a:endParaRPr lang="en-US" altLang="zh-CN" sz="1400" kern="0" dirty="0">
                <a:solidFill>
                  <a:srgbClr val="404040"/>
                </a:solidFill>
                <a:latin typeface="微软雅黑" panose="020B0503020204020204" pitchFamily="34" charset="-122"/>
                <a:ea typeface="微软雅黑" panose="020B0503020204020204" pitchFamily="34" charset="-122"/>
                <a:cs typeface="FZZhengHeiS-DB-GB" charset="-122"/>
                <a:sym typeface="Helvetica"/>
              </a:endParaRPr>
            </a:p>
            <a:p>
              <a:pPr algn="ctr" hangingPunct="0">
                <a:defRPr sz="1000">
                  <a:solidFill>
                    <a:srgbClr val="FFFFFF"/>
                  </a:solidFill>
                  <a:latin typeface="+mn-lt"/>
                  <a:ea typeface="+mn-ea"/>
                  <a:cs typeface="+mn-cs"/>
                  <a:sym typeface="Helvetica"/>
                </a:defRPr>
              </a:pPr>
              <a:endParaRPr lang="zh-CN" altLang="en-US" sz="1100" kern="0" dirty="0">
                <a:solidFill>
                  <a:schemeClr val="bg1">
                    <a:lumMod val="65000"/>
                  </a:schemeClr>
                </a:solidFill>
                <a:latin typeface="微软雅黑" panose="020B0503020204020204" pitchFamily="34" charset="-122"/>
                <a:ea typeface="微软雅黑" panose="020B0503020204020204" pitchFamily="34" charset="-122"/>
                <a:cs typeface="FZZhengHeiS-DB-GB" charset="-122"/>
                <a:sym typeface="Helvetica"/>
              </a:endParaRPr>
            </a:p>
            <a:p>
              <a:pPr algn="ctr" hangingPunct="0">
                <a:defRPr sz="1000">
                  <a:solidFill>
                    <a:srgbClr val="FFFFFF"/>
                  </a:solidFill>
                  <a:latin typeface="+mn-lt"/>
                  <a:ea typeface="+mn-ea"/>
                  <a:cs typeface="+mn-cs"/>
                  <a:sym typeface="Helvetica"/>
                </a:defRPr>
              </a:pPr>
              <a:r>
                <a:rPr lang="zh-CN" altLang="en-US" sz="1100" kern="0" dirty="0">
                  <a:solidFill>
                    <a:schemeClr val="bg1">
                      <a:lumMod val="65000"/>
                    </a:schemeClr>
                  </a:solidFill>
                  <a:latin typeface="微软雅黑" panose="020B0503020204020204" pitchFamily="34" charset="-122"/>
                  <a:ea typeface="微软雅黑" panose="020B0503020204020204" pitchFamily="34" charset="-122"/>
                  <a:cs typeface="FZZhengHeiS-DB-GB" charset="-122"/>
                  <a:sym typeface="Helvetica"/>
                </a:rPr>
                <a:t>负责和参加了</a:t>
              </a:r>
              <a:r>
                <a:rPr lang="en-US" altLang="zh-CN" sz="1100" kern="0" dirty="0">
                  <a:solidFill>
                    <a:schemeClr val="bg1">
                      <a:lumMod val="65000"/>
                    </a:schemeClr>
                  </a:solidFill>
                  <a:latin typeface="微软雅黑" panose="020B0503020204020204" pitchFamily="34" charset="-122"/>
                  <a:ea typeface="微软雅黑" panose="020B0503020204020204" pitchFamily="34" charset="-122"/>
                  <a:cs typeface="FZZhengHeiS-DB-GB" charset="-122"/>
                  <a:sym typeface="Helvetica"/>
                </a:rPr>
                <a:t>20</a:t>
              </a:r>
              <a:r>
                <a:rPr lang="zh-CN" altLang="en-US" sz="1100" kern="0" dirty="0">
                  <a:solidFill>
                    <a:schemeClr val="bg1">
                      <a:lumMod val="65000"/>
                    </a:schemeClr>
                  </a:solidFill>
                  <a:latin typeface="微软雅黑" panose="020B0503020204020204" pitchFamily="34" charset="-122"/>
                  <a:ea typeface="微软雅黑" panose="020B0503020204020204" pitchFamily="34" charset="-122"/>
                  <a:cs typeface="FZZhengHeiS-DB-GB" charset="-122"/>
                  <a:sym typeface="Helvetica"/>
                </a:rPr>
                <a:t>多项国家级、省部级和企业合作科研项目</a:t>
              </a:r>
            </a:p>
          </p:txBody>
        </p:sp>
        <p:pic>
          <p:nvPicPr>
            <p:cNvPr id="2097571" name="图片 35"/>
            <p:cNvPicPr>
              <a:picLocks noChangeAspect="1"/>
            </p:cNvPicPr>
            <p:nvPr/>
          </p:nvPicPr>
          <p:blipFill>
            <a:blip r:embed="rId6" cstate="screen"/>
            <a:stretch>
              <a:fillRect/>
            </a:stretch>
          </p:blipFill>
          <p:spPr>
            <a:xfrm>
              <a:off x="10370592" y="1583148"/>
              <a:ext cx="1368000" cy="1368000"/>
            </a:xfrm>
            <a:prstGeom prst="rect">
              <a:avLst/>
            </a:prstGeom>
          </p:spPr>
        </p:pic>
        <p:grpSp>
          <p:nvGrpSpPr>
            <p:cNvPr id="638" name="组合 106"/>
            <p:cNvGrpSpPr/>
            <p:nvPr/>
          </p:nvGrpSpPr>
          <p:grpSpPr>
            <a:xfrm>
              <a:off x="10717594" y="3647139"/>
              <a:ext cx="673996" cy="307777"/>
              <a:chOff x="5220779" y="898405"/>
              <a:chExt cx="673996" cy="307777"/>
            </a:xfrm>
          </p:grpSpPr>
          <p:sp>
            <p:nvSpPr>
              <p:cNvPr id="1049664" name="圆角矩形 37"/>
              <p:cNvSpPr/>
              <p:nvPr/>
            </p:nvSpPr>
            <p:spPr>
              <a:xfrm>
                <a:off x="5220779" y="905673"/>
                <a:ext cx="673996" cy="293242"/>
              </a:xfrm>
              <a:prstGeom prst="roundRect">
                <a:avLst>
                  <a:gd name="adj" fmla="val 50000"/>
                </a:avLst>
              </a:prstGeom>
              <a:gradFill>
                <a:gsLst>
                  <a:gs pos="0">
                    <a:srgbClr val="00A8D2"/>
                  </a:gs>
                  <a:gs pos="100000">
                    <a:srgbClr val="1EBAA3"/>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665" name="矩形 38"/>
              <p:cNvSpPr/>
              <p:nvPr/>
            </p:nvSpPr>
            <p:spPr>
              <a:xfrm>
                <a:off x="5285909" y="898405"/>
                <a:ext cx="543739" cy="307777"/>
              </a:xfrm>
              <a:prstGeom prst="rect">
                <a:avLst/>
              </a:prstGeom>
            </p:spPr>
            <p:txBody>
              <a:bodyPr wrap="none">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cs typeface="FZZhengHeiS-DB-GB" charset="-122"/>
                  </a:rPr>
                  <a:t>教授</a:t>
                </a:r>
                <a:endParaRPr lang="zh-CN" altLang="en-US" sz="1400" dirty="0">
                  <a:solidFill>
                    <a:schemeClr val="bg1"/>
                  </a:solidFil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31"/>
                                        </p:tgtEl>
                                        <p:attrNameLst>
                                          <p:attrName>style.visibility</p:attrName>
                                        </p:attrNameLst>
                                      </p:cBhvr>
                                      <p:to>
                                        <p:strVal val="visible"/>
                                      </p:to>
                                    </p:set>
                                    <p:animEffect transition="in" filter="fade">
                                      <p:cBhvr>
                                        <p:cTn id="7" dur="600"/>
                                        <p:tgtEl>
                                          <p:spTgt spid="631"/>
                                        </p:tgtEl>
                                      </p:cBhvr>
                                    </p:animEffect>
                                    <p:anim calcmode="lin" valueType="num">
                                      <p:cBhvr>
                                        <p:cTn id="8" dur="600" fill="hold"/>
                                        <p:tgtEl>
                                          <p:spTgt spid="631"/>
                                        </p:tgtEl>
                                        <p:attrNameLst>
                                          <p:attrName>ppt_x</p:attrName>
                                        </p:attrNameLst>
                                      </p:cBhvr>
                                      <p:tavLst>
                                        <p:tav tm="0">
                                          <p:val>
                                            <p:strVal val="#ppt_x"/>
                                          </p:val>
                                        </p:tav>
                                        <p:tav tm="100000">
                                          <p:val>
                                            <p:strVal val="#ppt_x"/>
                                          </p:val>
                                        </p:tav>
                                      </p:tavLst>
                                    </p:anim>
                                    <p:anim calcmode="lin" valueType="num">
                                      <p:cBhvr>
                                        <p:cTn id="9" dur="600" fill="hold"/>
                                        <p:tgtEl>
                                          <p:spTgt spid="63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629"/>
                                        </p:tgtEl>
                                        <p:attrNameLst>
                                          <p:attrName>style.visibility</p:attrName>
                                        </p:attrNameLst>
                                      </p:cBhvr>
                                      <p:to>
                                        <p:strVal val="visible"/>
                                      </p:to>
                                    </p:set>
                                    <p:animEffect transition="in" filter="fade">
                                      <p:cBhvr>
                                        <p:cTn id="12" dur="600"/>
                                        <p:tgtEl>
                                          <p:spTgt spid="629"/>
                                        </p:tgtEl>
                                      </p:cBhvr>
                                    </p:animEffect>
                                    <p:anim calcmode="lin" valueType="num">
                                      <p:cBhvr>
                                        <p:cTn id="13" dur="600" fill="hold"/>
                                        <p:tgtEl>
                                          <p:spTgt spid="629"/>
                                        </p:tgtEl>
                                        <p:attrNameLst>
                                          <p:attrName>ppt_x</p:attrName>
                                        </p:attrNameLst>
                                      </p:cBhvr>
                                      <p:tavLst>
                                        <p:tav tm="0">
                                          <p:val>
                                            <p:strVal val="#ppt_x"/>
                                          </p:val>
                                        </p:tav>
                                        <p:tav tm="100000">
                                          <p:val>
                                            <p:strVal val="#ppt_x"/>
                                          </p:val>
                                        </p:tav>
                                      </p:tavLst>
                                    </p:anim>
                                    <p:anim calcmode="lin" valueType="num">
                                      <p:cBhvr>
                                        <p:cTn id="14" dur="600" fill="hold"/>
                                        <p:tgtEl>
                                          <p:spTgt spid="62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633"/>
                                        </p:tgtEl>
                                        <p:attrNameLst>
                                          <p:attrName>style.visibility</p:attrName>
                                        </p:attrNameLst>
                                      </p:cBhvr>
                                      <p:to>
                                        <p:strVal val="visible"/>
                                      </p:to>
                                    </p:set>
                                    <p:animEffect transition="in" filter="fade">
                                      <p:cBhvr>
                                        <p:cTn id="17" dur="600"/>
                                        <p:tgtEl>
                                          <p:spTgt spid="633"/>
                                        </p:tgtEl>
                                      </p:cBhvr>
                                    </p:animEffect>
                                    <p:anim calcmode="lin" valueType="num">
                                      <p:cBhvr>
                                        <p:cTn id="18" dur="600" fill="hold"/>
                                        <p:tgtEl>
                                          <p:spTgt spid="633"/>
                                        </p:tgtEl>
                                        <p:attrNameLst>
                                          <p:attrName>ppt_x</p:attrName>
                                        </p:attrNameLst>
                                      </p:cBhvr>
                                      <p:tavLst>
                                        <p:tav tm="0">
                                          <p:val>
                                            <p:strVal val="#ppt_x"/>
                                          </p:val>
                                        </p:tav>
                                        <p:tav tm="100000">
                                          <p:val>
                                            <p:strVal val="#ppt_x"/>
                                          </p:val>
                                        </p:tav>
                                      </p:tavLst>
                                    </p:anim>
                                    <p:anim calcmode="lin" valueType="num">
                                      <p:cBhvr>
                                        <p:cTn id="19" dur="600" fill="hold"/>
                                        <p:tgtEl>
                                          <p:spTgt spid="63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750"/>
                                  </p:stCondLst>
                                  <p:childTnLst>
                                    <p:set>
                                      <p:cBhvr>
                                        <p:cTn id="21" dur="1" fill="hold">
                                          <p:stCondLst>
                                            <p:cond delay="0"/>
                                          </p:stCondLst>
                                        </p:cTn>
                                        <p:tgtEl>
                                          <p:spTgt spid="635"/>
                                        </p:tgtEl>
                                        <p:attrNameLst>
                                          <p:attrName>style.visibility</p:attrName>
                                        </p:attrNameLst>
                                      </p:cBhvr>
                                      <p:to>
                                        <p:strVal val="visible"/>
                                      </p:to>
                                    </p:set>
                                    <p:animEffect transition="in" filter="fade">
                                      <p:cBhvr>
                                        <p:cTn id="22" dur="600"/>
                                        <p:tgtEl>
                                          <p:spTgt spid="635"/>
                                        </p:tgtEl>
                                      </p:cBhvr>
                                    </p:animEffect>
                                    <p:anim calcmode="lin" valueType="num">
                                      <p:cBhvr>
                                        <p:cTn id="23" dur="600" fill="hold"/>
                                        <p:tgtEl>
                                          <p:spTgt spid="635"/>
                                        </p:tgtEl>
                                        <p:attrNameLst>
                                          <p:attrName>ppt_x</p:attrName>
                                        </p:attrNameLst>
                                      </p:cBhvr>
                                      <p:tavLst>
                                        <p:tav tm="0">
                                          <p:val>
                                            <p:strVal val="#ppt_x"/>
                                          </p:val>
                                        </p:tav>
                                        <p:tav tm="100000">
                                          <p:val>
                                            <p:strVal val="#ppt_x"/>
                                          </p:val>
                                        </p:tav>
                                      </p:tavLst>
                                    </p:anim>
                                    <p:anim calcmode="lin" valueType="num">
                                      <p:cBhvr>
                                        <p:cTn id="24" dur="600" fill="hold"/>
                                        <p:tgtEl>
                                          <p:spTgt spid="63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1000"/>
                                  </p:stCondLst>
                                  <p:childTnLst>
                                    <p:set>
                                      <p:cBhvr>
                                        <p:cTn id="26" dur="1" fill="hold">
                                          <p:stCondLst>
                                            <p:cond delay="0"/>
                                          </p:stCondLst>
                                        </p:cTn>
                                        <p:tgtEl>
                                          <p:spTgt spid="637"/>
                                        </p:tgtEl>
                                        <p:attrNameLst>
                                          <p:attrName>style.visibility</p:attrName>
                                        </p:attrNameLst>
                                      </p:cBhvr>
                                      <p:to>
                                        <p:strVal val="visible"/>
                                      </p:to>
                                    </p:set>
                                    <p:animEffect transition="in" filter="fade">
                                      <p:cBhvr>
                                        <p:cTn id="27" dur="600"/>
                                        <p:tgtEl>
                                          <p:spTgt spid="637"/>
                                        </p:tgtEl>
                                      </p:cBhvr>
                                    </p:animEffect>
                                    <p:anim calcmode="lin" valueType="num">
                                      <p:cBhvr>
                                        <p:cTn id="28" dur="600" fill="hold"/>
                                        <p:tgtEl>
                                          <p:spTgt spid="637"/>
                                        </p:tgtEl>
                                        <p:attrNameLst>
                                          <p:attrName>ppt_x</p:attrName>
                                        </p:attrNameLst>
                                      </p:cBhvr>
                                      <p:tavLst>
                                        <p:tav tm="0">
                                          <p:val>
                                            <p:strVal val="#ppt_x"/>
                                          </p:val>
                                        </p:tav>
                                        <p:tav tm="100000">
                                          <p:val>
                                            <p:strVal val="#ppt_x"/>
                                          </p:val>
                                        </p:tav>
                                      </p:tavLst>
                                    </p:anim>
                                    <p:anim calcmode="lin" valueType="num">
                                      <p:cBhvr>
                                        <p:cTn id="29" dur="600" fill="hold"/>
                                        <p:tgtEl>
                                          <p:spTgt spid="6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1049623" name="文本框 2"/>
          <p:cNvSpPr txBox="1"/>
          <p:nvPr userDrawn="1"/>
        </p:nvSpPr>
        <p:spPr>
          <a:xfrm>
            <a:off x="0" y="3667885"/>
            <a:ext cx="12325349" cy="3631763"/>
          </a:xfrm>
          <a:prstGeom prst="rect">
            <a:avLst/>
          </a:prstGeom>
          <a:noFill/>
        </p:spPr>
        <p:txBody>
          <a:bodyPr wrap="square" rtlCol="0">
            <a:spAutoFit/>
          </a:bodyPr>
          <a:lstStyle/>
          <a:p>
            <a:pPr algn="r"/>
            <a:r>
              <a:rPr lang="en-US" altLang="zh-CN" sz="11500" b="1" dirty="0">
                <a:solidFill>
                  <a:prstClr val="black">
                    <a:lumMod val="75000"/>
                    <a:lumOff val="25000"/>
                    <a:alpha val="2000"/>
                  </a:prstClr>
                </a:solidFill>
              </a:rPr>
              <a:t>OCTA INNOVATIONS</a:t>
            </a:r>
            <a:endParaRPr lang="zh-CN" altLang="en-US" sz="11500" b="1" dirty="0">
              <a:solidFill>
                <a:prstClr val="black">
                  <a:lumMod val="75000"/>
                  <a:lumOff val="25000"/>
                  <a:alpha val="2000"/>
                </a:prstClr>
              </a:solidFill>
            </a:endParaRPr>
          </a:p>
        </p:txBody>
      </p:sp>
      <p:grpSp>
        <p:nvGrpSpPr>
          <p:cNvPr id="613" name="组 9"/>
          <p:cNvGrpSpPr/>
          <p:nvPr userDrawn="1"/>
        </p:nvGrpSpPr>
        <p:grpSpPr>
          <a:xfrm>
            <a:off x="692556" y="1745652"/>
            <a:ext cx="4427018" cy="1330722"/>
            <a:chOff x="692556" y="1745652"/>
            <a:chExt cx="4427018" cy="1330722"/>
          </a:xfrm>
        </p:grpSpPr>
        <p:pic>
          <p:nvPicPr>
            <p:cNvPr id="2097562" name="图片 4"/>
            <p:cNvPicPr>
              <a:picLocks noChangeAspect="1"/>
            </p:cNvPicPr>
            <p:nvPr/>
          </p:nvPicPr>
          <p:blipFill>
            <a:blip r:embed="rId2" cstate="screen"/>
            <a:stretch>
              <a:fillRect/>
            </a:stretch>
          </p:blipFill>
          <p:spPr>
            <a:xfrm>
              <a:off x="692556" y="1858843"/>
              <a:ext cx="1080000" cy="1080000"/>
            </a:xfrm>
            <a:prstGeom prst="rect">
              <a:avLst/>
            </a:prstGeom>
          </p:spPr>
        </p:pic>
        <p:grpSp>
          <p:nvGrpSpPr>
            <p:cNvPr id="614" name="组 1"/>
            <p:cNvGrpSpPr/>
            <p:nvPr/>
          </p:nvGrpSpPr>
          <p:grpSpPr>
            <a:xfrm>
              <a:off x="2092615" y="1745652"/>
              <a:ext cx="3026959" cy="1330722"/>
              <a:chOff x="-893209" y="3923279"/>
              <a:chExt cx="3026959" cy="1330722"/>
            </a:xfrm>
          </p:grpSpPr>
          <p:sp>
            <p:nvSpPr>
              <p:cNvPr id="1049624" name="Shape 244"/>
              <p:cNvSpPr/>
              <p:nvPr/>
            </p:nvSpPr>
            <p:spPr>
              <a:xfrm>
                <a:off x="-859958" y="3923279"/>
                <a:ext cx="2993708" cy="400105"/>
              </a:xfrm>
              <a:prstGeom prst="rect">
                <a:avLst/>
              </a:prstGeom>
              <a:ln w="12700">
                <a:miter lim="400000"/>
              </a:ln>
            </p:spPr>
            <p:txBody>
              <a:bodyPr wrap="square" lIns="45718" tIns="45718" rIns="45718" bIns="45718">
                <a:spAutoFit/>
              </a:bodyPr>
              <a:lstStyle/>
              <a:p>
                <a:pPr>
                  <a:defRPr sz="1100">
                    <a:solidFill>
                      <a:srgbClr val="FFFFFF"/>
                    </a:solidFill>
                    <a:latin typeface="+mn-lt"/>
                    <a:ea typeface="+mn-ea"/>
                    <a:cs typeface="+mn-cs"/>
                    <a:sym typeface="Helvetica"/>
                  </a:defRPr>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FZZhengHeiS-DB-GB" charset="-122"/>
                  </a:rPr>
                  <a:t>Andrew Martin</a:t>
                </a:r>
              </a:p>
            </p:txBody>
          </p:sp>
          <p:grpSp>
            <p:nvGrpSpPr>
              <p:cNvPr id="615" name="组 51"/>
              <p:cNvGrpSpPr/>
              <p:nvPr/>
            </p:nvGrpSpPr>
            <p:grpSpPr>
              <a:xfrm>
                <a:off x="1175771" y="3973522"/>
                <a:ext cx="673996" cy="307777"/>
                <a:chOff x="5089162" y="1306407"/>
                <a:chExt cx="673996" cy="307777"/>
              </a:xfrm>
            </p:grpSpPr>
            <p:sp>
              <p:nvSpPr>
                <p:cNvPr id="1049625" name="圆角矩形 9"/>
                <p:cNvSpPr/>
                <p:nvPr/>
              </p:nvSpPr>
              <p:spPr>
                <a:xfrm>
                  <a:off x="5089162" y="1313675"/>
                  <a:ext cx="673996" cy="293242"/>
                </a:xfrm>
                <a:prstGeom prst="roundRect">
                  <a:avLst>
                    <a:gd name="adj" fmla="val 50000"/>
                  </a:avLst>
                </a:prstGeom>
                <a:gradFill>
                  <a:gsLst>
                    <a:gs pos="0">
                      <a:srgbClr val="00A8D2"/>
                    </a:gs>
                    <a:gs pos="100000">
                      <a:srgbClr val="1EBAA3"/>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626" name="矩形 10"/>
                <p:cNvSpPr/>
                <p:nvPr/>
              </p:nvSpPr>
              <p:spPr>
                <a:xfrm>
                  <a:off x="5154292" y="1306407"/>
                  <a:ext cx="543739" cy="307777"/>
                </a:xfrm>
                <a:prstGeom prst="rect">
                  <a:avLst/>
                </a:prstGeom>
              </p:spPr>
              <p:txBody>
                <a:bodyPr wrap="none">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cs typeface="FZZhengHeiS-DB-GB" charset="-122"/>
                    </a:rPr>
                    <a:t>教授</a:t>
                  </a:r>
                  <a:endParaRPr lang="zh-CN" altLang="en-US" sz="1400" dirty="0">
                    <a:solidFill>
                      <a:schemeClr val="bg1"/>
                    </a:solidFill>
                  </a:endParaRPr>
                </a:p>
              </p:txBody>
            </p:sp>
          </p:grpSp>
          <p:sp>
            <p:nvSpPr>
              <p:cNvPr id="1049627" name="矩形 8"/>
              <p:cNvSpPr/>
              <p:nvPr/>
            </p:nvSpPr>
            <p:spPr>
              <a:xfrm>
                <a:off x="-893209" y="4330671"/>
                <a:ext cx="3026959" cy="923330"/>
              </a:xfrm>
              <a:prstGeom prst="rect">
                <a:avLst/>
              </a:prstGeom>
            </p:spPr>
            <p:txBody>
              <a:bodyPr wrap="square">
                <a:spAutoFit/>
              </a:bodyPr>
              <a:lstStyle/>
              <a:p>
                <a:pPr>
                  <a:lnSpc>
                    <a:spcPct val="150000"/>
                  </a:lnSpc>
                  <a:defRPr sz="1100">
                    <a:solidFill>
                      <a:srgbClr val="FFFFFF"/>
                    </a:solidFill>
                    <a:latin typeface="+mn-lt"/>
                    <a:ea typeface="+mn-ea"/>
                    <a:cs typeface="+mn-cs"/>
                    <a:sym typeface="Helvetica"/>
                  </a:defRP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FZZhengHeiS-DB-GB" charset="-122"/>
                  </a:rPr>
                  <a:t>牛津大学网络空间  安全中心主任</a:t>
                </a:r>
              </a:p>
              <a:p>
                <a:pPr>
                  <a:lnSpc>
                    <a:spcPct val="150000"/>
                  </a:lnSpc>
                  <a:defRPr sz="1100">
                    <a:solidFill>
                      <a:srgbClr val="FFFFFF"/>
                    </a:solidFill>
                    <a:latin typeface="+mn-lt"/>
                    <a:ea typeface="+mn-ea"/>
                    <a:cs typeface="+mn-cs"/>
                    <a:sym typeface="Helvetica"/>
                  </a:defRPr>
                </a:pPr>
                <a:r>
                  <a:rPr lang="zh-CN" altLang="en-US" dirty="0">
                    <a:solidFill>
                      <a:schemeClr val="bg1">
                        <a:lumMod val="65000"/>
                      </a:schemeClr>
                    </a:solidFill>
                    <a:latin typeface="微软雅黑" panose="020B0503020204020204" pitchFamily="34" charset="-122"/>
                    <a:ea typeface="微软雅黑" panose="020B0503020204020204" pitchFamily="34" charset="-122"/>
                    <a:cs typeface="FZZhengHeiS-DB-GB" charset="-122"/>
                  </a:rPr>
                  <a:t>可信计算国际标准组专家 </a:t>
                </a:r>
              </a:p>
              <a:p>
                <a:pPr>
                  <a:lnSpc>
                    <a:spcPct val="150000"/>
                  </a:lnSpc>
                  <a:defRPr sz="1100">
                    <a:solidFill>
                      <a:srgbClr val="FFFFFF"/>
                    </a:solidFill>
                    <a:latin typeface="+mn-lt"/>
                    <a:ea typeface="+mn-ea"/>
                    <a:cs typeface="+mn-cs"/>
                    <a:sym typeface="Helvetica"/>
                  </a:defRPr>
                </a:pPr>
                <a:r>
                  <a:rPr lang="zh-CN" altLang="en-US" dirty="0">
                    <a:solidFill>
                      <a:schemeClr val="bg1">
                        <a:lumMod val="65000"/>
                      </a:schemeClr>
                    </a:solidFill>
                    <a:latin typeface="微软雅黑" panose="020B0503020204020204" pitchFamily="34" charset="-122"/>
                    <a:ea typeface="微软雅黑" panose="020B0503020204020204" pitchFamily="34" charset="-122"/>
                    <a:cs typeface="FZZhengHeiS-DB-GB" charset="-122"/>
                  </a:rPr>
                  <a:t>主办多届国际可信计算学术会议</a:t>
                </a:r>
              </a:p>
            </p:txBody>
          </p:sp>
        </p:grpSp>
      </p:grpSp>
      <p:grpSp>
        <p:nvGrpSpPr>
          <p:cNvPr id="616" name="组 11"/>
          <p:cNvGrpSpPr/>
          <p:nvPr userDrawn="1"/>
        </p:nvGrpSpPr>
        <p:grpSpPr>
          <a:xfrm>
            <a:off x="6264847" y="1577414"/>
            <a:ext cx="4997331" cy="1584637"/>
            <a:chOff x="6264847" y="1577414"/>
            <a:chExt cx="4997331" cy="1584637"/>
          </a:xfrm>
        </p:grpSpPr>
        <p:pic>
          <p:nvPicPr>
            <p:cNvPr id="2097563" name="图片 12"/>
            <p:cNvPicPr>
              <a:picLocks noChangeAspect="1"/>
            </p:cNvPicPr>
            <p:nvPr/>
          </p:nvPicPr>
          <p:blipFill>
            <a:blip r:embed="rId3" cstate="screen"/>
            <a:stretch>
              <a:fillRect/>
            </a:stretch>
          </p:blipFill>
          <p:spPr>
            <a:xfrm>
              <a:off x="6264847" y="1627657"/>
              <a:ext cx="1080000" cy="1080000"/>
            </a:xfrm>
            <a:prstGeom prst="rect">
              <a:avLst/>
            </a:prstGeom>
          </p:spPr>
        </p:pic>
        <p:grpSp>
          <p:nvGrpSpPr>
            <p:cNvPr id="617" name="组 2"/>
            <p:cNvGrpSpPr/>
            <p:nvPr/>
          </p:nvGrpSpPr>
          <p:grpSpPr>
            <a:xfrm>
              <a:off x="7660706" y="1577414"/>
              <a:ext cx="3601472" cy="1584637"/>
              <a:chOff x="5599678" y="1940690"/>
              <a:chExt cx="3601472" cy="1584637"/>
            </a:xfrm>
          </p:grpSpPr>
          <p:sp>
            <p:nvSpPr>
              <p:cNvPr id="1049628" name="Shape 244"/>
              <p:cNvSpPr/>
              <p:nvPr/>
            </p:nvSpPr>
            <p:spPr>
              <a:xfrm>
                <a:off x="5632929" y="1940690"/>
                <a:ext cx="2993708" cy="400105"/>
              </a:xfrm>
              <a:prstGeom prst="rect">
                <a:avLst/>
              </a:prstGeom>
              <a:ln w="12700">
                <a:miter lim="400000"/>
              </a:ln>
            </p:spPr>
            <p:txBody>
              <a:bodyPr wrap="square" lIns="45718" tIns="45718" rIns="45718" bIns="45718">
                <a:spAutoFit/>
              </a:bodyPr>
              <a:lstStyle/>
              <a:p>
                <a:pPr>
                  <a:defRPr sz="1100">
                    <a:solidFill>
                      <a:srgbClr val="FFFFFF"/>
                    </a:solidFill>
                    <a:latin typeface="+mn-lt"/>
                    <a:ea typeface="+mn-ea"/>
                    <a:cs typeface="+mn-cs"/>
                    <a:sym typeface="Helvetica"/>
                  </a:defRPr>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FZZhengHeiS-DB-GB" charset="-122"/>
                  </a:rPr>
                  <a:t>David </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cs typeface="FZZhengHeiS-DB-GB" charset="-122"/>
                  </a:rPr>
                  <a:t>Wallom</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FZZhengHeiS-DB-GB" charset="-122"/>
                </a:endParaRPr>
              </a:p>
            </p:txBody>
          </p:sp>
          <p:grpSp>
            <p:nvGrpSpPr>
              <p:cNvPr id="618" name="组 57"/>
              <p:cNvGrpSpPr/>
              <p:nvPr/>
            </p:nvGrpSpPr>
            <p:grpSpPr>
              <a:xfrm>
                <a:off x="7611506" y="1990933"/>
                <a:ext cx="673996" cy="307777"/>
                <a:chOff x="5074874" y="1306407"/>
                <a:chExt cx="673996" cy="307777"/>
              </a:xfrm>
            </p:grpSpPr>
            <p:sp>
              <p:nvSpPr>
                <p:cNvPr id="1049629" name="圆角矩形 17"/>
                <p:cNvSpPr/>
                <p:nvPr/>
              </p:nvSpPr>
              <p:spPr>
                <a:xfrm>
                  <a:off x="5074874" y="1313675"/>
                  <a:ext cx="673996" cy="293242"/>
                </a:xfrm>
                <a:prstGeom prst="roundRect">
                  <a:avLst>
                    <a:gd name="adj" fmla="val 50000"/>
                  </a:avLst>
                </a:prstGeom>
                <a:gradFill>
                  <a:gsLst>
                    <a:gs pos="0">
                      <a:srgbClr val="00A8D2"/>
                    </a:gs>
                    <a:gs pos="100000">
                      <a:srgbClr val="1EBAA3"/>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630" name="矩形 18"/>
                <p:cNvSpPr/>
                <p:nvPr/>
              </p:nvSpPr>
              <p:spPr>
                <a:xfrm>
                  <a:off x="5140004" y="1306407"/>
                  <a:ext cx="543739" cy="307777"/>
                </a:xfrm>
                <a:prstGeom prst="rect">
                  <a:avLst/>
                </a:prstGeom>
              </p:spPr>
              <p:txBody>
                <a:bodyPr wrap="none">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cs typeface="FZZhengHeiS-DB-GB" charset="-122"/>
                    </a:rPr>
                    <a:t>教授</a:t>
                  </a:r>
                  <a:endParaRPr lang="zh-CN" altLang="en-US" sz="1400" dirty="0">
                    <a:solidFill>
                      <a:schemeClr val="bg1"/>
                    </a:solidFill>
                  </a:endParaRPr>
                </a:p>
              </p:txBody>
            </p:sp>
          </p:grpSp>
          <p:sp>
            <p:nvSpPr>
              <p:cNvPr id="1049631" name="矩形 16"/>
              <p:cNvSpPr/>
              <p:nvPr/>
            </p:nvSpPr>
            <p:spPr>
              <a:xfrm>
                <a:off x="5599678" y="2348082"/>
                <a:ext cx="3601472" cy="1177245"/>
              </a:xfrm>
              <a:prstGeom prst="rect">
                <a:avLst/>
              </a:prstGeom>
            </p:spPr>
            <p:txBody>
              <a:bodyPr wrap="square">
                <a:spAutoFit/>
              </a:bodyPr>
              <a:lstStyle/>
              <a:p>
                <a:pPr>
                  <a:lnSpc>
                    <a:spcPct val="150000"/>
                  </a:lnSpc>
                  <a:defRPr sz="1100">
                    <a:solidFill>
                      <a:srgbClr val="FFFFFF"/>
                    </a:solidFill>
                    <a:latin typeface="+mn-lt"/>
                    <a:ea typeface="+mn-ea"/>
                    <a:cs typeface="+mn-cs"/>
                    <a:sym typeface="Helvetica"/>
                  </a:defRP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FZZhengHeiS-DB-GB" charset="-122"/>
                  </a:rPr>
                  <a:t>牛津大学</a:t>
                </a:r>
                <a:r>
                  <a:rPr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cs typeface="FZZhengHeiS-DB-GB" charset="-122"/>
                  </a:rPr>
                  <a:t>OeRC</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FZZhengHeiS-DB-GB" charset="-122"/>
                  </a:rPr>
                  <a:t>研究院  创院副院长</a:t>
                </a:r>
              </a:p>
              <a:p>
                <a:pPr>
                  <a:lnSpc>
                    <a:spcPct val="150000"/>
                  </a:lnSpc>
                  <a:defRPr sz="1100">
                    <a:solidFill>
                      <a:srgbClr val="FFFFFF"/>
                    </a:solidFill>
                    <a:latin typeface="+mn-lt"/>
                    <a:ea typeface="+mn-ea"/>
                    <a:cs typeface="+mn-cs"/>
                    <a:sym typeface="Helvetica"/>
                  </a:defRPr>
                </a:pPr>
                <a:r>
                  <a:rPr lang="zh-CN" altLang="en-US" dirty="0">
                    <a:solidFill>
                      <a:schemeClr val="bg1">
                        <a:lumMod val="65000"/>
                      </a:schemeClr>
                    </a:solidFill>
                    <a:latin typeface="微软雅黑" panose="020B0503020204020204" pitchFamily="34" charset="-122"/>
                    <a:ea typeface="微软雅黑" panose="020B0503020204020204" pitchFamily="34" charset="-122"/>
                    <a:cs typeface="FZZhengHeiS-DB-GB" charset="-122"/>
                  </a:rPr>
                  <a:t>牛津大学未来计算研究中心 </a:t>
                </a:r>
                <a:r>
                  <a:rPr lang="en-US" altLang="zh-CN" dirty="0">
                    <a:solidFill>
                      <a:schemeClr val="bg1">
                        <a:lumMod val="65000"/>
                      </a:schemeClr>
                    </a:solidFill>
                    <a:latin typeface="微软雅黑" panose="020B0503020204020204" pitchFamily="34" charset="-122"/>
                    <a:ea typeface="微软雅黑" panose="020B0503020204020204" pitchFamily="34" charset="-122"/>
                    <a:cs typeface="FZZhengHeiS-DB-GB" charset="-122"/>
                  </a:rPr>
                  <a:t>JAMES MARTIN FELLOW</a:t>
                </a:r>
              </a:p>
              <a:p>
                <a:pPr>
                  <a:lnSpc>
                    <a:spcPct val="150000"/>
                  </a:lnSpc>
                  <a:defRPr sz="1100">
                    <a:solidFill>
                      <a:srgbClr val="FFFFFF"/>
                    </a:solidFill>
                    <a:latin typeface="+mn-lt"/>
                    <a:ea typeface="+mn-ea"/>
                    <a:cs typeface="+mn-cs"/>
                    <a:sym typeface="Helvetica"/>
                  </a:defRPr>
                </a:pPr>
                <a:r>
                  <a:rPr lang="zh-CN" altLang="en-US" dirty="0">
                    <a:solidFill>
                      <a:schemeClr val="bg1">
                        <a:lumMod val="65000"/>
                      </a:schemeClr>
                    </a:solidFill>
                    <a:latin typeface="微软雅黑" panose="020B0503020204020204" pitchFamily="34" charset="-122"/>
                    <a:ea typeface="微软雅黑" panose="020B0503020204020204" pitchFamily="34" charset="-122"/>
                    <a:cs typeface="FZZhengHeiS-DB-GB" charset="-122"/>
                  </a:rPr>
                  <a:t>英国政府通讯总部信息安全专家</a:t>
                </a:r>
              </a:p>
              <a:p>
                <a:pPr>
                  <a:lnSpc>
                    <a:spcPct val="150000"/>
                  </a:lnSpc>
                  <a:defRPr sz="1100">
                    <a:solidFill>
                      <a:srgbClr val="FFFFFF"/>
                    </a:solidFill>
                    <a:latin typeface="+mn-lt"/>
                    <a:ea typeface="+mn-ea"/>
                    <a:cs typeface="+mn-cs"/>
                    <a:sym typeface="Helvetica"/>
                  </a:defRPr>
                </a:pPr>
                <a:r>
                  <a:rPr lang="zh-CN" altLang="en-US" dirty="0">
                    <a:solidFill>
                      <a:schemeClr val="bg1">
                        <a:lumMod val="65000"/>
                      </a:schemeClr>
                    </a:solidFill>
                    <a:latin typeface="微软雅黑" panose="020B0503020204020204" pitchFamily="34" charset="-122"/>
                    <a:ea typeface="微软雅黑" panose="020B0503020204020204" pitchFamily="34" charset="-122"/>
                    <a:cs typeface="FZZhengHeiS-DB-GB" charset="-122"/>
                  </a:rPr>
                  <a:t>英国太空计划顾问团成员</a:t>
                </a:r>
              </a:p>
            </p:txBody>
          </p:sp>
        </p:grpSp>
      </p:grpSp>
      <p:grpSp>
        <p:nvGrpSpPr>
          <p:cNvPr id="619" name="组 10"/>
          <p:cNvGrpSpPr/>
          <p:nvPr userDrawn="1"/>
        </p:nvGrpSpPr>
        <p:grpSpPr>
          <a:xfrm>
            <a:off x="6264847" y="3564468"/>
            <a:ext cx="4997331" cy="1584637"/>
            <a:chOff x="696756" y="3564468"/>
            <a:chExt cx="4997331" cy="1584637"/>
          </a:xfrm>
        </p:grpSpPr>
        <p:pic>
          <p:nvPicPr>
            <p:cNvPr id="2097564" name="图片 20"/>
            <p:cNvPicPr>
              <a:picLocks noChangeAspect="1"/>
            </p:cNvPicPr>
            <p:nvPr/>
          </p:nvPicPr>
          <p:blipFill>
            <a:blip r:embed="rId4" cstate="screen"/>
            <a:stretch>
              <a:fillRect/>
            </a:stretch>
          </p:blipFill>
          <p:spPr>
            <a:xfrm>
              <a:off x="696756" y="3621979"/>
              <a:ext cx="1080000" cy="1080000"/>
            </a:xfrm>
            <a:prstGeom prst="rect">
              <a:avLst/>
            </a:prstGeom>
          </p:spPr>
        </p:pic>
        <p:grpSp>
          <p:nvGrpSpPr>
            <p:cNvPr id="620" name="组 3"/>
            <p:cNvGrpSpPr/>
            <p:nvPr/>
          </p:nvGrpSpPr>
          <p:grpSpPr>
            <a:xfrm>
              <a:off x="2092615" y="3564468"/>
              <a:ext cx="3601472" cy="1584637"/>
              <a:chOff x="0" y="3671484"/>
              <a:chExt cx="3601472" cy="1584637"/>
            </a:xfrm>
          </p:grpSpPr>
          <p:sp>
            <p:nvSpPr>
              <p:cNvPr id="1049632" name="Shape 244"/>
              <p:cNvSpPr/>
              <p:nvPr/>
            </p:nvSpPr>
            <p:spPr>
              <a:xfrm>
                <a:off x="33251" y="3671484"/>
                <a:ext cx="2993708" cy="400105"/>
              </a:xfrm>
              <a:prstGeom prst="rect">
                <a:avLst/>
              </a:prstGeom>
              <a:ln w="12700">
                <a:miter lim="400000"/>
              </a:ln>
            </p:spPr>
            <p:txBody>
              <a:bodyPr wrap="square" lIns="45718" tIns="45718" rIns="45718" bIns="45718">
                <a:spAutoFit/>
              </a:bodyPr>
              <a:lstStyle/>
              <a:p>
                <a:pPr>
                  <a:defRPr sz="1100">
                    <a:solidFill>
                      <a:srgbClr val="FFFFFF"/>
                    </a:solidFill>
                    <a:latin typeface="+mn-lt"/>
                    <a:ea typeface="+mn-ea"/>
                    <a:cs typeface="+mn-cs"/>
                    <a:sym typeface="Helvetica"/>
                  </a:defRP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FZZhengHeiS-DB-GB" charset="-122"/>
                  </a:rPr>
                  <a:t>卿思汉</a:t>
                </a:r>
              </a:p>
            </p:txBody>
          </p:sp>
          <p:grpSp>
            <p:nvGrpSpPr>
              <p:cNvPr id="621" name="组 62"/>
              <p:cNvGrpSpPr/>
              <p:nvPr/>
            </p:nvGrpSpPr>
            <p:grpSpPr>
              <a:xfrm>
                <a:off x="976019" y="3721727"/>
                <a:ext cx="673996" cy="307777"/>
                <a:chOff x="5089162" y="1306407"/>
                <a:chExt cx="673996" cy="307777"/>
              </a:xfrm>
            </p:grpSpPr>
            <p:sp>
              <p:nvSpPr>
                <p:cNvPr id="1049633" name="圆角矩形 25"/>
                <p:cNvSpPr/>
                <p:nvPr/>
              </p:nvSpPr>
              <p:spPr>
                <a:xfrm>
                  <a:off x="5089162" y="1313675"/>
                  <a:ext cx="673996" cy="293242"/>
                </a:xfrm>
                <a:prstGeom prst="roundRect">
                  <a:avLst>
                    <a:gd name="adj" fmla="val 50000"/>
                  </a:avLst>
                </a:prstGeom>
                <a:gradFill>
                  <a:gsLst>
                    <a:gs pos="0">
                      <a:srgbClr val="00A8D2"/>
                    </a:gs>
                    <a:gs pos="100000">
                      <a:srgbClr val="1EBAA3"/>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634" name="矩形 26"/>
                <p:cNvSpPr/>
                <p:nvPr/>
              </p:nvSpPr>
              <p:spPr>
                <a:xfrm>
                  <a:off x="5154292" y="1306407"/>
                  <a:ext cx="543739" cy="307777"/>
                </a:xfrm>
                <a:prstGeom prst="rect">
                  <a:avLst/>
                </a:prstGeom>
              </p:spPr>
              <p:txBody>
                <a:bodyPr wrap="none">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cs typeface="FZZhengHeiS-DB-GB" charset="-122"/>
                    </a:rPr>
                    <a:t>教授</a:t>
                  </a:r>
                  <a:endParaRPr lang="zh-CN" altLang="en-US" sz="1400" dirty="0">
                    <a:solidFill>
                      <a:schemeClr val="bg1"/>
                    </a:solidFill>
                  </a:endParaRPr>
                </a:p>
              </p:txBody>
            </p:sp>
          </p:grpSp>
          <p:sp>
            <p:nvSpPr>
              <p:cNvPr id="1049635" name="矩形 24"/>
              <p:cNvSpPr/>
              <p:nvPr/>
            </p:nvSpPr>
            <p:spPr>
              <a:xfrm>
                <a:off x="0" y="4078876"/>
                <a:ext cx="3601472" cy="1177245"/>
              </a:xfrm>
              <a:prstGeom prst="rect">
                <a:avLst/>
              </a:prstGeom>
            </p:spPr>
            <p:txBody>
              <a:bodyPr wrap="square">
                <a:spAutoFit/>
              </a:bodyPr>
              <a:lstStyle/>
              <a:p>
                <a:pPr>
                  <a:lnSpc>
                    <a:spcPct val="150000"/>
                  </a:lnSpc>
                  <a:defRPr sz="1100">
                    <a:solidFill>
                      <a:srgbClr val="FFFFFF"/>
                    </a:solidFill>
                    <a:latin typeface="+mn-lt"/>
                    <a:ea typeface="+mn-ea"/>
                    <a:cs typeface="+mn-cs"/>
                    <a:sym typeface="Helvetica"/>
                  </a:defRP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FZZhengHeiS-DB-GB" charset="-122"/>
                  </a:rPr>
                  <a:t>中科院首席研究员</a:t>
                </a:r>
              </a:p>
              <a:p>
                <a:pPr>
                  <a:lnSpc>
                    <a:spcPct val="150000"/>
                  </a:lnSpc>
                  <a:defRPr sz="1100">
                    <a:solidFill>
                      <a:srgbClr val="FFFFFF"/>
                    </a:solidFill>
                    <a:latin typeface="+mn-lt"/>
                    <a:ea typeface="+mn-ea"/>
                    <a:cs typeface="+mn-cs"/>
                    <a:sym typeface="Helvetica"/>
                  </a:defRPr>
                </a:pPr>
                <a:r>
                  <a:rPr lang="zh-CN" altLang="en-US" dirty="0">
                    <a:solidFill>
                      <a:schemeClr val="bg1">
                        <a:lumMod val="65000"/>
                      </a:schemeClr>
                    </a:solidFill>
                    <a:latin typeface="微软雅黑" panose="020B0503020204020204" pitchFamily="34" charset="-122"/>
                    <a:ea typeface="微软雅黑" panose="020B0503020204020204" pitchFamily="34" charset="-122"/>
                    <a:cs typeface="FZZhengHeiS-DB-GB" charset="-122"/>
                  </a:rPr>
                  <a:t>全国信息安全标准化技术委员会委员</a:t>
                </a:r>
              </a:p>
              <a:p>
                <a:pPr>
                  <a:lnSpc>
                    <a:spcPct val="150000"/>
                  </a:lnSpc>
                  <a:defRPr sz="1100">
                    <a:solidFill>
                      <a:srgbClr val="FFFFFF"/>
                    </a:solidFill>
                    <a:latin typeface="+mn-lt"/>
                    <a:ea typeface="+mn-ea"/>
                    <a:cs typeface="+mn-cs"/>
                    <a:sym typeface="Helvetica"/>
                  </a:defRPr>
                </a:pPr>
                <a:r>
                  <a:rPr lang="zh-CN" altLang="en-US" dirty="0">
                    <a:solidFill>
                      <a:schemeClr val="bg1">
                        <a:lumMod val="65000"/>
                      </a:schemeClr>
                    </a:solidFill>
                    <a:latin typeface="微软雅黑" panose="020B0503020204020204" pitchFamily="34" charset="-122"/>
                    <a:ea typeface="微软雅黑" panose="020B0503020204020204" pitchFamily="34" charset="-122"/>
                    <a:cs typeface="FZZhengHeiS-DB-GB" charset="-122"/>
                  </a:rPr>
                  <a:t>可信计算国家标准工作组组长</a:t>
                </a:r>
              </a:p>
              <a:p>
                <a:pPr>
                  <a:lnSpc>
                    <a:spcPct val="150000"/>
                  </a:lnSpc>
                  <a:defRPr sz="1100">
                    <a:solidFill>
                      <a:srgbClr val="FFFFFF"/>
                    </a:solidFill>
                    <a:latin typeface="+mn-lt"/>
                    <a:ea typeface="+mn-ea"/>
                    <a:cs typeface="+mn-cs"/>
                    <a:sym typeface="Helvetica"/>
                  </a:defRPr>
                </a:pPr>
                <a:r>
                  <a:rPr lang="zh-CN" altLang="en-US" dirty="0">
                    <a:solidFill>
                      <a:schemeClr val="bg1">
                        <a:lumMod val="65000"/>
                      </a:schemeClr>
                    </a:solidFill>
                    <a:latin typeface="微软雅黑" panose="020B0503020204020204" pitchFamily="34" charset="-122"/>
                    <a:ea typeface="微软雅黑" panose="020B0503020204020204" pitchFamily="34" charset="-122"/>
                    <a:cs typeface="FZZhengHeiS-DB-GB" charset="-122"/>
                  </a:rPr>
                  <a:t>国家保密局技术顾问</a:t>
                </a:r>
              </a:p>
            </p:txBody>
          </p:sp>
        </p:grpSp>
      </p:grpSp>
      <p:grpSp>
        <p:nvGrpSpPr>
          <p:cNvPr id="622" name="组 12"/>
          <p:cNvGrpSpPr/>
          <p:nvPr userDrawn="1"/>
        </p:nvGrpSpPr>
        <p:grpSpPr>
          <a:xfrm>
            <a:off x="692556" y="3564468"/>
            <a:ext cx="4966288" cy="1330722"/>
            <a:chOff x="6295890" y="3564468"/>
            <a:chExt cx="4966288" cy="1330722"/>
          </a:xfrm>
        </p:grpSpPr>
        <p:pic>
          <p:nvPicPr>
            <p:cNvPr id="2097565" name="图片 28"/>
            <p:cNvPicPr>
              <a:picLocks noChangeAspect="1"/>
            </p:cNvPicPr>
            <p:nvPr/>
          </p:nvPicPr>
          <p:blipFill>
            <a:blip r:embed="rId5" cstate="screen"/>
            <a:stretch>
              <a:fillRect/>
            </a:stretch>
          </p:blipFill>
          <p:spPr>
            <a:xfrm>
              <a:off x="6295890" y="3614711"/>
              <a:ext cx="1080000" cy="1080000"/>
            </a:xfrm>
            <a:prstGeom prst="rect">
              <a:avLst/>
            </a:prstGeom>
          </p:spPr>
        </p:pic>
        <p:grpSp>
          <p:nvGrpSpPr>
            <p:cNvPr id="623" name="组 66"/>
            <p:cNvGrpSpPr/>
            <p:nvPr/>
          </p:nvGrpSpPr>
          <p:grpSpPr>
            <a:xfrm>
              <a:off x="7660706" y="3564468"/>
              <a:ext cx="3601472" cy="1330722"/>
              <a:chOff x="0" y="3671484"/>
              <a:chExt cx="3601472" cy="1330722"/>
            </a:xfrm>
          </p:grpSpPr>
          <p:sp>
            <p:nvSpPr>
              <p:cNvPr id="1049636" name="Shape 244"/>
              <p:cNvSpPr/>
              <p:nvPr/>
            </p:nvSpPr>
            <p:spPr>
              <a:xfrm>
                <a:off x="33251" y="3671484"/>
                <a:ext cx="2993708" cy="400105"/>
              </a:xfrm>
              <a:prstGeom prst="rect">
                <a:avLst/>
              </a:prstGeom>
              <a:ln w="12700">
                <a:miter lim="400000"/>
              </a:ln>
            </p:spPr>
            <p:txBody>
              <a:bodyPr wrap="square" lIns="45718" tIns="45718" rIns="45718" bIns="45718">
                <a:spAutoFit/>
              </a:bodyPr>
              <a:lstStyle/>
              <a:p>
                <a:pPr>
                  <a:defRPr sz="1100">
                    <a:solidFill>
                      <a:srgbClr val="FFFFFF"/>
                    </a:solidFill>
                    <a:latin typeface="+mn-lt"/>
                    <a:ea typeface="+mn-ea"/>
                    <a:cs typeface="+mn-cs"/>
                    <a:sym typeface="Helvetica"/>
                  </a:defRP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FZZhengHeiS-DB-GB" charset="-122"/>
                  </a:rPr>
                  <a:t>吴中海</a:t>
                </a:r>
              </a:p>
            </p:txBody>
          </p:sp>
          <p:grpSp>
            <p:nvGrpSpPr>
              <p:cNvPr id="624" name="组 68"/>
              <p:cNvGrpSpPr/>
              <p:nvPr/>
            </p:nvGrpSpPr>
            <p:grpSpPr>
              <a:xfrm>
                <a:off x="976019" y="3721727"/>
                <a:ext cx="673996" cy="307777"/>
                <a:chOff x="5089162" y="1306407"/>
                <a:chExt cx="673996" cy="307777"/>
              </a:xfrm>
            </p:grpSpPr>
            <p:sp>
              <p:nvSpPr>
                <p:cNvPr id="1049637" name="圆角矩形 33"/>
                <p:cNvSpPr/>
                <p:nvPr/>
              </p:nvSpPr>
              <p:spPr>
                <a:xfrm>
                  <a:off x="5089162" y="1313675"/>
                  <a:ext cx="673996" cy="293242"/>
                </a:xfrm>
                <a:prstGeom prst="roundRect">
                  <a:avLst>
                    <a:gd name="adj" fmla="val 50000"/>
                  </a:avLst>
                </a:prstGeom>
                <a:gradFill>
                  <a:gsLst>
                    <a:gs pos="0">
                      <a:srgbClr val="00A8D2"/>
                    </a:gs>
                    <a:gs pos="100000">
                      <a:srgbClr val="1EBAA3"/>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638" name="矩形 34"/>
                <p:cNvSpPr/>
                <p:nvPr/>
              </p:nvSpPr>
              <p:spPr>
                <a:xfrm>
                  <a:off x="5154292" y="1306407"/>
                  <a:ext cx="543739" cy="307777"/>
                </a:xfrm>
                <a:prstGeom prst="rect">
                  <a:avLst/>
                </a:prstGeom>
              </p:spPr>
              <p:txBody>
                <a:bodyPr wrap="none">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cs typeface="FZZhengHeiS-DB-GB" charset="-122"/>
                    </a:rPr>
                    <a:t>教授</a:t>
                  </a:r>
                  <a:endParaRPr lang="zh-CN" altLang="en-US" sz="1400" dirty="0">
                    <a:solidFill>
                      <a:schemeClr val="bg1"/>
                    </a:solidFill>
                  </a:endParaRPr>
                </a:p>
              </p:txBody>
            </p:sp>
          </p:grpSp>
          <p:sp>
            <p:nvSpPr>
              <p:cNvPr id="1049639" name="矩形 32"/>
              <p:cNvSpPr/>
              <p:nvPr/>
            </p:nvSpPr>
            <p:spPr>
              <a:xfrm>
                <a:off x="0" y="4078876"/>
                <a:ext cx="3601472" cy="923330"/>
              </a:xfrm>
              <a:prstGeom prst="rect">
                <a:avLst/>
              </a:prstGeom>
            </p:spPr>
            <p:txBody>
              <a:bodyPr wrap="square">
                <a:spAutoFit/>
              </a:bodyPr>
              <a:lstStyle/>
              <a:p>
                <a:pPr>
                  <a:lnSpc>
                    <a:spcPct val="150000"/>
                  </a:lnSpc>
                  <a:defRPr sz="1100">
                    <a:solidFill>
                      <a:srgbClr val="FFFFFF"/>
                    </a:solidFill>
                    <a:latin typeface="+mn-lt"/>
                    <a:ea typeface="+mn-ea"/>
                    <a:cs typeface="+mn-cs"/>
                    <a:sym typeface="Helvetica"/>
                  </a:defRP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FZZhengHeiS-DB-GB" charset="-122"/>
                  </a:rPr>
                  <a:t>北京市大数据研究院  副院长</a:t>
                </a:r>
              </a:p>
              <a:p>
                <a:pPr>
                  <a:lnSpc>
                    <a:spcPct val="150000"/>
                  </a:lnSpc>
                  <a:defRPr sz="1100">
                    <a:solidFill>
                      <a:srgbClr val="FFFFFF"/>
                    </a:solidFill>
                    <a:latin typeface="+mn-lt"/>
                    <a:ea typeface="+mn-ea"/>
                    <a:cs typeface="+mn-cs"/>
                    <a:sym typeface="Helvetica"/>
                  </a:defRPr>
                </a:pPr>
                <a:r>
                  <a:rPr lang="zh-CN" altLang="en-US" dirty="0">
                    <a:solidFill>
                      <a:schemeClr val="bg1">
                        <a:lumMod val="65000"/>
                      </a:schemeClr>
                    </a:solidFill>
                    <a:latin typeface="微软雅黑" panose="020B0503020204020204" pitchFamily="34" charset="-122"/>
                    <a:ea typeface="微软雅黑" panose="020B0503020204020204" pitchFamily="34" charset="-122"/>
                    <a:cs typeface="FZZhengHeiS-DB-GB" charset="-122"/>
                  </a:rPr>
                  <a:t>北京大学软件与微电子学院  常务副院长</a:t>
                </a:r>
              </a:p>
              <a:p>
                <a:pPr>
                  <a:lnSpc>
                    <a:spcPct val="150000"/>
                  </a:lnSpc>
                  <a:defRPr sz="1100">
                    <a:solidFill>
                      <a:srgbClr val="FFFFFF"/>
                    </a:solidFill>
                    <a:latin typeface="+mn-lt"/>
                    <a:ea typeface="+mn-ea"/>
                    <a:cs typeface="+mn-cs"/>
                    <a:sym typeface="Helvetica"/>
                  </a:defRPr>
                </a:pPr>
                <a:r>
                  <a:rPr lang="zh-CN" altLang="en-US" dirty="0">
                    <a:solidFill>
                      <a:schemeClr val="bg1">
                        <a:lumMod val="65000"/>
                      </a:schemeClr>
                    </a:solidFill>
                    <a:latin typeface="微软雅黑" panose="020B0503020204020204" pitchFamily="34" charset="-122"/>
                    <a:ea typeface="微软雅黑" panose="020B0503020204020204" pitchFamily="34" charset="-122"/>
                    <a:cs typeface="FZZhengHeiS-DB-GB" charset="-122"/>
                  </a:rPr>
                  <a:t>获得多项国家级和省部级奖项</a:t>
                </a:r>
              </a:p>
            </p:txBody>
          </p:sp>
        </p:grpSp>
      </p:grpSp>
      <p:grpSp>
        <p:nvGrpSpPr>
          <p:cNvPr id="625" name="组 13"/>
          <p:cNvGrpSpPr/>
          <p:nvPr userDrawn="1"/>
        </p:nvGrpSpPr>
        <p:grpSpPr>
          <a:xfrm>
            <a:off x="692556" y="5295919"/>
            <a:ext cx="5111231" cy="1137511"/>
            <a:chOff x="6295890" y="5295919"/>
            <a:chExt cx="5111231" cy="1137511"/>
          </a:xfrm>
        </p:grpSpPr>
        <p:pic>
          <p:nvPicPr>
            <p:cNvPr id="2097566" name="图片 36"/>
            <p:cNvPicPr>
              <a:picLocks noChangeAspect="1"/>
            </p:cNvPicPr>
            <p:nvPr/>
          </p:nvPicPr>
          <p:blipFill>
            <a:blip r:embed="rId6" cstate="screen"/>
            <a:stretch>
              <a:fillRect/>
            </a:stretch>
          </p:blipFill>
          <p:spPr>
            <a:xfrm>
              <a:off x="6295890" y="5353430"/>
              <a:ext cx="1080000" cy="1080000"/>
            </a:xfrm>
            <a:prstGeom prst="rect">
              <a:avLst/>
            </a:prstGeom>
          </p:spPr>
        </p:pic>
        <p:grpSp>
          <p:nvGrpSpPr>
            <p:cNvPr id="626" name="组 72"/>
            <p:cNvGrpSpPr/>
            <p:nvPr/>
          </p:nvGrpSpPr>
          <p:grpSpPr>
            <a:xfrm>
              <a:off x="7693957" y="5295919"/>
              <a:ext cx="3713164" cy="1076806"/>
              <a:chOff x="0" y="3671484"/>
              <a:chExt cx="3713164" cy="1076806"/>
            </a:xfrm>
          </p:grpSpPr>
          <p:sp>
            <p:nvSpPr>
              <p:cNvPr id="1049640" name="Shape 244"/>
              <p:cNvSpPr/>
              <p:nvPr/>
            </p:nvSpPr>
            <p:spPr>
              <a:xfrm>
                <a:off x="33251" y="3671484"/>
                <a:ext cx="2993708" cy="400105"/>
              </a:xfrm>
              <a:prstGeom prst="rect">
                <a:avLst/>
              </a:prstGeom>
              <a:ln w="12700">
                <a:miter lim="400000"/>
              </a:ln>
            </p:spPr>
            <p:txBody>
              <a:bodyPr wrap="square" lIns="45718" tIns="45718" rIns="45718" bIns="45718">
                <a:spAutoFit/>
              </a:bodyPr>
              <a:lstStyle/>
              <a:p>
                <a:pPr>
                  <a:defRPr sz="1100">
                    <a:solidFill>
                      <a:srgbClr val="FFFFFF"/>
                    </a:solidFill>
                    <a:latin typeface="+mn-lt"/>
                    <a:ea typeface="+mn-ea"/>
                    <a:cs typeface="+mn-cs"/>
                    <a:sym typeface="Helvetica"/>
                  </a:defRP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FZZhengHeiS-DB-GB" charset="-122"/>
                  </a:rPr>
                  <a:t>沈晴霓</a:t>
                </a:r>
              </a:p>
            </p:txBody>
          </p:sp>
          <p:grpSp>
            <p:nvGrpSpPr>
              <p:cNvPr id="627" name="组 74"/>
              <p:cNvGrpSpPr/>
              <p:nvPr/>
            </p:nvGrpSpPr>
            <p:grpSpPr>
              <a:xfrm>
                <a:off x="976019" y="3721727"/>
                <a:ext cx="673996" cy="307777"/>
                <a:chOff x="5089162" y="1306407"/>
                <a:chExt cx="673996" cy="307777"/>
              </a:xfrm>
            </p:grpSpPr>
            <p:sp>
              <p:nvSpPr>
                <p:cNvPr id="1049641" name="圆角矩形 41"/>
                <p:cNvSpPr/>
                <p:nvPr/>
              </p:nvSpPr>
              <p:spPr>
                <a:xfrm>
                  <a:off x="5089162" y="1313675"/>
                  <a:ext cx="673996" cy="293242"/>
                </a:xfrm>
                <a:prstGeom prst="roundRect">
                  <a:avLst>
                    <a:gd name="adj" fmla="val 50000"/>
                  </a:avLst>
                </a:prstGeom>
                <a:gradFill>
                  <a:gsLst>
                    <a:gs pos="0">
                      <a:srgbClr val="00A8D2"/>
                    </a:gs>
                    <a:gs pos="100000">
                      <a:srgbClr val="1EBAA3"/>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642" name="矩形 42"/>
                <p:cNvSpPr/>
                <p:nvPr/>
              </p:nvSpPr>
              <p:spPr>
                <a:xfrm>
                  <a:off x="5154292" y="1306407"/>
                  <a:ext cx="543739" cy="307777"/>
                </a:xfrm>
                <a:prstGeom prst="rect">
                  <a:avLst/>
                </a:prstGeom>
              </p:spPr>
              <p:txBody>
                <a:bodyPr wrap="none">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cs typeface="FZZhengHeiS-DB-GB" charset="-122"/>
                    </a:rPr>
                    <a:t>教授</a:t>
                  </a:r>
                  <a:endParaRPr lang="zh-CN" altLang="en-US" sz="1400" dirty="0">
                    <a:solidFill>
                      <a:schemeClr val="bg1"/>
                    </a:solidFill>
                  </a:endParaRPr>
                </a:p>
              </p:txBody>
            </p:sp>
          </p:grpSp>
          <p:sp>
            <p:nvSpPr>
              <p:cNvPr id="1049643" name="矩形 40"/>
              <p:cNvSpPr/>
              <p:nvPr/>
            </p:nvSpPr>
            <p:spPr>
              <a:xfrm>
                <a:off x="0" y="4078876"/>
                <a:ext cx="3713164" cy="669414"/>
              </a:xfrm>
              <a:prstGeom prst="rect">
                <a:avLst/>
              </a:prstGeom>
            </p:spPr>
            <p:txBody>
              <a:bodyPr wrap="square">
                <a:spAutoFit/>
              </a:bodyPr>
              <a:lstStyle/>
              <a:p>
                <a:pPr>
                  <a:lnSpc>
                    <a:spcPct val="150000"/>
                  </a:lnSpc>
                  <a:defRPr sz="1100">
                    <a:solidFill>
                      <a:srgbClr val="FFFFFF"/>
                    </a:solidFill>
                    <a:latin typeface="+mn-lt"/>
                    <a:ea typeface="+mn-ea"/>
                    <a:cs typeface="+mn-cs"/>
                    <a:sym typeface="Helvetica"/>
                  </a:defRP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FZZhengHeiS-DB-GB" charset="-122"/>
                  </a:rPr>
                  <a:t>北京大学信息安全系主任</a:t>
                </a:r>
              </a:p>
              <a:p>
                <a:pPr>
                  <a:lnSpc>
                    <a:spcPct val="150000"/>
                  </a:lnSpc>
                  <a:defRPr sz="1100">
                    <a:solidFill>
                      <a:srgbClr val="FFFFFF"/>
                    </a:solidFill>
                    <a:latin typeface="+mn-lt"/>
                    <a:ea typeface="+mn-ea"/>
                    <a:cs typeface="+mn-cs"/>
                    <a:sym typeface="Helvetica"/>
                  </a:defRPr>
                </a:pPr>
                <a:r>
                  <a:rPr lang="zh-CN" altLang="en-US" dirty="0">
                    <a:solidFill>
                      <a:schemeClr val="bg1">
                        <a:lumMod val="65000"/>
                      </a:schemeClr>
                    </a:solidFill>
                    <a:latin typeface="微软雅黑" panose="020B0503020204020204" pitchFamily="34" charset="-122"/>
                    <a:ea typeface="微软雅黑" panose="020B0503020204020204" pitchFamily="34" charset="-122"/>
                    <a:cs typeface="FZZhengHeiS-DB-GB" charset="-122"/>
                  </a:rPr>
                  <a:t>负责和参加了</a:t>
                </a:r>
                <a:r>
                  <a:rPr lang="en-US" altLang="zh-CN" dirty="0">
                    <a:solidFill>
                      <a:schemeClr val="bg1">
                        <a:lumMod val="65000"/>
                      </a:schemeClr>
                    </a:solidFill>
                    <a:latin typeface="微软雅黑" panose="020B0503020204020204" pitchFamily="34" charset="-122"/>
                    <a:ea typeface="微软雅黑" panose="020B0503020204020204" pitchFamily="34" charset="-122"/>
                    <a:cs typeface="FZZhengHeiS-DB-GB" charset="-122"/>
                  </a:rPr>
                  <a:t>20</a:t>
                </a:r>
                <a:r>
                  <a:rPr lang="zh-CN" altLang="en-US" dirty="0">
                    <a:solidFill>
                      <a:schemeClr val="bg1">
                        <a:lumMod val="65000"/>
                      </a:schemeClr>
                    </a:solidFill>
                    <a:latin typeface="微软雅黑" panose="020B0503020204020204" pitchFamily="34" charset="-122"/>
                    <a:ea typeface="微软雅黑" panose="020B0503020204020204" pitchFamily="34" charset="-122"/>
                    <a:cs typeface="FZZhengHeiS-DB-GB" charset="-122"/>
                  </a:rPr>
                  <a:t>多项国家级、省部级和企业合作科研项目</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13"/>
                                        </p:tgtEl>
                                        <p:attrNameLst>
                                          <p:attrName>style.visibility</p:attrName>
                                        </p:attrNameLst>
                                      </p:cBhvr>
                                      <p:to>
                                        <p:strVal val="visible"/>
                                      </p:to>
                                    </p:set>
                                    <p:animEffect transition="in" filter="fade">
                                      <p:cBhvr>
                                        <p:cTn id="7" dur="500"/>
                                        <p:tgtEl>
                                          <p:spTgt spid="613"/>
                                        </p:tgtEl>
                                      </p:cBhvr>
                                    </p:animEffect>
                                    <p:anim calcmode="lin" valueType="num">
                                      <p:cBhvr>
                                        <p:cTn id="8" dur="500" fill="hold"/>
                                        <p:tgtEl>
                                          <p:spTgt spid="613"/>
                                        </p:tgtEl>
                                        <p:attrNameLst>
                                          <p:attrName>ppt_x</p:attrName>
                                        </p:attrNameLst>
                                      </p:cBhvr>
                                      <p:tavLst>
                                        <p:tav tm="0">
                                          <p:val>
                                            <p:strVal val="#ppt_x"/>
                                          </p:val>
                                        </p:tav>
                                        <p:tav tm="100000">
                                          <p:val>
                                            <p:strVal val="#ppt_x"/>
                                          </p:val>
                                        </p:tav>
                                      </p:tavLst>
                                    </p:anim>
                                    <p:anim calcmode="lin" valueType="num">
                                      <p:cBhvr>
                                        <p:cTn id="9" dur="500" fill="hold"/>
                                        <p:tgtEl>
                                          <p:spTgt spid="61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622"/>
                                        </p:tgtEl>
                                        <p:attrNameLst>
                                          <p:attrName>style.visibility</p:attrName>
                                        </p:attrNameLst>
                                      </p:cBhvr>
                                      <p:to>
                                        <p:strVal val="visible"/>
                                      </p:to>
                                    </p:set>
                                    <p:animEffect transition="in" filter="fade">
                                      <p:cBhvr>
                                        <p:cTn id="12" dur="500"/>
                                        <p:tgtEl>
                                          <p:spTgt spid="622"/>
                                        </p:tgtEl>
                                      </p:cBhvr>
                                    </p:animEffect>
                                    <p:anim calcmode="lin" valueType="num">
                                      <p:cBhvr>
                                        <p:cTn id="13" dur="500" fill="hold"/>
                                        <p:tgtEl>
                                          <p:spTgt spid="622"/>
                                        </p:tgtEl>
                                        <p:attrNameLst>
                                          <p:attrName>ppt_x</p:attrName>
                                        </p:attrNameLst>
                                      </p:cBhvr>
                                      <p:tavLst>
                                        <p:tav tm="0">
                                          <p:val>
                                            <p:strVal val="#ppt_x"/>
                                          </p:val>
                                        </p:tav>
                                        <p:tav tm="100000">
                                          <p:val>
                                            <p:strVal val="#ppt_x"/>
                                          </p:val>
                                        </p:tav>
                                      </p:tavLst>
                                    </p:anim>
                                    <p:anim calcmode="lin" valueType="num">
                                      <p:cBhvr>
                                        <p:cTn id="14" dur="500" fill="hold"/>
                                        <p:tgtEl>
                                          <p:spTgt spid="62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625"/>
                                        </p:tgtEl>
                                        <p:attrNameLst>
                                          <p:attrName>style.visibility</p:attrName>
                                        </p:attrNameLst>
                                      </p:cBhvr>
                                      <p:to>
                                        <p:strVal val="visible"/>
                                      </p:to>
                                    </p:set>
                                    <p:animEffect transition="in" filter="fade">
                                      <p:cBhvr>
                                        <p:cTn id="17" dur="500"/>
                                        <p:tgtEl>
                                          <p:spTgt spid="625"/>
                                        </p:tgtEl>
                                      </p:cBhvr>
                                    </p:animEffect>
                                    <p:anim calcmode="lin" valueType="num">
                                      <p:cBhvr>
                                        <p:cTn id="18" dur="500" fill="hold"/>
                                        <p:tgtEl>
                                          <p:spTgt spid="625"/>
                                        </p:tgtEl>
                                        <p:attrNameLst>
                                          <p:attrName>ppt_x</p:attrName>
                                        </p:attrNameLst>
                                      </p:cBhvr>
                                      <p:tavLst>
                                        <p:tav tm="0">
                                          <p:val>
                                            <p:strVal val="#ppt_x"/>
                                          </p:val>
                                        </p:tav>
                                        <p:tav tm="100000">
                                          <p:val>
                                            <p:strVal val="#ppt_x"/>
                                          </p:val>
                                        </p:tav>
                                      </p:tavLst>
                                    </p:anim>
                                    <p:anim calcmode="lin" valueType="num">
                                      <p:cBhvr>
                                        <p:cTn id="19" dur="500" fill="hold"/>
                                        <p:tgtEl>
                                          <p:spTgt spid="62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750"/>
                                  </p:stCondLst>
                                  <p:childTnLst>
                                    <p:set>
                                      <p:cBhvr>
                                        <p:cTn id="21" dur="1" fill="hold">
                                          <p:stCondLst>
                                            <p:cond delay="0"/>
                                          </p:stCondLst>
                                        </p:cTn>
                                        <p:tgtEl>
                                          <p:spTgt spid="616"/>
                                        </p:tgtEl>
                                        <p:attrNameLst>
                                          <p:attrName>style.visibility</p:attrName>
                                        </p:attrNameLst>
                                      </p:cBhvr>
                                      <p:to>
                                        <p:strVal val="visible"/>
                                      </p:to>
                                    </p:set>
                                    <p:animEffect transition="in" filter="fade">
                                      <p:cBhvr>
                                        <p:cTn id="22" dur="500"/>
                                        <p:tgtEl>
                                          <p:spTgt spid="616"/>
                                        </p:tgtEl>
                                      </p:cBhvr>
                                    </p:animEffect>
                                    <p:anim calcmode="lin" valueType="num">
                                      <p:cBhvr>
                                        <p:cTn id="23" dur="500" fill="hold"/>
                                        <p:tgtEl>
                                          <p:spTgt spid="616"/>
                                        </p:tgtEl>
                                        <p:attrNameLst>
                                          <p:attrName>ppt_x</p:attrName>
                                        </p:attrNameLst>
                                      </p:cBhvr>
                                      <p:tavLst>
                                        <p:tav tm="0">
                                          <p:val>
                                            <p:strVal val="#ppt_x"/>
                                          </p:val>
                                        </p:tav>
                                        <p:tav tm="100000">
                                          <p:val>
                                            <p:strVal val="#ppt_x"/>
                                          </p:val>
                                        </p:tav>
                                      </p:tavLst>
                                    </p:anim>
                                    <p:anim calcmode="lin" valueType="num">
                                      <p:cBhvr>
                                        <p:cTn id="24" dur="500" fill="hold"/>
                                        <p:tgtEl>
                                          <p:spTgt spid="616"/>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1000"/>
                                  </p:stCondLst>
                                  <p:childTnLst>
                                    <p:set>
                                      <p:cBhvr>
                                        <p:cTn id="26" dur="1" fill="hold">
                                          <p:stCondLst>
                                            <p:cond delay="0"/>
                                          </p:stCondLst>
                                        </p:cTn>
                                        <p:tgtEl>
                                          <p:spTgt spid="619"/>
                                        </p:tgtEl>
                                        <p:attrNameLst>
                                          <p:attrName>style.visibility</p:attrName>
                                        </p:attrNameLst>
                                      </p:cBhvr>
                                      <p:to>
                                        <p:strVal val="visible"/>
                                      </p:to>
                                    </p:set>
                                    <p:animEffect transition="in" filter="fade">
                                      <p:cBhvr>
                                        <p:cTn id="27" dur="500"/>
                                        <p:tgtEl>
                                          <p:spTgt spid="619"/>
                                        </p:tgtEl>
                                      </p:cBhvr>
                                    </p:animEffect>
                                    <p:anim calcmode="lin" valueType="num">
                                      <p:cBhvr>
                                        <p:cTn id="28" dur="500" fill="hold"/>
                                        <p:tgtEl>
                                          <p:spTgt spid="619"/>
                                        </p:tgtEl>
                                        <p:attrNameLst>
                                          <p:attrName>ppt_x</p:attrName>
                                        </p:attrNameLst>
                                      </p:cBhvr>
                                      <p:tavLst>
                                        <p:tav tm="0">
                                          <p:val>
                                            <p:strVal val="#ppt_x"/>
                                          </p:val>
                                        </p:tav>
                                        <p:tav tm="100000">
                                          <p:val>
                                            <p:strVal val="#ppt_x"/>
                                          </p:val>
                                        </p:tav>
                                      </p:tavLst>
                                    </p:anim>
                                    <p:anim calcmode="lin" valueType="num">
                                      <p:cBhvr>
                                        <p:cTn id="29" dur="500" fill="hold"/>
                                        <p:tgtEl>
                                          <p:spTgt spid="6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p:spTree>
      <p:nvGrpSpPr>
        <p:cNvPr id="1" name=""/>
        <p:cNvGrpSpPr/>
        <p:nvPr/>
      </p:nvGrpSpPr>
      <p:grpSpPr>
        <a:xfrm>
          <a:off x="0" y="0"/>
          <a:ext cx="0" cy="0"/>
          <a:chOff x="0" y="0"/>
          <a:chExt cx="0" cy="0"/>
        </a:xfrm>
      </p:grpSpPr>
      <p:sp>
        <p:nvSpPr>
          <p:cNvPr id="1049669" name="矩形 2"/>
          <p:cNvSpPr/>
          <p:nvPr userDrawn="1"/>
        </p:nvSpPr>
        <p:spPr>
          <a:xfrm>
            <a:off x="6678385" y="2197077"/>
            <a:ext cx="4655253" cy="2954655"/>
          </a:xfrm>
          <a:prstGeom prst="rect">
            <a:avLst/>
          </a:prstGeom>
        </p:spPr>
        <p:txBody>
          <a:bodyPr wrap="square">
            <a:spAutoFit/>
          </a:bodyPr>
          <a:lstStyle/>
          <a:p>
            <a:pPr>
              <a:lnSpc>
                <a:spcPct val="150000"/>
              </a:lnSpc>
            </a:pPr>
            <a:r>
              <a:rPr lang="zh-CN" altLang="en-US" sz="1600" b="1" dirty="0">
                <a:gradFill>
                  <a:gsLst>
                    <a:gs pos="0">
                      <a:srgbClr val="00A8D2"/>
                    </a:gs>
                    <a:gs pos="100000">
                      <a:srgbClr val="1EBAA3"/>
                    </a:gs>
                  </a:gsLst>
                  <a:lin ang="21594000" scaled="0"/>
                </a:gradFill>
                <a:latin typeface="微软雅黑" panose="020B0503020204020204" pitchFamily="34" charset="-122"/>
                <a:ea typeface="微软雅黑" panose="020B0503020204020204" pitchFamily="34" charset="-122"/>
                <a:cs typeface="微软雅黑" panose="020B0503020204020204" pitchFamily="34" charset="-122"/>
              </a:rPr>
              <a:t>预判</a:t>
            </a:r>
            <a:r>
              <a:rPr lang="zh-CN" altLang="zh-CN" sz="1600" b="1" dirty="0">
                <a:gradFill>
                  <a:gsLst>
                    <a:gs pos="0">
                      <a:srgbClr val="00A8D2"/>
                    </a:gs>
                    <a:gs pos="100000">
                      <a:srgbClr val="1EBAA3"/>
                    </a:gs>
                  </a:gsLst>
                  <a:lin ang="21594000" scaled="0"/>
                </a:gra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b="1" dirty="0">
                <a:gradFill>
                  <a:gsLst>
                    <a:gs pos="0">
                      <a:srgbClr val="00A8D2"/>
                    </a:gs>
                    <a:gs pos="100000">
                      <a:srgbClr val="1EBAA3"/>
                    </a:gs>
                  </a:gsLst>
                  <a:lin ang="21594000" scaled="0"/>
                </a:gradFill>
                <a:latin typeface="微软雅黑" panose="020B0503020204020204" pitchFamily="34" charset="-122"/>
                <a:ea typeface="微软雅黑" panose="020B0503020204020204" pitchFamily="34" charset="-122"/>
                <a:cs typeface="微软雅黑" panose="020B0503020204020204" pitchFamily="34" charset="-122"/>
              </a:rPr>
              <a:t>(Predict)</a:t>
            </a:r>
            <a:r>
              <a:rPr lang="zh-CN" altLang="en-US" sz="1600" b="1" dirty="0">
                <a:gradFill>
                  <a:gsLst>
                    <a:gs pos="0">
                      <a:srgbClr val="00A8D2"/>
                    </a:gs>
                    <a:gs pos="100000">
                      <a:srgbClr val="1EBAA3"/>
                    </a:gs>
                  </a:gsLst>
                  <a:lin ang="21594000" scaled="0"/>
                </a:gra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b="1" dirty="0">
                <a:gradFill>
                  <a:gsLst>
                    <a:gs pos="0">
                      <a:srgbClr val="00A8D2"/>
                    </a:gs>
                    <a:gs pos="100000">
                      <a:srgbClr val="1EBAA3"/>
                    </a:gs>
                  </a:gsLst>
                  <a:lin ang="21594000" scaled="0"/>
                </a:gra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b="1" dirty="0">
                <a:gradFill>
                  <a:gsLst>
                    <a:gs pos="0">
                      <a:srgbClr val="00A8D2"/>
                    </a:gs>
                    <a:gs pos="100000">
                      <a:srgbClr val="1EBAA3"/>
                    </a:gs>
                  </a:gsLst>
                  <a:lin ang="21594000" scaled="0"/>
                </a:gradFill>
                <a:latin typeface="微软雅黑" panose="020B0503020204020204" pitchFamily="34" charset="-122"/>
                <a:ea typeface="微软雅黑" panose="020B0503020204020204" pitchFamily="34" charset="-122"/>
                <a:cs typeface="微软雅黑" panose="020B0503020204020204" pitchFamily="34" charset="-122"/>
              </a:rPr>
              <a:t>攻击行为预判</a:t>
            </a:r>
          </a:p>
          <a:p>
            <a:pPr>
              <a:lnSpc>
                <a:spcPct val="150000"/>
              </a:lnSpc>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FZZhengHeiS-DB-GB" charset="-122"/>
            </a:endParaRPr>
          </a:p>
          <a:p>
            <a:pPr>
              <a:lnSpc>
                <a:spcPct val="15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FZZhengHeiS-DB-GB" charset="-122"/>
              </a:rPr>
              <a:t>威胁态势感知</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FZZhengHeiS-DB-GB" charset="-122"/>
            </a:endParaRPr>
          </a:p>
          <a:p>
            <a:pPr>
              <a:lnSpc>
                <a:spcPct val="150000"/>
              </a:lnSpc>
            </a:pPr>
            <a:r>
              <a:rPr lang="zh-CN" altLang="en-US" sz="1200" dirty="0">
                <a:solidFill>
                  <a:schemeClr val="bg1">
                    <a:lumMod val="65000"/>
                  </a:schemeClr>
                </a:solidFill>
                <a:latin typeface="微软雅黑" panose="020B0503020204020204" pitchFamily="34" charset="-122"/>
                <a:ea typeface="微软雅黑" panose="020B0503020204020204" pitchFamily="34" charset="-122"/>
                <a:cs typeface="FZZhengHeiS-DB-GB" charset="-122"/>
              </a:rPr>
              <a:t>基于用户行为日志和全球威胁情报聚合分析，感知信息系统面临的威胁态势的发生、发展，比黑客更快一步感知威胁。</a:t>
            </a:r>
          </a:p>
          <a:p>
            <a:pPr>
              <a:lnSpc>
                <a:spcPct val="150000"/>
              </a:lnSpc>
            </a:pP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FZZhengHeiS-DB-GB" charset="-122"/>
            </a:endParaRPr>
          </a:p>
          <a:p>
            <a:pPr>
              <a:lnSpc>
                <a:spcPct val="15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FZZhengHeiS-DB-GB" charset="-122"/>
              </a:rPr>
              <a:t>攻击行为预判</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FZZhengHeiS-DB-GB" charset="-122"/>
            </a:endParaRPr>
          </a:p>
          <a:p>
            <a:pPr>
              <a:lnSpc>
                <a:spcPct val="150000"/>
              </a:lnSpc>
            </a:pPr>
            <a:r>
              <a:rPr lang="zh-CN" altLang="en-US" sz="1200" dirty="0">
                <a:solidFill>
                  <a:schemeClr val="bg1">
                    <a:lumMod val="65000"/>
                  </a:schemeClr>
                </a:solidFill>
                <a:latin typeface="微软雅黑" panose="020B0503020204020204" pitchFamily="34" charset="-122"/>
                <a:ea typeface="微软雅黑" panose="020B0503020204020204" pitchFamily="34" charset="-122"/>
                <a:cs typeface="FZZhengHeiS-DB-GB" charset="-122"/>
              </a:rPr>
              <a:t>在大数据智能分析作用下，预判威胁并发出告警，并按紧急与危害程度对威胁进行分级归类通知或处置。</a:t>
            </a:r>
          </a:p>
        </p:txBody>
      </p:sp>
      <p:pic>
        <p:nvPicPr>
          <p:cNvPr id="2097572" name="图片 3"/>
          <p:cNvPicPr>
            <a:picLocks noChangeAspect="1"/>
          </p:cNvPicPr>
          <p:nvPr userDrawn="1"/>
        </p:nvPicPr>
        <p:blipFill>
          <a:blip r:embed="rId2" cstate="screen"/>
          <a:stretch>
            <a:fillRect/>
          </a:stretch>
        </p:blipFill>
        <p:spPr>
          <a:xfrm>
            <a:off x="718457" y="1993234"/>
            <a:ext cx="5421085" cy="34929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49669"/>
                                        </p:tgtEl>
                                        <p:attrNameLst>
                                          <p:attrName>style.visibility</p:attrName>
                                        </p:attrNameLst>
                                      </p:cBhvr>
                                      <p:to>
                                        <p:strVal val="visible"/>
                                      </p:to>
                                    </p:set>
                                    <p:animEffect transition="in" filter="fade">
                                      <p:cBhvr>
                                        <p:cTn id="7" dur="500"/>
                                        <p:tgtEl>
                                          <p:spTgt spid="1049669"/>
                                        </p:tgtEl>
                                      </p:cBhvr>
                                    </p:animEffect>
                                    <p:anim calcmode="lin" valueType="num">
                                      <p:cBhvr>
                                        <p:cTn id="8" dur="500" fill="hold"/>
                                        <p:tgtEl>
                                          <p:spTgt spid="1049669"/>
                                        </p:tgtEl>
                                        <p:attrNameLst>
                                          <p:attrName>ppt_x</p:attrName>
                                        </p:attrNameLst>
                                      </p:cBhvr>
                                      <p:tavLst>
                                        <p:tav tm="0">
                                          <p:val>
                                            <p:strVal val="#ppt_x"/>
                                          </p:val>
                                        </p:tav>
                                        <p:tav tm="100000">
                                          <p:val>
                                            <p:strVal val="#ppt_x"/>
                                          </p:val>
                                        </p:tav>
                                      </p:tavLst>
                                    </p:anim>
                                    <p:anim calcmode="lin" valueType="num">
                                      <p:cBhvr>
                                        <p:cTn id="9" dur="500" fill="hold"/>
                                        <p:tgtEl>
                                          <p:spTgt spid="1049669"/>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2097572"/>
                                        </p:tgtEl>
                                        <p:attrNameLst>
                                          <p:attrName>style.visibility</p:attrName>
                                        </p:attrNameLst>
                                      </p:cBhvr>
                                      <p:to>
                                        <p:strVal val="visible"/>
                                      </p:to>
                                    </p:set>
                                    <p:animEffect transition="in" filter="fade">
                                      <p:cBhvr>
                                        <p:cTn id="12" dur="500"/>
                                        <p:tgtEl>
                                          <p:spTgt spid="2097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69"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049685" name="矩形 34"/>
          <p:cNvSpPr/>
          <p:nvPr userDrawn="1"/>
        </p:nvSpPr>
        <p:spPr>
          <a:xfrm>
            <a:off x="3087949" y="3463897"/>
            <a:ext cx="6171503" cy="1411530"/>
          </a:xfrm>
          <a:custGeom>
            <a:avLst/>
            <a:gdLst>
              <a:gd name="connsiteX0" fmla="*/ 0 w 6342274"/>
              <a:gd name="connsiteY0" fmla="*/ 0 h 605180"/>
              <a:gd name="connsiteX1" fmla="*/ 6342274 w 6342274"/>
              <a:gd name="connsiteY1" fmla="*/ 0 h 605180"/>
              <a:gd name="connsiteX2" fmla="*/ 6342274 w 6342274"/>
              <a:gd name="connsiteY2" fmla="*/ 605180 h 605180"/>
              <a:gd name="connsiteX3" fmla="*/ 0 w 6342274"/>
              <a:gd name="connsiteY3" fmla="*/ 605180 h 605180"/>
              <a:gd name="connsiteX4" fmla="*/ 0 w 6342274"/>
              <a:gd name="connsiteY4" fmla="*/ 0 h 605180"/>
              <a:gd name="connsiteX0-1" fmla="*/ 3213463 w 6342274"/>
              <a:gd name="connsiteY0-2" fmla="*/ 0 h 1493454"/>
              <a:gd name="connsiteX1-3" fmla="*/ 6342274 w 6342274"/>
              <a:gd name="connsiteY1-4" fmla="*/ 888274 h 1493454"/>
              <a:gd name="connsiteX2-5" fmla="*/ 6342274 w 6342274"/>
              <a:gd name="connsiteY2-6" fmla="*/ 1493454 h 1493454"/>
              <a:gd name="connsiteX3-7" fmla="*/ 0 w 6342274"/>
              <a:gd name="connsiteY3-8" fmla="*/ 1493454 h 1493454"/>
              <a:gd name="connsiteX4-9" fmla="*/ 3213463 w 6342274"/>
              <a:gd name="connsiteY4-10" fmla="*/ 0 h 1493454"/>
              <a:gd name="connsiteX0-11" fmla="*/ 3213463 w 6342274"/>
              <a:gd name="connsiteY0-12" fmla="*/ 43544 h 1536998"/>
              <a:gd name="connsiteX1-13" fmla="*/ 5654297 w 6342274"/>
              <a:gd name="connsiteY1-14" fmla="*/ 0 h 1536998"/>
              <a:gd name="connsiteX2-15" fmla="*/ 6342274 w 6342274"/>
              <a:gd name="connsiteY2-16" fmla="*/ 1536998 h 1536998"/>
              <a:gd name="connsiteX3-17" fmla="*/ 0 w 6342274"/>
              <a:gd name="connsiteY3-18" fmla="*/ 1536998 h 1536998"/>
              <a:gd name="connsiteX4-19" fmla="*/ 3213463 w 6342274"/>
              <a:gd name="connsiteY4-20" fmla="*/ 43544 h 1536998"/>
              <a:gd name="connsiteX0-21" fmla="*/ 3005994 w 6134805"/>
              <a:gd name="connsiteY0-22" fmla="*/ 43544 h 1536998"/>
              <a:gd name="connsiteX1-23" fmla="*/ 5446828 w 6134805"/>
              <a:gd name="connsiteY1-24" fmla="*/ 0 h 1536998"/>
              <a:gd name="connsiteX2-25" fmla="*/ 6134805 w 6134805"/>
              <a:gd name="connsiteY2-26" fmla="*/ 1536998 h 1536998"/>
              <a:gd name="connsiteX3-27" fmla="*/ 0 w 6134805"/>
              <a:gd name="connsiteY3-28" fmla="*/ 1260373 h 1536998"/>
              <a:gd name="connsiteX4-29" fmla="*/ 3005994 w 6134805"/>
              <a:gd name="connsiteY4-30" fmla="*/ 43544 h 1536998"/>
              <a:gd name="connsiteX0-31" fmla="*/ 3036730 w 6165541"/>
              <a:gd name="connsiteY0-32" fmla="*/ 43544 h 1536998"/>
              <a:gd name="connsiteX1-33" fmla="*/ 5477564 w 6165541"/>
              <a:gd name="connsiteY1-34" fmla="*/ 0 h 1536998"/>
              <a:gd name="connsiteX2-35" fmla="*/ 6165541 w 6165541"/>
              <a:gd name="connsiteY2-36" fmla="*/ 1536998 h 1536998"/>
              <a:gd name="connsiteX3-37" fmla="*/ 0 w 6165541"/>
              <a:gd name="connsiteY3-38" fmla="*/ 1275741 h 1536998"/>
              <a:gd name="connsiteX4-39" fmla="*/ 3036730 w 6165541"/>
              <a:gd name="connsiteY4-40" fmla="*/ 43544 h 1536998"/>
              <a:gd name="connsiteX0-41" fmla="*/ 3036730 w 6157856"/>
              <a:gd name="connsiteY0-42" fmla="*/ 43544 h 1452473"/>
              <a:gd name="connsiteX1-43" fmla="*/ 5477564 w 6157856"/>
              <a:gd name="connsiteY1-44" fmla="*/ 0 h 1452473"/>
              <a:gd name="connsiteX2-45" fmla="*/ 6157856 w 6157856"/>
              <a:gd name="connsiteY2-46" fmla="*/ 1452473 h 1452473"/>
              <a:gd name="connsiteX3-47" fmla="*/ 0 w 6157856"/>
              <a:gd name="connsiteY3-48" fmla="*/ 1275741 h 1452473"/>
              <a:gd name="connsiteX4-49" fmla="*/ 3036730 w 6157856"/>
              <a:gd name="connsiteY4-50" fmla="*/ 43544 h 1452473"/>
              <a:gd name="connsiteX0-51" fmla="*/ 3050377 w 6171503"/>
              <a:gd name="connsiteY0-52" fmla="*/ 43544 h 1452473"/>
              <a:gd name="connsiteX1-53" fmla="*/ 5491211 w 6171503"/>
              <a:gd name="connsiteY1-54" fmla="*/ 0 h 1452473"/>
              <a:gd name="connsiteX2-55" fmla="*/ 6171503 w 6171503"/>
              <a:gd name="connsiteY2-56" fmla="*/ 1452473 h 1452473"/>
              <a:gd name="connsiteX3-57" fmla="*/ 0 w 6171503"/>
              <a:gd name="connsiteY3-58" fmla="*/ 1262093 h 1452473"/>
              <a:gd name="connsiteX4-59" fmla="*/ 3050377 w 6171503"/>
              <a:gd name="connsiteY4-60" fmla="*/ 43544 h 1452473"/>
              <a:gd name="connsiteX0-61" fmla="*/ 3104968 w 6171503"/>
              <a:gd name="connsiteY0-62" fmla="*/ 43544 h 1452473"/>
              <a:gd name="connsiteX1-63" fmla="*/ 5491211 w 6171503"/>
              <a:gd name="connsiteY1-64" fmla="*/ 0 h 1452473"/>
              <a:gd name="connsiteX2-65" fmla="*/ 6171503 w 6171503"/>
              <a:gd name="connsiteY2-66" fmla="*/ 1452473 h 1452473"/>
              <a:gd name="connsiteX3-67" fmla="*/ 0 w 6171503"/>
              <a:gd name="connsiteY3-68" fmla="*/ 1262093 h 1452473"/>
              <a:gd name="connsiteX4-69" fmla="*/ 3104968 w 6171503"/>
              <a:gd name="connsiteY4-70" fmla="*/ 43544 h 1452473"/>
              <a:gd name="connsiteX0-71" fmla="*/ 3104968 w 6171503"/>
              <a:gd name="connsiteY0-72" fmla="*/ 2601 h 1411530"/>
              <a:gd name="connsiteX1-73" fmla="*/ 5504859 w 6171503"/>
              <a:gd name="connsiteY1-74" fmla="*/ 0 h 1411530"/>
              <a:gd name="connsiteX2-75" fmla="*/ 6171503 w 6171503"/>
              <a:gd name="connsiteY2-76" fmla="*/ 1411530 h 1411530"/>
              <a:gd name="connsiteX3-77" fmla="*/ 0 w 6171503"/>
              <a:gd name="connsiteY3-78" fmla="*/ 1221150 h 1411530"/>
              <a:gd name="connsiteX4-79" fmla="*/ 3104968 w 6171503"/>
              <a:gd name="connsiteY4-80" fmla="*/ 2601 h 14115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171503" h="1411530">
                <a:moveTo>
                  <a:pt x="3104968" y="2601"/>
                </a:moveTo>
                <a:lnTo>
                  <a:pt x="5504859" y="0"/>
                </a:lnTo>
                <a:lnTo>
                  <a:pt x="6171503" y="1411530"/>
                </a:lnTo>
                <a:lnTo>
                  <a:pt x="0" y="1221150"/>
                </a:lnTo>
                <a:lnTo>
                  <a:pt x="3104968" y="2601"/>
                </a:lnTo>
                <a:close/>
              </a:path>
            </a:pathLst>
          </a:cu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648" name="组 1"/>
          <p:cNvGrpSpPr/>
          <p:nvPr userDrawn="1"/>
        </p:nvGrpSpPr>
        <p:grpSpPr>
          <a:xfrm>
            <a:off x="1238600" y="2697064"/>
            <a:ext cx="9714801" cy="879837"/>
            <a:chOff x="1253614" y="3120641"/>
            <a:chExt cx="9714801" cy="879837"/>
          </a:xfrm>
        </p:grpSpPr>
        <p:sp>
          <p:nvSpPr>
            <p:cNvPr id="1049686" name="阴影-绿"/>
            <p:cNvSpPr/>
            <p:nvPr userDrawn="1"/>
          </p:nvSpPr>
          <p:spPr>
            <a:xfrm rot="16200000">
              <a:off x="5679630" y="-1139644"/>
              <a:ext cx="725049" cy="9504456"/>
            </a:xfrm>
            <a:prstGeom prst="roundRect">
              <a:avLst>
                <a:gd name="adj" fmla="val 50000"/>
              </a:avLst>
            </a:prstGeom>
            <a:solidFill>
              <a:schemeClr val="bg1"/>
            </a:solidFill>
            <a:ln>
              <a:noFill/>
            </a:ln>
            <a:effectLst>
              <a:outerShdw blurRad="215900" dist="76200" dir="5400000" algn="t" rotWithShape="0">
                <a:srgbClr val="15A3BB">
                  <a:alpha val="5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9687" name="圆角矩形 5"/>
            <p:cNvSpPr/>
            <p:nvPr/>
          </p:nvSpPr>
          <p:spPr>
            <a:xfrm rot="16200000">
              <a:off x="8955108" y="1987170"/>
              <a:ext cx="879836" cy="3146778"/>
            </a:xfrm>
            <a:prstGeom prst="roundRect">
              <a:avLst>
                <a:gd name="adj" fmla="val 50000"/>
              </a:avLst>
            </a:prstGeom>
            <a:gradFill>
              <a:gsLst>
                <a:gs pos="0">
                  <a:srgbClr val="0992BB"/>
                </a:gs>
                <a:gs pos="98000">
                  <a:srgbClr val="30C9B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9688" name="圆角矩形 6"/>
            <p:cNvSpPr/>
            <p:nvPr/>
          </p:nvSpPr>
          <p:spPr>
            <a:xfrm rot="16200000">
              <a:off x="6727852" y="1654107"/>
              <a:ext cx="879834" cy="3812905"/>
            </a:xfrm>
            <a:prstGeom prst="roundRect">
              <a:avLst>
                <a:gd name="adj" fmla="val 50000"/>
              </a:avLst>
            </a:prstGeom>
            <a:gradFill>
              <a:gsLst>
                <a:gs pos="0">
                  <a:srgbClr val="0992BB"/>
                </a:gs>
                <a:gs pos="98000">
                  <a:srgbClr val="30C9B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9689" name="圆角矩形 7"/>
            <p:cNvSpPr/>
            <p:nvPr/>
          </p:nvSpPr>
          <p:spPr>
            <a:xfrm rot="16200000">
              <a:off x="3365168" y="1009090"/>
              <a:ext cx="879834" cy="5102942"/>
            </a:xfrm>
            <a:prstGeom prst="roundRect">
              <a:avLst>
                <a:gd name="adj" fmla="val 50000"/>
              </a:avLst>
            </a:prstGeom>
            <a:gradFill>
              <a:gsLst>
                <a:gs pos="0">
                  <a:srgbClr val="0992BB"/>
                </a:gs>
                <a:gs pos="98000">
                  <a:srgbClr val="30C9B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9690" name="Shape 259"/>
            <p:cNvSpPr/>
            <p:nvPr/>
          </p:nvSpPr>
          <p:spPr>
            <a:xfrm>
              <a:off x="2945663" y="3219538"/>
              <a:ext cx="1718844" cy="723271"/>
            </a:xfrm>
            <a:prstGeom prst="rect">
              <a:avLst/>
            </a:prstGeom>
            <a:ln w="12700">
              <a:miter lim="400000"/>
            </a:ln>
          </p:spPr>
          <p:txBody>
            <a:bodyPr wrap="square" lIns="45718" tIns="45718" rIns="45718" bIns="45718">
              <a:spAutoFit/>
            </a:bodyPr>
            <a:lstStyle/>
            <a:p>
              <a:pPr algn="ctr" hangingPunct="0"/>
              <a:r>
                <a:rPr lang="zh-CN" altLang="en-US" sz="2000" kern="0" dirty="0">
                  <a:solidFill>
                    <a:schemeClr val="bg1"/>
                  </a:solidFill>
                  <a:latin typeface="微软雅黑" panose="020B0503020204020204" pitchFamily="34" charset="-122"/>
                  <a:ea typeface="微软雅黑" panose="020B0503020204020204" pitchFamily="34" charset="-122"/>
                  <a:cs typeface="FZZhengHeiS-DB-GB" charset="-122"/>
                  <a:sym typeface="Helvetica Neue"/>
                </a:rPr>
                <a:t>阮安邦</a:t>
              </a:r>
              <a:endParaRPr lang="en-US" altLang="zh-CN" sz="2000" kern="0" dirty="0">
                <a:solidFill>
                  <a:schemeClr val="bg1"/>
                </a:solidFill>
                <a:latin typeface="微软雅黑" panose="020B0503020204020204" pitchFamily="34" charset="-122"/>
                <a:ea typeface="微软雅黑" panose="020B0503020204020204" pitchFamily="34" charset="-122"/>
                <a:cs typeface="FZZhengHeiS-DB-GB" charset="-122"/>
                <a:sym typeface="Helvetica Neue"/>
              </a:endParaRPr>
            </a:p>
            <a:p>
              <a:pPr algn="ctr" hangingPunct="0">
                <a:lnSpc>
                  <a:spcPct val="150000"/>
                </a:lnSpc>
              </a:pPr>
              <a:r>
                <a:rPr lang="en-US" altLang="zh-CN" sz="1400" kern="0" dirty="0">
                  <a:solidFill>
                    <a:schemeClr val="bg1"/>
                  </a:solidFill>
                  <a:latin typeface="微软雅黑" panose="020B0503020204020204" pitchFamily="34" charset="-122"/>
                  <a:ea typeface="微软雅黑" panose="020B0503020204020204" pitchFamily="34" charset="-122"/>
                  <a:cs typeface="FZZhengHeiS-DB-GB" charset="-122"/>
                  <a:sym typeface="Helvetica Neue"/>
                </a:rPr>
                <a:t>52.1%</a:t>
              </a:r>
              <a:endParaRPr lang="en-US" kern="0" dirty="0">
                <a:solidFill>
                  <a:schemeClr val="bg1"/>
                </a:solidFill>
                <a:latin typeface="微软雅黑" panose="020B0503020204020204" pitchFamily="34" charset="-122"/>
                <a:ea typeface="微软雅黑" panose="020B0503020204020204" pitchFamily="34" charset="-122"/>
                <a:cs typeface="FZZhengHeiS-DB-GB" charset="-122"/>
                <a:sym typeface="Helvetica Neue"/>
              </a:endParaRPr>
            </a:p>
          </p:txBody>
        </p:sp>
        <p:sp>
          <p:nvSpPr>
            <p:cNvPr id="1049691" name="Shape 259"/>
            <p:cNvSpPr/>
            <p:nvPr/>
          </p:nvSpPr>
          <p:spPr>
            <a:xfrm>
              <a:off x="6667332" y="3219537"/>
              <a:ext cx="1718844" cy="723271"/>
            </a:xfrm>
            <a:prstGeom prst="rect">
              <a:avLst/>
            </a:prstGeom>
            <a:ln w="12700">
              <a:miter lim="400000"/>
            </a:ln>
          </p:spPr>
          <p:txBody>
            <a:bodyPr wrap="square" lIns="45718" tIns="45718" rIns="45718" bIns="45718">
              <a:spAutoFit/>
            </a:bodyPr>
            <a:lstStyle/>
            <a:p>
              <a:pPr algn="ctr" hangingPunct="0"/>
              <a:r>
                <a:rPr lang="zh-CN" altLang="en-US" sz="2000" kern="0" dirty="0">
                  <a:solidFill>
                    <a:schemeClr val="bg1"/>
                  </a:solidFill>
                  <a:latin typeface="微软雅黑" panose="020B0503020204020204" pitchFamily="34" charset="-122"/>
                  <a:ea typeface="微软雅黑" panose="020B0503020204020204" pitchFamily="34" charset="-122"/>
                  <a:cs typeface="FZZhengHeiS-DB-GB" charset="-122"/>
                  <a:sym typeface="Helvetica Neue"/>
                </a:rPr>
                <a:t>云安邦</a:t>
              </a:r>
              <a:endParaRPr lang="en-US" altLang="zh-CN" sz="2000" kern="0" dirty="0">
                <a:solidFill>
                  <a:schemeClr val="bg1"/>
                </a:solidFill>
                <a:latin typeface="微软雅黑" panose="020B0503020204020204" pitchFamily="34" charset="-122"/>
                <a:ea typeface="微软雅黑" panose="020B0503020204020204" pitchFamily="34" charset="-122"/>
                <a:cs typeface="FZZhengHeiS-DB-GB" charset="-122"/>
                <a:sym typeface="Helvetica Neue"/>
              </a:endParaRPr>
            </a:p>
            <a:p>
              <a:pPr algn="ctr" hangingPunct="0">
                <a:lnSpc>
                  <a:spcPct val="150000"/>
                </a:lnSpc>
              </a:pPr>
              <a:r>
                <a:rPr lang="en-US" altLang="zh-CN" sz="1400" kern="0" dirty="0">
                  <a:solidFill>
                    <a:schemeClr val="bg1"/>
                  </a:solidFill>
                  <a:latin typeface="微软雅黑" panose="020B0503020204020204" pitchFamily="34" charset="-122"/>
                  <a:ea typeface="微软雅黑" panose="020B0503020204020204" pitchFamily="34" charset="-122"/>
                  <a:cs typeface="FZZhengHeiS-DB-GB" charset="-122"/>
                  <a:sym typeface="Helvetica Neue"/>
                </a:rPr>
                <a:t>27.9%</a:t>
              </a:r>
              <a:endParaRPr lang="en-US" kern="0" dirty="0">
                <a:solidFill>
                  <a:schemeClr val="bg1"/>
                </a:solidFill>
                <a:latin typeface="微软雅黑" panose="020B0503020204020204" pitchFamily="34" charset="-122"/>
                <a:ea typeface="微软雅黑" panose="020B0503020204020204" pitchFamily="34" charset="-122"/>
                <a:cs typeface="FZZhengHeiS-DB-GB" charset="-122"/>
                <a:sym typeface="Helvetica Neue"/>
              </a:endParaRPr>
            </a:p>
          </p:txBody>
        </p:sp>
        <p:sp>
          <p:nvSpPr>
            <p:cNvPr id="1049692" name="Shape 259"/>
            <p:cNvSpPr/>
            <p:nvPr/>
          </p:nvSpPr>
          <p:spPr>
            <a:xfrm>
              <a:off x="9075537" y="3219536"/>
              <a:ext cx="1718844" cy="723271"/>
            </a:xfrm>
            <a:prstGeom prst="rect">
              <a:avLst/>
            </a:prstGeom>
            <a:ln w="12700">
              <a:miter lim="400000"/>
            </a:ln>
          </p:spPr>
          <p:txBody>
            <a:bodyPr wrap="square" lIns="45718" tIns="45718" rIns="45718" bIns="45718">
              <a:spAutoFit/>
            </a:bodyPr>
            <a:lstStyle/>
            <a:p>
              <a:pPr algn="ctr" hangingPunct="0"/>
              <a:r>
                <a:rPr lang="zh-CN" altLang="en-US" sz="2000" kern="0" dirty="0">
                  <a:solidFill>
                    <a:schemeClr val="bg1"/>
                  </a:solidFill>
                  <a:latin typeface="微软雅黑" panose="020B0503020204020204" pitchFamily="34" charset="-122"/>
                  <a:ea typeface="微软雅黑" panose="020B0503020204020204" pitchFamily="34" charset="-122"/>
                  <a:cs typeface="FZZhengHeiS-DB-GB" charset="-122"/>
                  <a:sym typeface="Helvetica Neue"/>
                </a:rPr>
                <a:t>洪泰基金</a:t>
              </a:r>
              <a:endParaRPr lang="en-US" altLang="zh-CN" sz="2000" kern="0" dirty="0">
                <a:solidFill>
                  <a:schemeClr val="bg1"/>
                </a:solidFill>
                <a:latin typeface="微软雅黑" panose="020B0503020204020204" pitchFamily="34" charset="-122"/>
                <a:ea typeface="微软雅黑" panose="020B0503020204020204" pitchFamily="34" charset="-122"/>
                <a:cs typeface="FZZhengHeiS-DB-GB" charset="-122"/>
                <a:sym typeface="Helvetica Neue"/>
              </a:endParaRPr>
            </a:p>
            <a:p>
              <a:pPr algn="ctr" hangingPunct="0">
                <a:lnSpc>
                  <a:spcPct val="150000"/>
                </a:lnSpc>
              </a:pPr>
              <a:r>
                <a:rPr lang="en-US" altLang="zh-CN" sz="1400" kern="0" dirty="0">
                  <a:solidFill>
                    <a:schemeClr val="bg1"/>
                  </a:solidFill>
                  <a:latin typeface="微软雅黑" panose="020B0503020204020204" pitchFamily="34" charset="-122"/>
                  <a:ea typeface="微软雅黑" panose="020B0503020204020204" pitchFamily="34" charset="-122"/>
                  <a:cs typeface="FZZhengHeiS-DB-GB" charset="-122"/>
                  <a:sym typeface="Helvetica Neue"/>
                </a:rPr>
                <a:t>20%</a:t>
              </a:r>
              <a:endParaRPr lang="en-US" kern="0" dirty="0">
                <a:solidFill>
                  <a:schemeClr val="bg1"/>
                </a:solidFill>
                <a:latin typeface="微软雅黑" panose="020B0503020204020204" pitchFamily="34" charset="-122"/>
                <a:ea typeface="微软雅黑" panose="020B0503020204020204" pitchFamily="34" charset="-122"/>
                <a:cs typeface="FZZhengHeiS-DB-GB" charset="-122"/>
                <a:sym typeface="Helvetica Neue"/>
              </a:endParaRPr>
            </a:p>
          </p:txBody>
        </p:sp>
      </p:grpSp>
      <p:grpSp>
        <p:nvGrpSpPr>
          <p:cNvPr id="649" name="组 2"/>
          <p:cNvGrpSpPr/>
          <p:nvPr userDrawn="1"/>
        </p:nvGrpSpPr>
        <p:grpSpPr>
          <a:xfrm>
            <a:off x="2924864" y="4651227"/>
            <a:ext cx="6342273" cy="587059"/>
            <a:chOff x="3237824" y="1185584"/>
            <a:chExt cx="6342273" cy="587059"/>
          </a:xfrm>
        </p:grpSpPr>
        <p:sp>
          <p:nvSpPr>
            <p:cNvPr id="1049693" name="阴影-绿"/>
            <p:cNvSpPr/>
            <p:nvPr/>
          </p:nvSpPr>
          <p:spPr>
            <a:xfrm rot="16200000">
              <a:off x="6127332" y="-1592718"/>
              <a:ext cx="473346" cy="6204952"/>
            </a:xfrm>
            <a:prstGeom prst="roundRect">
              <a:avLst>
                <a:gd name="adj" fmla="val 50000"/>
              </a:avLst>
            </a:prstGeom>
            <a:solidFill>
              <a:schemeClr val="bg1"/>
            </a:solidFill>
            <a:ln>
              <a:noFill/>
            </a:ln>
            <a:effectLst>
              <a:outerShdw blurRad="215900" dist="76200" dir="5400000" algn="t" rotWithShape="0">
                <a:srgbClr val="777777">
                  <a:alpha val="5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9694" name="圆角矩形 13"/>
            <p:cNvSpPr/>
            <p:nvPr/>
          </p:nvSpPr>
          <p:spPr>
            <a:xfrm rot="16200000">
              <a:off x="8265717" y="448611"/>
              <a:ext cx="574398" cy="2054363"/>
            </a:xfrm>
            <a:prstGeom prst="roundRect">
              <a:avLst>
                <a:gd name="adj" fmla="val 50000"/>
              </a:avLst>
            </a:prstGeom>
            <a:gradFill>
              <a:gsLst>
                <a:gs pos="0">
                  <a:srgbClr val="777777"/>
                </a:gs>
                <a:gs pos="98000">
                  <a:srgbClr val="AEAEA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9695" name="圆角矩形 14"/>
            <p:cNvSpPr/>
            <p:nvPr/>
          </p:nvSpPr>
          <p:spPr>
            <a:xfrm rot="16200000">
              <a:off x="6517717" y="118413"/>
              <a:ext cx="577407" cy="2711749"/>
            </a:xfrm>
            <a:prstGeom prst="roundRect">
              <a:avLst>
                <a:gd name="adj" fmla="val 50000"/>
              </a:avLst>
            </a:prstGeom>
            <a:gradFill>
              <a:gsLst>
                <a:gs pos="0">
                  <a:srgbClr val="777777"/>
                </a:gs>
                <a:gs pos="98000">
                  <a:srgbClr val="AEAEA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9696" name="圆角矩形 15"/>
            <p:cNvSpPr/>
            <p:nvPr/>
          </p:nvSpPr>
          <p:spPr>
            <a:xfrm rot="16200000">
              <a:off x="4314066" y="112353"/>
              <a:ext cx="574397" cy="2726881"/>
            </a:xfrm>
            <a:prstGeom prst="roundRect">
              <a:avLst>
                <a:gd name="adj" fmla="val 50000"/>
              </a:avLst>
            </a:prstGeom>
            <a:gradFill>
              <a:gsLst>
                <a:gs pos="0">
                  <a:srgbClr val="777777"/>
                </a:gs>
                <a:gs pos="98000">
                  <a:srgbClr val="AEAEA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9697" name="Shape 259"/>
            <p:cNvSpPr/>
            <p:nvPr/>
          </p:nvSpPr>
          <p:spPr>
            <a:xfrm>
              <a:off x="4040194" y="1210955"/>
              <a:ext cx="1122141" cy="561688"/>
            </a:xfrm>
            <a:prstGeom prst="rect">
              <a:avLst/>
            </a:prstGeom>
            <a:ln w="12700">
              <a:miter lim="400000"/>
            </a:ln>
          </p:spPr>
          <p:txBody>
            <a:bodyPr wrap="square" lIns="45718" tIns="45718" rIns="45718" bIns="45718">
              <a:spAutoFit/>
            </a:bodyPr>
            <a:lstStyle/>
            <a:p>
              <a:pPr algn="ctr" hangingPunct="0"/>
              <a:r>
                <a:rPr lang="en-US" altLang="zh-CN" sz="1400" kern="0" dirty="0">
                  <a:solidFill>
                    <a:schemeClr val="bg1"/>
                  </a:solidFill>
                  <a:latin typeface="微软雅黑" panose="020B0503020204020204" pitchFamily="34" charset="-122"/>
                  <a:ea typeface="微软雅黑" panose="020B0503020204020204" pitchFamily="34" charset="-122"/>
                  <a:cs typeface="FZZhengHeiS-DB-GB" charset="-122"/>
                  <a:sym typeface="Helvetica Neue"/>
                </a:rPr>
                <a:t>ESOP</a:t>
              </a:r>
            </a:p>
            <a:p>
              <a:pPr algn="ctr" hangingPunct="0">
                <a:lnSpc>
                  <a:spcPct val="150000"/>
                </a:lnSpc>
              </a:pPr>
              <a:r>
                <a:rPr lang="en-US" altLang="zh-CN" sz="1050" kern="0" dirty="0">
                  <a:solidFill>
                    <a:schemeClr val="bg1"/>
                  </a:solidFill>
                  <a:latin typeface="微软雅黑" panose="020B0503020204020204" pitchFamily="34" charset="-122"/>
                  <a:ea typeface="微软雅黑" panose="020B0503020204020204" pitchFamily="34" charset="-122"/>
                  <a:cs typeface="FZZhengHeiS-DB-GB" charset="-122"/>
                  <a:sym typeface="Helvetica Neue"/>
                </a:rPr>
                <a:t>12%</a:t>
              </a:r>
              <a:endParaRPr lang="en-US" sz="1200" kern="0" dirty="0">
                <a:solidFill>
                  <a:schemeClr val="bg1"/>
                </a:solidFill>
                <a:latin typeface="微软雅黑" panose="020B0503020204020204" pitchFamily="34" charset="-122"/>
                <a:ea typeface="微软雅黑" panose="020B0503020204020204" pitchFamily="34" charset="-122"/>
                <a:cs typeface="FZZhengHeiS-DB-GB" charset="-122"/>
                <a:sym typeface="Helvetica Neue"/>
              </a:endParaRPr>
            </a:p>
          </p:txBody>
        </p:sp>
        <p:sp>
          <p:nvSpPr>
            <p:cNvPr id="1049698" name="Shape 259"/>
            <p:cNvSpPr/>
            <p:nvPr/>
          </p:nvSpPr>
          <p:spPr>
            <a:xfrm>
              <a:off x="6429366" y="1210954"/>
              <a:ext cx="1122141" cy="550147"/>
            </a:xfrm>
            <a:prstGeom prst="rect">
              <a:avLst/>
            </a:prstGeom>
            <a:ln w="12700">
              <a:miter lim="400000"/>
            </a:ln>
          </p:spPr>
          <p:txBody>
            <a:bodyPr wrap="square" lIns="45718" tIns="45718" rIns="45718" bIns="45718">
              <a:spAutoFit/>
            </a:bodyPr>
            <a:lstStyle/>
            <a:p>
              <a:pPr algn="ctr" hangingPunct="0"/>
              <a:r>
                <a:rPr lang="zh-CN" altLang="en-US" sz="1400" kern="0" dirty="0">
                  <a:solidFill>
                    <a:schemeClr val="bg1"/>
                  </a:solidFill>
                  <a:latin typeface="微软雅黑" panose="020B0503020204020204" pitchFamily="34" charset="-122"/>
                  <a:ea typeface="微软雅黑" panose="020B0503020204020204" pitchFamily="34" charset="-122"/>
                  <a:cs typeface="FZZhengHeiS-DB-GB" charset="-122"/>
                  <a:sym typeface="Helvetica Neue"/>
                </a:rPr>
                <a:t>魏明</a:t>
              </a:r>
              <a:endParaRPr lang="en-US" altLang="zh-CN" sz="1400" kern="0" dirty="0">
                <a:solidFill>
                  <a:schemeClr val="bg1"/>
                </a:solidFill>
                <a:latin typeface="微软雅黑" panose="020B0503020204020204" pitchFamily="34" charset="-122"/>
                <a:ea typeface="微软雅黑" panose="020B0503020204020204" pitchFamily="34" charset="-122"/>
                <a:cs typeface="FZZhengHeiS-DB-GB" charset="-122"/>
                <a:sym typeface="Helvetica Neue"/>
              </a:endParaRPr>
            </a:p>
            <a:p>
              <a:pPr algn="ctr" hangingPunct="0">
                <a:lnSpc>
                  <a:spcPct val="150000"/>
                </a:lnSpc>
              </a:pPr>
              <a:r>
                <a:rPr lang="en-US" altLang="zh-CN" sz="1050" kern="0" dirty="0">
                  <a:solidFill>
                    <a:schemeClr val="bg1"/>
                  </a:solidFill>
                  <a:latin typeface="微软雅黑" panose="020B0503020204020204" pitchFamily="34" charset="-122"/>
                  <a:ea typeface="微软雅黑" panose="020B0503020204020204" pitchFamily="34" charset="-122"/>
                  <a:cs typeface="FZZhengHeiS-DB-GB" charset="-122"/>
                  <a:sym typeface="Helvetica Neue"/>
                </a:rPr>
                <a:t>9.6%</a:t>
              </a:r>
              <a:endParaRPr lang="en-US" sz="1200" kern="0" dirty="0">
                <a:solidFill>
                  <a:schemeClr val="bg1"/>
                </a:solidFill>
                <a:latin typeface="微软雅黑" panose="020B0503020204020204" pitchFamily="34" charset="-122"/>
                <a:ea typeface="微软雅黑" panose="020B0503020204020204" pitchFamily="34" charset="-122"/>
                <a:cs typeface="FZZhengHeiS-DB-GB" charset="-122"/>
                <a:sym typeface="Helvetica Neue"/>
              </a:endParaRPr>
            </a:p>
          </p:txBody>
        </p:sp>
        <p:sp>
          <p:nvSpPr>
            <p:cNvPr id="1049699" name="Shape 259"/>
            <p:cNvSpPr/>
            <p:nvPr/>
          </p:nvSpPr>
          <p:spPr>
            <a:xfrm>
              <a:off x="8306593" y="1210953"/>
              <a:ext cx="1122141" cy="550147"/>
            </a:xfrm>
            <a:prstGeom prst="rect">
              <a:avLst/>
            </a:prstGeom>
            <a:ln w="12700">
              <a:miter lim="400000"/>
            </a:ln>
          </p:spPr>
          <p:txBody>
            <a:bodyPr wrap="square" lIns="45718" tIns="45718" rIns="45718" bIns="45718">
              <a:spAutoFit/>
            </a:bodyPr>
            <a:lstStyle/>
            <a:p>
              <a:pPr algn="ctr" hangingPunct="0"/>
              <a:r>
                <a:rPr lang="zh-CN" altLang="en-US" sz="1400" kern="0" dirty="0">
                  <a:solidFill>
                    <a:schemeClr val="bg1"/>
                  </a:solidFill>
                  <a:latin typeface="微软雅黑" panose="020B0503020204020204" pitchFamily="34" charset="-122"/>
                  <a:ea typeface="微软雅黑" panose="020B0503020204020204" pitchFamily="34" charset="-122"/>
                  <a:cs typeface="FZZhengHeiS-DB-GB" charset="-122"/>
                  <a:sym typeface="Helvetica Neue"/>
                </a:rPr>
                <a:t>其他合伙人</a:t>
              </a:r>
              <a:endParaRPr lang="en-US" altLang="zh-CN" sz="1400" kern="0" dirty="0">
                <a:solidFill>
                  <a:schemeClr val="bg1"/>
                </a:solidFill>
                <a:latin typeface="微软雅黑" panose="020B0503020204020204" pitchFamily="34" charset="-122"/>
                <a:ea typeface="微软雅黑" panose="020B0503020204020204" pitchFamily="34" charset="-122"/>
                <a:cs typeface="FZZhengHeiS-DB-GB" charset="-122"/>
                <a:sym typeface="Helvetica Neue"/>
              </a:endParaRPr>
            </a:p>
            <a:p>
              <a:pPr algn="ctr" hangingPunct="0">
                <a:lnSpc>
                  <a:spcPct val="150000"/>
                </a:lnSpc>
              </a:pPr>
              <a:r>
                <a:rPr lang="en-US" altLang="zh-CN" sz="1050" kern="0" dirty="0">
                  <a:solidFill>
                    <a:schemeClr val="bg1"/>
                  </a:solidFill>
                  <a:latin typeface="微软雅黑" panose="020B0503020204020204" pitchFamily="34" charset="-122"/>
                  <a:ea typeface="微软雅黑" panose="020B0503020204020204" pitchFamily="34" charset="-122"/>
                  <a:cs typeface="FZZhengHeiS-DB-GB" charset="-122"/>
                  <a:sym typeface="Helvetica Neue"/>
                </a:rPr>
                <a:t>6.3%</a:t>
              </a:r>
              <a:endParaRPr lang="en-US" sz="1200" kern="0" dirty="0">
                <a:solidFill>
                  <a:schemeClr val="bg1"/>
                </a:solidFill>
                <a:latin typeface="微软雅黑" panose="020B0503020204020204" pitchFamily="34" charset="-122"/>
                <a:ea typeface="微软雅黑" panose="020B0503020204020204" pitchFamily="34" charset="-122"/>
                <a:cs typeface="FZZhengHeiS-DB-GB" charset="-122"/>
                <a:sym typeface="Helvetica Neue"/>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48"/>
                                        </p:tgtEl>
                                        <p:attrNameLst>
                                          <p:attrName>style.visibility</p:attrName>
                                        </p:attrNameLst>
                                      </p:cBhvr>
                                      <p:to>
                                        <p:strVal val="visible"/>
                                      </p:to>
                                    </p:set>
                                    <p:animEffect transition="in" filter="wipe(left)">
                                      <p:cBhvr>
                                        <p:cTn id="7" dur="1000"/>
                                        <p:tgtEl>
                                          <p:spTgt spid="648"/>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049685"/>
                                        </p:tgtEl>
                                        <p:attrNameLst>
                                          <p:attrName>style.visibility</p:attrName>
                                        </p:attrNameLst>
                                      </p:cBhvr>
                                      <p:to>
                                        <p:strVal val="visible"/>
                                      </p:to>
                                    </p:set>
                                    <p:animEffect transition="in" filter="wipe(up)">
                                      <p:cBhvr>
                                        <p:cTn id="11" dur="800"/>
                                        <p:tgtEl>
                                          <p:spTgt spid="1049685"/>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649"/>
                                        </p:tgtEl>
                                        <p:attrNameLst>
                                          <p:attrName>style.visibility</p:attrName>
                                        </p:attrNameLst>
                                      </p:cBhvr>
                                      <p:to>
                                        <p:strVal val="visible"/>
                                      </p:to>
                                    </p:set>
                                    <p:animEffect transition="in" filter="fade">
                                      <p:cBhvr>
                                        <p:cTn id="15" dur="500"/>
                                        <p:tgtEl>
                                          <p:spTgt spid="6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85"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1049588" name="文本框 39"/>
          <p:cNvSpPr txBox="1"/>
          <p:nvPr userDrawn="1">
            <p:custDataLst>
              <p:tags r:id="rId1"/>
            </p:custDataLst>
          </p:nvPr>
        </p:nvSpPr>
        <p:spPr>
          <a:xfrm>
            <a:off x="1857413" y="5428456"/>
            <a:ext cx="8550200" cy="553678"/>
          </a:xfrm>
          <a:prstGeom prst="rect">
            <a:avLst/>
          </a:prstGeom>
          <a:noFill/>
        </p:spPr>
        <p:txBody>
          <a:bodyPr wrap="square" lIns="0" tIns="0" rIns="0" bIns="0" rtlCol="0" anchor="t" anchorCtr="0">
            <a:spAutoFit/>
          </a:bodyPr>
          <a:lstStyle/>
          <a:p>
            <a:pPr algn="ctr">
              <a:lnSpc>
                <a:spcPct val="160000"/>
              </a:lnSpc>
            </a:pPr>
            <a:r>
              <a:rPr lang="zh-CN" altLang="en-US" sz="1200" dirty="0">
                <a:solidFill>
                  <a:schemeClr val="tx1">
                    <a:lumMod val="75000"/>
                    <a:lumOff val="25000"/>
                    <a:alpha val="70000"/>
                  </a:schemeClr>
                </a:solidFill>
                <a:latin typeface="微软雅黑" panose="020B0503020204020204" pitchFamily="34" charset="-122"/>
                <a:ea typeface="微软雅黑" panose="020B0503020204020204" pitchFamily="34" charset="-122"/>
                <a:sym typeface="+mn-ea"/>
              </a:rPr>
              <a:t>据不完全统计，每年因网络攻击及其结果造成的损失平均高达30000亿美元。</a:t>
            </a:r>
            <a:r>
              <a:rPr lang="en-US" altLang="zh-CN" sz="1200" dirty="0">
                <a:solidFill>
                  <a:schemeClr val="tx1">
                    <a:lumMod val="75000"/>
                    <a:lumOff val="25000"/>
                    <a:alpha val="70000"/>
                  </a:schemeClr>
                </a:solidFill>
                <a:latin typeface="微软雅黑" panose="020B0503020204020204" pitchFamily="34" charset="-122"/>
                <a:ea typeface="微软雅黑" panose="020B0503020204020204" pitchFamily="34" charset="-122"/>
                <a:sym typeface="+mn-ea"/>
              </a:rPr>
              <a:t> Cybersecurity Ventures</a:t>
            </a:r>
            <a:r>
              <a:rPr lang="zh-CN" altLang="en-US" sz="1200" dirty="0">
                <a:solidFill>
                  <a:schemeClr val="tx1">
                    <a:lumMod val="75000"/>
                    <a:lumOff val="25000"/>
                    <a:alpha val="70000"/>
                  </a:schemeClr>
                </a:solidFill>
                <a:latin typeface="微软雅黑" panose="020B0503020204020204" pitchFamily="34" charset="-122"/>
                <a:ea typeface="微软雅黑" panose="020B0503020204020204" pitchFamily="34" charset="-122"/>
                <a:sym typeface="+mn-ea"/>
              </a:rPr>
              <a:t>预测，到</a:t>
            </a:r>
            <a:r>
              <a:rPr lang="en-US" altLang="zh-CN" sz="1200" dirty="0">
                <a:solidFill>
                  <a:schemeClr val="tx1">
                    <a:lumMod val="75000"/>
                    <a:lumOff val="25000"/>
                    <a:alpha val="70000"/>
                  </a:schemeClr>
                </a:solidFill>
                <a:latin typeface="微软雅黑" panose="020B0503020204020204" pitchFamily="34" charset="-122"/>
                <a:ea typeface="微软雅黑" panose="020B0503020204020204" pitchFamily="34" charset="-122"/>
                <a:sym typeface="+mn-ea"/>
              </a:rPr>
              <a:t>2021</a:t>
            </a:r>
            <a:r>
              <a:rPr lang="zh-CN" altLang="en-US" sz="1200" dirty="0">
                <a:solidFill>
                  <a:schemeClr val="tx1">
                    <a:lumMod val="75000"/>
                    <a:lumOff val="25000"/>
                    <a:alpha val="70000"/>
                  </a:schemeClr>
                </a:solidFill>
                <a:latin typeface="微软雅黑" panose="020B0503020204020204" pitchFamily="34" charset="-122"/>
                <a:ea typeface="微软雅黑" panose="020B0503020204020204" pitchFamily="34" charset="-122"/>
                <a:sym typeface="+mn-ea"/>
              </a:rPr>
              <a:t>年，网络攻击损失将达</a:t>
            </a:r>
            <a:r>
              <a:rPr lang="en-US" altLang="zh-CN" sz="1200" dirty="0">
                <a:solidFill>
                  <a:schemeClr val="tx1">
                    <a:lumMod val="75000"/>
                    <a:lumOff val="25000"/>
                    <a:alpha val="70000"/>
                  </a:schemeClr>
                </a:solidFill>
                <a:latin typeface="微软雅黑" panose="020B0503020204020204" pitchFamily="34" charset="-122"/>
                <a:ea typeface="微软雅黑" panose="020B0503020204020204" pitchFamily="34" charset="-122"/>
                <a:sym typeface="+mn-ea"/>
              </a:rPr>
              <a:t>60000</a:t>
            </a:r>
            <a:r>
              <a:rPr lang="zh-CN" altLang="en-US" sz="1200" dirty="0">
                <a:solidFill>
                  <a:schemeClr val="tx1">
                    <a:lumMod val="75000"/>
                    <a:lumOff val="25000"/>
                    <a:alpha val="70000"/>
                  </a:schemeClr>
                </a:solidFill>
                <a:latin typeface="微软雅黑" panose="020B0503020204020204" pitchFamily="34" charset="-122"/>
                <a:ea typeface="微软雅黑" panose="020B0503020204020204" pitchFamily="34" charset="-122"/>
                <a:sym typeface="+mn-ea"/>
              </a:rPr>
              <a:t>亿美元。全球企业每年都在调整信息安全预算，采购信息安全新产品和新服务以应对不断出现的新威胁。</a:t>
            </a:r>
            <a:endParaRPr lang="zh-CN" altLang="en-US" sz="1200" dirty="0">
              <a:solidFill>
                <a:schemeClr val="tx1">
                  <a:lumMod val="75000"/>
                  <a:lumOff val="25000"/>
                  <a:alpha val="7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49589" name="矩形 13"/>
          <p:cNvSpPr/>
          <p:nvPr userDrawn="1"/>
        </p:nvSpPr>
        <p:spPr>
          <a:xfrm>
            <a:off x="1981200" y="3363330"/>
            <a:ext cx="3302507" cy="953081"/>
          </a:xfrm>
          <a:prstGeom prst="rect">
            <a:avLst/>
          </a:prstGeom>
        </p:spPr>
        <p:txBody>
          <a:bodyPr wrap="none">
            <a:spAutoFit/>
          </a:bodyPr>
          <a:lstStyle/>
          <a:p>
            <a:pPr>
              <a:lnSpc>
                <a:spcPct val="160000"/>
              </a:lnSpc>
            </a:pPr>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30000亿美元</a:t>
            </a:r>
            <a:endPar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49590" name="矩形 14"/>
          <p:cNvSpPr/>
          <p:nvPr userDrawn="1"/>
        </p:nvSpPr>
        <p:spPr>
          <a:xfrm>
            <a:off x="6731630" y="1513906"/>
            <a:ext cx="3302507" cy="953081"/>
          </a:xfrm>
          <a:prstGeom prst="rect">
            <a:avLst/>
          </a:prstGeom>
        </p:spPr>
        <p:txBody>
          <a:bodyPr wrap="none">
            <a:spAutoFit/>
          </a:bodyPr>
          <a:lstStyle/>
          <a:p>
            <a:pPr>
              <a:lnSpc>
                <a:spcPct val="160000"/>
              </a:lnSpc>
            </a:pPr>
            <a:r>
              <a:rPr lang="en-US" altLang="zh-CN" sz="40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6</a:t>
            </a:r>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0000亿美元</a:t>
            </a:r>
            <a:endPar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49591" name="矩形 15"/>
          <p:cNvSpPr/>
          <p:nvPr userDrawn="1"/>
        </p:nvSpPr>
        <p:spPr>
          <a:xfrm>
            <a:off x="2385958" y="4313886"/>
            <a:ext cx="2492990" cy="369332"/>
          </a:xfrm>
          <a:prstGeom prst="rect">
            <a:avLst/>
          </a:prstGeom>
        </p:spPr>
        <p:txBody>
          <a:bodyPr wrap="none">
            <a:spAutoFit/>
          </a:bodyPr>
          <a:lstStyle/>
          <a:p>
            <a:r>
              <a:rPr lang="zh-CN" altLang="en-US" dirty="0">
                <a:solidFill>
                  <a:schemeClr val="tx1">
                    <a:lumMod val="75000"/>
                    <a:lumOff val="25000"/>
                    <a:alpha val="70000"/>
                  </a:schemeClr>
                </a:solidFill>
                <a:latin typeface="微软雅黑" panose="020B0503020204020204" pitchFamily="34" charset="-122"/>
                <a:ea typeface="微软雅黑" panose="020B0503020204020204" pitchFamily="34" charset="-122"/>
                <a:sym typeface="+mn-ea"/>
              </a:rPr>
              <a:t>每年网络攻击成的损失</a:t>
            </a:r>
            <a:endParaRPr lang="zh-CN" altLang="en-US" dirty="0">
              <a:solidFill>
                <a:schemeClr val="tx1">
                  <a:lumMod val="75000"/>
                  <a:lumOff val="25000"/>
                  <a:alpha val="70000"/>
                </a:schemeClr>
              </a:solidFill>
            </a:endParaRPr>
          </a:p>
        </p:txBody>
      </p:sp>
      <p:sp>
        <p:nvSpPr>
          <p:cNvPr id="1049592" name="矩形 16"/>
          <p:cNvSpPr/>
          <p:nvPr userDrawn="1"/>
        </p:nvSpPr>
        <p:spPr>
          <a:xfrm>
            <a:off x="7444165" y="2450745"/>
            <a:ext cx="1877437" cy="369332"/>
          </a:xfrm>
          <a:prstGeom prst="rect">
            <a:avLst/>
          </a:prstGeom>
        </p:spPr>
        <p:txBody>
          <a:bodyPr wrap="none">
            <a:spAutoFit/>
          </a:bodyPr>
          <a:lstStyle/>
          <a:p>
            <a:r>
              <a:rPr lang="en-US" altLang="zh-CN" dirty="0">
                <a:solidFill>
                  <a:schemeClr val="tx1">
                    <a:lumMod val="75000"/>
                    <a:lumOff val="25000"/>
                    <a:alpha val="70000"/>
                  </a:schemeClr>
                </a:solidFill>
                <a:latin typeface="微软雅黑" panose="020B0503020204020204" pitchFamily="34" charset="-122"/>
                <a:ea typeface="微软雅黑" panose="020B0503020204020204" pitchFamily="34" charset="-122"/>
                <a:sym typeface="+mn-ea"/>
              </a:rPr>
              <a:t>2021</a:t>
            </a:r>
            <a:r>
              <a:rPr lang="zh-CN" altLang="en-US" dirty="0">
                <a:solidFill>
                  <a:schemeClr val="tx1">
                    <a:lumMod val="75000"/>
                    <a:lumOff val="25000"/>
                    <a:alpha val="70000"/>
                  </a:schemeClr>
                </a:solidFill>
                <a:latin typeface="微软雅黑" panose="020B0503020204020204" pitchFamily="34" charset="-122"/>
                <a:ea typeface="微软雅黑" panose="020B0503020204020204" pitchFamily="34" charset="-122"/>
                <a:sym typeface="+mn-ea"/>
              </a:rPr>
              <a:t>年损失预测</a:t>
            </a:r>
            <a:endParaRPr lang="zh-CN" altLang="en-US" dirty="0">
              <a:solidFill>
                <a:schemeClr val="tx1">
                  <a:lumMod val="75000"/>
                  <a:lumOff val="25000"/>
                  <a:alpha val="70000"/>
                </a:schemeClr>
              </a:solidFill>
            </a:endParaRPr>
          </a:p>
        </p:txBody>
      </p:sp>
      <p:sp>
        <p:nvSpPr>
          <p:cNvPr id="1049593" name="椭圆 17"/>
          <p:cNvSpPr/>
          <p:nvPr userDrawn="1"/>
        </p:nvSpPr>
        <p:spPr>
          <a:xfrm>
            <a:off x="3552825" y="4686738"/>
            <a:ext cx="144000" cy="14400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05" name="组合 18"/>
          <p:cNvGrpSpPr/>
          <p:nvPr userDrawn="1"/>
        </p:nvGrpSpPr>
        <p:grpSpPr>
          <a:xfrm>
            <a:off x="-1234071" y="205087"/>
            <a:ext cx="9807919" cy="4561103"/>
            <a:chOff x="-1234071" y="86749"/>
            <a:chExt cx="9807919" cy="4561103"/>
          </a:xfrm>
        </p:grpSpPr>
        <p:sp>
          <p:nvSpPr>
            <p:cNvPr id="1049594" name="弧形 13"/>
            <p:cNvSpPr/>
            <p:nvPr/>
          </p:nvSpPr>
          <p:spPr>
            <a:xfrm rot="5400000">
              <a:off x="1389337" y="-2536659"/>
              <a:ext cx="4561103" cy="9807919"/>
            </a:xfrm>
            <a:prstGeom prst="arc">
              <a:avLst>
                <a:gd name="adj1" fmla="val 16665087"/>
                <a:gd name="adj2" fmla="val 69306"/>
              </a:avLst>
            </a:prstGeom>
            <a:ln w="25400">
              <a:gradFill>
                <a:gsLst>
                  <a:gs pos="0">
                    <a:srgbClr val="FF4B4B"/>
                  </a:gs>
                  <a:gs pos="100000">
                    <a:schemeClr val="accent6">
                      <a:lumMod val="60000"/>
                      <a:lumOff val="40000"/>
                    </a:schemeClr>
                  </a:gs>
                </a:gsLst>
                <a:lin ang="5400000" scaled="1"/>
              </a:gradFill>
              <a:headEnd type="non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49595" name="椭圆 20"/>
            <p:cNvSpPr/>
            <p:nvPr/>
          </p:nvSpPr>
          <p:spPr>
            <a:xfrm>
              <a:off x="8311725" y="2914928"/>
              <a:ext cx="144000" cy="144000"/>
            </a:xfrm>
            <a:prstGeom prst="ellipse">
              <a:avLst/>
            </a:prstGeom>
            <a:solidFill>
              <a:srgbClr val="FF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606" name="组合 21"/>
          <p:cNvGrpSpPr/>
          <p:nvPr userDrawn="1"/>
        </p:nvGrpSpPr>
        <p:grpSpPr>
          <a:xfrm>
            <a:off x="8086642" y="2809025"/>
            <a:ext cx="592482" cy="592482"/>
            <a:chOff x="8868668" y="4003940"/>
            <a:chExt cx="592482" cy="592482"/>
          </a:xfrm>
        </p:grpSpPr>
        <p:sp>
          <p:nvSpPr>
            <p:cNvPr id="1049596" name="椭圆 22"/>
            <p:cNvSpPr/>
            <p:nvPr/>
          </p:nvSpPr>
          <p:spPr>
            <a:xfrm>
              <a:off x="9022838" y="4158110"/>
              <a:ext cx="284142" cy="284142"/>
            </a:xfrm>
            <a:prstGeom prst="ellipse">
              <a:avLst/>
            </a:prstGeom>
            <a:noFill/>
            <a:ln w="9525">
              <a:solidFill>
                <a:srgbClr val="FF4B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9597" name="椭圆 23"/>
            <p:cNvSpPr/>
            <p:nvPr/>
          </p:nvSpPr>
          <p:spPr>
            <a:xfrm>
              <a:off x="8943698" y="4078970"/>
              <a:ext cx="442423" cy="442423"/>
            </a:xfrm>
            <a:prstGeom prst="ellipse">
              <a:avLst/>
            </a:prstGeom>
            <a:noFill/>
            <a:ln w="9525">
              <a:solidFill>
                <a:srgbClr val="FF4B4B">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9598" name="椭圆 24"/>
            <p:cNvSpPr/>
            <p:nvPr/>
          </p:nvSpPr>
          <p:spPr>
            <a:xfrm>
              <a:off x="8868668" y="4003940"/>
              <a:ext cx="592482" cy="592482"/>
            </a:xfrm>
            <a:prstGeom prst="ellipse">
              <a:avLst/>
            </a:prstGeom>
            <a:noFill/>
            <a:ln w="9525">
              <a:solidFill>
                <a:srgbClr val="FF4B4B">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49589"/>
                                        </p:tgtEl>
                                        <p:attrNameLst>
                                          <p:attrName>style.visibility</p:attrName>
                                        </p:attrNameLst>
                                      </p:cBhvr>
                                      <p:to>
                                        <p:strVal val="visible"/>
                                      </p:to>
                                    </p:set>
                                    <p:animEffect transition="in" filter="fade">
                                      <p:cBhvr>
                                        <p:cTn id="7" dur="800"/>
                                        <p:tgtEl>
                                          <p:spTgt spid="1049589"/>
                                        </p:tgtEl>
                                      </p:cBhvr>
                                    </p:animEffect>
                                    <p:anim calcmode="lin" valueType="num">
                                      <p:cBhvr>
                                        <p:cTn id="8" dur="800" fill="hold"/>
                                        <p:tgtEl>
                                          <p:spTgt spid="1049589"/>
                                        </p:tgtEl>
                                        <p:attrNameLst>
                                          <p:attrName>ppt_x</p:attrName>
                                        </p:attrNameLst>
                                      </p:cBhvr>
                                      <p:tavLst>
                                        <p:tav tm="0">
                                          <p:val>
                                            <p:strVal val="#ppt_x"/>
                                          </p:val>
                                        </p:tav>
                                        <p:tav tm="100000">
                                          <p:val>
                                            <p:strVal val="#ppt_x"/>
                                          </p:val>
                                        </p:tav>
                                      </p:tavLst>
                                    </p:anim>
                                    <p:anim calcmode="lin" valueType="num">
                                      <p:cBhvr>
                                        <p:cTn id="9" dur="800" fill="hold"/>
                                        <p:tgtEl>
                                          <p:spTgt spid="104958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1049591"/>
                                        </p:tgtEl>
                                        <p:attrNameLst>
                                          <p:attrName>style.visibility</p:attrName>
                                        </p:attrNameLst>
                                      </p:cBhvr>
                                      <p:to>
                                        <p:strVal val="visible"/>
                                      </p:to>
                                    </p:set>
                                    <p:animEffect transition="in" filter="fade">
                                      <p:cBhvr>
                                        <p:cTn id="12" dur="800"/>
                                        <p:tgtEl>
                                          <p:spTgt spid="1049591"/>
                                        </p:tgtEl>
                                      </p:cBhvr>
                                    </p:animEffect>
                                    <p:anim calcmode="lin" valueType="num">
                                      <p:cBhvr>
                                        <p:cTn id="13" dur="800" fill="hold"/>
                                        <p:tgtEl>
                                          <p:spTgt spid="1049591"/>
                                        </p:tgtEl>
                                        <p:attrNameLst>
                                          <p:attrName>ppt_x</p:attrName>
                                        </p:attrNameLst>
                                      </p:cBhvr>
                                      <p:tavLst>
                                        <p:tav tm="0">
                                          <p:val>
                                            <p:strVal val="#ppt_x"/>
                                          </p:val>
                                        </p:tav>
                                        <p:tav tm="100000">
                                          <p:val>
                                            <p:strVal val="#ppt_x"/>
                                          </p:val>
                                        </p:tav>
                                      </p:tavLst>
                                    </p:anim>
                                    <p:anim calcmode="lin" valueType="num">
                                      <p:cBhvr>
                                        <p:cTn id="14" dur="800" fill="hold"/>
                                        <p:tgtEl>
                                          <p:spTgt spid="104959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1049593"/>
                                        </p:tgtEl>
                                        <p:attrNameLst>
                                          <p:attrName>style.visibility</p:attrName>
                                        </p:attrNameLst>
                                      </p:cBhvr>
                                      <p:to>
                                        <p:strVal val="visible"/>
                                      </p:to>
                                    </p:set>
                                    <p:animEffect transition="in" filter="fade">
                                      <p:cBhvr>
                                        <p:cTn id="17" dur="800"/>
                                        <p:tgtEl>
                                          <p:spTgt spid="1049593"/>
                                        </p:tgtEl>
                                      </p:cBhvr>
                                    </p:animEffect>
                                    <p:anim calcmode="lin" valueType="num">
                                      <p:cBhvr>
                                        <p:cTn id="18" dur="800" fill="hold"/>
                                        <p:tgtEl>
                                          <p:spTgt spid="1049593"/>
                                        </p:tgtEl>
                                        <p:attrNameLst>
                                          <p:attrName>ppt_x</p:attrName>
                                        </p:attrNameLst>
                                      </p:cBhvr>
                                      <p:tavLst>
                                        <p:tav tm="0">
                                          <p:val>
                                            <p:strVal val="#ppt_x"/>
                                          </p:val>
                                        </p:tav>
                                        <p:tav tm="100000">
                                          <p:val>
                                            <p:strVal val="#ppt_x"/>
                                          </p:val>
                                        </p:tav>
                                      </p:tavLst>
                                    </p:anim>
                                    <p:anim calcmode="lin" valueType="num">
                                      <p:cBhvr>
                                        <p:cTn id="19" dur="800" fill="hold"/>
                                        <p:tgtEl>
                                          <p:spTgt spid="104959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750"/>
                                  </p:stCondLst>
                                  <p:childTnLst>
                                    <p:set>
                                      <p:cBhvr>
                                        <p:cTn id="21" dur="1" fill="hold">
                                          <p:stCondLst>
                                            <p:cond delay="0"/>
                                          </p:stCondLst>
                                        </p:cTn>
                                        <p:tgtEl>
                                          <p:spTgt spid="1049588"/>
                                        </p:tgtEl>
                                        <p:attrNameLst>
                                          <p:attrName>style.visibility</p:attrName>
                                        </p:attrNameLst>
                                      </p:cBhvr>
                                      <p:to>
                                        <p:strVal val="visible"/>
                                      </p:to>
                                    </p:set>
                                    <p:animEffect transition="in" filter="fade">
                                      <p:cBhvr>
                                        <p:cTn id="22" dur="800"/>
                                        <p:tgtEl>
                                          <p:spTgt spid="1049588"/>
                                        </p:tgtEl>
                                      </p:cBhvr>
                                    </p:animEffect>
                                    <p:anim calcmode="lin" valueType="num">
                                      <p:cBhvr>
                                        <p:cTn id="23" dur="800" fill="hold"/>
                                        <p:tgtEl>
                                          <p:spTgt spid="1049588"/>
                                        </p:tgtEl>
                                        <p:attrNameLst>
                                          <p:attrName>ppt_x</p:attrName>
                                        </p:attrNameLst>
                                      </p:cBhvr>
                                      <p:tavLst>
                                        <p:tav tm="0">
                                          <p:val>
                                            <p:strVal val="#ppt_x"/>
                                          </p:val>
                                        </p:tav>
                                        <p:tav tm="100000">
                                          <p:val>
                                            <p:strVal val="#ppt_x"/>
                                          </p:val>
                                        </p:tav>
                                      </p:tavLst>
                                    </p:anim>
                                    <p:anim calcmode="lin" valueType="num">
                                      <p:cBhvr>
                                        <p:cTn id="24" dur="800" fill="hold"/>
                                        <p:tgtEl>
                                          <p:spTgt spid="104958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605"/>
                                        </p:tgtEl>
                                        <p:attrNameLst>
                                          <p:attrName>style.visibility</p:attrName>
                                        </p:attrNameLst>
                                      </p:cBhvr>
                                      <p:to>
                                        <p:strVal val="visible"/>
                                      </p:to>
                                    </p:set>
                                    <p:animEffect transition="in" filter="wipe(down)">
                                      <p:cBhvr>
                                        <p:cTn id="29" dur="800"/>
                                        <p:tgtEl>
                                          <p:spTgt spid="605"/>
                                        </p:tgtEl>
                                      </p:cBhvr>
                                    </p:animEffect>
                                  </p:childTnLst>
                                </p:cTn>
                              </p:par>
                              <p:par>
                                <p:cTn id="30" presetID="42" presetClass="entr" presetSubtype="0" fill="hold" grpId="0" nodeType="withEffect">
                                  <p:stCondLst>
                                    <p:cond delay="500"/>
                                  </p:stCondLst>
                                  <p:childTnLst>
                                    <p:set>
                                      <p:cBhvr>
                                        <p:cTn id="31" dur="1" fill="hold">
                                          <p:stCondLst>
                                            <p:cond delay="0"/>
                                          </p:stCondLst>
                                        </p:cTn>
                                        <p:tgtEl>
                                          <p:spTgt spid="1049590"/>
                                        </p:tgtEl>
                                        <p:attrNameLst>
                                          <p:attrName>style.visibility</p:attrName>
                                        </p:attrNameLst>
                                      </p:cBhvr>
                                      <p:to>
                                        <p:strVal val="visible"/>
                                      </p:to>
                                    </p:set>
                                    <p:animEffect transition="in" filter="fade">
                                      <p:cBhvr>
                                        <p:cTn id="32" dur="800"/>
                                        <p:tgtEl>
                                          <p:spTgt spid="1049590"/>
                                        </p:tgtEl>
                                      </p:cBhvr>
                                    </p:animEffect>
                                    <p:anim calcmode="lin" valueType="num">
                                      <p:cBhvr>
                                        <p:cTn id="33" dur="800" fill="hold"/>
                                        <p:tgtEl>
                                          <p:spTgt spid="1049590"/>
                                        </p:tgtEl>
                                        <p:attrNameLst>
                                          <p:attrName>ppt_x</p:attrName>
                                        </p:attrNameLst>
                                      </p:cBhvr>
                                      <p:tavLst>
                                        <p:tav tm="0">
                                          <p:val>
                                            <p:strVal val="#ppt_x"/>
                                          </p:val>
                                        </p:tav>
                                        <p:tav tm="100000">
                                          <p:val>
                                            <p:strVal val="#ppt_x"/>
                                          </p:val>
                                        </p:tav>
                                      </p:tavLst>
                                    </p:anim>
                                    <p:anim calcmode="lin" valueType="num">
                                      <p:cBhvr>
                                        <p:cTn id="34" dur="800" fill="hold"/>
                                        <p:tgtEl>
                                          <p:spTgt spid="104959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750"/>
                                  </p:stCondLst>
                                  <p:childTnLst>
                                    <p:set>
                                      <p:cBhvr>
                                        <p:cTn id="36" dur="1" fill="hold">
                                          <p:stCondLst>
                                            <p:cond delay="0"/>
                                          </p:stCondLst>
                                        </p:cTn>
                                        <p:tgtEl>
                                          <p:spTgt spid="1049592"/>
                                        </p:tgtEl>
                                        <p:attrNameLst>
                                          <p:attrName>style.visibility</p:attrName>
                                        </p:attrNameLst>
                                      </p:cBhvr>
                                      <p:to>
                                        <p:strVal val="visible"/>
                                      </p:to>
                                    </p:set>
                                    <p:animEffect transition="in" filter="fade">
                                      <p:cBhvr>
                                        <p:cTn id="37" dur="800"/>
                                        <p:tgtEl>
                                          <p:spTgt spid="1049592"/>
                                        </p:tgtEl>
                                      </p:cBhvr>
                                    </p:animEffect>
                                    <p:anim calcmode="lin" valueType="num">
                                      <p:cBhvr>
                                        <p:cTn id="38" dur="800" fill="hold"/>
                                        <p:tgtEl>
                                          <p:spTgt spid="1049592"/>
                                        </p:tgtEl>
                                        <p:attrNameLst>
                                          <p:attrName>ppt_x</p:attrName>
                                        </p:attrNameLst>
                                      </p:cBhvr>
                                      <p:tavLst>
                                        <p:tav tm="0">
                                          <p:val>
                                            <p:strVal val="#ppt_x"/>
                                          </p:val>
                                        </p:tav>
                                        <p:tav tm="100000">
                                          <p:val>
                                            <p:strVal val="#ppt_x"/>
                                          </p:val>
                                        </p:tav>
                                      </p:tavLst>
                                    </p:anim>
                                    <p:anim calcmode="lin" valueType="num">
                                      <p:cBhvr>
                                        <p:cTn id="39" dur="800" fill="hold"/>
                                        <p:tgtEl>
                                          <p:spTgt spid="1049592"/>
                                        </p:tgtEl>
                                        <p:attrNameLst>
                                          <p:attrName>ppt_y</p:attrName>
                                        </p:attrNameLst>
                                      </p:cBhvr>
                                      <p:tavLst>
                                        <p:tav tm="0">
                                          <p:val>
                                            <p:strVal val="#ppt_y+.1"/>
                                          </p:val>
                                        </p:tav>
                                        <p:tav tm="100000">
                                          <p:val>
                                            <p:strVal val="#ppt_y"/>
                                          </p:val>
                                        </p:tav>
                                      </p:tavLst>
                                    </p:anim>
                                  </p:childTnLst>
                                </p:cTn>
                              </p:par>
                              <p:par>
                                <p:cTn id="40" presetID="6" presetClass="entr" presetSubtype="32" repeatCount="indefinite" fill="hold" nodeType="withEffect">
                                  <p:stCondLst>
                                    <p:cond delay="750"/>
                                  </p:stCondLst>
                                  <p:childTnLst>
                                    <p:set>
                                      <p:cBhvr>
                                        <p:cTn id="41" dur="1" fill="hold">
                                          <p:stCondLst>
                                            <p:cond delay="0"/>
                                          </p:stCondLst>
                                        </p:cTn>
                                        <p:tgtEl>
                                          <p:spTgt spid="606"/>
                                        </p:tgtEl>
                                        <p:attrNameLst>
                                          <p:attrName>style.visibility</p:attrName>
                                        </p:attrNameLst>
                                      </p:cBhvr>
                                      <p:to>
                                        <p:strVal val="visible"/>
                                      </p:to>
                                    </p:set>
                                    <p:animEffect transition="in" filter="circle(out)">
                                      <p:cBhvr>
                                        <p:cTn id="42" dur="1000"/>
                                        <p:tgtEl>
                                          <p:spTgt spid="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88" grpId="0"/>
      <p:bldP spid="1049589" grpId="0"/>
      <p:bldP spid="1049590" grpId="0"/>
      <p:bldP spid="1049591" grpId="0"/>
      <p:bldP spid="1049592" grpId="0"/>
      <p:bldP spid="1049593"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49620" name="文本框 81"/>
          <p:cNvSpPr txBox="1"/>
          <p:nvPr userDrawn="1">
            <p:custDataLst>
              <p:tags r:id="rId1"/>
            </p:custDataLst>
          </p:nvPr>
        </p:nvSpPr>
        <p:spPr>
          <a:xfrm>
            <a:off x="681020" y="2044700"/>
            <a:ext cx="3362343" cy="307777"/>
          </a:xfrm>
          <a:prstGeom prst="rect">
            <a:avLst/>
          </a:prstGeom>
          <a:noFill/>
        </p:spPr>
        <p:txBody>
          <a:bodyPr wrap="square" lIns="0" tIns="0" rIns="0" bIns="0" rtlCol="0" anchor="ctr" anchorCtr="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网络安全市场规模持续增长</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49621" name="文本框 82"/>
          <p:cNvSpPr txBox="1"/>
          <p:nvPr userDrawn="1">
            <p:custDataLst>
              <p:tags r:id="rId2"/>
            </p:custDataLst>
          </p:nvPr>
        </p:nvSpPr>
        <p:spPr>
          <a:xfrm>
            <a:off x="681020" y="2600277"/>
            <a:ext cx="3362343" cy="1477328"/>
          </a:xfrm>
          <a:prstGeom prst="rect">
            <a:avLst/>
          </a:prstGeom>
          <a:noFill/>
        </p:spPr>
        <p:txBody>
          <a:bodyPr wrap="square" lIns="0" tIns="0" rIns="0" bIns="0" rtlCol="0" anchor="t" anchorCtr="0">
            <a:spAutoFit/>
          </a:bodyPr>
          <a:lstStyle>
            <a:defPPr>
              <a:defRPr lang="zh-CN"/>
            </a:defPPr>
            <a:lvl1pPr algn="ctr">
              <a:lnSpc>
                <a:spcPct val="160000"/>
              </a:lnSpc>
              <a:defRPr sz="1200">
                <a:solidFill>
                  <a:schemeClr val="bg1">
                    <a:lumMod val="95000"/>
                    <a:alpha val="50000"/>
                  </a:schemeClr>
                </a:solidFill>
                <a:latin typeface="微软雅黑" panose="020B0503020204020204" pitchFamily="34" charset="-122"/>
                <a:ea typeface="微软雅黑" panose="020B0503020204020204" pitchFamily="34" charset="-122"/>
              </a:defRPr>
            </a:lvl1pPr>
          </a:lstStyle>
          <a:p>
            <a:pPr algn="just"/>
            <a:r>
              <a:rPr lang="zh-CN" altLang="en-US" dirty="0">
                <a:solidFill>
                  <a:schemeClr val="tx1">
                    <a:lumMod val="75000"/>
                    <a:lumOff val="25000"/>
                    <a:alpha val="70000"/>
                  </a:schemeClr>
                </a:solidFill>
                <a:sym typeface="Arial" panose="020B0604020202020204" pitchFamily="34" charset="0"/>
              </a:rPr>
              <a:t>据智研咨询资料显示，</a:t>
            </a:r>
            <a:r>
              <a:rPr lang="en-US" altLang="zh-CN" dirty="0">
                <a:solidFill>
                  <a:schemeClr val="tx1">
                    <a:lumMod val="75000"/>
                    <a:lumOff val="25000"/>
                    <a:alpha val="70000"/>
                  </a:schemeClr>
                </a:solidFill>
                <a:sym typeface="Arial" panose="020B0604020202020204" pitchFamily="34" charset="0"/>
              </a:rPr>
              <a:t>2016 </a:t>
            </a:r>
            <a:r>
              <a:rPr lang="zh-CN" altLang="en-US" dirty="0">
                <a:solidFill>
                  <a:schemeClr val="tx1">
                    <a:lumMod val="75000"/>
                    <a:lumOff val="25000"/>
                    <a:alpha val="70000"/>
                  </a:schemeClr>
                </a:solidFill>
                <a:sym typeface="Arial" panose="020B0604020202020204" pitchFamily="34" charset="0"/>
              </a:rPr>
              <a:t>年～</a:t>
            </a:r>
            <a:r>
              <a:rPr lang="en-US" altLang="zh-CN" dirty="0">
                <a:solidFill>
                  <a:schemeClr val="tx1">
                    <a:lumMod val="75000"/>
                    <a:lumOff val="25000"/>
                    <a:alpha val="70000"/>
                  </a:schemeClr>
                </a:solidFill>
                <a:sym typeface="Arial" panose="020B0604020202020204" pitchFamily="34" charset="0"/>
              </a:rPr>
              <a:t>2020 </a:t>
            </a:r>
            <a:r>
              <a:rPr lang="zh-CN" altLang="en-US" dirty="0">
                <a:solidFill>
                  <a:schemeClr val="tx1">
                    <a:lumMod val="75000"/>
                    <a:lumOff val="25000"/>
                    <a:alpha val="70000"/>
                  </a:schemeClr>
                </a:solidFill>
                <a:sym typeface="Arial" panose="020B0604020202020204" pitchFamily="34" charset="0"/>
              </a:rPr>
              <a:t>年中国信息安全产品市场规模将保持</a:t>
            </a:r>
            <a:r>
              <a:rPr lang="en-US" altLang="zh-CN" dirty="0">
                <a:solidFill>
                  <a:schemeClr val="tx1">
                    <a:lumMod val="75000"/>
                    <a:lumOff val="25000"/>
                    <a:alpha val="70000"/>
                  </a:schemeClr>
                </a:solidFill>
                <a:sym typeface="Arial" panose="020B0604020202020204" pitchFamily="34" charset="0"/>
              </a:rPr>
              <a:t>18.00%</a:t>
            </a:r>
            <a:r>
              <a:rPr lang="zh-CN" altLang="en-US" dirty="0">
                <a:solidFill>
                  <a:schemeClr val="tx1">
                    <a:lumMod val="75000"/>
                    <a:lumOff val="25000"/>
                    <a:alpha val="70000"/>
                  </a:schemeClr>
                </a:solidFill>
                <a:sym typeface="Arial" panose="020B0604020202020204" pitchFamily="34" charset="0"/>
              </a:rPr>
              <a:t>以上的增长率，</a:t>
            </a:r>
            <a:r>
              <a:rPr lang="en-US" altLang="zh-CN" dirty="0">
                <a:solidFill>
                  <a:schemeClr val="tx1">
                    <a:lumMod val="75000"/>
                    <a:lumOff val="25000"/>
                    <a:alpha val="70000"/>
                  </a:schemeClr>
                </a:solidFill>
                <a:sym typeface="Arial" panose="020B0604020202020204" pitchFamily="34" charset="0"/>
              </a:rPr>
              <a:t>2020</a:t>
            </a:r>
            <a:r>
              <a:rPr lang="zh-CN" altLang="en-US" dirty="0">
                <a:solidFill>
                  <a:schemeClr val="tx1">
                    <a:lumMod val="75000"/>
                    <a:lumOff val="25000"/>
                    <a:alpha val="70000"/>
                  </a:schemeClr>
                </a:solidFill>
                <a:sym typeface="Arial" panose="020B0604020202020204" pitchFamily="34" charset="0"/>
              </a:rPr>
              <a:t>年市场规模预计达到</a:t>
            </a:r>
            <a:r>
              <a:rPr lang="en-US" altLang="zh-CN" dirty="0">
                <a:solidFill>
                  <a:schemeClr val="tx1">
                    <a:lumMod val="75000"/>
                    <a:lumOff val="25000"/>
                    <a:alpha val="70000"/>
                  </a:schemeClr>
                </a:solidFill>
                <a:sym typeface="Arial" panose="020B0604020202020204" pitchFamily="34" charset="0"/>
              </a:rPr>
              <a:t>761.95 </a:t>
            </a:r>
            <a:r>
              <a:rPr lang="zh-CN" altLang="en-US" dirty="0">
                <a:solidFill>
                  <a:schemeClr val="tx1">
                    <a:lumMod val="75000"/>
                    <a:lumOff val="25000"/>
                    <a:alpha val="70000"/>
                  </a:schemeClr>
                </a:solidFill>
                <a:sym typeface="Arial" panose="020B0604020202020204" pitchFamily="34" charset="0"/>
              </a:rPr>
              <a:t>亿元，具体情况如图表所示：</a:t>
            </a:r>
          </a:p>
          <a:p>
            <a:pPr algn="just"/>
            <a:endParaRPr lang="zh-CN" altLang="en-US" dirty="0">
              <a:solidFill>
                <a:schemeClr val="tx1">
                  <a:lumMod val="75000"/>
                  <a:lumOff val="25000"/>
                  <a:alpha val="70000"/>
                </a:schemeClr>
              </a:solidFill>
              <a:sym typeface="Arial" panose="020B0604020202020204" pitchFamily="34" charset="0"/>
            </a:endParaRPr>
          </a:p>
        </p:txBody>
      </p:sp>
      <p:graphicFrame>
        <p:nvGraphicFramePr>
          <p:cNvPr id="4194308" name="图表 4"/>
          <p:cNvGraphicFramePr/>
          <p:nvPr userDrawn="1"/>
        </p:nvGraphicFramePr>
        <p:xfrm>
          <a:off x="4410299" y="1965141"/>
          <a:ext cx="7273022" cy="4200709"/>
        </p:xfrm>
        <a:graphic>
          <a:graphicData uri="http://schemas.openxmlformats.org/drawingml/2006/chart">
            <c:chart xmlns:c="http://schemas.openxmlformats.org/drawingml/2006/chart" xmlns:r="http://schemas.openxmlformats.org/officeDocument/2006/relationships" r:id="rId4"/>
          </a:graphicData>
        </a:graphic>
      </p:graphicFrame>
      <p:sp>
        <p:nvSpPr>
          <p:cNvPr id="1049622" name="矩形 5"/>
          <p:cNvSpPr/>
          <p:nvPr userDrawn="1"/>
        </p:nvSpPr>
        <p:spPr>
          <a:xfrm>
            <a:off x="681020" y="5589065"/>
            <a:ext cx="3362343" cy="492443"/>
          </a:xfrm>
          <a:prstGeom prst="rect">
            <a:avLst/>
          </a:prstGeom>
          <a:noFill/>
        </p:spPr>
        <p:txBody>
          <a:bodyPr wrap="square" lIns="0" tIns="0" rIns="0" bIns="0" rtlCol="0" anchor="t" anchorCtr="0">
            <a:spAutoFit/>
          </a:bodyPr>
          <a:lstStyle/>
          <a:p>
            <a:pPr>
              <a:lnSpc>
                <a:spcPct val="160000"/>
              </a:lnSpc>
            </a:pPr>
            <a:r>
              <a:rPr lang="zh-CN" altLang="en-US" sz="1000" dirty="0">
                <a:solidFill>
                  <a:schemeClr val="tx1">
                    <a:lumMod val="75000"/>
                    <a:lumOff val="25000"/>
                    <a:alpha val="50000"/>
                  </a:schemeClr>
                </a:solidFill>
                <a:latin typeface="微软雅黑" panose="020B0503020204020204" pitchFamily="34" charset="-122"/>
                <a:ea typeface="微软雅黑" panose="020B0503020204020204" pitchFamily="34" charset="-122"/>
                <a:sym typeface="Arial" panose="020B0604020202020204" pitchFamily="34" charset="0"/>
              </a:rPr>
              <a:t>数据来源：</a:t>
            </a:r>
            <a:r>
              <a:rPr lang="en-US" altLang="zh-CN" sz="1000" dirty="0">
                <a:solidFill>
                  <a:schemeClr val="tx1">
                    <a:lumMod val="75000"/>
                    <a:lumOff val="25000"/>
                    <a:alpha val="50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000" dirty="0">
                <a:solidFill>
                  <a:schemeClr val="tx1">
                    <a:lumMod val="75000"/>
                    <a:lumOff val="25000"/>
                    <a:alpha val="50000"/>
                  </a:schemeClr>
                </a:solidFill>
                <a:latin typeface="微软雅黑" panose="020B0503020204020204" pitchFamily="34" charset="-122"/>
                <a:ea typeface="微软雅黑" panose="020B0503020204020204" pitchFamily="34" charset="-122"/>
                <a:sym typeface="Arial" panose="020B0604020202020204" pitchFamily="34" charset="0"/>
              </a:rPr>
              <a:t>智研咨询</a:t>
            </a:r>
          </a:p>
          <a:p>
            <a:pPr>
              <a:lnSpc>
                <a:spcPct val="160000"/>
              </a:lnSpc>
            </a:pPr>
            <a:r>
              <a:rPr lang="en-US" altLang="zh-CN" sz="1000" dirty="0">
                <a:solidFill>
                  <a:schemeClr val="tx1">
                    <a:lumMod val="75000"/>
                    <a:lumOff val="25000"/>
                    <a:alpha val="50000"/>
                  </a:schemeClr>
                </a:solidFill>
                <a:latin typeface="微软雅黑" panose="020B0503020204020204" pitchFamily="34" charset="-122"/>
                <a:ea typeface="微软雅黑" panose="020B0503020204020204" pitchFamily="34" charset="-122"/>
                <a:sym typeface="Arial" panose="020B0604020202020204" pitchFamily="34" charset="0"/>
              </a:rPr>
              <a:t>http://www.chyxx.com/industry/201706/536342.html</a:t>
            </a:r>
            <a:endParaRPr lang="zh-CN" altLang="en-US" sz="1000" dirty="0">
              <a:solidFill>
                <a:schemeClr val="tx1">
                  <a:lumMod val="75000"/>
                  <a:lumOff val="25000"/>
                  <a:alpha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49620"/>
                                        </p:tgtEl>
                                        <p:attrNameLst>
                                          <p:attrName>style.visibility</p:attrName>
                                        </p:attrNameLst>
                                      </p:cBhvr>
                                      <p:to>
                                        <p:strVal val="visible"/>
                                      </p:to>
                                    </p:set>
                                    <p:animEffect transition="in" filter="fade">
                                      <p:cBhvr>
                                        <p:cTn id="7" dur="800"/>
                                        <p:tgtEl>
                                          <p:spTgt spid="1049620"/>
                                        </p:tgtEl>
                                      </p:cBhvr>
                                    </p:animEffect>
                                    <p:anim calcmode="lin" valueType="num">
                                      <p:cBhvr>
                                        <p:cTn id="8" dur="800" fill="hold"/>
                                        <p:tgtEl>
                                          <p:spTgt spid="1049620"/>
                                        </p:tgtEl>
                                        <p:attrNameLst>
                                          <p:attrName>ppt_x</p:attrName>
                                        </p:attrNameLst>
                                      </p:cBhvr>
                                      <p:tavLst>
                                        <p:tav tm="0">
                                          <p:val>
                                            <p:strVal val="#ppt_x"/>
                                          </p:val>
                                        </p:tav>
                                        <p:tav tm="100000">
                                          <p:val>
                                            <p:strVal val="#ppt_x"/>
                                          </p:val>
                                        </p:tav>
                                      </p:tavLst>
                                    </p:anim>
                                    <p:anim calcmode="lin" valueType="num">
                                      <p:cBhvr>
                                        <p:cTn id="9" dur="800" fill="hold"/>
                                        <p:tgtEl>
                                          <p:spTgt spid="10496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1049621"/>
                                        </p:tgtEl>
                                        <p:attrNameLst>
                                          <p:attrName>style.visibility</p:attrName>
                                        </p:attrNameLst>
                                      </p:cBhvr>
                                      <p:to>
                                        <p:strVal val="visible"/>
                                      </p:to>
                                    </p:set>
                                    <p:animEffect transition="in" filter="fade">
                                      <p:cBhvr>
                                        <p:cTn id="12" dur="800"/>
                                        <p:tgtEl>
                                          <p:spTgt spid="1049621"/>
                                        </p:tgtEl>
                                      </p:cBhvr>
                                    </p:animEffect>
                                    <p:anim calcmode="lin" valueType="num">
                                      <p:cBhvr>
                                        <p:cTn id="13" dur="800" fill="hold"/>
                                        <p:tgtEl>
                                          <p:spTgt spid="1049621"/>
                                        </p:tgtEl>
                                        <p:attrNameLst>
                                          <p:attrName>ppt_x</p:attrName>
                                        </p:attrNameLst>
                                      </p:cBhvr>
                                      <p:tavLst>
                                        <p:tav tm="0">
                                          <p:val>
                                            <p:strVal val="#ppt_x"/>
                                          </p:val>
                                        </p:tav>
                                        <p:tav tm="100000">
                                          <p:val>
                                            <p:strVal val="#ppt_x"/>
                                          </p:val>
                                        </p:tav>
                                      </p:tavLst>
                                    </p:anim>
                                    <p:anim calcmode="lin" valueType="num">
                                      <p:cBhvr>
                                        <p:cTn id="14" dur="800" fill="hold"/>
                                        <p:tgtEl>
                                          <p:spTgt spid="104962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4194308"/>
                                        </p:tgtEl>
                                        <p:attrNameLst>
                                          <p:attrName>style.visibility</p:attrName>
                                        </p:attrNameLst>
                                      </p:cBhvr>
                                      <p:to>
                                        <p:strVal val="visible"/>
                                      </p:to>
                                    </p:set>
                                    <p:animEffect transition="in" filter="fade">
                                      <p:cBhvr>
                                        <p:cTn id="17" dur="800"/>
                                        <p:tgtEl>
                                          <p:spTgt spid="4194308"/>
                                        </p:tgtEl>
                                      </p:cBhvr>
                                    </p:animEffect>
                                    <p:anim calcmode="lin" valueType="num">
                                      <p:cBhvr>
                                        <p:cTn id="18" dur="800" fill="hold"/>
                                        <p:tgtEl>
                                          <p:spTgt spid="4194308"/>
                                        </p:tgtEl>
                                        <p:attrNameLst>
                                          <p:attrName>ppt_x</p:attrName>
                                        </p:attrNameLst>
                                      </p:cBhvr>
                                      <p:tavLst>
                                        <p:tav tm="0">
                                          <p:val>
                                            <p:strVal val="#ppt_x"/>
                                          </p:val>
                                        </p:tav>
                                        <p:tav tm="100000">
                                          <p:val>
                                            <p:strVal val="#ppt_x"/>
                                          </p:val>
                                        </p:tav>
                                      </p:tavLst>
                                    </p:anim>
                                    <p:anim calcmode="lin" valueType="num">
                                      <p:cBhvr>
                                        <p:cTn id="19" dur="800" fill="hold"/>
                                        <p:tgtEl>
                                          <p:spTgt spid="41943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20" grpId="0"/>
      <p:bldP spid="1049621" grpId="0"/>
      <p:bldGraphic spid="4194308" grpId="0">
        <p:bldAsOne/>
      </p:bldGraphic>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
    <p:bg>
      <p:bgPr>
        <a:solidFill>
          <a:srgbClr val="232A36"/>
        </a:solidFill>
        <a:effectLst/>
      </p:bgPr>
    </p:bg>
    <p:spTree>
      <p:nvGrpSpPr>
        <p:cNvPr id="1" name=""/>
        <p:cNvGrpSpPr/>
        <p:nvPr/>
      </p:nvGrpSpPr>
      <p:grpSpPr>
        <a:xfrm>
          <a:off x="0" y="0"/>
          <a:ext cx="0" cy="0"/>
          <a:chOff x="0" y="0"/>
          <a:chExt cx="0" cy="0"/>
        </a:xfrm>
      </p:grpSpPr>
      <p:sp>
        <p:nvSpPr>
          <p:cNvPr id="1049610" name="圆角矩形 5"/>
          <p:cNvSpPr/>
          <p:nvPr userDrawn="1"/>
        </p:nvSpPr>
        <p:spPr>
          <a:xfrm rot="16200000">
            <a:off x="7336795" y="-2307311"/>
            <a:ext cx="1578461" cy="12364480"/>
          </a:xfrm>
          <a:prstGeom prst="roundRect">
            <a:avLst>
              <a:gd name="adj" fmla="val 50000"/>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9611" name="文本框 7"/>
          <p:cNvSpPr txBox="1"/>
          <p:nvPr userDrawn="1">
            <p:custDataLst>
              <p:tags r:id="rId1"/>
            </p:custDataLst>
          </p:nvPr>
        </p:nvSpPr>
        <p:spPr>
          <a:xfrm>
            <a:off x="3816311" y="1446956"/>
            <a:ext cx="5964220" cy="467500"/>
          </a:xfrm>
          <a:prstGeom prst="rect">
            <a:avLst/>
          </a:prstGeom>
          <a:noFill/>
        </p:spPr>
        <p:txBody>
          <a:bodyPr wrap="square" lIns="0" tIns="0" rIns="0" bIns="0" rtlCol="0" anchor="ctr" anchorCtr="0">
            <a:normAutofit/>
          </a:bodyPr>
          <a:lstStyle/>
          <a:p>
            <a:r>
              <a:rPr lang="zh-CN" altLang="en-US" sz="1600" dirty="0">
                <a:solidFill>
                  <a:schemeClr val="bg1"/>
                </a:solidFill>
                <a:latin typeface="微软雅黑" panose="020B0503020204020204" pitchFamily="34" charset="-122"/>
                <a:ea typeface="微软雅黑" panose="020B0503020204020204" pitchFamily="34" charset="-122"/>
                <a:sym typeface="+mn-ea"/>
              </a:rPr>
              <a:t>网络犯罪造成的损失不断扩大升级</a:t>
            </a:r>
            <a:endParaRPr lang="zh-CN" altLang="en-US" sz="1600" dirty="0">
              <a:solidFill>
                <a:schemeClr val="bg1"/>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sp>
        <p:nvSpPr>
          <p:cNvPr id="1049612" name="文本框 10"/>
          <p:cNvSpPr txBox="1"/>
          <p:nvPr userDrawn="1">
            <p:custDataLst>
              <p:tags r:id="rId2"/>
            </p:custDataLst>
          </p:nvPr>
        </p:nvSpPr>
        <p:spPr>
          <a:xfrm>
            <a:off x="3816311" y="1937546"/>
            <a:ext cx="5964220" cy="996327"/>
          </a:xfrm>
          <a:prstGeom prst="rect">
            <a:avLst/>
          </a:prstGeom>
          <a:noFill/>
        </p:spPr>
        <p:txBody>
          <a:bodyPr wrap="square" lIns="0" tIns="0" rIns="0" bIns="0" rtlCol="0" anchor="t" anchorCtr="0">
            <a:noAutofit/>
          </a:bodyPr>
          <a:lstStyle/>
          <a:p>
            <a:pPr>
              <a:lnSpc>
                <a:spcPct val="160000"/>
              </a:lnSpc>
            </a:pPr>
            <a:r>
              <a:rPr lang="zh-CN" altLang="en-US" sz="1200" dirty="0">
                <a:solidFill>
                  <a:schemeClr val="bg1">
                    <a:alpha val="50000"/>
                  </a:schemeClr>
                </a:solidFill>
                <a:latin typeface="微软雅黑" panose="020B0503020204020204" pitchFamily="34" charset="-122"/>
                <a:ea typeface="微软雅黑" panose="020B0503020204020204" pitchFamily="34" charset="-122"/>
                <a:sym typeface="+mn-ea"/>
              </a:rPr>
              <a:t>据不完全统计，每年因网络攻击及其结果造成的损失平均高达30000亿美元。全球企业每年都在调整信息安全预算，采购信息安全新产品和新服务以应对不断出现的新威胁。</a:t>
            </a:r>
            <a:r>
              <a:rPr lang="zh-CN" altLang="en-US" sz="1400" dirty="0">
                <a:solidFill>
                  <a:schemeClr val="bg1">
                    <a:alpha val="50000"/>
                  </a:schemeClr>
                </a:solidFill>
                <a:latin typeface="微软雅黑" panose="020B0503020204020204" pitchFamily="34" charset="-122"/>
                <a:ea typeface="微软雅黑" panose="020B0503020204020204" pitchFamily="34" charset="-122"/>
                <a:sym typeface="+mn-ea"/>
              </a:rPr>
              <a:t/>
            </a:r>
            <a:br>
              <a:rPr lang="zh-CN" altLang="en-US" sz="1400" dirty="0">
                <a:solidFill>
                  <a:schemeClr val="bg1">
                    <a:alpha val="50000"/>
                  </a:schemeClr>
                </a:solidFill>
                <a:latin typeface="微软雅黑" panose="020B0503020204020204" pitchFamily="34" charset="-122"/>
                <a:ea typeface="微软雅黑" panose="020B0503020204020204" pitchFamily="34" charset="-122"/>
                <a:sym typeface="+mn-ea"/>
              </a:rPr>
            </a:br>
            <a:endParaRPr lang="zh-CN" altLang="en-US" sz="1400" dirty="0">
              <a:solidFill>
                <a:schemeClr val="bg1">
                  <a:alpha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49613" name="文本框 11"/>
          <p:cNvSpPr txBox="1"/>
          <p:nvPr userDrawn="1">
            <p:custDataLst>
              <p:tags r:id="rId3"/>
            </p:custDataLst>
          </p:nvPr>
        </p:nvSpPr>
        <p:spPr>
          <a:xfrm>
            <a:off x="3827463" y="3247996"/>
            <a:ext cx="5964220" cy="467500"/>
          </a:xfrm>
          <a:prstGeom prst="rect">
            <a:avLst/>
          </a:prstGeom>
          <a:noFill/>
        </p:spPr>
        <p:txBody>
          <a:bodyPr wrap="square" lIns="0" tIns="0" rIns="0" bIns="0" rtlCol="0" anchor="ctr" anchorCtr="0">
            <a:normAutofit/>
          </a:bodyPr>
          <a:lstStyle/>
          <a:p>
            <a:r>
              <a:rPr lang="zh-CN" altLang="en-US" sz="1600" dirty="0">
                <a:solidFill>
                  <a:schemeClr val="bg1"/>
                </a:solidFill>
                <a:latin typeface="微软雅黑" panose="020B0503020204020204" pitchFamily="34" charset="-122"/>
                <a:ea typeface="微软雅黑" panose="020B0503020204020204" pitchFamily="34" charset="-122"/>
                <a:sym typeface="+mn-ea"/>
              </a:rPr>
              <a:t>党和国家对信息安全问题高度重视</a:t>
            </a:r>
            <a:endParaRPr lang="zh-CN" altLang="en-US" sz="1600" dirty="0">
              <a:solidFill>
                <a:schemeClr val="bg1"/>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sp>
        <p:nvSpPr>
          <p:cNvPr id="1049614" name="文本框 12"/>
          <p:cNvSpPr txBox="1"/>
          <p:nvPr userDrawn="1">
            <p:custDataLst>
              <p:tags r:id="rId4"/>
            </p:custDataLst>
          </p:nvPr>
        </p:nvSpPr>
        <p:spPr>
          <a:xfrm>
            <a:off x="3816311" y="3763102"/>
            <a:ext cx="5964220" cy="500831"/>
          </a:xfrm>
          <a:prstGeom prst="rect">
            <a:avLst/>
          </a:prstGeom>
          <a:noFill/>
        </p:spPr>
        <p:txBody>
          <a:bodyPr wrap="square" lIns="0" tIns="0" rIns="0" bIns="0" rtlCol="0" anchor="t" anchorCtr="0">
            <a:noAutofit/>
          </a:bodyPr>
          <a:lstStyle>
            <a:defPPr>
              <a:defRPr lang="zh-CN"/>
            </a:defPPr>
            <a:lvl1pPr>
              <a:lnSpc>
                <a:spcPct val="160000"/>
              </a:lnSpc>
              <a:defRPr sz="1200">
                <a:solidFill>
                  <a:srgbClr val="A7AAAF"/>
                </a:solidFill>
              </a:defRPr>
            </a:lvl1pPr>
          </a:lstStyle>
          <a:p>
            <a:r>
              <a:rPr lang="zh-CN" altLang="en-US" dirty="0">
                <a:solidFill>
                  <a:schemeClr val="bg1">
                    <a:alpha val="50000"/>
                  </a:schemeClr>
                </a:solidFill>
                <a:latin typeface="微软雅黑" panose="020B0503020204020204" pitchFamily="34" charset="-122"/>
                <a:ea typeface="微软雅黑" panose="020B0503020204020204" pitchFamily="34" charset="-122"/>
                <a:sym typeface="+mn-ea"/>
              </a:rPr>
              <a:t>《信息安全法》颁布与实施。</a:t>
            </a:r>
            <a:endParaRPr lang="zh-CN" altLang="en-US" dirty="0">
              <a:solidFill>
                <a:schemeClr val="bg1">
                  <a:alpha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49615" name="文本框 14"/>
          <p:cNvSpPr txBox="1"/>
          <p:nvPr userDrawn="1">
            <p:custDataLst>
              <p:tags r:id="rId5"/>
            </p:custDataLst>
          </p:nvPr>
        </p:nvSpPr>
        <p:spPr>
          <a:xfrm>
            <a:off x="3816311" y="4888655"/>
            <a:ext cx="5964220" cy="467500"/>
          </a:xfrm>
          <a:prstGeom prst="rect">
            <a:avLst/>
          </a:prstGeom>
          <a:noFill/>
        </p:spPr>
        <p:txBody>
          <a:bodyPr wrap="square" lIns="0" tIns="0" rIns="0" bIns="0" rtlCol="0" anchor="ctr" anchorCtr="0">
            <a:normAutofit/>
          </a:bodyPr>
          <a:lstStyle/>
          <a:p>
            <a:r>
              <a:rPr lang="en-US" altLang="zh-CN" sz="1600" dirty="0">
                <a:solidFill>
                  <a:schemeClr val="bg1"/>
                </a:solidFill>
                <a:latin typeface="微软雅黑" panose="020B0503020204020204" pitchFamily="34" charset="-122"/>
                <a:ea typeface="微软雅黑" panose="020B0503020204020204" pitchFamily="34" charset="-122"/>
                <a:sym typeface="+mn-ea"/>
              </a:rPr>
              <a:t>传统数据安全机制正面临严峻的挑战</a:t>
            </a:r>
            <a:endParaRPr lang="zh-CN" altLang="en-US" sz="1600" dirty="0">
              <a:solidFill>
                <a:schemeClr val="bg1"/>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sp>
        <p:nvSpPr>
          <p:cNvPr id="1049616" name="文本框 15"/>
          <p:cNvSpPr txBox="1"/>
          <p:nvPr userDrawn="1">
            <p:custDataLst>
              <p:tags r:id="rId6"/>
            </p:custDataLst>
          </p:nvPr>
        </p:nvSpPr>
        <p:spPr>
          <a:xfrm>
            <a:off x="3816311" y="5379245"/>
            <a:ext cx="5964220" cy="996327"/>
          </a:xfrm>
          <a:prstGeom prst="rect">
            <a:avLst/>
          </a:prstGeom>
          <a:noFill/>
        </p:spPr>
        <p:txBody>
          <a:bodyPr wrap="square" lIns="0" tIns="0" rIns="0" bIns="0" rtlCol="0" anchor="t" anchorCtr="0">
            <a:noAutofit/>
          </a:bodyPr>
          <a:lstStyle>
            <a:defPPr>
              <a:defRPr lang="zh-CN"/>
            </a:defPPr>
            <a:lvl1pPr>
              <a:lnSpc>
                <a:spcPct val="160000"/>
              </a:lnSpc>
              <a:defRPr sz="1200">
                <a:solidFill>
                  <a:srgbClr val="A7AAAF"/>
                </a:solidFill>
              </a:defRPr>
            </a:lvl1pPr>
          </a:lstStyle>
          <a:p>
            <a:r>
              <a:rPr lang="zh-CN" altLang="en-US" dirty="0">
                <a:solidFill>
                  <a:schemeClr val="bg1">
                    <a:alpha val="50000"/>
                  </a:schemeClr>
                </a:solidFill>
                <a:latin typeface="微软雅黑" panose="020B0503020204020204" pitchFamily="34" charset="-122"/>
                <a:ea typeface="微软雅黑" panose="020B0503020204020204" pitchFamily="34" charset="-122"/>
                <a:sym typeface="Arial" panose="020B0604020202020204" pitchFamily="34" charset="0"/>
              </a:rPr>
              <a:t>据埃森哲最新调研报告显示，2016年有69%的受访企业安全管理人员曾经发现来自内部人员的数据非法访问和盗窃企图等威胁行为，而外部威胁的这一比例则是57%。</a:t>
            </a:r>
          </a:p>
        </p:txBody>
      </p:sp>
      <p:sp>
        <p:nvSpPr>
          <p:cNvPr id="1049617" name="文本框 27"/>
          <p:cNvSpPr txBox="1"/>
          <p:nvPr userDrawn="1"/>
        </p:nvSpPr>
        <p:spPr>
          <a:xfrm>
            <a:off x="2317093" y="1751034"/>
            <a:ext cx="1499218" cy="903645"/>
          </a:xfrm>
          <a:prstGeom prst="rect">
            <a:avLst/>
          </a:prstGeom>
          <a:noFill/>
        </p:spPr>
        <p:txBody>
          <a:bodyPr wrap="square" rtlCol="0">
            <a:spAutoFit/>
          </a:bodyPr>
          <a:lstStyle/>
          <a:p>
            <a:pPr>
              <a:lnSpc>
                <a:spcPts val="6000"/>
              </a:lnSpc>
            </a:pPr>
            <a:r>
              <a:rPr lang="en-US" altLang="zh-CN" sz="8000" dirty="0">
                <a:solidFill>
                  <a:srgbClr val="01A9D3">
                    <a:alpha val="80000"/>
                  </a:srgbClr>
                </a:solidFill>
                <a:latin typeface="Impact" panose="020B0806030902050204" charset="0"/>
                <a:ea typeface="Impact" panose="020B0806030902050204" charset="0"/>
                <a:cs typeface="Impact" panose="020B0806030902050204" charset="0"/>
              </a:rPr>
              <a:t>01</a:t>
            </a:r>
            <a:endParaRPr lang="zh-CN" altLang="en-US" sz="8000" dirty="0">
              <a:solidFill>
                <a:srgbClr val="01A9D3">
                  <a:alpha val="80000"/>
                </a:srgbClr>
              </a:solidFill>
              <a:latin typeface="Impact" panose="020B0806030902050204" charset="0"/>
              <a:ea typeface="Impact" panose="020B0806030902050204" charset="0"/>
              <a:cs typeface="Impact" panose="020B0806030902050204" charset="0"/>
            </a:endParaRPr>
          </a:p>
        </p:txBody>
      </p:sp>
      <p:sp>
        <p:nvSpPr>
          <p:cNvPr id="1049618" name="文本框 27"/>
          <p:cNvSpPr txBox="1"/>
          <p:nvPr userDrawn="1"/>
        </p:nvSpPr>
        <p:spPr>
          <a:xfrm>
            <a:off x="2317093" y="3553031"/>
            <a:ext cx="1499218" cy="903645"/>
          </a:xfrm>
          <a:prstGeom prst="rect">
            <a:avLst/>
          </a:prstGeom>
          <a:noFill/>
        </p:spPr>
        <p:txBody>
          <a:bodyPr wrap="square" rtlCol="0">
            <a:spAutoFit/>
          </a:bodyPr>
          <a:lstStyle/>
          <a:p>
            <a:pPr>
              <a:lnSpc>
                <a:spcPts val="6000"/>
              </a:lnSpc>
            </a:pPr>
            <a:r>
              <a:rPr lang="en-US" altLang="zh-CN" sz="8000" dirty="0">
                <a:solidFill>
                  <a:srgbClr val="01B5C9">
                    <a:alpha val="80000"/>
                  </a:srgbClr>
                </a:solidFill>
                <a:latin typeface="Impact" panose="020B0806030902050204" charset="0"/>
                <a:ea typeface="Impact" panose="020B0806030902050204" charset="0"/>
                <a:cs typeface="Impact" panose="020B0806030902050204" charset="0"/>
              </a:rPr>
              <a:t>02</a:t>
            </a:r>
            <a:endParaRPr lang="zh-CN" altLang="en-US" sz="8000" dirty="0">
              <a:solidFill>
                <a:srgbClr val="01B5C9">
                  <a:alpha val="80000"/>
                </a:srgbClr>
              </a:solidFill>
              <a:latin typeface="Impact" panose="020B0806030902050204" charset="0"/>
              <a:ea typeface="Impact" panose="020B0806030902050204" charset="0"/>
              <a:cs typeface="Impact" panose="020B0806030902050204" charset="0"/>
            </a:endParaRPr>
          </a:p>
        </p:txBody>
      </p:sp>
      <p:sp>
        <p:nvSpPr>
          <p:cNvPr id="1049619" name="文本框 27"/>
          <p:cNvSpPr txBox="1"/>
          <p:nvPr userDrawn="1"/>
        </p:nvSpPr>
        <p:spPr>
          <a:xfrm>
            <a:off x="2317093" y="5217672"/>
            <a:ext cx="1499218" cy="903645"/>
          </a:xfrm>
          <a:prstGeom prst="rect">
            <a:avLst/>
          </a:prstGeom>
          <a:noFill/>
        </p:spPr>
        <p:txBody>
          <a:bodyPr wrap="square" rtlCol="0">
            <a:spAutoFit/>
          </a:bodyPr>
          <a:lstStyle/>
          <a:p>
            <a:pPr>
              <a:lnSpc>
                <a:spcPts val="6000"/>
              </a:lnSpc>
            </a:pPr>
            <a:r>
              <a:rPr lang="en-US" altLang="zh-CN" sz="8000" dirty="0">
                <a:solidFill>
                  <a:srgbClr val="00BAA4">
                    <a:alpha val="80000"/>
                  </a:srgbClr>
                </a:solidFill>
                <a:latin typeface="Impact" panose="020B0806030902050204" charset="0"/>
                <a:ea typeface="Impact" panose="020B0806030902050204" charset="0"/>
                <a:cs typeface="Impact" panose="020B0806030902050204" charset="0"/>
              </a:rPr>
              <a:t>03</a:t>
            </a:r>
            <a:endParaRPr lang="zh-CN" altLang="en-US" sz="8000" dirty="0">
              <a:solidFill>
                <a:srgbClr val="00BAA4">
                  <a:alpha val="80000"/>
                </a:srgbClr>
              </a:solidFill>
              <a:latin typeface="Impact" panose="020B0806030902050204" charset="0"/>
              <a:ea typeface="Impact" panose="020B0806030902050204" charset="0"/>
              <a:cs typeface="Impact" panose="020B0806030902050204" charset="0"/>
            </a:endParaRPr>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bg>
      <p:bgPr>
        <a:solidFill>
          <a:schemeClr val="bg1"/>
        </a:solidFill>
        <a:effectLst/>
      </p:bgPr>
    </p:bg>
    <p:spTree>
      <p:nvGrpSpPr>
        <p:cNvPr id="1" name=""/>
        <p:cNvGrpSpPr/>
        <p:nvPr/>
      </p:nvGrpSpPr>
      <p:grpSpPr>
        <a:xfrm>
          <a:off x="0" y="0"/>
          <a:ext cx="0" cy="0"/>
          <a:chOff x="0" y="0"/>
          <a:chExt cx="0" cy="0"/>
        </a:xfrm>
      </p:grpSpPr>
      <p:sp>
        <p:nvSpPr>
          <p:cNvPr id="1049556" name="文本占位符 3"/>
          <p:cNvSpPr>
            <a:spLocks noGrp="1"/>
          </p:cNvSpPr>
          <p:nvPr>
            <p:ph type="body" sz="quarter" idx="10" hasCustomPrompt="1"/>
          </p:nvPr>
        </p:nvSpPr>
        <p:spPr>
          <a:xfrm>
            <a:off x="3115680" y="1568027"/>
            <a:ext cx="2394201" cy="341632"/>
          </a:xfrm>
          <a:prstGeom prst="rect">
            <a:avLst/>
          </a:prstGeom>
          <a:noFill/>
        </p:spPr>
        <p:txBody>
          <a:bodyPr wrap="square" rtlCol="0">
            <a:spAutoFit/>
          </a:bodyPr>
          <a:lstStyle>
            <a:lvl1pPr marL="0" indent="0">
              <a:buNone/>
              <a:defRPr kumimoji="1" lang="zh-CN" altLang="en-US" sz="1800" dirty="0">
                <a:solidFill>
                  <a:schemeClr val="tx1">
                    <a:lumMod val="85000"/>
                    <a:lumOff val="15000"/>
                  </a:schemeClr>
                </a:solidFill>
                <a:latin typeface="+mj-ea"/>
                <a:ea typeface="+mj-ea"/>
              </a:defRPr>
            </a:lvl1pPr>
          </a:lstStyle>
          <a:p>
            <a:pPr marL="0" lvl="0"/>
            <a:r>
              <a:rPr kumimoji="1" lang="zh-CN" altLang="en-US" dirty="0"/>
              <a:t>编辑母版文本样式</a:t>
            </a:r>
          </a:p>
        </p:txBody>
      </p:sp>
      <p:sp>
        <p:nvSpPr>
          <p:cNvPr id="1049557" name="文本占位符 3"/>
          <p:cNvSpPr>
            <a:spLocks noGrp="1"/>
          </p:cNvSpPr>
          <p:nvPr>
            <p:ph type="body" sz="quarter" idx="11" hasCustomPrompt="1"/>
          </p:nvPr>
        </p:nvSpPr>
        <p:spPr>
          <a:xfrm>
            <a:off x="3115680" y="2026882"/>
            <a:ext cx="1470274" cy="258532"/>
          </a:xfrm>
          <a:prstGeom prst="rect">
            <a:avLst/>
          </a:prstGeom>
        </p:spPr>
        <p:txBody>
          <a:bodyPr wrap="none">
            <a:spAutoFit/>
          </a:bodyPr>
          <a:lstStyle>
            <a:lvl1pPr marL="0" indent="0">
              <a:buNone/>
              <a:defRPr lang="zh-CN" altLang="en-US" sz="1200" dirty="0">
                <a:solidFill>
                  <a:schemeClr val="tx1">
                    <a:lumMod val="50000"/>
                    <a:lumOff val="50000"/>
                  </a:schemeClr>
                </a:solidFill>
                <a:latin typeface="+mj-ea"/>
                <a:ea typeface="+mj-ea"/>
                <a:cs typeface="FZZhengHeiS-DB-GB" charset="-122"/>
              </a:defRPr>
            </a:lvl1pPr>
          </a:lstStyle>
          <a:p>
            <a:pPr marL="0" lvl="0"/>
            <a:r>
              <a:rPr kumimoji="1" lang="zh-CN" altLang="en-US" dirty="0"/>
              <a:t>编辑母版文本样式</a:t>
            </a:r>
          </a:p>
        </p:txBody>
      </p:sp>
      <p:sp>
        <p:nvSpPr>
          <p:cNvPr id="1049558" name="文本占位符 3"/>
          <p:cNvSpPr>
            <a:spLocks noGrp="1"/>
          </p:cNvSpPr>
          <p:nvPr>
            <p:ph type="body" sz="quarter" idx="12" hasCustomPrompt="1"/>
          </p:nvPr>
        </p:nvSpPr>
        <p:spPr>
          <a:xfrm>
            <a:off x="1589528" y="1375129"/>
            <a:ext cx="1375034" cy="1562037"/>
          </a:xfrm>
          <a:prstGeom prst="rect">
            <a:avLst/>
          </a:prstGeom>
          <a:noFill/>
        </p:spPr>
        <p:txBody>
          <a:bodyPr wrap="square" rtlCol="0" anchor="ctr" anchorCtr="1">
            <a:noAutofit/>
          </a:bodyPr>
          <a:lstStyle>
            <a:lvl1pPr marL="0" indent="0" algn="r">
              <a:buNone/>
              <a:defRPr lang="zh-CN" altLang="en-US" sz="8000" b="1" i="0" spc="0" dirty="0">
                <a:solidFill>
                  <a:srgbClr val="4EC0C4"/>
                </a:solidFill>
                <a:latin typeface="Roboto" panose="02000000000000000000" pitchFamily="2" charset="0"/>
                <a:ea typeface="Roboto" panose="02000000000000000000" pitchFamily="2" charset="0"/>
                <a:cs typeface="Roboto" panose="02000000000000000000" pitchFamily="2" charset="0"/>
              </a:defRPr>
            </a:lvl1pPr>
          </a:lstStyle>
          <a:p>
            <a:pPr marL="0" lvl="0">
              <a:lnSpc>
                <a:spcPts val="6000"/>
              </a:lnSpc>
            </a:pPr>
            <a:r>
              <a:rPr kumimoji="1" lang="en-US" altLang="zh-CN" dirty="0"/>
              <a:t>0</a:t>
            </a:r>
            <a:r>
              <a:rPr kumimoji="1" lang="en-US" altLang="en-US" dirty="0"/>
              <a:t>1</a:t>
            </a:r>
            <a:endParaRPr kumimoji="1" lang="zh-CN" altLang="en-US" dirty="0"/>
          </a:p>
        </p:txBody>
      </p:sp>
      <p:sp>
        <p:nvSpPr>
          <p:cNvPr id="1049559" name="文本占位符 3"/>
          <p:cNvSpPr>
            <a:spLocks noGrp="1"/>
          </p:cNvSpPr>
          <p:nvPr>
            <p:ph type="body" sz="quarter" idx="13" hasCustomPrompt="1"/>
          </p:nvPr>
        </p:nvSpPr>
        <p:spPr>
          <a:xfrm>
            <a:off x="3115680" y="3373510"/>
            <a:ext cx="2394201" cy="341632"/>
          </a:xfrm>
          <a:prstGeom prst="rect">
            <a:avLst/>
          </a:prstGeom>
          <a:noFill/>
        </p:spPr>
        <p:txBody>
          <a:bodyPr wrap="square" rtlCol="0">
            <a:spAutoFit/>
          </a:bodyPr>
          <a:lstStyle>
            <a:lvl1pPr marL="0" indent="0">
              <a:buNone/>
              <a:defRPr kumimoji="1" lang="zh-CN" altLang="en-US" sz="1800" dirty="0">
                <a:solidFill>
                  <a:schemeClr val="tx1">
                    <a:lumMod val="85000"/>
                    <a:lumOff val="15000"/>
                  </a:schemeClr>
                </a:solidFill>
                <a:latin typeface="+mj-ea"/>
                <a:ea typeface="+mj-ea"/>
              </a:defRPr>
            </a:lvl1pPr>
          </a:lstStyle>
          <a:p>
            <a:pPr marL="0" lvl="0"/>
            <a:r>
              <a:rPr kumimoji="1" lang="zh-CN" altLang="en-US" dirty="0"/>
              <a:t>编辑母版文本样式</a:t>
            </a:r>
          </a:p>
        </p:txBody>
      </p:sp>
      <p:sp>
        <p:nvSpPr>
          <p:cNvPr id="1049560" name="文本占位符 3"/>
          <p:cNvSpPr>
            <a:spLocks noGrp="1"/>
          </p:cNvSpPr>
          <p:nvPr>
            <p:ph type="body" sz="quarter" idx="14" hasCustomPrompt="1"/>
          </p:nvPr>
        </p:nvSpPr>
        <p:spPr>
          <a:xfrm>
            <a:off x="3115680" y="3832365"/>
            <a:ext cx="1470274" cy="258532"/>
          </a:xfrm>
          <a:prstGeom prst="rect">
            <a:avLst/>
          </a:prstGeom>
        </p:spPr>
        <p:txBody>
          <a:bodyPr wrap="none">
            <a:spAutoFit/>
          </a:bodyPr>
          <a:lstStyle>
            <a:lvl1pPr marL="0" indent="0">
              <a:buNone/>
              <a:defRPr lang="zh-CN" altLang="en-US" sz="1200" dirty="0">
                <a:solidFill>
                  <a:schemeClr val="tx1">
                    <a:lumMod val="50000"/>
                    <a:lumOff val="50000"/>
                  </a:schemeClr>
                </a:solidFill>
                <a:latin typeface="+mj-ea"/>
                <a:ea typeface="+mj-ea"/>
                <a:cs typeface="FZZhengHeiS-DB-GB" charset="-122"/>
              </a:defRPr>
            </a:lvl1pPr>
          </a:lstStyle>
          <a:p>
            <a:pPr marL="0" lvl="0"/>
            <a:r>
              <a:rPr kumimoji="1" lang="zh-CN" altLang="en-US" dirty="0"/>
              <a:t>编辑母版文本样式</a:t>
            </a:r>
          </a:p>
        </p:txBody>
      </p:sp>
      <p:sp>
        <p:nvSpPr>
          <p:cNvPr id="1049561" name="文本占位符 3"/>
          <p:cNvSpPr>
            <a:spLocks noGrp="1"/>
          </p:cNvSpPr>
          <p:nvPr>
            <p:ph type="body" sz="quarter" idx="15" hasCustomPrompt="1"/>
          </p:nvPr>
        </p:nvSpPr>
        <p:spPr>
          <a:xfrm>
            <a:off x="1589528" y="3180612"/>
            <a:ext cx="1375034" cy="1562037"/>
          </a:xfrm>
          <a:prstGeom prst="rect">
            <a:avLst/>
          </a:prstGeom>
          <a:noFill/>
        </p:spPr>
        <p:txBody>
          <a:bodyPr wrap="square" rtlCol="0" anchor="ctr" anchorCtr="1">
            <a:noAutofit/>
          </a:bodyPr>
          <a:lstStyle>
            <a:lvl1pPr marL="0" indent="0" algn="r">
              <a:buNone/>
              <a:defRPr lang="zh-CN" altLang="en-US" sz="8000" b="1" i="0" spc="0" dirty="0">
                <a:solidFill>
                  <a:srgbClr val="4EC0C4"/>
                </a:solidFill>
                <a:latin typeface="Roboto" panose="02000000000000000000" pitchFamily="2" charset="0"/>
                <a:ea typeface="Roboto" panose="02000000000000000000" pitchFamily="2" charset="0"/>
                <a:cs typeface="Roboto" panose="02000000000000000000" pitchFamily="2" charset="0"/>
              </a:defRPr>
            </a:lvl1pPr>
          </a:lstStyle>
          <a:p>
            <a:pPr marL="0" lvl="0">
              <a:lnSpc>
                <a:spcPts val="6000"/>
              </a:lnSpc>
            </a:pPr>
            <a:r>
              <a:rPr kumimoji="1" lang="en-US" altLang="zh-CN" dirty="0"/>
              <a:t>0</a:t>
            </a:r>
            <a:r>
              <a:rPr kumimoji="1" lang="en-US" altLang="en-US" dirty="0"/>
              <a:t>1</a:t>
            </a:r>
            <a:endParaRPr kumimoji="1" lang="zh-CN" altLang="en-US" dirty="0"/>
          </a:p>
        </p:txBody>
      </p:sp>
      <p:sp>
        <p:nvSpPr>
          <p:cNvPr id="1049562" name="文本占位符 3"/>
          <p:cNvSpPr>
            <a:spLocks noGrp="1"/>
          </p:cNvSpPr>
          <p:nvPr>
            <p:ph type="body" sz="quarter" idx="16" hasCustomPrompt="1"/>
          </p:nvPr>
        </p:nvSpPr>
        <p:spPr>
          <a:xfrm>
            <a:off x="3115680" y="5167137"/>
            <a:ext cx="2394201" cy="341632"/>
          </a:xfrm>
          <a:prstGeom prst="rect">
            <a:avLst/>
          </a:prstGeom>
          <a:noFill/>
        </p:spPr>
        <p:txBody>
          <a:bodyPr wrap="square" rtlCol="0">
            <a:spAutoFit/>
          </a:bodyPr>
          <a:lstStyle>
            <a:lvl1pPr marL="0" indent="0">
              <a:buNone/>
              <a:defRPr kumimoji="1" lang="zh-CN" altLang="en-US" sz="1800" dirty="0">
                <a:solidFill>
                  <a:schemeClr val="tx1">
                    <a:lumMod val="85000"/>
                    <a:lumOff val="15000"/>
                  </a:schemeClr>
                </a:solidFill>
                <a:latin typeface="+mj-ea"/>
                <a:ea typeface="+mj-ea"/>
              </a:defRPr>
            </a:lvl1pPr>
          </a:lstStyle>
          <a:p>
            <a:pPr marL="0" lvl="0"/>
            <a:r>
              <a:rPr kumimoji="1" lang="zh-CN" altLang="en-US" dirty="0"/>
              <a:t>编辑母版文本样式</a:t>
            </a:r>
          </a:p>
        </p:txBody>
      </p:sp>
      <p:sp>
        <p:nvSpPr>
          <p:cNvPr id="1049563" name="文本占位符 3"/>
          <p:cNvSpPr>
            <a:spLocks noGrp="1"/>
          </p:cNvSpPr>
          <p:nvPr>
            <p:ph type="body" sz="quarter" idx="17" hasCustomPrompt="1"/>
          </p:nvPr>
        </p:nvSpPr>
        <p:spPr>
          <a:xfrm>
            <a:off x="3115680" y="5625992"/>
            <a:ext cx="1470274" cy="258532"/>
          </a:xfrm>
          <a:prstGeom prst="rect">
            <a:avLst/>
          </a:prstGeom>
        </p:spPr>
        <p:txBody>
          <a:bodyPr wrap="none">
            <a:spAutoFit/>
          </a:bodyPr>
          <a:lstStyle>
            <a:lvl1pPr marL="0" indent="0">
              <a:buNone/>
              <a:defRPr lang="zh-CN" altLang="en-US" sz="1200" dirty="0">
                <a:solidFill>
                  <a:schemeClr val="tx1">
                    <a:lumMod val="50000"/>
                    <a:lumOff val="50000"/>
                  </a:schemeClr>
                </a:solidFill>
                <a:latin typeface="+mj-ea"/>
                <a:ea typeface="+mj-ea"/>
                <a:cs typeface="FZZhengHeiS-DB-GB" charset="-122"/>
              </a:defRPr>
            </a:lvl1pPr>
          </a:lstStyle>
          <a:p>
            <a:pPr marL="0" lvl="0"/>
            <a:r>
              <a:rPr kumimoji="1" lang="zh-CN" altLang="en-US" dirty="0"/>
              <a:t>编辑母版文本样式</a:t>
            </a:r>
          </a:p>
        </p:txBody>
      </p:sp>
      <p:sp>
        <p:nvSpPr>
          <p:cNvPr id="1049564" name="文本占位符 3"/>
          <p:cNvSpPr>
            <a:spLocks noGrp="1"/>
          </p:cNvSpPr>
          <p:nvPr>
            <p:ph type="body" sz="quarter" idx="18" hasCustomPrompt="1"/>
          </p:nvPr>
        </p:nvSpPr>
        <p:spPr>
          <a:xfrm>
            <a:off x="1589528" y="4974239"/>
            <a:ext cx="1375034" cy="1562037"/>
          </a:xfrm>
          <a:prstGeom prst="rect">
            <a:avLst/>
          </a:prstGeom>
          <a:noFill/>
        </p:spPr>
        <p:txBody>
          <a:bodyPr wrap="square" rtlCol="0" anchor="ctr" anchorCtr="1">
            <a:noAutofit/>
          </a:bodyPr>
          <a:lstStyle>
            <a:lvl1pPr marL="0" indent="0" algn="r">
              <a:buNone/>
              <a:defRPr lang="zh-CN" altLang="en-US" sz="8000" b="1" i="0" spc="0" dirty="0">
                <a:solidFill>
                  <a:srgbClr val="4EC0C4"/>
                </a:solidFill>
                <a:latin typeface="Roboto" panose="02000000000000000000" pitchFamily="2" charset="0"/>
                <a:ea typeface="Roboto" panose="02000000000000000000" pitchFamily="2" charset="0"/>
                <a:cs typeface="Roboto" panose="02000000000000000000" pitchFamily="2" charset="0"/>
              </a:defRPr>
            </a:lvl1pPr>
          </a:lstStyle>
          <a:p>
            <a:pPr marL="0" lvl="0">
              <a:lnSpc>
                <a:spcPts val="6000"/>
              </a:lnSpc>
            </a:pPr>
            <a:r>
              <a:rPr kumimoji="1" lang="en-US" altLang="zh-CN" dirty="0"/>
              <a:t>0</a:t>
            </a:r>
            <a:r>
              <a:rPr kumimoji="1" lang="en-US" altLang="en-US" dirty="0"/>
              <a:t>1</a:t>
            </a:r>
            <a:endParaRPr kumimoji="1" lang="zh-CN" altLang="en-US" dirty="0"/>
          </a:p>
        </p:txBody>
      </p:sp>
      <p:sp>
        <p:nvSpPr>
          <p:cNvPr id="1049565" name="文本占位符 3"/>
          <p:cNvSpPr>
            <a:spLocks noGrp="1"/>
          </p:cNvSpPr>
          <p:nvPr>
            <p:ph type="body" sz="quarter" idx="19" hasCustomPrompt="1"/>
          </p:nvPr>
        </p:nvSpPr>
        <p:spPr>
          <a:xfrm>
            <a:off x="7986619" y="1568027"/>
            <a:ext cx="2394201" cy="341632"/>
          </a:xfrm>
          <a:prstGeom prst="rect">
            <a:avLst/>
          </a:prstGeom>
          <a:noFill/>
        </p:spPr>
        <p:txBody>
          <a:bodyPr wrap="square" rtlCol="0">
            <a:spAutoFit/>
          </a:bodyPr>
          <a:lstStyle>
            <a:lvl1pPr marL="0" indent="0">
              <a:buNone/>
              <a:defRPr kumimoji="1" lang="zh-CN" altLang="en-US" sz="1800" dirty="0">
                <a:solidFill>
                  <a:schemeClr val="tx1">
                    <a:lumMod val="85000"/>
                    <a:lumOff val="15000"/>
                  </a:schemeClr>
                </a:solidFill>
                <a:latin typeface="+mj-ea"/>
                <a:ea typeface="+mj-ea"/>
              </a:defRPr>
            </a:lvl1pPr>
          </a:lstStyle>
          <a:p>
            <a:pPr marL="0" lvl="0"/>
            <a:r>
              <a:rPr kumimoji="1" lang="zh-CN" altLang="en-US" dirty="0"/>
              <a:t>编辑母版文本样式</a:t>
            </a:r>
          </a:p>
        </p:txBody>
      </p:sp>
      <p:sp>
        <p:nvSpPr>
          <p:cNvPr id="1049566" name="文本占位符 3"/>
          <p:cNvSpPr>
            <a:spLocks noGrp="1"/>
          </p:cNvSpPr>
          <p:nvPr>
            <p:ph type="body" sz="quarter" idx="20" hasCustomPrompt="1"/>
          </p:nvPr>
        </p:nvSpPr>
        <p:spPr>
          <a:xfrm>
            <a:off x="7986619" y="2026882"/>
            <a:ext cx="1470274" cy="258532"/>
          </a:xfrm>
          <a:prstGeom prst="rect">
            <a:avLst/>
          </a:prstGeom>
        </p:spPr>
        <p:txBody>
          <a:bodyPr wrap="none">
            <a:spAutoFit/>
          </a:bodyPr>
          <a:lstStyle>
            <a:lvl1pPr marL="0" indent="0">
              <a:buNone/>
              <a:defRPr lang="zh-CN" altLang="en-US" sz="1200" dirty="0">
                <a:solidFill>
                  <a:schemeClr val="tx1">
                    <a:lumMod val="50000"/>
                    <a:lumOff val="50000"/>
                  </a:schemeClr>
                </a:solidFill>
                <a:latin typeface="+mj-ea"/>
                <a:ea typeface="+mj-ea"/>
                <a:cs typeface="FZZhengHeiS-DB-GB" charset="-122"/>
              </a:defRPr>
            </a:lvl1pPr>
          </a:lstStyle>
          <a:p>
            <a:pPr marL="0" lvl="0"/>
            <a:r>
              <a:rPr kumimoji="1" lang="zh-CN" altLang="en-US" dirty="0"/>
              <a:t>编辑母版文本样式</a:t>
            </a:r>
          </a:p>
        </p:txBody>
      </p:sp>
      <p:sp>
        <p:nvSpPr>
          <p:cNvPr id="1049567" name="文本占位符 3"/>
          <p:cNvSpPr>
            <a:spLocks noGrp="1"/>
          </p:cNvSpPr>
          <p:nvPr>
            <p:ph type="body" sz="quarter" idx="21" hasCustomPrompt="1"/>
          </p:nvPr>
        </p:nvSpPr>
        <p:spPr>
          <a:xfrm>
            <a:off x="6460467" y="1375129"/>
            <a:ext cx="1375034" cy="1562037"/>
          </a:xfrm>
          <a:prstGeom prst="rect">
            <a:avLst/>
          </a:prstGeom>
          <a:noFill/>
        </p:spPr>
        <p:txBody>
          <a:bodyPr wrap="square" rtlCol="0" anchor="ctr" anchorCtr="1">
            <a:noAutofit/>
          </a:bodyPr>
          <a:lstStyle>
            <a:lvl1pPr marL="0" indent="0" algn="r">
              <a:buNone/>
              <a:defRPr lang="zh-CN" altLang="en-US" sz="8000" b="1" i="0" spc="0" dirty="0">
                <a:solidFill>
                  <a:srgbClr val="4EC0C4"/>
                </a:solidFill>
                <a:latin typeface="Roboto" panose="02000000000000000000" pitchFamily="2" charset="0"/>
                <a:ea typeface="Roboto" panose="02000000000000000000" pitchFamily="2" charset="0"/>
                <a:cs typeface="Roboto" panose="02000000000000000000" pitchFamily="2" charset="0"/>
              </a:defRPr>
            </a:lvl1pPr>
          </a:lstStyle>
          <a:p>
            <a:pPr marL="0" lvl="0">
              <a:lnSpc>
                <a:spcPts val="6000"/>
              </a:lnSpc>
            </a:pPr>
            <a:r>
              <a:rPr kumimoji="1" lang="en-US" altLang="zh-CN" dirty="0"/>
              <a:t>0</a:t>
            </a:r>
            <a:r>
              <a:rPr kumimoji="1" lang="en-US" altLang="en-US" dirty="0"/>
              <a:t>1</a:t>
            </a:r>
            <a:endParaRPr kumimoji="1" lang="zh-CN" altLang="en-US" dirty="0"/>
          </a:p>
        </p:txBody>
      </p:sp>
      <p:sp>
        <p:nvSpPr>
          <p:cNvPr id="1049568" name="文本占位符 3"/>
          <p:cNvSpPr>
            <a:spLocks noGrp="1"/>
          </p:cNvSpPr>
          <p:nvPr>
            <p:ph type="body" sz="quarter" idx="22" hasCustomPrompt="1"/>
          </p:nvPr>
        </p:nvSpPr>
        <p:spPr>
          <a:xfrm>
            <a:off x="7986619" y="3373510"/>
            <a:ext cx="2394201" cy="341632"/>
          </a:xfrm>
          <a:prstGeom prst="rect">
            <a:avLst/>
          </a:prstGeom>
          <a:noFill/>
        </p:spPr>
        <p:txBody>
          <a:bodyPr wrap="square" rtlCol="0">
            <a:spAutoFit/>
          </a:bodyPr>
          <a:lstStyle>
            <a:lvl1pPr marL="0" indent="0">
              <a:buNone/>
              <a:defRPr kumimoji="1" lang="zh-CN" altLang="en-US" sz="1800" dirty="0">
                <a:solidFill>
                  <a:schemeClr val="tx1">
                    <a:lumMod val="85000"/>
                    <a:lumOff val="15000"/>
                  </a:schemeClr>
                </a:solidFill>
                <a:latin typeface="+mj-ea"/>
                <a:ea typeface="+mj-ea"/>
              </a:defRPr>
            </a:lvl1pPr>
          </a:lstStyle>
          <a:p>
            <a:pPr marL="0" lvl="0"/>
            <a:r>
              <a:rPr kumimoji="1" lang="zh-CN" altLang="en-US" dirty="0"/>
              <a:t>编辑母版文本样式</a:t>
            </a:r>
          </a:p>
        </p:txBody>
      </p:sp>
      <p:sp>
        <p:nvSpPr>
          <p:cNvPr id="1049569" name="文本占位符 3"/>
          <p:cNvSpPr>
            <a:spLocks noGrp="1"/>
          </p:cNvSpPr>
          <p:nvPr>
            <p:ph type="body" sz="quarter" idx="23" hasCustomPrompt="1"/>
          </p:nvPr>
        </p:nvSpPr>
        <p:spPr>
          <a:xfrm>
            <a:off x="7986619" y="3832365"/>
            <a:ext cx="1470274" cy="258532"/>
          </a:xfrm>
          <a:prstGeom prst="rect">
            <a:avLst/>
          </a:prstGeom>
        </p:spPr>
        <p:txBody>
          <a:bodyPr wrap="none">
            <a:spAutoFit/>
          </a:bodyPr>
          <a:lstStyle>
            <a:lvl1pPr marL="0" indent="0">
              <a:buNone/>
              <a:defRPr lang="zh-CN" altLang="en-US" sz="1200" dirty="0">
                <a:solidFill>
                  <a:schemeClr val="tx1">
                    <a:lumMod val="50000"/>
                    <a:lumOff val="50000"/>
                  </a:schemeClr>
                </a:solidFill>
                <a:latin typeface="+mj-ea"/>
                <a:ea typeface="+mj-ea"/>
                <a:cs typeface="FZZhengHeiS-DB-GB" charset="-122"/>
              </a:defRPr>
            </a:lvl1pPr>
          </a:lstStyle>
          <a:p>
            <a:pPr marL="0" lvl="0"/>
            <a:r>
              <a:rPr kumimoji="1" lang="zh-CN" altLang="en-US" dirty="0"/>
              <a:t>编辑母版文本样式</a:t>
            </a:r>
          </a:p>
        </p:txBody>
      </p:sp>
      <p:sp>
        <p:nvSpPr>
          <p:cNvPr id="1049570" name="文本占位符 3"/>
          <p:cNvSpPr>
            <a:spLocks noGrp="1"/>
          </p:cNvSpPr>
          <p:nvPr>
            <p:ph type="body" sz="quarter" idx="24" hasCustomPrompt="1"/>
          </p:nvPr>
        </p:nvSpPr>
        <p:spPr>
          <a:xfrm>
            <a:off x="6460467" y="3180612"/>
            <a:ext cx="1375034" cy="1562037"/>
          </a:xfrm>
          <a:prstGeom prst="rect">
            <a:avLst/>
          </a:prstGeom>
          <a:noFill/>
        </p:spPr>
        <p:txBody>
          <a:bodyPr wrap="square" rtlCol="0" anchor="ctr" anchorCtr="1">
            <a:noAutofit/>
          </a:bodyPr>
          <a:lstStyle>
            <a:lvl1pPr marL="0" indent="0" algn="r">
              <a:buNone/>
              <a:defRPr lang="zh-CN" altLang="en-US" sz="8000" b="1" i="0" spc="0" dirty="0">
                <a:solidFill>
                  <a:srgbClr val="4EC0C4"/>
                </a:solidFill>
                <a:latin typeface="Roboto" panose="02000000000000000000" pitchFamily="2" charset="0"/>
                <a:ea typeface="Roboto" panose="02000000000000000000" pitchFamily="2" charset="0"/>
                <a:cs typeface="Roboto" panose="02000000000000000000" pitchFamily="2" charset="0"/>
              </a:defRPr>
            </a:lvl1pPr>
          </a:lstStyle>
          <a:p>
            <a:pPr marL="0" lvl="0">
              <a:lnSpc>
                <a:spcPts val="6000"/>
              </a:lnSpc>
            </a:pPr>
            <a:r>
              <a:rPr kumimoji="1" lang="en-US" altLang="zh-CN" dirty="0"/>
              <a:t>0</a:t>
            </a:r>
            <a:r>
              <a:rPr kumimoji="1" lang="en-US" altLang="en-US" dirty="0"/>
              <a:t>1</a:t>
            </a:r>
            <a:endParaRPr kumimoji="1" lang="zh-CN" altLang="en-US" dirty="0"/>
          </a:p>
        </p:txBody>
      </p:sp>
      <p:sp>
        <p:nvSpPr>
          <p:cNvPr id="1049571" name="文本占位符 3"/>
          <p:cNvSpPr>
            <a:spLocks noGrp="1"/>
          </p:cNvSpPr>
          <p:nvPr>
            <p:ph type="body" sz="quarter" idx="25" hasCustomPrompt="1"/>
          </p:nvPr>
        </p:nvSpPr>
        <p:spPr>
          <a:xfrm>
            <a:off x="7986619" y="5167137"/>
            <a:ext cx="2394201" cy="341632"/>
          </a:xfrm>
          <a:prstGeom prst="rect">
            <a:avLst/>
          </a:prstGeom>
          <a:noFill/>
        </p:spPr>
        <p:txBody>
          <a:bodyPr wrap="square" rtlCol="0">
            <a:spAutoFit/>
          </a:bodyPr>
          <a:lstStyle>
            <a:lvl1pPr marL="0" indent="0">
              <a:buNone/>
              <a:defRPr kumimoji="1" lang="zh-CN" altLang="en-US" sz="1800" dirty="0">
                <a:solidFill>
                  <a:schemeClr val="tx1">
                    <a:lumMod val="85000"/>
                    <a:lumOff val="15000"/>
                  </a:schemeClr>
                </a:solidFill>
                <a:latin typeface="+mj-ea"/>
                <a:ea typeface="+mj-ea"/>
              </a:defRPr>
            </a:lvl1pPr>
          </a:lstStyle>
          <a:p>
            <a:pPr marL="0" lvl="0"/>
            <a:r>
              <a:rPr kumimoji="1" lang="zh-CN" altLang="en-US" dirty="0"/>
              <a:t>编辑母版文本样式</a:t>
            </a:r>
          </a:p>
        </p:txBody>
      </p:sp>
      <p:sp>
        <p:nvSpPr>
          <p:cNvPr id="1049572" name="文本占位符 3"/>
          <p:cNvSpPr>
            <a:spLocks noGrp="1"/>
          </p:cNvSpPr>
          <p:nvPr>
            <p:ph type="body" sz="quarter" idx="26" hasCustomPrompt="1"/>
          </p:nvPr>
        </p:nvSpPr>
        <p:spPr>
          <a:xfrm>
            <a:off x="7986619" y="5625992"/>
            <a:ext cx="1470274" cy="258532"/>
          </a:xfrm>
          <a:prstGeom prst="rect">
            <a:avLst/>
          </a:prstGeom>
        </p:spPr>
        <p:txBody>
          <a:bodyPr wrap="none">
            <a:spAutoFit/>
          </a:bodyPr>
          <a:lstStyle>
            <a:lvl1pPr marL="0" indent="0">
              <a:buNone/>
              <a:defRPr lang="zh-CN" altLang="en-US" sz="1200" dirty="0">
                <a:solidFill>
                  <a:schemeClr val="tx1">
                    <a:lumMod val="50000"/>
                    <a:lumOff val="50000"/>
                  </a:schemeClr>
                </a:solidFill>
                <a:latin typeface="+mj-ea"/>
                <a:ea typeface="+mj-ea"/>
                <a:cs typeface="FZZhengHeiS-DB-GB" charset="-122"/>
              </a:defRPr>
            </a:lvl1pPr>
          </a:lstStyle>
          <a:p>
            <a:pPr marL="0" lvl="0"/>
            <a:r>
              <a:rPr kumimoji="1" lang="zh-CN" altLang="en-US" dirty="0"/>
              <a:t>编辑母版文本样式</a:t>
            </a:r>
          </a:p>
        </p:txBody>
      </p:sp>
      <p:sp>
        <p:nvSpPr>
          <p:cNvPr id="1049573" name="文本占位符 3"/>
          <p:cNvSpPr>
            <a:spLocks noGrp="1"/>
          </p:cNvSpPr>
          <p:nvPr>
            <p:ph type="body" sz="quarter" idx="27" hasCustomPrompt="1"/>
          </p:nvPr>
        </p:nvSpPr>
        <p:spPr>
          <a:xfrm>
            <a:off x="6460467" y="4974239"/>
            <a:ext cx="1375034" cy="1562037"/>
          </a:xfrm>
          <a:prstGeom prst="rect">
            <a:avLst/>
          </a:prstGeom>
          <a:noFill/>
        </p:spPr>
        <p:txBody>
          <a:bodyPr wrap="square" rtlCol="0" anchor="ctr" anchorCtr="1">
            <a:noAutofit/>
          </a:bodyPr>
          <a:lstStyle>
            <a:lvl1pPr marL="0" indent="0" algn="r">
              <a:buNone/>
              <a:defRPr lang="zh-CN" altLang="en-US" sz="8000" b="1" i="0" spc="0" dirty="0">
                <a:solidFill>
                  <a:srgbClr val="4EC0C4"/>
                </a:solidFill>
                <a:latin typeface="Roboto" panose="02000000000000000000" pitchFamily="2" charset="0"/>
                <a:ea typeface="Roboto" panose="02000000000000000000" pitchFamily="2" charset="0"/>
                <a:cs typeface="Roboto" panose="02000000000000000000" pitchFamily="2" charset="0"/>
              </a:defRPr>
            </a:lvl1pPr>
          </a:lstStyle>
          <a:p>
            <a:pPr marL="0" lvl="0">
              <a:lnSpc>
                <a:spcPts val="6000"/>
              </a:lnSpc>
            </a:pPr>
            <a:r>
              <a:rPr kumimoji="1" lang="en-US" altLang="zh-CN" dirty="0"/>
              <a:t>0</a:t>
            </a:r>
            <a:r>
              <a:rPr kumimoji="1" lang="en-US" altLang="en-US" dirty="0"/>
              <a:t>1</a:t>
            </a:r>
            <a:endParaRPr kumimoji="1" lang="zh-CN" altLang="en-US" dirty="0"/>
          </a:p>
        </p:txBody>
      </p:sp>
      <p:sp>
        <p:nvSpPr>
          <p:cNvPr id="23" name="theme"/>
          <p:cNvSpPr/>
          <p:nvPr userDrawn="1"/>
        </p:nvSpPr>
        <p:spPr>
          <a:xfrm>
            <a:off x="1043072" y="456226"/>
            <a:ext cx="249700" cy="344605"/>
          </a:xfrm>
          <a:prstGeom prst="parallelogram">
            <a:avLst>
              <a:gd name="adj" fmla="val 57916"/>
            </a:avLst>
          </a:prstGeom>
          <a:gradFill flip="none" rotWithShape="1">
            <a:gsLst>
              <a:gs pos="0">
                <a:srgbClr val="4EC0C4"/>
              </a:gs>
              <a:gs pos="99000">
                <a:srgbClr val="48A9BD"/>
              </a:gs>
            </a:gsLst>
            <a:lin ang="16200000" scaled="1"/>
            <a:tileRect/>
          </a:gra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4" name="图形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8178" y="456226"/>
            <a:ext cx="785346" cy="344606"/>
          </a:xfrm>
          <a:prstGeom prst="rect">
            <a:avLst/>
          </a:prstGeom>
        </p:spPr>
      </p:pic>
      <p:sp>
        <p:nvSpPr>
          <p:cNvPr id="26" name="Title 1"/>
          <p:cNvSpPr txBox="1"/>
          <p:nvPr userDrawn="1"/>
        </p:nvSpPr>
        <p:spPr>
          <a:xfrm>
            <a:off x="1272894" y="462584"/>
            <a:ext cx="3734600" cy="368497"/>
          </a:xfrm>
          <a:prstGeom prst="rect">
            <a:avLst/>
          </a:prstGeom>
        </p:spPr>
        <p:txBody>
          <a:bodyPr/>
          <a:lstStyle>
            <a:lvl1pPr>
              <a:lnSpc>
                <a:spcPct val="90000"/>
              </a:lnSpc>
              <a:spcBef>
                <a:spcPct val="0"/>
              </a:spcBef>
              <a:buNone/>
              <a:defRPr kumimoji="1" lang="zh-CN" altLang="en-US" sz="2000" kern="0" dirty="0" smtClean="0">
                <a:solidFill>
                  <a:schemeClr val="tx1">
                    <a:lumMod val="65000"/>
                    <a:lumOff val="35000"/>
                  </a:schemeClr>
                </a:solidFill>
                <a:latin typeface="微软雅黑" panose="020B0503020204020204" pitchFamily="34" charset="-122"/>
                <a:ea typeface="微软雅黑" panose="020B0503020204020204" pitchFamily="34" charset="-122"/>
                <a:cs typeface="Helvetica Neue"/>
              </a:defRPr>
            </a:lvl1pPr>
          </a:lstStyle>
          <a:p>
            <a:pPr lvl="0"/>
            <a:r>
              <a:rPr lang="zh-CN" altLang="en-US" dirty="0"/>
              <a:t>目录</a:t>
            </a:r>
            <a:endParaRPr lang="en-US" dirty="0"/>
          </a:p>
        </p:txBody>
      </p:sp>
      <p:sp>
        <p:nvSpPr>
          <p:cNvPr id="28" name="theme"/>
          <p:cNvSpPr/>
          <p:nvPr userDrawn="1"/>
        </p:nvSpPr>
        <p:spPr>
          <a:xfrm>
            <a:off x="2815433" y="1540348"/>
            <a:ext cx="394138" cy="780165"/>
          </a:xfrm>
          <a:prstGeom prst="parallelogram">
            <a:avLst>
              <a:gd name="adj" fmla="val 81503"/>
            </a:avLst>
          </a:prstGeom>
          <a:solidFill>
            <a:srgbClr val="E7E7E7"/>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theme"/>
          <p:cNvSpPr/>
          <p:nvPr userDrawn="1"/>
        </p:nvSpPr>
        <p:spPr>
          <a:xfrm>
            <a:off x="2815433" y="3353382"/>
            <a:ext cx="394138" cy="780165"/>
          </a:xfrm>
          <a:prstGeom prst="parallelogram">
            <a:avLst>
              <a:gd name="adj" fmla="val 81503"/>
            </a:avLst>
          </a:prstGeom>
          <a:solidFill>
            <a:srgbClr val="E7E7E7"/>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theme"/>
          <p:cNvSpPr/>
          <p:nvPr userDrawn="1"/>
        </p:nvSpPr>
        <p:spPr>
          <a:xfrm>
            <a:off x="2815433" y="5142768"/>
            <a:ext cx="394138" cy="780165"/>
          </a:xfrm>
          <a:prstGeom prst="parallelogram">
            <a:avLst>
              <a:gd name="adj" fmla="val 81503"/>
            </a:avLst>
          </a:prstGeom>
          <a:solidFill>
            <a:srgbClr val="E7E7E7"/>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theme"/>
          <p:cNvSpPr/>
          <p:nvPr userDrawn="1"/>
        </p:nvSpPr>
        <p:spPr>
          <a:xfrm>
            <a:off x="7685607" y="1540348"/>
            <a:ext cx="394138" cy="780165"/>
          </a:xfrm>
          <a:prstGeom prst="parallelogram">
            <a:avLst>
              <a:gd name="adj" fmla="val 81503"/>
            </a:avLst>
          </a:prstGeom>
          <a:solidFill>
            <a:srgbClr val="E7E7E7"/>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theme"/>
          <p:cNvSpPr/>
          <p:nvPr userDrawn="1"/>
        </p:nvSpPr>
        <p:spPr>
          <a:xfrm>
            <a:off x="7685607" y="3353382"/>
            <a:ext cx="394138" cy="780165"/>
          </a:xfrm>
          <a:prstGeom prst="parallelogram">
            <a:avLst>
              <a:gd name="adj" fmla="val 81503"/>
            </a:avLst>
          </a:prstGeom>
          <a:solidFill>
            <a:srgbClr val="E7E7E7"/>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theme"/>
          <p:cNvSpPr/>
          <p:nvPr userDrawn="1"/>
        </p:nvSpPr>
        <p:spPr>
          <a:xfrm>
            <a:off x="7685607" y="5142768"/>
            <a:ext cx="394138" cy="780165"/>
          </a:xfrm>
          <a:prstGeom prst="parallelogram">
            <a:avLst>
              <a:gd name="adj" fmla="val 81503"/>
            </a:avLst>
          </a:prstGeom>
          <a:solidFill>
            <a:srgbClr val="E7E7E7"/>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
    <p:bg>
      <p:bgPr>
        <a:solidFill>
          <a:srgbClr val="232A36"/>
        </a:solidFill>
        <a:effectLst/>
      </p:bgPr>
    </p:bg>
    <p:spTree>
      <p:nvGrpSpPr>
        <p:cNvPr id="1" name=""/>
        <p:cNvGrpSpPr/>
        <p:nvPr/>
      </p:nvGrpSpPr>
      <p:grpSpPr>
        <a:xfrm>
          <a:off x="0" y="0"/>
          <a:ext cx="0" cy="0"/>
          <a:chOff x="0" y="0"/>
          <a:chExt cx="0" cy="0"/>
        </a:xfrm>
      </p:grpSpPr>
      <p:sp>
        <p:nvSpPr>
          <p:cNvPr id="1049670" name="文本框 27"/>
          <p:cNvSpPr txBox="1"/>
          <p:nvPr userDrawn="1"/>
        </p:nvSpPr>
        <p:spPr>
          <a:xfrm>
            <a:off x="3570819" y="3857970"/>
            <a:ext cx="1263739" cy="2215991"/>
          </a:xfrm>
          <a:prstGeom prst="rect">
            <a:avLst/>
          </a:prstGeom>
          <a:noFill/>
        </p:spPr>
        <p:txBody>
          <a:bodyPr wrap="square" rtlCol="0">
            <a:spAutoFit/>
          </a:bodyPr>
          <a:lstStyle/>
          <a:p>
            <a:r>
              <a:rPr lang="en-US" altLang="zh-CN" sz="13800" b="0" dirty="0">
                <a:solidFill>
                  <a:schemeClr val="bg1">
                    <a:alpha val="5000"/>
                  </a:schemeClr>
                </a:solidFill>
                <a:latin typeface="Impact" panose="020B0806030902050204" charset="0"/>
                <a:ea typeface="微软雅黑" panose="020B0503020204020204" pitchFamily="34" charset="-122"/>
              </a:rPr>
              <a:t>4</a:t>
            </a:r>
            <a:endParaRPr lang="zh-CN" altLang="en-US" sz="13800" b="0" dirty="0">
              <a:solidFill>
                <a:schemeClr val="bg1">
                  <a:alpha val="5000"/>
                </a:schemeClr>
              </a:solidFill>
              <a:latin typeface="Impact" panose="020B0806030902050204" charset="0"/>
              <a:ea typeface="微软雅黑" panose="020B0503020204020204" pitchFamily="34" charset="-122"/>
            </a:endParaRPr>
          </a:p>
        </p:txBody>
      </p:sp>
      <p:grpSp>
        <p:nvGrpSpPr>
          <p:cNvPr id="642" name="组合 22"/>
          <p:cNvGrpSpPr/>
          <p:nvPr userDrawn="1"/>
        </p:nvGrpSpPr>
        <p:grpSpPr>
          <a:xfrm>
            <a:off x="7844788" y="2069899"/>
            <a:ext cx="2741267" cy="849389"/>
            <a:chOff x="-106187" y="2692635"/>
            <a:chExt cx="2741267" cy="849389"/>
          </a:xfrm>
        </p:grpSpPr>
        <p:sp>
          <p:nvSpPr>
            <p:cNvPr id="1049671" name="文本框 7"/>
            <p:cNvSpPr txBox="1"/>
            <p:nvPr/>
          </p:nvSpPr>
          <p:spPr>
            <a:xfrm>
              <a:off x="-106187" y="3234247"/>
              <a:ext cx="2741267" cy="307777"/>
            </a:xfrm>
            <a:prstGeom prst="rect">
              <a:avLst/>
            </a:prstGeom>
            <a:noFill/>
          </p:spPr>
          <p:txBody>
            <a:bodyPr wrap="square" rtlCol="0">
              <a:spAutoFit/>
            </a:bodyPr>
            <a:lstStyle/>
            <a:p>
              <a:pPr algn="ctr"/>
              <a:r>
                <a:rPr lang="zh-CN" altLang="en-US" sz="1400" dirty="0">
                  <a:solidFill>
                    <a:prstClr val="white"/>
                  </a:solidFill>
                  <a:latin typeface="微软雅黑" panose="020B0503020204020204" pitchFamily="34" charset="-122"/>
                  <a:ea typeface="微软雅黑" panose="020B0503020204020204" pitchFamily="34" charset="-122"/>
                </a:rPr>
                <a:t>问题第一时间发现</a:t>
              </a: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1049672" name="矩形 21"/>
            <p:cNvSpPr/>
            <p:nvPr/>
          </p:nvSpPr>
          <p:spPr>
            <a:xfrm>
              <a:off x="358912" y="2692635"/>
              <a:ext cx="1620957" cy="523220"/>
            </a:xfrm>
            <a:prstGeom prst="rect">
              <a:avLst/>
            </a:prstGeom>
          </p:spPr>
          <p:txBody>
            <a:bodyPr wrap="none">
              <a:spAutoFit/>
            </a:bodyPr>
            <a:lstStyle/>
            <a:p>
              <a:r>
                <a:rPr lang="zh-CN" altLang="en-US" sz="2800" b="1" dirty="0">
                  <a:gradFill>
                    <a:gsLst>
                      <a:gs pos="0">
                        <a:srgbClr val="4FCEBB"/>
                      </a:gs>
                      <a:gs pos="100000">
                        <a:srgbClr val="0DA4CF"/>
                      </a:gs>
                    </a:gsLst>
                    <a:lin ang="2700000" scaled="0"/>
                  </a:gradFill>
                  <a:latin typeface="微软雅黑" panose="020B0503020204020204" pitchFamily="34" charset="-122"/>
                  <a:ea typeface="微软雅黑" panose="020B0503020204020204" pitchFamily="34" charset="-122"/>
                </a:rPr>
                <a:t>秒速响应</a:t>
              </a:r>
            </a:p>
          </p:txBody>
        </p:sp>
      </p:grpSp>
      <p:grpSp>
        <p:nvGrpSpPr>
          <p:cNvPr id="643" name="组合 21"/>
          <p:cNvGrpSpPr/>
          <p:nvPr userDrawn="1"/>
        </p:nvGrpSpPr>
        <p:grpSpPr>
          <a:xfrm>
            <a:off x="5095550" y="2064583"/>
            <a:ext cx="2000900" cy="860021"/>
            <a:chOff x="2535340" y="2682003"/>
            <a:chExt cx="2000900" cy="860021"/>
          </a:xfrm>
        </p:grpSpPr>
        <p:sp>
          <p:nvSpPr>
            <p:cNvPr id="1049673" name="文本框 4"/>
            <p:cNvSpPr txBox="1"/>
            <p:nvPr/>
          </p:nvSpPr>
          <p:spPr>
            <a:xfrm>
              <a:off x="2535340" y="3234247"/>
              <a:ext cx="2000900" cy="307777"/>
            </a:xfrm>
            <a:prstGeom prst="rect">
              <a:avLst/>
            </a:prstGeom>
            <a:noFill/>
          </p:spPr>
          <p:txBody>
            <a:bodyPr wrap="square" rtlCol="0">
              <a:spAutoFit/>
            </a:bodyPr>
            <a:lstStyle/>
            <a:p>
              <a:pPr algn="ctr"/>
              <a:r>
                <a:rPr lang="zh-CN" altLang="en-US" sz="1400" dirty="0">
                  <a:solidFill>
                    <a:prstClr val="white"/>
                  </a:solidFill>
                  <a:latin typeface="微软雅黑" panose="020B0503020204020204" pitchFamily="34" charset="-122"/>
                  <a:ea typeface="微软雅黑" panose="020B0503020204020204" pitchFamily="34" charset="-122"/>
                </a:rPr>
                <a:t>全方位持续监测分析</a:t>
              </a:r>
            </a:p>
          </p:txBody>
        </p:sp>
        <p:sp>
          <p:nvSpPr>
            <p:cNvPr id="1049674" name="矩形 24"/>
            <p:cNvSpPr/>
            <p:nvPr/>
          </p:nvSpPr>
          <p:spPr>
            <a:xfrm>
              <a:off x="2755726" y="2682003"/>
              <a:ext cx="1620957" cy="523220"/>
            </a:xfrm>
            <a:prstGeom prst="rect">
              <a:avLst/>
            </a:prstGeom>
          </p:spPr>
          <p:txBody>
            <a:bodyPr wrap="none">
              <a:spAutoFit/>
            </a:bodyPr>
            <a:lstStyle/>
            <a:p>
              <a:r>
                <a:rPr lang="zh-CN" altLang="en-US" sz="2800" b="1" dirty="0">
                  <a:gradFill>
                    <a:gsLst>
                      <a:gs pos="0">
                        <a:srgbClr val="4FCEBB"/>
                      </a:gs>
                      <a:gs pos="100000">
                        <a:srgbClr val="0DA4CF"/>
                      </a:gs>
                    </a:gsLst>
                    <a:lin ang="2700000" scaled="0"/>
                  </a:gradFill>
                  <a:latin typeface="微软雅黑" panose="020B0503020204020204" pitchFamily="34" charset="-122"/>
                  <a:ea typeface="微软雅黑" panose="020B0503020204020204" pitchFamily="34" charset="-122"/>
                </a:rPr>
                <a:t>全面透彻</a:t>
              </a:r>
            </a:p>
          </p:txBody>
        </p:sp>
      </p:grpSp>
      <p:grpSp>
        <p:nvGrpSpPr>
          <p:cNvPr id="644" name="组合 19"/>
          <p:cNvGrpSpPr/>
          <p:nvPr userDrawn="1"/>
        </p:nvGrpSpPr>
        <p:grpSpPr>
          <a:xfrm>
            <a:off x="2809823" y="4436290"/>
            <a:ext cx="2785730" cy="881286"/>
            <a:chOff x="9496738" y="2660738"/>
            <a:chExt cx="2785730" cy="881286"/>
          </a:xfrm>
        </p:grpSpPr>
        <p:sp>
          <p:nvSpPr>
            <p:cNvPr id="1049675" name="文本框 10"/>
            <p:cNvSpPr txBox="1"/>
            <p:nvPr/>
          </p:nvSpPr>
          <p:spPr>
            <a:xfrm>
              <a:off x="9496738" y="3234247"/>
              <a:ext cx="2785730" cy="307777"/>
            </a:xfrm>
            <a:prstGeom prst="rect">
              <a:avLst/>
            </a:prstGeom>
            <a:noFill/>
          </p:spPr>
          <p:txBody>
            <a:bodyPr wrap="square" rtlCol="0">
              <a:spAutoFit/>
            </a:bodyPr>
            <a:lstStyle/>
            <a:p>
              <a:pPr lvl="0" algn="ctr"/>
              <a:r>
                <a:rPr lang="zh-CN" altLang="en-US" sz="1400" dirty="0">
                  <a:solidFill>
                    <a:prstClr val="white"/>
                  </a:solidFill>
                  <a:latin typeface="微软雅黑" panose="020B0503020204020204" pitchFamily="34" charset="-122"/>
                  <a:ea typeface="微软雅黑" panose="020B0503020204020204" pitchFamily="34" charset="-122"/>
                </a:rPr>
                <a:t>展示直观一目了然</a:t>
              </a:r>
            </a:p>
          </p:txBody>
        </p:sp>
        <p:sp>
          <p:nvSpPr>
            <p:cNvPr id="1049676" name="矩形 27"/>
            <p:cNvSpPr/>
            <p:nvPr/>
          </p:nvSpPr>
          <p:spPr>
            <a:xfrm>
              <a:off x="10072188" y="2660738"/>
              <a:ext cx="1620958" cy="523220"/>
            </a:xfrm>
            <a:prstGeom prst="rect">
              <a:avLst/>
            </a:prstGeom>
          </p:spPr>
          <p:txBody>
            <a:bodyPr wrap="none">
              <a:spAutoFit/>
            </a:bodyPr>
            <a:lstStyle/>
            <a:p>
              <a:pPr algn="ctr"/>
              <a:r>
                <a:rPr lang="zh-CN" altLang="en-US" sz="2800" b="1" dirty="0">
                  <a:gradFill>
                    <a:gsLst>
                      <a:gs pos="0">
                        <a:srgbClr val="4FCEBB"/>
                      </a:gs>
                      <a:gs pos="100000">
                        <a:srgbClr val="0DA4CF"/>
                      </a:gs>
                    </a:gsLst>
                    <a:lin ang="2700000" scaled="0"/>
                  </a:gradFill>
                  <a:latin typeface="微软雅黑" panose="020B0503020204020204" pitchFamily="34" charset="-122"/>
                  <a:ea typeface="微软雅黑" panose="020B0503020204020204" pitchFamily="34" charset="-122"/>
                </a:rPr>
                <a:t>攻击可视</a:t>
              </a:r>
            </a:p>
          </p:txBody>
        </p:sp>
      </p:grpSp>
      <p:grpSp>
        <p:nvGrpSpPr>
          <p:cNvPr id="645" name="组合 20"/>
          <p:cNvGrpSpPr/>
          <p:nvPr userDrawn="1"/>
        </p:nvGrpSpPr>
        <p:grpSpPr>
          <a:xfrm>
            <a:off x="1523099" y="2064583"/>
            <a:ext cx="3012426" cy="860021"/>
            <a:chOff x="4548475" y="2682003"/>
            <a:chExt cx="3012426" cy="860021"/>
          </a:xfrm>
        </p:grpSpPr>
        <p:sp>
          <p:nvSpPr>
            <p:cNvPr id="1049677" name="文本框 8"/>
            <p:cNvSpPr txBox="1"/>
            <p:nvPr/>
          </p:nvSpPr>
          <p:spPr>
            <a:xfrm>
              <a:off x="4548475" y="3234247"/>
              <a:ext cx="3012426" cy="307777"/>
            </a:xfrm>
            <a:prstGeom prst="rect">
              <a:avLst/>
            </a:prstGeom>
            <a:noFill/>
          </p:spPr>
          <p:txBody>
            <a:bodyPr wrap="square" rtlCol="0">
              <a:spAutoFit/>
            </a:bodyPr>
            <a:lstStyle/>
            <a:p>
              <a:pPr algn="ctr"/>
              <a:r>
                <a:rPr lang="zh-CN" altLang="en-US" sz="1400" dirty="0">
                  <a:solidFill>
                    <a:prstClr val="white"/>
                  </a:solidFill>
                  <a:latin typeface="微软雅黑" panose="020B0503020204020204" pitchFamily="34" charset="-122"/>
                  <a:ea typeface="微软雅黑" panose="020B0503020204020204" pitchFamily="34" charset="-122"/>
                </a:rPr>
                <a:t>轻量无代理</a:t>
              </a:r>
              <a:endParaRPr lang="en-US" altLang="zh-CN" sz="1400" dirty="0">
                <a:solidFill>
                  <a:prstClr val="white"/>
                </a:solidFill>
                <a:latin typeface="微软雅黑" panose="020B0503020204020204" pitchFamily="34" charset="-122"/>
                <a:ea typeface="微软雅黑" panose="020B0503020204020204" pitchFamily="34" charset="-122"/>
              </a:endParaRPr>
            </a:p>
          </p:txBody>
        </p:sp>
        <p:sp>
          <p:nvSpPr>
            <p:cNvPr id="1049678" name="矩形 30"/>
            <p:cNvSpPr/>
            <p:nvPr/>
          </p:nvSpPr>
          <p:spPr>
            <a:xfrm>
              <a:off x="5286256" y="2682003"/>
              <a:ext cx="1620957" cy="523220"/>
            </a:xfrm>
            <a:prstGeom prst="rect">
              <a:avLst/>
            </a:prstGeom>
          </p:spPr>
          <p:txBody>
            <a:bodyPr wrap="none">
              <a:spAutoFit/>
            </a:bodyPr>
            <a:lstStyle/>
            <a:p>
              <a:r>
                <a:rPr lang="zh-CN" altLang="en-US" sz="2800" b="1" dirty="0">
                  <a:gradFill>
                    <a:gsLst>
                      <a:gs pos="0">
                        <a:srgbClr val="4FCEBB"/>
                      </a:gs>
                      <a:gs pos="100000">
                        <a:srgbClr val="0DA4CF"/>
                      </a:gs>
                    </a:gsLst>
                    <a:lin ang="2700000" scaled="0"/>
                  </a:gradFill>
                  <a:latin typeface="微软雅黑" panose="020B0503020204020204" pitchFamily="34" charset="-122"/>
                  <a:ea typeface="微软雅黑" panose="020B0503020204020204" pitchFamily="34" charset="-122"/>
                </a:rPr>
                <a:t>部署简单</a:t>
              </a:r>
            </a:p>
          </p:txBody>
        </p:sp>
      </p:grpSp>
      <p:grpSp>
        <p:nvGrpSpPr>
          <p:cNvPr id="646" name="组合 19"/>
          <p:cNvGrpSpPr/>
          <p:nvPr userDrawn="1"/>
        </p:nvGrpSpPr>
        <p:grpSpPr>
          <a:xfrm>
            <a:off x="5857125" y="4443551"/>
            <a:ext cx="2785730" cy="881286"/>
            <a:chOff x="9496738" y="2660738"/>
            <a:chExt cx="2785730" cy="881286"/>
          </a:xfrm>
        </p:grpSpPr>
        <p:sp>
          <p:nvSpPr>
            <p:cNvPr id="1049679" name="文本框 10"/>
            <p:cNvSpPr txBox="1"/>
            <p:nvPr/>
          </p:nvSpPr>
          <p:spPr>
            <a:xfrm>
              <a:off x="9496738" y="3234247"/>
              <a:ext cx="2785730" cy="307777"/>
            </a:xfrm>
            <a:prstGeom prst="rect">
              <a:avLst/>
            </a:prstGeom>
            <a:noFill/>
          </p:spPr>
          <p:txBody>
            <a:bodyPr wrap="square" rtlCol="0">
              <a:spAutoFit/>
            </a:bodyPr>
            <a:lstStyle/>
            <a:p>
              <a:pPr lvl="0" algn="ctr"/>
              <a:r>
                <a:rPr lang="zh-CN" altLang="en-US" sz="1400" dirty="0">
                  <a:solidFill>
                    <a:prstClr val="white"/>
                  </a:solidFill>
                  <a:latin typeface="微软雅黑" panose="020B0503020204020204" pitchFamily="34" charset="-122"/>
                  <a:ea typeface="微软雅黑" panose="020B0503020204020204" pitchFamily="34" charset="-122"/>
                </a:rPr>
                <a:t>提升运维效率</a:t>
              </a:r>
            </a:p>
          </p:txBody>
        </p:sp>
        <p:sp>
          <p:nvSpPr>
            <p:cNvPr id="1049680" name="矩形 33"/>
            <p:cNvSpPr/>
            <p:nvPr/>
          </p:nvSpPr>
          <p:spPr>
            <a:xfrm>
              <a:off x="10072190" y="2660738"/>
              <a:ext cx="1620958" cy="523220"/>
            </a:xfrm>
            <a:prstGeom prst="rect">
              <a:avLst/>
            </a:prstGeom>
          </p:spPr>
          <p:txBody>
            <a:bodyPr wrap="none">
              <a:spAutoFit/>
            </a:bodyPr>
            <a:lstStyle/>
            <a:p>
              <a:pPr algn="ctr"/>
              <a:r>
                <a:rPr lang="zh-CN" altLang="en-US" sz="2800" b="1" dirty="0">
                  <a:gradFill>
                    <a:gsLst>
                      <a:gs pos="0">
                        <a:srgbClr val="4FCEBB"/>
                      </a:gs>
                      <a:gs pos="100000">
                        <a:srgbClr val="0DA4CF"/>
                      </a:gs>
                    </a:gsLst>
                    <a:lin ang="2700000" scaled="0"/>
                  </a:gradFill>
                  <a:latin typeface="微软雅黑" panose="020B0503020204020204" pitchFamily="34" charset="-122"/>
                  <a:ea typeface="微软雅黑" panose="020B0503020204020204" pitchFamily="34" charset="-122"/>
                </a:rPr>
                <a:t>降低成本</a:t>
              </a:r>
            </a:p>
          </p:txBody>
        </p:sp>
      </p:grpSp>
      <p:sp>
        <p:nvSpPr>
          <p:cNvPr id="1049681" name="文本框 34"/>
          <p:cNvSpPr txBox="1"/>
          <p:nvPr userDrawn="1"/>
        </p:nvSpPr>
        <p:spPr>
          <a:xfrm>
            <a:off x="6618121" y="3793619"/>
            <a:ext cx="1263739" cy="2215991"/>
          </a:xfrm>
          <a:prstGeom prst="rect">
            <a:avLst/>
          </a:prstGeom>
          <a:noFill/>
        </p:spPr>
        <p:txBody>
          <a:bodyPr wrap="square" rtlCol="0">
            <a:spAutoFit/>
          </a:bodyPr>
          <a:lstStyle/>
          <a:p>
            <a:r>
              <a:rPr lang="en-US" altLang="zh-CN" sz="13800" b="0" dirty="0">
                <a:solidFill>
                  <a:schemeClr val="bg1">
                    <a:alpha val="5000"/>
                  </a:schemeClr>
                </a:solidFill>
                <a:latin typeface="Impact" panose="020B0806030902050204" charset="0"/>
                <a:ea typeface="微软雅黑" panose="020B0503020204020204" pitchFamily="34" charset="-122"/>
              </a:rPr>
              <a:t>5</a:t>
            </a:r>
            <a:endParaRPr lang="zh-CN" altLang="en-US" sz="13800" b="0" dirty="0">
              <a:solidFill>
                <a:schemeClr val="bg1">
                  <a:alpha val="5000"/>
                </a:schemeClr>
              </a:solidFill>
              <a:latin typeface="Impact" panose="020B0806030902050204" charset="0"/>
              <a:ea typeface="微软雅黑" panose="020B0503020204020204" pitchFamily="34" charset="-122"/>
            </a:endParaRPr>
          </a:p>
        </p:txBody>
      </p:sp>
      <p:sp>
        <p:nvSpPr>
          <p:cNvPr id="1049682" name="文本框 27"/>
          <p:cNvSpPr txBox="1"/>
          <p:nvPr userDrawn="1"/>
        </p:nvSpPr>
        <p:spPr>
          <a:xfrm>
            <a:off x="2581328" y="1479807"/>
            <a:ext cx="1263739" cy="2215991"/>
          </a:xfrm>
          <a:prstGeom prst="rect">
            <a:avLst/>
          </a:prstGeom>
          <a:noFill/>
        </p:spPr>
        <p:txBody>
          <a:bodyPr wrap="square" rtlCol="0">
            <a:spAutoFit/>
          </a:bodyPr>
          <a:lstStyle/>
          <a:p>
            <a:r>
              <a:rPr lang="en-US" altLang="zh-CN" sz="13800" b="0" dirty="0">
                <a:solidFill>
                  <a:schemeClr val="bg1">
                    <a:alpha val="5000"/>
                  </a:schemeClr>
                </a:solidFill>
                <a:latin typeface="Impact" panose="020B0806030902050204" charset="0"/>
                <a:ea typeface="微软雅黑" panose="020B0503020204020204" pitchFamily="34" charset="-122"/>
              </a:rPr>
              <a:t>1</a:t>
            </a:r>
            <a:endParaRPr lang="zh-CN" altLang="en-US" sz="13800" b="0" dirty="0">
              <a:solidFill>
                <a:schemeClr val="bg1">
                  <a:alpha val="5000"/>
                </a:schemeClr>
              </a:solidFill>
              <a:latin typeface="Impact" panose="020B0806030902050204" charset="0"/>
              <a:ea typeface="微软雅黑" panose="020B0503020204020204" pitchFamily="34" charset="-122"/>
            </a:endParaRPr>
          </a:p>
        </p:txBody>
      </p:sp>
      <p:sp>
        <p:nvSpPr>
          <p:cNvPr id="1049683" name="文本框 27"/>
          <p:cNvSpPr txBox="1"/>
          <p:nvPr userDrawn="1"/>
        </p:nvSpPr>
        <p:spPr>
          <a:xfrm>
            <a:off x="5464131" y="1418916"/>
            <a:ext cx="1263739" cy="2215991"/>
          </a:xfrm>
          <a:prstGeom prst="rect">
            <a:avLst/>
          </a:prstGeom>
          <a:noFill/>
        </p:spPr>
        <p:txBody>
          <a:bodyPr wrap="square" rtlCol="0">
            <a:spAutoFit/>
          </a:bodyPr>
          <a:lstStyle/>
          <a:p>
            <a:r>
              <a:rPr lang="en-US" altLang="zh-CN" sz="13800" b="0" dirty="0">
                <a:solidFill>
                  <a:schemeClr val="bg1">
                    <a:alpha val="5000"/>
                  </a:schemeClr>
                </a:solidFill>
                <a:latin typeface="Impact" panose="020B0806030902050204" charset="0"/>
                <a:ea typeface="微软雅黑" panose="020B0503020204020204" pitchFamily="34" charset="-122"/>
              </a:rPr>
              <a:t>2</a:t>
            </a:r>
            <a:endParaRPr lang="zh-CN" altLang="en-US" sz="13800" b="0" dirty="0">
              <a:solidFill>
                <a:schemeClr val="bg1">
                  <a:alpha val="5000"/>
                </a:schemeClr>
              </a:solidFill>
              <a:latin typeface="Impact" panose="020B0806030902050204" charset="0"/>
              <a:ea typeface="微软雅黑" panose="020B0503020204020204" pitchFamily="34" charset="-122"/>
            </a:endParaRPr>
          </a:p>
        </p:txBody>
      </p:sp>
      <p:sp>
        <p:nvSpPr>
          <p:cNvPr id="1049684" name="文本框 27"/>
          <p:cNvSpPr txBox="1"/>
          <p:nvPr userDrawn="1"/>
        </p:nvSpPr>
        <p:spPr>
          <a:xfrm>
            <a:off x="8583552" y="1437308"/>
            <a:ext cx="1263739" cy="2215991"/>
          </a:xfrm>
          <a:prstGeom prst="rect">
            <a:avLst/>
          </a:prstGeom>
          <a:noFill/>
        </p:spPr>
        <p:txBody>
          <a:bodyPr wrap="square" rtlCol="0">
            <a:spAutoFit/>
          </a:bodyPr>
          <a:lstStyle/>
          <a:p>
            <a:r>
              <a:rPr lang="en-US" altLang="zh-CN" sz="13800" b="0" dirty="0">
                <a:solidFill>
                  <a:schemeClr val="bg1">
                    <a:alpha val="5000"/>
                  </a:schemeClr>
                </a:solidFill>
                <a:latin typeface="Impact" panose="020B0806030902050204" charset="0"/>
                <a:ea typeface="微软雅黑" panose="020B0503020204020204" pitchFamily="34" charset="-122"/>
              </a:rPr>
              <a:t>3</a:t>
            </a:r>
            <a:endParaRPr lang="zh-CN" altLang="en-US" sz="13800" b="0" dirty="0">
              <a:solidFill>
                <a:schemeClr val="bg1">
                  <a:alpha val="5000"/>
                </a:schemeClr>
              </a:solidFill>
              <a:latin typeface="Impact" panose="020B0806030902050204" charset="0"/>
              <a:ea typeface="微软雅黑" panose="020B0503020204020204"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45"/>
                                        </p:tgtEl>
                                        <p:attrNameLst>
                                          <p:attrName>style.visibility</p:attrName>
                                        </p:attrNameLst>
                                      </p:cBhvr>
                                      <p:to>
                                        <p:strVal val="visible"/>
                                      </p:to>
                                    </p:set>
                                    <p:animEffect transition="in" filter="fade">
                                      <p:cBhvr>
                                        <p:cTn id="7" dur="500"/>
                                        <p:tgtEl>
                                          <p:spTgt spid="645"/>
                                        </p:tgtEl>
                                      </p:cBhvr>
                                    </p:animEffect>
                                    <p:anim calcmode="lin" valueType="num">
                                      <p:cBhvr>
                                        <p:cTn id="8" dur="500" fill="hold"/>
                                        <p:tgtEl>
                                          <p:spTgt spid="645"/>
                                        </p:tgtEl>
                                        <p:attrNameLst>
                                          <p:attrName>ppt_x</p:attrName>
                                        </p:attrNameLst>
                                      </p:cBhvr>
                                      <p:tavLst>
                                        <p:tav tm="0">
                                          <p:val>
                                            <p:strVal val="#ppt_x"/>
                                          </p:val>
                                        </p:tav>
                                        <p:tav tm="100000">
                                          <p:val>
                                            <p:strVal val="#ppt_x"/>
                                          </p:val>
                                        </p:tav>
                                      </p:tavLst>
                                    </p:anim>
                                    <p:anim calcmode="lin" valueType="num">
                                      <p:cBhvr>
                                        <p:cTn id="9" dur="500" fill="hold"/>
                                        <p:tgtEl>
                                          <p:spTgt spid="64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643"/>
                                        </p:tgtEl>
                                        <p:attrNameLst>
                                          <p:attrName>style.visibility</p:attrName>
                                        </p:attrNameLst>
                                      </p:cBhvr>
                                      <p:to>
                                        <p:strVal val="visible"/>
                                      </p:to>
                                    </p:set>
                                    <p:animEffect transition="in" filter="fade">
                                      <p:cBhvr>
                                        <p:cTn id="12" dur="500"/>
                                        <p:tgtEl>
                                          <p:spTgt spid="643"/>
                                        </p:tgtEl>
                                      </p:cBhvr>
                                    </p:animEffect>
                                    <p:anim calcmode="lin" valueType="num">
                                      <p:cBhvr>
                                        <p:cTn id="13" dur="500" fill="hold"/>
                                        <p:tgtEl>
                                          <p:spTgt spid="643"/>
                                        </p:tgtEl>
                                        <p:attrNameLst>
                                          <p:attrName>ppt_x</p:attrName>
                                        </p:attrNameLst>
                                      </p:cBhvr>
                                      <p:tavLst>
                                        <p:tav tm="0">
                                          <p:val>
                                            <p:strVal val="#ppt_x"/>
                                          </p:val>
                                        </p:tav>
                                        <p:tav tm="100000">
                                          <p:val>
                                            <p:strVal val="#ppt_x"/>
                                          </p:val>
                                        </p:tav>
                                      </p:tavLst>
                                    </p:anim>
                                    <p:anim calcmode="lin" valueType="num">
                                      <p:cBhvr>
                                        <p:cTn id="14" dur="500" fill="hold"/>
                                        <p:tgtEl>
                                          <p:spTgt spid="64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642"/>
                                        </p:tgtEl>
                                        <p:attrNameLst>
                                          <p:attrName>style.visibility</p:attrName>
                                        </p:attrNameLst>
                                      </p:cBhvr>
                                      <p:to>
                                        <p:strVal val="visible"/>
                                      </p:to>
                                    </p:set>
                                    <p:animEffect transition="in" filter="fade">
                                      <p:cBhvr>
                                        <p:cTn id="17" dur="500"/>
                                        <p:tgtEl>
                                          <p:spTgt spid="642"/>
                                        </p:tgtEl>
                                      </p:cBhvr>
                                    </p:animEffect>
                                    <p:anim calcmode="lin" valueType="num">
                                      <p:cBhvr>
                                        <p:cTn id="18" dur="500" fill="hold"/>
                                        <p:tgtEl>
                                          <p:spTgt spid="642"/>
                                        </p:tgtEl>
                                        <p:attrNameLst>
                                          <p:attrName>ppt_x</p:attrName>
                                        </p:attrNameLst>
                                      </p:cBhvr>
                                      <p:tavLst>
                                        <p:tav tm="0">
                                          <p:val>
                                            <p:strVal val="#ppt_x"/>
                                          </p:val>
                                        </p:tav>
                                        <p:tav tm="100000">
                                          <p:val>
                                            <p:strVal val="#ppt_x"/>
                                          </p:val>
                                        </p:tav>
                                      </p:tavLst>
                                    </p:anim>
                                    <p:anim calcmode="lin" valueType="num">
                                      <p:cBhvr>
                                        <p:cTn id="19" dur="500" fill="hold"/>
                                        <p:tgtEl>
                                          <p:spTgt spid="64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750"/>
                                  </p:stCondLst>
                                  <p:childTnLst>
                                    <p:set>
                                      <p:cBhvr>
                                        <p:cTn id="21" dur="1" fill="hold">
                                          <p:stCondLst>
                                            <p:cond delay="0"/>
                                          </p:stCondLst>
                                        </p:cTn>
                                        <p:tgtEl>
                                          <p:spTgt spid="644"/>
                                        </p:tgtEl>
                                        <p:attrNameLst>
                                          <p:attrName>style.visibility</p:attrName>
                                        </p:attrNameLst>
                                      </p:cBhvr>
                                      <p:to>
                                        <p:strVal val="visible"/>
                                      </p:to>
                                    </p:set>
                                    <p:animEffect transition="in" filter="fade">
                                      <p:cBhvr>
                                        <p:cTn id="22" dur="500"/>
                                        <p:tgtEl>
                                          <p:spTgt spid="644"/>
                                        </p:tgtEl>
                                      </p:cBhvr>
                                    </p:animEffect>
                                    <p:anim calcmode="lin" valueType="num">
                                      <p:cBhvr>
                                        <p:cTn id="23" dur="500" fill="hold"/>
                                        <p:tgtEl>
                                          <p:spTgt spid="644"/>
                                        </p:tgtEl>
                                        <p:attrNameLst>
                                          <p:attrName>ppt_x</p:attrName>
                                        </p:attrNameLst>
                                      </p:cBhvr>
                                      <p:tavLst>
                                        <p:tav tm="0">
                                          <p:val>
                                            <p:strVal val="#ppt_x"/>
                                          </p:val>
                                        </p:tav>
                                        <p:tav tm="100000">
                                          <p:val>
                                            <p:strVal val="#ppt_x"/>
                                          </p:val>
                                        </p:tav>
                                      </p:tavLst>
                                    </p:anim>
                                    <p:anim calcmode="lin" valueType="num">
                                      <p:cBhvr>
                                        <p:cTn id="24" dur="500" fill="hold"/>
                                        <p:tgtEl>
                                          <p:spTgt spid="64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1000"/>
                                  </p:stCondLst>
                                  <p:childTnLst>
                                    <p:set>
                                      <p:cBhvr>
                                        <p:cTn id="26" dur="1" fill="hold">
                                          <p:stCondLst>
                                            <p:cond delay="0"/>
                                          </p:stCondLst>
                                        </p:cTn>
                                        <p:tgtEl>
                                          <p:spTgt spid="646"/>
                                        </p:tgtEl>
                                        <p:attrNameLst>
                                          <p:attrName>style.visibility</p:attrName>
                                        </p:attrNameLst>
                                      </p:cBhvr>
                                      <p:to>
                                        <p:strVal val="visible"/>
                                      </p:to>
                                    </p:set>
                                    <p:animEffect transition="in" filter="fade">
                                      <p:cBhvr>
                                        <p:cTn id="27" dur="500"/>
                                        <p:tgtEl>
                                          <p:spTgt spid="646"/>
                                        </p:tgtEl>
                                      </p:cBhvr>
                                    </p:animEffect>
                                    <p:anim calcmode="lin" valueType="num">
                                      <p:cBhvr>
                                        <p:cTn id="28" dur="500" fill="hold"/>
                                        <p:tgtEl>
                                          <p:spTgt spid="646"/>
                                        </p:tgtEl>
                                        <p:attrNameLst>
                                          <p:attrName>ppt_x</p:attrName>
                                        </p:attrNameLst>
                                      </p:cBhvr>
                                      <p:tavLst>
                                        <p:tav tm="0">
                                          <p:val>
                                            <p:strVal val="#ppt_x"/>
                                          </p:val>
                                        </p:tav>
                                        <p:tav tm="100000">
                                          <p:val>
                                            <p:strVal val="#ppt_x"/>
                                          </p:val>
                                        </p:tav>
                                      </p:tavLst>
                                    </p:anim>
                                    <p:anim calcmode="lin" valueType="num">
                                      <p:cBhvr>
                                        <p:cTn id="29" dur="500" fill="hold"/>
                                        <p:tgtEl>
                                          <p:spTgt spid="6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6">
    <p:bg>
      <p:bgPr>
        <a:solidFill>
          <a:srgbClr val="232A36"/>
        </a:solidFill>
        <a:effectLst/>
      </p:bgPr>
    </p:bg>
    <p:spTree>
      <p:nvGrpSpPr>
        <p:cNvPr id="1" name=""/>
        <p:cNvGrpSpPr/>
        <p:nvPr/>
      </p:nvGrpSpPr>
      <p:grpSpPr>
        <a:xfrm>
          <a:off x="0" y="0"/>
          <a:ext cx="0" cy="0"/>
          <a:chOff x="0" y="0"/>
          <a:chExt cx="0" cy="0"/>
        </a:xfrm>
      </p:grpSpPr>
      <p:sp>
        <p:nvSpPr>
          <p:cNvPr id="1049599" name="文本框 39"/>
          <p:cNvSpPr txBox="1"/>
          <p:nvPr userDrawn="1">
            <p:custDataLst>
              <p:tags r:id="rId1"/>
            </p:custDataLst>
          </p:nvPr>
        </p:nvSpPr>
        <p:spPr>
          <a:xfrm>
            <a:off x="1857413" y="5428456"/>
            <a:ext cx="8550200" cy="590931"/>
          </a:xfrm>
          <a:prstGeom prst="rect">
            <a:avLst/>
          </a:prstGeom>
          <a:noFill/>
        </p:spPr>
        <p:txBody>
          <a:bodyPr wrap="square" lIns="0" tIns="0" rIns="0" bIns="0" rtlCol="0" anchor="t" anchorCtr="0">
            <a:spAutoFit/>
          </a:bodyPr>
          <a:lstStyle/>
          <a:p>
            <a:pPr algn="ctr">
              <a:lnSpc>
                <a:spcPct val="160000"/>
              </a:lnSpc>
            </a:pPr>
            <a:r>
              <a:rPr lang="zh-CN" altLang="en-US" sz="1200" dirty="0">
                <a:solidFill>
                  <a:schemeClr val="bg1">
                    <a:lumMod val="95000"/>
                    <a:alpha val="70000"/>
                  </a:schemeClr>
                </a:solidFill>
                <a:latin typeface="微软雅黑" panose="020B0503020204020204" pitchFamily="34" charset="-122"/>
                <a:ea typeface="微软雅黑" panose="020B0503020204020204" pitchFamily="34" charset="-122"/>
                <a:sym typeface="+mn-ea"/>
              </a:rPr>
              <a:t>据不完全统计，每年因网络攻击及其结果造成的损失平均高达30000亿美元。</a:t>
            </a:r>
            <a:r>
              <a:rPr lang="en-US" altLang="zh-CN" sz="1200" dirty="0">
                <a:solidFill>
                  <a:schemeClr val="bg1">
                    <a:lumMod val="95000"/>
                    <a:alpha val="70000"/>
                  </a:schemeClr>
                </a:solidFill>
                <a:latin typeface="微软雅黑" panose="020B0503020204020204" pitchFamily="34" charset="-122"/>
                <a:ea typeface="微软雅黑" panose="020B0503020204020204" pitchFamily="34" charset="-122"/>
                <a:sym typeface="+mn-ea"/>
              </a:rPr>
              <a:t> Cybersecurity Ventures</a:t>
            </a:r>
            <a:r>
              <a:rPr lang="zh-CN" altLang="en-US" sz="1200" dirty="0">
                <a:solidFill>
                  <a:schemeClr val="bg1">
                    <a:lumMod val="95000"/>
                    <a:alpha val="70000"/>
                  </a:schemeClr>
                </a:solidFill>
                <a:latin typeface="微软雅黑" panose="020B0503020204020204" pitchFamily="34" charset="-122"/>
                <a:ea typeface="微软雅黑" panose="020B0503020204020204" pitchFamily="34" charset="-122"/>
                <a:sym typeface="+mn-ea"/>
              </a:rPr>
              <a:t>预测，到</a:t>
            </a:r>
            <a:r>
              <a:rPr lang="en-US" altLang="zh-CN" sz="1200" dirty="0">
                <a:solidFill>
                  <a:schemeClr val="bg1">
                    <a:lumMod val="95000"/>
                    <a:alpha val="70000"/>
                  </a:schemeClr>
                </a:solidFill>
                <a:latin typeface="微软雅黑" panose="020B0503020204020204" pitchFamily="34" charset="-122"/>
                <a:ea typeface="微软雅黑" panose="020B0503020204020204" pitchFamily="34" charset="-122"/>
                <a:sym typeface="+mn-ea"/>
              </a:rPr>
              <a:t>2021</a:t>
            </a:r>
            <a:r>
              <a:rPr lang="zh-CN" altLang="en-US" sz="1200" dirty="0">
                <a:solidFill>
                  <a:schemeClr val="bg1">
                    <a:lumMod val="95000"/>
                    <a:alpha val="70000"/>
                  </a:schemeClr>
                </a:solidFill>
                <a:latin typeface="微软雅黑" panose="020B0503020204020204" pitchFamily="34" charset="-122"/>
                <a:ea typeface="微软雅黑" panose="020B0503020204020204" pitchFamily="34" charset="-122"/>
                <a:sym typeface="+mn-ea"/>
              </a:rPr>
              <a:t>年，网络攻击损失将达</a:t>
            </a:r>
            <a:r>
              <a:rPr lang="en-US" altLang="zh-CN" sz="1200" dirty="0">
                <a:solidFill>
                  <a:schemeClr val="bg1">
                    <a:lumMod val="95000"/>
                    <a:alpha val="70000"/>
                  </a:schemeClr>
                </a:solidFill>
                <a:latin typeface="微软雅黑" panose="020B0503020204020204" pitchFamily="34" charset="-122"/>
                <a:ea typeface="微软雅黑" panose="020B0503020204020204" pitchFamily="34" charset="-122"/>
                <a:sym typeface="+mn-ea"/>
              </a:rPr>
              <a:t>60000</a:t>
            </a:r>
            <a:r>
              <a:rPr lang="zh-CN" altLang="en-US" sz="1200" dirty="0">
                <a:solidFill>
                  <a:schemeClr val="bg1">
                    <a:lumMod val="95000"/>
                    <a:alpha val="70000"/>
                  </a:schemeClr>
                </a:solidFill>
                <a:latin typeface="微软雅黑" panose="020B0503020204020204" pitchFamily="34" charset="-122"/>
                <a:ea typeface="微软雅黑" panose="020B0503020204020204" pitchFamily="34" charset="-122"/>
                <a:sym typeface="+mn-ea"/>
              </a:rPr>
              <a:t>亿美元。全球企业每年都在调整信息安全预算，采购信息安全新产品和新服务以应对不断出现的新威胁。</a:t>
            </a:r>
            <a:endParaRPr lang="zh-CN" altLang="en-US" sz="1200" dirty="0">
              <a:solidFill>
                <a:schemeClr val="bg1">
                  <a:lumMod val="95000"/>
                  <a:alpha val="7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49600" name="矩形 2"/>
          <p:cNvSpPr/>
          <p:nvPr userDrawn="1"/>
        </p:nvSpPr>
        <p:spPr>
          <a:xfrm>
            <a:off x="1981200" y="3363330"/>
            <a:ext cx="3302507" cy="1077218"/>
          </a:xfrm>
          <a:prstGeom prst="rect">
            <a:avLst/>
          </a:prstGeom>
        </p:spPr>
        <p:txBody>
          <a:bodyPr wrap="none">
            <a:spAutoFit/>
          </a:bodyPr>
          <a:lstStyle/>
          <a:p>
            <a:pPr>
              <a:lnSpc>
                <a:spcPct val="160000"/>
              </a:lnSpc>
            </a:pPr>
            <a:r>
              <a:rPr lang="zh-CN" altLang="en-US" sz="4000" b="1" dirty="0">
                <a:solidFill>
                  <a:schemeClr val="bg1">
                    <a:lumMod val="95000"/>
                  </a:schemeClr>
                </a:solidFill>
                <a:latin typeface="微软雅黑" panose="020B0503020204020204" pitchFamily="34" charset="-122"/>
                <a:ea typeface="微软雅黑" panose="020B0503020204020204" pitchFamily="34" charset="-122"/>
                <a:sym typeface="+mn-ea"/>
              </a:rPr>
              <a:t>30000亿美元</a:t>
            </a:r>
            <a:endParaRPr lang="zh-CN" altLang="en-US" sz="40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049601" name="矩形 3"/>
          <p:cNvSpPr/>
          <p:nvPr userDrawn="1"/>
        </p:nvSpPr>
        <p:spPr>
          <a:xfrm>
            <a:off x="6731630" y="1513906"/>
            <a:ext cx="3302507" cy="1077218"/>
          </a:xfrm>
          <a:prstGeom prst="rect">
            <a:avLst/>
          </a:prstGeom>
        </p:spPr>
        <p:txBody>
          <a:bodyPr wrap="none">
            <a:spAutoFit/>
          </a:bodyPr>
          <a:lstStyle/>
          <a:p>
            <a:pPr>
              <a:lnSpc>
                <a:spcPct val="160000"/>
              </a:lnSpc>
            </a:pPr>
            <a:r>
              <a:rPr lang="en-US" altLang="zh-CN" sz="4000" b="1" dirty="0">
                <a:solidFill>
                  <a:schemeClr val="bg1">
                    <a:lumMod val="95000"/>
                  </a:schemeClr>
                </a:solidFill>
                <a:latin typeface="微软雅黑" panose="020B0503020204020204" pitchFamily="34" charset="-122"/>
                <a:ea typeface="微软雅黑" panose="020B0503020204020204" pitchFamily="34" charset="-122"/>
                <a:sym typeface="+mn-ea"/>
              </a:rPr>
              <a:t>6</a:t>
            </a:r>
            <a:r>
              <a:rPr lang="zh-CN" altLang="en-US" sz="4000" b="1" dirty="0">
                <a:solidFill>
                  <a:schemeClr val="bg1">
                    <a:lumMod val="95000"/>
                  </a:schemeClr>
                </a:solidFill>
                <a:latin typeface="微软雅黑" panose="020B0503020204020204" pitchFamily="34" charset="-122"/>
                <a:ea typeface="微软雅黑" panose="020B0503020204020204" pitchFamily="34" charset="-122"/>
                <a:sym typeface="+mn-ea"/>
              </a:rPr>
              <a:t>0000亿美元</a:t>
            </a:r>
            <a:endParaRPr lang="zh-CN" altLang="en-US" sz="40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049602" name="矩形 4"/>
          <p:cNvSpPr/>
          <p:nvPr userDrawn="1"/>
        </p:nvSpPr>
        <p:spPr>
          <a:xfrm>
            <a:off x="2385958" y="4313886"/>
            <a:ext cx="2492990" cy="369332"/>
          </a:xfrm>
          <a:prstGeom prst="rect">
            <a:avLst/>
          </a:prstGeom>
        </p:spPr>
        <p:txBody>
          <a:bodyPr wrap="none">
            <a:spAutoFit/>
          </a:bodyPr>
          <a:lstStyle/>
          <a:p>
            <a:r>
              <a:rPr lang="zh-CN" altLang="en-US" dirty="0">
                <a:solidFill>
                  <a:schemeClr val="bg1">
                    <a:lumMod val="95000"/>
                    <a:alpha val="50000"/>
                  </a:schemeClr>
                </a:solidFill>
                <a:latin typeface="微软雅黑" panose="020B0503020204020204" pitchFamily="34" charset="-122"/>
                <a:ea typeface="微软雅黑" panose="020B0503020204020204" pitchFamily="34" charset="-122"/>
                <a:sym typeface="+mn-ea"/>
              </a:rPr>
              <a:t>每年网络攻击成的损失</a:t>
            </a:r>
            <a:endParaRPr lang="zh-CN" altLang="en-US" dirty="0">
              <a:solidFill>
                <a:schemeClr val="bg1">
                  <a:lumMod val="95000"/>
                  <a:alpha val="50000"/>
                </a:schemeClr>
              </a:solidFill>
            </a:endParaRPr>
          </a:p>
        </p:txBody>
      </p:sp>
      <p:sp>
        <p:nvSpPr>
          <p:cNvPr id="1049603" name="矩形 5"/>
          <p:cNvSpPr/>
          <p:nvPr userDrawn="1"/>
        </p:nvSpPr>
        <p:spPr>
          <a:xfrm>
            <a:off x="7444165" y="2450745"/>
            <a:ext cx="1877437" cy="369332"/>
          </a:xfrm>
          <a:prstGeom prst="rect">
            <a:avLst/>
          </a:prstGeom>
        </p:spPr>
        <p:txBody>
          <a:bodyPr wrap="none">
            <a:spAutoFit/>
          </a:bodyPr>
          <a:lstStyle/>
          <a:p>
            <a:r>
              <a:rPr lang="en-US" altLang="zh-CN" dirty="0">
                <a:solidFill>
                  <a:schemeClr val="bg1">
                    <a:lumMod val="95000"/>
                    <a:alpha val="50000"/>
                  </a:schemeClr>
                </a:solidFill>
                <a:latin typeface="微软雅黑" panose="020B0503020204020204" pitchFamily="34" charset="-122"/>
                <a:ea typeface="微软雅黑" panose="020B0503020204020204" pitchFamily="34" charset="-122"/>
                <a:sym typeface="+mn-ea"/>
              </a:rPr>
              <a:t>2021</a:t>
            </a:r>
            <a:r>
              <a:rPr lang="zh-CN" altLang="en-US" dirty="0">
                <a:solidFill>
                  <a:schemeClr val="bg1">
                    <a:lumMod val="95000"/>
                    <a:alpha val="50000"/>
                  </a:schemeClr>
                </a:solidFill>
                <a:latin typeface="微软雅黑" panose="020B0503020204020204" pitchFamily="34" charset="-122"/>
                <a:ea typeface="微软雅黑" panose="020B0503020204020204" pitchFamily="34" charset="-122"/>
                <a:sym typeface="+mn-ea"/>
              </a:rPr>
              <a:t>年损失预测</a:t>
            </a:r>
            <a:endParaRPr lang="zh-CN" altLang="en-US" dirty="0">
              <a:solidFill>
                <a:schemeClr val="bg1">
                  <a:lumMod val="95000"/>
                  <a:alpha val="50000"/>
                </a:schemeClr>
              </a:solidFill>
            </a:endParaRPr>
          </a:p>
        </p:txBody>
      </p:sp>
      <p:sp>
        <p:nvSpPr>
          <p:cNvPr id="1049604" name="椭圆 6"/>
          <p:cNvSpPr/>
          <p:nvPr userDrawn="1"/>
        </p:nvSpPr>
        <p:spPr>
          <a:xfrm>
            <a:off x="3552825" y="4686738"/>
            <a:ext cx="144000" cy="14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08" name="组合 7"/>
          <p:cNvGrpSpPr/>
          <p:nvPr userDrawn="1"/>
        </p:nvGrpSpPr>
        <p:grpSpPr>
          <a:xfrm>
            <a:off x="-1234071" y="205087"/>
            <a:ext cx="9807919" cy="4561103"/>
            <a:chOff x="-1234071" y="86749"/>
            <a:chExt cx="9807919" cy="4561103"/>
          </a:xfrm>
        </p:grpSpPr>
        <p:sp>
          <p:nvSpPr>
            <p:cNvPr id="1049605" name="弧形 13"/>
            <p:cNvSpPr/>
            <p:nvPr/>
          </p:nvSpPr>
          <p:spPr>
            <a:xfrm rot="5400000">
              <a:off x="1389337" y="-2536659"/>
              <a:ext cx="4561103" cy="9807919"/>
            </a:xfrm>
            <a:prstGeom prst="arc">
              <a:avLst>
                <a:gd name="adj1" fmla="val 16665087"/>
                <a:gd name="adj2" fmla="val 69306"/>
              </a:avLst>
            </a:prstGeom>
            <a:ln w="25400">
              <a:gradFill>
                <a:gsLst>
                  <a:gs pos="0">
                    <a:srgbClr val="FF4B4B"/>
                  </a:gs>
                  <a:gs pos="100000">
                    <a:schemeClr val="accent1">
                      <a:lumMod val="5000"/>
                      <a:lumOff val="95000"/>
                    </a:schemeClr>
                  </a:gs>
                </a:gsLst>
                <a:lin ang="5400000" scaled="1"/>
              </a:gradFill>
              <a:headEnd type="non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49606" name="椭圆 9"/>
            <p:cNvSpPr/>
            <p:nvPr/>
          </p:nvSpPr>
          <p:spPr>
            <a:xfrm>
              <a:off x="8311725" y="2914928"/>
              <a:ext cx="144000" cy="144000"/>
            </a:xfrm>
            <a:prstGeom prst="ellipse">
              <a:avLst/>
            </a:prstGeom>
            <a:solidFill>
              <a:srgbClr val="FF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609" name="组合 10"/>
          <p:cNvGrpSpPr/>
          <p:nvPr userDrawn="1"/>
        </p:nvGrpSpPr>
        <p:grpSpPr>
          <a:xfrm>
            <a:off x="8086642" y="2809025"/>
            <a:ext cx="592482" cy="592482"/>
            <a:chOff x="8868668" y="4003940"/>
            <a:chExt cx="592482" cy="592482"/>
          </a:xfrm>
        </p:grpSpPr>
        <p:sp>
          <p:nvSpPr>
            <p:cNvPr id="1049607" name="椭圆 11"/>
            <p:cNvSpPr/>
            <p:nvPr/>
          </p:nvSpPr>
          <p:spPr>
            <a:xfrm>
              <a:off x="9022838" y="4158110"/>
              <a:ext cx="284142" cy="284142"/>
            </a:xfrm>
            <a:prstGeom prst="ellipse">
              <a:avLst/>
            </a:prstGeom>
            <a:noFill/>
            <a:ln w="9525">
              <a:solidFill>
                <a:srgbClr val="FF4B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9608" name="椭圆 12"/>
            <p:cNvSpPr/>
            <p:nvPr/>
          </p:nvSpPr>
          <p:spPr>
            <a:xfrm>
              <a:off x="8943698" y="4078970"/>
              <a:ext cx="442423" cy="442423"/>
            </a:xfrm>
            <a:prstGeom prst="ellipse">
              <a:avLst/>
            </a:prstGeom>
            <a:noFill/>
            <a:ln w="9525">
              <a:solidFill>
                <a:srgbClr val="FF4B4B">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9609" name="椭圆 13"/>
            <p:cNvSpPr/>
            <p:nvPr/>
          </p:nvSpPr>
          <p:spPr>
            <a:xfrm>
              <a:off x="8868668" y="4003940"/>
              <a:ext cx="592482" cy="592482"/>
            </a:xfrm>
            <a:prstGeom prst="ellipse">
              <a:avLst/>
            </a:prstGeom>
            <a:noFill/>
            <a:ln w="9525">
              <a:solidFill>
                <a:srgbClr val="FF4B4B">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49600"/>
                                        </p:tgtEl>
                                        <p:attrNameLst>
                                          <p:attrName>style.visibility</p:attrName>
                                        </p:attrNameLst>
                                      </p:cBhvr>
                                      <p:to>
                                        <p:strVal val="visible"/>
                                      </p:to>
                                    </p:set>
                                    <p:animEffect transition="in" filter="fade">
                                      <p:cBhvr>
                                        <p:cTn id="7" dur="800"/>
                                        <p:tgtEl>
                                          <p:spTgt spid="1049600"/>
                                        </p:tgtEl>
                                      </p:cBhvr>
                                    </p:animEffect>
                                    <p:anim calcmode="lin" valueType="num">
                                      <p:cBhvr>
                                        <p:cTn id="8" dur="800" fill="hold"/>
                                        <p:tgtEl>
                                          <p:spTgt spid="1049600"/>
                                        </p:tgtEl>
                                        <p:attrNameLst>
                                          <p:attrName>ppt_x</p:attrName>
                                        </p:attrNameLst>
                                      </p:cBhvr>
                                      <p:tavLst>
                                        <p:tav tm="0">
                                          <p:val>
                                            <p:strVal val="#ppt_x"/>
                                          </p:val>
                                        </p:tav>
                                        <p:tav tm="100000">
                                          <p:val>
                                            <p:strVal val="#ppt_x"/>
                                          </p:val>
                                        </p:tav>
                                      </p:tavLst>
                                    </p:anim>
                                    <p:anim calcmode="lin" valueType="num">
                                      <p:cBhvr>
                                        <p:cTn id="9" dur="800" fill="hold"/>
                                        <p:tgtEl>
                                          <p:spTgt spid="104960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1049602"/>
                                        </p:tgtEl>
                                        <p:attrNameLst>
                                          <p:attrName>style.visibility</p:attrName>
                                        </p:attrNameLst>
                                      </p:cBhvr>
                                      <p:to>
                                        <p:strVal val="visible"/>
                                      </p:to>
                                    </p:set>
                                    <p:animEffect transition="in" filter="fade">
                                      <p:cBhvr>
                                        <p:cTn id="12" dur="800"/>
                                        <p:tgtEl>
                                          <p:spTgt spid="1049602"/>
                                        </p:tgtEl>
                                      </p:cBhvr>
                                    </p:animEffect>
                                    <p:anim calcmode="lin" valueType="num">
                                      <p:cBhvr>
                                        <p:cTn id="13" dur="800" fill="hold"/>
                                        <p:tgtEl>
                                          <p:spTgt spid="1049602"/>
                                        </p:tgtEl>
                                        <p:attrNameLst>
                                          <p:attrName>ppt_x</p:attrName>
                                        </p:attrNameLst>
                                      </p:cBhvr>
                                      <p:tavLst>
                                        <p:tav tm="0">
                                          <p:val>
                                            <p:strVal val="#ppt_x"/>
                                          </p:val>
                                        </p:tav>
                                        <p:tav tm="100000">
                                          <p:val>
                                            <p:strVal val="#ppt_x"/>
                                          </p:val>
                                        </p:tav>
                                      </p:tavLst>
                                    </p:anim>
                                    <p:anim calcmode="lin" valueType="num">
                                      <p:cBhvr>
                                        <p:cTn id="14" dur="800" fill="hold"/>
                                        <p:tgtEl>
                                          <p:spTgt spid="104960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1049604"/>
                                        </p:tgtEl>
                                        <p:attrNameLst>
                                          <p:attrName>style.visibility</p:attrName>
                                        </p:attrNameLst>
                                      </p:cBhvr>
                                      <p:to>
                                        <p:strVal val="visible"/>
                                      </p:to>
                                    </p:set>
                                    <p:animEffect transition="in" filter="fade">
                                      <p:cBhvr>
                                        <p:cTn id="17" dur="800"/>
                                        <p:tgtEl>
                                          <p:spTgt spid="1049604"/>
                                        </p:tgtEl>
                                      </p:cBhvr>
                                    </p:animEffect>
                                    <p:anim calcmode="lin" valueType="num">
                                      <p:cBhvr>
                                        <p:cTn id="18" dur="800" fill="hold"/>
                                        <p:tgtEl>
                                          <p:spTgt spid="1049604"/>
                                        </p:tgtEl>
                                        <p:attrNameLst>
                                          <p:attrName>ppt_x</p:attrName>
                                        </p:attrNameLst>
                                      </p:cBhvr>
                                      <p:tavLst>
                                        <p:tav tm="0">
                                          <p:val>
                                            <p:strVal val="#ppt_x"/>
                                          </p:val>
                                        </p:tav>
                                        <p:tav tm="100000">
                                          <p:val>
                                            <p:strVal val="#ppt_x"/>
                                          </p:val>
                                        </p:tav>
                                      </p:tavLst>
                                    </p:anim>
                                    <p:anim calcmode="lin" valueType="num">
                                      <p:cBhvr>
                                        <p:cTn id="19" dur="800" fill="hold"/>
                                        <p:tgtEl>
                                          <p:spTgt spid="104960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750"/>
                                  </p:stCondLst>
                                  <p:childTnLst>
                                    <p:set>
                                      <p:cBhvr>
                                        <p:cTn id="21" dur="1" fill="hold">
                                          <p:stCondLst>
                                            <p:cond delay="0"/>
                                          </p:stCondLst>
                                        </p:cTn>
                                        <p:tgtEl>
                                          <p:spTgt spid="1049599"/>
                                        </p:tgtEl>
                                        <p:attrNameLst>
                                          <p:attrName>style.visibility</p:attrName>
                                        </p:attrNameLst>
                                      </p:cBhvr>
                                      <p:to>
                                        <p:strVal val="visible"/>
                                      </p:to>
                                    </p:set>
                                    <p:animEffect transition="in" filter="fade">
                                      <p:cBhvr>
                                        <p:cTn id="22" dur="800"/>
                                        <p:tgtEl>
                                          <p:spTgt spid="1049599"/>
                                        </p:tgtEl>
                                      </p:cBhvr>
                                    </p:animEffect>
                                    <p:anim calcmode="lin" valueType="num">
                                      <p:cBhvr>
                                        <p:cTn id="23" dur="800" fill="hold"/>
                                        <p:tgtEl>
                                          <p:spTgt spid="1049599"/>
                                        </p:tgtEl>
                                        <p:attrNameLst>
                                          <p:attrName>ppt_x</p:attrName>
                                        </p:attrNameLst>
                                      </p:cBhvr>
                                      <p:tavLst>
                                        <p:tav tm="0">
                                          <p:val>
                                            <p:strVal val="#ppt_x"/>
                                          </p:val>
                                        </p:tav>
                                        <p:tav tm="100000">
                                          <p:val>
                                            <p:strVal val="#ppt_x"/>
                                          </p:val>
                                        </p:tav>
                                      </p:tavLst>
                                    </p:anim>
                                    <p:anim calcmode="lin" valueType="num">
                                      <p:cBhvr>
                                        <p:cTn id="24" dur="800" fill="hold"/>
                                        <p:tgtEl>
                                          <p:spTgt spid="104959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608"/>
                                        </p:tgtEl>
                                        <p:attrNameLst>
                                          <p:attrName>style.visibility</p:attrName>
                                        </p:attrNameLst>
                                      </p:cBhvr>
                                      <p:to>
                                        <p:strVal val="visible"/>
                                      </p:to>
                                    </p:set>
                                    <p:animEffect transition="in" filter="wipe(down)">
                                      <p:cBhvr>
                                        <p:cTn id="29" dur="800"/>
                                        <p:tgtEl>
                                          <p:spTgt spid="608"/>
                                        </p:tgtEl>
                                      </p:cBhvr>
                                    </p:animEffect>
                                  </p:childTnLst>
                                </p:cTn>
                              </p:par>
                              <p:par>
                                <p:cTn id="30" presetID="42" presetClass="entr" presetSubtype="0" fill="hold" grpId="0" nodeType="withEffect">
                                  <p:stCondLst>
                                    <p:cond delay="500"/>
                                  </p:stCondLst>
                                  <p:childTnLst>
                                    <p:set>
                                      <p:cBhvr>
                                        <p:cTn id="31" dur="1" fill="hold">
                                          <p:stCondLst>
                                            <p:cond delay="0"/>
                                          </p:stCondLst>
                                        </p:cTn>
                                        <p:tgtEl>
                                          <p:spTgt spid="1049601"/>
                                        </p:tgtEl>
                                        <p:attrNameLst>
                                          <p:attrName>style.visibility</p:attrName>
                                        </p:attrNameLst>
                                      </p:cBhvr>
                                      <p:to>
                                        <p:strVal val="visible"/>
                                      </p:to>
                                    </p:set>
                                    <p:animEffect transition="in" filter="fade">
                                      <p:cBhvr>
                                        <p:cTn id="32" dur="800"/>
                                        <p:tgtEl>
                                          <p:spTgt spid="1049601"/>
                                        </p:tgtEl>
                                      </p:cBhvr>
                                    </p:animEffect>
                                    <p:anim calcmode="lin" valueType="num">
                                      <p:cBhvr>
                                        <p:cTn id="33" dur="800" fill="hold"/>
                                        <p:tgtEl>
                                          <p:spTgt spid="1049601"/>
                                        </p:tgtEl>
                                        <p:attrNameLst>
                                          <p:attrName>ppt_x</p:attrName>
                                        </p:attrNameLst>
                                      </p:cBhvr>
                                      <p:tavLst>
                                        <p:tav tm="0">
                                          <p:val>
                                            <p:strVal val="#ppt_x"/>
                                          </p:val>
                                        </p:tav>
                                        <p:tav tm="100000">
                                          <p:val>
                                            <p:strVal val="#ppt_x"/>
                                          </p:val>
                                        </p:tav>
                                      </p:tavLst>
                                    </p:anim>
                                    <p:anim calcmode="lin" valueType="num">
                                      <p:cBhvr>
                                        <p:cTn id="34" dur="800" fill="hold"/>
                                        <p:tgtEl>
                                          <p:spTgt spid="104960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750"/>
                                  </p:stCondLst>
                                  <p:childTnLst>
                                    <p:set>
                                      <p:cBhvr>
                                        <p:cTn id="36" dur="1" fill="hold">
                                          <p:stCondLst>
                                            <p:cond delay="0"/>
                                          </p:stCondLst>
                                        </p:cTn>
                                        <p:tgtEl>
                                          <p:spTgt spid="1049603"/>
                                        </p:tgtEl>
                                        <p:attrNameLst>
                                          <p:attrName>style.visibility</p:attrName>
                                        </p:attrNameLst>
                                      </p:cBhvr>
                                      <p:to>
                                        <p:strVal val="visible"/>
                                      </p:to>
                                    </p:set>
                                    <p:animEffect transition="in" filter="fade">
                                      <p:cBhvr>
                                        <p:cTn id="37" dur="800"/>
                                        <p:tgtEl>
                                          <p:spTgt spid="1049603"/>
                                        </p:tgtEl>
                                      </p:cBhvr>
                                    </p:animEffect>
                                    <p:anim calcmode="lin" valueType="num">
                                      <p:cBhvr>
                                        <p:cTn id="38" dur="800" fill="hold"/>
                                        <p:tgtEl>
                                          <p:spTgt spid="1049603"/>
                                        </p:tgtEl>
                                        <p:attrNameLst>
                                          <p:attrName>ppt_x</p:attrName>
                                        </p:attrNameLst>
                                      </p:cBhvr>
                                      <p:tavLst>
                                        <p:tav tm="0">
                                          <p:val>
                                            <p:strVal val="#ppt_x"/>
                                          </p:val>
                                        </p:tav>
                                        <p:tav tm="100000">
                                          <p:val>
                                            <p:strVal val="#ppt_x"/>
                                          </p:val>
                                        </p:tav>
                                      </p:tavLst>
                                    </p:anim>
                                    <p:anim calcmode="lin" valueType="num">
                                      <p:cBhvr>
                                        <p:cTn id="39" dur="800" fill="hold"/>
                                        <p:tgtEl>
                                          <p:spTgt spid="1049603"/>
                                        </p:tgtEl>
                                        <p:attrNameLst>
                                          <p:attrName>ppt_y</p:attrName>
                                        </p:attrNameLst>
                                      </p:cBhvr>
                                      <p:tavLst>
                                        <p:tav tm="0">
                                          <p:val>
                                            <p:strVal val="#ppt_y+.1"/>
                                          </p:val>
                                        </p:tav>
                                        <p:tav tm="100000">
                                          <p:val>
                                            <p:strVal val="#ppt_y"/>
                                          </p:val>
                                        </p:tav>
                                      </p:tavLst>
                                    </p:anim>
                                  </p:childTnLst>
                                </p:cTn>
                              </p:par>
                              <p:par>
                                <p:cTn id="40" presetID="6" presetClass="entr" presetSubtype="32" repeatCount="indefinite" fill="hold" nodeType="withEffect">
                                  <p:stCondLst>
                                    <p:cond delay="750"/>
                                  </p:stCondLst>
                                  <p:childTnLst>
                                    <p:set>
                                      <p:cBhvr>
                                        <p:cTn id="41" dur="1" fill="hold">
                                          <p:stCondLst>
                                            <p:cond delay="0"/>
                                          </p:stCondLst>
                                        </p:cTn>
                                        <p:tgtEl>
                                          <p:spTgt spid="609"/>
                                        </p:tgtEl>
                                        <p:attrNameLst>
                                          <p:attrName>style.visibility</p:attrName>
                                        </p:attrNameLst>
                                      </p:cBhvr>
                                      <p:to>
                                        <p:strVal val="visible"/>
                                      </p:to>
                                    </p:set>
                                    <p:animEffect transition="in" filter="circle(out)">
                                      <p:cBhvr>
                                        <p:cTn id="42" dur="1000"/>
                                        <p:tgtEl>
                                          <p:spTgt spid="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99" grpId="0"/>
      <p:bldP spid="1049600" grpId="0"/>
      <p:bldP spid="1049601" grpId="0"/>
      <p:bldP spid="1049602" grpId="0"/>
      <p:bldP spid="1049603" grpId="0"/>
      <p:bldP spid="1049604"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6">
    <p:bg>
      <p:bgPr>
        <a:solidFill>
          <a:srgbClr val="232A36"/>
        </a:solidFill>
        <a:effectLst/>
      </p:bgPr>
    </p:bg>
    <p:spTree>
      <p:nvGrpSpPr>
        <p:cNvPr id="1" name=""/>
        <p:cNvGrpSpPr/>
        <p:nvPr/>
      </p:nvGrpSpPr>
      <p:grpSpPr>
        <a:xfrm>
          <a:off x="0" y="0"/>
          <a:ext cx="0" cy="0"/>
          <a:chOff x="0" y="0"/>
          <a:chExt cx="0" cy="0"/>
        </a:xfrm>
      </p:grpSpPr>
      <p:sp>
        <p:nvSpPr>
          <p:cNvPr id="1049666" name="文本框 81"/>
          <p:cNvSpPr txBox="1"/>
          <p:nvPr userDrawn="1">
            <p:custDataLst>
              <p:tags r:id="rId1"/>
            </p:custDataLst>
          </p:nvPr>
        </p:nvSpPr>
        <p:spPr>
          <a:xfrm>
            <a:off x="681020" y="2044700"/>
            <a:ext cx="3362343" cy="307777"/>
          </a:xfrm>
          <a:prstGeom prst="rect">
            <a:avLst/>
          </a:prstGeom>
          <a:noFill/>
        </p:spPr>
        <p:txBody>
          <a:bodyPr wrap="square" lIns="0" tIns="0" rIns="0" bIns="0" rtlCol="0" anchor="ctr" anchorCtr="0">
            <a:spAutoFit/>
          </a:bodyPr>
          <a:lstStyle/>
          <a:p>
            <a:r>
              <a:rPr lang="zh-CN" altLang="en-US" sz="2000" dirty="0">
                <a:solidFill>
                  <a:schemeClr val="bg1">
                    <a:lumMod val="95000"/>
                  </a:schemeClr>
                </a:solidFill>
                <a:latin typeface="微软雅黑" panose="020B0503020204020204" pitchFamily="34" charset="-122"/>
                <a:ea typeface="微软雅黑" panose="020B0503020204020204" pitchFamily="34" charset="-122"/>
                <a:sym typeface="+mn-ea"/>
              </a:rPr>
              <a:t>网络安全市场规模持续增长</a:t>
            </a:r>
            <a:endParaRPr lang="zh-CN" altLang="en-US" sz="2000"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49667" name="文本框 82"/>
          <p:cNvSpPr txBox="1"/>
          <p:nvPr userDrawn="1">
            <p:custDataLst>
              <p:tags r:id="rId2"/>
            </p:custDataLst>
          </p:nvPr>
        </p:nvSpPr>
        <p:spPr>
          <a:xfrm>
            <a:off x="681020" y="2600277"/>
            <a:ext cx="3362343" cy="1477328"/>
          </a:xfrm>
          <a:prstGeom prst="rect">
            <a:avLst/>
          </a:prstGeom>
          <a:noFill/>
        </p:spPr>
        <p:txBody>
          <a:bodyPr wrap="square" lIns="0" tIns="0" rIns="0" bIns="0" rtlCol="0" anchor="t" anchorCtr="0">
            <a:spAutoFit/>
          </a:bodyPr>
          <a:lstStyle>
            <a:defPPr>
              <a:defRPr lang="zh-CN"/>
            </a:defPPr>
            <a:lvl1pPr algn="ctr">
              <a:lnSpc>
                <a:spcPct val="160000"/>
              </a:lnSpc>
              <a:defRPr sz="1200">
                <a:solidFill>
                  <a:schemeClr val="bg1">
                    <a:lumMod val="95000"/>
                    <a:alpha val="50000"/>
                  </a:schemeClr>
                </a:solidFill>
                <a:latin typeface="微软雅黑" panose="020B0503020204020204" pitchFamily="34" charset="-122"/>
                <a:ea typeface="微软雅黑" panose="020B0503020204020204" pitchFamily="34" charset="-122"/>
              </a:defRPr>
            </a:lvl1pPr>
          </a:lstStyle>
          <a:p>
            <a:pPr algn="just"/>
            <a:r>
              <a:rPr lang="zh-CN" altLang="en-US" dirty="0">
                <a:solidFill>
                  <a:schemeClr val="bg1">
                    <a:lumMod val="95000"/>
                    <a:alpha val="70000"/>
                  </a:schemeClr>
                </a:solidFill>
                <a:sym typeface="Arial" panose="020B0604020202020204" pitchFamily="34" charset="0"/>
              </a:rPr>
              <a:t>据智研咨询资料显示，</a:t>
            </a:r>
            <a:r>
              <a:rPr lang="en-US" altLang="zh-CN" dirty="0">
                <a:solidFill>
                  <a:schemeClr val="bg1">
                    <a:lumMod val="95000"/>
                    <a:alpha val="70000"/>
                  </a:schemeClr>
                </a:solidFill>
                <a:sym typeface="Arial" panose="020B0604020202020204" pitchFamily="34" charset="0"/>
              </a:rPr>
              <a:t>2016 </a:t>
            </a:r>
            <a:r>
              <a:rPr lang="zh-CN" altLang="en-US" dirty="0">
                <a:solidFill>
                  <a:schemeClr val="bg1">
                    <a:lumMod val="95000"/>
                    <a:alpha val="70000"/>
                  </a:schemeClr>
                </a:solidFill>
                <a:sym typeface="Arial" panose="020B0604020202020204" pitchFamily="34" charset="0"/>
              </a:rPr>
              <a:t>年～</a:t>
            </a:r>
            <a:r>
              <a:rPr lang="en-US" altLang="zh-CN" dirty="0">
                <a:solidFill>
                  <a:schemeClr val="bg1">
                    <a:lumMod val="95000"/>
                    <a:alpha val="70000"/>
                  </a:schemeClr>
                </a:solidFill>
                <a:sym typeface="Arial" panose="020B0604020202020204" pitchFamily="34" charset="0"/>
              </a:rPr>
              <a:t>2020 </a:t>
            </a:r>
            <a:r>
              <a:rPr lang="zh-CN" altLang="en-US" dirty="0">
                <a:solidFill>
                  <a:schemeClr val="bg1">
                    <a:lumMod val="95000"/>
                    <a:alpha val="70000"/>
                  </a:schemeClr>
                </a:solidFill>
                <a:sym typeface="Arial" panose="020B0604020202020204" pitchFamily="34" charset="0"/>
              </a:rPr>
              <a:t>年中国信息安全产品市场规模将保持</a:t>
            </a:r>
            <a:r>
              <a:rPr lang="en-US" altLang="zh-CN" dirty="0">
                <a:solidFill>
                  <a:schemeClr val="bg1">
                    <a:lumMod val="95000"/>
                    <a:alpha val="70000"/>
                  </a:schemeClr>
                </a:solidFill>
                <a:sym typeface="Arial" panose="020B0604020202020204" pitchFamily="34" charset="0"/>
              </a:rPr>
              <a:t>18.00%</a:t>
            </a:r>
            <a:r>
              <a:rPr lang="zh-CN" altLang="en-US" dirty="0">
                <a:solidFill>
                  <a:schemeClr val="bg1">
                    <a:lumMod val="95000"/>
                    <a:alpha val="70000"/>
                  </a:schemeClr>
                </a:solidFill>
                <a:sym typeface="Arial" panose="020B0604020202020204" pitchFamily="34" charset="0"/>
              </a:rPr>
              <a:t>以上的增长率，</a:t>
            </a:r>
            <a:r>
              <a:rPr lang="en-US" altLang="zh-CN" dirty="0">
                <a:solidFill>
                  <a:schemeClr val="bg1">
                    <a:lumMod val="95000"/>
                    <a:alpha val="70000"/>
                  </a:schemeClr>
                </a:solidFill>
                <a:sym typeface="Arial" panose="020B0604020202020204" pitchFamily="34" charset="0"/>
              </a:rPr>
              <a:t>2020</a:t>
            </a:r>
            <a:r>
              <a:rPr lang="zh-CN" altLang="en-US" dirty="0">
                <a:solidFill>
                  <a:schemeClr val="bg1">
                    <a:lumMod val="95000"/>
                    <a:alpha val="70000"/>
                  </a:schemeClr>
                </a:solidFill>
                <a:sym typeface="Arial" panose="020B0604020202020204" pitchFamily="34" charset="0"/>
              </a:rPr>
              <a:t>年市场规模预计达到</a:t>
            </a:r>
            <a:r>
              <a:rPr lang="en-US" altLang="zh-CN" dirty="0">
                <a:solidFill>
                  <a:schemeClr val="bg1">
                    <a:lumMod val="95000"/>
                    <a:alpha val="70000"/>
                  </a:schemeClr>
                </a:solidFill>
                <a:sym typeface="Arial" panose="020B0604020202020204" pitchFamily="34" charset="0"/>
              </a:rPr>
              <a:t>761.95 </a:t>
            </a:r>
            <a:r>
              <a:rPr lang="zh-CN" altLang="en-US" dirty="0">
                <a:solidFill>
                  <a:schemeClr val="bg1">
                    <a:lumMod val="95000"/>
                    <a:alpha val="70000"/>
                  </a:schemeClr>
                </a:solidFill>
                <a:sym typeface="Arial" panose="020B0604020202020204" pitchFamily="34" charset="0"/>
              </a:rPr>
              <a:t>亿元，具体情况如图表所示：</a:t>
            </a:r>
          </a:p>
          <a:p>
            <a:pPr algn="just"/>
            <a:endParaRPr lang="zh-CN" altLang="en-US" dirty="0">
              <a:solidFill>
                <a:schemeClr val="bg1">
                  <a:lumMod val="95000"/>
                  <a:alpha val="70000"/>
                </a:schemeClr>
              </a:solidFill>
              <a:sym typeface="Arial" panose="020B0604020202020204" pitchFamily="34" charset="0"/>
            </a:endParaRPr>
          </a:p>
        </p:txBody>
      </p:sp>
      <p:graphicFrame>
        <p:nvGraphicFramePr>
          <p:cNvPr id="4194309" name="图表 40"/>
          <p:cNvGraphicFramePr/>
          <p:nvPr userDrawn="1"/>
        </p:nvGraphicFramePr>
        <p:xfrm>
          <a:off x="4410299" y="1965141"/>
          <a:ext cx="7273022" cy="4200709"/>
        </p:xfrm>
        <a:graphic>
          <a:graphicData uri="http://schemas.openxmlformats.org/drawingml/2006/chart">
            <c:chart xmlns:c="http://schemas.openxmlformats.org/drawingml/2006/chart" xmlns:r="http://schemas.openxmlformats.org/officeDocument/2006/relationships" r:id="rId4"/>
          </a:graphicData>
        </a:graphic>
      </p:graphicFrame>
      <p:sp>
        <p:nvSpPr>
          <p:cNvPr id="1049668" name="矩形 41"/>
          <p:cNvSpPr/>
          <p:nvPr userDrawn="1"/>
        </p:nvSpPr>
        <p:spPr>
          <a:xfrm>
            <a:off x="681020" y="5589065"/>
            <a:ext cx="3362343" cy="492443"/>
          </a:xfrm>
          <a:prstGeom prst="rect">
            <a:avLst/>
          </a:prstGeom>
          <a:noFill/>
        </p:spPr>
        <p:txBody>
          <a:bodyPr wrap="square" lIns="0" tIns="0" rIns="0" bIns="0" rtlCol="0" anchor="t" anchorCtr="0">
            <a:spAutoFit/>
          </a:bodyPr>
          <a:lstStyle/>
          <a:p>
            <a:pPr>
              <a:lnSpc>
                <a:spcPct val="160000"/>
              </a:lnSpc>
            </a:pPr>
            <a:r>
              <a:rPr lang="zh-CN" altLang="en-US" sz="1000" dirty="0">
                <a:solidFill>
                  <a:schemeClr val="bg1">
                    <a:lumMod val="95000"/>
                    <a:alpha val="50000"/>
                  </a:schemeClr>
                </a:solidFill>
                <a:latin typeface="微软雅黑" panose="020B0503020204020204" pitchFamily="34" charset="-122"/>
                <a:ea typeface="微软雅黑" panose="020B0503020204020204" pitchFamily="34" charset="-122"/>
                <a:sym typeface="Arial" panose="020B0604020202020204" pitchFamily="34" charset="0"/>
              </a:rPr>
              <a:t>数据来源：</a:t>
            </a:r>
            <a:r>
              <a:rPr lang="en-US" altLang="zh-CN" sz="1000" dirty="0">
                <a:solidFill>
                  <a:schemeClr val="bg1">
                    <a:lumMod val="95000"/>
                    <a:alpha val="50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000" dirty="0">
                <a:solidFill>
                  <a:schemeClr val="bg1">
                    <a:lumMod val="95000"/>
                    <a:alpha val="50000"/>
                  </a:schemeClr>
                </a:solidFill>
                <a:latin typeface="微软雅黑" panose="020B0503020204020204" pitchFamily="34" charset="-122"/>
                <a:ea typeface="微软雅黑" panose="020B0503020204020204" pitchFamily="34" charset="-122"/>
                <a:sym typeface="Arial" panose="020B0604020202020204" pitchFamily="34" charset="0"/>
              </a:rPr>
              <a:t>智研咨询</a:t>
            </a:r>
          </a:p>
          <a:p>
            <a:pPr>
              <a:lnSpc>
                <a:spcPct val="160000"/>
              </a:lnSpc>
            </a:pPr>
            <a:r>
              <a:rPr lang="en-US" altLang="zh-CN" sz="1000" dirty="0">
                <a:solidFill>
                  <a:schemeClr val="bg1">
                    <a:lumMod val="95000"/>
                    <a:alpha val="50000"/>
                  </a:schemeClr>
                </a:solidFill>
                <a:latin typeface="微软雅黑" panose="020B0503020204020204" pitchFamily="34" charset="-122"/>
                <a:ea typeface="微软雅黑" panose="020B0503020204020204" pitchFamily="34" charset="-122"/>
                <a:sym typeface="Arial" panose="020B0604020202020204" pitchFamily="34" charset="0"/>
              </a:rPr>
              <a:t>http://www.chyxx.com/industry/201706/536342.html</a:t>
            </a:r>
            <a:endParaRPr lang="zh-CN" altLang="en-US" sz="1000" dirty="0">
              <a:solidFill>
                <a:schemeClr val="bg1">
                  <a:lumMod val="95000"/>
                  <a:alpha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49666"/>
                                        </p:tgtEl>
                                        <p:attrNameLst>
                                          <p:attrName>style.visibility</p:attrName>
                                        </p:attrNameLst>
                                      </p:cBhvr>
                                      <p:to>
                                        <p:strVal val="visible"/>
                                      </p:to>
                                    </p:set>
                                    <p:animEffect transition="in" filter="fade">
                                      <p:cBhvr>
                                        <p:cTn id="7" dur="800"/>
                                        <p:tgtEl>
                                          <p:spTgt spid="1049666"/>
                                        </p:tgtEl>
                                      </p:cBhvr>
                                    </p:animEffect>
                                    <p:anim calcmode="lin" valueType="num">
                                      <p:cBhvr>
                                        <p:cTn id="8" dur="800" fill="hold"/>
                                        <p:tgtEl>
                                          <p:spTgt spid="1049666"/>
                                        </p:tgtEl>
                                        <p:attrNameLst>
                                          <p:attrName>ppt_x</p:attrName>
                                        </p:attrNameLst>
                                      </p:cBhvr>
                                      <p:tavLst>
                                        <p:tav tm="0">
                                          <p:val>
                                            <p:strVal val="#ppt_x"/>
                                          </p:val>
                                        </p:tav>
                                        <p:tav tm="100000">
                                          <p:val>
                                            <p:strVal val="#ppt_x"/>
                                          </p:val>
                                        </p:tav>
                                      </p:tavLst>
                                    </p:anim>
                                    <p:anim calcmode="lin" valueType="num">
                                      <p:cBhvr>
                                        <p:cTn id="9" dur="800" fill="hold"/>
                                        <p:tgtEl>
                                          <p:spTgt spid="104966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1049667"/>
                                        </p:tgtEl>
                                        <p:attrNameLst>
                                          <p:attrName>style.visibility</p:attrName>
                                        </p:attrNameLst>
                                      </p:cBhvr>
                                      <p:to>
                                        <p:strVal val="visible"/>
                                      </p:to>
                                    </p:set>
                                    <p:animEffect transition="in" filter="fade">
                                      <p:cBhvr>
                                        <p:cTn id="12" dur="800"/>
                                        <p:tgtEl>
                                          <p:spTgt spid="1049667"/>
                                        </p:tgtEl>
                                      </p:cBhvr>
                                    </p:animEffect>
                                    <p:anim calcmode="lin" valueType="num">
                                      <p:cBhvr>
                                        <p:cTn id="13" dur="800" fill="hold"/>
                                        <p:tgtEl>
                                          <p:spTgt spid="1049667"/>
                                        </p:tgtEl>
                                        <p:attrNameLst>
                                          <p:attrName>ppt_x</p:attrName>
                                        </p:attrNameLst>
                                      </p:cBhvr>
                                      <p:tavLst>
                                        <p:tav tm="0">
                                          <p:val>
                                            <p:strVal val="#ppt_x"/>
                                          </p:val>
                                        </p:tav>
                                        <p:tav tm="100000">
                                          <p:val>
                                            <p:strVal val="#ppt_x"/>
                                          </p:val>
                                        </p:tav>
                                      </p:tavLst>
                                    </p:anim>
                                    <p:anim calcmode="lin" valueType="num">
                                      <p:cBhvr>
                                        <p:cTn id="14" dur="800" fill="hold"/>
                                        <p:tgtEl>
                                          <p:spTgt spid="104966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4194309"/>
                                        </p:tgtEl>
                                        <p:attrNameLst>
                                          <p:attrName>style.visibility</p:attrName>
                                        </p:attrNameLst>
                                      </p:cBhvr>
                                      <p:to>
                                        <p:strVal val="visible"/>
                                      </p:to>
                                    </p:set>
                                    <p:animEffect transition="in" filter="fade">
                                      <p:cBhvr>
                                        <p:cTn id="17" dur="800"/>
                                        <p:tgtEl>
                                          <p:spTgt spid="4194309"/>
                                        </p:tgtEl>
                                      </p:cBhvr>
                                    </p:animEffect>
                                    <p:anim calcmode="lin" valueType="num">
                                      <p:cBhvr>
                                        <p:cTn id="18" dur="800" fill="hold"/>
                                        <p:tgtEl>
                                          <p:spTgt spid="4194309"/>
                                        </p:tgtEl>
                                        <p:attrNameLst>
                                          <p:attrName>ppt_x</p:attrName>
                                        </p:attrNameLst>
                                      </p:cBhvr>
                                      <p:tavLst>
                                        <p:tav tm="0">
                                          <p:val>
                                            <p:strVal val="#ppt_x"/>
                                          </p:val>
                                        </p:tav>
                                        <p:tav tm="100000">
                                          <p:val>
                                            <p:strVal val="#ppt_x"/>
                                          </p:val>
                                        </p:tav>
                                      </p:tavLst>
                                    </p:anim>
                                    <p:anim calcmode="lin" valueType="num">
                                      <p:cBhvr>
                                        <p:cTn id="19" dur="800" fill="hold"/>
                                        <p:tgtEl>
                                          <p:spTgt spid="41943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66" grpId="0"/>
      <p:bldP spid="1049667" grpId="0"/>
      <p:bldGraphic spid="4194309" grpId="0">
        <p:bldAsOne/>
      </p:bldGraphic>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章节标题页">
    <p:bg>
      <p:bgPr>
        <a:gradFill flip="none" rotWithShape="1">
          <a:gsLst>
            <a:gs pos="0">
              <a:srgbClr val="1E4047"/>
            </a:gs>
            <a:gs pos="100000">
              <a:srgbClr val="192024"/>
            </a:gs>
          </a:gsLst>
          <a:lin ang="2700000" scaled="1"/>
          <a:tileRect/>
        </a:gradFill>
        <a:effectLst/>
      </p:bgPr>
    </p:bg>
    <p:spTree>
      <p:nvGrpSpPr>
        <p:cNvPr id="1" name=""/>
        <p:cNvGrpSpPr/>
        <p:nvPr/>
      </p:nvGrpSpPr>
      <p:grpSpPr>
        <a:xfrm>
          <a:off x="0" y="0"/>
          <a:ext cx="0" cy="0"/>
          <a:chOff x="0" y="0"/>
          <a:chExt cx="0" cy="0"/>
        </a:xfrm>
      </p:grpSpPr>
      <p:sp>
        <p:nvSpPr>
          <p:cNvPr id="1049587" name="文本占位符 18"/>
          <p:cNvSpPr>
            <a:spLocks noGrp="1"/>
          </p:cNvSpPr>
          <p:nvPr>
            <p:ph type="body" sz="quarter" idx="13" hasCustomPrompt="1"/>
          </p:nvPr>
        </p:nvSpPr>
        <p:spPr>
          <a:xfrm>
            <a:off x="848907" y="1982116"/>
            <a:ext cx="3594968" cy="2951355"/>
          </a:xfrm>
          <a:prstGeom prst="rect">
            <a:avLst/>
          </a:prstGeom>
          <a:noFill/>
        </p:spPr>
        <p:txBody>
          <a:bodyPr wrap="square" rtlCol="0" anchor="b" anchorCtr="0">
            <a:noAutofit/>
          </a:bodyPr>
          <a:lstStyle>
            <a:lvl1pPr marL="225425" indent="-225425" algn="l" fontAlgn="auto">
              <a:lnSpc>
                <a:spcPct val="100000"/>
              </a:lnSpc>
              <a:buNone/>
              <a:defRPr kumimoji="1" lang="zh-CN" altLang="en-US" sz="19300" b="1" i="0" spc="-300" baseline="0" dirty="0">
                <a:gradFill flip="none" rotWithShape="1">
                  <a:gsLst>
                    <a:gs pos="0">
                      <a:srgbClr val="4EC0C4"/>
                    </a:gs>
                    <a:gs pos="100000">
                      <a:srgbClr val="48A9BD"/>
                    </a:gs>
                  </a:gsLst>
                  <a:lin ang="8100000" scaled="1"/>
                  <a:tileRect/>
                </a:gradFill>
                <a:latin typeface="Roboto Black" panose="02000000000000000000" pitchFamily="2" charset="0"/>
                <a:ea typeface="Roboto Black" panose="02000000000000000000" pitchFamily="2" charset="0"/>
                <a:cs typeface="Roboto Black" panose="02000000000000000000" pitchFamily="2" charset="0"/>
              </a:defRPr>
            </a:lvl1pPr>
          </a:lstStyle>
          <a:p>
            <a:pPr marL="228600" lvl="0" indent="-228600" fontAlgn="base">
              <a:lnSpc>
                <a:spcPts val="6000"/>
              </a:lnSpc>
            </a:pPr>
            <a:r>
              <a:rPr kumimoji="1" lang="en-US" altLang="zh-CN" dirty="0"/>
              <a:t>0</a:t>
            </a:r>
            <a:r>
              <a:rPr kumimoji="1" lang="en-US" altLang="en-US" dirty="0"/>
              <a:t>1</a:t>
            </a:r>
            <a:endParaRPr kumimoji="1" lang="zh-CN" altLang="en-US" dirty="0"/>
          </a:p>
        </p:txBody>
      </p:sp>
      <p:sp>
        <p:nvSpPr>
          <p:cNvPr id="1049585" name="文本占位符 15"/>
          <p:cNvSpPr>
            <a:spLocks noGrp="1"/>
          </p:cNvSpPr>
          <p:nvPr>
            <p:ph type="body" sz="quarter" idx="11" hasCustomPrompt="1"/>
          </p:nvPr>
        </p:nvSpPr>
        <p:spPr>
          <a:xfrm>
            <a:off x="3693441" y="3611233"/>
            <a:ext cx="1899879" cy="341632"/>
          </a:xfrm>
          <a:prstGeom prst="rect">
            <a:avLst/>
          </a:prstGeom>
        </p:spPr>
        <p:txBody>
          <a:bodyPr wrap="none">
            <a:spAutoFit/>
          </a:bodyPr>
          <a:lstStyle>
            <a:lvl1pPr marL="0" indent="0" algn="l">
              <a:buNone/>
              <a:defRPr lang="zh-CN" altLang="en-US" sz="1800" dirty="0" smtClean="0">
                <a:solidFill>
                  <a:schemeClr val="bg1"/>
                </a:solidFill>
                <a:latin typeface="微软雅黑" panose="020B0503020204020204" pitchFamily="34" charset="-122"/>
                <a:ea typeface="微软雅黑" panose="020B0503020204020204" pitchFamily="34" charset="-122"/>
                <a:cs typeface="FZZhengHeiS-DB-GB" charset="-122"/>
              </a:defRPr>
            </a:lvl1pPr>
          </a:lstStyle>
          <a:p>
            <a:pPr marL="0" lvl="0"/>
            <a:r>
              <a:rPr kumimoji="1" lang="en-US" altLang="en-US" dirty="0"/>
              <a:t>说明文字/副标题</a:t>
            </a:r>
            <a:endParaRPr kumimoji="1" lang="zh-CN" altLang="en-US" dirty="0"/>
          </a:p>
        </p:txBody>
      </p:sp>
      <p:sp>
        <p:nvSpPr>
          <p:cNvPr id="1049586" name="标题 21"/>
          <p:cNvSpPr>
            <a:spLocks noGrp="1"/>
          </p:cNvSpPr>
          <p:nvPr>
            <p:ph type="title" hasCustomPrompt="1"/>
          </p:nvPr>
        </p:nvSpPr>
        <p:spPr>
          <a:xfrm>
            <a:off x="3693441" y="2871467"/>
            <a:ext cx="10515600" cy="590927"/>
          </a:xfrm>
          <a:prstGeom prst="rect">
            <a:avLst/>
          </a:prstGeom>
          <a:noFill/>
          <a:ln w="12700" cap="flat">
            <a:noFill/>
            <a:miter lim="400000"/>
          </a:ln>
          <a:effectLst/>
        </p:spPr>
        <p:txBody>
          <a:bodyPr wrap="square" lIns="45718" tIns="45718" rIns="45718" bIns="45718" numCol="1" anchor="t">
            <a:spAutoFit/>
          </a:bodyPr>
          <a:lstStyle>
            <a:lvl1pPr algn="l">
              <a:defRPr kumimoji="1" lang="zh-CN" altLang="en-US" sz="3600" kern="1200">
                <a:solidFill>
                  <a:schemeClr val="bg1"/>
                </a:solidFill>
                <a:cs typeface="FZZhengHeiS-DB-GB" charset="-122"/>
              </a:defRPr>
            </a:lvl1pPr>
          </a:lstStyle>
          <a:p>
            <a:pPr marL="0" lvl="0"/>
            <a:r>
              <a:rPr kumimoji="1" lang="en-US" altLang="en-US" dirty="0"/>
              <a:t>单击此处输入节标题</a:t>
            </a:r>
            <a:endParaRPr kumimoji="1" lang="zh-CN" altLang="en-US" dirty="0"/>
          </a:p>
        </p:txBody>
      </p:sp>
      <p:pic>
        <p:nvPicPr>
          <p:cNvPr id="38" name="图形 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9260" y="176516"/>
            <a:ext cx="898611" cy="394306"/>
          </a:xfrm>
          <a:prstGeom prst="rect">
            <a:avLst/>
          </a:prstGeom>
        </p:spPr>
      </p:pic>
      <p:cxnSp>
        <p:nvCxnSpPr>
          <p:cNvPr id="6" name="直线连接符 5"/>
          <p:cNvCxnSpPr/>
          <p:nvPr userDrawn="1"/>
        </p:nvCxnSpPr>
        <p:spPr>
          <a:xfrm flipH="1">
            <a:off x="3693441" y="3546882"/>
            <a:ext cx="4875043" cy="0"/>
          </a:xfrm>
          <a:prstGeom prst="line">
            <a:avLst/>
          </a:prstGeom>
          <a:ln w="15875" cap="rnd">
            <a:solidFill>
              <a:srgbClr val="4EC0C4"/>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49586"/>
                                        </p:tgtEl>
                                        <p:attrNameLst>
                                          <p:attrName>style.visibility</p:attrName>
                                        </p:attrNameLst>
                                      </p:cBhvr>
                                      <p:to>
                                        <p:strVal val="visible"/>
                                      </p:to>
                                    </p:set>
                                    <p:animEffect transition="in" filter="fade">
                                      <p:cBhvr>
                                        <p:cTn id="7" dur="700"/>
                                        <p:tgtEl>
                                          <p:spTgt spid="1049586"/>
                                        </p:tgtEl>
                                      </p:cBhvr>
                                    </p:animEffect>
                                    <p:anim calcmode="lin" valueType="num">
                                      <p:cBhvr>
                                        <p:cTn id="8" dur="700" fill="hold"/>
                                        <p:tgtEl>
                                          <p:spTgt spid="1049586"/>
                                        </p:tgtEl>
                                        <p:attrNameLst>
                                          <p:attrName>ppt_x</p:attrName>
                                        </p:attrNameLst>
                                      </p:cBhvr>
                                      <p:tavLst>
                                        <p:tav tm="0">
                                          <p:val>
                                            <p:strVal val="#ppt_x"/>
                                          </p:val>
                                        </p:tav>
                                        <p:tav tm="100000">
                                          <p:val>
                                            <p:strVal val="#ppt_x"/>
                                          </p:val>
                                        </p:tav>
                                      </p:tavLst>
                                    </p:anim>
                                    <p:anim calcmode="lin" valueType="num">
                                      <p:cBhvr>
                                        <p:cTn id="9" dur="700" fill="hold"/>
                                        <p:tgtEl>
                                          <p:spTgt spid="104958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1049585"/>
                                        </p:tgtEl>
                                        <p:attrNameLst>
                                          <p:attrName>style.visibility</p:attrName>
                                        </p:attrNameLst>
                                      </p:cBhvr>
                                      <p:to>
                                        <p:strVal val="visible"/>
                                      </p:to>
                                    </p:set>
                                    <p:animEffect transition="in" filter="fade">
                                      <p:cBhvr>
                                        <p:cTn id="12" dur="700"/>
                                        <p:tgtEl>
                                          <p:spTgt spid="1049585"/>
                                        </p:tgtEl>
                                      </p:cBhvr>
                                    </p:animEffect>
                                    <p:anim calcmode="lin" valueType="num">
                                      <p:cBhvr>
                                        <p:cTn id="13" dur="700" fill="hold"/>
                                        <p:tgtEl>
                                          <p:spTgt spid="1049585"/>
                                        </p:tgtEl>
                                        <p:attrNameLst>
                                          <p:attrName>ppt_x</p:attrName>
                                        </p:attrNameLst>
                                      </p:cBhvr>
                                      <p:tavLst>
                                        <p:tav tm="0">
                                          <p:val>
                                            <p:strVal val="#ppt_x"/>
                                          </p:val>
                                        </p:tav>
                                        <p:tav tm="100000">
                                          <p:val>
                                            <p:strVal val="#ppt_x"/>
                                          </p:val>
                                        </p:tav>
                                      </p:tavLst>
                                    </p:anim>
                                    <p:anim calcmode="lin" valueType="num">
                                      <p:cBhvr>
                                        <p:cTn id="14" dur="700" fill="hold"/>
                                        <p:tgtEl>
                                          <p:spTgt spid="10495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85" grpId="0">
        <p:tmplLst>
          <p:tmpl>
            <p:tnLst>
              <p:par>
                <p:cTn presetID="42" presetClass="entr" presetSubtype="0" fill="hold" nodeType="withEffect">
                  <p:stCondLst>
                    <p:cond delay="250"/>
                  </p:stCondLst>
                  <p:childTnLst>
                    <p:set>
                      <p:cBhvr>
                        <p:cTn dur="1" fill="hold">
                          <p:stCondLst>
                            <p:cond delay="0"/>
                          </p:stCondLst>
                        </p:cTn>
                        <p:tgtEl>
                          <p:spTgt spid="1049585"/>
                        </p:tgtEl>
                        <p:attrNameLst>
                          <p:attrName>style.visibility</p:attrName>
                        </p:attrNameLst>
                      </p:cBhvr>
                      <p:to>
                        <p:strVal val="visible"/>
                      </p:to>
                    </p:set>
                    <p:animEffect transition="in" filter="fade">
                      <p:cBhvr>
                        <p:cTn dur="700"/>
                        <p:tgtEl>
                          <p:spTgt spid="1049585"/>
                        </p:tgtEl>
                      </p:cBhvr>
                    </p:animEffect>
                    <p:anim calcmode="lin" valueType="num">
                      <p:cBhvr>
                        <p:cTn dur="700" fill="hold"/>
                        <p:tgtEl>
                          <p:spTgt spid="1049585"/>
                        </p:tgtEl>
                        <p:attrNameLst>
                          <p:attrName>ppt_x</p:attrName>
                        </p:attrNameLst>
                      </p:cBhvr>
                      <p:tavLst>
                        <p:tav tm="0">
                          <p:val>
                            <p:strVal val="#ppt_x"/>
                          </p:val>
                        </p:tav>
                        <p:tav tm="100000">
                          <p:val>
                            <p:strVal val="#ppt_x"/>
                          </p:val>
                        </p:tav>
                      </p:tavLst>
                    </p:anim>
                    <p:anim calcmode="lin" valueType="num">
                      <p:cBhvr>
                        <p:cTn dur="700" fill="hold"/>
                        <p:tgtEl>
                          <p:spTgt spid="1049585"/>
                        </p:tgtEl>
                        <p:attrNameLst>
                          <p:attrName>ppt_y</p:attrName>
                        </p:attrNameLst>
                      </p:cBhvr>
                      <p:tavLst>
                        <p:tav tm="0">
                          <p:val>
                            <p:strVal val="#ppt_y+.1"/>
                          </p:val>
                        </p:tav>
                        <p:tav tm="100000">
                          <p:val>
                            <p:strVal val="#ppt_y"/>
                          </p:val>
                        </p:tav>
                      </p:tavLst>
                    </p:anim>
                  </p:childTnLst>
                </p:cTn>
              </p:par>
            </p:tnLst>
          </p:tmpl>
        </p:tmplLst>
      </p:bldP>
      <p:bldP spid="1049586"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常规页-浅色-无副标题">
    <p:spTree>
      <p:nvGrpSpPr>
        <p:cNvPr id="1" name=""/>
        <p:cNvGrpSpPr/>
        <p:nvPr/>
      </p:nvGrpSpPr>
      <p:grpSpPr>
        <a:xfrm>
          <a:off x="0" y="0"/>
          <a:ext cx="0" cy="0"/>
          <a:chOff x="0" y="0"/>
          <a:chExt cx="0" cy="0"/>
        </a:xfrm>
      </p:grpSpPr>
      <p:sp>
        <p:nvSpPr>
          <p:cNvPr id="6" name="标题 9"/>
          <p:cNvSpPr>
            <a:spLocks noGrp="1"/>
          </p:cNvSpPr>
          <p:nvPr>
            <p:ph type="title" hasCustomPrompt="1"/>
          </p:nvPr>
        </p:nvSpPr>
        <p:spPr>
          <a:xfrm>
            <a:off x="1272894" y="456227"/>
            <a:ext cx="10919106" cy="344605"/>
          </a:xfrm>
          <a:prstGeom prst="rect">
            <a:avLst/>
          </a:prstGeom>
        </p:spPr>
        <p:txBody>
          <a:bodyPr/>
          <a:lstStyle/>
          <a:p>
            <a:r>
              <a:rPr kumimoji="1" lang="en-US" altLang="en-US" dirty="0"/>
              <a:t>当前页标题</a:t>
            </a:r>
            <a:endParaRPr kumimoji="1" lang="zh-CN" altLang="en-US" dirty="0"/>
          </a:p>
        </p:txBody>
      </p:sp>
      <p:sp>
        <p:nvSpPr>
          <p:cNvPr id="7" name="theme"/>
          <p:cNvSpPr/>
          <p:nvPr userDrawn="1"/>
        </p:nvSpPr>
        <p:spPr>
          <a:xfrm>
            <a:off x="1043072" y="456226"/>
            <a:ext cx="249700" cy="344605"/>
          </a:xfrm>
          <a:prstGeom prst="parallelogram">
            <a:avLst>
              <a:gd name="adj" fmla="val 57916"/>
            </a:avLst>
          </a:prstGeom>
          <a:gradFill flip="none" rotWithShape="1">
            <a:gsLst>
              <a:gs pos="0">
                <a:srgbClr val="5ABACF"/>
              </a:gs>
              <a:gs pos="99000">
                <a:srgbClr val="479BAD"/>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lvl="0"/>
            <a:endParaRPr lang="zh-CN" altLang="en-US"/>
          </a:p>
        </p:txBody>
      </p:sp>
      <p:sp>
        <p:nvSpPr>
          <p:cNvPr id="9" name="文本占位符 13"/>
          <p:cNvSpPr>
            <a:spLocks noGrp="1"/>
          </p:cNvSpPr>
          <p:nvPr>
            <p:ph type="body" sz="quarter" idx="12" hasCustomPrompt="1"/>
          </p:nvPr>
        </p:nvSpPr>
        <p:spPr>
          <a:xfrm>
            <a:off x="2447192" y="1916724"/>
            <a:ext cx="7297616" cy="3024553"/>
          </a:xfrm>
          <a:prstGeom prst="rect">
            <a:avLst/>
          </a:prstGeom>
          <a:noFill/>
        </p:spPr>
        <p:txBody>
          <a:bodyPr wrap="square" rtlCol="0">
            <a:noAutofit/>
          </a:bodyPr>
          <a:lstStyle>
            <a:lvl1pPr marL="0" indent="0" algn="l">
              <a:lnSpc>
                <a:spcPct val="150000"/>
              </a:lnSpc>
              <a:buNone/>
              <a:def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228600" lvl="0" indent="-228600">
              <a:lnSpc>
                <a:spcPct val="150000"/>
              </a:lnSpc>
            </a:pPr>
            <a:r>
              <a:rPr kumimoji="1" lang="en-US" altLang="en-US" dirty="0"/>
              <a:t>单击此处输入正文文本内容</a:t>
            </a:r>
            <a:endParaRPr kumimoji="1" lang="zh-CN" altLang="en-US" dirty="0"/>
          </a:p>
        </p:txBody>
      </p:sp>
      <p:pic>
        <p:nvPicPr>
          <p:cNvPr id="11" name="图形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8178" y="456226"/>
            <a:ext cx="785346" cy="344606"/>
          </a:xfrm>
          <a:prstGeom prst="rect">
            <a:avLst/>
          </a:prstGeom>
        </p:spPr>
      </p:pic>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常规页-浅色-无副标题">
    <p:bg>
      <p:bgPr>
        <a:solidFill>
          <a:srgbClr val="192024"/>
        </a:solidFill>
        <a:effectLst/>
      </p:bgPr>
    </p:bg>
    <p:spTree>
      <p:nvGrpSpPr>
        <p:cNvPr id="1" name=""/>
        <p:cNvGrpSpPr/>
        <p:nvPr/>
      </p:nvGrpSpPr>
      <p:grpSpPr>
        <a:xfrm>
          <a:off x="0" y="0"/>
          <a:ext cx="0" cy="0"/>
          <a:chOff x="0" y="0"/>
          <a:chExt cx="0" cy="0"/>
        </a:xfrm>
      </p:grpSpPr>
      <p:sp>
        <p:nvSpPr>
          <p:cNvPr id="6" name="标题 9"/>
          <p:cNvSpPr>
            <a:spLocks noGrp="1"/>
          </p:cNvSpPr>
          <p:nvPr>
            <p:ph type="title" hasCustomPrompt="1"/>
          </p:nvPr>
        </p:nvSpPr>
        <p:spPr>
          <a:xfrm>
            <a:off x="1272894" y="456227"/>
            <a:ext cx="9878457" cy="344605"/>
          </a:xfrm>
          <a:prstGeom prst="rect">
            <a:avLst/>
          </a:prstGeom>
        </p:spPr>
        <p:txBody>
          <a:bodyPr/>
          <a:lstStyle>
            <a:lvl1pPr>
              <a:defRPr>
                <a:solidFill>
                  <a:schemeClr val="bg1"/>
                </a:solidFill>
              </a:defRPr>
            </a:lvl1pPr>
          </a:lstStyle>
          <a:p>
            <a:r>
              <a:rPr kumimoji="1" lang="en-US" altLang="en-US" dirty="0"/>
              <a:t>当前页标题</a:t>
            </a:r>
            <a:endParaRPr kumimoji="1" lang="zh-CN" altLang="en-US" dirty="0"/>
          </a:p>
        </p:txBody>
      </p:sp>
      <p:sp>
        <p:nvSpPr>
          <p:cNvPr id="7" name="theme"/>
          <p:cNvSpPr/>
          <p:nvPr userDrawn="1"/>
        </p:nvSpPr>
        <p:spPr>
          <a:xfrm>
            <a:off x="1043072" y="456226"/>
            <a:ext cx="249700" cy="344605"/>
          </a:xfrm>
          <a:prstGeom prst="parallelogram">
            <a:avLst>
              <a:gd name="adj" fmla="val 57916"/>
            </a:avLst>
          </a:prstGeom>
          <a:gradFill flip="none" rotWithShape="1">
            <a:gsLst>
              <a:gs pos="0">
                <a:srgbClr val="4EC0C4"/>
              </a:gs>
              <a:gs pos="99000">
                <a:srgbClr val="48A9BD"/>
              </a:gs>
            </a:gsLst>
            <a:lin ang="16200000" scaled="1"/>
            <a:tileRect/>
          </a:gra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9" name="文本占位符 13"/>
          <p:cNvSpPr>
            <a:spLocks noGrp="1"/>
          </p:cNvSpPr>
          <p:nvPr>
            <p:ph type="body" sz="quarter" idx="12" hasCustomPrompt="1"/>
          </p:nvPr>
        </p:nvSpPr>
        <p:spPr>
          <a:xfrm>
            <a:off x="2447192" y="1916724"/>
            <a:ext cx="7297616" cy="3024553"/>
          </a:xfrm>
          <a:prstGeom prst="rect">
            <a:avLst/>
          </a:prstGeom>
          <a:noFill/>
        </p:spPr>
        <p:txBody>
          <a:bodyPr wrap="square" rtlCol="0">
            <a:noAutofit/>
          </a:bodyPr>
          <a:lstStyle>
            <a:lvl1pPr marL="0" indent="0" algn="l">
              <a:lnSpc>
                <a:spcPct val="150000"/>
              </a:lnSpc>
              <a:buNone/>
              <a:defRPr lang="zh-CN" altLang="en-US" sz="15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228600" lvl="0" indent="-228600">
              <a:lnSpc>
                <a:spcPct val="150000"/>
              </a:lnSpc>
            </a:pPr>
            <a:r>
              <a:rPr kumimoji="1" lang="en-US" altLang="en-US" dirty="0"/>
              <a:t>单击此处输入正文文本内容</a:t>
            </a:r>
            <a:endParaRPr kumimoji="1" lang="zh-CN" altLang="en-US" dirty="0"/>
          </a:p>
        </p:txBody>
      </p:sp>
      <p:pic>
        <p:nvPicPr>
          <p:cNvPr id="11" name="图形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8178" y="456226"/>
            <a:ext cx="785346" cy="344606"/>
          </a:xfrm>
          <a:prstGeom prst="rect">
            <a:avLst/>
          </a:prstGeom>
        </p:spPr>
      </p:pic>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结束页">
    <p:bg>
      <p:bgPr>
        <a:gradFill flip="none" rotWithShape="1">
          <a:gsLst>
            <a:gs pos="0">
              <a:srgbClr val="5ABACF"/>
            </a:gs>
            <a:gs pos="100000">
              <a:srgbClr val="479BAD"/>
            </a:gs>
          </a:gsLst>
          <a:lin ang="0" scaled="1"/>
          <a:tileRect/>
        </a:gradFill>
        <a:effectLst/>
      </p:bgPr>
    </p:bg>
    <p:spTree>
      <p:nvGrpSpPr>
        <p:cNvPr id="1" name=""/>
        <p:cNvGrpSpPr/>
        <p:nvPr/>
      </p:nvGrpSpPr>
      <p:grpSpPr>
        <a:xfrm>
          <a:off x="0" y="0"/>
          <a:ext cx="0" cy="0"/>
          <a:chOff x="0" y="0"/>
          <a:chExt cx="0" cy="0"/>
        </a:xfrm>
      </p:grpSpPr>
      <p:sp>
        <p:nvSpPr>
          <p:cNvPr id="13" name="矩形 10"/>
          <p:cNvSpPr/>
          <p:nvPr userDrawn="1"/>
        </p:nvSpPr>
        <p:spPr>
          <a:xfrm flipH="1">
            <a:off x="189089" y="0"/>
            <a:ext cx="8247078" cy="6858000"/>
          </a:xfrm>
          <a:custGeom>
            <a:avLst/>
            <a:gdLst>
              <a:gd name="connsiteX0" fmla="*/ 0 w 8247078"/>
              <a:gd name="connsiteY0" fmla="*/ 0 h 6858000"/>
              <a:gd name="connsiteX1" fmla="*/ 8247078 w 8247078"/>
              <a:gd name="connsiteY1" fmla="*/ 0 h 6858000"/>
              <a:gd name="connsiteX2" fmla="*/ 8247078 w 8247078"/>
              <a:gd name="connsiteY2" fmla="*/ 6858000 h 6858000"/>
              <a:gd name="connsiteX3" fmla="*/ 0 w 8247078"/>
              <a:gd name="connsiteY3" fmla="*/ 6858000 h 6858000"/>
              <a:gd name="connsiteX4" fmla="*/ 0 w 8247078"/>
              <a:gd name="connsiteY4" fmla="*/ 0 h 6858000"/>
              <a:gd name="connsiteX0-1" fmla="*/ 4529959 w 8247078"/>
              <a:gd name="connsiteY0-2" fmla="*/ 336331 h 6858000"/>
              <a:gd name="connsiteX1-3" fmla="*/ 8247078 w 8247078"/>
              <a:gd name="connsiteY1-4" fmla="*/ 0 h 6858000"/>
              <a:gd name="connsiteX2-5" fmla="*/ 8247078 w 8247078"/>
              <a:gd name="connsiteY2-6" fmla="*/ 6858000 h 6858000"/>
              <a:gd name="connsiteX3-7" fmla="*/ 0 w 8247078"/>
              <a:gd name="connsiteY3-8" fmla="*/ 6858000 h 6858000"/>
              <a:gd name="connsiteX4-9" fmla="*/ 4529959 w 8247078"/>
              <a:gd name="connsiteY4-10" fmla="*/ 336331 h 6858000"/>
              <a:gd name="connsiteX0-11" fmla="*/ 1608083 w 8247078"/>
              <a:gd name="connsiteY0-12" fmla="*/ 0 h 6858000"/>
              <a:gd name="connsiteX1-13" fmla="*/ 8247078 w 8247078"/>
              <a:gd name="connsiteY1-14" fmla="*/ 0 h 6858000"/>
              <a:gd name="connsiteX2-15" fmla="*/ 8247078 w 8247078"/>
              <a:gd name="connsiteY2-16" fmla="*/ 6858000 h 6858000"/>
              <a:gd name="connsiteX3-17" fmla="*/ 0 w 8247078"/>
              <a:gd name="connsiteY3-18" fmla="*/ 6858000 h 6858000"/>
              <a:gd name="connsiteX4-19" fmla="*/ 1608083 w 8247078"/>
              <a:gd name="connsiteY4-20" fmla="*/ 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247078" h="6858000">
                <a:moveTo>
                  <a:pt x="1608083" y="0"/>
                </a:moveTo>
                <a:lnTo>
                  <a:pt x="8247078" y="0"/>
                </a:lnTo>
                <a:lnTo>
                  <a:pt x="8247078" y="6858000"/>
                </a:lnTo>
                <a:lnTo>
                  <a:pt x="0" y="6858000"/>
                </a:lnTo>
                <a:lnTo>
                  <a:pt x="160808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0"/>
          <p:cNvSpPr/>
          <p:nvPr userDrawn="1"/>
        </p:nvSpPr>
        <p:spPr>
          <a:xfrm flipH="1">
            <a:off x="0" y="0"/>
            <a:ext cx="8247078" cy="6858000"/>
          </a:xfrm>
          <a:custGeom>
            <a:avLst/>
            <a:gdLst>
              <a:gd name="connsiteX0" fmla="*/ 0 w 8247078"/>
              <a:gd name="connsiteY0" fmla="*/ 0 h 6858000"/>
              <a:gd name="connsiteX1" fmla="*/ 8247078 w 8247078"/>
              <a:gd name="connsiteY1" fmla="*/ 0 h 6858000"/>
              <a:gd name="connsiteX2" fmla="*/ 8247078 w 8247078"/>
              <a:gd name="connsiteY2" fmla="*/ 6858000 h 6858000"/>
              <a:gd name="connsiteX3" fmla="*/ 0 w 8247078"/>
              <a:gd name="connsiteY3" fmla="*/ 6858000 h 6858000"/>
              <a:gd name="connsiteX4" fmla="*/ 0 w 8247078"/>
              <a:gd name="connsiteY4" fmla="*/ 0 h 6858000"/>
              <a:gd name="connsiteX0-1" fmla="*/ 4529959 w 8247078"/>
              <a:gd name="connsiteY0-2" fmla="*/ 336331 h 6858000"/>
              <a:gd name="connsiteX1-3" fmla="*/ 8247078 w 8247078"/>
              <a:gd name="connsiteY1-4" fmla="*/ 0 h 6858000"/>
              <a:gd name="connsiteX2-5" fmla="*/ 8247078 w 8247078"/>
              <a:gd name="connsiteY2-6" fmla="*/ 6858000 h 6858000"/>
              <a:gd name="connsiteX3-7" fmla="*/ 0 w 8247078"/>
              <a:gd name="connsiteY3-8" fmla="*/ 6858000 h 6858000"/>
              <a:gd name="connsiteX4-9" fmla="*/ 4529959 w 8247078"/>
              <a:gd name="connsiteY4-10" fmla="*/ 336331 h 6858000"/>
              <a:gd name="connsiteX0-11" fmla="*/ 1608083 w 8247078"/>
              <a:gd name="connsiteY0-12" fmla="*/ 0 h 6858000"/>
              <a:gd name="connsiteX1-13" fmla="*/ 8247078 w 8247078"/>
              <a:gd name="connsiteY1-14" fmla="*/ 0 h 6858000"/>
              <a:gd name="connsiteX2-15" fmla="*/ 8247078 w 8247078"/>
              <a:gd name="connsiteY2-16" fmla="*/ 6858000 h 6858000"/>
              <a:gd name="connsiteX3-17" fmla="*/ 0 w 8247078"/>
              <a:gd name="connsiteY3-18" fmla="*/ 6858000 h 6858000"/>
              <a:gd name="connsiteX4-19" fmla="*/ 1608083 w 8247078"/>
              <a:gd name="connsiteY4-20" fmla="*/ 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247078" h="6858000">
                <a:moveTo>
                  <a:pt x="1608083" y="0"/>
                </a:moveTo>
                <a:lnTo>
                  <a:pt x="8247078" y="0"/>
                </a:lnTo>
                <a:lnTo>
                  <a:pt x="8247078" y="6858000"/>
                </a:lnTo>
                <a:lnTo>
                  <a:pt x="0" y="6858000"/>
                </a:lnTo>
                <a:lnTo>
                  <a:pt x="1608083" y="0"/>
                </a:lnTo>
                <a:close/>
              </a:path>
            </a:pathLst>
          </a:custGeom>
          <a:blipFill dpi="0" rotWithShape="1">
            <a:blip r:embed="rId2"/>
            <a:srcRect/>
            <a:tile tx="-3810000" ty="-5080000" sx="80000" sy="8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5" name="图片 14"/>
          <p:cNvPicPr>
            <a:picLocks noChangeAspect="1"/>
          </p:cNvPicPr>
          <p:nvPr userDrawn="1"/>
        </p:nvPicPr>
        <p:blipFill rotWithShape="1">
          <a:blip r:embed="rId3" cstate="print">
            <a:extLst>
              <a:ext uri="{28A0092B-C50C-407E-A947-70E740481C1C}">
                <a14:useLocalDpi xmlns:a14="http://schemas.microsoft.com/office/drawing/2010/main" val="0"/>
              </a:ext>
            </a:extLst>
          </a:blip>
          <a:srcRect t="27168" r="24040" b="14988"/>
          <a:stretch>
            <a:fillRect/>
          </a:stretch>
        </p:blipFill>
        <p:spPr>
          <a:xfrm rot="10800000">
            <a:off x="-521231" y="-197709"/>
            <a:ext cx="9406956" cy="7055707"/>
          </a:xfrm>
          <a:prstGeom prst="rect">
            <a:avLst/>
          </a:prstGeom>
        </p:spPr>
      </p:pic>
      <p:pic>
        <p:nvPicPr>
          <p:cNvPr id="16" name="图片 15"/>
          <p:cNvPicPr>
            <a:picLocks noChangeAspect="1"/>
          </p:cNvPicPr>
          <p:nvPr userDrawn="1"/>
        </p:nvPicPr>
        <p:blipFill rotWithShape="1">
          <a:blip r:embed="rId3" cstate="print">
            <a:extLst>
              <a:ext uri="{28A0092B-C50C-407E-A947-70E740481C1C}">
                <a14:useLocalDpi xmlns:a14="http://schemas.microsoft.com/office/drawing/2010/main" val="0"/>
              </a:ext>
            </a:extLst>
          </a:blip>
          <a:srcRect t="27168" r="24040" b="14988"/>
          <a:stretch>
            <a:fillRect/>
          </a:stretch>
        </p:blipFill>
        <p:spPr>
          <a:xfrm>
            <a:off x="4981903" y="-32088"/>
            <a:ext cx="7817830" cy="5863780"/>
          </a:xfrm>
          <a:prstGeom prst="rect">
            <a:avLst/>
          </a:prstGeom>
        </p:spPr>
      </p:pic>
      <p:sp>
        <p:nvSpPr>
          <p:cNvPr id="17" name="文本框 27"/>
          <p:cNvSpPr txBox="1"/>
          <p:nvPr userDrawn="1"/>
        </p:nvSpPr>
        <p:spPr>
          <a:xfrm>
            <a:off x="2161834" y="3259898"/>
            <a:ext cx="8306562" cy="1669688"/>
          </a:xfrm>
          <a:prstGeom prst="rect">
            <a:avLst/>
          </a:prstGeom>
          <a:noFill/>
        </p:spPr>
        <p:txBody>
          <a:bodyPr wrap="square" rtlCol="0">
            <a:spAutoFit/>
          </a:bodyPr>
          <a:lstStyle/>
          <a:p>
            <a:pPr algn="l">
              <a:lnSpc>
                <a:spcPts val="6000"/>
              </a:lnSpc>
            </a:pPr>
            <a:r>
              <a:rPr lang="en-US" altLang="zh-CN" sz="6000" b="1" i="0" dirty="0">
                <a:solidFill>
                  <a:schemeClr val="bg1">
                    <a:alpha val="20000"/>
                  </a:schemeClr>
                </a:solidFill>
                <a:latin typeface="Avenir Black" panose="02000503020000020003" pitchFamily="2" charset="0"/>
                <a:ea typeface="微软雅黑" panose="020B0503020204020204" pitchFamily="34" charset="-122"/>
              </a:rPr>
              <a:t>TRIAS</a:t>
            </a:r>
          </a:p>
          <a:p>
            <a:pPr algn="l">
              <a:lnSpc>
                <a:spcPts val="6000"/>
              </a:lnSpc>
            </a:pPr>
            <a:r>
              <a:rPr lang="en-US" altLang="zh-CN" sz="6000" b="1" i="0" dirty="0">
                <a:solidFill>
                  <a:schemeClr val="bg1">
                    <a:alpha val="20000"/>
                  </a:schemeClr>
                </a:solidFill>
                <a:latin typeface="Avenir Black" panose="02000503020000020003" pitchFamily="2" charset="0"/>
                <a:ea typeface="微软雅黑" panose="020B0503020204020204" pitchFamily="34" charset="-122"/>
              </a:rPr>
              <a:t>FOUNDATION</a:t>
            </a:r>
            <a:endParaRPr lang="zh-CN" altLang="en-US" sz="6000" b="1" i="0" dirty="0">
              <a:solidFill>
                <a:schemeClr val="bg1">
                  <a:alpha val="20000"/>
                </a:schemeClr>
              </a:solidFill>
              <a:latin typeface="Avenir Black" panose="02000503020000020003" pitchFamily="2" charset="0"/>
              <a:ea typeface="微软雅黑" panose="020B0503020204020204" pitchFamily="34" charset="-122"/>
            </a:endParaRPr>
          </a:p>
        </p:txBody>
      </p:sp>
      <p:sp>
        <p:nvSpPr>
          <p:cNvPr id="18" name="标题 17"/>
          <p:cNvSpPr>
            <a:spLocks noGrp="1"/>
          </p:cNvSpPr>
          <p:nvPr>
            <p:ph type="title" hasCustomPrompt="1"/>
          </p:nvPr>
        </p:nvSpPr>
        <p:spPr>
          <a:xfrm>
            <a:off x="2161834" y="2421640"/>
            <a:ext cx="5257800" cy="542925"/>
          </a:xfrm>
          <a:prstGeom prst="rect">
            <a:avLst/>
          </a:prstGeom>
        </p:spPr>
        <p:txBody>
          <a:bodyPr/>
          <a:lstStyle>
            <a:lvl1pPr marL="0" algn="l" defTabSz="914400" rtl="0" eaLnBrk="1" latinLnBrk="0" hangingPunct="1">
              <a:lnSpc>
                <a:spcPct val="90000"/>
              </a:lnSpc>
              <a:spcBef>
                <a:spcPct val="0"/>
              </a:spcBef>
              <a:buNone/>
              <a:defRPr kumimoji="1" lang="zh-CN" altLang="en-US" sz="3600" kern="1200" dirty="0">
                <a:solidFill>
                  <a:schemeClr val="bg1"/>
                </a:solidFill>
                <a:latin typeface="微软雅黑" panose="020B0503020204020204" pitchFamily="34" charset="-122"/>
                <a:ea typeface="微软雅黑" panose="020B0503020204020204" pitchFamily="34" charset="-122"/>
                <a:cs typeface="FZZhengHeiS-DB-GB" charset="-122"/>
              </a:defRPr>
            </a:lvl1pPr>
          </a:lstStyle>
          <a:p>
            <a:r>
              <a:rPr kumimoji="1" lang="zh-CN" altLang="en-US" dirty="0"/>
              <a:t>单击此处编辑</a:t>
            </a:r>
            <a:r>
              <a:rPr kumimoji="1" lang="en-US" altLang="en-US" dirty="0"/>
              <a:t>结语</a:t>
            </a:r>
            <a:endParaRPr kumimoji="1" lang="zh-CN" altLang="en-US" dirty="0"/>
          </a:p>
        </p:txBody>
      </p:sp>
      <p:pic>
        <p:nvPicPr>
          <p:cNvPr id="19" name="图形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468396" y="5863284"/>
            <a:ext cx="1294039" cy="567818"/>
          </a:xfrm>
          <a:prstGeom prst="rect">
            <a:avLst/>
          </a:prstGeom>
        </p:spPr>
      </p:pic>
      <p:sp>
        <p:nvSpPr>
          <p:cNvPr id="20" name="文本框 27"/>
          <p:cNvSpPr txBox="1"/>
          <p:nvPr userDrawn="1"/>
        </p:nvSpPr>
        <p:spPr>
          <a:xfrm>
            <a:off x="7419634" y="2346509"/>
            <a:ext cx="8306562" cy="900246"/>
          </a:xfrm>
          <a:prstGeom prst="rect">
            <a:avLst/>
          </a:prstGeom>
          <a:noFill/>
        </p:spPr>
        <p:txBody>
          <a:bodyPr wrap="square" rtlCol="0">
            <a:spAutoFit/>
          </a:bodyPr>
          <a:lstStyle/>
          <a:p>
            <a:pPr algn="l">
              <a:lnSpc>
                <a:spcPts val="6000"/>
              </a:lnSpc>
            </a:pPr>
            <a:r>
              <a:rPr lang="en-US" altLang="zh-CN" sz="6000" b="1" i="0" dirty="0">
                <a:solidFill>
                  <a:schemeClr val="bg1">
                    <a:alpha val="20000"/>
                  </a:schemeClr>
                </a:solidFill>
                <a:latin typeface="Avenir Black" panose="02000503020000020003" pitchFamily="2" charset="0"/>
                <a:ea typeface="微软雅黑" panose="020B0503020204020204" pitchFamily="34" charset="-122"/>
              </a:rPr>
              <a:t>TRIAS.ONE</a:t>
            </a:r>
            <a:endParaRPr lang="zh-CN" altLang="en-US" sz="6000" b="1" i="0" dirty="0">
              <a:solidFill>
                <a:schemeClr val="bg1">
                  <a:alpha val="20000"/>
                </a:schemeClr>
              </a:solidFill>
              <a:latin typeface="Avenir Black" panose="02000503020000020003" pitchFamily="2"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700"/>
                                        <p:tgtEl>
                                          <p:spTgt spid="18"/>
                                        </p:tgtEl>
                                      </p:cBhvr>
                                    </p:animEffect>
                                    <p:anim calcmode="lin" valueType="num">
                                      <p:cBhvr>
                                        <p:cTn id="8" dur="700" fill="hold"/>
                                        <p:tgtEl>
                                          <p:spTgt spid="18"/>
                                        </p:tgtEl>
                                        <p:attrNameLst>
                                          <p:attrName>ppt_x</p:attrName>
                                        </p:attrNameLst>
                                      </p:cBhvr>
                                      <p:tavLst>
                                        <p:tav tm="0">
                                          <p:val>
                                            <p:strVal val="#ppt_x"/>
                                          </p:val>
                                        </p:tav>
                                        <p:tav tm="100000">
                                          <p:val>
                                            <p:strVal val="#ppt_x"/>
                                          </p:val>
                                        </p:tav>
                                      </p:tavLst>
                                    </p:anim>
                                    <p:anim calcmode="lin" valueType="num">
                                      <p:cBhvr>
                                        <p:cTn id="9" dur="7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结束页">
    <p:bg>
      <p:bgPr>
        <a:gradFill flip="none" rotWithShape="1">
          <a:gsLst>
            <a:gs pos="0">
              <a:srgbClr val="5ABACF"/>
            </a:gs>
            <a:gs pos="100000">
              <a:srgbClr val="479BAD"/>
            </a:gs>
          </a:gsLst>
          <a:lin ang="0" scaled="1"/>
          <a:tileRect/>
        </a:gradFill>
        <a:effectLst/>
      </p:bgPr>
    </p:bg>
    <p:spTree>
      <p:nvGrpSpPr>
        <p:cNvPr id="1" name=""/>
        <p:cNvGrpSpPr/>
        <p:nvPr/>
      </p:nvGrpSpPr>
      <p:grpSpPr>
        <a:xfrm>
          <a:off x="0" y="0"/>
          <a:ext cx="0" cy="0"/>
          <a:chOff x="0" y="0"/>
          <a:chExt cx="0" cy="0"/>
        </a:xfrm>
      </p:grpSpPr>
      <p:pic>
        <p:nvPicPr>
          <p:cNvPr id="19" name="图形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0779" y="324130"/>
            <a:ext cx="1294039" cy="567818"/>
          </a:xfrm>
          <a:prstGeom prst="rect">
            <a:avLst/>
          </a:prstGeom>
        </p:spPr>
      </p:pic>
      <p:sp>
        <p:nvSpPr>
          <p:cNvPr id="18" name="标题 17"/>
          <p:cNvSpPr>
            <a:spLocks noGrp="1"/>
          </p:cNvSpPr>
          <p:nvPr>
            <p:ph type="title" hasCustomPrompt="1"/>
          </p:nvPr>
        </p:nvSpPr>
        <p:spPr>
          <a:xfrm>
            <a:off x="3467100" y="1639021"/>
            <a:ext cx="5257800" cy="542925"/>
          </a:xfrm>
          <a:prstGeom prst="rect">
            <a:avLst/>
          </a:prstGeom>
        </p:spPr>
        <p:txBody>
          <a:bodyPr/>
          <a:lstStyle>
            <a:lvl1pPr marL="0" algn="ctr" defTabSz="914400" rtl="0" eaLnBrk="1" latinLnBrk="0" hangingPunct="1">
              <a:lnSpc>
                <a:spcPct val="90000"/>
              </a:lnSpc>
              <a:spcBef>
                <a:spcPct val="0"/>
              </a:spcBef>
              <a:buNone/>
              <a:defRPr kumimoji="1" lang="zh-CN" altLang="en-US" sz="3600" kern="1200" dirty="0">
                <a:solidFill>
                  <a:schemeClr val="bg1"/>
                </a:solidFill>
                <a:latin typeface="微软雅黑" panose="020B0503020204020204" pitchFamily="34" charset="-122"/>
                <a:ea typeface="微软雅黑" panose="020B0503020204020204" pitchFamily="34" charset="-122"/>
                <a:cs typeface="FZZhengHeiS-DB-GB" charset="-122"/>
              </a:defRPr>
            </a:lvl1pPr>
          </a:lstStyle>
          <a:p>
            <a:r>
              <a:rPr kumimoji="1" lang="zh-CN" altLang="en-US" dirty="0"/>
              <a:t>单击此处编辑</a:t>
            </a:r>
            <a:r>
              <a:rPr kumimoji="1" lang="en-US" altLang="en-US" dirty="0"/>
              <a:t>结语</a:t>
            </a:r>
            <a:endParaRPr kumimoji="1" lang="zh-CN" altLang="en-US" dirty="0"/>
          </a:p>
        </p:txBody>
      </p:sp>
      <p:sp>
        <p:nvSpPr>
          <p:cNvPr id="20" name="文本框 27"/>
          <p:cNvSpPr txBox="1"/>
          <p:nvPr userDrawn="1"/>
        </p:nvSpPr>
        <p:spPr>
          <a:xfrm>
            <a:off x="1942719" y="2145314"/>
            <a:ext cx="8306562" cy="946413"/>
          </a:xfrm>
          <a:prstGeom prst="rect">
            <a:avLst/>
          </a:prstGeom>
          <a:noFill/>
        </p:spPr>
        <p:txBody>
          <a:bodyPr wrap="square" rtlCol="0">
            <a:spAutoFit/>
          </a:bodyPr>
          <a:lstStyle/>
          <a:p>
            <a:pPr algn="ctr">
              <a:lnSpc>
                <a:spcPts val="6000"/>
              </a:lnSpc>
            </a:pPr>
            <a:r>
              <a:rPr lang="en-US" altLang="zh-CN" sz="7200" b="1" i="0" dirty="0">
                <a:solidFill>
                  <a:schemeClr val="bg1">
                    <a:alpha val="20000"/>
                  </a:schemeClr>
                </a:solidFill>
                <a:latin typeface="Avenir Black" panose="02000503020000020003" pitchFamily="2" charset="0"/>
                <a:ea typeface="微软雅黑" panose="020B0503020204020204" pitchFamily="34" charset="-122"/>
              </a:rPr>
              <a:t>TRIAS.ONE</a:t>
            </a:r>
            <a:endParaRPr lang="zh-CN" altLang="en-US" sz="7200" b="1" i="0" dirty="0">
              <a:solidFill>
                <a:schemeClr val="bg1">
                  <a:alpha val="20000"/>
                </a:schemeClr>
              </a:solidFill>
              <a:latin typeface="Avenir Black" panose="02000503020000020003" pitchFamily="2" charset="0"/>
              <a:ea typeface="微软雅黑" panose="020B0503020204020204" pitchFamily="34" charset="-122"/>
            </a:endParaRPr>
          </a:p>
        </p:txBody>
      </p:sp>
      <p:sp>
        <p:nvSpPr>
          <p:cNvPr id="2" name="矩形 1"/>
          <p:cNvSpPr/>
          <p:nvPr userDrawn="1"/>
        </p:nvSpPr>
        <p:spPr>
          <a:xfrm>
            <a:off x="-625" y="4791856"/>
            <a:ext cx="12192625" cy="2914650"/>
          </a:xfrm>
          <a:prstGeom prst="rect">
            <a:avLst/>
          </a:prstGeom>
          <a:gradFill flip="none" rotWithShape="1">
            <a:gsLst>
              <a:gs pos="0">
                <a:schemeClr val="bg1"/>
              </a:gs>
              <a:gs pos="100000">
                <a:srgbClr val="46A2B6">
                  <a:alpha val="37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21" name="矩形 20"/>
          <p:cNvSpPr/>
          <p:nvPr userDrawn="1"/>
        </p:nvSpPr>
        <p:spPr>
          <a:xfrm>
            <a:off x="0" y="4886721"/>
            <a:ext cx="12192625" cy="2914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pic>
        <p:nvPicPr>
          <p:cNvPr id="15" name="图片 14"/>
          <p:cNvPicPr>
            <a:picLocks noChangeAspect="1"/>
          </p:cNvPicPr>
          <p:nvPr userDrawn="1"/>
        </p:nvPicPr>
        <p:blipFill rotWithShape="1">
          <a:blip r:embed="rId3" cstate="print">
            <a:extLst>
              <a:ext uri="{28A0092B-C50C-407E-A947-70E740481C1C}">
                <a14:useLocalDpi xmlns:a14="http://schemas.microsoft.com/office/drawing/2010/main" val="0"/>
              </a:ext>
            </a:extLst>
          </a:blip>
          <a:srcRect t="27168" r="24040" b="14988"/>
          <a:stretch>
            <a:fillRect/>
          </a:stretch>
        </p:blipFill>
        <p:spPr>
          <a:xfrm rot="10800000">
            <a:off x="-541327" y="-197709"/>
            <a:ext cx="9406956" cy="7055707"/>
          </a:xfrm>
          <a:prstGeom prst="rect">
            <a:avLst/>
          </a:prstGeom>
        </p:spPr>
      </p:pic>
      <p:pic>
        <p:nvPicPr>
          <p:cNvPr id="16" name="图片 15"/>
          <p:cNvPicPr>
            <a:picLocks noChangeAspect="1"/>
          </p:cNvPicPr>
          <p:nvPr userDrawn="1"/>
        </p:nvPicPr>
        <p:blipFill rotWithShape="1">
          <a:blip r:embed="rId3">
            <a:extLst>
              <a:ext uri="{28A0092B-C50C-407E-A947-70E740481C1C}">
                <a14:useLocalDpi xmlns:a14="http://schemas.microsoft.com/office/drawing/2010/main" val="0"/>
              </a:ext>
            </a:extLst>
          </a:blip>
          <a:srcRect t="27168" r="24040" b="14988"/>
          <a:stretch>
            <a:fillRect/>
          </a:stretch>
        </p:blipFill>
        <p:spPr>
          <a:xfrm>
            <a:off x="1759516" y="-32088"/>
            <a:ext cx="11040217" cy="82807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700"/>
                                        <p:tgtEl>
                                          <p:spTgt spid="18"/>
                                        </p:tgtEl>
                                      </p:cBhvr>
                                    </p:animEffect>
                                    <p:anim calcmode="lin" valueType="num">
                                      <p:cBhvr>
                                        <p:cTn id="8" dur="700" fill="hold"/>
                                        <p:tgtEl>
                                          <p:spTgt spid="18"/>
                                        </p:tgtEl>
                                        <p:attrNameLst>
                                          <p:attrName>ppt_x</p:attrName>
                                        </p:attrNameLst>
                                      </p:cBhvr>
                                      <p:tavLst>
                                        <p:tav tm="0">
                                          <p:val>
                                            <p:strVal val="#ppt_x"/>
                                          </p:val>
                                        </p:tav>
                                        <p:tav tm="100000">
                                          <p:val>
                                            <p:strVal val="#ppt_x"/>
                                          </p:val>
                                        </p:tav>
                                      </p:tavLst>
                                    </p:anim>
                                    <p:anim calcmode="lin" valueType="num">
                                      <p:cBhvr>
                                        <p:cTn id="9" dur="7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圆角矩形 1"/>
          <p:cNvSpPr/>
          <p:nvPr userDrawn="1"/>
        </p:nvSpPr>
        <p:spPr>
          <a:xfrm>
            <a:off x="870858" y="1458685"/>
            <a:ext cx="3875314" cy="805543"/>
          </a:xfrm>
          <a:prstGeom prst="roundRect">
            <a:avLst>
              <a:gd name="adj" fmla="val 50000"/>
            </a:avLst>
          </a:prstGeom>
          <a:gradFill flip="none" rotWithShape="1">
            <a:gsLst>
              <a:gs pos="0">
                <a:srgbClr val="7ECACF"/>
              </a:gs>
              <a:gs pos="100000">
                <a:srgbClr val="3AA7B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圆角矩形 2"/>
          <p:cNvSpPr/>
          <p:nvPr userDrawn="1"/>
        </p:nvSpPr>
        <p:spPr>
          <a:xfrm>
            <a:off x="870858" y="2590799"/>
            <a:ext cx="3875314" cy="805543"/>
          </a:xfrm>
          <a:prstGeom prst="roundRect">
            <a:avLst>
              <a:gd name="adj" fmla="val 50000"/>
            </a:avLst>
          </a:prstGeom>
          <a:gradFill>
            <a:gsLst>
              <a:gs pos="0">
                <a:srgbClr val="59C5DC"/>
              </a:gs>
              <a:gs pos="100000">
                <a:srgbClr val="47A4B7"/>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圆角矩形 3"/>
          <p:cNvSpPr/>
          <p:nvPr userDrawn="1"/>
        </p:nvSpPr>
        <p:spPr>
          <a:xfrm>
            <a:off x="870858" y="3635827"/>
            <a:ext cx="3875314" cy="805543"/>
          </a:xfrm>
          <a:prstGeom prst="roundRect">
            <a:avLst>
              <a:gd name="adj" fmla="val 50000"/>
            </a:avLst>
          </a:prstGeom>
          <a:gradFill>
            <a:gsLst>
              <a:gs pos="0">
                <a:srgbClr val="35717E"/>
              </a:gs>
              <a:gs pos="99000">
                <a:srgbClr val="1C3F47"/>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圆角矩形 4"/>
          <p:cNvSpPr/>
          <p:nvPr userDrawn="1"/>
        </p:nvSpPr>
        <p:spPr>
          <a:xfrm>
            <a:off x="5312230" y="1458685"/>
            <a:ext cx="805542" cy="805543"/>
          </a:xfrm>
          <a:prstGeom prst="roundRect">
            <a:avLst>
              <a:gd name="adj" fmla="val 50000"/>
            </a:avLst>
          </a:prstGeom>
          <a:solidFill>
            <a:srgbClr val="3AA7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圆角矩形 5"/>
          <p:cNvSpPr/>
          <p:nvPr userDrawn="1"/>
        </p:nvSpPr>
        <p:spPr>
          <a:xfrm>
            <a:off x="5312230" y="2590799"/>
            <a:ext cx="805542" cy="805543"/>
          </a:xfrm>
          <a:prstGeom prst="roundRect">
            <a:avLst>
              <a:gd name="adj" fmla="val 50000"/>
            </a:avLst>
          </a:prstGeom>
          <a:solidFill>
            <a:srgbClr val="59C5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圆角矩形 6"/>
          <p:cNvSpPr/>
          <p:nvPr userDrawn="1"/>
        </p:nvSpPr>
        <p:spPr>
          <a:xfrm>
            <a:off x="5312230" y="3635826"/>
            <a:ext cx="805542" cy="805543"/>
          </a:xfrm>
          <a:prstGeom prst="roundRect">
            <a:avLst>
              <a:gd name="adj" fmla="val 50000"/>
            </a:avLst>
          </a:prstGeom>
          <a:solidFill>
            <a:srgbClr val="1C3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圆角矩形 7"/>
          <p:cNvSpPr/>
          <p:nvPr userDrawn="1"/>
        </p:nvSpPr>
        <p:spPr>
          <a:xfrm>
            <a:off x="5312230" y="4680853"/>
            <a:ext cx="805542" cy="805543"/>
          </a:xfrm>
          <a:prstGeom prst="roundRect">
            <a:avLst>
              <a:gd name="adj" fmla="val 50000"/>
            </a:avLst>
          </a:prstGeom>
          <a:solidFill>
            <a:srgbClr val="EBAB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圆角矩形 8"/>
          <p:cNvSpPr/>
          <p:nvPr userDrawn="1"/>
        </p:nvSpPr>
        <p:spPr>
          <a:xfrm>
            <a:off x="870858" y="4680853"/>
            <a:ext cx="3875314" cy="805543"/>
          </a:xfrm>
          <a:prstGeom prst="roundRect">
            <a:avLst>
              <a:gd name="adj" fmla="val 50000"/>
            </a:avLst>
          </a:prstGeom>
          <a:gradFill>
            <a:gsLst>
              <a:gs pos="0">
                <a:srgbClr val="E8CB21"/>
              </a:gs>
              <a:gs pos="100000">
                <a:srgbClr val="EBAB15"/>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lang="zh-CN" altLang="en-US" sz="2000" kern="0" dirty="0" smtClean="0">
          <a:solidFill>
            <a:schemeClr val="tx1">
              <a:lumMod val="65000"/>
              <a:lumOff val="35000"/>
            </a:schemeClr>
          </a:solidFill>
          <a:latin typeface="微软雅黑" panose="020B0503020204020204" pitchFamily="34" charset="-122"/>
          <a:ea typeface="微软雅黑" panose="020B0503020204020204" pitchFamily="34" charset="-122"/>
          <a:cs typeface="Helvetica Neue"/>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4.tiff"/><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5.tiff"/></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7.xml"/><Relationship Id="rId2"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标题 14"/>
          <p:cNvSpPr>
            <a:spLocks noGrp="1"/>
          </p:cNvSpPr>
          <p:nvPr>
            <p:ph type="title"/>
          </p:nvPr>
        </p:nvSpPr>
        <p:spPr>
          <a:xfrm>
            <a:off x="1595239" y="1799247"/>
            <a:ext cx="10515600" cy="643890"/>
          </a:xfrm>
        </p:spPr>
        <p:txBody>
          <a:bodyPr/>
          <a:lstStyle/>
          <a:p>
            <a:pPr algn="l">
              <a:lnSpc>
                <a:spcPct val="100000"/>
              </a:lnSpc>
            </a:pPr>
            <a:r>
              <a:rPr>
                <a:sym typeface="+mn-ea"/>
              </a:rPr>
              <a:t>基于区块链的数据存储性研究</a:t>
            </a:r>
            <a:endParaRPr kumimoji="1" lang="zh-CN" altLang="en-US" dirty="0"/>
          </a:p>
        </p:txBody>
      </p:sp>
      <p:sp>
        <p:nvSpPr>
          <p:cNvPr id="3" name="文本占位符 2"/>
          <p:cNvSpPr>
            <a:spLocks noGrp="1"/>
          </p:cNvSpPr>
          <p:nvPr>
            <p:ph type="body" sz="quarter" idx="12"/>
          </p:nvPr>
        </p:nvSpPr>
        <p:spPr>
          <a:xfrm>
            <a:off x="1552039" y="4455793"/>
            <a:ext cx="4077236" cy="341632"/>
          </a:xfrm>
        </p:spPr>
        <p:txBody>
          <a:bodyPr/>
          <a:lstStyle/>
          <a:p>
            <a:pPr marL="0" indent="0">
              <a:buNone/>
            </a:pPr>
            <a:r>
              <a:rPr sz="1400" smtClean="0">
                <a:sym typeface="+mn-ea"/>
              </a:rPr>
              <a:t>谢世伟整理提供素材</a:t>
            </a:r>
            <a:endParaRPr kumimoji="1" lang="zh-CN" altLang="en-US" sz="1400" dirty="0"/>
          </a:p>
        </p:txBody>
      </p:sp>
      <p:sp>
        <p:nvSpPr>
          <p:cNvPr id="4" name="文本占位符 3"/>
          <p:cNvSpPr>
            <a:spLocks noGrp="1"/>
          </p:cNvSpPr>
          <p:nvPr>
            <p:ph type="body" sz="quarter" idx="13"/>
          </p:nvPr>
        </p:nvSpPr>
        <p:spPr>
          <a:xfrm>
            <a:off x="1552039" y="4760593"/>
            <a:ext cx="4077236" cy="341632"/>
          </a:xfrm>
        </p:spPr>
        <p:txBody>
          <a:bodyPr/>
          <a:lstStyle/>
          <a:p>
            <a:pPr marL="0" indent="0">
              <a:buNone/>
            </a:pPr>
            <a:r>
              <a:rPr sz="1800" smtClean="0">
                <a:sym typeface="+mn-ea"/>
              </a:rPr>
              <a:t>尹朝明口头报告</a:t>
            </a:r>
            <a:endParaRPr kumimoji="1" lang="zh-CN" alt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44"/>
          <p:cNvSpPr txBox="1"/>
          <p:nvPr/>
        </p:nvSpPr>
        <p:spPr>
          <a:xfrm>
            <a:off x="7809591" y="2901554"/>
            <a:ext cx="1644951" cy="825419"/>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endParaRPr kumimoji="0" lang="en-US" altLang="zh-CN" sz="3600" b="1"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3" name="矩形 2"/>
          <p:cNvSpPr/>
          <p:nvPr/>
        </p:nvSpPr>
        <p:spPr>
          <a:xfrm>
            <a:off x="1090604" y="2901554"/>
            <a:ext cx="10264140" cy="461665"/>
          </a:xfrm>
          <a:prstGeom prst="rect">
            <a:avLst/>
          </a:prstGeom>
        </p:spPr>
        <p:txBody>
          <a:bodyPr wrap="square">
            <a:spAutoFit/>
          </a:bodyPr>
          <a:lstStyle/>
          <a:p>
            <a:pPr indent="273685">
              <a:spcAft>
                <a:spcPts val="1000"/>
              </a:spcAft>
            </a:pPr>
            <a:r>
              <a:rPr lang="en-US" altLang="zh-CN" sz="2400" dirty="0">
                <a:latin typeface="+mj-ea"/>
                <a:ea typeface="+mj-ea"/>
                <a:cs typeface="Times New Roman" panose="02020603050405020304" charset="0"/>
              </a:rPr>
              <a:t>   </a:t>
            </a:r>
            <a:endParaRPr lang="zh-CN" altLang="en-US" sz="2400" dirty="0">
              <a:latin typeface="+mj-ea"/>
              <a:ea typeface="+mj-ea"/>
            </a:endParaRPr>
          </a:p>
        </p:txBody>
      </p:sp>
      <p:sp>
        <p:nvSpPr>
          <p:cNvPr id="22" name="标题 5"/>
          <p:cNvSpPr>
            <a:spLocks noGrp="1"/>
          </p:cNvSpPr>
          <p:nvPr/>
        </p:nvSpPr>
        <p:spPr>
          <a:xfrm>
            <a:off x="1281430" y="447675"/>
            <a:ext cx="9486900" cy="723265"/>
          </a:xfrm>
          <a:prstGeom prst="rect">
            <a:avLst/>
          </a:prstGeom>
        </p:spPr>
        <p:txBody>
          <a:bodyPr/>
          <a:lstStyle>
            <a:lvl1pPr algn="l" defTabSz="914400" rtl="0" eaLnBrk="1" latinLnBrk="0" hangingPunct="1">
              <a:lnSpc>
                <a:spcPct val="90000"/>
              </a:lnSpc>
              <a:spcBef>
                <a:spcPct val="0"/>
              </a:spcBef>
              <a:buNone/>
              <a:defRPr lang="zh-CN" altLang="en-US" sz="2000" kern="0" dirty="0" smtClean="0">
                <a:solidFill>
                  <a:schemeClr val="tx1">
                    <a:lumMod val="65000"/>
                    <a:lumOff val="35000"/>
                  </a:schemeClr>
                </a:solidFill>
                <a:latin typeface="微软雅黑" panose="020B0503020204020204" pitchFamily="34" charset="-122"/>
                <a:ea typeface="微软雅黑" panose="020B0503020204020204" pitchFamily="34" charset="-122"/>
                <a:cs typeface="Helvetica Neue"/>
              </a:defRPr>
            </a:lvl1pPr>
          </a:lstStyle>
          <a:p>
            <a:pPr algn="ctr"/>
            <a:r>
              <a:rPr lang="zh-CN" altLang="en-US" sz="4800" dirty="0" smtClean="0">
                <a:latin typeface="+mj-ea"/>
                <a:ea typeface="+mj-ea"/>
                <a:sym typeface="+mn-ea"/>
              </a:rPr>
              <a:t>隐私</a:t>
            </a:r>
            <a:r>
              <a:rPr sz="4800" dirty="0" smtClean="0">
                <a:latin typeface="+mj-ea"/>
                <a:ea typeface="+mj-ea"/>
                <a:sym typeface="+mn-ea"/>
              </a:rPr>
              <a:t>性</a:t>
            </a:r>
            <a:endParaRPr kumimoji="1" lang="zh-CN" altLang="en-US" sz="4800" dirty="0">
              <a:latin typeface="+mj-ea"/>
              <a:ea typeface="+mj-ea"/>
            </a:endParaRPr>
          </a:p>
        </p:txBody>
      </p:sp>
      <mc:AlternateContent xmlns:mc="http://schemas.openxmlformats.org/markup-compatibility/2006" xmlns:a14="http://schemas.microsoft.com/office/drawing/2010/main">
        <mc:Choice Requires="a14">
          <p:sp>
            <p:nvSpPr>
              <p:cNvPr id="7" name="矩形 6"/>
              <p:cNvSpPr/>
              <p:nvPr/>
            </p:nvSpPr>
            <p:spPr>
              <a:xfrm>
                <a:off x="1499162" y="1647907"/>
                <a:ext cx="8737746" cy="4104137"/>
              </a:xfrm>
              <a:prstGeom prst="rect">
                <a:avLst/>
              </a:prstGeom>
            </p:spPr>
            <p:txBody>
              <a:bodyPr wrap="square">
                <a:spAutoFit/>
              </a:bodyPr>
              <a:lstStyle/>
              <a:p>
                <a:pPr algn="just" fontAlgn="auto">
                  <a:lnSpc>
                    <a:spcPct val="150000"/>
                  </a:lnSpc>
                </a:pPr>
                <a:r>
                  <a:rPr lang="zh-CN" altLang="en-US" sz="2400" dirty="0" smtClean="0">
                    <a:sym typeface="+mn-ea"/>
                  </a:rPr>
                  <a:t>保护隐私：使用</a:t>
                </a:r>
                <a:r>
                  <a:rPr lang="en-US" altLang="zh-CN" sz="2400" dirty="0" smtClean="0">
                    <a:sym typeface="+mn-ea"/>
                  </a:rPr>
                  <a:t>BLS</a:t>
                </a:r>
                <a:r>
                  <a:rPr lang="zh-CN" altLang="en-US" sz="2400" dirty="0" smtClean="0">
                    <a:sym typeface="+mn-ea"/>
                  </a:rPr>
                  <a:t>的方法用</a:t>
                </a:r>
                <a14:m>
                  <m:oMath xmlns:m="http://schemas.openxmlformats.org/officeDocument/2006/math">
                    <m:sSup>
                      <m:sSupPr>
                        <m:ctrlPr>
                          <a:rPr lang="en-US" altLang="zh-CN" sz="2400" i="1" smtClean="0">
                            <a:latin typeface="Cambria Math" charset="0"/>
                            <a:sym typeface="+mn-ea"/>
                          </a:rPr>
                        </m:ctrlPr>
                      </m:sSupPr>
                      <m:e>
                        <m:r>
                          <a:rPr lang="en-US" altLang="zh-CN" sz="2400" i="1">
                            <a:latin typeface="Cambria Math" charset="0"/>
                            <a:ea typeface="Cambria Math" charset="0"/>
                            <a:cs typeface="Cambria Math" charset="0"/>
                            <a:sym typeface="+mn-ea"/>
                          </a:rPr>
                          <m:t>𝜇</m:t>
                        </m:r>
                        <m:r>
                          <m:rPr>
                            <m:nor/>
                          </m:rPr>
                          <a:rPr lang="zh-CN" altLang="en-US" sz="2400" dirty="0"/>
                          <m:t> </m:t>
                        </m:r>
                      </m:e>
                      <m:sup>
                        <m:r>
                          <a:rPr lang="en-US" altLang="zh-CN" sz="2400" b="0" i="1" smtClean="0">
                            <a:latin typeface="Cambria Math" charset="0"/>
                            <a:sym typeface="+mn-ea"/>
                          </a:rPr>
                          <m:t>′</m:t>
                        </m:r>
                      </m:sup>
                    </m:sSup>
                  </m:oMath>
                </a14:m>
                <a:r>
                  <a:rPr lang="zh-CN" altLang="en-US" sz="2400" dirty="0" smtClean="0"/>
                  <a:t>来代替</a:t>
                </a:r>
                <a14:m>
                  <m:oMath xmlns:m="http://schemas.openxmlformats.org/officeDocument/2006/math">
                    <m:r>
                      <a:rPr lang="zh-CN" altLang="en-US" sz="2400" i="1" smtClean="0">
                        <a:latin typeface="Cambria Math" charset="0"/>
                        <a:ea typeface="Cambria Math" charset="0"/>
                        <a:cs typeface="Cambria Math" charset="0"/>
                      </a:rPr>
                      <m:t>𝜇</m:t>
                    </m:r>
                  </m:oMath>
                </a14:m>
                <a:endParaRPr lang="zh-CN" altLang="en-US" sz="2400" dirty="0"/>
              </a:p>
              <a:p>
                <a:pPr algn="just" fontAlgn="auto">
                  <a:lnSpc>
                    <a:spcPct val="150000"/>
                  </a:lnSpc>
                </a:pPr>
                <a:endParaRPr lang="zh-CN" altLang="en-US" sz="2400" dirty="0"/>
              </a:p>
              <a:p>
                <a:pPr algn="just" fontAlgn="auto">
                  <a:lnSpc>
                    <a:spcPct val="150000"/>
                  </a:lnSpc>
                </a:pPr>
                <a:r>
                  <a:rPr lang="zh-CN" altLang="en-US" sz="2400" dirty="0">
                    <a:latin typeface="+mj-ea"/>
                    <a:ea typeface="+mj-ea"/>
                    <a:cs typeface="+mj-ea"/>
                    <a:sym typeface="+mn-ea"/>
                  </a:rPr>
                  <a:t>                               </a:t>
                </a:r>
              </a:p>
              <a:p>
                <a:pPr algn="just" fontAlgn="auto">
                  <a:lnSpc>
                    <a:spcPct val="150000"/>
                  </a:lnSpc>
                </a:pPr>
                <a:endParaRPr lang="zh-CN" altLang="en-US" sz="2400" dirty="0">
                  <a:latin typeface="+mj-ea"/>
                  <a:ea typeface="+mj-ea"/>
                  <a:cs typeface="+mj-ea"/>
                  <a:sym typeface="+mn-ea"/>
                </a:endParaRPr>
              </a:p>
              <a:p>
                <a:pPr algn="just" fontAlgn="auto">
                  <a:lnSpc>
                    <a:spcPct val="150000"/>
                  </a:lnSpc>
                </a:pPr>
                <a:endParaRPr lang="zh-CN" altLang="en-US" sz="2400" dirty="0">
                  <a:latin typeface="+mj-ea"/>
                  <a:ea typeface="+mj-ea"/>
                  <a:cs typeface="+mj-ea"/>
                  <a:sym typeface="+mn-ea"/>
                </a:endParaRPr>
              </a:p>
              <a:p>
                <a:pPr algn="just" fontAlgn="auto">
                  <a:lnSpc>
                    <a:spcPct val="150000"/>
                  </a:lnSpc>
                </a:pPr>
                <a:endParaRPr lang="zh-CN" altLang="en-US" sz="2400" dirty="0">
                  <a:latin typeface="+mj-ea"/>
                  <a:ea typeface="+mj-ea"/>
                  <a:cs typeface="+mj-ea"/>
                  <a:sym typeface="+mn-ea"/>
                </a:endParaRPr>
              </a:p>
              <a:p>
                <a:pPr algn="just" fontAlgn="auto">
                  <a:lnSpc>
                    <a:spcPct val="150000"/>
                  </a:lnSpc>
                </a:pPr>
                <a:endParaRPr lang="zh-CN" altLang="en-US" sz="2400" dirty="0">
                  <a:solidFill>
                    <a:schemeClr val="tx1">
                      <a:lumMod val="75000"/>
                      <a:lumOff val="25000"/>
                    </a:schemeClr>
                  </a:solidFill>
                  <a:latin typeface="+mj-ea"/>
                  <a:ea typeface="+mj-ea"/>
                  <a:cs typeface="+mj-ea"/>
                </a:endParaRPr>
              </a:p>
            </p:txBody>
          </p:sp>
        </mc:Choice>
        <mc:Fallback xmlns="">
          <p:sp>
            <p:nvSpPr>
              <p:cNvPr id="7" name="矩形 6"/>
              <p:cNvSpPr>
                <a:spLocks noRot="1" noChangeAspect="1" noMove="1" noResize="1" noEditPoints="1" noAdjustHandles="1" noChangeArrowheads="1" noChangeShapeType="1" noTextEdit="1"/>
              </p:cNvSpPr>
              <p:nvPr/>
            </p:nvSpPr>
            <p:spPr>
              <a:xfrm>
                <a:off x="1499162" y="1647907"/>
                <a:ext cx="8737746" cy="4104137"/>
              </a:xfrm>
              <a:prstGeom prst="rect">
                <a:avLst/>
              </a:prstGeom>
              <a:blipFill rotWithShape="0">
                <a:blip r:embed="rId3"/>
                <a:stretch>
                  <a:fillRect l="-1117"/>
                </a:stretch>
              </a:blipFill>
            </p:spPr>
            <p:txBody>
              <a:bodyPr/>
              <a:lstStyle/>
              <a:p>
                <a:r>
                  <a:rPr lang="en-US">
                    <a:noFill/>
                  </a:rPr>
                  <a:t> </a:t>
                </a:r>
              </a:p>
            </p:txBody>
          </p:sp>
        </mc:Fallback>
      </mc:AlternateContent>
      <p:pic>
        <p:nvPicPr>
          <p:cNvPr id="2" name="Picture 1"/>
          <p:cNvPicPr>
            <a:picLocks noChangeAspect="1"/>
          </p:cNvPicPr>
          <p:nvPr/>
        </p:nvPicPr>
        <p:blipFill>
          <a:blip r:embed="rId4"/>
          <a:stretch>
            <a:fillRect/>
          </a:stretch>
        </p:blipFill>
        <p:spPr>
          <a:xfrm>
            <a:off x="2754132" y="2901554"/>
            <a:ext cx="4839552" cy="1701649"/>
          </a:xfrm>
          <a:prstGeom prst="rect">
            <a:avLst/>
          </a:prstGeom>
        </p:spPr>
      </p:pic>
    </p:spTree>
    <p:extLst>
      <p:ext uri="{BB962C8B-B14F-4D97-AF65-F5344CB8AC3E}">
        <p14:creationId xmlns:p14="http://schemas.microsoft.com/office/powerpoint/2010/main" val="1833689490"/>
      </p:ext>
    </p:extLst>
  </p:cSld>
  <p:clrMapOvr>
    <a:masterClrMapping/>
  </p:clrMapOvr>
  <mc:AlternateContent xmlns:mc="http://schemas.openxmlformats.org/markup-compatibility/2006" xmlns:p14="http://schemas.microsoft.com/office/powerpoint/2010/main">
    <mc:Choice Requires="p14">
      <p:transition spd="med" p14:dur="700" advTm="6487">
        <p:fade/>
      </p:transition>
    </mc:Choice>
    <mc:Fallback xmlns="">
      <p:transition spd="med" advTm="648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800"/>
                                        <p:tgtEl>
                                          <p:spTgt spid="7"/>
                                        </p:tgtEl>
                                      </p:cBhvr>
                                    </p:animEffect>
                                    <p:anim calcmode="lin" valueType="num">
                                      <p:cBhvr>
                                        <p:cTn id="8" dur="800" fill="hold"/>
                                        <p:tgtEl>
                                          <p:spTgt spid="7"/>
                                        </p:tgtEl>
                                        <p:attrNameLst>
                                          <p:attrName>ppt_x</p:attrName>
                                        </p:attrNameLst>
                                      </p:cBhvr>
                                      <p:tavLst>
                                        <p:tav tm="0">
                                          <p:val>
                                            <p:strVal val="#ppt_x"/>
                                          </p:val>
                                        </p:tav>
                                        <p:tav tm="100000">
                                          <p:val>
                                            <p:strVal val="#ppt_x"/>
                                          </p:val>
                                        </p:tav>
                                      </p:tavLst>
                                    </p:anim>
                                    <p:anim calcmode="lin" valueType="num">
                                      <p:cBhvr>
                                        <p:cTn id="9" dur="8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44"/>
          <p:cNvSpPr txBox="1"/>
          <p:nvPr/>
        </p:nvSpPr>
        <p:spPr>
          <a:xfrm>
            <a:off x="7809591" y="2901554"/>
            <a:ext cx="1644951" cy="825419"/>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endParaRPr kumimoji="0" lang="en-US" altLang="zh-CN" sz="3600" b="1"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3" name="矩形 2"/>
          <p:cNvSpPr/>
          <p:nvPr/>
        </p:nvSpPr>
        <p:spPr>
          <a:xfrm>
            <a:off x="1090604" y="2901554"/>
            <a:ext cx="10264140" cy="461665"/>
          </a:xfrm>
          <a:prstGeom prst="rect">
            <a:avLst/>
          </a:prstGeom>
        </p:spPr>
        <p:txBody>
          <a:bodyPr wrap="square">
            <a:spAutoFit/>
          </a:bodyPr>
          <a:lstStyle/>
          <a:p>
            <a:pPr indent="273685">
              <a:spcAft>
                <a:spcPts val="1000"/>
              </a:spcAft>
            </a:pPr>
            <a:r>
              <a:rPr lang="en-US" altLang="zh-CN" sz="2400" dirty="0">
                <a:latin typeface="+mj-ea"/>
                <a:ea typeface="+mj-ea"/>
                <a:cs typeface="Times New Roman" panose="02020603050405020304" charset="0"/>
              </a:rPr>
              <a:t>   </a:t>
            </a:r>
            <a:endParaRPr lang="zh-CN" altLang="en-US" sz="2400" dirty="0">
              <a:latin typeface="+mj-ea"/>
              <a:ea typeface="+mj-ea"/>
            </a:endParaRPr>
          </a:p>
        </p:txBody>
      </p:sp>
      <p:sp>
        <p:nvSpPr>
          <p:cNvPr id="22" name="标题 5"/>
          <p:cNvSpPr>
            <a:spLocks noGrp="1"/>
          </p:cNvSpPr>
          <p:nvPr/>
        </p:nvSpPr>
        <p:spPr>
          <a:xfrm>
            <a:off x="1281430" y="447675"/>
            <a:ext cx="9486900" cy="723265"/>
          </a:xfrm>
          <a:prstGeom prst="rect">
            <a:avLst/>
          </a:prstGeom>
        </p:spPr>
        <p:txBody>
          <a:bodyPr/>
          <a:lstStyle>
            <a:lvl1pPr algn="l" defTabSz="914400" rtl="0" eaLnBrk="1" latinLnBrk="0" hangingPunct="1">
              <a:lnSpc>
                <a:spcPct val="90000"/>
              </a:lnSpc>
              <a:spcBef>
                <a:spcPct val="0"/>
              </a:spcBef>
              <a:buNone/>
              <a:defRPr lang="zh-CN" altLang="en-US" sz="2000" kern="0" dirty="0" smtClean="0">
                <a:solidFill>
                  <a:schemeClr val="tx1">
                    <a:lumMod val="65000"/>
                    <a:lumOff val="35000"/>
                  </a:schemeClr>
                </a:solidFill>
                <a:latin typeface="微软雅黑" panose="020B0503020204020204" pitchFamily="34" charset="-122"/>
                <a:ea typeface="微软雅黑" panose="020B0503020204020204" pitchFamily="34" charset="-122"/>
                <a:cs typeface="Helvetica Neue"/>
              </a:defRPr>
            </a:lvl1pPr>
          </a:lstStyle>
          <a:p>
            <a:pPr algn="ctr"/>
            <a:r>
              <a:rPr sz="4800">
                <a:latin typeface="+mj-ea"/>
                <a:ea typeface="+mj-ea"/>
                <a:sym typeface="+mn-ea"/>
              </a:rPr>
              <a:t>安全性</a:t>
            </a:r>
            <a:endParaRPr kumimoji="1" lang="zh-CN" altLang="en-US" sz="4800" dirty="0">
              <a:latin typeface="+mj-ea"/>
              <a:ea typeface="+mj-ea"/>
            </a:endParaRPr>
          </a:p>
        </p:txBody>
      </p:sp>
      <p:sp>
        <p:nvSpPr>
          <p:cNvPr id="7" name="矩形 6"/>
          <p:cNvSpPr/>
          <p:nvPr/>
        </p:nvSpPr>
        <p:spPr>
          <a:xfrm>
            <a:off x="1499162" y="1647907"/>
            <a:ext cx="8737746" cy="3970318"/>
          </a:xfrm>
          <a:prstGeom prst="rect">
            <a:avLst/>
          </a:prstGeom>
        </p:spPr>
        <p:txBody>
          <a:bodyPr wrap="square">
            <a:spAutoFit/>
          </a:bodyPr>
          <a:lstStyle/>
          <a:p>
            <a:pPr algn="just" fontAlgn="auto">
              <a:lnSpc>
                <a:spcPct val="150000"/>
              </a:lnSpc>
            </a:pPr>
            <a:r>
              <a:rPr lang="zh-CN" altLang="en-US" sz="2400" dirty="0" smtClean="0"/>
              <a:t>各种方法对比：</a:t>
            </a:r>
            <a:endParaRPr lang="zh-CN" altLang="en-US" sz="2400" dirty="0"/>
          </a:p>
          <a:p>
            <a:pPr algn="just" fontAlgn="auto">
              <a:lnSpc>
                <a:spcPct val="150000"/>
              </a:lnSpc>
            </a:pPr>
            <a:endParaRPr lang="zh-CN" altLang="en-US" sz="2400" dirty="0"/>
          </a:p>
          <a:p>
            <a:pPr algn="just" fontAlgn="auto">
              <a:lnSpc>
                <a:spcPct val="150000"/>
              </a:lnSpc>
            </a:pPr>
            <a:r>
              <a:rPr lang="zh-CN" altLang="en-US" sz="2400" dirty="0">
                <a:latin typeface="+mj-ea"/>
                <a:ea typeface="+mj-ea"/>
                <a:cs typeface="+mj-ea"/>
                <a:sym typeface="+mn-ea"/>
              </a:rPr>
              <a:t>                               </a:t>
            </a:r>
          </a:p>
          <a:p>
            <a:pPr algn="just" fontAlgn="auto">
              <a:lnSpc>
                <a:spcPct val="150000"/>
              </a:lnSpc>
            </a:pPr>
            <a:endParaRPr lang="zh-CN" altLang="en-US" sz="2400" dirty="0">
              <a:latin typeface="+mj-ea"/>
              <a:ea typeface="+mj-ea"/>
              <a:cs typeface="+mj-ea"/>
              <a:sym typeface="+mn-ea"/>
            </a:endParaRPr>
          </a:p>
          <a:p>
            <a:pPr algn="just" fontAlgn="auto">
              <a:lnSpc>
                <a:spcPct val="150000"/>
              </a:lnSpc>
            </a:pPr>
            <a:endParaRPr lang="zh-CN" altLang="en-US" sz="2400" dirty="0">
              <a:latin typeface="+mj-ea"/>
              <a:ea typeface="+mj-ea"/>
              <a:cs typeface="+mj-ea"/>
              <a:sym typeface="+mn-ea"/>
            </a:endParaRPr>
          </a:p>
          <a:p>
            <a:pPr algn="just" fontAlgn="auto">
              <a:lnSpc>
                <a:spcPct val="150000"/>
              </a:lnSpc>
            </a:pPr>
            <a:endParaRPr lang="zh-CN" altLang="en-US" sz="2400" dirty="0">
              <a:latin typeface="+mj-ea"/>
              <a:ea typeface="+mj-ea"/>
              <a:cs typeface="+mj-ea"/>
              <a:sym typeface="+mn-ea"/>
            </a:endParaRPr>
          </a:p>
          <a:p>
            <a:pPr algn="just" fontAlgn="auto">
              <a:lnSpc>
                <a:spcPct val="150000"/>
              </a:lnSpc>
            </a:pPr>
            <a:endParaRPr lang="zh-CN" altLang="en-US" sz="2400" dirty="0">
              <a:solidFill>
                <a:schemeClr val="tx1">
                  <a:lumMod val="75000"/>
                  <a:lumOff val="25000"/>
                </a:schemeClr>
              </a:solidFill>
              <a:latin typeface="+mj-ea"/>
              <a:ea typeface="+mj-ea"/>
              <a:cs typeface="+mj-ea"/>
            </a:endParaRPr>
          </a:p>
        </p:txBody>
      </p:sp>
      <p:pic>
        <p:nvPicPr>
          <p:cNvPr id="4" name="Picture 3"/>
          <p:cNvPicPr>
            <a:picLocks noChangeAspect="1"/>
          </p:cNvPicPr>
          <p:nvPr/>
        </p:nvPicPr>
        <p:blipFill>
          <a:blip r:embed="rId3"/>
          <a:stretch>
            <a:fillRect/>
          </a:stretch>
        </p:blipFill>
        <p:spPr>
          <a:xfrm>
            <a:off x="2692394" y="3132386"/>
            <a:ext cx="6147512" cy="2111968"/>
          </a:xfrm>
          <a:prstGeom prst="rect">
            <a:avLst/>
          </a:prstGeom>
        </p:spPr>
      </p:pic>
    </p:spTree>
    <p:extLst>
      <p:ext uri="{BB962C8B-B14F-4D97-AF65-F5344CB8AC3E}">
        <p14:creationId xmlns:p14="http://schemas.microsoft.com/office/powerpoint/2010/main" val="1408686037"/>
      </p:ext>
    </p:extLst>
  </p:cSld>
  <p:clrMapOvr>
    <a:masterClrMapping/>
  </p:clrMapOvr>
  <mc:AlternateContent xmlns:mc="http://schemas.openxmlformats.org/markup-compatibility/2006" xmlns:p14="http://schemas.microsoft.com/office/powerpoint/2010/main">
    <mc:Choice Requires="p14">
      <p:transition spd="med" p14:dur="700" advTm="6487">
        <p:fade/>
      </p:transition>
    </mc:Choice>
    <mc:Fallback xmlns="">
      <p:transition spd="med" advTm="648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800"/>
                                        <p:tgtEl>
                                          <p:spTgt spid="7"/>
                                        </p:tgtEl>
                                      </p:cBhvr>
                                    </p:animEffect>
                                    <p:anim calcmode="lin" valueType="num">
                                      <p:cBhvr>
                                        <p:cTn id="8" dur="800" fill="hold"/>
                                        <p:tgtEl>
                                          <p:spTgt spid="7"/>
                                        </p:tgtEl>
                                        <p:attrNameLst>
                                          <p:attrName>ppt_x</p:attrName>
                                        </p:attrNameLst>
                                      </p:cBhvr>
                                      <p:tavLst>
                                        <p:tav tm="0">
                                          <p:val>
                                            <p:strVal val="#ppt_x"/>
                                          </p:val>
                                        </p:tav>
                                        <p:tav tm="100000">
                                          <p:val>
                                            <p:strVal val="#ppt_x"/>
                                          </p:val>
                                        </p:tav>
                                      </p:tavLst>
                                    </p:anim>
                                    <p:anim calcmode="lin" valueType="num">
                                      <p:cBhvr>
                                        <p:cTn id="9" dur="8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4" name="标题 1"/>
          <p:cNvSpPr>
            <a:spLocks noGrp="1"/>
          </p:cNvSpPr>
          <p:nvPr>
            <p:ph type="title"/>
          </p:nvPr>
        </p:nvSpPr>
        <p:spPr>
          <a:prstGeom prst="rect">
            <a:avLst/>
          </a:prstGeom>
        </p:spPr>
        <p:txBody>
          <a:bodyPr/>
          <a:lstStyle/>
          <a:p>
            <a:r>
              <a:rPr lang="en-US" altLang="en-US" dirty="0"/>
              <a:t>感</a:t>
            </a:r>
            <a:r>
              <a:rPr kumimoji="1" lang="en-US" altLang="en-US" dirty="0"/>
              <a:t>谢关注</a:t>
            </a:r>
            <a:endParaRPr kumimoji="1" lang="zh-CN" altLang="en-US" dirty="0"/>
          </a:p>
        </p:txBody>
      </p:sp>
      <p:grpSp>
        <p:nvGrpSpPr>
          <p:cNvPr id="3" name="组合 2"/>
          <p:cNvGrpSpPr/>
          <p:nvPr/>
        </p:nvGrpSpPr>
        <p:grpSpPr>
          <a:xfrm>
            <a:off x="210652" y="3429000"/>
            <a:ext cx="11641384" cy="2413634"/>
            <a:chOff x="-1066017" y="3429000"/>
            <a:chExt cx="11917597" cy="2470903"/>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5007" y="3429000"/>
              <a:ext cx="1956573" cy="2470903"/>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017" y="3429000"/>
              <a:ext cx="1956573" cy="2470903"/>
            </a:xfrm>
            <a:prstGeom prst="rect">
              <a:avLst/>
            </a:prstGeom>
          </p:spPr>
        </p:pic>
      </p:gr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7194" y="3429000"/>
            <a:ext cx="2217612" cy="220999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591185" y="455930"/>
            <a:ext cx="11262360" cy="875665"/>
          </a:xfrm>
        </p:spPr>
        <p:txBody>
          <a:bodyPr/>
          <a:lstStyle/>
          <a:p>
            <a:pPr algn="ctr"/>
            <a:r>
              <a:rPr sz="4800">
                <a:latin typeface="+mj-ea"/>
                <a:ea typeface="+mj-ea"/>
                <a:cs typeface="宋体" panose="02010600030101010101" pitchFamily="2" charset="-122"/>
                <a:sym typeface="+mn-ea"/>
              </a:rPr>
              <a:t>背景</a:t>
            </a:r>
            <a:endParaRPr kumimoji="1" lang="zh-CN" altLang="en-US" sz="4800" dirty="0">
              <a:latin typeface="+mj-ea"/>
              <a:ea typeface="+mj-ea"/>
              <a:cs typeface="宋体" panose="02010600030101010101" pitchFamily="2" charset="-122"/>
            </a:endParaRPr>
          </a:p>
        </p:txBody>
      </p:sp>
      <p:sp>
        <p:nvSpPr>
          <p:cNvPr id="16" name="矩形 15"/>
          <p:cNvSpPr/>
          <p:nvPr/>
        </p:nvSpPr>
        <p:spPr>
          <a:xfrm>
            <a:off x="925195" y="1645920"/>
            <a:ext cx="10340975" cy="3969385"/>
          </a:xfrm>
          <a:prstGeom prst="rect">
            <a:avLst/>
          </a:prstGeom>
        </p:spPr>
        <p:txBody>
          <a:bodyPr wrap="square">
            <a:spAutoFit/>
          </a:bodyPr>
          <a:lstStyle/>
          <a:p>
            <a:pPr algn="just" fontAlgn="auto">
              <a:lnSpc>
                <a:spcPct val="150000"/>
              </a:lnSpc>
            </a:pPr>
            <a:r>
              <a:rPr lang="zh-CN" altLang="en-US" sz="2400" dirty="0">
                <a:latin typeface="+mj-ea"/>
                <a:ea typeface="+mj-ea"/>
                <a:cs typeface="+mj-ea"/>
                <a:sym typeface="+mn-ea"/>
              </a:rPr>
              <a:t>基于区块链的兴起，云计算和存储服务在其中也扮演者重要的角色。首先，区块链上是不存储数据的，存储的是地址，而在区块链中交易更类似于一个自由市场的模式，那么由此便引发了一系列的问题：</a:t>
            </a:r>
            <a:endParaRPr lang="zh-CN" altLang="en-US" sz="2400" dirty="0">
              <a:latin typeface="+mj-ea"/>
              <a:ea typeface="+mj-ea"/>
              <a:cs typeface="+mj-ea"/>
            </a:endParaRPr>
          </a:p>
          <a:p>
            <a:pPr algn="just" fontAlgn="auto">
              <a:lnSpc>
                <a:spcPct val="150000"/>
              </a:lnSpc>
            </a:pPr>
            <a:r>
              <a:rPr lang="zh-CN" altLang="en-US" sz="2400" dirty="0">
                <a:latin typeface="+mj-ea"/>
                <a:ea typeface="+mj-ea"/>
                <a:cs typeface="+mj-ea"/>
                <a:sym typeface="+mn-ea"/>
              </a:rPr>
              <a:t> </a:t>
            </a:r>
            <a:r>
              <a:rPr lang="en-US" altLang="zh-CN" sz="2400" dirty="0">
                <a:latin typeface="+mj-ea"/>
                <a:ea typeface="+mj-ea"/>
                <a:cs typeface="+mj-ea"/>
                <a:sym typeface="+mn-ea"/>
              </a:rPr>
              <a:t>1.</a:t>
            </a:r>
            <a:r>
              <a:rPr lang="zh-CN" altLang="en-US" sz="2400" dirty="0">
                <a:latin typeface="+mj-ea"/>
                <a:ea typeface="+mj-ea"/>
                <a:cs typeface="+mj-ea"/>
                <a:sym typeface="+mn-ea"/>
              </a:rPr>
              <a:t>安全性：如何知道数据是否真正的被存储？又怎么去保证存储的数据没有被篡改？</a:t>
            </a:r>
            <a:endParaRPr lang="zh-CN" altLang="en-US" sz="2400" dirty="0">
              <a:latin typeface="+mj-ea"/>
              <a:ea typeface="+mj-ea"/>
              <a:cs typeface="+mj-ea"/>
            </a:endParaRPr>
          </a:p>
          <a:p>
            <a:pPr algn="just" fontAlgn="auto">
              <a:lnSpc>
                <a:spcPct val="150000"/>
              </a:lnSpc>
            </a:pPr>
            <a:r>
              <a:rPr lang="zh-CN" altLang="en-US" sz="2400" dirty="0">
                <a:latin typeface="+mj-ea"/>
                <a:ea typeface="+mj-ea"/>
                <a:cs typeface="+mj-ea"/>
                <a:sym typeface="+mn-ea"/>
              </a:rPr>
              <a:t> </a:t>
            </a:r>
            <a:r>
              <a:rPr lang="en-US" altLang="zh-CN" sz="2400" dirty="0">
                <a:latin typeface="+mj-ea"/>
                <a:ea typeface="+mj-ea"/>
                <a:cs typeface="+mj-ea"/>
                <a:sym typeface="+mn-ea"/>
              </a:rPr>
              <a:t>2.</a:t>
            </a:r>
            <a:r>
              <a:rPr lang="zh-CN" altLang="en-US" sz="2400" dirty="0">
                <a:latin typeface="+mj-ea"/>
                <a:ea typeface="+mj-ea"/>
                <a:cs typeface="+mj-ea"/>
                <a:sym typeface="+mn-ea"/>
              </a:rPr>
              <a:t>隐私性和数据来源的真实性：一些敏感数据该如何保证它的隐私性？怎么去保证数据来源的真实性？</a:t>
            </a:r>
            <a:endParaRPr lang="zh-CN" altLang="en-US" sz="2400" b="1" dirty="0">
              <a:solidFill>
                <a:schemeClr val="tx1">
                  <a:lumMod val="75000"/>
                  <a:lumOff val="25000"/>
                </a:schemeClr>
              </a:solidFill>
              <a:latin typeface="+mj-ea"/>
              <a:ea typeface="+mj-ea"/>
              <a:cs typeface="+mj-ea"/>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800"/>
                                        <p:tgtEl>
                                          <p:spTgt spid="16"/>
                                        </p:tgtEl>
                                      </p:cBhvr>
                                    </p:animEffect>
                                    <p:anim calcmode="lin" valueType="num">
                                      <p:cBhvr>
                                        <p:cTn id="8" dur="800" fill="hold"/>
                                        <p:tgtEl>
                                          <p:spTgt spid="16"/>
                                        </p:tgtEl>
                                        <p:attrNameLst>
                                          <p:attrName>ppt_x</p:attrName>
                                        </p:attrNameLst>
                                      </p:cBhvr>
                                      <p:tavLst>
                                        <p:tav tm="0">
                                          <p:val>
                                            <p:strVal val="#ppt_x"/>
                                          </p:val>
                                        </p:tav>
                                        <p:tav tm="100000">
                                          <p:val>
                                            <p:strVal val="#ppt_x"/>
                                          </p:val>
                                        </p:tav>
                                      </p:tavLst>
                                    </p:anim>
                                    <p:anim calcmode="lin" valueType="num">
                                      <p:cBhvr>
                                        <p:cTn id="9" dur="8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281430" y="447675"/>
            <a:ext cx="9486900" cy="723265"/>
          </a:xfrm>
        </p:spPr>
        <p:txBody>
          <a:bodyPr/>
          <a:lstStyle/>
          <a:p>
            <a:pPr algn="ctr"/>
            <a:r>
              <a:rPr sz="4800">
                <a:latin typeface="+mj-ea"/>
                <a:ea typeface="+mj-ea"/>
                <a:sym typeface="+mn-ea"/>
              </a:rPr>
              <a:t>安全性</a:t>
            </a:r>
            <a:endParaRPr kumimoji="1" lang="zh-CN" altLang="en-US" sz="4800" dirty="0">
              <a:latin typeface="+mj-ea"/>
              <a:ea typeface="+mj-ea"/>
            </a:endParaRPr>
          </a:p>
        </p:txBody>
      </p:sp>
      <p:sp>
        <p:nvSpPr>
          <p:cNvPr id="7" name="矩形 6"/>
          <p:cNvSpPr/>
          <p:nvPr/>
        </p:nvSpPr>
        <p:spPr>
          <a:xfrm>
            <a:off x="1499162" y="1647907"/>
            <a:ext cx="8737746" cy="4523105"/>
          </a:xfrm>
          <a:prstGeom prst="rect">
            <a:avLst/>
          </a:prstGeom>
        </p:spPr>
        <p:txBody>
          <a:bodyPr wrap="square">
            <a:spAutoFit/>
          </a:bodyPr>
          <a:lstStyle/>
          <a:p>
            <a:pPr algn="just" fontAlgn="auto">
              <a:lnSpc>
                <a:spcPct val="150000"/>
              </a:lnSpc>
            </a:pPr>
            <a:r>
              <a:rPr lang="en-US" altLang="zh-CN" sz="2400" dirty="0">
                <a:latin typeface="+mj-ea"/>
                <a:ea typeface="+mj-ea"/>
                <a:cs typeface="+mj-ea"/>
                <a:sym typeface="+mn-ea"/>
              </a:rPr>
              <a:t>1. </a:t>
            </a:r>
            <a:r>
              <a:rPr lang="zh-CN" altLang="en-US" sz="2400" dirty="0">
                <a:latin typeface="+mj-ea"/>
                <a:ea typeface="+mj-ea"/>
                <a:cs typeface="+mj-ea"/>
                <a:sym typeface="+mn-ea"/>
              </a:rPr>
              <a:t>证明数据确实被存储</a:t>
            </a:r>
            <a:endParaRPr lang="zh-CN" altLang="en-US" sz="2400" dirty="0">
              <a:latin typeface="+mj-ea"/>
              <a:ea typeface="+mj-ea"/>
              <a:cs typeface="+mj-ea"/>
            </a:endParaRPr>
          </a:p>
          <a:p>
            <a:pPr algn="just" fontAlgn="auto">
              <a:lnSpc>
                <a:spcPct val="150000"/>
              </a:lnSpc>
            </a:pPr>
            <a:r>
              <a:rPr lang="zh-CN" altLang="en-US" sz="2400" dirty="0">
                <a:latin typeface="+mj-ea"/>
                <a:ea typeface="+mj-ea"/>
                <a:cs typeface="+mj-ea"/>
                <a:sym typeface="+mn-ea"/>
              </a:rPr>
              <a:t>  使用 PDP（Provale </a:t>
            </a:r>
            <a:r>
              <a:rPr lang="zh-CN" altLang="en-US" sz="2400" dirty="0" smtClean="0">
                <a:latin typeface="+mj-ea"/>
                <a:ea typeface="+mj-ea"/>
                <a:cs typeface="+mj-ea"/>
                <a:sym typeface="+mn-ea"/>
              </a:rPr>
              <a:t>Dat</a:t>
            </a:r>
            <a:r>
              <a:rPr lang="en-US" altLang="zh-CN" sz="2400" dirty="0" smtClean="0">
                <a:latin typeface="+mj-ea"/>
                <a:ea typeface="+mj-ea"/>
                <a:cs typeface="+mj-ea"/>
                <a:sym typeface="+mn-ea"/>
              </a:rPr>
              <a:t>a</a:t>
            </a:r>
            <a:r>
              <a:rPr lang="zh-CN" altLang="en-US" sz="2400" dirty="0" smtClean="0">
                <a:latin typeface="+mj-ea"/>
                <a:ea typeface="+mj-ea"/>
                <a:cs typeface="+mj-ea"/>
                <a:sym typeface="+mn-ea"/>
              </a:rPr>
              <a:t> </a:t>
            </a:r>
            <a:r>
              <a:rPr lang="zh-CN" altLang="en-US" sz="2400" dirty="0">
                <a:latin typeface="+mj-ea"/>
                <a:ea typeface="+mj-ea"/>
                <a:cs typeface="+mj-ea"/>
                <a:sym typeface="+mn-ea"/>
              </a:rPr>
              <a:t>Possession）数据持有性证明：</a:t>
            </a:r>
            <a:endParaRPr lang="zh-CN" altLang="en-US" sz="2400" dirty="0">
              <a:latin typeface="+mj-ea"/>
              <a:ea typeface="+mj-ea"/>
              <a:cs typeface="+mj-ea"/>
            </a:endParaRPr>
          </a:p>
          <a:p>
            <a:pPr algn="just" fontAlgn="auto">
              <a:lnSpc>
                <a:spcPct val="150000"/>
              </a:lnSpc>
            </a:pPr>
            <a:r>
              <a:rPr lang="zh-CN" altLang="en-US" sz="2400" dirty="0">
                <a:latin typeface="+mj-ea"/>
                <a:ea typeface="+mj-ea"/>
                <a:cs typeface="+mj-ea"/>
                <a:sym typeface="+mn-ea"/>
              </a:rPr>
              <a:t>  其原理为：将数据存储于云平台上，然后由可信的第三方发出挑战                                 </a:t>
            </a:r>
          </a:p>
          <a:p>
            <a:pPr algn="just" fontAlgn="auto">
              <a:lnSpc>
                <a:spcPct val="150000"/>
              </a:lnSpc>
            </a:pPr>
            <a:endParaRPr lang="zh-CN" altLang="en-US" sz="2400" dirty="0">
              <a:latin typeface="+mj-ea"/>
              <a:ea typeface="+mj-ea"/>
              <a:cs typeface="+mj-ea"/>
              <a:sym typeface="+mn-ea"/>
            </a:endParaRPr>
          </a:p>
          <a:p>
            <a:pPr algn="just" fontAlgn="auto">
              <a:lnSpc>
                <a:spcPct val="150000"/>
              </a:lnSpc>
            </a:pPr>
            <a:endParaRPr lang="zh-CN" altLang="en-US" sz="2400" dirty="0">
              <a:latin typeface="+mj-ea"/>
              <a:ea typeface="+mj-ea"/>
              <a:cs typeface="+mj-ea"/>
              <a:sym typeface="+mn-ea"/>
            </a:endParaRPr>
          </a:p>
          <a:p>
            <a:pPr algn="just" fontAlgn="auto">
              <a:lnSpc>
                <a:spcPct val="150000"/>
              </a:lnSpc>
            </a:pPr>
            <a:endParaRPr lang="zh-CN" altLang="en-US" sz="2400" dirty="0">
              <a:latin typeface="+mj-ea"/>
              <a:ea typeface="+mj-ea"/>
              <a:cs typeface="+mj-ea"/>
              <a:sym typeface="+mn-ea"/>
            </a:endParaRPr>
          </a:p>
          <a:p>
            <a:pPr algn="just" fontAlgn="auto">
              <a:lnSpc>
                <a:spcPct val="150000"/>
              </a:lnSpc>
            </a:pPr>
            <a:endParaRPr lang="zh-CN" altLang="en-US" sz="2400" dirty="0">
              <a:solidFill>
                <a:schemeClr val="tx1">
                  <a:lumMod val="75000"/>
                  <a:lumOff val="25000"/>
                </a:schemeClr>
              </a:solidFill>
              <a:latin typeface="+mj-ea"/>
              <a:ea typeface="+mj-ea"/>
              <a:cs typeface="+mj-ea"/>
            </a:endParaRPr>
          </a:p>
        </p:txBody>
      </p:sp>
      <p:sp>
        <p:nvSpPr>
          <p:cNvPr id="2" name="TextBox 5"/>
          <p:cNvSpPr txBox="1"/>
          <p:nvPr/>
        </p:nvSpPr>
        <p:spPr>
          <a:xfrm>
            <a:off x="2723218" y="4212330"/>
            <a:ext cx="954107" cy="461665"/>
          </a:xfrm>
          <a:prstGeom prst="rect">
            <a:avLst/>
          </a:prstGeom>
          <a:noFill/>
        </p:spPr>
        <p:txBody>
          <a:bodyPr wrap="none" rtlCol="0">
            <a:spAutoFit/>
          </a:bodyPr>
          <a:lstStyle/>
          <a:p>
            <a:pPr algn="ctr"/>
            <a:r>
              <a:rPr lang="zh-CN" altLang="en-US" sz="1200" dirty="0" smtClean="0"/>
              <a:t>少量元数据</a:t>
            </a:r>
            <a:endParaRPr lang="en-US" altLang="zh-CN" sz="1200" dirty="0" smtClean="0"/>
          </a:p>
          <a:p>
            <a:pPr algn="ctr"/>
            <a:r>
              <a:rPr lang="zh-CN" altLang="en-US" sz="1200" dirty="0" smtClean="0"/>
              <a:t>信息</a:t>
            </a:r>
            <a:endParaRPr lang="en-US" sz="1200" dirty="0"/>
          </a:p>
        </p:txBody>
      </p:sp>
      <p:sp>
        <p:nvSpPr>
          <p:cNvPr id="5" name="Rectangle 3"/>
          <p:cNvSpPr/>
          <p:nvPr/>
        </p:nvSpPr>
        <p:spPr>
          <a:xfrm>
            <a:off x="2723204" y="4805518"/>
            <a:ext cx="992221" cy="807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客户端</a:t>
            </a:r>
            <a:endParaRPr lang="en-US" dirty="0"/>
          </a:p>
        </p:txBody>
      </p:sp>
      <p:sp>
        <p:nvSpPr>
          <p:cNvPr id="9" name="Cloud 4"/>
          <p:cNvSpPr/>
          <p:nvPr/>
        </p:nvSpPr>
        <p:spPr>
          <a:xfrm>
            <a:off x="6856811" y="4468563"/>
            <a:ext cx="3317132" cy="130350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云端存储</a:t>
            </a:r>
            <a:endParaRPr lang="en-US" dirty="0"/>
          </a:p>
        </p:txBody>
      </p:sp>
      <p:sp>
        <p:nvSpPr>
          <p:cNvPr id="10" name="TextBox 6"/>
          <p:cNvSpPr txBox="1"/>
          <p:nvPr/>
        </p:nvSpPr>
        <p:spPr>
          <a:xfrm>
            <a:off x="8205441" y="4059386"/>
            <a:ext cx="800219" cy="276999"/>
          </a:xfrm>
          <a:prstGeom prst="rect">
            <a:avLst/>
          </a:prstGeom>
          <a:noFill/>
        </p:spPr>
        <p:txBody>
          <a:bodyPr wrap="none" rtlCol="0">
            <a:spAutoFit/>
          </a:bodyPr>
          <a:lstStyle/>
          <a:p>
            <a:pPr algn="ctr"/>
            <a:r>
              <a:rPr lang="zh-CN" altLang="en-US" sz="1200" dirty="0" smtClean="0"/>
              <a:t>全量存储</a:t>
            </a:r>
            <a:endParaRPr lang="en-US" sz="1200" dirty="0"/>
          </a:p>
        </p:txBody>
      </p:sp>
      <p:sp>
        <p:nvSpPr>
          <p:cNvPr id="11" name="TextBox 12"/>
          <p:cNvSpPr txBox="1"/>
          <p:nvPr/>
        </p:nvSpPr>
        <p:spPr>
          <a:xfrm>
            <a:off x="4718419" y="4468236"/>
            <a:ext cx="492443" cy="276999"/>
          </a:xfrm>
          <a:prstGeom prst="rect">
            <a:avLst/>
          </a:prstGeom>
          <a:noFill/>
        </p:spPr>
        <p:txBody>
          <a:bodyPr wrap="none" rtlCol="0">
            <a:spAutoFit/>
          </a:bodyPr>
          <a:lstStyle/>
          <a:p>
            <a:pPr algn="ctr"/>
            <a:r>
              <a:rPr lang="zh-CN" altLang="en-US" sz="1200" smtClean="0"/>
              <a:t>挑战</a:t>
            </a:r>
            <a:endParaRPr lang="en-US" sz="1200" dirty="0"/>
          </a:p>
        </p:txBody>
      </p:sp>
      <p:sp>
        <p:nvSpPr>
          <p:cNvPr id="14" name="TextBox 13"/>
          <p:cNvSpPr txBox="1"/>
          <p:nvPr/>
        </p:nvSpPr>
        <p:spPr>
          <a:xfrm>
            <a:off x="4718904" y="5418755"/>
            <a:ext cx="492443" cy="276999"/>
          </a:xfrm>
          <a:prstGeom prst="rect">
            <a:avLst/>
          </a:prstGeom>
          <a:noFill/>
        </p:spPr>
        <p:txBody>
          <a:bodyPr wrap="none" rtlCol="0">
            <a:spAutoFit/>
          </a:bodyPr>
          <a:lstStyle/>
          <a:p>
            <a:pPr algn="ctr"/>
            <a:r>
              <a:rPr lang="zh-CN" altLang="en-US" sz="1200" dirty="0" smtClean="0"/>
              <a:t>回复</a:t>
            </a:r>
            <a:endParaRPr lang="en-US" sz="1200" dirty="0"/>
          </a:p>
        </p:txBody>
      </p:sp>
      <p:cxnSp>
        <p:nvCxnSpPr>
          <p:cNvPr id="12" name="Straight Arrow Connector 8"/>
          <p:cNvCxnSpPr/>
          <p:nvPr/>
        </p:nvCxnSpPr>
        <p:spPr>
          <a:xfrm>
            <a:off x="3880525" y="4928100"/>
            <a:ext cx="2669432" cy="29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0"/>
          <p:cNvCxnSpPr/>
          <p:nvPr/>
        </p:nvCxnSpPr>
        <p:spPr>
          <a:xfrm flipH="1" flipV="1">
            <a:off x="3809797" y="5358535"/>
            <a:ext cx="2810483" cy="9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800"/>
                                        <p:tgtEl>
                                          <p:spTgt spid="7"/>
                                        </p:tgtEl>
                                      </p:cBhvr>
                                    </p:animEffect>
                                    <p:anim calcmode="lin" valueType="num">
                                      <p:cBhvr>
                                        <p:cTn id="8" dur="800" fill="hold"/>
                                        <p:tgtEl>
                                          <p:spTgt spid="7"/>
                                        </p:tgtEl>
                                        <p:attrNameLst>
                                          <p:attrName>ppt_x</p:attrName>
                                        </p:attrNameLst>
                                      </p:cBhvr>
                                      <p:tavLst>
                                        <p:tav tm="0">
                                          <p:val>
                                            <p:strVal val="#ppt_x"/>
                                          </p:val>
                                        </p:tav>
                                        <p:tav tm="100000">
                                          <p:val>
                                            <p:strVal val="#ppt_x"/>
                                          </p:val>
                                        </p:tav>
                                      </p:tavLst>
                                    </p:anim>
                                    <p:anim calcmode="lin" valueType="num">
                                      <p:cBhvr>
                                        <p:cTn id="9" dur="8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591185" y="455930"/>
            <a:ext cx="11262360" cy="875665"/>
          </a:xfrm>
        </p:spPr>
        <p:txBody>
          <a:bodyPr/>
          <a:lstStyle/>
          <a:p>
            <a:pPr algn="ctr"/>
            <a:r>
              <a:rPr sz="4800">
                <a:latin typeface="+mj-ea"/>
                <a:ea typeface="+mj-ea"/>
                <a:sym typeface="+mn-ea"/>
              </a:rPr>
              <a:t>安全性</a:t>
            </a:r>
            <a:endParaRPr kumimoji="1" lang="zh-CN" altLang="en-US" sz="4800" dirty="0">
              <a:latin typeface="+mj-ea"/>
              <a:ea typeface="+mj-ea"/>
              <a:cs typeface="宋体" panose="02010600030101010101" pitchFamily="2" charset="-122"/>
            </a:endParaRPr>
          </a:p>
        </p:txBody>
      </p:sp>
      <p:sp>
        <p:nvSpPr>
          <p:cNvPr id="16" name="矩形 15"/>
          <p:cNvSpPr/>
          <p:nvPr/>
        </p:nvSpPr>
        <p:spPr>
          <a:xfrm>
            <a:off x="925195" y="1645920"/>
            <a:ext cx="10340975" cy="3969385"/>
          </a:xfrm>
          <a:prstGeom prst="rect">
            <a:avLst/>
          </a:prstGeom>
        </p:spPr>
        <p:txBody>
          <a:bodyPr wrap="square">
            <a:spAutoFit/>
          </a:bodyPr>
          <a:lstStyle/>
          <a:p>
            <a:pPr algn="just" fontAlgn="auto">
              <a:lnSpc>
                <a:spcPct val="150000"/>
              </a:lnSpc>
            </a:pPr>
            <a:r>
              <a:rPr lang="en-US" altLang="zh-CN" sz="2400" dirty="0" smtClean="0">
                <a:latin typeface="+mj-ea"/>
                <a:ea typeface="+mj-ea"/>
                <a:cs typeface="+mj-ea"/>
                <a:sym typeface="+mn-ea"/>
              </a:rPr>
              <a:t>PDP</a:t>
            </a:r>
            <a:r>
              <a:rPr lang="zh-CN" altLang="en-US" sz="2400" dirty="0">
                <a:latin typeface="+mj-ea"/>
                <a:ea typeface="+mj-ea"/>
                <a:cs typeface="+mj-ea"/>
                <a:sym typeface="+mn-ea"/>
              </a:rPr>
              <a:t>证明方案大概有</a:t>
            </a:r>
            <a:r>
              <a:rPr lang="en-US" altLang="zh-CN" sz="2400" dirty="0">
                <a:latin typeface="+mj-ea"/>
                <a:ea typeface="+mj-ea"/>
                <a:cs typeface="+mj-ea"/>
                <a:sym typeface="+mn-ea"/>
              </a:rPr>
              <a:t>5</a:t>
            </a:r>
            <a:r>
              <a:rPr lang="zh-CN" altLang="en-US" sz="2400" dirty="0">
                <a:latin typeface="+mj-ea"/>
                <a:ea typeface="+mj-ea"/>
                <a:cs typeface="+mj-ea"/>
                <a:sym typeface="+mn-ea"/>
              </a:rPr>
              <a:t>种，分别是：</a:t>
            </a:r>
            <a:endParaRPr lang="zh-CN" altLang="en-US" sz="2400" dirty="0">
              <a:latin typeface="+mj-ea"/>
              <a:ea typeface="+mj-ea"/>
              <a:cs typeface="+mj-ea"/>
            </a:endParaRPr>
          </a:p>
          <a:p>
            <a:pPr algn="just" fontAlgn="auto">
              <a:lnSpc>
                <a:spcPct val="150000"/>
              </a:lnSpc>
            </a:pPr>
            <a:r>
              <a:rPr lang="zh-CN" altLang="en-US" sz="2400" dirty="0">
                <a:latin typeface="+mj-ea"/>
                <a:ea typeface="+mj-ea"/>
                <a:cs typeface="+mj-ea"/>
                <a:sym typeface="+mn-ea"/>
              </a:rPr>
              <a:t>（</a:t>
            </a:r>
            <a:r>
              <a:rPr lang="en-US" altLang="zh-CN" sz="2400" dirty="0">
                <a:latin typeface="+mj-ea"/>
                <a:ea typeface="+mj-ea"/>
                <a:cs typeface="+mj-ea"/>
                <a:sym typeface="+mn-ea"/>
              </a:rPr>
              <a:t>1</a:t>
            </a:r>
            <a:r>
              <a:rPr lang="zh-CN" altLang="en-US" sz="2400" dirty="0">
                <a:latin typeface="+mj-ea"/>
                <a:ea typeface="+mj-ea"/>
                <a:cs typeface="+mj-ea"/>
                <a:sym typeface="+mn-ea"/>
              </a:rPr>
              <a:t>）</a:t>
            </a:r>
            <a:r>
              <a:rPr lang="en-US" altLang="zh-CN" sz="2400" dirty="0">
                <a:latin typeface="+mj-ea"/>
                <a:ea typeface="+mj-ea"/>
                <a:cs typeface="+mj-ea"/>
                <a:sym typeface="+mn-ea"/>
              </a:rPr>
              <a:t>MAC</a:t>
            </a:r>
            <a:r>
              <a:rPr lang="zh-CN" altLang="en-US" sz="2400" dirty="0">
                <a:latin typeface="+mj-ea"/>
                <a:ea typeface="+mj-ea"/>
                <a:cs typeface="+mj-ea"/>
                <a:sym typeface="+mn-ea"/>
              </a:rPr>
              <a:t>认证码：</a:t>
            </a:r>
            <a:r>
              <a:rPr lang="zh-CN" altLang="en-US" sz="2400">
                <a:latin typeface="+mj-ea"/>
                <a:ea typeface="+mj-ea"/>
                <a:cs typeface="+mj-ea"/>
                <a:sym typeface="+mn-ea"/>
              </a:rPr>
              <a:t>函数MAC</a:t>
            </a:r>
            <a:r>
              <a:rPr lang="zh-CN" altLang="en-US" sz="2400" baseline="-25000">
                <a:latin typeface="+mj-ea"/>
                <a:ea typeface="+mj-ea"/>
                <a:cs typeface="+mj-ea"/>
                <a:sym typeface="+mn-ea"/>
              </a:rPr>
              <a:t>sk</a:t>
            </a:r>
            <a:r>
              <a:rPr lang="zh-CN" altLang="en-US" sz="2400">
                <a:latin typeface="+mj-ea"/>
                <a:ea typeface="+mj-ea"/>
                <a:cs typeface="+mj-ea"/>
                <a:sym typeface="+mn-ea"/>
              </a:rPr>
              <a:t>(</a:t>
            </a:r>
            <a:r>
              <a:rPr lang="en-US" altLang="zh-CN" sz="2400" baseline="-25000">
                <a:latin typeface="+mj-ea"/>
                <a:ea typeface="+mj-ea"/>
                <a:cs typeface="+mj-ea"/>
                <a:sym typeface="+mn-ea"/>
              </a:rPr>
              <a:t>*</a:t>
            </a:r>
            <a:r>
              <a:rPr lang="zh-CN" altLang="en-US" sz="2400">
                <a:latin typeface="+mj-ea"/>
                <a:ea typeface="+mj-ea"/>
                <a:cs typeface="+mj-ea"/>
                <a:sym typeface="+mn-ea"/>
              </a:rPr>
              <a:t>) 为数据F生成验证元数据集合MAC={mac</a:t>
            </a:r>
            <a:r>
              <a:rPr lang="zh-CN" altLang="en-US" sz="2400" baseline="-25000">
                <a:latin typeface="+mj-ea"/>
                <a:ea typeface="+mj-ea"/>
                <a:cs typeface="+mj-ea"/>
                <a:sym typeface="+mn-ea"/>
              </a:rPr>
              <a:t>i</a:t>
            </a:r>
            <a:r>
              <a:rPr lang="zh-CN" altLang="en-US" sz="2400">
                <a:latin typeface="+mj-ea"/>
                <a:ea typeface="+mj-ea"/>
                <a:cs typeface="+mj-ea"/>
                <a:sym typeface="+mn-ea"/>
              </a:rPr>
              <a:t>}</a:t>
            </a:r>
            <a:r>
              <a:rPr lang="zh-CN" altLang="en-US" sz="2400" baseline="-25000">
                <a:latin typeface="+mj-ea"/>
                <a:ea typeface="+mj-ea"/>
                <a:cs typeface="+mj-ea"/>
                <a:sym typeface="+mn-ea"/>
              </a:rPr>
              <a:t>1</a:t>
            </a:r>
            <a:r>
              <a:rPr lang="zh-CN" altLang="en-US" sz="2400" baseline="-25000">
                <a:latin typeface="Arial" panose="020B0604020202020204" pitchFamily="34" charset="0"/>
                <a:ea typeface="+mj-ea"/>
                <a:cs typeface="Arial" panose="020B0604020202020204" pitchFamily="34" charset="0"/>
                <a:sym typeface="+mn-ea"/>
              </a:rPr>
              <a:t>≤</a:t>
            </a:r>
            <a:r>
              <a:rPr lang="zh-CN" altLang="en-US" sz="2400" baseline="-25000">
                <a:latin typeface="+mj-ea"/>
                <a:ea typeface="+mj-ea"/>
                <a:cs typeface="+mj-ea"/>
                <a:sym typeface="+mn-ea"/>
              </a:rPr>
              <a:t>i</a:t>
            </a:r>
            <a:r>
              <a:rPr lang="zh-CN" altLang="en-US" sz="2400" baseline="-25000">
                <a:latin typeface="Arial" panose="020B0604020202020204" pitchFamily="34" charset="0"/>
                <a:ea typeface="+mj-ea"/>
                <a:cs typeface="Arial" panose="020B0604020202020204" pitchFamily="34" charset="0"/>
                <a:sym typeface="+mn-ea"/>
              </a:rPr>
              <a:t>≤</a:t>
            </a:r>
            <a:r>
              <a:rPr lang="zh-CN" altLang="en-US" sz="2400" baseline="-25000">
                <a:latin typeface="+mj-ea"/>
                <a:ea typeface="+mj-ea"/>
                <a:cs typeface="+mj-ea"/>
                <a:sym typeface="+mn-ea"/>
              </a:rPr>
              <a:t>n</a:t>
            </a:r>
          </a:p>
          <a:p>
            <a:pPr algn="just" fontAlgn="auto">
              <a:lnSpc>
                <a:spcPct val="150000"/>
              </a:lnSpc>
            </a:pPr>
            <a:endParaRPr lang="zh-CN" altLang="en-US" sz="2400" b="1" dirty="0">
              <a:solidFill>
                <a:schemeClr val="tx1">
                  <a:lumMod val="75000"/>
                  <a:lumOff val="25000"/>
                </a:schemeClr>
              </a:solidFill>
              <a:latin typeface="+mj-ea"/>
              <a:ea typeface="+mj-ea"/>
              <a:cs typeface="+mj-ea"/>
            </a:endParaRPr>
          </a:p>
          <a:p>
            <a:pPr algn="just" fontAlgn="auto">
              <a:lnSpc>
                <a:spcPct val="150000"/>
              </a:lnSpc>
            </a:pPr>
            <a:endParaRPr lang="zh-CN" altLang="en-US" sz="2400" b="1" dirty="0">
              <a:solidFill>
                <a:schemeClr val="tx1">
                  <a:lumMod val="75000"/>
                  <a:lumOff val="25000"/>
                </a:schemeClr>
              </a:solidFill>
              <a:latin typeface="+mj-ea"/>
              <a:ea typeface="+mj-ea"/>
              <a:cs typeface="+mj-ea"/>
            </a:endParaRPr>
          </a:p>
          <a:p>
            <a:pPr algn="just" fontAlgn="auto">
              <a:lnSpc>
                <a:spcPct val="150000"/>
              </a:lnSpc>
            </a:pPr>
            <a:endParaRPr lang="zh-CN" altLang="en-US" sz="2400" b="1" dirty="0">
              <a:solidFill>
                <a:schemeClr val="tx1">
                  <a:lumMod val="75000"/>
                  <a:lumOff val="25000"/>
                </a:schemeClr>
              </a:solidFill>
              <a:latin typeface="+mj-ea"/>
              <a:ea typeface="+mj-ea"/>
              <a:cs typeface="+mj-ea"/>
            </a:endParaRPr>
          </a:p>
          <a:p>
            <a:pPr algn="just" fontAlgn="auto">
              <a:lnSpc>
                <a:spcPct val="150000"/>
              </a:lnSpc>
            </a:pPr>
            <a:endParaRPr lang="zh-CN" altLang="en-US" sz="2400" b="1" dirty="0">
              <a:solidFill>
                <a:schemeClr val="tx1">
                  <a:lumMod val="75000"/>
                  <a:lumOff val="25000"/>
                </a:schemeClr>
              </a:solidFill>
              <a:latin typeface="+mj-ea"/>
              <a:ea typeface="+mj-ea"/>
              <a:cs typeface="+mj-ea"/>
            </a:endParaRPr>
          </a:p>
        </p:txBody>
      </p:sp>
      <p:sp>
        <p:nvSpPr>
          <p:cNvPr id="30" name="Cloud 5"/>
          <p:cNvSpPr/>
          <p:nvPr/>
        </p:nvSpPr>
        <p:spPr>
          <a:xfrm>
            <a:off x="7136846" y="4274253"/>
            <a:ext cx="3317132" cy="130350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云端存储</a:t>
            </a:r>
            <a:endParaRPr lang="en-US" dirty="0"/>
          </a:p>
        </p:txBody>
      </p:sp>
      <p:sp>
        <p:nvSpPr>
          <p:cNvPr id="29" name="Rectangle 4"/>
          <p:cNvSpPr/>
          <p:nvPr/>
        </p:nvSpPr>
        <p:spPr>
          <a:xfrm>
            <a:off x="2934024" y="4524213"/>
            <a:ext cx="992221" cy="807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客户端</a:t>
            </a:r>
            <a:endParaRPr lang="en-US" dirty="0"/>
          </a:p>
        </p:txBody>
      </p:sp>
      <p:sp>
        <p:nvSpPr>
          <p:cNvPr id="35" name="TextBox 6"/>
          <p:cNvSpPr txBox="1"/>
          <p:nvPr/>
        </p:nvSpPr>
        <p:spPr>
          <a:xfrm>
            <a:off x="2919730" y="4065905"/>
            <a:ext cx="1021715" cy="275590"/>
          </a:xfrm>
          <a:prstGeom prst="rect">
            <a:avLst/>
          </a:prstGeom>
          <a:noFill/>
        </p:spPr>
        <p:txBody>
          <a:bodyPr wrap="square" rtlCol="0">
            <a:spAutoFit/>
          </a:bodyPr>
          <a:lstStyle/>
          <a:p>
            <a:pPr algn="ctr"/>
            <a:r>
              <a:rPr lang="en-US" altLang="zh-CN" sz="1200" dirty="0" err="1" smtClean="0"/>
              <a:t>Sk</a:t>
            </a:r>
            <a:r>
              <a:rPr lang="en-US" altLang="zh-CN" sz="1200" dirty="0" smtClean="0"/>
              <a:t>,</a:t>
            </a:r>
            <a:r>
              <a:rPr lang="zh-CN" altLang="en-US" sz="1200" dirty="0" smtClean="0"/>
              <a:t>文件信息</a:t>
            </a:r>
            <a:endParaRPr lang="en-US" altLang="zh-CN" sz="1200" dirty="0" smtClean="0"/>
          </a:p>
        </p:txBody>
      </p:sp>
      <p:sp>
        <p:nvSpPr>
          <p:cNvPr id="36" name="TextBox 7"/>
          <p:cNvSpPr txBox="1"/>
          <p:nvPr/>
        </p:nvSpPr>
        <p:spPr>
          <a:xfrm>
            <a:off x="8520439" y="3982551"/>
            <a:ext cx="871265" cy="276999"/>
          </a:xfrm>
          <a:prstGeom prst="rect">
            <a:avLst/>
          </a:prstGeom>
          <a:noFill/>
        </p:spPr>
        <p:txBody>
          <a:bodyPr wrap="none" rtlCol="0">
            <a:spAutoFit/>
          </a:bodyPr>
          <a:lstStyle/>
          <a:p>
            <a:pPr algn="ctr"/>
            <a:r>
              <a:rPr lang="zh-CN" altLang="en-US" sz="1200" dirty="0" smtClean="0"/>
              <a:t>数据</a:t>
            </a:r>
            <a:r>
              <a:rPr lang="en-US" altLang="zh-CN" sz="1200" dirty="0" smtClean="0"/>
              <a:t>+MAC</a:t>
            </a:r>
            <a:endParaRPr lang="en-US" sz="1200" dirty="0"/>
          </a:p>
        </p:txBody>
      </p:sp>
      <p:cxnSp>
        <p:nvCxnSpPr>
          <p:cNvPr id="47" name="Straight Arrow Connector 8"/>
          <p:cNvCxnSpPr/>
          <p:nvPr/>
        </p:nvCxnSpPr>
        <p:spPr>
          <a:xfrm>
            <a:off x="4143415" y="4691245"/>
            <a:ext cx="2669432" cy="29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9"/>
          <p:cNvCxnSpPr/>
          <p:nvPr/>
        </p:nvCxnSpPr>
        <p:spPr>
          <a:xfrm flipH="1" flipV="1">
            <a:off x="4072687" y="5013730"/>
            <a:ext cx="2810483" cy="9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10"/>
          <p:cNvSpPr txBox="1"/>
          <p:nvPr/>
        </p:nvSpPr>
        <p:spPr>
          <a:xfrm>
            <a:off x="5069775" y="4227571"/>
            <a:ext cx="1107996" cy="275590"/>
          </a:xfrm>
          <a:prstGeom prst="rect">
            <a:avLst/>
          </a:prstGeom>
          <a:noFill/>
        </p:spPr>
        <p:txBody>
          <a:bodyPr wrap="square" rtlCol="0">
            <a:spAutoFit/>
          </a:bodyPr>
          <a:lstStyle/>
          <a:p>
            <a:pPr algn="ctr"/>
            <a:r>
              <a:rPr lang="zh-CN" altLang="en-US" sz="1200" dirty="0" smtClean="0"/>
              <a:t>所要验证的块</a:t>
            </a:r>
            <a:endParaRPr lang="en-US" sz="1200" dirty="0"/>
          </a:p>
        </p:txBody>
      </p:sp>
      <p:sp>
        <p:nvSpPr>
          <p:cNvPr id="42" name="TextBox 11"/>
          <p:cNvSpPr txBox="1"/>
          <p:nvPr/>
        </p:nvSpPr>
        <p:spPr>
          <a:xfrm>
            <a:off x="5069662" y="5174280"/>
            <a:ext cx="1179041" cy="276999"/>
          </a:xfrm>
          <a:prstGeom prst="rect">
            <a:avLst/>
          </a:prstGeom>
          <a:noFill/>
        </p:spPr>
        <p:txBody>
          <a:bodyPr wrap="none" rtlCol="0">
            <a:spAutoFit/>
          </a:bodyPr>
          <a:lstStyle/>
          <a:p>
            <a:pPr algn="ctr"/>
            <a:r>
              <a:rPr lang="zh-CN" altLang="en-US" sz="1200" dirty="0" smtClean="0"/>
              <a:t>数据块</a:t>
            </a:r>
            <a:r>
              <a:rPr lang="en-US" altLang="zh-CN" sz="1200" dirty="0" smtClean="0"/>
              <a:t>+MAC</a:t>
            </a:r>
            <a:r>
              <a:rPr lang="zh-CN" altLang="en-US" sz="1200" dirty="0" smtClean="0"/>
              <a:t>值</a:t>
            </a:r>
            <a:endParaRPr lang="en-US" sz="1200" dirty="0"/>
          </a:p>
        </p:txBody>
      </p:sp>
      <p:sp>
        <p:nvSpPr>
          <p:cNvPr id="17" name="TextBox 3"/>
          <p:cNvSpPr txBox="1"/>
          <p:nvPr/>
        </p:nvSpPr>
        <p:spPr>
          <a:xfrm>
            <a:off x="3926994" y="5744039"/>
            <a:ext cx="6186309" cy="369332"/>
          </a:xfrm>
          <a:prstGeom prst="rect">
            <a:avLst/>
          </a:prstGeom>
          <a:noFill/>
        </p:spPr>
        <p:txBody>
          <a:bodyPr wrap="none" rtlCol="0">
            <a:spAutoFit/>
          </a:bodyPr>
          <a:lstStyle/>
          <a:p>
            <a:r>
              <a:rPr lang="zh-CN" altLang="en-US" dirty="0" smtClean="0">
                <a:solidFill>
                  <a:srgbClr val="FF0000"/>
                </a:solidFill>
              </a:rPr>
              <a:t>需要文件数据内容，通信开销</a:t>
            </a:r>
            <a:r>
              <a:rPr lang="zh-CN" altLang="en-US" smtClean="0">
                <a:solidFill>
                  <a:srgbClr val="FF0000"/>
                </a:solidFill>
              </a:rPr>
              <a:t>大，有限次验证，隐私</a:t>
            </a:r>
            <a:r>
              <a:rPr lang="zh-CN" altLang="en-US" dirty="0" smtClean="0">
                <a:solidFill>
                  <a:srgbClr val="FF0000"/>
                </a:solidFill>
              </a:rPr>
              <a:t>泄露！</a:t>
            </a:r>
            <a:endParaRPr lang="en-US" dirty="0">
              <a:solidFill>
                <a:srgbClr val="FF0000"/>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800"/>
                                        <p:tgtEl>
                                          <p:spTgt spid="16"/>
                                        </p:tgtEl>
                                      </p:cBhvr>
                                    </p:animEffect>
                                    <p:anim calcmode="lin" valueType="num">
                                      <p:cBhvr>
                                        <p:cTn id="8" dur="800" fill="hold"/>
                                        <p:tgtEl>
                                          <p:spTgt spid="16"/>
                                        </p:tgtEl>
                                        <p:attrNameLst>
                                          <p:attrName>ppt_x</p:attrName>
                                        </p:attrNameLst>
                                      </p:cBhvr>
                                      <p:tavLst>
                                        <p:tav tm="0">
                                          <p:val>
                                            <p:strVal val="#ppt_x"/>
                                          </p:val>
                                        </p:tav>
                                        <p:tav tm="100000">
                                          <p:val>
                                            <p:strVal val="#ppt_x"/>
                                          </p:val>
                                        </p:tav>
                                      </p:tavLst>
                                    </p:anim>
                                    <p:anim calcmode="lin" valueType="num">
                                      <p:cBhvr>
                                        <p:cTn id="9" dur="8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nvSpPr>
        <p:spPr>
          <a:xfrm>
            <a:off x="1281430" y="447675"/>
            <a:ext cx="9486900" cy="723265"/>
          </a:xfrm>
          <a:prstGeom prst="rect">
            <a:avLst/>
          </a:prstGeom>
        </p:spPr>
        <p:txBody>
          <a:bodyPr/>
          <a:lstStyle>
            <a:lvl1pPr algn="l" defTabSz="914400" rtl="0" eaLnBrk="1" latinLnBrk="0" hangingPunct="1">
              <a:lnSpc>
                <a:spcPct val="90000"/>
              </a:lnSpc>
              <a:spcBef>
                <a:spcPct val="0"/>
              </a:spcBef>
              <a:buNone/>
              <a:defRPr lang="zh-CN" altLang="en-US" sz="2000" kern="0" dirty="0" smtClean="0">
                <a:solidFill>
                  <a:schemeClr val="tx1">
                    <a:lumMod val="65000"/>
                    <a:lumOff val="35000"/>
                  </a:schemeClr>
                </a:solidFill>
                <a:latin typeface="微软雅黑" panose="020B0503020204020204" pitchFamily="34" charset="-122"/>
                <a:ea typeface="微软雅黑" panose="020B0503020204020204" pitchFamily="34" charset="-122"/>
                <a:cs typeface="Helvetica Neue"/>
              </a:defRPr>
            </a:lvl1pPr>
          </a:lstStyle>
          <a:p>
            <a:pPr algn="ctr"/>
            <a:r>
              <a:rPr sz="4800">
                <a:latin typeface="+mj-ea"/>
                <a:ea typeface="+mj-ea"/>
                <a:sym typeface="+mn-ea"/>
              </a:rPr>
              <a:t>安全性</a:t>
            </a:r>
            <a:endParaRPr kumimoji="1" lang="zh-CN" altLang="en-US" sz="4800" dirty="0">
              <a:latin typeface="+mj-ea"/>
              <a:ea typeface="+mj-ea"/>
            </a:endParaRPr>
          </a:p>
        </p:txBody>
      </p:sp>
      <p:sp>
        <p:nvSpPr>
          <p:cNvPr id="7" name="矩形 6"/>
          <p:cNvSpPr/>
          <p:nvPr/>
        </p:nvSpPr>
        <p:spPr>
          <a:xfrm>
            <a:off x="1548692" y="1519002"/>
            <a:ext cx="8737746" cy="3969385"/>
          </a:xfrm>
          <a:prstGeom prst="rect">
            <a:avLst/>
          </a:prstGeom>
        </p:spPr>
        <p:txBody>
          <a:bodyPr wrap="square">
            <a:spAutoFit/>
          </a:bodyPr>
          <a:lstStyle/>
          <a:p>
            <a:pPr algn="just" fontAlgn="auto">
              <a:lnSpc>
                <a:spcPct val="150000"/>
              </a:lnSpc>
            </a:pPr>
            <a:r>
              <a:rPr lang="en-US" altLang="zh-CN" sz="2400" dirty="0" smtClean="0">
                <a:latin typeface="+mj-ea"/>
                <a:ea typeface="+mj-ea"/>
                <a:cs typeface="+mj-ea"/>
                <a:sym typeface="+mn-ea"/>
              </a:rPr>
              <a:t>PDP</a:t>
            </a:r>
            <a:r>
              <a:rPr lang="zh-CN" altLang="en-US" sz="2400" dirty="0">
                <a:latin typeface="+mj-ea"/>
                <a:ea typeface="+mj-ea"/>
                <a:cs typeface="+mj-ea"/>
                <a:sym typeface="+mn-ea"/>
              </a:rPr>
              <a:t>证明方案大概有</a:t>
            </a:r>
            <a:r>
              <a:rPr lang="en-US" altLang="zh-CN" sz="2400" dirty="0">
                <a:latin typeface="+mj-ea"/>
                <a:ea typeface="+mj-ea"/>
                <a:cs typeface="+mj-ea"/>
                <a:sym typeface="+mn-ea"/>
              </a:rPr>
              <a:t>5</a:t>
            </a:r>
            <a:r>
              <a:rPr lang="zh-CN" altLang="en-US" sz="2400" dirty="0">
                <a:latin typeface="+mj-ea"/>
                <a:ea typeface="+mj-ea"/>
                <a:cs typeface="+mj-ea"/>
                <a:sym typeface="+mn-ea"/>
              </a:rPr>
              <a:t>种，分别是：</a:t>
            </a:r>
          </a:p>
          <a:p>
            <a:pPr algn="just" fontAlgn="auto">
              <a:lnSpc>
                <a:spcPct val="150000"/>
              </a:lnSpc>
            </a:pPr>
            <a:r>
              <a:rPr lang="zh-CN" altLang="en-US" sz="2400">
                <a:latin typeface="+mj-ea"/>
                <a:ea typeface="+mj-ea"/>
                <a:cs typeface="+mj-ea"/>
                <a:sym typeface="+mn-ea"/>
              </a:rPr>
              <a:t>（</a:t>
            </a:r>
            <a:r>
              <a:rPr lang="en-US" altLang="zh-CN" sz="2400">
                <a:latin typeface="+mj-ea"/>
                <a:ea typeface="+mj-ea"/>
                <a:cs typeface="+mj-ea"/>
                <a:sym typeface="+mn-ea"/>
              </a:rPr>
              <a:t>2</a:t>
            </a:r>
            <a:r>
              <a:rPr lang="zh-CN" altLang="en-US" sz="2400">
                <a:latin typeface="+mj-ea"/>
                <a:ea typeface="+mj-ea"/>
                <a:cs typeface="+mj-ea"/>
                <a:sym typeface="+mn-ea"/>
              </a:rPr>
              <a:t>）基于RSA签名：RSA签名机制的同态特性(a</a:t>
            </a:r>
            <a:r>
              <a:rPr lang="zh-CN" altLang="en-US" sz="2400" baseline="30000">
                <a:latin typeface="+mj-ea"/>
                <a:ea typeface="+mj-ea"/>
                <a:cs typeface="+mj-ea"/>
                <a:sym typeface="+mn-ea"/>
              </a:rPr>
              <a:t>m</a:t>
            </a:r>
            <a:r>
              <a:rPr lang="zh-CN" altLang="en-US" sz="2400">
                <a:latin typeface="+mj-ea"/>
                <a:ea typeface="+mj-ea"/>
                <a:cs typeface="+mj-ea"/>
                <a:sym typeface="+mn-ea"/>
              </a:rPr>
              <a:t>)</a:t>
            </a:r>
            <a:r>
              <a:rPr lang="zh-CN" altLang="en-US" sz="2400" baseline="30000">
                <a:latin typeface="+mj-ea"/>
                <a:ea typeface="+mj-ea"/>
                <a:cs typeface="+mj-ea"/>
                <a:sym typeface="+mn-ea"/>
              </a:rPr>
              <a:t>r</a:t>
            </a:r>
            <a:r>
              <a:rPr lang="zh-CN" altLang="en-US" sz="2400">
                <a:latin typeface="+mj-ea"/>
                <a:ea typeface="+mj-ea"/>
                <a:cs typeface="+mj-ea"/>
                <a:sym typeface="+mn-ea"/>
              </a:rPr>
              <a:t>=a</a:t>
            </a:r>
            <a:r>
              <a:rPr lang="zh-CN" altLang="en-US" sz="2400" baseline="30000">
                <a:latin typeface="+mj-ea"/>
                <a:ea typeface="+mj-ea"/>
                <a:cs typeface="+mj-ea"/>
                <a:sym typeface="+mn-ea"/>
              </a:rPr>
              <a:t>rm</a:t>
            </a:r>
            <a:r>
              <a:rPr lang="zh-CN" altLang="en-US" sz="2400">
                <a:latin typeface="+mj-ea"/>
                <a:ea typeface="+mj-ea"/>
                <a:cs typeface="+mj-ea"/>
                <a:sym typeface="+mn-ea"/>
              </a:rPr>
              <a:t>=(a</a:t>
            </a:r>
            <a:r>
              <a:rPr lang="zh-CN" altLang="en-US" sz="2400" baseline="30000">
                <a:latin typeface="+mj-ea"/>
                <a:ea typeface="+mj-ea"/>
                <a:cs typeface="+mj-ea"/>
                <a:sym typeface="+mn-ea"/>
              </a:rPr>
              <a:t>r</a:t>
            </a:r>
            <a:r>
              <a:rPr lang="zh-CN" altLang="en-US" sz="2400">
                <a:latin typeface="+mj-ea"/>
                <a:ea typeface="+mj-ea"/>
                <a:cs typeface="+mj-ea"/>
                <a:sym typeface="+mn-ea"/>
              </a:rPr>
              <a:t>)</a:t>
            </a:r>
            <a:r>
              <a:rPr lang="zh-CN" altLang="en-US" sz="2400" baseline="30000">
                <a:latin typeface="+mj-ea"/>
                <a:ea typeface="+mj-ea"/>
                <a:cs typeface="+mj-ea"/>
                <a:sym typeface="+mn-ea"/>
              </a:rPr>
              <a:t>m</a:t>
            </a:r>
            <a:r>
              <a:rPr lang="zh-CN" altLang="en-US" sz="2400">
                <a:latin typeface="+mj-ea"/>
                <a:ea typeface="+mj-ea"/>
                <a:cs typeface="+mj-ea"/>
                <a:sym typeface="+mn-ea"/>
              </a:rPr>
              <a:t>(mod N)</a:t>
            </a:r>
            <a:r>
              <a:rPr lang="zh-CN" altLang="en-US" sz="2400" dirty="0">
                <a:latin typeface="+mj-ea"/>
                <a:ea typeface="+mj-ea"/>
                <a:cs typeface="+mj-ea"/>
                <a:sym typeface="+mn-ea"/>
              </a:rPr>
              <a:t>                                </a:t>
            </a:r>
          </a:p>
          <a:p>
            <a:pPr algn="just" fontAlgn="auto">
              <a:lnSpc>
                <a:spcPct val="150000"/>
              </a:lnSpc>
            </a:pPr>
            <a:endParaRPr lang="zh-CN" altLang="en-US" sz="2400" dirty="0">
              <a:latin typeface="+mj-ea"/>
              <a:ea typeface="+mj-ea"/>
              <a:cs typeface="+mj-ea"/>
              <a:sym typeface="+mn-ea"/>
            </a:endParaRPr>
          </a:p>
          <a:p>
            <a:pPr algn="just" fontAlgn="auto">
              <a:lnSpc>
                <a:spcPct val="150000"/>
              </a:lnSpc>
            </a:pPr>
            <a:endParaRPr lang="zh-CN" altLang="en-US" sz="2400" dirty="0">
              <a:latin typeface="+mj-ea"/>
              <a:ea typeface="+mj-ea"/>
              <a:cs typeface="+mj-ea"/>
              <a:sym typeface="+mn-ea"/>
            </a:endParaRPr>
          </a:p>
          <a:p>
            <a:pPr algn="just" fontAlgn="auto">
              <a:lnSpc>
                <a:spcPct val="150000"/>
              </a:lnSpc>
            </a:pPr>
            <a:endParaRPr lang="zh-CN" altLang="en-US" sz="2400" dirty="0">
              <a:latin typeface="+mj-ea"/>
              <a:ea typeface="+mj-ea"/>
              <a:cs typeface="+mj-ea"/>
              <a:sym typeface="+mn-ea"/>
            </a:endParaRPr>
          </a:p>
          <a:p>
            <a:pPr algn="just" fontAlgn="auto">
              <a:lnSpc>
                <a:spcPct val="150000"/>
              </a:lnSpc>
            </a:pPr>
            <a:endParaRPr lang="zh-CN" altLang="en-US" sz="2400" dirty="0">
              <a:solidFill>
                <a:schemeClr val="tx1">
                  <a:lumMod val="75000"/>
                  <a:lumOff val="25000"/>
                </a:schemeClr>
              </a:solidFill>
              <a:latin typeface="+mj-ea"/>
              <a:ea typeface="+mj-ea"/>
              <a:cs typeface="+mj-ea"/>
            </a:endParaRPr>
          </a:p>
        </p:txBody>
      </p:sp>
      <p:sp>
        <p:nvSpPr>
          <p:cNvPr id="8" name="Rectangle 4"/>
          <p:cNvSpPr/>
          <p:nvPr/>
        </p:nvSpPr>
        <p:spPr>
          <a:xfrm>
            <a:off x="2772734" y="4460078"/>
            <a:ext cx="992221" cy="807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客户端</a:t>
            </a:r>
            <a:endParaRPr lang="en-US" dirty="0"/>
          </a:p>
        </p:txBody>
      </p:sp>
      <p:sp>
        <p:nvSpPr>
          <p:cNvPr id="9" name="Cloud 5"/>
          <p:cNvSpPr/>
          <p:nvPr/>
        </p:nvSpPr>
        <p:spPr>
          <a:xfrm>
            <a:off x="6865066" y="4270443"/>
            <a:ext cx="3317132" cy="130350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云端存储</a:t>
            </a:r>
            <a:endParaRPr lang="en-US" dirty="0"/>
          </a:p>
        </p:txBody>
      </p:sp>
      <p:sp>
        <p:nvSpPr>
          <p:cNvPr id="10" name="TextBox 12"/>
          <p:cNvSpPr txBox="1"/>
          <p:nvPr/>
        </p:nvSpPr>
        <p:spPr>
          <a:xfrm>
            <a:off x="2729629" y="4075299"/>
            <a:ext cx="1079142" cy="276999"/>
          </a:xfrm>
          <a:prstGeom prst="rect">
            <a:avLst/>
          </a:prstGeom>
          <a:noFill/>
        </p:spPr>
        <p:txBody>
          <a:bodyPr wrap="none" rtlCol="0">
            <a:spAutoFit/>
          </a:bodyPr>
          <a:lstStyle/>
          <a:p>
            <a:pPr algn="ctr"/>
            <a:r>
              <a:rPr lang="en-US" sz="1200" dirty="0" smtClean="0">
                <a:solidFill>
                  <a:srgbClr val="00B050"/>
                </a:solidFill>
              </a:rPr>
              <a:t>M</a:t>
            </a:r>
            <a:r>
              <a:rPr lang="en-US" sz="1200" dirty="0" smtClean="0"/>
              <a:t>=</a:t>
            </a:r>
            <a:r>
              <a:rPr lang="en-US" sz="1200" dirty="0" err="1" smtClean="0">
                <a:solidFill>
                  <a:srgbClr val="C00000"/>
                </a:solidFill>
              </a:rPr>
              <a:t>a</a:t>
            </a:r>
            <a:r>
              <a:rPr lang="en-US" sz="1200" dirty="0" err="1" smtClean="0"/>
              <a:t>^d</a:t>
            </a:r>
            <a:r>
              <a:rPr lang="en-US" sz="1200" dirty="0" smtClean="0"/>
              <a:t> mod </a:t>
            </a:r>
            <a:r>
              <a:rPr lang="en-US" sz="1200" dirty="0" smtClean="0">
                <a:solidFill>
                  <a:srgbClr val="C00000"/>
                </a:solidFill>
              </a:rPr>
              <a:t>N</a:t>
            </a:r>
            <a:endParaRPr lang="en-US" sz="1200" dirty="0">
              <a:solidFill>
                <a:srgbClr val="C00000"/>
              </a:solidFill>
            </a:endParaRPr>
          </a:p>
        </p:txBody>
      </p:sp>
      <p:sp>
        <p:nvSpPr>
          <p:cNvPr id="14" name="TextBox 13"/>
          <p:cNvSpPr txBox="1"/>
          <p:nvPr/>
        </p:nvSpPr>
        <p:spPr>
          <a:xfrm>
            <a:off x="2772734" y="5374930"/>
            <a:ext cx="1059906" cy="461665"/>
          </a:xfrm>
          <a:prstGeom prst="rect">
            <a:avLst/>
          </a:prstGeom>
          <a:noFill/>
        </p:spPr>
        <p:txBody>
          <a:bodyPr wrap="none" rtlCol="0">
            <a:spAutoFit/>
          </a:bodyPr>
          <a:lstStyle/>
          <a:p>
            <a:pPr algn="ctr"/>
            <a:r>
              <a:rPr lang="en-US" altLang="zh-CN" sz="1200" dirty="0" smtClean="0"/>
              <a:t>C=</a:t>
            </a:r>
            <a:r>
              <a:rPr lang="en-US" altLang="zh-CN" sz="1200" dirty="0" err="1" smtClean="0"/>
              <a:t>M^r</a:t>
            </a:r>
            <a:r>
              <a:rPr lang="en-US" altLang="zh-CN" sz="1200" dirty="0" smtClean="0"/>
              <a:t> mod N</a:t>
            </a:r>
          </a:p>
          <a:p>
            <a:pPr algn="ctr"/>
            <a:r>
              <a:rPr lang="en-US" sz="1200" dirty="0" smtClean="0"/>
              <a:t>C==B</a:t>
            </a:r>
            <a:endParaRPr lang="en-US" sz="1200" dirty="0"/>
          </a:p>
        </p:txBody>
      </p:sp>
      <p:sp>
        <p:nvSpPr>
          <p:cNvPr id="11" name="TextBox 10"/>
          <p:cNvSpPr txBox="1"/>
          <p:nvPr/>
        </p:nvSpPr>
        <p:spPr>
          <a:xfrm>
            <a:off x="4657658" y="4352031"/>
            <a:ext cx="1010213" cy="276999"/>
          </a:xfrm>
          <a:prstGeom prst="rect">
            <a:avLst/>
          </a:prstGeom>
          <a:noFill/>
        </p:spPr>
        <p:txBody>
          <a:bodyPr wrap="none" rtlCol="0">
            <a:spAutoFit/>
          </a:bodyPr>
          <a:lstStyle/>
          <a:p>
            <a:pPr algn="ctr"/>
            <a:r>
              <a:rPr lang="en-US" altLang="zh-CN" sz="1200" dirty="0" smtClean="0">
                <a:solidFill>
                  <a:srgbClr val="00B050"/>
                </a:solidFill>
              </a:rPr>
              <a:t>A</a:t>
            </a:r>
            <a:r>
              <a:rPr lang="en-US" altLang="zh-CN" sz="1200" dirty="0" smtClean="0"/>
              <a:t>=</a:t>
            </a:r>
            <a:r>
              <a:rPr lang="en-US" altLang="zh-CN" sz="1200" dirty="0" err="1" smtClean="0">
                <a:solidFill>
                  <a:srgbClr val="FF0000"/>
                </a:solidFill>
              </a:rPr>
              <a:t>a</a:t>
            </a:r>
            <a:r>
              <a:rPr lang="en-US" altLang="zh-CN" sz="1200" dirty="0" err="1" smtClean="0"/>
              <a:t>^</a:t>
            </a:r>
            <a:r>
              <a:rPr lang="en-US" altLang="zh-CN" sz="1200" dirty="0" err="1" smtClean="0">
                <a:solidFill>
                  <a:srgbClr val="00B050"/>
                </a:solidFill>
              </a:rPr>
              <a:t>r</a:t>
            </a:r>
            <a:r>
              <a:rPr lang="en-US" altLang="zh-CN" sz="1200" dirty="0" smtClean="0"/>
              <a:t> mod </a:t>
            </a:r>
            <a:r>
              <a:rPr lang="en-US" altLang="zh-CN" sz="1200" dirty="0" smtClean="0">
                <a:solidFill>
                  <a:srgbClr val="FF0000"/>
                </a:solidFill>
              </a:rPr>
              <a:t>N</a:t>
            </a:r>
            <a:endParaRPr lang="en-US" sz="1200" dirty="0">
              <a:solidFill>
                <a:srgbClr val="FF0000"/>
              </a:solidFill>
            </a:endParaRPr>
          </a:p>
        </p:txBody>
      </p:sp>
      <p:sp>
        <p:nvSpPr>
          <p:cNvPr id="12" name="TextBox 11"/>
          <p:cNvSpPr txBox="1"/>
          <p:nvPr/>
        </p:nvSpPr>
        <p:spPr>
          <a:xfrm>
            <a:off x="4657488" y="5098080"/>
            <a:ext cx="1047082" cy="276999"/>
          </a:xfrm>
          <a:prstGeom prst="rect">
            <a:avLst/>
          </a:prstGeom>
          <a:noFill/>
        </p:spPr>
        <p:txBody>
          <a:bodyPr wrap="none" rtlCol="0">
            <a:spAutoFit/>
          </a:bodyPr>
          <a:lstStyle/>
          <a:p>
            <a:pPr algn="ctr"/>
            <a:r>
              <a:rPr lang="en-US" altLang="zh-CN" sz="1200" dirty="0" smtClean="0">
                <a:solidFill>
                  <a:srgbClr val="92D050"/>
                </a:solidFill>
              </a:rPr>
              <a:t>B</a:t>
            </a:r>
            <a:r>
              <a:rPr lang="en-US" altLang="zh-CN" sz="1200" dirty="0" smtClean="0"/>
              <a:t>=</a:t>
            </a:r>
            <a:r>
              <a:rPr lang="en-US" altLang="zh-CN" sz="1200" dirty="0" err="1" smtClean="0">
                <a:solidFill>
                  <a:srgbClr val="00B050"/>
                </a:solidFill>
              </a:rPr>
              <a:t>A</a:t>
            </a:r>
            <a:r>
              <a:rPr lang="en-US" altLang="zh-CN" sz="1200" dirty="0" err="1" smtClean="0"/>
              <a:t>^d</a:t>
            </a:r>
            <a:r>
              <a:rPr lang="en-US" altLang="zh-CN" sz="1200" dirty="0" smtClean="0"/>
              <a:t> mod </a:t>
            </a:r>
            <a:r>
              <a:rPr lang="en-US" altLang="zh-CN" sz="1200" dirty="0" smtClean="0">
                <a:solidFill>
                  <a:srgbClr val="FF0000"/>
                </a:solidFill>
              </a:rPr>
              <a:t>N</a:t>
            </a:r>
            <a:endParaRPr lang="en-US" sz="1200" dirty="0">
              <a:solidFill>
                <a:srgbClr val="FF0000"/>
              </a:solidFill>
            </a:endParaRPr>
          </a:p>
        </p:txBody>
      </p:sp>
      <p:cxnSp>
        <p:nvCxnSpPr>
          <p:cNvPr id="15" name="Straight Arrow Connector 8"/>
          <p:cNvCxnSpPr/>
          <p:nvPr/>
        </p:nvCxnSpPr>
        <p:spPr>
          <a:xfrm>
            <a:off x="4001810" y="4709660"/>
            <a:ext cx="2669432" cy="29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9"/>
          <p:cNvCxnSpPr/>
          <p:nvPr/>
        </p:nvCxnSpPr>
        <p:spPr>
          <a:xfrm flipH="1" flipV="1">
            <a:off x="3931082" y="4999125"/>
            <a:ext cx="2810483" cy="9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7"/>
          <p:cNvSpPr txBox="1"/>
          <p:nvPr/>
        </p:nvSpPr>
        <p:spPr>
          <a:xfrm>
            <a:off x="8150780" y="3912066"/>
            <a:ext cx="745718" cy="276999"/>
          </a:xfrm>
          <a:prstGeom prst="rect">
            <a:avLst/>
          </a:prstGeom>
          <a:noFill/>
        </p:spPr>
        <p:txBody>
          <a:bodyPr wrap="none" rtlCol="0">
            <a:spAutoFit/>
          </a:bodyPr>
          <a:lstStyle/>
          <a:p>
            <a:pPr algn="ctr"/>
            <a:r>
              <a:rPr lang="zh-CN" altLang="en-US" sz="1200" dirty="0" smtClean="0"/>
              <a:t>数据</a:t>
            </a:r>
            <a:r>
              <a:rPr lang="en-US" altLang="zh-CN" sz="1200" dirty="0" smtClean="0"/>
              <a:t>d, N</a:t>
            </a:r>
            <a:endParaRPr lang="en-US" sz="1200" dirty="0"/>
          </a:p>
        </p:txBody>
      </p:sp>
      <p:sp>
        <p:nvSpPr>
          <p:cNvPr id="18" name="TextBox 3"/>
          <p:cNvSpPr txBox="1"/>
          <p:nvPr/>
        </p:nvSpPr>
        <p:spPr>
          <a:xfrm>
            <a:off x="4224589" y="5836233"/>
            <a:ext cx="4570482" cy="369332"/>
          </a:xfrm>
          <a:prstGeom prst="rect">
            <a:avLst/>
          </a:prstGeom>
          <a:noFill/>
        </p:spPr>
        <p:txBody>
          <a:bodyPr wrap="none" rtlCol="0">
            <a:spAutoFit/>
          </a:bodyPr>
          <a:lstStyle/>
          <a:p>
            <a:r>
              <a:rPr lang="zh-CN" altLang="en-US" dirty="0" smtClean="0">
                <a:solidFill>
                  <a:srgbClr val="FF0000"/>
                </a:solidFill>
              </a:rPr>
              <a:t>计算量大，通信开销较大，不支持动态更新</a:t>
            </a:r>
            <a:endParaRPr lang="en-US"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advTm="6487">
        <p:fade/>
      </p:transition>
    </mc:Choice>
    <mc:Fallback xmlns="">
      <p:transition spd="med" advTm="648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800"/>
                                        <p:tgtEl>
                                          <p:spTgt spid="7"/>
                                        </p:tgtEl>
                                      </p:cBhvr>
                                    </p:animEffect>
                                    <p:anim calcmode="lin" valueType="num">
                                      <p:cBhvr>
                                        <p:cTn id="8" dur="800" fill="hold"/>
                                        <p:tgtEl>
                                          <p:spTgt spid="7"/>
                                        </p:tgtEl>
                                        <p:attrNameLst>
                                          <p:attrName>ppt_x</p:attrName>
                                        </p:attrNameLst>
                                      </p:cBhvr>
                                      <p:tavLst>
                                        <p:tav tm="0">
                                          <p:val>
                                            <p:strVal val="#ppt_x"/>
                                          </p:val>
                                        </p:tav>
                                        <p:tav tm="100000">
                                          <p:val>
                                            <p:strVal val="#ppt_x"/>
                                          </p:val>
                                        </p:tav>
                                      </p:tavLst>
                                    </p:anim>
                                    <p:anim calcmode="lin" valueType="num">
                                      <p:cBhvr>
                                        <p:cTn id="9" dur="8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44"/>
          <p:cNvSpPr txBox="1"/>
          <p:nvPr/>
        </p:nvSpPr>
        <p:spPr>
          <a:xfrm>
            <a:off x="8504916" y="3050779"/>
            <a:ext cx="1644951" cy="825419"/>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endParaRPr kumimoji="0" lang="en-US" altLang="zh-CN" sz="3600" b="1"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9" name="标题 5"/>
          <p:cNvSpPr>
            <a:spLocks noGrp="1"/>
          </p:cNvSpPr>
          <p:nvPr/>
        </p:nvSpPr>
        <p:spPr>
          <a:xfrm>
            <a:off x="1281430" y="455930"/>
            <a:ext cx="9486900" cy="723265"/>
          </a:xfrm>
          <a:prstGeom prst="rect">
            <a:avLst/>
          </a:prstGeom>
        </p:spPr>
        <p:txBody>
          <a:bodyPr/>
          <a:lstStyle>
            <a:lvl1pPr algn="l" defTabSz="914400" rtl="0" eaLnBrk="1" latinLnBrk="0" hangingPunct="1">
              <a:lnSpc>
                <a:spcPct val="90000"/>
              </a:lnSpc>
              <a:spcBef>
                <a:spcPct val="0"/>
              </a:spcBef>
              <a:buNone/>
              <a:defRPr lang="zh-CN" altLang="en-US" sz="2000" kern="0" dirty="0" smtClean="0">
                <a:solidFill>
                  <a:schemeClr val="tx1">
                    <a:lumMod val="65000"/>
                    <a:lumOff val="35000"/>
                  </a:schemeClr>
                </a:solidFill>
                <a:latin typeface="微软雅黑" panose="020B0503020204020204" pitchFamily="34" charset="-122"/>
                <a:ea typeface="微软雅黑" panose="020B0503020204020204" pitchFamily="34" charset="-122"/>
                <a:cs typeface="Helvetica Neue"/>
              </a:defRPr>
            </a:lvl1pPr>
          </a:lstStyle>
          <a:p>
            <a:pPr algn="ctr"/>
            <a:r>
              <a:rPr sz="4800">
                <a:latin typeface="+mj-ea"/>
                <a:ea typeface="+mj-ea"/>
                <a:sym typeface="+mn-ea"/>
              </a:rPr>
              <a:t>安全性</a:t>
            </a:r>
            <a:endParaRPr kumimoji="1" lang="zh-CN" altLang="en-US" sz="4800" dirty="0">
              <a:latin typeface="+mj-ea"/>
              <a:ea typeface="+mj-ea"/>
            </a:endParaRPr>
          </a:p>
        </p:txBody>
      </p:sp>
      <p:sp>
        <p:nvSpPr>
          <p:cNvPr id="11" name="矩形 10"/>
          <p:cNvSpPr/>
          <p:nvPr/>
        </p:nvSpPr>
        <p:spPr>
          <a:xfrm>
            <a:off x="1499162" y="1647907"/>
            <a:ext cx="8737746" cy="3969385"/>
          </a:xfrm>
          <a:prstGeom prst="rect">
            <a:avLst/>
          </a:prstGeom>
        </p:spPr>
        <p:txBody>
          <a:bodyPr wrap="square">
            <a:spAutoFit/>
          </a:bodyPr>
          <a:lstStyle/>
          <a:p>
            <a:pPr algn="just" fontAlgn="auto">
              <a:lnSpc>
                <a:spcPct val="150000"/>
              </a:lnSpc>
            </a:pPr>
            <a:r>
              <a:rPr lang="en-US" altLang="zh-CN" sz="2400" dirty="0" smtClean="0">
                <a:sym typeface="+mn-ea"/>
              </a:rPr>
              <a:t>PDP</a:t>
            </a:r>
            <a:r>
              <a:rPr lang="zh-CN" altLang="en-US" sz="2400" dirty="0">
                <a:sym typeface="+mn-ea"/>
              </a:rPr>
              <a:t>证明方案大概有</a:t>
            </a:r>
            <a:r>
              <a:rPr lang="en-US" altLang="zh-CN" sz="2400" dirty="0">
                <a:sym typeface="+mn-ea"/>
              </a:rPr>
              <a:t>5</a:t>
            </a:r>
            <a:r>
              <a:rPr lang="zh-CN" altLang="en-US" sz="2400" dirty="0">
                <a:sym typeface="+mn-ea"/>
              </a:rPr>
              <a:t>种，分别是：</a:t>
            </a:r>
            <a:endParaRPr lang="zh-CN" altLang="en-US" sz="2400" dirty="0"/>
          </a:p>
          <a:p>
            <a:pPr algn="just" fontAlgn="auto">
              <a:lnSpc>
                <a:spcPct val="150000"/>
              </a:lnSpc>
            </a:pPr>
            <a:r>
              <a:rPr lang="zh-CN" altLang="en-US" sz="2400" dirty="0">
                <a:sym typeface="+mn-ea"/>
              </a:rPr>
              <a:t>（3）基于BLS签名：e:G×G→GT双线性映射</a:t>
            </a:r>
            <a:endParaRPr lang="zh-CN" altLang="en-US" sz="2400" dirty="0"/>
          </a:p>
          <a:p>
            <a:pPr algn="just" fontAlgn="auto">
              <a:lnSpc>
                <a:spcPct val="150000"/>
              </a:lnSpc>
            </a:pPr>
            <a:r>
              <a:rPr lang="zh-CN" altLang="en-US" sz="2400" dirty="0">
                <a:latin typeface="+mj-ea"/>
                <a:ea typeface="+mj-ea"/>
                <a:cs typeface="+mj-ea"/>
                <a:sym typeface="+mn-ea"/>
              </a:rPr>
              <a:t>                               </a:t>
            </a:r>
          </a:p>
          <a:p>
            <a:pPr algn="just" fontAlgn="auto">
              <a:lnSpc>
                <a:spcPct val="150000"/>
              </a:lnSpc>
            </a:pPr>
            <a:endParaRPr lang="zh-CN" altLang="en-US" sz="2400" dirty="0">
              <a:latin typeface="+mj-ea"/>
              <a:ea typeface="+mj-ea"/>
              <a:cs typeface="+mj-ea"/>
              <a:sym typeface="+mn-ea"/>
            </a:endParaRPr>
          </a:p>
          <a:p>
            <a:pPr algn="just" fontAlgn="auto">
              <a:lnSpc>
                <a:spcPct val="150000"/>
              </a:lnSpc>
            </a:pPr>
            <a:endParaRPr lang="zh-CN" altLang="en-US" sz="2400" dirty="0">
              <a:latin typeface="+mj-ea"/>
              <a:ea typeface="+mj-ea"/>
              <a:cs typeface="+mj-ea"/>
              <a:sym typeface="+mn-ea"/>
            </a:endParaRPr>
          </a:p>
          <a:p>
            <a:pPr algn="just" fontAlgn="auto">
              <a:lnSpc>
                <a:spcPct val="150000"/>
              </a:lnSpc>
            </a:pPr>
            <a:endParaRPr lang="zh-CN" altLang="en-US" sz="2400" dirty="0">
              <a:latin typeface="+mj-ea"/>
              <a:ea typeface="+mj-ea"/>
              <a:cs typeface="+mj-ea"/>
              <a:sym typeface="+mn-ea"/>
            </a:endParaRPr>
          </a:p>
          <a:p>
            <a:pPr algn="just" fontAlgn="auto">
              <a:lnSpc>
                <a:spcPct val="150000"/>
              </a:lnSpc>
            </a:pPr>
            <a:endParaRPr lang="zh-CN" altLang="en-US" sz="2400" dirty="0">
              <a:solidFill>
                <a:schemeClr val="tx1">
                  <a:lumMod val="75000"/>
                  <a:lumOff val="25000"/>
                </a:schemeClr>
              </a:solidFill>
              <a:latin typeface="+mj-ea"/>
              <a:ea typeface="+mj-ea"/>
              <a:cs typeface="+mj-ea"/>
            </a:endParaRPr>
          </a:p>
        </p:txBody>
      </p:sp>
      <p:sp>
        <p:nvSpPr>
          <p:cNvPr id="12" name="Rectangle 5"/>
          <p:cNvSpPr/>
          <p:nvPr/>
        </p:nvSpPr>
        <p:spPr>
          <a:xfrm>
            <a:off x="1898868" y="4187758"/>
            <a:ext cx="992221" cy="807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客户端</a:t>
            </a:r>
            <a:endParaRPr lang="en-US" dirty="0"/>
          </a:p>
        </p:txBody>
      </p:sp>
      <p:sp>
        <p:nvSpPr>
          <p:cNvPr id="14" name="Cloud 6"/>
          <p:cNvSpPr/>
          <p:nvPr/>
        </p:nvSpPr>
        <p:spPr>
          <a:xfrm>
            <a:off x="5949290" y="3758093"/>
            <a:ext cx="3317132" cy="130350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云端存储</a:t>
            </a:r>
            <a:endParaRPr lang="en-US" dirty="0"/>
          </a:p>
        </p:txBody>
      </p:sp>
      <p:sp>
        <p:nvSpPr>
          <p:cNvPr id="15" name="TextBox 10"/>
          <p:cNvSpPr txBox="1"/>
          <p:nvPr/>
        </p:nvSpPr>
        <p:spPr>
          <a:xfrm>
            <a:off x="4023627" y="3748594"/>
            <a:ext cx="1079271" cy="646331"/>
          </a:xfrm>
          <a:prstGeom prst="rect">
            <a:avLst/>
          </a:prstGeom>
          <a:noFill/>
        </p:spPr>
        <p:txBody>
          <a:bodyPr wrap="none" rtlCol="0">
            <a:spAutoFit/>
          </a:bodyPr>
          <a:lstStyle/>
          <a:p>
            <a:pPr algn="ctr"/>
            <a:r>
              <a:rPr lang="en-US" sz="1200" dirty="0"/>
              <a:t>R</a:t>
            </a:r>
            <a:r>
              <a:rPr lang="en-US" sz="1200" dirty="0" smtClean="0"/>
              <a:t>SA: 1024 bits</a:t>
            </a:r>
          </a:p>
          <a:p>
            <a:pPr algn="ctr"/>
            <a:r>
              <a:rPr lang="en-US" sz="1200" dirty="0" smtClean="0"/>
              <a:t>DSA:320 bits</a:t>
            </a:r>
          </a:p>
          <a:p>
            <a:pPr algn="ctr"/>
            <a:r>
              <a:rPr lang="en-US" sz="1200" dirty="0" smtClean="0"/>
              <a:t>BLS:160 bits</a:t>
            </a:r>
            <a:endParaRPr lang="en-US" sz="1200" dirty="0"/>
          </a:p>
        </p:txBody>
      </p:sp>
      <p:cxnSp>
        <p:nvCxnSpPr>
          <p:cNvPr id="16" name="Straight Arrow Connector 8"/>
          <p:cNvCxnSpPr/>
          <p:nvPr/>
        </p:nvCxnSpPr>
        <p:spPr>
          <a:xfrm>
            <a:off x="3032059" y="4394795"/>
            <a:ext cx="2669432" cy="29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9"/>
          <p:cNvCxnSpPr/>
          <p:nvPr/>
        </p:nvCxnSpPr>
        <p:spPr>
          <a:xfrm flipH="1" flipV="1">
            <a:off x="3031816" y="4709660"/>
            <a:ext cx="2810483" cy="9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4"/>
          <p:cNvSpPr txBox="1"/>
          <p:nvPr/>
        </p:nvSpPr>
        <p:spPr>
          <a:xfrm>
            <a:off x="3302569" y="5358713"/>
            <a:ext cx="4339650" cy="369332"/>
          </a:xfrm>
          <a:prstGeom prst="rect">
            <a:avLst/>
          </a:prstGeom>
          <a:noFill/>
        </p:spPr>
        <p:txBody>
          <a:bodyPr wrap="none" rtlCol="0">
            <a:spAutoFit/>
          </a:bodyPr>
          <a:lstStyle/>
          <a:p>
            <a:r>
              <a:rPr lang="zh-CN" altLang="en-US" dirty="0" smtClean="0">
                <a:solidFill>
                  <a:srgbClr val="FF0000"/>
                </a:solidFill>
              </a:rPr>
              <a:t>更少的存储和通信开销，不支持动态更新</a:t>
            </a:r>
            <a:endParaRPr lang="en-US" dirty="0">
              <a:solidFill>
                <a:srgbClr val="FF0000"/>
              </a:solidFill>
            </a:endParaRPr>
          </a:p>
        </p:txBody>
      </p:sp>
      <p:sp>
        <p:nvSpPr>
          <p:cNvPr id="19" name="TextBox 12"/>
          <p:cNvSpPr txBox="1"/>
          <p:nvPr/>
        </p:nvSpPr>
        <p:spPr>
          <a:xfrm>
            <a:off x="2230867" y="3748369"/>
            <a:ext cx="328936" cy="276999"/>
          </a:xfrm>
          <a:prstGeom prst="rect">
            <a:avLst/>
          </a:prstGeom>
          <a:noFill/>
        </p:spPr>
        <p:txBody>
          <a:bodyPr wrap="none" rtlCol="0">
            <a:spAutoFit/>
          </a:bodyPr>
          <a:lstStyle/>
          <a:p>
            <a:pPr algn="ctr"/>
            <a:r>
              <a:rPr lang="en-US" sz="1200" dirty="0" smtClean="0"/>
              <a:t>….</a:t>
            </a:r>
            <a:endParaRPr lang="en-US" sz="1200" dirty="0"/>
          </a:p>
        </p:txBody>
      </p:sp>
      <p:sp>
        <p:nvSpPr>
          <p:cNvPr id="20" name="TextBox 12"/>
          <p:cNvSpPr txBox="1"/>
          <p:nvPr/>
        </p:nvSpPr>
        <p:spPr>
          <a:xfrm>
            <a:off x="7443582" y="3402294"/>
            <a:ext cx="328936" cy="276999"/>
          </a:xfrm>
          <a:prstGeom prst="rect">
            <a:avLst/>
          </a:prstGeom>
          <a:noFill/>
        </p:spPr>
        <p:txBody>
          <a:bodyPr wrap="none" rtlCol="0">
            <a:spAutoFit/>
          </a:bodyPr>
          <a:lstStyle/>
          <a:p>
            <a:pPr algn="ctr"/>
            <a:r>
              <a:rPr lang="en-US" sz="1200" dirty="0" smtClean="0"/>
              <a:t>….</a:t>
            </a:r>
            <a:endParaRPr lang="en-US" sz="1200" dirty="0"/>
          </a:p>
        </p:txBody>
      </p:sp>
    </p:spTree>
  </p:cSld>
  <p:clrMapOvr>
    <a:masterClrMapping/>
  </p:clrMapOvr>
  <mc:AlternateContent xmlns:mc="http://schemas.openxmlformats.org/markup-compatibility/2006" xmlns:p14="http://schemas.microsoft.com/office/powerpoint/2010/main">
    <mc:Choice Requires="p14">
      <p:transition spd="med" p14:dur="700" advTm="6487">
        <p:fade/>
      </p:transition>
    </mc:Choice>
    <mc:Fallback xmlns="">
      <p:transition spd="med" advTm="648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800"/>
                                        <p:tgtEl>
                                          <p:spTgt spid="11"/>
                                        </p:tgtEl>
                                      </p:cBhvr>
                                    </p:animEffect>
                                    <p:anim calcmode="lin" valueType="num">
                                      <p:cBhvr>
                                        <p:cTn id="8" dur="800" fill="hold"/>
                                        <p:tgtEl>
                                          <p:spTgt spid="11"/>
                                        </p:tgtEl>
                                        <p:attrNameLst>
                                          <p:attrName>ppt_x</p:attrName>
                                        </p:attrNameLst>
                                      </p:cBhvr>
                                      <p:tavLst>
                                        <p:tav tm="0">
                                          <p:val>
                                            <p:strVal val="#ppt_x"/>
                                          </p:val>
                                        </p:tav>
                                        <p:tav tm="100000">
                                          <p:val>
                                            <p:strVal val="#ppt_x"/>
                                          </p:val>
                                        </p:tav>
                                      </p:tavLst>
                                    </p:anim>
                                    <p:anim calcmode="lin" valueType="num">
                                      <p:cBhvr>
                                        <p:cTn id="9" dur="8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44"/>
          <p:cNvSpPr txBox="1"/>
          <p:nvPr/>
        </p:nvSpPr>
        <p:spPr>
          <a:xfrm>
            <a:off x="393324" y="2752050"/>
            <a:ext cx="2057315" cy="1200329"/>
          </a:xfrm>
          <a:prstGeom prst="rect">
            <a:avLst/>
          </a:prstGeom>
          <a:noFill/>
        </p:spPr>
        <p:txBody>
          <a:bodyPr wrap="square" rtlCol="0">
            <a:spAutoFit/>
          </a:bodyPr>
          <a:lstStyle/>
          <a:p>
            <a:pPr algn="ctr">
              <a:lnSpc>
                <a:spcPct val="150000"/>
              </a:lnSpc>
              <a:defRPr/>
            </a:pP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深网（暗网</a:t>
            </a:r>
            <a:endPar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endParaRPr>
          </a:p>
          <a:p>
            <a:pPr algn="ctr">
              <a:lnSpc>
                <a:spcPct val="150000"/>
              </a:lnSpc>
              <a:defRPr/>
            </a:pP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洋葱网络）</a:t>
            </a:r>
            <a:endParaRPr kumimoji="0" lang="en-US" altLang="zh-CN" sz="2400" b="1"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13" name="文本框 44"/>
          <p:cNvSpPr txBox="1"/>
          <p:nvPr/>
        </p:nvSpPr>
        <p:spPr>
          <a:xfrm>
            <a:off x="3457849" y="2980687"/>
            <a:ext cx="2057315" cy="581057"/>
          </a:xfrm>
          <a:prstGeom prst="rect">
            <a:avLst/>
          </a:prstGeom>
          <a:noFill/>
        </p:spPr>
        <p:txBody>
          <a:bodyPr wrap="square" rtlCol="0">
            <a:spAutoFit/>
          </a:bodyPr>
          <a:lstStyle/>
          <a:p>
            <a:pPr algn="ctr">
              <a:lnSpc>
                <a:spcPct val="150000"/>
              </a:lnSpc>
              <a:defRPr/>
            </a:pP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丝绸之路</a:t>
            </a:r>
            <a:endParaRPr kumimoji="0" lang="en-US" altLang="zh-CN" sz="2400" b="1"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21" name="文本框 44"/>
          <p:cNvSpPr txBox="1"/>
          <p:nvPr/>
        </p:nvSpPr>
        <p:spPr>
          <a:xfrm>
            <a:off x="9984658" y="2751995"/>
            <a:ext cx="1618992" cy="1135054"/>
          </a:xfrm>
          <a:prstGeom prst="rect">
            <a:avLst/>
          </a:prstGeom>
          <a:noFill/>
        </p:spPr>
        <p:txBody>
          <a:bodyPr wrap="square" rtlCol="0">
            <a:spAutoFit/>
          </a:bodyPr>
          <a:lstStyle/>
          <a:p>
            <a:pPr algn="ctr">
              <a:lnSpc>
                <a:spcPct val="150000"/>
              </a:lnSpc>
              <a:defRPr/>
            </a:pP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lt"/>
              </a:rPr>
              <a:t>网络的“乌托邦”</a:t>
            </a:r>
            <a:endParaRPr kumimoji="0" lang="en-US" altLang="zh-CN" sz="2400" b="1"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22" name="标题 5"/>
          <p:cNvSpPr>
            <a:spLocks noGrp="1"/>
          </p:cNvSpPr>
          <p:nvPr/>
        </p:nvSpPr>
        <p:spPr>
          <a:xfrm>
            <a:off x="1281430" y="447675"/>
            <a:ext cx="9486900" cy="723265"/>
          </a:xfrm>
          <a:prstGeom prst="rect">
            <a:avLst/>
          </a:prstGeom>
        </p:spPr>
        <p:txBody>
          <a:bodyPr/>
          <a:lstStyle>
            <a:lvl1pPr algn="l" defTabSz="914400" rtl="0" eaLnBrk="1" latinLnBrk="0" hangingPunct="1">
              <a:lnSpc>
                <a:spcPct val="90000"/>
              </a:lnSpc>
              <a:spcBef>
                <a:spcPct val="0"/>
              </a:spcBef>
              <a:buNone/>
              <a:defRPr lang="zh-CN" altLang="en-US" sz="2000" kern="0" dirty="0" smtClean="0">
                <a:solidFill>
                  <a:schemeClr val="tx1">
                    <a:lumMod val="65000"/>
                    <a:lumOff val="35000"/>
                  </a:schemeClr>
                </a:solidFill>
                <a:latin typeface="微软雅黑" panose="020B0503020204020204" pitchFamily="34" charset="-122"/>
                <a:ea typeface="微软雅黑" panose="020B0503020204020204" pitchFamily="34" charset="-122"/>
                <a:cs typeface="Helvetica Neue"/>
              </a:defRPr>
            </a:lvl1pPr>
          </a:lstStyle>
          <a:p>
            <a:pPr algn="ctr"/>
            <a:r>
              <a:rPr sz="4800">
                <a:latin typeface="+mj-ea"/>
                <a:ea typeface="+mj-ea"/>
                <a:sym typeface="+mn-ea"/>
              </a:rPr>
              <a:t>安全性</a:t>
            </a:r>
            <a:endParaRPr kumimoji="1" lang="zh-CN" altLang="en-US" sz="4800" dirty="0">
              <a:latin typeface="+mj-ea"/>
              <a:ea typeface="+mj-ea"/>
            </a:endParaRPr>
          </a:p>
        </p:txBody>
      </p:sp>
      <p:sp>
        <p:nvSpPr>
          <p:cNvPr id="4" name="矩形 3"/>
          <p:cNvSpPr/>
          <p:nvPr/>
        </p:nvSpPr>
        <p:spPr>
          <a:xfrm>
            <a:off x="1499162" y="1647907"/>
            <a:ext cx="8737746" cy="4523105"/>
          </a:xfrm>
          <a:prstGeom prst="rect">
            <a:avLst/>
          </a:prstGeom>
        </p:spPr>
        <p:txBody>
          <a:bodyPr wrap="square">
            <a:spAutoFit/>
          </a:bodyPr>
          <a:lstStyle/>
          <a:p>
            <a:pPr algn="just" fontAlgn="auto">
              <a:lnSpc>
                <a:spcPct val="150000"/>
              </a:lnSpc>
            </a:pPr>
            <a:r>
              <a:rPr lang="en-US" altLang="zh-CN" sz="2400" dirty="0" smtClean="0">
                <a:sym typeface="+mn-ea"/>
              </a:rPr>
              <a:t>PDP</a:t>
            </a:r>
            <a:r>
              <a:rPr lang="zh-CN" altLang="en-US" sz="2400" dirty="0">
                <a:sym typeface="+mn-ea"/>
              </a:rPr>
              <a:t>证明方案大概有</a:t>
            </a:r>
            <a:r>
              <a:rPr lang="en-US" altLang="zh-CN" sz="2400" dirty="0">
                <a:sym typeface="+mn-ea"/>
              </a:rPr>
              <a:t>5</a:t>
            </a:r>
            <a:r>
              <a:rPr lang="zh-CN" altLang="en-US" sz="2400" dirty="0">
                <a:sym typeface="+mn-ea"/>
              </a:rPr>
              <a:t>种，分别是：</a:t>
            </a:r>
            <a:endParaRPr lang="zh-CN" altLang="en-US" sz="2400" dirty="0"/>
          </a:p>
          <a:p>
            <a:pPr algn="just" fontAlgn="auto">
              <a:lnSpc>
                <a:spcPct val="150000"/>
              </a:lnSpc>
            </a:pPr>
            <a:r>
              <a:rPr lang="zh-CN" altLang="en-US" sz="2400" dirty="0">
                <a:sym typeface="+mn-ea"/>
              </a:rPr>
              <a:t>（4）支持动态操作</a:t>
            </a:r>
            <a:r>
              <a:rPr lang="zh-CN" altLang="en-US" sz="2400" dirty="0" smtClean="0">
                <a:sym typeface="+mn-ea"/>
              </a:rPr>
              <a:t>：跳表，</a:t>
            </a:r>
            <a:r>
              <a:rPr lang="zh-CN" altLang="en-US" sz="2400" dirty="0">
                <a:sym typeface="+mn-ea"/>
              </a:rPr>
              <a:t> Merkle</a:t>
            </a:r>
            <a:r>
              <a:rPr lang="zh-CN" altLang="en-US" sz="2400" dirty="0" smtClean="0">
                <a:sym typeface="+mn-ea"/>
              </a:rPr>
              <a:t>树等</a:t>
            </a:r>
            <a:r>
              <a:rPr lang="zh-CN" altLang="en-US" sz="2400" dirty="0">
                <a:sym typeface="+mn-ea"/>
              </a:rPr>
              <a:t>数据结构</a:t>
            </a:r>
            <a:endParaRPr lang="zh-CN" altLang="en-US" sz="2400" dirty="0"/>
          </a:p>
          <a:p>
            <a:pPr algn="just" fontAlgn="auto">
              <a:lnSpc>
                <a:spcPct val="150000"/>
              </a:lnSpc>
            </a:pPr>
            <a:endParaRPr lang="zh-CN" altLang="en-US" sz="2400" dirty="0"/>
          </a:p>
          <a:p>
            <a:pPr algn="just" fontAlgn="auto">
              <a:lnSpc>
                <a:spcPct val="150000"/>
              </a:lnSpc>
            </a:pPr>
            <a:r>
              <a:rPr lang="zh-CN" altLang="en-US" sz="2400" dirty="0">
                <a:latin typeface="+mj-ea"/>
                <a:ea typeface="+mj-ea"/>
                <a:cs typeface="+mj-ea"/>
                <a:sym typeface="+mn-ea"/>
              </a:rPr>
              <a:t>                               </a:t>
            </a:r>
          </a:p>
          <a:p>
            <a:pPr algn="just" fontAlgn="auto">
              <a:lnSpc>
                <a:spcPct val="150000"/>
              </a:lnSpc>
            </a:pPr>
            <a:endParaRPr lang="zh-CN" altLang="en-US" sz="2400" dirty="0">
              <a:latin typeface="+mj-ea"/>
              <a:ea typeface="+mj-ea"/>
              <a:cs typeface="+mj-ea"/>
              <a:sym typeface="+mn-ea"/>
            </a:endParaRPr>
          </a:p>
          <a:p>
            <a:pPr algn="just" fontAlgn="auto">
              <a:lnSpc>
                <a:spcPct val="150000"/>
              </a:lnSpc>
            </a:pPr>
            <a:endParaRPr lang="zh-CN" altLang="en-US" sz="2400" dirty="0">
              <a:latin typeface="+mj-ea"/>
              <a:ea typeface="+mj-ea"/>
              <a:cs typeface="+mj-ea"/>
              <a:sym typeface="+mn-ea"/>
            </a:endParaRPr>
          </a:p>
          <a:p>
            <a:pPr algn="just" fontAlgn="auto">
              <a:lnSpc>
                <a:spcPct val="150000"/>
              </a:lnSpc>
            </a:pPr>
            <a:endParaRPr lang="zh-CN" altLang="en-US" sz="2400" dirty="0">
              <a:latin typeface="+mj-ea"/>
              <a:ea typeface="+mj-ea"/>
              <a:cs typeface="+mj-ea"/>
              <a:sym typeface="+mn-ea"/>
            </a:endParaRPr>
          </a:p>
          <a:p>
            <a:pPr algn="just" fontAlgn="auto">
              <a:lnSpc>
                <a:spcPct val="150000"/>
              </a:lnSpc>
            </a:pPr>
            <a:endParaRPr lang="zh-CN" altLang="en-US" sz="2400" dirty="0">
              <a:solidFill>
                <a:schemeClr val="tx1">
                  <a:lumMod val="75000"/>
                  <a:lumOff val="25000"/>
                </a:schemeClr>
              </a:solidFill>
              <a:latin typeface="+mj-ea"/>
              <a:ea typeface="+mj-ea"/>
              <a:cs typeface="+mj-ea"/>
            </a:endParaRPr>
          </a:p>
        </p:txBody>
      </p:sp>
      <p:pic>
        <p:nvPicPr>
          <p:cNvPr id="5" name="Picture 4"/>
          <p:cNvPicPr>
            <a:picLocks noChangeAspect="1"/>
          </p:cNvPicPr>
          <p:nvPr/>
        </p:nvPicPr>
        <p:blipFill>
          <a:blip r:embed="rId3"/>
          <a:stretch>
            <a:fillRect/>
          </a:stretch>
        </p:blipFill>
        <p:spPr>
          <a:xfrm>
            <a:off x="1789349" y="2862263"/>
            <a:ext cx="7874000" cy="3314700"/>
          </a:xfrm>
          <a:prstGeom prst="rect">
            <a:avLst/>
          </a:prstGeom>
        </p:spPr>
      </p:pic>
      <p:sp>
        <p:nvSpPr>
          <p:cNvPr id="6" name="Rectangle 5"/>
          <p:cNvSpPr/>
          <p:nvPr/>
        </p:nvSpPr>
        <p:spPr>
          <a:xfrm>
            <a:off x="4412575" y="5530632"/>
            <a:ext cx="6096000" cy="646331"/>
          </a:xfrm>
          <a:prstGeom prst="rect">
            <a:avLst/>
          </a:prstGeom>
        </p:spPr>
        <p:txBody>
          <a:bodyPr>
            <a:spAutoFit/>
          </a:bodyPr>
          <a:lstStyle/>
          <a:p>
            <a:r>
              <a:rPr lang="zh-CN" altLang="en-US" dirty="0" smtClean="0">
                <a:solidFill>
                  <a:srgbClr val="FF0000"/>
                </a:solidFill>
              </a:rPr>
              <a:t>但</a:t>
            </a:r>
            <a:r>
              <a:rPr lang="zh-CN" altLang="en-US" dirty="0">
                <a:solidFill>
                  <a:srgbClr val="FF0000"/>
                </a:solidFill>
              </a:rPr>
              <a:t>其存在认证路径过长， 每次认证过程中需要大量的辅助信息支持，计算代 价和通信开销较大等问题</a:t>
            </a:r>
            <a:endParaRPr lang="en-US"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advTm="6487">
        <p:fade/>
      </p:transition>
    </mc:Choice>
    <mc:Fallback xmlns="">
      <p:transition spd="med" advTm="648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800"/>
                                        <p:tgtEl>
                                          <p:spTgt spid="4"/>
                                        </p:tgtEl>
                                      </p:cBhvr>
                                    </p:animEffect>
                                    <p:anim calcmode="lin" valueType="num">
                                      <p:cBhvr>
                                        <p:cTn id="8" dur="800" fill="hold"/>
                                        <p:tgtEl>
                                          <p:spTgt spid="4"/>
                                        </p:tgtEl>
                                        <p:attrNameLst>
                                          <p:attrName>ppt_x</p:attrName>
                                        </p:attrNameLst>
                                      </p:cBhvr>
                                      <p:tavLst>
                                        <p:tav tm="0">
                                          <p:val>
                                            <p:strVal val="#ppt_x"/>
                                          </p:val>
                                        </p:tav>
                                        <p:tav tm="100000">
                                          <p:val>
                                            <p:strVal val="#ppt_x"/>
                                          </p:val>
                                        </p:tav>
                                      </p:tavLst>
                                    </p:anim>
                                    <p:anim calcmode="lin" valueType="num">
                                      <p:cBhvr>
                                        <p:cTn id="9" dur="8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44"/>
          <p:cNvSpPr txBox="1"/>
          <p:nvPr/>
        </p:nvSpPr>
        <p:spPr>
          <a:xfrm>
            <a:off x="7809591" y="2901554"/>
            <a:ext cx="1644951" cy="825419"/>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endParaRPr kumimoji="0" lang="en-US" altLang="zh-CN" sz="3600" b="1"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3" name="矩形 2"/>
          <p:cNvSpPr/>
          <p:nvPr/>
        </p:nvSpPr>
        <p:spPr>
          <a:xfrm>
            <a:off x="1090604" y="2901554"/>
            <a:ext cx="10264140" cy="461665"/>
          </a:xfrm>
          <a:prstGeom prst="rect">
            <a:avLst/>
          </a:prstGeom>
        </p:spPr>
        <p:txBody>
          <a:bodyPr wrap="square">
            <a:spAutoFit/>
          </a:bodyPr>
          <a:lstStyle/>
          <a:p>
            <a:pPr indent="273685">
              <a:spcAft>
                <a:spcPts val="1000"/>
              </a:spcAft>
            </a:pPr>
            <a:r>
              <a:rPr lang="en-US" altLang="zh-CN" sz="2400" dirty="0">
                <a:latin typeface="+mj-ea"/>
                <a:ea typeface="+mj-ea"/>
                <a:cs typeface="Times New Roman" panose="02020603050405020304" charset="0"/>
              </a:rPr>
              <a:t>   </a:t>
            </a:r>
            <a:endParaRPr lang="zh-CN" altLang="en-US" sz="2400" dirty="0">
              <a:latin typeface="+mj-ea"/>
              <a:ea typeface="+mj-ea"/>
            </a:endParaRPr>
          </a:p>
        </p:txBody>
      </p:sp>
      <p:sp>
        <p:nvSpPr>
          <p:cNvPr id="9" name="标题 5"/>
          <p:cNvSpPr>
            <a:spLocks noGrp="1"/>
          </p:cNvSpPr>
          <p:nvPr/>
        </p:nvSpPr>
        <p:spPr>
          <a:xfrm>
            <a:off x="1281430" y="455930"/>
            <a:ext cx="9486900" cy="723265"/>
          </a:xfrm>
          <a:prstGeom prst="rect">
            <a:avLst/>
          </a:prstGeom>
        </p:spPr>
        <p:txBody>
          <a:bodyPr/>
          <a:lstStyle>
            <a:lvl1pPr algn="l" defTabSz="914400" rtl="0" eaLnBrk="1" latinLnBrk="0" hangingPunct="1">
              <a:lnSpc>
                <a:spcPct val="90000"/>
              </a:lnSpc>
              <a:spcBef>
                <a:spcPct val="0"/>
              </a:spcBef>
              <a:buNone/>
              <a:defRPr lang="zh-CN" altLang="en-US" sz="2000" kern="0" dirty="0" smtClean="0">
                <a:solidFill>
                  <a:schemeClr val="tx1">
                    <a:lumMod val="65000"/>
                    <a:lumOff val="35000"/>
                  </a:schemeClr>
                </a:solidFill>
                <a:latin typeface="微软雅黑" panose="020B0503020204020204" pitchFamily="34" charset="-122"/>
                <a:ea typeface="微软雅黑" panose="020B0503020204020204" pitchFamily="34" charset="-122"/>
                <a:cs typeface="Helvetica Neue"/>
              </a:defRPr>
            </a:lvl1pPr>
          </a:lstStyle>
          <a:p>
            <a:pPr algn="ctr"/>
            <a:r>
              <a:rPr sz="4800">
                <a:latin typeface="+mj-ea"/>
                <a:ea typeface="+mj-ea"/>
                <a:sym typeface="+mn-ea"/>
              </a:rPr>
              <a:t>安全性</a:t>
            </a:r>
            <a:endParaRPr kumimoji="1" lang="zh-CN" altLang="en-US" sz="4800" dirty="0">
              <a:latin typeface="+mj-ea"/>
              <a:ea typeface="+mj-ea"/>
            </a:endParaRPr>
          </a:p>
        </p:txBody>
      </p:sp>
      <p:sp>
        <p:nvSpPr>
          <p:cNvPr id="11" name="矩形 10"/>
          <p:cNvSpPr/>
          <p:nvPr/>
        </p:nvSpPr>
        <p:spPr>
          <a:xfrm>
            <a:off x="1499162" y="1647907"/>
            <a:ext cx="8737746" cy="4523105"/>
          </a:xfrm>
          <a:prstGeom prst="rect">
            <a:avLst/>
          </a:prstGeom>
        </p:spPr>
        <p:txBody>
          <a:bodyPr wrap="square">
            <a:spAutoFit/>
          </a:bodyPr>
          <a:lstStyle/>
          <a:p>
            <a:pPr algn="just" fontAlgn="auto">
              <a:lnSpc>
                <a:spcPct val="150000"/>
              </a:lnSpc>
            </a:pPr>
            <a:r>
              <a:rPr lang="en-US" altLang="zh-CN" sz="2400" dirty="0" smtClean="0">
                <a:latin typeface="+mj-ea"/>
                <a:ea typeface="+mj-ea"/>
                <a:cs typeface="+mj-ea"/>
                <a:sym typeface="+mn-ea"/>
              </a:rPr>
              <a:t>PDP</a:t>
            </a:r>
            <a:r>
              <a:rPr lang="zh-CN" altLang="en-US" sz="2400" dirty="0">
                <a:latin typeface="+mj-ea"/>
                <a:ea typeface="+mj-ea"/>
                <a:cs typeface="+mj-ea"/>
                <a:sym typeface="+mn-ea"/>
              </a:rPr>
              <a:t>证明方案大概有</a:t>
            </a:r>
            <a:r>
              <a:rPr lang="en-US" altLang="zh-CN" sz="2400" dirty="0">
                <a:latin typeface="+mj-ea"/>
                <a:ea typeface="+mj-ea"/>
                <a:cs typeface="+mj-ea"/>
                <a:sym typeface="+mn-ea"/>
              </a:rPr>
              <a:t>5</a:t>
            </a:r>
            <a:r>
              <a:rPr lang="zh-CN" altLang="en-US" sz="2400" dirty="0">
                <a:latin typeface="+mj-ea"/>
                <a:ea typeface="+mj-ea"/>
                <a:cs typeface="+mj-ea"/>
                <a:sym typeface="+mn-ea"/>
              </a:rPr>
              <a:t>种，分别是：</a:t>
            </a:r>
            <a:endParaRPr lang="zh-CN" altLang="en-US" sz="2400" dirty="0">
              <a:latin typeface="+mj-ea"/>
              <a:ea typeface="+mj-ea"/>
              <a:cs typeface="+mj-ea"/>
            </a:endParaRPr>
          </a:p>
          <a:p>
            <a:pPr algn="just" fontAlgn="auto">
              <a:lnSpc>
                <a:spcPct val="150000"/>
              </a:lnSpc>
            </a:pPr>
            <a:r>
              <a:rPr lang="zh-CN" altLang="en-US" sz="2400" dirty="0">
                <a:latin typeface="+mj-ea"/>
                <a:ea typeface="+mj-ea"/>
                <a:cs typeface="+mj-ea"/>
                <a:sym typeface="+mn-ea"/>
              </a:rPr>
              <a:t>（4）支持动态操作</a:t>
            </a:r>
            <a:r>
              <a:rPr lang="zh-CN" altLang="en-US" sz="2400" dirty="0" smtClean="0">
                <a:latin typeface="+mj-ea"/>
                <a:ea typeface="+mj-ea"/>
                <a:cs typeface="+mj-ea"/>
                <a:sym typeface="+mn-ea"/>
              </a:rPr>
              <a:t>：跳表，</a:t>
            </a:r>
            <a:r>
              <a:rPr lang="zh-CN" altLang="en-US" sz="2400" dirty="0">
                <a:latin typeface="+mj-ea"/>
                <a:ea typeface="+mj-ea"/>
                <a:cs typeface="+mj-ea"/>
                <a:sym typeface="+mn-ea"/>
              </a:rPr>
              <a:t> Merkle</a:t>
            </a:r>
            <a:r>
              <a:rPr lang="zh-CN" altLang="en-US" sz="2400" dirty="0" smtClean="0">
                <a:latin typeface="+mj-ea"/>
                <a:ea typeface="+mj-ea"/>
                <a:cs typeface="+mj-ea"/>
                <a:sym typeface="+mn-ea"/>
              </a:rPr>
              <a:t>树等</a:t>
            </a:r>
            <a:r>
              <a:rPr lang="zh-CN" altLang="en-US" sz="2400" dirty="0">
                <a:latin typeface="+mj-ea"/>
                <a:ea typeface="+mj-ea"/>
                <a:cs typeface="+mj-ea"/>
                <a:sym typeface="+mn-ea"/>
              </a:rPr>
              <a:t>数据结构</a:t>
            </a:r>
            <a:endParaRPr lang="zh-CN" altLang="en-US" sz="2400" dirty="0">
              <a:latin typeface="+mj-ea"/>
              <a:ea typeface="+mj-ea"/>
              <a:cs typeface="+mj-ea"/>
            </a:endParaRPr>
          </a:p>
          <a:p>
            <a:pPr algn="just" fontAlgn="auto">
              <a:lnSpc>
                <a:spcPct val="150000"/>
              </a:lnSpc>
            </a:pPr>
            <a:endParaRPr lang="zh-CN" altLang="en-US" sz="2400" dirty="0"/>
          </a:p>
          <a:p>
            <a:pPr algn="just" fontAlgn="auto">
              <a:lnSpc>
                <a:spcPct val="150000"/>
              </a:lnSpc>
            </a:pPr>
            <a:r>
              <a:rPr lang="zh-CN" altLang="en-US" sz="2400" dirty="0">
                <a:latin typeface="+mj-ea"/>
                <a:ea typeface="+mj-ea"/>
                <a:cs typeface="+mj-ea"/>
                <a:sym typeface="+mn-ea"/>
              </a:rPr>
              <a:t>                               </a:t>
            </a:r>
          </a:p>
          <a:p>
            <a:pPr algn="just" fontAlgn="auto">
              <a:lnSpc>
                <a:spcPct val="150000"/>
              </a:lnSpc>
            </a:pPr>
            <a:endParaRPr lang="zh-CN" altLang="en-US" sz="2400" dirty="0">
              <a:latin typeface="+mj-ea"/>
              <a:ea typeface="+mj-ea"/>
              <a:cs typeface="+mj-ea"/>
              <a:sym typeface="+mn-ea"/>
            </a:endParaRPr>
          </a:p>
          <a:p>
            <a:pPr algn="just" fontAlgn="auto">
              <a:lnSpc>
                <a:spcPct val="150000"/>
              </a:lnSpc>
            </a:pPr>
            <a:endParaRPr lang="zh-CN" altLang="en-US" sz="2400" dirty="0">
              <a:latin typeface="+mj-ea"/>
              <a:ea typeface="+mj-ea"/>
              <a:cs typeface="+mj-ea"/>
              <a:sym typeface="+mn-ea"/>
            </a:endParaRPr>
          </a:p>
          <a:p>
            <a:pPr algn="just" fontAlgn="auto">
              <a:lnSpc>
                <a:spcPct val="150000"/>
              </a:lnSpc>
            </a:pPr>
            <a:endParaRPr lang="zh-CN" altLang="en-US" sz="2400" dirty="0">
              <a:latin typeface="+mj-ea"/>
              <a:ea typeface="+mj-ea"/>
              <a:cs typeface="+mj-ea"/>
              <a:sym typeface="+mn-ea"/>
            </a:endParaRPr>
          </a:p>
          <a:p>
            <a:pPr algn="just" fontAlgn="auto">
              <a:lnSpc>
                <a:spcPct val="150000"/>
              </a:lnSpc>
            </a:pPr>
            <a:endParaRPr lang="zh-CN" altLang="en-US" sz="2400" dirty="0">
              <a:solidFill>
                <a:schemeClr val="tx1">
                  <a:lumMod val="75000"/>
                  <a:lumOff val="25000"/>
                </a:schemeClr>
              </a:solidFill>
              <a:latin typeface="+mj-ea"/>
              <a:ea typeface="+mj-ea"/>
              <a:cs typeface="+mj-ea"/>
            </a:endParaRPr>
          </a:p>
        </p:txBody>
      </p:sp>
      <p:pic>
        <p:nvPicPr>
          <p:cNvPr id="6" name="Picture 3"/>
          <p:cNvPicPr>
            <a:picLocks noChangeAspect="1"/>
          </p:cNvPicPr>
          <p:nvPr/>
        </p:nvPicPr>
        <p:blipFill>
          <a:blip r:embed="rId3"/>
          <a:stretch>
            <a:fillRect/>
          </a:stretch>
        </p:blipFill>
        <p:spPr>
          <a:xfrm>
            <a:off x="1516975" y="3200670"/>
            <a:ext cx="7874000" cy="2616200"/>
          </a:xfrm>
          <a:prstGeom prst="rect">
            <a:avLst/>
          </a:prstGeom>
        </p:spPr>
      </p:pic>
      <p:sp>
        <p:nvSpPr>
          <p:cNvPr id="7" name="TextBox 5"/>
          <p:cNvSpPr txBox="1"/>
          <p:nvPr/>
        </p:nvSpPr>
        <p:spPr>
          <a:xfrm>
            <a:off x="7648564" y="5767141"/>
            <a:ext cx="2723823" cy="369332"/>
          </a:xfrm>
          <a:prstGeom prst="rect">
            <a:avLst/>
          </a:prstGeom>
          <a:noFill/>
        </p:spPr>
        <p:txBody>
          <a:bodyPr wrap="none" rtlCol="0">
            <a:spAutoFit/>
          </a:bodyPr>
          <a:lstStyle/>
          <a:p>
            <a:r>
              <a:rPr lang="zh-CN" altLang="en-US" dirty="0" smtClean="0">
                <a:solidFill>
                  <a:srgbClr val="FF0000"/>
                </a:solidFill>
              </a:rPr>
              <a:t>难以维护平衡二</a:t>
            </a:r>
            <a:r>
              <a:rPr lang="zh-CN" altLang="en-US" smtClean="0">
                <a:solidFill>
                  <a:srgbClr val="FF0000"/>
                </a:solidFill>
              </a:rPr>
              <a:t>叉树特性</a:t>
            </a:r>
            <a:endParaRPr lang="en-US"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advTm="6487">
        <p:fade/>
      </p:transition>
    </mc:Choice>
    <mc:Fallback xmlns="">
      <p:transition spd="med" advTm="648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800"/>
                                        <p:tgtEl>
                                          <p:spTgt spid="11"/>
                                        </p:tgtEl>
                                      </p:cBhvr>
                                    </p:animEffect>
                                    <p:anim calcmode="lin" valueType="num">
                                      <p:cBhvr>
                                        <p:cTn id="8" dur="800" fill="hold"/>
                                        <p:tgtEl>
                                          <p:spTgt spid="11"/>
                                        </p:tgtEl>
                                        <p:attrNameLst>
                                          <p:attrName>ppt_x</p:attrName>
                                        </p:attrNameLst>
                                      </p:cBhvr>
                                      <p:tavLst>
                                        <p:tav tm="0">
                                          <p:val>
                                            <p:strVal val="#ppt_x"/>
                                          </p:val>
                                        </p:tav>
                                        <p:tav tm="100000">
                                          <p:val>
                                            <p:strVal val="#ppt_x"/>
                                          </p:val>
                                        </p:tav>
                                      </p:tavLst>
                                    </p:anim>
                                    <p:anim calcmode="lin" valueType="num">
                                      <p:cBhvr>
                                        <p:cTn id="9" dur="8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44"/>
          <p:cNvSpPr txBox="1"/>
          <p:nvPr/>
        </p:nvSpPr>
        <p:spPr>
          <a:xfrm>
            <a:off x="7809591" y="2901554"/>
            <a:ext cx="1644951" cy="825419"/>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endParaRPr kumimoji="0" lang="en-US" altLang="zh-CN" sz="3600" b="1"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3" name="矩形 2"/>
          <p:cNvSpPr/>
          <p:nvPr/>
        </p:nvSpPr>
        <p:spPr>
          <a:xfrm>
            <a:off x="1090604" y="2901554"/>
            <a:ext cx="10264140" cy="461665"/>
          </a:xfrm>
          <a:prstGeom prst="rect">
            <a:avLst/>
          </a:prstGeom>
        </p:spPr>
        <p:txBody>
          <a:bodyPr wrap="square">
            <a:spAutoFit/>
          </a:bodyPr>
          <a:lstStyle/>
          <a:p>
            <a:pPr indent="273685">
              <a:spcAft>
                <a:spcPts val="1000"/>
              </a:spcAft>
            </a:pPr>
            <a:r>
              <a:rPr lang="en-US" altLang="zh-CN" sz="2400" dirty="0">
                <a:latin typeface="+mj-ea"/>
                <a:ea typeface="+mj-ea"/>
                <a:cs typeface="Times New Roman" panose="02020603050405020304" charset="0"/>
              </a:rPr>
              <a:t>   </a:t>
            </a:r>
            <a:endParaRPr lang="zh-CN" altLang="en-US" sz="2400" dirty="0">
              <a:latin typeface="+mj-ea"/>
              <a:ea typeface="+mj-ea"/>
            </a:endParaRPr>
          </a:p>
        </p:txBody>
      </p:sp>
      <p:sp>
        <p:nvSpPr>
          <p:cNvPr id="22" name="标题 5"/>
          <p:cNvSpPr>
            <a:spLocks noGrp="1"/>
          </p:cNvSpPr>
          <p:nvPr/>
        </p:nvSpPr>
        <p:spPr>
          <a:xfrm>
            <a:off x="1281430" y="447675"/>
            <a:ext cx="9486900" cy="723265"/>
          </a:xfrm>
          <a:prstGeom prst="rect">
            <a:avLst/>
          </a:prstGeom>
        </p:spPr>
        <p:txBody>
          <a:bodyPr/>
          <a:lstStyle>
            <a:lvl1pPr algn="l" defTabSz="914400" rtl="0" eaLnBrk="1" latinLnBrk="0" hangingPunct="1">
              <a:lnSpc>
                <a:spcPct val="90000"/>
              </a:lnSpc>
              <a:spcBef>
                <a:spcPct val="0"/>
              </a:spcBef>
              <a:buNone/>
              <a:defRPr lang="zh-CN" altLang="en-US" sz="2000" kern="0" dirty="0" smtClean="0">
                <a:solidFill>
                  <a:schemeClr val="tx1">
                    <a:lumMod val="65000"/>
                    <a:lumOff val="35000"/>
                  </a:schemeClr>
                </a:solidFill>
                <a:latin typeface="微软雅黑" panose="020B0503020204020204" pitchFamily="34" charset="-122"/>
                <a:ea typeface="微软雅黑" panose="020B0503020204020204" pitchFamily="34" charset="-122"/>
                <a:cs typeface="Helvetica Neue"/>
              </a:defRPr>
            </a:lvl1pPr>
          </a:lstStyle>
          <a:p>
            <a:pPr algn="ctr"/>
            <a:r>
              <a:rPr sz="4800">
                <a:latin typeface="+mj-ea"/>
                <a:ea typeface="+mj-ea"/>
                <a:sym typeface="+mn-ea"/>
              </a:rPr>
              <a:t>安全性</a:t>
            </a:r>
            <a:endParaRPr kumimoji="1" lang="zh-CN" altLang="en-US" sz="4800" dirty="0">
              <a:latin typeface="+mj-ea"/>
              <a:ea typeface="+mj-ea"/>
            </a:endParaRPr>
          </a:p>
        </p:txBody>
      </p:sp>
      <p:sp>
        <p:nvSpPr>
          <p:cNvPr id="7" name="矩形 6"/>
          <p:cNvSpPr/>
          <p:nvPr/>
        </p:nvSpPr>
        <p:spPr>
          <a:xfrm>
            <a:off x="1499162" y="1647907"/>
            <a:ext cx="8737746" cy="5077460"/>
          </a:xfrm>
          <a:prstGeom prst="rect">
            <a:avLst/>
          </a:prstGeom>
        </p:spPr>
        <p:txBody>
          <a:bodyPr wrap="square">
            <a:spAutoFit/>
          </a:bodyPr>
          <a:lstStyle/>
          <a:p>
            <a:pPr algn="just" fontAlgn="auto">
              <a:lnSpc>
                <a:spcPct val="150000"/>
              </a:lnSpc>
            </a:pPr>
            <a:r>
              <a:rPr lang="en-US" altLang="zh-CN" sz="2400" dirty="0" smtClean="0">
                <a:sym typeface="+mn-ea"/>
              </a:rPr>
              <a:t>PDP</a:t>
            </a:r>
            <a:r>
              <a:rPr lang="zh-CN" altLang="en-US" sz="2400" dirty="0">
                <a:sym typeface="+mn-ea"/>
              </a:rPr>
              <a:t>证明方案大概有</a:t>
            </a:r>
            <a:r>
              <a:rPr lang="en-US" altLang="zh-CN" sz="2400" dirty="0">
                <a:sym typeface="+mn-ea"/>
              </a:rPr>
              <a:t>5</a:t>
            </a:r>
            <a:r>
              <a:rPr lang="zh-CN" altLang="en-US" sz="2400" dirty="0">
                <a:sym typeface="+mn-ea"/>
              </a:rPr>
              <a:t>种，分别是：</a:t>
            </a:r>
            <a:endParaRPr lang="zh-CN" altLang="en-US" sz="2400" dirty="0"/>
          </a:p>
          <a:p>
            <a:pPr algn="just" fontAlgn="auto">
              <a:lnSpc>
                <a:spcPct val="150000"/>
              </a:lnSpc>
            </a:pPr>
            <a:r>
              <a:rPr lang="zh-CN" altLang="en-US" sz="2400" dirty="0">
                <a:sym typeface="+mn-ea"/>
              </a:rPr>
              <a:t>（5）支持多副本：利用冗余备份的方式来存储重要的</a:t>
            </a:r>
            <a:r>
              <a:rPr lang="zh-CN" altLang="en-US" sz="2400" dirty="0" smtClean="0">
                <a:sym typeface="+mn-ea"/>
              </a:rPr>
              <a:t>文件</a:t>
            </a:r>
            <a:endParaRPr lang="zh-CN" altLang="en-US" sz="2400" dirty="0"/>
          </a:p>
          <a:p>
            <a:pPr algn="just" fontAlgn="auto">
              <a:lnSpc>
                <a:spcPct val="150000"/>
              </a:lnSpc>
            </a:pPr>
            <a:endParaRPr lang="zh-CN" altLang="en-US" sz="2400" dirty="0"/>
          </a:p>
          <a:p>
            <a:pPr algn="just" fontAlgn="auto">
              <a:lnSpc>
                <a:spcPct val="150000"/>
              </a:lnSpc>
            </a:pPr>
            <a:endParaRPr lang="zh-CN" altLang="en-US" sz="2400" dirty="0"/>
          </a:p>
          <a:p>
            <a:pPr algn="just" fontAlgn="auto">
              <a:lnSpc>
                <a:spcPct val="150000"/>
              </a:lnSpc>
            </a:pPr>
            <a:r>
              <a:rPr lang="zh-CN" altLang="en-US" sz="2400" dirty="0">
                <a:latin typeface="+mj-ea"/>
                <a:ea typeface="+mj-ea"/>
                <a:cs typeface="+mj-ea"/>
                <a:sym typeface="+mn-ea"/>
              </a:rPr>
              <a:t>                               </a:t>
            </a:r>
          </a:p>
          <a:p>
            <a:pPr algn="just" fontAlgn="auto">
              <a:lnSpc>
                <a:spcPct val="150000"/>
              </a:lnSpc>
            </a:pPr>
            <a:endParaRPr lang="zh-CN" altLang="en-US" sz="2400" dirty="0">
              <a:latin typeface="+mj-ea"/>
              <a:ea typeface="+mj-ea"/>
              <a:cs typeface="+mj-ea"/>
              <a:sym typeface="+mn-ea"/>
            </a:endParaRPr>
          </a:p>
          <a:p>
            <a:pPr algn="just" fontAlgn="auto">
              <a:lnSpc>
                <a:spcPct val="150000"/>
              </a:lnSpc>
            </a:pPr>
            <a:endParaRPr lang="zh-CN" altLang="en-US" sz="2400" dirty="0">
              <a:latin typeface="+mj-ea"/>
              <a:ea typeface="+mj-ea"/>
              <a:cs typeface="+mj-ea"/>
              <a:sym typeface="+mn-ea"/>
            </a:endParaRPr>
          </a:p>
          <a:p>
            <a:pPr algn="just" fontAlgn="auto">
              <a:lnSpc>
                <a:spcPct val="150000"/>
              </a:lnSpc>
            </a:pPr>
            <a:endParaRPr lang="zh-CN" altLang="en-US" sz="2400" dirty="0">
              <a:latin typeface="+mj-ea"/>
              <a:ea typeface="+mj-ea"/>
              <a:cs typeface="+mj-ea"/>
              <a:sym typeface="+mn-ea"/>
            </a:endParaRPr>
          </a:p>
          <a:p>
            <a:pPr algn="just" fontAlgn="auto">
              <a:lnSpc>
                <a:spcPct val="150000"/>
              </a:lnSpc>
            </a:pPr>
            <a:endParaRPr lang="zh-CN" altLang="en-US" sz="2400" dirty="0">
              <a:solidFill>
                <a:schemeClr val="tx1">
                  <a:lumMod val="75000"/>
                  <a:lumOff val="25000"/>
                </a:schemeClr>
              </a:solidFill>
              <a:latin typeface="+mj-ea"/>
              <a:ea typeface="+mj-ea"/>
              <a:cs typeface="+mj-ea"/>
            </a:endParaRPr>
          </a:p>
        </p:txBody>
      </p:sp>
      <p:pic>
        <p:nvPicPr>
          <p:cNvPr id="8" name="Picture 4"/>
          <p:cNvPicPr>
            <a:picLocks noChangeAspect="1"/>
          </p:cNvPicPr>
          <p:nvPr/>
        </p:nvPicPr>
        <p:blipFill>
          <a:blip r:embed="rId3"/>
          <a:stretch>
            <a:fillRect/>
          </a:stretch>
        </p:blipFill>
        <p:spPr>
          <a:xfrm>
            <a:off x="3884835" y="2996118"/>
            <a:ext cx="2400811" cy="360896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Tm="6487">
        <p:fade/>
      </p:transition>
    </mc:Choice>
    <mc:Fallback xmlns="">
      <p:transition spd="med" advTm="648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800"/>
                                        <p:tgtEl>
                                          <p:spTgt spid="7"/>
                                        </p:tgtEl>
                                      </p:cBhvr>
                                    </p:animEffect>
                                    <p:anim calcmode="lin" valueType="num">
                                      <p:cBhvr>
                                        <p:cTn id="8" dur="800" fill="hold"/>
                                        <p:tgtEl>
                                          <p:spTgt spid="7"/>
                                        </p:tgtEl>
                                        <p:attrNameLst>
                                          <p:attrName>ppt_x</p:attrName>
                                        </p:attrNameLst>
                                      </p:cBhvr>
                                      <p:tavLst>
                                        <p:tav tm="0">
                                          <p:val>
                                            <p:strVal val="#ppt_x"/>
                                          </p:val>
                                        </p:tav>
                                        <p:tav tm="100000">
                                          <p:val>
                                            <p:strVal val="#ppt_x"/>
                                          </p:val>
                                        </p:tav>
                                      </p:tavLst>
                                    </p:anim>
                                    <p:anim calcmode="lin" valueType="num">
                                      <p:cBhvr>
                                        <p:cTn id="9" dur="8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ID" val="diagram160390_3*l_h_f*1_1_1"/>
  <p:tag name="KSO_WM_TEMPLATE_CATEGORY" val="diagram"/>
  <p:tag name="KSO_WM_TEMPLATE_INDEX" val="160390"/>
  <p:tag name="KSO_WM_UNIT_TYPE" val="l_h_f"/>
  <p:tag name="KSO_WM_UNIT_INDEX" val="1_1_1"/>
  <p:tag name="KSO_WM_UNIT_CLEAR" val="1"/>
  <p:tag name="KSO_WM_UNIT_LAYERLEVEL" val="1_1_1"/>
  <p:tag name="KSO_WM_UNIT_VALUE" val="78"/>
  <p:tag name="KSO_WM_UNIT_HIGHLIGHT" val="0"/>
  <p:tag name="KSO_WM_UNIT_COMPATIBLE" val="0"/>
  <p:tag name="KSO_WM_UNIT_PRESET_TEXT_INDEX" val="4"/>
  <p:tag name="KSO_WM_UNIT_PRESET_TEXT_LEN" val="131"/>
  <p:tag name="KSO_WM_DIAGRAM_GROUP_CODE" val="l1-1"/>
  <p:tag name="KSO_WM_UNIT_TEXT_FILL_FORE_SCHEMECOLOR_INDEX" val="13"/>
  <p:tag name="KSO_WM_UNIT_TEXT_FILL_TYPE" val="1"/>
  <p:tag name="KSO_WM_UNIT_USESOURCEFORMAT_APPLY" val="0"/>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ID" val="diagram160390_3*l_h_f*1_1_1"/>
  <p:tag name="KSO_WM_TEMPLATE_CATEGORY" val="diagram"/>
  <p:tag name="KSO_WM_TEMPLATE_INDEX" val="160390"/>
  <p:tag name="KSO_WM_UNIT_TYPE" val="l_h_f"/>
  <p:tag name="KSO_WM_UNIT_INDEX" val="1_1_1"/>
  <p:tag name="KSO_WM_UNIT_CLEAR" val="1"/>
  <p:tag name="KSO_WM_UNIT_LAYERLEVEL" val="1_1_1"/>
  <p:tag name="KSO_WM_UNIT_VALUE" val="78"/>
  <p:tag name="KSO_WM_UNIT_HIGHLIGHT" val="0"/>
  <p:tag name="KSO_WM_UNIT_COMPATIBLE" val="0"/>
  <p:tag name="KSO_WM_UNIT_PRESET_TEXT_INDEX" val="4"/>
  <p:tag name="KSO_WM_UNIT_PRESET_TEXT_LEN" val="131"/>
  <p:tag name="KSO_WM_DIAGRAM_GROUP_CODE" val="l1-1"/>
  <p:tag name="KSO_WM_UNIT_TEXT_FILL_FORE_SCHEMECOLOR_INDEX" val="13"/>
  <p:tag name="KSO_WM_UNIT_TEXT_FILL_TYPE" val="1"/>
  <p:tag name="KSO_WM_UNIT_USESOURCEFORMAT_APPLY" val="0"/>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ID" val="diagram160390_3*l_h_a*1_3_1"/>
  <p:tag name="KSO_WM_TEMPLATE_CATEGORY" val="diagram"/>
  <p:tag name="KSO_WM_TEMPLATE_INDEX" val="160390"/>
  <p:tag name="KSO_WM_UNIT_TYPE" val="l_h_a"/>
  <p:tag name="KSO_WM_UNIT_INDEX" val="1_3_1"/>
  <p:tag name="KSO_WM_UNIT_CLEAR" val="1"/>
  <p:tag name="KSO_WM_UNIT_LAYERLEVEL" val="1_1_1"/>
  <p:tag name="KSO_WM_UNIT_VALUE" val="52"/>
  <p:tag name="KSO_WM_UNIT_HIGHLIGHT" val="0"/>
  <p:tag name="KSO_WM_UNIT_COMPATIBLE" val="0"/>
  <p:tag name="KSO_WM_UNIT_PRESET_TEXT_INDEX" val="3"/>
  <p:tag name="KSO_WM_UNIT_PRESET_TEXT_LEN" val="12"/>
  <p:tag name="KSO_WM_DIAGRAM_GROUP_CODE" val="l1-1"/>
  <p:tag name="KSO_WM_UNIT_TEXT_FILL_FORE_SCHEMECOLOR_INDEX" val="7"/>
  <p:tag name="KSO_WM_UNIT_TEXT_FILL_TYPE" val="1"/>
  <p:tag name="KSO_WM_UNIT_USESOURCEFORMAT_APPLY" val="0"/>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ID" val="diagram160390_3*l_h_f*1_3_1"/>
  <p:tag name="KSO_WM_TEMPLATE_CATEGORY" val="diagram"/>
  <p:tag name="KSO_WM_TEMPLATE_INDEX" val="160390"/>
  <p:tag name="KSO_WM_UNIT_TYPE" val="l_h_f"/>
  <p:tag name="KSO_WM_UNIT_INDEX" val="1_3_1"/>
  <p:tag name="KSO_WM_UNIT_CLEAR" val="1"/>
  <p:tag name="KSO_WM_UNIT_LAYERLEVEL" val="1_1_1"/>
  <p:tag name="KSO_WM_UNIT_VALUE" val="78"/>
  <p:tag name="KSO_WM_UNIT_HIGHLIGHT" val="0"/>
  <p:tag name="KSO_WM_UNIT_COMPATIBLE" val="0"/>
  <p:tag name="KSO_WM_UNIT_PRESET_TEXT_INDEX" val="4"/>
  <p:tag name="KSO_WM_UNIT_PRESET_TEXT_LEN" val="131"/>
  <p:tag name="KSO_WM_DIAGRAM_GROUP_CODE" val="l1-1"/>
  <p:tag name="KSO_WM_UNIT_TEXT_FILL_FORE_SCHEMECOLOR_INDEX" val="13"/>
  <p:tag name="KSO_WM_UNIT_TEXT_FILL_TYPE" val="1"/>
  <p:tag name="KSO_WM_UNIT_USESOURCEFORMAT_APPLY" val="0"/>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ID" val="diagram160390_3*l_h_a*1_3_1"/>
  <p:tag name="KSO_WM_TEMPLATE_CATEGORY" val="diagram"/>
  <p:tag name="KSO_WM_TEMPLATE_INDEX" val="160390"/>
  <p:tag name="KSO_WM_UNIT_TYPE" val="l_h_a"/>
  <p:tag name="KSO_WM_UNIT_INDEX" val="1_3_1"/>
  <p:tag name="KSO_WM_UNIT_CLEAR" val="1"/>
  <p:tag name="KSO_WM_UNIT_LAYERLEVEL" val="1_1_1"/>
  <p:tag name="KSO_WM_UNIT_VALUE" val="52"/>
  <p:tag name="KSO_WM_UNIT_HIGHLIGHT" val="0"/>
  <p:tag name="KSO_WM_UNIT_COMPATIBLE" val="0"/>
  <p:tag name="KSO_WM_UNIT_PRESET_TEXT_INDEX" val="3"/>
  <p:tag name="KSO_WM_UNIT_PRESET_TEXT_LEN" val="12"/>
  <p:tag name="KSO_WM_DIAGRAM_GROUP_CODE" val="l1-1"/>
  <p:tag name="KSO_WM_UNIT_TEXT_FILL_FORE_SCHEMECOLOR_INDEX" val="7"/>
  <p:tag name="KSO_WM_UNIT_TEXT_FILL_TYPE" val="1"/>
  <p:tag name="KSO_WM_UNIT_USESOURCEFORMAT_APPLY" val="0"/>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ID" val="diagram160390_3*l_h_f*1_3_1"/>
  <p:tag name="KSO_WM_TEMPLATE_CATEGORY" val="diagram"/>
  <p:tag name="KSO_WM_TEMPLATE_INDEX" val="160390"/>
  <p:tag name="KSO_WM_UNIT_TYPE" val="l_h_f"/>
  <p:tag name="KSO_WM_UNIT_INDEX" val="1_3_1"/>
  <p:tag name="KSO_WM_UNIT_CLEAR" val="1"/>
  <p:tag name="KSO_WM_UNIT_LAYERLEVEL" val="1_1_1"/>
  <p:tag name="KSO_WM_UNIT_VALUE" val="78"/>
  <p:tag name="KSO_WM_UNIT_HIGHLIGHT" val="0"/>
  <p:tag name="KSO_WM_UNIT_COMPATIBLE" val="0"/>
  <p:tag name="KSO_WM_UNIT_PRESET_TEXT_INDEX" val="4"/>
  <p:tag name="KSO_WM_UNIT_PRESET_TEXT_LEN" val="131"/>
  <p:tag name="KSO_WM_DIAGRAM_GROUP_CODE" val="l1-1"/>
  <p:tag name="KSO_WM_UNIT_TEXT_FILL_FORE_SCHEMECOLOR_INDEX" val="13"/>
  <p:tag name="KSO_WM_UNIT_TEXT_FILL_TYPE" val="1"/>
  <p:tag name="KSO_WM_UNIT_USESOURCEFORMAT_APPLY" val="0"/>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ID" val="diagram160390_3*l_h_a*1_1_1"/>
  <p:tag name="KSO_WM_TEMPLATE_CATEGORY" val="diagram"/>
  <p:tag name="KSO_WM_TEMPLATE_INDEX" val="160390"/>
  <p:tag name="KSO_WM_UNIT_TYPE" val="l_h_a"/>
  <p:tag name="KSO_WM_UNIT_INDEX" val="1_1_1"/>
  <p:tag name="KSO_WM_UNIT_CLEAR" val="1"/>
  <p:tag name="KSO_WM_UNIT_LAYERLEVEL" val="1_1_1"/>
  <p:tag name="KSO_WM_UNIT_VALUE" val="52"/>
  <p:tag name="KSO_WM_UNIT_HIGHLIGHT" val="0"/>
  <p:tag name="KSO_WM_UNIT_COMPATIBLE" val="0"/>
  <p:tag name="KSO_WM_UNIT_PRESET_TEXT_INDEX" val="3"/>
  <p:tag name="KSO_WM_UNIT_PRESET_TEXT_LEN" val="12"/>
  <p:tag name="KSO_WM_DIAGRAM_GROUP_CODE" val="l1-1"/>
  <p:tag name="KSO_WM_UNIT_TEXT_FILL_FORE_SCHEMECOLOR_INDEX" val="5"/>
  <p:tag name="KSO_WM_UNIT_TEXT_FILL_TYPE" val="1"/>
  <p:tag name="KSO_WM_UNIT_USESOURCEFORMAT_APPLY" val="0"/>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ID" val="diagram160390_3*l_h_f*1_1_1"/>
  <p:tag name="KSO_WM_TEMPLATE_CATEGORY" val="diagram"/>
  <p:tag name="KSO_WM_TEMPLATE_INDEX" val="160390"/>
  <p:tag name="KSO_WM_UNIT_TYPE" val="l_h_f"/>
  <p:tag name="KSO_WM_UNIT_INDEX" val="1_1_1"/>
  <p:tag name="KSO_WM_UNIT_CLEAR" val="1"/>
  <p:tag name="KSO_WM_UNIT_LAYERLEVEL" val="1_1_1"/>
  <p:tag name="KSO_WM_UNIT_VALUE" val="78"/>
  <p:tag name="KSO_WM_UNIT_HIGHLIGHT" val="0"/>
  <p:tag name="KSO_WM_UNIT_COMPATIBLE" val="0"/>
  <p:tag name="KSO_WM_UNIT_PRESET_TEXT_INDEX" val="4"/>
  <p:tag name="KSO_WM_UNIT_PRESET_TEXT_LEN" val="131"/>
  <p:tag name="KSO_WM_DIAGRAM_GROUP_CODE" val="l1-1"/>
  <p:tag name="KSO_WM_UNIT_TEXT_FILL_FORE_SCHEMECOLOR_INDEX" val="13"/>
  <p:tag name="KSO_WM_UNIT_TEXT_FILL_TYPE" val="1"/>
  <p:tag name="KSO_WM_UNIT_USESOURCEFORMAT_APPLY" val="0"/>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ID" val="diagram160390_3*l_h_a*1_2_1"/>
  <p:tag name="KSO_WM_TEMPLATE_CATEGORY" val="diagram"/>
  <p:tag name="KSO_WM_TEMPLATE_INDEX" val="160390"/>
  <p:tag name="KSO_WM_UNIT_TYPE" val="l_h_a"/>
  <p:tag name="KSO_WM_UNIT_INDEX" val="1_2_1"/>
  <p:tag name="KSO_WM_UNIT_CLEAR" val="1"/>
  <p:tag name="KSO_WM_UNIT_LAYERLEVEL" val="1_1_1"/>
  <p:tag name="KSO_WM_UNIT_VALUE" val="52"/>
  <p:tag name="KSO_WM_UNIT_HIGHLIGHT" val="0"/>
  <p:tag name="KSO_WM_UNIT_COMPATIBLE" val="0"/>
  <p:tag name="KSO_WM_UNIT_PRESET_TEXT_INDEX" val="3"/>
  <p:tag name="KSO_WM_UNIT_PRESET_TEXT_LEN" val="12"/>
  <p:tag name="KSO_WM_DIAGRAM_GROUP_CODE" val="l1-1"/>
  <p:tag name="KSO_WM_UNIT_TEXT_FILL_FORE_SCHEMECOLOR_INDEX" val="6"/>
  <p:tag name="KSO_WM_UNIT_TEXT_FILL_TYPE" val="1"/>
  <p:tag name="KSO_WM_UNIT_USESOURCEFORMAT_APPLY" val="0"/>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ID" val="diagram160390_3*l_h_f*1_2_1"/>
  <p:tag name="KSO_WM_TEMPLATE_CATEGORY" val="diagram"/>
  <p:tag name="KSO_WM_TEMPLATE_INDEX" val="160390"/>
  <p:tag name="KSO_WM_UNIT_TYPE" val="l_h_f"/>
  <p:tag name="KSO_WM_UNIT_INDEX" val="1_2_1"/>
  <p:tag name="KSO_WM_UNIT_CLEAR" val="1"/>
  <p:tag name="KSO_WM_UNIT_LAYERLEVEL" val="1_1_1"/>
  <p:tag name="KSO_WM_UNIT_VALUE" val="78"/>
  <p:tag name="KSO_WM_UNIT_HIGHLIGHT" val="0"/>
  <p:tag name="KSO_WM_UNIT_COMPATIBLE" val="0"/>
  <p:tag name="KSO_WM_UNIT_PRESET_TEXT_INDEX" val="4"/>
  <p:tag name="KSO_WM_UNIT_PRESET_TEXT_LEN" val="131"/>
  <p:tag name="KSO_WM_DIAGRAM_GROUP_CODE" val="l1-1"/>
  <p:tag name="KSO_WM_UNIT_TEXT_FILL_FORE_SCHEMECOLOR_INDEX" val="13"/>
  <p:tag name="KSO_WM_UNIT_TEXT_FILL_TYPE" val="1"/>
  <p:tag name="KSO_WM_UNIT_USESOURCEFORMAT_APPLY" val="0"/>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ID" val="diagram160390_3*l_h_a*1_3_1"/>
  <p:tag name="KSO_WM_TEMPLATE_CATEGORY" val="diagram"/>
  <p:tag name="KSO_WM_TEMPLATE_INDEX" val="160390"/>
  <p:tag name="KSO_WM_UNIT_TYPE" val="l_h_a"/>
  <p:tag name="KSO_WM_UNIT_INDEX" val="1_3_1"/>
  <p:tag name="KSO_WM_UNIT_CLEAR" val="1"/>
  <p:tag name="KSO_WM_UNIT_LAYERLEVEL" val="1_1_1"/>
  <p:tag name="KSO_WM_UNIT_VALUE" val="52"/>
  <p:tag name="KSO_WM_UNIT_HIGHLIGHT" val="0"/>
  <p:tag name="KSO_WM_UNIT_COMPATIBLE" val="0"/>
  <p:tag name="KSO_WM_UNIT_PRESET_TEXT_INDEX" val="3"/>
  <p:tag name="KSO_WM_UNIT_PRESET_TEXT_LEN" val="12"/>
  <p:tag name="KSO_WM_DIAGRAM_GROUP_CODE" val="l1-1"/>
  <p:tag name="KSO_WM_UNIT_TEXT_FILL_FORE_SCHEMECOLOR_INDEX" val="7"/>
  <p:tag name="KSO_WM_UNIT_TEXT_FILL_TYPE" val="1"/>
  <p:tag name="KSO_WM_UNIT_USESOURCEFORMAT_APPLY" val="0"/>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ID" val="diagram160390_3*l_h_f*1_3_1"/>
  <p:tag name="KSO_WM_TEMPLATE_CATEGORY" val="diagram"/>
  <p:tag name="KSO_WM_TEMPLATE_INDEX" val="160390"/>
  <p:tag name="KSO_WM_UNIT_TYPE" val="l_h_f"/>
  <p:tag name="KSO_WM_UNIT_INDEX" val="1_3_1"/>
  <p:tag name="KSO_WM_UNIT_CLEAR" val="1"/>
  <p:tag name="KSO_WM_UNIT_LAYERLEVEL" val="1_1_1"/>
  <p:tag name="KSO_WM_UNIT_VALUE" val="78"/>
  <p:tag name="KSO_WM_UNIT_HIGHLIGHT" val="0"/>
  <p:tag name="KSO_WM_UNIT_COMPATIBLE" val="0"/>
  <p:tag name="KSO_WM_UNIT_PRESET_TEXT_INDEX" val="4"/>
  <p:tag name="KSO_WM_UNIT_PRESET_TEXT_LEN" val="131"/>
  <p:tag name="KSO_WM_DIAGRAM_GROUP_CODE" val="l1-1"/>
  <p:tag name="KSO_WM_UNIT_TEXT_FILL_FORE_SCHEMECOLOR_INDEX" val="13"/>
  <p:tag name="KSO_WM_UNIT_TEXT_FILL_TYPE" val="1"/>
  <p:tag name="KSO_WM_UNIT_USESOURCEFORMAT_APPLY" val="0"/>
</p:tagLst>
</file>

<file path=ppt/theme/theme1.xml><?xml version="1.0" encoding="utf-8"?>
<a:theme xmlns:a="http://schemas.openxmlformats.org/drawingml/2006/main" name="Tria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2700">
          <a:solidFill>
            <a:schemeClr val="accent6">
              <a:lumMod val="60000"/>
              <a:lumOff val="40000"/>
            </a:schemeClr>
          </a:solidFill>
          <a:prstDash val="dash"/>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ctr">
          <a:defRPr kumimoji="1" dirty="0" smtClean="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八分量-参考与复用">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548</Words>
  <Application>Microsoft Macintosh PowerPoint</Application>
  <PresentationFormat>Widescreen</PresentationFormat>
  <Paragraphs>116</Paragraphs>
  <Slides>12</Slides>
  <Notes>11</Notes>
  <HiddenSlides>0</HiddenSlides>
  <MMClips>0</MMClips>
  <ScaleCrop>false</ScaleCrop>
  <HeadingPairs>
    <vt:vector size="6" baseType="variant">
      <vt:variant>
        <vt:lpstr>Fonts Used</vt:lpstr>
      </vt:variant>
      <vt:variant>
        <vt:i4>16</vt:i4>
      </vt:variant>
      <vt:variant>
        <vt:lpstr>Theme</vt:lpstr>
      </vt:variant>
      <vt:variant>
        <vt:i4>2</vt:i4>
      </vt:variant>
      <vt:variant>
        <vt:lpstr>Slide Titles</vt:lpstr>
      </vt:variant>
      <vt:variant>
        <vt:i4>12</vt:i4>
      </vt:variant>
    </vt:vector>
  </HeadingPairs>
  <TitlesOfParts>
    <vt:vector size="30" baseType="lpstr">
      <vt:lpstr>Avenir Black</vt:lpstr>
      <vt:lpstr>Cambria Math</vt:lpstr>
      <vt:lpstr>FZZhengHeiS-DB-GB</vt:lpstr>
      <vt:lpstr>Helvetica</vt:lpstr>
      <vt:lpstr>Helvetica Neue</vt:lpstr>
      <vt:lpstr>Impact</vt:lpstr>
      <vt:lpstr>Roboto</vt:lpstr>
      <vt:lpstr>Roboto Black</vt:lpstr>
      <vt:lpstr>宋体</vt:lpstr>
      <vt:lpstr>微软雅黑</vt:lpstr>
      <vt:lpstr>微软雅黑 Light</vt:lpstr>
      <vt:lpstr>等线</vt:lpstr>
      <vt:lpstr>黑体</vt:lpstr>
      <vt:lpstr>Arial</vt:lpstr>
      <vt:lpstr>Calibri</vt:lpstr>
      <vt:lpstr>Times New Roman</vt:lpstr>
      <vt:lpstr>Trias</vt:lpstr>
      <vt:lpstr>八分量-参考与复用</vt:lpstr>
      <vt:lpstr>基于区块链的数据存储性研究</vt:lpstr>
      <vt:lpstr>背景</vt:lpstr>
      <vt:lpstr>安全性</vt:lpstr>
      <vt:lpstr>安全性</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感谢关注</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BBB100-5</dc:creator>
  <cp:lastModifiedBy>Microsoft Office User</cp:lastModifiedBy>
  <cp:revision>895</cp:revision>
  <cp:lastPrinted>2018-05-09T04:39:00Z</cp:lastPrinted>
  <dcterms:created xsi:type="dcterms:W3CDTF">2018-03-27T10:30:00Z</dcterms:created>
  <dcterms:modified xsi:type="dcterms:W3CDTF">2018-12-10T06:27:56Z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