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84" r:id="rId2"/>
    <p:sldId id="360" r:id="rId3"/>
    <p:sldId id="387" r:id="rId4"/>
    <p:sldId id="399" r:id="rId5"/>
    <p:sldId id="357" r:id="rId6"/>
    <p:sldId id="336" r:id="rId7"/>
    <p:sldId id="400" r:id="rId8"/>
    <p:sldId id="347" r:id="rId9"/>
    <p:sldId id="401" r:id="rId10"/>
    <p:sldId id="402" r:id="rId11"/>
    <p:sldId id="403" r:id="rId12"/>
    <p:sldId id="404" r:id="rId13"/>
    <p:sldId id="346" r:id="rId14"/>
    <p:sldId id="405" r:id="rId15"/>
    <p:sldId id="361" r:id="rId16"/>
    <p:sldId id="407" r:id="rId17"/>
    <p:sldId id="356" r:id="rId18"/>
    <p:sldId id="392" r:id="rId19"/>
    <p:sldId id="393" r:id="rId20"/>
    <p:sldId id="394" r:id="rId21"/>
    <p:sldId id="395" r:id="rId22"/>
    <p:sldId id="369" r:id="rId23"/>
    <p:sldId id="370" r:id="rId24"/>
    <p:sldId id="406" r:id="rId25"/>
    <p:sldId id="371" r:id="rId26"/>
    <p:sldId id="389" r:id="rId27"/>
    <p:sldId id="390" r:id="rId28"/>
    <p:sldId id="372" r:id="rId29"/>
    <p:sldId id="375" r:id="rId30"/>
    <p:sldId id="373" r:id="rId31"/>
    <p:sldId id="362" r:id="rId32"/>
    <p:sldId id="341" r:id="rId33"/>
    <p:sldId id="342" r:id="rId34"/>
    <p:sldId id="288" r:id="rId35"/>
    <p:sldId id="352" r:id="rId36"/>
    <p:sldId id="353" r:id="rId37"/>
    <p:sldId id="386" r:id="rId38"/>
    <p:sldId id="309" r:id="rId39"/>
    <p:sldId id="300" r:id="rId40"/>
    <p:sldId id="354" r:id="rId41"/>
    <p:sldId id="378" r:id="rId42"/>
    <p:sldId id="379" r:id="rId43"/>
    <p:sldId id="380" r:id="rId44"/>
    <p:sldId id="381" r:id="rId45"/>
    <p:sldId id="396" r:id="rId46"/>
    <p:sldId id="318" r:id="rId47"/>
    <p:sldId id="397" r:id="rId48"/>
    <p:sldId id="385" r:id="rId49"/>
    <p:sldId id="398" r:id="rId50"/>
    <p:sldId id="324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038BEE-68D2-429D-91ED-D0FF0BB8FE5B}">
          <p14:sldIdLst/>
        </p14:section>
        <p14:section name="Introduction-Motivation" id="{5D834D37-09FA-4567-942E-273A22609BAF}">
          <p14:sldIdLst>
            <p14:sldId id="284"/>
            <p14:sldId id="360"/>
            <p14:sldId id="387"/>
            <p14:sldId id="399"/>
            <p14:sldId id="357"/>
            <p14:sldId id="336"/>
            <p14:sldId id="400"/>
            <p14:sldId id="347"/>
            <p14:sldId id="401"/>
            <p14:sldId id="402"/>
            <p14:sldId id="403"/>
            <p14:sldId id="404"/>
            <p14:sldId id="346"/>
            <p14:sldId id="405"/>
          </p14:sldIdLst>
        </p14:section>
        <p14:section name="distance computation" id="{BF2D28C8-C1B6-4C66-A3D4-9F5DA4E552D5}">
          <p14:sldIdLst>
            <p14:sldId id="361"/>
            <p14:sldId id="407"/>
            <p14:sldId id="356"/>
            <p14:sldId id="392"/>
            <p14:sldId id="393"/>
            <p14:sldId id="394"/>
            <p14:sldId id="395"/>
            <p14:sldId id="369"/>
            <p14:sldId id="370"/>
          </p14:sldIdLst>
        </p14:section>
        <p14:section name="median computation" id="{7D9ACA00-792B-41CD-97C9-2BAA814164B1}">
          <p14:sldIdLst>
            <p14:sldId id="406"/>
            <p14:sldId id="371"/>
            <p14:sldId id="389"/>
            <p14:sldId id="390"/>
            <p14:sldId id="372"/>
            <p14:sldId id="375"/>
            <p14:sldId id="373"/>
          </p14:sldIdLst>
        </p14:section>
        <p14:section name="phylogeny inference" id="{54B22C54-BED5-4B16-8FEF-DF33D0FB1902}">
          <p14:sldIdLst>
            <p14:sldId id="362"/>
            <p14:sldId id="341"/>
            <p14:sldId id="342"/>
            <p14:sldId id="288"/>
            <p14:sldId id="352"/>
            <p14:sldId id="353"/>
          </p14:sldIdLst>
        </p14:section>
        <p14:section name="parallel BnB" id="{B86A55A7-E231-4010-BB8F-D75D83B32BBD}">
          <p14:sldIdLst>
            <p14:sldId id="386"/>
            <p14:sldId id="309"/>
            <p14:sldId id="300"/>
            <p14:sldId id="354"/>
            <p14:sldId id="378"/>
            <p14:sldId id="379"/>
            <p14:sldId id="380"/>
            <p14:sldId id="381"/>
            <p14:sldId id="396"/>
            <p14:sldId id="318"/>
            <p14:sldId id="397"/>
          </p14:sldIdLst>
        </p14:section>
        <p14:section name="Untitled Section" id="{0D2E130D-5B63-4FE7-AEE5-C021514A9079}">
          <p14:sldIdLst>
            <p14:sldId id="385"/>
            <p14:sldId id="398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9AB05"/>
    <a:srgbClr val="03AD07"/>
    <a:srgbClr val="443BFF"/>
    <a:srgbClr val="743EFC"/>
    <a:srgbClr val="583DFD"/>
    <a:srgbClr val="3C4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2160" autoAdjust="0"/>
  </p:normalViewPr>
  <p:slideViewPr>
    <p:cSldViewPr>
      <p:cViewPr varScale="1">
        <p:scale>
          <a:sx n="75" d="100"/>
          <a:sy n="75" d="100"/>
        </p:scale>
        <p:origin x="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19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7F778-8C7E-4CF7-9F8C-A80F36F2CCD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8E128-2C65-4B2B-9AF5-5D11953A8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4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8E128-2C65-4B2B-9AF5-5D11953A85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87513" y="3635375"/>
            <a:ext cx="7227887" cy="6318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7513" y="4260850"/>
            <a:ext cx="6084887" cy="609600"/>
          </a:xfrm>
        </p:spPr>
        <p:txBody>
          <a:bodyPr/>
          <a:lstStyle>
            <a:lvl1pPr marL="0" indent="0">
              <a:buFontTx/>
              <a:buNone/>
              <a:defRPr sz="2000">
                <a:latin typeface="Franklin Gothic Demi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C31B6-787E-48B8-928D-CF76B6FB95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6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Franklin Gothic Book" pitchFamily="34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Franklin Gothic Book" pitchFamily="34" charset="0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Dem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flybase.org/static_pages/species/sequenced_specie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3786190"/>
            <a:ext cx="8807897" cy="729729"/>
          </a:xfrm>
        </p:spPr>
        <p:txBody>
          <a:bodyPr/>
          <a:lstStyle/>
          <a:p>
            <a:r>
              <a:rPr lang="en-US" altLang="zh-CN" sz="2400" b="1" dirty="0" smtClean="0"/>
              <a:t>Enhance the Understanding of Whole-Genome Evolution by Designing, Accelerating and Parallelizing Phylogenetic Algorithms</a:t>
            </a:r>
            <a:endParaRPr lang="zh-CN" altLang="en-US" sz="2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3577" y="4632860"/>
            <a:ext cx="6084887" cy="668348"/>
          </a:xfrm>
        </p:spPr>
        <p:txBody>
          <a:bodyPr/>
          <a:lstStyle/>
          <a:p>
            <a:pPr algn="r"/>
            <a:r>
              <a:rPr lang="en-US" altLang="zh-CN" dirty="0" err="1" smtClean="0"/>
              <a:t>Zhaoming</a:t>
            </a:r>
            <a:r>
              <a:rPr lang="en-US" altLang="zh-CN" dirty="0" smtClean="0"/>
              <a:t> Yin</a:t>
            </a:r>
          </a:p>
          <a:p>
            <a:pPr algn="r"/>
            <a:r>
              <a:rPr lang="en-US" altLang="zh-CN" dirty="0" smtClean="0"/>
              <a:t>Advisor: David A. Bader, Mar 25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263" y="-24"/>
            <a:ext cx="8229600" cy="758825"/>
          </a:xfrm>
        </p:spPr>
        <p:txBody>
          <a:bodyPr/>
          <a:lstStyle/>
          <a:p>
            <a:r>
              <a:rPr lang="en-US" altLang="zh-CN" dirty="0" smtClean="0"/>
              <a:t>Genome Rearrangement</a:t>
            </a:r>
            <a:endParaRPr lang="zh-CN" altLang="en-US" dirty="0"/>
          </a:p>
        </p:txBody>
      </p:sp>
      <p:pic>
        <p:nvPicPr>
          <p:cNvPr id="4" name="Picture 2" descr="humanm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715963"/>
            <a:ext cx="5287963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bla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30363"/>
            <a:ext cx="506730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6308725"/>
            <a:ext cx="4181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000" dirty="0"/>
              <a:t>http://ai.stanford.edu/~serafim/CS374_2006/presentations/lecture17.ppt</a:t>
            </a:r>
          </a:p>
        </p:txBody>
      </p:sp>
    </p:spTree>
    <p:extLst>
      <p:ext uri="{BB962C8B-B14F-4D97-AF65-F5344CB8AC3E}">
        <p14:creationId xmlns:p14="http://schemas.microsoft.com/office/powerpoint/2010/main" val="2285594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112 L -0.00209 0.094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9477 L -0.00209 0.172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17262 L -0.00209 0.2393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23934 L -0.00209 0.6285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Genome Rearrangement</a:t>
            </a:r>
            <a:endParaRPr lang="zh-CN" altLang="en-US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95288" y="1093808"/>
            <a:ext cx="82216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zh-CN" altLang="en-US" dirty="0"/>
              <a:t>In 1980s Jeffrey Palmer studied evolution of plant organelles by comparing mitochondrial genomes of the cabbage and turnip</a:t>
            </a:r>
            <a:r>
              <a:rPr lang="en-US" dirty="0"/>
              <a:t>, </a:t>
            </a:r>
            <a:r>
              <a:rPr lang="zh-CN" altLang="en-US" dirty="0"/>
              <a:t>99% similarity between genes</a:t>
            </a:r>
            <a:r>
              <a:rPr lang="en-US" dirty="0"/>
              <a:t>, </a:t>
            </a:r>
            <a:r>
              <a:rPr lang="zh-CN" altLang="en-US" dirty="0"/>
              <a:t>These surprisingly identical gene sequences differed in gene order</a:t>
            </a:r>
            <a:r>
              <a:rPr lang="en-US" dirty="0"/>
              <a:t>, </a:t>
            </a:r>
            <a:r>
              <a:rPr lang="zh-CN" altLang="en-US" dirty="0"/>
              <a:t>This study helped pave the way to analyzing </a:t>
            </a:r>
            <a:r>
              <a:rPr lang="zh-CN" altLang="en-US" b="1" dirty="0"/>
              <a:t>genome rearrangements</a:t>
            </a:r>
            <a:r>
              <a:rPr lang="zh-CN" altLang="en-US" dirty="0"/>
              <a:t> in molecular evolution</a:t>
            </a:r>
            <a:r>
              <a:rPr lang="en-US" dirty="0"/>
              <a:t>.</a:t>
            </a:r>
            <a:endParaRPr lang="zh-CN" altLang="en-US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286000" y="2395558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zh-CN" b="1">
                <a:latin typeface="Courier New" pitchFamily="49" charset="0"/>
              </a:rPr>
              <a:t>1  2  </a:t>
            </a:r>
            <a:r>
              <a:rPr lang="zh-CN" altLang="zh-CN" b="1" u="sng">
                <a:latin typeface="Courier New" pitchFamily="49" charset="0"/>
              </a:rPr>
              <a:t>3  4  5  6</a:t>
            </a:r>
            <a:r>
              <a:rPr lang="zh-CN" altLang="zh-CN" b="1">
                <a:latin typeface="Courier New" pitchFamily="49" charset="0"/>
              </a:rPr>
              <a:t>  7  8  9  10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286000" y="3563958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zh-CN" b="1">
                <a:latin typeface="Courier New" pitchFamily="49" charset="0"/>
              </a:rPr>
              <a:t>1  2 </a:t>
            </a:r>
            <a:r>
              <a:rPr lang="zh-CN" altLang="zh-CN" b="1">
                <a:solidFill>
                  <a:srgbClr val="FF0000"/>
                </a:solidFill>
                <a:latin typeface="Arial"/>
              </a:rPr>
              <a:t>–</a:t>
            </a:r>
            <a:r>
              <a:rPr lang="zh-CN" altLang="zh-CN" b="1">
                <a:solidFill>
                  <a:srgbClr val="FF0000"/>
                </a:solidFill>
                <a:latin typeface="Courier New" pitchFamily="49" charset="0"/>
              </a:rPr>
              <a:t>6 </a:t>
            </a:r>
            <a:r>
              <a:rPr lang="zh-CN" altLang="zh-CN" b="1">
                <a:solidFill>
                  <a:srgbClr val="FF0000"/>
                </a:solidFill>
                <a:latin typeface="Arial"/>
              </a:rPr>
              <a:t>–</a:t>
            </a:r>
            <a:r>
              <a:rPr lang="zh-CN" altLang="zh-CN" b="1">
                <a:solidFill>
                  <a:srgbClr val="FF0000"/>
                </a:solidFill>
                <a:latin typeface="Courier New" pitchFamily="49" charset="0"/>
              </a:rPr>
              <a:t>5 -4 -3</a:t>
            </a:r>
            <a:r>
              <a:rPr lang="zh-CN" altLang="zh-CN" b="1">
                <a:latin typeface="Courier New" pitchFamily="49" charset="0"/>
              </a:rPr>
              <a:t>  7  8  9  10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86000" y="4732358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b="1">
                <a:latin typeface="Courier New" pitchFamily="49" charset="0"/>
              </a:rPr>
              <a:t>1  2  7  8  </a:t>
            </a:r>
            <a:r>
              <a:rPr lang="zh-CN" altLang="zh-CN" b="1">
                <a:solidFill>
                  <a:srgbClr val="FF0000"/>
                </a:solidFill>
                <a:latin typeface="Courier New" pitchFamily="49" charset="0"/>
              </a:rPr>
              <a:t>3  4  5  6  </a:t>
            </a:r>
            <a:r>
              <a:rPr lang="zh-CN" altLang="zh-CN" b="1">
                <a:latin typeface="Courier New" pitchFamily="49" charset="0"/>
              </a:rPr>
              <a:t>9  10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286000" y="5900758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zh-CN" altLang="zh-CN" b="1">
                <a:latin typeface="Courier New" pitchFamily="49" charset="0"/>
              </a:rPr>
              <a:t>1  2  7  8 </a:t>
            </a:r>
            <a:r>
              <a:rPr lang="zh-CN" altLang="zh-CN" b="1">
                <a:solidFill>
                  <a:srgbClr val="FF0000"/>
                </a:solidFill>
                <a:latin typeface="Arial"/>
              </a:rPr>
              <a:t>–</a:t>
            </a:r>
            <a:r>
              <a:rPr lang="zh-CN" altLang="zh-CN" b="1">
                <a:solidFill>
                  <a:srgbClr val="FF0000"/>
                </a:solidFill>
                <a:latin typeface="Courier New" pitchFamily="49" charset="0"/>
              </a:rPr>
              <a:t>6 -5 -4 -3</a:t>
            </a:r>
            <a:r>
              <a:rPr lang="zh-CN" altLang="zh-CN" b="1">
                <a:latin typeface="Courier New" pitchFamily="49" charset="0"/>
              </a:rPr>
              <a:t>  9  10</a:t>
            </a:r>
          </a:p>
        </p:txBody>
      </p:sp>
      <p:cxnSp>
        <p:nvCxnSpPr>
          <p:cNvPr id="20" name="AutoShape 9"/>
          <p:cNvCxnSpPr>
            <a:cxnSpLocks noChangeShapeType="1"/>
            <a:stCxn id="16" idx="1"/>
            <a:endCxn id="17" idx="1"/>
          </p:cNvCxnSpPr>
          <p:nvPr/>
        </p:nvCxnSpPr>
        <p:spPr bwMode="auto">
          <a:xfrm rot="10800000" flipH="1" flipV="1">
            <a:off x="2286000" y="2624158"/>
            <a:ext cx="1588" cy="1168400"/>
          </a:xfrm>
          <a:prstGeom prst="curvedConnector3">
            <a:avLst>
              <a:gd name="adj1" fmla="val -35200005"/>
            </a:avLst>
          </a:prstGeom>
          <a:noFill/>
          <a:ln w="76200" cap="flat" cmpd="sng">
            <a:solidFill>
              <a:srgbClr val="777777"/>
            </a:solidFill>
            <a:round/>
            <a:headEnd/>
            <a:tailEnd type="stealth" w="med" len="med"/>
          </a:ln>
          <a:effectLst/>
        </p:spPr>
      </p:cxnSp>
      <p:cxnSp>
        <p:nvCxnSpPr>
          <p:cNvPr id="21" name="AutoShape 10"/>
          <p:cNvCxnSpPr>
            <a:cxnSpLocks noChangeShapeType="1"/>
            <a:stCxn id="16" idx="1"/>
            <a:endCxn id="18" idx="1"/>
          </p:cNvCxnSpPr>
          <p:nvPr/>
        </p:nvCxnSpPr>
        <p:spPr bwMode="auto">
          <a:xfrm rot="10800000" flipH="1" flipV="1">
            <a:off x="2286000" y="2624158"/>
            <a:ext cx="1588" cy="2336800"/>
          </a:xfrm>
          <a:prstGeom prst="curvedConnector3">
            <a:avLst>
              <a:gd name="adj1" fmla="val -56000005"/>
            </a:avLst>
          </a:prstGeom>
          <a:noFill/>
          <a:ln w="76200" cap="flat" cmpd="sng">
            <a:solidFill>
              <a:srgbClr val="777777"/>
            </a:solidFill>
            <a:round/>
            <a:headEnd/>
            <a:tailEnd type="stealth" w="med" len="med"/>
          </a:ln>
          <a:effectLst/>
        </p:spPr>
      </p:cxnSp>
      <p:cxnSp>
        <p:nvCxnSpPr>
          <p:cNvPr id="22" name="AutoShape 11"/>
          <p:cNvCxnSpPr>
            <a:cxnSpLocks noChangeShapeType="1"/>
            <a:stCxn id="16" idx="1"/>
            <a:endCxn id="19" idx="1"/>
          </p:cNvCxnSpPr>
          <p:nvPr/>
        </p:nvCxnSpPr>
        <p:spPr bwMode="auto">
          <a:xfrm rot="10800000" flipH="1" flipV="1">
            <a:off x="2286000" y="2624158"/>
            <a:ext cx="1588" cy="3505200"/>
          </a:xfrm>
          <a:prstGeom prst="curvedConnector3">
            <a:avLst>
              <a:gd name="adj1" fmla="val -72000005"/>
            </a:avLst>
          </a:prstGeom>
          <a:noFill/>
          <a:ln w="76200" cap="flat" cmpd="sng">
            <a:solidFill>
              <a:srgbClr val="777777"/>
            </a:solidFill>
            <a:round/>
            <a:headEnd/>
            <a:tailEnd type="stealth" w="med" len="med"/>
          </a:ln>
          <a:effectLst/>
        </p:spPr>
      </p:cxn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438400" y="3157558"/>
            <a:ext cx="1758950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latin typeface="Verdana" pitchFamily="34" charset="0"/>
              </a:rPr>
              <a:t>Inversion: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438400" y="4300558"/>
            <a:ext cx="2378075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latin typeface="Verdana" pitchFamily="34" charset="0"/>
              </a:rPr>
              <a:t>Transposition: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438400" y="5443558"/>
            <a:ext cx="3792538" cy="4572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latin typeface="Verdana" pitchFamily="34" charset="0"/>
              </a:rPr>
              <a:t>Inverted Transposition:</a:t>
            </a:r>
          </a:p>
        </p:txBody>
      </p:sp>
    </p:spTree>
    <p:extLst>
      <p:ext uri="{BB962C8B-B14F-4D97-AF65-F5344CB8AC3E}">
        <p14:creationId xmlns:p14="http://schemas.microsoft.com/office/powerpoint/2010/main" val="4251804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utoUpdateAnimBg="0"/>
      <p:bldP spid="17" grpId="0" bldLvl="0" autoUpdateAnimBg="0"/>
      <p:bldP spid="18" grpId="0" bldLvl="0" autoUpdateAnimBg="0"/>
      <p:bldP spid="19" grpId="0" bldLvl="0" autoUpdateAnimBg="0"/>
      <p:bldP spid="23" grpId="0" bldLvl="0" animBg="1" autoUpdateAnimBg="0"/>
      <p:bldP spid="24" grpId="0" bldLvl="0" animBg="1" autoUpdateAnimBg="0"/>
      <p:bldP spid="25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Distance computation for Genome Rearrangement Events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rearrangement patterns</a:t>
            </a:r>
          </a:p>
          <a:p>
            <a:r>
              <a:rPr lang="en-US" dirty="0" smtClean="0"/>
              <a:t>If there are duplications in the genome, the distance computation problem is </a:t>
            </a:r>
            <a:r>
              <a:rPr lang="en-US" i="1" dirty="0" smtClean="0"/>
              <a:t>NP-Hard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15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For N genomes, there are </a:t>
            </a:r>
            <a:r>
              <a:rPr lang="en-US" altLang="zh-CN" sz="2800" i="1" dirty="0" smtClean="0"/>
              <a:t>(N-3)!! </a:t>
            </a:r>
            <a:r>
              <a:rPr lang="en-US" altLang="zh-CN" sz="2800" dirty="0" smtClean="0"/>
              <a:t>number of possible tree topologies.</a:t>
            </a:r>
          </a:p>
          <a:p>
            <a:r>
              <a:rPr lang="en-US" altLang="zh-CN" sz="2800" dirty="0" smtClean="0"/>
              <a:t>For each topology, we need to compute at least one different median, the possible median order are </a:t>
            </a:r>
            <a:r>
              <a:rPr lang="en-US" altLang="zh-CN" sz="2800" i="1" dirty="0" smtClean="0"/>
              <a:t>(g-2)!! </a:t>
            </a:r>
            <a:r>
              <a:rPr lang="en-US" altLang="zh-CN" sz="2800" dirty="0" smtClean="0"/>
              <a:t>. g is the number of genes.</a:t>
            </a:r>
          </a:p>
          <a:p>
            <a:r>
              <a:rPr lang="en-US" altLang="zh-CN" sz="2800" dirty="0" smtClean="0"/>
              <a:t>To validate each possible median, if the gene content has duplications, it’s </a:t>
            </a:r>
            <a:r>
              <a:rPr lang="en-US" altLang="zh-CN" sz="2800" i="1" dirty="0" smtClean="0"/>
              <a:t>NP-hard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So the complexity for computing the MP tree with unequal contents genomes is:</a:t>
            </a:r>
            <a:endParaRPr lang="en-US" altLang="zh-CN" sz="2800" dirty="0"/>
          </a:p>
          <a:p>
            <a:pPr algn="ctr">
              <a:buNone/>
            </a:pPr>
            <a:r>
              <a:rPr lang="en-US" altLang="zh-CN" sz="2800" dirty="0" smtClean="0"/>
              <a:t>NP hard over </a:t>
            </a:r>
            <a:r>
              <a:rPr lang="en-US" altLang="zh-CN" b="1" dirty="0" smtClean="0"/>
              <a:t>NP hard </a:t>
            </a:r>
            <a:r>
              <a:rPr lang="en-US" altLang="zh-CN" sz="2800" dirty="0" smtClean="0"/>
              <a:t>over </a:t>
            </a:r>
            <a:r>
              <a:rPr lang="en-US" altLang="zh-CN" sz="4000" b="1" dirty="0" smtClean="0"/>
              <a:t>NP hard!</a:t>
            </a:r>
            <a:endParaRPr lang="en-US" altLang="zh-CN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463" y="1299170"/>
            <a:ext cx="8347075" cy="5010150"/>
          </a:xfrm>
        </p:spPr>
        <p:txBody>
          <a:bodyPr/>
          <a:lstStyle/>
          <a:p>
            <a:r>
              <a:rPr lang="en-US" altLang="zh-CN" dirty="0" smtClean="0"/>
              <a:t>Research Contributions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sz="2000" dirty="0" smtClean="0"/>
              <a:t> -</a:t>
            </a:r>
            <a:r>
              <a:rPr lang="en-US" altLang="zh-CN" sz="2000" dirty="0" smtClean="0">
                <a:solidFill>
                  <a:srgbClr val="FF0000"/>
                </a:solidFill>
              </a:rPr>
              <a:t>Distance algorithms</a:t>
            </a:r>
            <a:r>
              <a:rPr lang="en-US" altLang="zh-CN" sz="2000" dirty="0" smtClean="0"/>
              <a:t> to evaluate dissimilarity between genomes with </a:t>
            </a:r>
            <a:r>
              <a:rPr lang="en-US" altLang="zh-CN" sz="2000" b="1" i="1" dirty="0" smtClean="0"/>
              <a:t>unequal gene contents</a:t>
            </a:r>
            <a:r>
              <a:rPr lang="en-US" altLang="zh-CN" sz="2000" dirty="0" smtClean="0"/>
              <a:t>.</a:t>
            </a:r>
          </a:p>
          <a:p>
            <a:pPr>
              <a:buNone/>
            </a:pPr>
            <a:r>
              <a:rPr lang="en-US" altLang="zh-CN" sz="2000" dirty="0" smtClean="0"/>
              <a:t>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Median algorithm </a:t>
            </a:r>
            <a:r>
              <a:rPr lang="en-US" altLang="zh-CN" sz="2000" dirty="0" smtClean="0"/>
              <a:t>cope with input genome of </a:t>
            </a:r>
            <a:r>
              <a:rPr lang="en-US" altLang="zh-CN" sz="2000" b="1" i="1" dirty="0" smtClean="0"/>
              <a:t>unequal gene contents</a:t>
            </a:r>
            <a:r>
              <a:rPr lang="en-US" altLang="zh-CN" sz="2000" dirty="0" smtClean="0"/>
              <a:t>.</a:t>
            </a:r>
          </a:p>
          <a:p>
            <a:pPr>
              <a:buNone/>
            </a:pPr>
            <a:r>
              <a:rPr lang="en-US" altLang="zh-CN" sz="2000" dirty="0" smtClean="0"/>
              <a:t>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Bucket processing algorithm </a:t>
            </a:r>
            <a:r>
              <a:rPr lang="en-US" altLang="zh-CN" sz="2000" dirty="0" smtClean="0"/>
              <a:t>to parallelize </a:t>
            </a:r>
            <a:r>
              <a:rPr lang="en-US" altLang="zh-CN" sz="2000" b="1" i="1" dirty="0" smtClean="0"/>
              <a:t>branch-and-bound methods</a:t>
            </a:r>
            <a:r>
              <a:rPr lang="en-US" altLang="zh-CN" sz="2000" dirty="0" smtClean="0"/>
              <a:t>. </a:t>
            </a:r>
          </a:p>
          <a:p>
            <a:r>
              <a:rPr lang="en-US" altLang="zh-CN" dirty="0" smtClean="0"/>
              <a:t>Engineering Contributions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000" dirty="0" smtClean="0"/>
              <a:t>-A software package called </a:t>
            </a:r>
            <a:r>
              <a:rPr lang="en-US" altLang="zh-CN" sz="2000" dirty="0" smtClean="0">
                <a:solidFill>
                  <a:srgbClr val="FF0000"/>
                </a:solidFill>
              </a:rPr>
              <a:t>DCJUC</a:t>
            </a:r>
            <a:r>
              <a:rPr lang="en-US" altLang="zh-CN" sz="2000" dirty="0" smtClean="0"/>
              <a:t> is designed for phylogeny inference.</a:t>
            </a:r>
          </a:p>
          <a:p>
            <a:pPr>
              <a:buNone/>
            </a:pPr>
            <a:r>
              <a:rPr lang="en-US" altLang="zh-CN" sz="2000" dirty="0" smtClean="0"/>
              <a:t>     -A software package called </a:t>
            </a:r>
            <a:r>
              <a:rPr lang="en-US" altLang="zh-CN" sz="2000" dirty="0" smtClean="0">
                <a:solidFill>
                  <a:srgbClr val="FF0000"/>
                </a:solidFill>
              </a:rPr>
              <a:t>OPT-Kit</a:t>
            </a:r>
            <a:r>
              <a:rPr lang="en-US" altLang="zh-CN" sz="2000" dirty="0" smtClean="0"/>
              <a:t> is designed for parallel branch-and-bound algorithms.</a:t>
            </a:r>
          </a:p>
        </p:txBody>
      </p:sp>
    </p:spTree>
    <p:extLst>
      <p:ext uri="{BB962C8B-B14F-4D97-AF65-F5344CB8AC3E}">
        <p14:creationId xmlns:p14="http://schemas.microsoft.com/office/powerpoint/2010/main" val="449642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Background, Motivations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Genome Distance Computation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Genome Median Computation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Phylogeny Inference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Parallel Branch-and-Bound Algorithms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2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950" y="257175"/>
            <a:ext cx="690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Break Point Graph and DCJ Distance</a:t>
            </a:r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1764209" y="492256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2267446" y="492256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1591171" y="5065439"/>
            <a:ext cx="5004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0/1</a:t>
            </a:r>
            <a:r>
              <a:rPr lang="en-US" sz="1400" baseline="30000" dirty="0" smtClean="0"/>
              <a:t>h</a:t>
            </a:r>
            <a:endParaRPr lang="en-US" sz="1400" dirty="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2124571" y="5065439"/>
            <a:ext cx="4667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1/1</a:t>
            </a:r>
            <a:r>
              <a:rPr lang="en-US" sz="1400" baseline="30000" dirty="0" smtClean="0"/>
              <a:t>t</a:t>
            </a:r>
            <a:endParaRPr lang="en-US" sz="1400" dirty="0"/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2715121" y="492256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3219946" y="492256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2543671" y="5065439"/>
            <a:ext cx="5004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2/2</a:t>
            </a:r>
            <a:r>
              <a:rPr lang="en-US" sz="1400" baseline="30000" dirty="0" smtClean="0"/>
              <a:t>h</a:t>
            </a:r>
            <a:endParaRPr lang="en-US" sz="1400" dirty="0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075484" y="5065439"/>
            <a:ext cx="4667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3/2</a:t>
            </a:r>
            <a:r>
              <a:rPr lang="en-US" sz="1400" baseline="30000" dirty="0" smtClean="0"/>
              <a:t>t</a:t>
            </a:r>
            <a:endParaRPr lang="en-US" sz="1400" dirty="0"/>
          </a:p>
        </p:txBody>
      </p:sp>
      <p:cxnSp>
        <p:nvCxnSpPr>
          <p:cNvPr id="53" name="AutoShape 49"/>
          <p:cNvCxnSpPr>
            <a:cxnSpLocks noChangeShapeType="1"/>
            <a:stCxn id="46" idx="7"/>
            <a:endCxn id="49" idx="3"/>
          </p:cNvCxnSpPr>
          <p:nvPr/>
        </p:nvCxnSpPr>
        <p:spPr bwMode="auto">
          <a:xfrm>
            <a:off x="2343646" y="4960664"/>
            <a:ext cx="371475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9512" y="1342509"/>
            <a:ext cx="754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we use a number of represent a gene, and a sign to represent </a:t>
            </a:r>
          </a:p>
          <a:p>
            <a:r>
              <a:rPr lang="en-US" dirty="0" smtClean="0"/>
              <a:t>its orientation.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4097" y="4352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41"/>
          <p:cNvSpPr>
            <a:spLocks noChangeArrowheads="1"/>
          </p:cNvSpPr>
          <p:nvPr/>
        </p:nvSpPr>
        <p:spPr bwMode="auto">
          <a:xfrm>
            <a:off x="5653683" y="492256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" name="Oval 42"/>
          <p:cNvSpPr>
            <a:spLocks noChangeArrowheads="1"/>
          </p:cNvSpPr>
          <p:nvPr/>
        </p:nvSpPr>
        <p:spPr bwMode="auto">
          <a:xfrm>
            <a:off x="6156920" y="492256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4" name="Text Box 43"/>
          <p:cNvSpPr txBox="1">
            <a:spLocks noChangeArrowheads="1"/>
          </p:cNvSpPr>
          <p:nvPr/>
        </p:nvSpPr>
        <p:spPr bwMode="auto">
          <a:xfrm>
            <a:off x="5480645" y="5065439"/>
            <a:ext cx="4667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0/1</a:t>
            </a:r>
            <a:r>
              <a:rPr lang="en-US" sz="1400" baseline="30000" dirty="0"/>
              <a:t>t</a:t>
            </a:r>
            <a:endParaRPr lang="en-US" sz="1400" dirty="0"/>
          </a:p>
        </p:txBody>
      </p: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6014045" y="5065439"/>
            <a:ext cx="5004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1/1</a:t>
            </a:r>
            <a:r>
              <a:rPr lang="en-US" sz="1400" baseline="30000" dirty="0"/>
              <a:t>h</a:t>
            </a:r>
            <a:endParaRPr lang="en-US" sz="1400" dirty="0"/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6604595" y="492256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7" name="Oval 46"/>
          <p:cNvSpPr>
            <a:spLocks noChangeArrowheads="1"/>
          </p:cNvSpPr>
          <p:nvPr/>
        </p:nvSpPr>
        <p:spPr bwMode="auto">
          <a:xfrm>
            <a:off x="7109420" y="492256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6433145" y="5065439"/>
            <a:ext cx="5004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2/2</a:t>
            </a:r>
            <a:r>
              <a:rPr lang="en-US" sz="1400" baseline="30000" dirty="0" smtClean="0"/>
              <a:t>h</a:t>
            </a:r>
            <a:endParaRPr lang="en-US" sz="1400" dirty="0"/>
          </a:p>
        </p:txBody>
      </p:sp>
      <p:sp>
        <p:nvSpPr>
          <p:cNvPr id="79" name="Text Box 48"/>
          <p:cNvSpPr txBox="1">
            <a:spLocks noChangeArrowheads="1"/>
          </p:cNvSpPr>
          <p:nvPr/>
        </p:nvSpPr>
        <p:spPr bwMode="auto">
          <a:xfrm>
            <a:off x="6964958" y="5065439"/>
            <a:ext cx="4667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/>
              <a:t>3/2</a:t>
            </a:r>
            <a:r>
              <a:rPr lang="en-US" sz="1400" baseline="30000" dirty="0" smtClean="0"/>
              <a:t>t</a:t>
            </a:r>
            <a:endParaRPr lang="en-US" sz="1400" dirty="0"/>
          </a:p>
        </p:txBody>
      </p:sp>
      <p:cxnSp>
        <p:nvCxnSpPr>
          <p:cNvPr id="80" name="AutoShape 49"/>
          <p:cNvCxnSpPr>
            <a:cxnSpLocks noChangeShapeType="1"/>
            <a:stCxn id="73" idx="7"/>
            <a:endCxn id="76" idx="3"/>
          </p:cNvCxnSpPr>
          <p:nvPr/>
        </p:nvCxnSpPr>
        <p:spPr bwMode="auto">
          <a:xfrm>
            <a:off x="6233120" y="4960664"/>
            <a:ext cx="371475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5753571" y="43528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874" y="1983026"/>
            <a:ext cx="8660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we use two (head &amp; tail) vertices to represent this gene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687" y="2420888"/>
            <a:ext cx="8492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convenience we assign the vertex id with head(g) = 2*(g-1) and tail with</a:t>
            </a:r>
          </a:p>
          <a:p>
            <a:r>
              <a:rPr lang="en-US" dirty="0"/>
              <a:t>Tail(g) = 2*(g-1)-1.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1520" y="2924944"/>
            <a:ext cx="862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two genes are adjacent to each other, we use an edge to connect their according</a:t>
            </a:r>
          </a:p>
          <a:p>
            <a:r>
              <a:rPr lang="en-US" dirty="0" smtClean="0"/>
              <a:t>Vertices.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267446" y="4355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203310" y="4365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24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/>
      <p:bldP spid="52" grpId="0"/>
      <p:bldP spid="2" grpId="0"/>
      <p:bldP spid="3" grpId="0"/>
      <p:bldP spid="72" grpId="0" animBg="1"/>
      <p:bldP spid="73" grpId="0" animBg="1"/>
      <p:bldP spid="74" grpId="0"/>
      <p:bldP spid="75" grpId="0"/>
      <p:bldP spid="76" grpId="0" animBg="1"/>
      <p:bldP spid="77" grpId="0" animBg="1"/>
      <p:bldP spid="78" grpId="0"/>
      <p:bldP spid="79" grpId="0"/>
      <p:bldP spid="81" grpId="0"/>
      <p:bldP spid="4" grpId="0"/>
      <p:bldP spid="5" grpId="0"/>
      <p:bldP spid="82" grpId="0"/>
      <p:bldP spid="83" grpId="0"/>
      <p:bldP spid="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950" y="257175"/>
            <a:ext cx="690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Break Point Graph and DCJ Distance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900113" y="455302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692275" y="455302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195513" y="455937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987675" y="4557787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486150" y="455937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279900" y="4557787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4711700" y="455937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503863" y="4557787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934075" y="455937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727825" y="4557787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7159625" y="455937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7951788" y="4557787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19" name="AutoShape 15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976313" y="4591124"/>
            <a:ext cx="715962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6"/>
          <p:cNvCxnSpPr>
            <a:cxnSpLocks noChangeShapeType="1"/>
            <a:stCxn id="9" idx="7"/>
            <a:endCxn id="10" idx="3"/>
          </p:cNvCxnSpPr>
          <p:nvPr/>
        </p:nvCxnSpPr>
        <p:spPr bwMode="auto">
          <a:xfrm flipV="1">
            <a:off x="2271713" y="4595887"/>
            <a:ext cx="715962" cy="158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7"/>
          <p:cNvCxnSpPr>
            <a:cxnSpLocks noChangeShapeType="1"/>
            <a:stCxn id="11" idx="7"/>
            <a:endCxn id="12" idx="3"/>
          </p:cNvCxnSpPr>
          <p:nvPr/>
        </p:nvCxnSpPr>
        <p:spPr bwMode="auto">
          <a:xfrm flipV="1">
            <a:off x="3562350" y="4595887"/>
            <a:ext cx="717550" cy="158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8"/>
          <p:cNvCxnSpPr>
            <a:cxnSpLocks noChangeShapeType="1"/>
            <a:stCxn id="13" idx="7"/>
            <a:endCxn id="14" idx="3"/>
          </p:cNvCxnSpPr>
          <p:nvPr/>
        </p:nvCxnSpPr>
        <p:spPr bwMode="auto">
          <a:xfrm flipV="1">
            <a:off x="4787900" y="4595887"/>
            <a:ext cx="715963" cy="158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9"/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6010275" y="4595887"/>
            <a:ext cx="717550" cy="158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0"/>
          <p:cNvCxnSpPr>
            <a:cxnSpLocks noChangeShapeType="1"/>
            <a:stCxn id="17" idx="7"/>
            <a:endCxn id="18" idx="3"/>
          </p:cNvCxnSpPr>
          <p:nvPr/>
        </p:nvCxnSpPr>
        <p:spPr bwMode="auto">
          <a:xfrm flipV="1">
            <a:off x="7235825" y="4595887"/>
            <a:ext cx="715963" cy="158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5650" y="3129756"/>
            <a:ext cx="12620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1 2 3 4 5 6</a:t>
            </a:r>
            <a:endParaRPr lang="en-US" altLang="en-US" dirty="0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82625" y="4702249"/>
            <a:ext cx="587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11/-6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476375" y="4702249"/>
            <a:ext cx="531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0/+1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051050" y="4702249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1/-1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771775" y="4702249"/>
            <a:ext cx="531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2/+2</a:t>
            </a:r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276600" y="4702249"/>
            <a:ext cx="487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3/-2</a:t>
            </a:r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067175" y="4702249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4/+3</a:t>
            </a:r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500563" y="4702249"/>
            <a:ext cx="487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5/-3</a:t>
            </a:r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292725" y="4702249"/>
            <a:ext cx="531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6/+4</a:t>
            </a:r>
            <a:endParaRPr lang="en-US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797550" y="4702249"/>
            <a:ext cx="487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7/-4</a:t>
            </a:r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6516688" y="4702249"/>
            <a:ext cx="531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8/+5</a:t>
            </a:r>
            <a:endParaRPr 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948488" y="4702249"/>
            <a:ext cx="487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9/-5</a:t>
            </a:r>
            <a:endParaRPr 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7669213" y="4702249"/>
            <a:ext cx="630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10/+6</a:t>
            </a:r>
            <a:endParaRPr lang="en-US"/>
          </a:p>
        </p:txBody>
      </p:sp>
      <p:cxnSp>
        <p:nvCxnSpPr>
          <p:cNvPr id="38" name="AutoShape 34"/>
          <p:cNvCxnSpPr>
            <a:cxnSpLocks noChangeShapeType="1"/>
            <a:stCxn id="7" idx="1"/>
            <a:endCxn id="13" idx="1"/>
          </p:cNvCxnSpPr>
          <p:nvPr/>
        </p:nvCxnSpPr>
        <p:spPr bwMode="auto">
          <a:xfrm rot="5400000" flipV="1">
            <a:off x="2840037" y="2649612"/>
            <a:ext cx="4763" cy="3811588"/>
          </a:xfrm>
          <a:prstGeom prst="curvedConnector3">
            <a:avLst>
              <a:gd name="adj1" fmla="val -8322218"/>
            </a:avLst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5"/>
          <p:cNvCxnSpPr>
            <a:cxnSpLocks noChangeShapeType="1"/>
            <a:stCxn id="8" idx="1"/>
            <a:endCxn id="14" idx="1"/>
          </p:cNvCxnSpPr>
          <p:nvPr/>
        </p:nvCxnSpPr>
        <p:spPr bwMode="auto">
          <a:xfrm rot="5400000" flipV="1">
            <a:off x="3631407" y="2648818"/>
            <a:ext cx="6350" cy="3811587"/>
          </a:xfrm>
          <a:prstGeom prst="curvedConnector3">
            <a:avLst>
              <a:gd name="adj1" fmla="val -8322218"/>
            </a:avLst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36"/>
          <p:cNvCxnSpPr>
            <a:cxnSpLocks noChangeShapeType="1"/>
            <a:stCxn id="9" idx="1"/>
            <a:endCxn id="17" idx="1"/>
          </p:cNvCxnSpPr>
          <p:nvPr/>
        </p:nvCxnSpPr>
        <p:spPr bwMode="auto">
          <a:xfrm rot="16200000">
            <a:off x="4714875" y="2076524"/>
            <a:ext cx="3175" cy="4962525"/>
          </a:xfrm>
          <a:prstGeom prst="curvedConnector3">
            <a:avLst>
              <a:gd name="adj1" fmla="val 23920000"/>
            </a:avLst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37"/>
          <p:cNvCxnSpPr>
            <a:cxnSpLocks noChangeShapeType="1"/>
            <a:stCxn id="10" idx="1"/>
            <a:endCxn id="12" idx="1"/>
          </p:cNvCxnSpPr>
          <p:nvPr/>
        </p:nvCxnSpPr>
        <p:spPr bwMode="auto">
          <a:xfrm rot="16200000">
            <a:off x="3671094" y="3912468"/>
            <a:ext cx="3175" cy="1290637"/>
          </a:xfrm>
          <a:prstGeom prst="curvedConnector3">
            <a:avLst>
              <a:gd name="adj1" fmla="val 7499972"/>
            </a:avLst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38"/>
          <p:cNvCxnSpPr>
            <a:cxnSpLocks noChangeShapeType="1"/>
            <a:stCxn id="11" idx="1"/>
            <a:endCxn id="16" idx="1"/>
          </p:cNvCxnSpPr>
          <p:nvPr/>
        </p:nvCxnSpPr>
        <p:spPr bwMode="auto">
          <a:xfrm rot="16200000">
            <a:off x="5143500" y="2936949"/>
            <a:ext cx="3175" cy="3241675"/>
          </a:xfrm>
          <a:prstGeom prst="curvedConnector3">
            <a:avLst>
              <a:gd name="adj1" fmla="val 14600000"/>
            </a:avLst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39"/>
          <p:cNvCxnSpPr>
            <a:cxnSpLocks noChangeShapeType="1"/>
            <a:stCxn id="15" idx="1"/>
            <a:endCxn id="18" idx="1"/>
          </p:cNvCxnSpPr>
          <p:nvPr/>
        </p:nvCxnSpPr>
        <p:spPr bwMode="auto">
          <a:xfrm rot="16200000">
            <a:off x="6979444" y="3548930"/>
            <a:ext cx="3175" cy="2017713"/>
          </a:xfrm>
          <a:prstGeom prst="curvedConnector3">
            <a:avLst>
              <a:gd name="adj1" fmla="val 12860000"/>
            </a:avLst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6300788" y="3129756"/>
            <a:ext cx="1630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1 -5 -2 3 -6 -4 </a:t>
            </a:r>
          </a:p>
        </p:txBody>
      </p:sp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586101"/>
              </p:ext>
            </p:extLst>
          </p:nvPr>
        </p:nvGraphicFramePr>
        <p:xfrm>
          <a:off x="3492500" y="5079578"/>
          <a:ext cx="18430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r:id="rId3" imgW="775887" imgH="229051" progId="">
                  <p:embed/>
                </p:oleObj>
              </mc:Choice>
              <mc:Fallback>
                <p:oleObj r:id="rId3" imgW="775887" imgH="229051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79578"/>
                        <a:ext cx="184308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287713" y="6016203"/>
            <a:ext cx="9953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# genes</a:t>
            </a:r>
            <a:endParaRPr lang="en-US" altLang="en-US"/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5305425" y="5943178"/>
            <a:ext cx="10080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# cycles</a:t>
            </a:r>
            <a:endParaRPr lang="en-US" alt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 flipV="1">
            <a:off x="3995738" y="5582816"/>
            <a:ext cx="433387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 flipH="1" flipV="1">
            <a:off x="5219700" y="5582816"/>
            <a:ext cx="288925" cy="288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340768"/>
            <a:ext cx="825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this rule to construct breakpoint graph for two genomes with same </a:t>
            </a:r>
          </a:p>
          <a:p>
            <a:r>
              <a:rPr lang="en-US" dirty="0" smtClean="0"/>
              <a:t>Gene contents (which means they share the same vertex set).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there are two genomes, we use red edges to represent one genome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6758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we use blue edges to represent another genome.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4" grpId="0"/>
      <p:bldP spid="68" grpId="0"/>
      <p:bldP spid="69" grpId="0"/>
      <p:bldP spid="70" grpId="0" animBg="1"/>
      <p:bldP spid="71" grpId="0" animBg="1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DCJ </a:t>
            </a:r>
            <a:r>
              <a:rPr lang="en-US" altLang="zh-CN" dirty="0" err="1" smtClean="0"/>
              <a:t>Indel</a:t>
            </a:r>
            <a:r>
              <a:rPr lang="en-US" altLang="zh-CN" dirty="0" smtClean="0"/>
              <a:t> Distance</a:t>
            </a:r>
            <a:endParaRPr lang="zh-CN" altLang="en-US" dirty="0"/>
          </a:p>
        </p:txBody>
      </p:sp>
      <p:grpSp>
        <p:nvGrpSpPr>
          <p:cNvPr id="9" name="Group 90"/>
          <p:cNvGrpSpPr/>
          <p:nvPr/>
        </p:nvGrpSpPr>
        <p:grpSpPr>
          <a:xfrm>
            <a:off x="899592" y="1484784"/>
            <a:ext cx="1527982" cy="1963380"/>
            <a:chOff x="251520" y="1484784"/>
            <a:chExt cx="1527982" cy="1963380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793842" y="1916832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798034" y="234468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950434" y="2776736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102834" y="234888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086066" y="1916832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42050" y="1484784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93843" y="1536328"/>
              <a:ext cx="165184" cy="376312"/>
            </a:xfrm>
            <a:custGeom>
              <a:avLst/>
              <a:gdLst>
                <a:gd name="connsiteX0" fmla="*/ 155927 w 155927"/>
                <a:gd name="connsiteY0" fmla="*/ 0 h 426720"/>
                <a:gd name="connsiteX1" fmla="*/ 13687 w 155927"/>
                <a:gd name="connsiteY1" fmla="*/ 142240 h 426720"/>
                <a:gd name="connsiteX2" fmla="*/ 13687 w 155927"/>
                <a:gd name="connsiteY2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927" h="426720">
                  <a:moveTo>
                    <a:pt x="155927" y="0"/>
                  </a:moveTo>
                  <a:cubicBezTo>
                    <a:pt x="96660" y="35560"/>
                    <a:pt x="37394" y="71120"/>
                    <a:pt x="13687" y="142240"/>
                  </a:cubicBezTo>
                  <a:cubicBezTo>
                    <a:pt x="-10020" y="213360"/>
                    <a:pt x="1833" y="320040"/>
                    <a:pt x="13687" y="4267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04982" y="2003688"/>
              <a:ext cx="42284" cy="345440"/>
            </a:xfrm>
            <a:custGeom>
              <a:avLst/>
              <a:gdLst>
                <a:gd name="connsiteX0" fmla="*/ 11804 w 42284"/>
                <a:gd name="connsiteY0" fmla="*/ 0 h 345440"/>
                <a:gd name="connsiteX1" fmla="*/ 1644 w 42284"/>
                <a:gd name="connsiteY1" fmla="*/ 193040 h 345440"/>
                <a:gd name="connsiteX2" fmla="*/ 42284 w 42284"/>
                <a:gd name="connsiteY2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84" h="345440">
                  <a:moveTo>
                    <a:pt x="11804" y="0"/>
                  </a:moveTo>
                  <a:cubicBezTo>
                    <a:pt x="4184" y="67733"/>
                    <a:pt x="-3436" y="135467"/>
                    <a:pt x="1644" y="193040"/>
                  </a:cubicBezTo>
                  <a:cubicBezTo>
                    <a:pt x="6724" y="250613"/>
                    <a:pt x="24504" y="298026"/>
                    <a:pt x="42284" y="34544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31647" y="2420248"/>
              <a:ext cx="137539" cy="375920"/>
            </a:xfrm>
            <a:custGeom>
              <a:avLst/>
              <a:gdLst>
                <a:gd name="connsiteX0" fmla="*/ 5459 w 137539"/>
                <a:gd name="connsiteY0" fmla="*/ 0 h 375920"/>
                <a:gd name="connsiteX1" fmla="*/ 15619 w 137539"/>
                <a:gd name="connsiteY1" fmla="*/ 243840 h 375920"/>
                <a:gd name="connsiteX2" fmla="*/ 137539 w 137539"/>
                <a:gd name="connsiteY2" fmla="*/ 375920 h 37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539" h="375920">
                  <a:moveTo>
                    <a:pt x="5459" y="0"/>
                  </a:moveTo>
                  <a:cubicBezTo>
                    <a:pt x="-468" y="90593"/>
                    <a:pt x="-6394" y="181187"/>
                    <a:pt x="15619" y="243840"/>
                  </a:cubicBezTo>
                  <a:cubicBezTo>
                    <a:pt x="37632" y="306493"/>
                    <a:pt x="87585" y="341206"/>
                    <a:pt x="137539" y="3759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41905" y="1993528"/>
              <a:ext cx="45719" cy="380008"/>
            </a:xfrm>
            <a:custGeom>
              <a:avLst/>
              <a:gdLst>
                <a:gd name="connsiteX0" fmla="*/ 0 w 31380"/>
                <a:gd name="connsiteY0" fmla="*/ 0 h 396240"/>
                <a:gd name="connsiteX1" fmla="*/ 30480 w 31380"/>
                <a:gd name="connsiteY1" fmla="*/ 213360 h 396240"/>
                <a:gd name="connsiteX2" fmla="*/ 20320 w 31380"/>
                <a:gd name="connsiteY2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80" h="396240">
                  <a:moveTo>
                    <a:pt x="0" y="0"/>
                  </a:moveTo>
                  <a:cubicBezTo>
                    <a:pt x="13546" y="73660"/>
                    <a:pt x="27093" y="147320"/>
                    <a:pt x="30480" y="213360"/>
                  </a:cubicBezTo>
                  <a:cubicBezTo>
                    <a:pt x="33867" y="279400"/>
                    <a:pt x="27093" y="337820"/>
                    <a:pt x="20320" y="39624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30146" y="1536328"/>
              <a:ext cx="133651" cy="375920"/>
            </a:xfrm>
            <a:custGeom>
              <a:avLst/>
              <a:gdLst>
                <a:gd name="connsiteX0" fmla="*/ 0 w 133651"/>
                <a:gd name="connsiteY0" fmla="*/ 0 h 375920"/>
                <a:gd name="connsiteX1" fmla="*/ 121920 w 133651"/>
                <a:gd name="connsiteY1" fmla="*/ 111760 h 375920"/>
                <a:gd name="connsiteX2" fmla="*/ 121920 w 133651"/>
                <a:gd name="connsiteY2" fmla="*/ 375920 h 37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51" h="375920">
                  <a:moveTo>
                    <a:pt x="0" y="0"/>
                  </a:moveTo>
                  <a:cubicBezTo>
                    <a:pt x="50800" y="24553"/>
                    <a:pt x="101600" y="49107"/>
                    <a:pt x="121920" y="111760"/>
                  </a:cubicBezTo>
                  <a:cubicBezTo>
                    <a:pt x="142240" y="174413"/>
                    <a:pt x="132080" y="275166"/>
                    <a:pt x="121920" y="37592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40306" y="2420248"/>
              <a:ext cx="126463" cy="386080"/>
            </a:xfrm>
            <a:custGeom>
              <a:avLst/>
              <a:gdLst>
                <a:gd name="connsiteX0" fmla="*/ 121920 w 126463"/>
                <a:gd name="connsiteY0" fmla="*/ 0 h 386080"/>
                <a:gd name="connsiteX1" fmla="*/ 111760 w 126463"/>
                <a:gd name="connsiteY1" fmla="*/ 254000 h 386080"/>
                <a:gd name="connsiteX2" fmla="*/ 0 w 126463"/>
                <a:gd name="connsiteY2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3" h="386080">
                  <a:moveTo>
                    <a:pt x="121920" y="0"/>
                  </a:moveTo>
                  <a:cubicBezTo>
                    <a:pt x="127000" y="94826"/>
                    <a:pt x="132080" y="189653"/>
                    <a:pt x="111760" y="254000"/>
                  </a:cubicBezTo>
                  <a:cubicBezTo>
                    <a:pt x="91440" y="318347"/>
                    <a:pt x="45720" y="352213"/>
                    <a:pt x="0" y="38608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1520" y="2924944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Only one circular</a:t>
              </a:r>
            </a:p>
            <a:p>
              <a:r>
                <a:rPr lang="en-US" sz="1400" dirty="0" smtClean="0"/>
                <a:t>chromosome</a:t>
              </a:r>
              <a:endParaRPr lang="en-US" sz="1400" dirty="0"/>
            </a:p>
          </p:txBody>
        </p:sp>
      </p:grpSp>
      <p:grpSp>
        <p:nvGrpSpPr>
          <p:cNvPr id="10" name="Group 92"/>
          <p:cNvGrpSpPr/>
          <p:nvPr/>
        </p:nvGrpSpPr>
        <p:grpSpPr>
          <a:xfrm>
            <a:off x="3707904" y="1484784"/>
            <a:ext cx="1338828" cy="1963380"/>
            <a:chOff x="2267744" y="1484784"/>
            <a:chExt cx="1338828" cy="1963380"/>
          </a:xfrm>
        </p:grpSpPr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2555776" y="1916832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559968" y="234468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712368" y="2776736"/>
              <a:ext cx="76200" cy="76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864768" y="234888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48000" y="1916832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703984" y="1484784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555777" y="1536328"/>
              <a:ext cx="165184" cy="376312"/>
            </a:xfrm>
            <a:custGeom>
              <a:avLst/>
              <a:gdLst>
                <a:gd name="connsiteX0" fmla="*/ 155927 w 155927"/>
                <a:gd name="connsiteY0" fmla="*/ 0 h 426720"/>
                <a:gd name="connsiteX1" fmla="*/ 13687 w 155927"/>
                <a:gd name="connsiteY1" fmla="*/ 142240 h 426720"/>
                <a:gd name="connsiteX2" fmla="*/ 13687 w 155927"/>
                <a:gd name="connsiteY2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927" h="426720">
                  <a:moveTo>
                    <a:pt x="155927" y="0"/>
                  </a:moveTo>
                  <a:cubicBezTo>
                    <a:pt x="96660" y="35560"/>
                    <a:pt x="37394" y="71120"/>
                    <a:pt x="13687" y="142240"/>
                  </a:cubicBezTo>
                  <a:cubicBezTo>
                    <a:pt x="-10020" y="213360"/>
                    <a:pt x="1833" y="320040"/>
                    <a:pt x="13687" y="4267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566916" y="2003688"/>
              <a:ext cx="42284" cy="345440"/>
            </a:xfrm>
            <a:custGeom>
              <a:avLst/>
              <a:gdLst>
                <a:gd name="connsiteX0" fmla="*/ 11804 w 42284"/>
                <a:gd name="connsiteY0" fmla="*/ 0 h 345440"/>
                <a:gd name="connsiteX1" fmla="*/ 1644 w 42284"/>
                <a:gd name="connsiteY1" fmla="*/ 193040 h 345440"/>
                <a:gd name="connsiteX2" fmla="*/ 42284 w 42284"/>
                <a:gd name="connsiteY2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84" h="345440">
                  <a:moveTo>
                    <a:pt x="11804" y="0"/>
                  </a:moveTo>
                  <a:cubicBezTo>
                    <a:pt x="4184" y="67733"/>
                    <a:pt x="-3436" y="135467"/>
                    <a:pt x="1644" y="193040"/>
                  </a:cubicBezTo>
                  <a:cubicBezTo>
                    <a:pt x="6724" y="250613"/>
                    <a:pt x="24504" y="298026"/>
                    <a:pt x="42284" y="34544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593581" y="2420248"/>
              <a:ext cx="137539" cy="375920"/>
            </a:xfrm>
            <a:custGeom>
              <a:avLst/>
              <a:gdLst>
                <a:gd name="connsiteX0" fmla="*/ 5459 w 137539"/>
                <a:gd name="connsiteY0" fmla="*/ 0 h 375920"/>
                <a:gd name="connsiteX1" fmla="*/ 15619 w 137539"/>
                <a:gd name="connsiteY1" fmla="*/ 243840 h 375920"/>
                <a:gd name="connsiteX2" fmla="*/ 137539 w 137539"/>
                <a:gd name="connsiteY2" fmla="*/ 375920 h 37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539" h="375920">
                  <a:moveTo>
                    <a:pt x="5459" y="0"/>
                  </a:moveTo>
                  <a:cubicBezTo>
                    <a:pt x="-468" y="90593"/>
                    <a:pt x="-6394" y="181187"/>
                    <a:pt x="15619" y="243840"/>
                  </a:cubicBezTo>
                  <a:cubicBezTo>
                    <a:pt x="37632" y="306493"/>
                    <a:pt x="87585" y="341206"/>
                    <a:pt x="137539" y="3759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903839" y="1993528"/>
              <a:ext cx="45719" cy="380008"/>
            </a:xfrm>
            <a:custGeom>
              <a:avLst/>
              <a:gdLst>
                <a:gd name="connsiteX0" fmla="*/ 0 w 31380"/>
                <a:gd name="connsiteY0" fmla="*/ 0 h 396240"/>
                <a:gd name="connsiteX1" fmla="*/ 30480 w 31380"/>
                <a:gd name="connsiteY1" fmla="*/ 213360 h 396240"/>
                <a:gd name="connsiteX2" fmla="*/ 20320 w 31380"/>
                <a:gd name="connsiteY2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80" h="396240">
                  <a:moveTo>
                    <a:pt x="0" y="0"/>
                  </a:moveTo>
                  <a:cubicBezTo>
                    <a:pt x="13546" y="73660"/>
                    <a:pt x="27093" y="147320"/>
                    <a:pt x="30480" y="213360"/>
                  </a:cubicBezTo>
                  <a:cubicBezTo>
                    <a:pt x="33867" y="279400"/>
                    <a:pt x="27093" y="337820"/>
                    <a:pt x="20320" y="39624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792080" y="1536328"/>
              <a:ext cx="133651" cy="375920"/>
            </a:xfrm>
            <a:custGeom>
              <a:avLst/>
              <a:gdLst>
                <a:gd name="connsiteX0" fmla="*/ 0 w 133651"/>
                <a:gd name="connsiteY0" fmla="*/ 0 h 375920"/>
                <a:gd name="connsiteX1" fmla="*/ 121920 w 133651"/>
                <a:gd name="connsiteY1" fmla="*/ 111760 h 375920"/>
                <a:gd name="connsiteX2" fmla="*/ 121920 w 133651"/>
                <a:gd name="connsiteY2" fmla="*/ 375920 h 37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51" h="375920">
                  <a:moveTo>
                    <a:pt x="0" y="0"/>
                  </a:moveTo>
                  <a:cubicBezTo>
                    <a:pt x="50800" y="24553"/>
                    <a:pt x="101600" y="49107"/>
                    <a:pt x="121920" y="111760"/>
                  </a:cubicBezTo>
                  <a:cubicBezTo>
                    <a:pt x="142240" y="174413"/>
                    <a:pt x="132080" y="275166"/>
                    <a:pt x="121920" y="37592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802240" y="2420248"/>
              <a:ext cx="126463" cy="386080"/>
            </a:xfrm>
            <a:custGeom>
              <a:avLst/>
              <a:gdLst>
                <a:gd name="connsiteX0" fmla="*/ 121920 w 126463"/>
                <a:gd name="connsiteY0" fmla="*/ 0 h 386080"/>
                <a:gd name="connsiteX1" fmla="*/ 111760 w 126463"/>
                <a:gd name="connsiteY1" fmla="*/ 254000 h 386080"/>
                <a:gd name="connsiteX2" fmla="*/ 0 w 126463"/>
                <a:gd name="connsiteY2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3" h="386080">
                  <a:moveTo>
                    <a:pt x="121920" y="0"/>
                  </a:moveTo>
                  <a:cubicBezTo>
                    <a:pt x="127000" y="94826"/>
                    <a:pt x="132080" y="189653"/>
                    <a:pt x="111760" y="254000"/>
                  </a:cubicBezTo>
                  <a:cubicBezTo>
                    <a:pt x="91440" y="318347"/>
                    <a:pt x="45720" y="352213"/>
                    <a:pt x="0" y="38608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67744" y="2924944"/>
              <a:ext cx="1338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Multiple linear </a:t>
              </a:r>
            </a:p>
            <a:p>
              <a:r>
                <a:rPr lang="en-US" sz="1400" dirty="0" smtClean="0"/>
                <a:t>chromosomes</a:t>
              </a:r>
              <a:endParaRPr lang="en-US" sz="1400" dirty="0"/>
            </a:p>
          </p:txBody>
        </p:sp>
      </p:grpSp>
      <p:grpSp>
        <p:nvGrpSpPr>
          <p:cNvPr id="14" name="Group 94"/>
          <p:cNvGrpSpPr/>
          <p:nvPr/>
        </p:nvGrpSpPr>
        <p:grpSpPr>
          <a:xfrm>
            <a:off x="6012160" y="1480592"/>
            <a:ext cx="2412840" cy="2183016"/>
            <a:chOff x="5364088" y="1480592"/>
            <a:chExt cx="2412840" cy="2183016"/>
          </a:xfrm>
        </p:grpSpPr>
        <p:sp>
          <p:nvSpPr>
            <p:cNvPr id="54" name="Oval 3"/>
            <p:cNvSpPr>
              <a:spLocks noChangeArrowheads="1"/>
            </p:cNvSpPr>
            <p:nvPr/>
          </p:nvSpPr>
          <p:spPr bwMode="auto">
            <a:xfrm>
              <a:off x="5690386" y="1916832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694578" y="234468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5846978" y="2776736"/>
              <a:ext cx="7620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999378" y="234888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5982610" y="1916832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5838594" y="1484784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690387" y="1536328"/>
              <a:ext cx="165184" cy="376312"/>
            </a:xfrm>
            <a:custGeom>
              <a:avLst/>
              <a:gdLst>
                <a:gd name="connsiteX0" fmla="*/ 155927 w 155927"/>
                <a:gd name="connsiteY0" fmla="*/ 0 h 426720"/>
                <a:gd name="connsiteX1" fmla="*/ 13687 w 155927"/>
                <a:gd name="connsiteY1" fmla="*/ 142240 h 426720"/>
                <a:gd name="connsiteX2" fmla="*/ 13687 w 155927"/>
                <a:gd name="connsiteY2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927" h="426720">
                  <a:moveTo>
                    <a:pt x="155927" y="0"/>
                  </a:moveTo>
                  <a:cubicBezTo>
                    <a:pt x="96660" y="35560"/>
                    <a:pt x="37394" y="71120"/>
                    <a:pt x="13687" y="142240"/>
                  </a:cubicBezTo>
                  <a:cubicBezTo>
                    <a:pt x="-10020" y="213360"/>
                    <a:pt x="1833" y="320040"/>
                    <a:pt x="13687" y="4267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701526" y="2003688"/>
              <a:ext cx="42284" cy="345440"/>
            </a:xfrm>
            <a:custGeom>
              <a:avLst/>
              <a:gdLst>
                <a:gd name="connsiteX0" fmla="*/ 11804 w 42284"/>
                <a:gd name="connsiteY0" fmla="*/ 0 h 345440"/>
                <a:gd name="connsiteX1" fmla="*/ 1644 w 42284"/>
                <a:gd name="connsiteY1" fmla="*/ 193040 h 345440"/>
                <a:gd name="connsiteX2" fmla="*/ 42284 w 42284"/>
                <a:gd name="connsiteY2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84" h="345440">
                  <a:moveTo>
                    <a:pt x="11804" y="0"/>
                  </a:moveTo>
                  <a:cubicBezTo>
                    <a:pt x="4184" y="67733"/>
                    <a:pt x="-3436" y="135467"/>
                    <a:pt x="1644" y="193040"/>
                  </a:cubicBezTo>
                  <a:cubicBezTo>
                    <a:pt x="6724" y="250613"/>
                    <a:pt x="24504" y="298026"/>
                    <a:pt x="42284" y="34544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038449" y="1993528"/>
              <a:ext cx="45719" cy="380008"/>
            </a:xfrm>
            <a:custGeom>
              <a:avLst/>
              <a:gdLst>
                <a:gd name="connsiteX0" fmla="*/ 0 w 31380"/>
                <a:gd name="connsiteY0" fmla="*/ 0 h 396240"/>
                <a:gd name="connsiteX1" fmla="*/ 30480 w 31380"/>
                <a:gd name="connsiteY1" fmla="*/ 213360 h 396240"/>
                <a:gd name="connsiteX2" fmla="*/ 20320 w 31380"/>
                <a:gd name="connsiteY2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80" h="396240">
                  <a:moveTo>
                    <a:pt x="0" y="0"/>
                  </a:moveTo>
                  <a:cubicBezTo>
                    <a:pt x="13546" y="73660"/>
                    <a:pt x="27093" y="147320"/>
                    <a:pt x="30480" y="213360"/>
                  </a:cubicBezTo>
                  <a:cubicBezTo>
                    <a:pt x="33867" y="279400"/>
                    <a:pt x="27093" y="337820"/>
                    <a:pt x="20320" y="39624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5926690" y="1536328"/>
              <a:ext cx="133651" cy="375920"/>
            </a:xfrm>
            <a:custGeom>
              <a:avLst/>
              <a:gdLst>
                <a:gd name="connsiteX0" fmla="*/ 0 w 133651"/>
                <a:gd name="connsiteY0" fmla="*/ 0 h 375920"/>
                <a:gd name="connsiteX1" fmla="*/ 121920 w 133651"/>
                <a:gd name="connsiteY1" fmla="*/ 111760 h 375920"/>
                <a:gd name="connsiteX2" fmla="*/ 121920 w 133651"/>
                <a:gd name="connsiteY2" fmla="*/ 375920 h 37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51" h="375920">
                  <a:moveTo>
                    <a:pt x="0" y="0"/>
                  </a:moveTo>
                  <a:cubicBezTo>
                    <a:pt x="50800" y="24553"/>
                    <a:pt x="101600" y="49107"/>
                    <a:pt x="121920" y="111760"/>
                  </a:cubicBezTo>
                  <a:cubicBezTo>
                    <a:pt x="142240" y="174413"/>
                    <a:pt x="132080" y="275166"/>
                    <a:pt x="121920" y="37592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936850" y="2420248"/>
              <a:ext cx="126463" cy="386080"/>
            </a:xfrm>
            <a:custGeom>
              <a:avLst/>
              <a:gdLst>
                <a:gd name="connsiteX0" fmla="*/ 121920 w 126463"/>
                <a:gd name="connsiteY0" fmla="*/ 0 h 386080"/>
                <a:gd name="connsiteX1" fmla="*/ 111760 w 126463"/>
                <a:gd name="connsiteY1" fmla="*/ 254000 h 386080"/>
                <a:gd name="connsiteX2" fmla="*/ 0 w 126463"/>
                <a:gd name="connsiteY2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63" h="386080">
                  <a:moveTo>
                    <a:pt x="121920" y="0"/>
                  </a:moveTo>
                  <a:cubicBezTo>
                    <a:pt x="127000" y="94826"/>
                    <a:pt x="132080" y="189653"/>
                    <a:pt x="111760" y="254000"/>
                  </a:cubicBezTo>
                  <a:cubicBezTo>
                    <a:pt x="91440" y="318347"/>
                    <a:pt x="45720" y="352213"/>
                    <a:pt x="0" y="38608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6914522" y="1916832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6918714" y="234468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7071114" y="2776736"/>
              <a:ext cx="76200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7223514" y="234888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7206746" y="1916832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7062730" y="1484784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6914523" y="1536328"/>
              <a:ext cx="165184" cy="376312"/>
            </a:xfrm>
            <a:custGeom>
              <a:avLst/>
              <a:gdLst>
                <a:gd name="connsiteX0" fmla="*/ 155927 w 155927"/>
                <a:gd name="connsiteY0" fmla="*/ 0 h 426720"/>
                <a:gd name="connsiteX1" fmla="*/ 13687 w 155927"/>
                <a:gd name="connsiteY1" fmla="*/ 142240 h 426720"/>
                <a:gd name="connsiteX2" fmla="*/ 13687 w 155927"/>
                <a:gd name="connsiteY2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927" h="426720">
                  <a:moveTo>
                    <a:pt x="155927" y="0"/>
                  </a:moveTo>
                  <a:cubicBezTo>
                    <a:pt x="96660" y="35560"/>
                    <a:pt x="37394" y="71120"/>
                    <a:pt x="13687" y="142240"/>
                  </a:cubicBezTo>
                  <a:cubicBezTo>
                    <a:pt x="-10020" y="213360"/>
                    <a:pt x="1833" y="320040"/>
                    <a:pt x="13687" y="4267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925662" y="2003688"/>
              <a:ext cx="42284" cy="345440"/>
            </a:xfrm>
            <a:custGeom>
              <a:avLst/>
              <a:gdLst>
                <a:gd name="connsiteX0" fmla="*/ 11804 w 42284"/>
                <a:gd name="connsiteY0" fmla="*/ 0 h 345440"/>
                <a:gd name="connsiteX1" fmla="*/ 1644 w 42284"/>
                <a:gd name="connsiteY1" fmla="*/ 193040 h 345440"/>
                <a:gd name="connsiteX2" fmla="*/ 42284 w 42284"/>
                <a:gd name="connsiteY2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84" h="345440">
                  <a:moveTo>
                    <a:pt x="11804" y="0"/>
                  </a:moveTo>
                  <a:cubicBezTo>
                    <a:pt x="4184" y="67733"/>
                    <a:pt x="-3436" y="135467"/>
                    <a:pt x="1644" y="193040"/>
                  </a:cubicBezTo>
                  <a:cubicBezTo>
                    <a:pt x="6724" y="250613"/>
                    <a:pt x="24504" y="298026"/>
                    <a:pt x="42284" y="34544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6952327" y="2420248"/>
              <a:ext cx="137539" cy="375920"/>
            </a:xfrm>
            <a:custGeom>
              <a:avLst/>
              <a:gdLst>
                <a:gd name="connsiteX0" fmla="*/ 5459 w 137539"/>
                <a:gd name="connsiteY0" fmla="*/ 0 h 375920"/>
                <a:gd name="connsiteX1" fmla="*/ 15619 w 137539"/>
                <a:gd name="connsiteY1" fmla="*/ 243840 h 375920"/>
                <a:gd name="connsiteX2" fmla="*/ 137539 w 137539"/>
                <a:gd name="connsiteY2" fmla="*/ 375920 h 37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539" h="375920">
                  <a:moveTo>
                    <a:pt x="5459" y="0"/>
                  </a:moveTo>
                  <a:cubicBezTo>
                    <a:pt x="-468" y="90593"/>
                    <a:pt x="-6394" y="181187"/>
                    <a:pt x="15619" y="243840"/>
                  </a:cubicBezTo>
                  <a:cubicBezTo>
                    <a:pt x="37632" y="306493"/>
                    <a:pt x="87585" y="341206"/>
                    <a:pt x="137539" y="3759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7262585" y="1993528"/>
              <a:ext cx="45719" cy="380008"/>
            </a:xfrm>
            <a:custGeom>
              <a:avLst/>
              <a:gdLst>
                <a:gd name="connsiteX0" fmla="*/ 0 w 31380"/>
                <a:gd name="connsiteY0" fmla="*/ 0 h 396240"/>
                <a:gd name="connsiteX1" fmla="*/ 30480 w 31380"/>
                <a:gd name="connsiteY1" fmla="*/ 213360 h 396240"/>
                <a:gd name="connsiteX2" fmla="*/ 20320 w 31380"/>
                <a:gd name="connsiteY2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80" h="396240">
                  <a:moveTo>
                    <a:pt x="0" y="0"/>
                  </a:moveTo>
                  <a:cubicBezTo>
                    <a:pt x="13546" y="73660"/>
                    <a:pt x="27093" y="147320"/>
                    <a:pt x="30480" y="213360"/>
                  </a:cubicBezTo>
                  <a:cubicBezTo>
                    <a:pt x="33867" y="279400"/>
                    <a:pt x="27093" y="337820"/>
                    <a:pt x="20320" y="39624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7150826" y="1536328"/>
              <a:ext cx="133651" cy="375920"/>
            </a:xfrm>
            <a:custGeom>
              <a:avLst/>
              <a:gdLst>
                <a:gd name="connsiteX0" fmla="*/ 0 w 133651"/>
                <a:gd name="connsiteY0" fmla="*/ 0 h 375920"/>
                <a:gd name="connsiteX1" fmla="*/ 121920 w 133651"/>
                <a:gd name="connsiteY1" fmla="*/ 111760 h 375920"/>
                <a:gd name="connsiteX2" fmla="*/ 121920 w 133651"/>
                <a:gd name="connsiteY2" fmla="*/ 375920 h 37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51" h="375920">
                  <a:moveTo>
                    <a:pt x="0" y="0"/>
                  </a:moveTo>
                  <a:cubicBezTo>
                    <a:pt x="50800" y="24553"/>
                    <a:pt x="101600" y="49107"/>
                    <a:pt x="121920" y="111760"/>
                  </a:cubicBezTo>
                  <a:cubicBezTo>
                    <a:pt x="142240" y="174413"/>
                    <a:pt x="132080" y="275166"/>
                    <a:pt x="121920" y="37592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3"/>
            <p:cNvSpPr>
              <a:spLocks noChangeArrowheads="1"/>
            </p:cNvSpPr>
            <p:nvPr/>
          </p:nvSpPr>
          <p:spPr bwMode="auto">
            <a:xfrm>
              <a:off x="6266450" y="191264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6270642" y="2340496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6575442" y="234468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6558674" y="1912640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414658" y="1480592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266451" y="1532136"/>
              <a:ext cx="165184" cy="376312"/>
            </a:xfrm>
            <a:custGeom>
              <a:avLst/>
              <a:gdLst>
                <a:gd name="connsiteX0" fmla="*/ 155927 w 155927"/>
                <a:gd name="connsiteY0" fmla="*/ 0 h 426720"/>
                <a:gd name="connsiteX1" fmla="*/ 13687 w 155927"/>
                <a:gd name="connsiteY1" fmla="*/ 142240 h 426720"/>
                <a:gd name="connsiteX2" fmla="*/ 13687 w 155927"/>
                <a:gd name="connsiteY2" fmla="*/ 426720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927" h="426720">
                  <a:moveTo>
                    <a:pt x="155927" y="0"/>
                  </a:moveTo>
                  <a:cubicBezTo>
                    <a:pt x="96660" y="35560"/>
                    <a:pt x="37394" y="71120"/>
                    <a:pt x="13687" y="142240"/>
                  </a:cubicBezTo>
                  <a:cubicBezTo>
                    <a:pt x="-10020" y="213360"/>
                    <a:pt x="1833" y="320040"/>
                    <a:pt x="13687" y="42672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6277590" y="1999496"/>
              <a:ext cx="42284" cy="345440"/>
            </a:xfrm>
            <a:custGeom>
              <a:avLst/>
              <a:gdLst>
                <a:gd name="connsiteX0" fmla="*/ 11804 w 42284"/>
                <a:gd name="connsiteY0" fmla="*/ 0 h 345440"/>
                <a:gd name="connsiteX1" fmla="*/ 1644 w 42284"/>
                <a:gd name="connsiteY1" fmla="*/ 193040 h 345440"/>
                <a:gd name="connsiteX2" fmla="*/ 42284 w 42284"/>
                <a:gd name="connsiteY2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84" h="345440">
                  <a:moveTo>
                    <a:pt x="11804" y="0"/>
                  </a:moveTo>
                  <a:cubicBezTo>
                    <a:pt x="4184" y="67733"/>
                    <a:pt x="-3436" y="135467"/>
                    <a:pt x="1644" y="193040"/>
                  </a:cubicBezTo>
                  <a:cubicBezTo>
                    <a:pt x="6724" y="250613"/>
                    <a:pt x="24504" y="298026"/>
                    <a:pt x="42284" y="34544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6614513" y="1989336"/>
              <a:ext cx="45719" cy="380008"/>
            </a:xfrm>
            <a:custGeom>
              <a:avLst/>
              <a:gdLst>
                <a:gd name="connsiteX0" fmla="*/ 0 w 31380"/>
                <a:gd name="connsiteY0" fmla="*/ 0 h 396240"/>
                <a:gd name="connsiteX1" fmla="*/ 30480 w 31380"/>
                <a:gd name="connsiteY1" fmla="*/ 213360 h 396240"/>
                <a:gd name="connsiteX2" fmla="*/ 20320 w 31380"/>
                <a:gd name="connsiteY2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80" h="396240">
                  <a:moveTo>
                    <a:pt x="0" y="0"/>
                  </a:moveTo>
                  <a:cubicBezTo>
                    <a:pt x="13546" y="73660"/>
                    <a:pt x="27093" y="147320"/>
                    <a:pt x="30480" y="213360"/>
                  </a:cubicBezTo>
                  <a:cubicBezTo>
                    <a:pt x="33867" y="279400"/>
                    <a:pt x="27093" y="337820"/>
                    <a:pt x="20320" y="39624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6502754" y="1532136"/>
              <a:ext cx="133651" cy="375920"/>
            </a:xfrm>
            <a:custGeom>
              <a:avLst/>
              <a:gdLst>
                <a:gd name="connsiteX0" fmla="*/ 0 w 133651"/>
                <a:gd name="connsiteY0" fmla="*/ 0 h 375920"/>
                <a:gd name="connsiteX1" fmla="*/ 121920 w 133651"/>
                <a:gd name="connsiteY1" fmla="*/ 111760 h 375920"/>
                <a:gd name="connsiteX2" fmla="*/ 121920 w 133651"/>
                <a:gd name="connsiteY2" fmla="*/ 375920 h 37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51" h="375920">
                  <a:moveTo>
                    <a:pt x="0" y="0"/>
                  </a:moveTo>
                  <a:cubicBezTo>
                    <a:pt x="50800" y="24553"/>
                    <a:pt x="101600" y="49107"/>
                    <a:pt x="121920" y="111760"/>
                  </a:cubicBezTo>
                  <a:cubicBezTo>
                    <a:pt x="142240" y="174413"/>
                    <a:pt x="132080" y="275166"/>
                    <a:pt x="121920" y="37592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64088" y="2924944"/>
              <a:ext cx="2412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Multiple linear</a:t>
              </a:r>
            </a:p>
            <a:p>
              <a:r>
                <a:rPr lang="en-US" sz="1400" dirty="0" smtClean="0"/>
                <a:t>chromosomes</a:t>
              </a:r>
            </a:p>
            <a:p>
              <a:r>
                <a:rPr lang="en-US" sz="1400" dirty="0" smtClean="0"/>
                <a:t>with insertion/deletion(</a:t>
              </a:r>
              <a:r>
                <a:rPr lang="en-US" sz="1400" dirty="0" err="1" smtClean="0"/>
                <a:t>Indel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  <p:sp>
        <p:nvSpPr>
          <p:cNvPr id="96" name="Right Arrow 95"/>
          <p:cNvSpPr/>
          <p:nvPr/>
        </p:nvSpPr>
        <p:spPr>
          <a:xfrm>
            <a:off x="2422871" y="1988840"/>
            <a:ext cx="97840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5105760" y="1988840"/>
            <a:ext cx="97840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23928" y="2636912"/>
            <a:ext cx="576064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22871" y="4725144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Fortunately, there are still linear algorithms </a:t>
            </a:r>
          </a:p>
          <a:p>
            <a:pPr algn="ctr"/>
            <a:r>
              <a:rPr lang="en-US" dirty="0" smtClean="0"/>
              <a:t>to solve these distance problems.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18" grpId="0" animBg="1"/>
      <p:bldP spid="18" grpId="1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DCJ-</a:t>
            </a:r>
            <a:r>
              <a:rPr lang="en-US" altLang="zh-CN" dirty="0" err="1" smtClean="0"/>
              <a:t>Indel</a:t>
            </a:r>
            <a:r>
              <a:rPr lang="en-US" altLang="zh-CN" dirty="0" smtClean="0"/>
              <a:t>-Exemplar Distance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611560" y="1859121"/>
            <a:ext cx="1749197" cy="993815"/>
            <a:chOff x="611560" y="1700808"/>
            <a:chExt cx="1749197" cy="993815"/>
          </a:xfrm>
        </p:grpSpPr>
        <p:sp>
          <p:nvSpPr>
            <p:cNvPr id="4" name="Rectangle 3"/>
            <p:cNvSpPr/>
            <p:nvPr/>
          </p:nvSpPr>
          <p:spPr>
            <a:xfrm>
              <a:off x="611560" y="1700808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1, </a:t>
              </a:r>
              <a:r>
                <a:rPr lang="en-US" b="1" dirty="0"/>
                <a:t>-2</a:t>
              </a:r>
              <a:r>
                <a:rPr lang="en-US" dirty="0"/>
                <a:t>, 3, </a:t>
              </a:r>
              <a:r>
                <a:rPr lang="en-US" b="1" dirty="0"/>
                <a:t>2</a:t>
              </a:r>
              <a:r>
                <a:rPr lang="en-US" dirty="0"/>
                <a:t>, -6, 5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560" y="2325291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1, </a:t>
              </a:r>
              <a:r>
                <a:rPr lang="en-US" b="1" dirty="0"/>
                <a:t>2</a:t>
              </a:r>
              <a:r>
                <a:rPr lang="en-US" dirty="0"/>
                <a:t>, 3, 7, </a:t>
              </a:r>
              <a:r>
                <a:rPr lang="en-US" b="1" dirty="0"/>
                <a:t>2</a:t>
              </a:r>
              <a:r>
                <a:rPr lang="en-US" dirty="0"/>
                <a:t>, 4</a:t>
              </a:r>
            </a:p>
          </p:txBody>
        </p:sp>
      </p:grpSp>
      <p:grpSp>
        <p:nvGrpSpPr>
          <p:cNvPr id="6" name="组合 18"/>
          <p:cNvGrpSpPr/>
          <p:nvPr/>
        </p:nvGrpSpPr>
        <p:grpSpPr>
          <a:xfrm>
            <a:off x="2441464" y="1859121"/>
            <a:ext cx="2943629" cy="993815"/>
            <a:chOff x="2441464" y="1700808"/>
            <a:chExt cx="2943629" cy="993815"/>
          </a:xfrm>
        </p:grpSpPr>
        <p:sp>
          <p:nvSpPr>
            <p:cNvPr id="8" name="Right Arrow 7"/>
            <p:cNvSpPr/>
            <p:nvPr/>
          </p:nvSpPr>
          <p:spPr>
            <a:xfrm>
              <a:off x="2441464" y="1988840"/>
              <a:ext cx="978408" cy="4846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35896" y="1700808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1, </a:t>
              </a:r>
              <a:r>
                <a:rPr lang="en-US" b="1" dirty="0"/>
                <a:t>-2</a:t>
              </a:r>
              <a:r>
                <a:rPr lang="en-US" dirty="0"/>
                <a:t>, 3, </a:t>
              </a:r>
              <a:r>
                <a:rPr lang="en-US" b="1" dirty="0"/>
                <a:t>2</a:t>
              </a:r>
              <a:r>
                <a:rPr lang="en-US" dirty="0"/>
                <a:t>, -6, 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35896" y="2325291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1, </a:t>
              </a:r>
              <a:r>
                <a:rPr lang="en-US" b="1" dirty="0"/>
                <a:t>2</a:t>
              </a:r>
              <a:r>
                <a:rPr lang="en-US" dirty="0"/>
                <a:t>, 3, 7, </a:t>
              </a:r>
              <a:r>
                <a:rPr lang="en-US" b="1" dirty="0"/>
                <a:t>2</a:t>
              </a:r>
              <a:r>
                <a:rPr lang="en-US" dirty="0"/>
                <a:t>, 4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644008" y="1988840"/>
              <a:ext cx="144016" cy="336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/>
          <p:cNvSpPr/>
          <p:nvPr/>
        </p:nvSpPr>
        <p:spPr>
          <a:xfrm>
            <a:off x="5516803" y="2147153"/>
            <a:ext cx="97840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11235" y="1859121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-2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/>
              <a:t>3, </a:t>
            </a:r>
            <a:r>
              <a:rPr lang="en-US" b="1" dirty="0"/>
              <a:t>2</a:t>
            </a:r>
            <a:r>
              <a:rPr lang="en-US" dirty="0"/>
              <a:t>, -6,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1235" y="2483604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/>
              <a:t>3, 7, </a:t>
            </a:r>
            <a:r>
              <a:rPr lang="en-US" b="1" dirty="0"/>
              <a:t>2</a:t>
            </a:r>
            <a:r>
              <a:rPr lang="en-US" dirty="0"/>
              <a:t>, 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19347" y="2147153"/>
            <a:ext cx="144016" cy="336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429000"/>
            <a:ext cx="4053747" cy="26664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35696" y="4725144"/>
            <a:ext cx="5883651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4282" y="1124744"/>
            <a:ext cx="209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genomes with</a:t>
            </a:r>
          </a:p>
          <a:p>
            <a:r>
              <a:rPr lang="en-US" dirty="0" smtClean="0"/>
              <a:t>duplications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9371" y="980728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 pair of</a:t>
            </a:r>
          </a:p>
          <a:p>
            <a:r>
              <a:rPr lang="en-US" dirty="0" smtClean="0"/>
              <a:t>duplicated genes</a:t>
            </a:r>
            <a:endParaRPr lang="en-US" dirty="0"/>
          </a:p>
          <a:p>
            <a:r>
              <a:rPr lang="en-US" dirty="0" smtClean="0"/>
              <a:t>as exemplar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11235" y="119849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the rest</a:t>
            </a:r>
          </a:p>
          <a:p>
            <a:r>
              <a:rPr lang="en-US" dirty="0"/>
              <a:t>d</a:t>
            </a:r>
            <a:r>
              <a:rPr lang="en-US" dirty="0" smtClean="0"/>
              <a:t>uplicated genes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19872" y="5373216"/>
            <a:ext cx="504056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8843" y="4191471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these two vertices</a:t>
            </a:r>
          </a:p>
          <a:p>
            <a:r>
              <a:rPr lang="en-US" dirty="0"/>
              <a:t>t</a:t>
            </a:r>
            <a:r>
              <a:rPr lang="en-US" dirty="0" smtClean="0"/>
              <a:t>he duplicated edges </a:t>
            </a:r>
          </a:p>
          <a:p>
            <a:r>
              <a:rPr lang="en-US" dirty="0"/>
              <a:t>a</a:t>
            </a:r>
            <a:r>
              <a:rPr lang="en-US" dirty="0" smtClean="0"/>
              <a:t>re removed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0" idx="2"/>
          </p:cNvCxnSpPr>
          <p:nvPr/>
        </p:nvCxnSpPr>
        <p:spPr>
          <a:xfrm>
            <a:off x="2699792" y="4676725"/>
            <a:ext cx="720080" cy="876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7" grpId="0" animBg="1"/>
      <p:bldP spid="11" grpId="0"/>
      <p:bldP spid="17" grpId="0"/>
      <p:bldP spid="19" grpId="0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Background, Motivations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Genome Distance Computation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Genome Median Computation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Phylogeny Inference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Parallel Branch-and-Bound Algorithms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65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263" y="188640"/>
            <a:ext cx="8229600" cy="758825"/>
          </a:xfrm>
        </p:spPr>
        <p:txBody>
          <a:bodyPr/>
          <a:lstStyle/>
          <a:p>
            <a:r>
              <a:rPr lang="en-US" altLang="zh-CN" sz="3200" dirty="0" smtClean="0"/>
              <a:t>DCJ-</a:t>
            </a:r>
            <a:r>
              <a:rPr lang="en-US" altLang="zh-CN" sz="3200" dirty="0" err="1" smtClean="0"/>
              <a:t>Indel</a:t>
            </a:r>
            <a:r>
              <a:rPr lang="en-US" altLang="zh-CN" sz="3200" dirty="0" smtClean="0"/>
              <a:t>-CD(cycle decomposition) Distance</a:t>
            </a:r>
            <a:endParaRPr lang="zh-CN" altLang="en-US" sz="3200" dirty="0"/>
          </a:p>
        </p:txBody>
      </p:sp>
      <p:grpSp>
        <p:nvGrpSpPr>
          <p:cNvPr id="3" name="组合 15"/>
          <p:cNvGrpSpPr/>
          <p:nvPr/>
        </p:nvGrpSpPr>
        <p:grpSpPr>
          <a:xfrm>
            <a:off x="611560" y="2075145"/>
            <a:ext cx="1749197" cy="993815"/>
            <a:chOff x="611560" y="1700808"/>
            <a:chExt cx="1749197" cy="993815"/>
          </a:xfrm>
        </p:grpSpPr>
        <p:sp>
          <p:nvSpPr>
            <p:cNvPr id="4" name="Rectangle 3"/>
            <p:cNvSpPr/>
            <p:nvPr/>
          </p:nvSpPr>
          <p:spPr>
            <a:xfrm>
              <a:off x="611560" y="1700808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1, </a:t>
              </a:r>
              <a:r>
                <a:rPr lang="en-US" b="1" dirty="0"/>
                <a:t>-2</a:t>
              </a:r>
              <a:r>
                <a:rPr lang="en-US" dirty="0"/>
                <a:t>, 3, </a:t>
              </a:r>
              <a:r>
                <a:rPr lang="en-US" b="1" dirty="0"/>
                <a:t>2</a:t>
              </a:r>
              <a:r>
                <a:rPr lang="en-US" dirty="0"/>
                <a:t>, -6, 5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560" y="2325291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1, </a:t>
              </a:r>
              <a:r>
                <a:rPr lang="en-US" b="1" dirty="0"/>
                <a:t>2</a:t>
              </a:r>
              <a:r>
                <a:rPr lang="en-US" dirty="0"/>
                <a:t>, 3, 7, </a:t>
              </a:r>
              <a:r>
                <a:rPr lang="en-US" b="1" dirty="0"/>
                <a:t>2</a:t>
              </a:r>
              <a:r>
                <a:rPr lang="en-US" dirty="0"/>
                <a:t>, 4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2441464" y="2363177"/>
            <a:ext cx="97840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896" y="2075145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 </a:t>
            </a:r>
            <a:r>
              <a:rPr lang="en-US" b="1" dirty="0"/>
              <a:t>-2</a:t>
            </a:r>
            <a:r>
              <a:rPr lang="en-US" dirty="0"/>
              <a:t>, 3, </a:t>
            </a:r>
            <a:r>
              <a:rPr lang="en-US" b="1" dirty="0"/>
              <a:t>2</a:t>
            </a:r>
            <a:r>
              <a:rPr lang="en-US" dirty="0"/>
              <a:t>, -6, 5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5896" y="269962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 </a:t>
            </a:r>
            <a:r>
              <a:rPr lang="en-US" b="1" dirty="0"/>
              <a:t>2</a:t>
            </a:r>
            <a:r>
              <a:rPr lang="en-US" dirty="0"/>
              <a:t>, 3, 7, </a:t>
            </a:r>
            <a:r>
              <a:rPr lang="en-US" b="1" dirty="0"/>
              <a:t>2</a:t>
            </a:r>
            <a:r>
              <a:rPr lang="en-US" dirty="0"/>
              <a:t>, 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4008" y="2363177"/>
            <a:ext cx="144016" cy="336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516803" y="2363177"/>
            <a:ext cx="978408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11235" y="2075145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 </a:t>
            </a:r>
            <a:r>
              <a:rPr lang="en-US" b="1" dirty="0"/>
              <a:t>-</a:t>
            </a:r>
            <a:r>
              <a:rPr lang="en-US" b="1" dirty="0" smtClean="0"/>
              <a:t>2’</a:t>
            </a:r>
            <a:r>
              <a:rPr lang="en-US" dirty="0" smtClean="0"/>
              <a:t>, </a:t>
            </a:r>
            <a:r>
              <a:rPr lang="en-US" dirty="0"/>
              <a:t>3, </a:t>
            </a:r>
            <a:r>
              <a:rPr lang="en-US" b="1" dirty="0"/>
              <a:t>2</a:t>
            </a:r>
            <a:r>
              <a:rPr lang="en-US" dirty="0"/>
              <a:t>, -6,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1235" y="2699628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1,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/>
              <a:t>2’</a:t>
            </a:r>
            <a:r>
              <a:rPr lang="en-US" dirty="0" smtClean="0"/>
              <a:t>, </a:t>
            </a:r>
            <a:r>
              <a:rPr lang="en-US" dirty="0"/>
              <a:t>3, 7, </a:t>
            </a:r>
            <a:r>
              <a:rPr lang="en-US" b="1" dirty="0"/>
              <a:t>2</a:t>
            </a:r>
            <a:r>
              <a:rPr lang="en-US" dirty="0"/>
              <a:t>, 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719347" y="2363177"/>
            <a:ext cx="144016" cy="336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67944" y="2363177"/>
            <a:ext cx="0" cy="336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64288" y="2386766"/>
            <a:ext cx="0" cy="336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52" y="3573351"/>
            <a:ext cx="4710928" cy="26639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1560" y="1340768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genomes</a:t>
            </a:r>
          </a:p>
          <a:p>
            <a:r>
              <a:rPr lang="en-US" dirty="0" smtClean="0"/>
              <a:t>With duplications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1124744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every occurrence</a:t>
            </a:r>
          </a:p>
          <a:p>
            <a:r>
              <a:rPr lang="en-US" dirty="0" smtClean="0"/>
              <a:t>Of duplicated genes a </a:t>
            </a:r>
          </a:p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2240" y="1196752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Rename the </a:t>
            </a:r>
          </a:p>
          <a:p>
            <a:r>
              <a:rPr lang="en-US" dirty="0" smtClean="0"/>
              <a:t>duplicated genes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835696" y="4797152"/>
            <a:ext cx="5883651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75856" y="5373216"/>
            <a:ext cx="1152128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8843" y="4191471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these two vertices</a:t>
            </a:r>
          </a:p>
          <a:p>
            <a:r>
              <a:rPr lang="en-US" dirty="0"/>
              <a:t>t</a:t>
            </a:r>
            <a:r>
              <a:rPr lang="en-US" dirty="0" smtClean="0"/>
              <a:t>he duplicated edges </a:t>
            </a:r>
          </a:p>
          <a:p>
            <a:r>
              <a:rPr lang="en-US" dirty="0"/>
              <a:t>a</a:t>
            </a:r>
            <a:r>
              <a:rPr lang="en-US" dirty="0" smtClean="0"/>
              <a:t>re renamed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99792" y="4676725"/>
            <a:ext cx="576064" cy="9125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25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  <p:bldP spid="14" grpId="0"/>
      <p:bldP spid="16" grpId="0"/>
      <p:bldP spid="21" grpId="0"/>
      <p:bldP spid="22" grpId="0" animBg="1"/>
      <p:bldP spid="23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BnB</a:t>
            </a:r>
            <a:r>
              <a:rPr lang="en-US" altLang="zh-CN" dirty="0" smtClean="0"/>
              <a:t> algorithm &amp; Optimization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Upper bound: </a:t>
            </a:r>
            <a:r>
              <a:rPr lang="en-US" altLang="zh-CN" sz="2800" i="1" dirty="0" smtClean="0"/>
              <a:t>randomly map duplicated genes</a:t>
            </a:r>
          </a:p>
          <a:p>
            <a:r>
              <a:rPr lang="en-US" altLang="zh-CN" dirty="0" smtClean="0"/>
              <a:t>Lower bound: </a:t>
            </a:r>
            <a:r>
              <a:rPr lang="en-US" altLang="zh-CN" sz="2800" i="1" dirty="0" smtClean="0"/>
              <a:t>delete all duplicated genes</a:t>
            </a:r>
            <a:endParaRPr lang="en-US" altLang="zh-CN" sz="2800" i="1" dirty="0"/>
          </a:p>
          <a:p>
            <a:r>
              <a:rPr lang="en-US" altLang="zh-CN" dirty="0" smtClean="0"/>
              <a:t>Streaming graph analytics:</a:t>
            </a:r>
            <a:endParaRPr lang="zh-CN" alt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835696" y="3830623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351977" y="3834106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6" name="AutoShape 15"/>
          <p:cNvCxnSpPr>
            <a:cxnSpLocks noChangeShapeType="1"/>
          </p:cNvCxnSpPr>
          <p:nvPr/>
        </p:nvCxnSpPr>
        <p:spPr bwMode="auto">
          <a:xfrm flipV="1">
            <a:off x="1913483" y="3865240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73691" y="383758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9" name="AutoShape 15"/>
          <p:cNvCxnSpPr>
            <a:cxnSpLocks noChangeShapeType="1"/>
          </p:cNvCxnSpPr>
          <p:nvPr/>
        </p:nvCxnSpPr>
        <p:spPr bwMode="auto">
          <a:xfrm flipV="1">
            <a:off x="2435197" y="3868723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390224" y="3834106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11" name="AutoShape 15"/>
          <p:cNvCxnSpPr>
            <a:cxnSpLocks noChangeShapeType="1"/>
          </p:cNvCxnSpPr>
          <p:nvPr/>
        </p:nvCxnSpPr>
        <p:spPr bwMode="auto">
          <a:xfrm flipV="1">
            <a:off x="2951730" y="3865240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11938" y="383758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13" name="AutoShape 15"/>
          <p:cNvCxnSpPr>
            <a:cxnSpLocks noChangeShapeType="1"/>
          </p:cNvCxnSpPr>
          <p:nvPr/>
        </p:nvCxnSpPr>
        <p:spPr bwMode="auto">
          <a:xfrm flipV="1">
            <a:off x="3473444" y="3868723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421351" y="3827140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15" name="AutoShape 15"/>
          <p:cNvCxnSpPr>
            <a:cxnSpLocks noChangeShapeType="1"/>
          </p:cNvCxnSpPr>
          <p:nvPr/>
        </p:nvCxnSpPr>
        <p:spPr bwMode="auto">
          <a:xfrm flipV="1">
            <a:off x="3982857" y="3858274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943065" y="3830623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17" name="AutoShape 15"/>
          <p:cNvCxnSpPr>
            <a:cxnSpLocks noChangeShapeType="1"/>
          </p:cNvCxnSpPr>
          <p:nvPr/>
        </p:nvCxnSpPr>
        <p:spPr bwMode="auto">
          <a:xfrm flipV="1">
            <a:off x="4504571" y="3861757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459598" y="3827140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19" name="AutoShape 15"/>
          <p:cNvCxnSpPr>
            <a:cxnSpLocks noChangeShapeType="1"/>
          </p:cNvCxnSpPr>
          <p:nvPr/>
        </p:nvCxnSpPr>
        <p:spPr bwMode="auto">
          <a:xfrm flipV="1">
            <a:off x="5021104" y="3858274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981312" y="3830623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1" name="AutoShape 15"/>
          <p:cNvCxnSpPr>
            <a:cxnSpLocks noChangeShapeType="1"/>
          </p:cNvCxnSpPr>
          <p:nvPr/>
        </p:nvCxnSpPr>
        <p:spPr bwMode="auto">
          <a:xfrm flipV="1">
            <a:off x="5542818" y="3861757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5"/>
          <p:cNvCxnSpPr>
            <a:cxnSpLocks noChangeShapeType="1"/>
          </p:cNvCxnSpPr>
          <p:nvPr/>
        </p:nvCxnSpPr>
        <p:spPr bwMode="auto">
          <a:xfrm flipV="1">
            <a:off x="6051090" y="3505200"/>
            <a:ext cx="446755" cy="3215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499669" y="3429000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5" name="AutoShape 15"/>
          <p:cNvCxnSpPr>
            <a:cxnSpLocks noChangeShapeType="1"/>
            <a:stCxn id="20" idx="7"/>
          </p:cNvCxnSpPr>
          <p:nvPr/>
        </p:nvCxnSpPr>
        <p:spPr bwMode="auto">
          <a:xfrm flipV="1">
            <a:off x="6046353" y="3665972"/>
            <a:ext cx="551256" cy="17581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597609" y="3627871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8" name="AutoShape 15"/>
          <p:cNvCxnSpPr>
            <a:cxnSpLocks noChangeShapeType="1"/>
            <a:stCxn id="20" idx="6"/>
          </p:cNvCxnSpPr>
          <p:nvPr/>
        </p:nvCxnSpPr>
        <p:spPr bwMode="auto">
          <a:xfrm flipV="1">
            <a:off x="6057512" y="3849127"/>
            <a:ext cx="553945" cy="19596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607291" y="3811027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32" name="AutoShape 15"/>
          <p:cNvCxnSpPr>
            <a:cxnSpLocks noChangeShapeType="1"/>
            <a:stCxn id="20" idx="5"/>
          </p:cNvCxnSpPr>
          <p:nvPr/>
        </p:nvCxnSpPr>
        <p:spPr bwMode="auto">
          <a:xfrm>
            <a:off x="6046353" y="3895664"/>
            <a:ext cx="529516" cy="15621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577178" y="4015972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36" name="AutoShape 15"/>
          <p:cNvCxnSpPr>
            <a:cxnSpLocks noChangeShapeType="1"/>
            <a:stCxn id="20" idx="4"/>
          </p:cNvCxnSpPr>
          <p:nvPr/>
        </p:nvCxnSpPr>
        <p:spPr bwMode="auto">
          <a:xfrm>
            <a:off x="6019412" y="3906823"/>
            <a:ext cx="437021" cy="31845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447554" y="4214121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335630" y="505475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3852163" y="5051276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54" name="AutoShape 15"/>
          <p:cNvCxnSpPr>
            <a:cxnSpLocks noChangeShapeType="1"/>
          </p:cNvCxnSpPr>
          <p:nvPr/>
        </p:nvCxnSpPr>
        <p:spPr bwMode="auto">
          <a:xfrm flipV="1">
            <a:off x="3413669" y="5082410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4373877" y="505475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56" name="AutoShape 15"/>
          <p:cNvCxnSpPr>
            <a:cxnSpLocks noChangeShapeType="1"/>
          </p:cNvCxnSpPr>
          <p:nvPr/>
        </p:nvCxnSpPr>
        <p:spPr bwMode="auto">
          <a:xfrm flipV="1">
            <a:off x="3935383" y="5085893"/>
            <a:ext cx="438494" cy="696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</p:cNvCxnSpPr>
          <p:nvPr/>
        </p:nvCxnSpPr>
        <p:spPr bwMode="auto">
          <a:xfrm flipV="1">
            <a:off x="4443655" y="4729336"/>
            <a:ext cx="446755" cy="3215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4892234" y="4653136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59" name="AutoShape 15"/>
          <p:cNvCxnSpPr>
            <a:cxnSpLocks noChangeShapeType="1"/>
            <a:stCxn id="55" idx="7"/>
          </p:cNvCxnSpPr>
          <p:nvPr/>
        </p:nvCxnSpPr>
        <p:spPr bwMode="auto">
          <a:xfrm flipV="1">
            <a:off x="4438918" y="4890108"/>
            <a:ext cx="551256" cy="17581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4990174" y="4852007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61" name="AutoShape 15"/>
          <p:cNvCxnSpPr>
            <a:cxnSpLocks noChangeShapeType="1"/>
            <a:stCxn id="55" idx="6"/>
          </p:cNvCxnSpPr>
          <p:nvPr/>
        </p:nvCxnSpPr>
        <p:spPr bwMode="auto">
          <a:xfrm flipV="1">
            <a:off x="4450077" y="5073263"/>
            <a:ext cx="553945" cy="19596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4999856" y="5035163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63" name="AutoShape 15"/>
          <p:cNvCxnSpPr>
            <a:cxnSpLocks noChangeShapeType="1"/>
            <a:stCxn id="55" idx="5"/>
          </p:cNvCxnSpPr>
          <p:nvPr/>
        </p:nvCxnSpPr>
        <p:spPr bwMode="auto">
          <a:xfrm>
            <a:off x="4438918" y="5119800"/>
            <a:ext cx="529516" cy="15621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969743" y="5240108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65" name="AutoShape 15"/>
          <p:cNvCxnSpPr>
            <a:cxnSpLocks noChangeShapeType="1"/>
            <a:stCxn id="55" idx="4"/>
          </p:cNvCxnSpPr>
          <p:nvPr/>
        </p:nvCxnSpPr>
        <p:spPr bwMode="auto">
          <a:xfrm>
            <a:off x="4411977" y="5130959"/>
            <a:ext cx="437021" cy="31845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4840119" y="5438257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3845893" y="4303010"/>
            <a:ext cx="484632" cy="4009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6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4" grpId="0" animBg="1"/>
      <p:bldP spid="27" grpId="0" animBg="1"/>
      <p:bldP spid="31" grpId="0" animBg="1"/>
      <p:bldP spid="35" grpId="0" animBg="1"/>
      <p:bldP spid="39" grpId="0" animBg="1"/>
      <p:bldP spid="51" grpId="0" animBg="1"/>
      <p:bldP spid="53" grpId="0" animBg="1"/>
      <p:bldP spid="55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Experimental Results (DCJ-</a:t>
            </a:r>
            <a:r>
              <a:rPr lang="en-US" altLang="zh-CN" sz="2800" dirty="0" err="1" smtClean="0"/>
              <a:t>Indel</a:t>
            </a:r>
            <a:r>
              <a:rPr lang="en-US" altLang="zh-CN" sz="2800" dirty="0" smtClean="0"/>
              <a:t>-Exemplar)</a:t>
            </a:r>
            <a:endParaRPr lang="zh-CN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43" y="1078828"/>
            <a:ext cx="3143533" cy="235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25" y="3540021"/>
            <a:ext cx="3153551" cy="2365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52" y="1078216"/>
            <a:ext cx="3240360" cy="2430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60" y="3574917"/>
            <a:ext cx="3261828" cy="24463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14428" y="3429000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=0.05,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=0.05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32086" y="340697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=0.1,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=0.05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51766" y="592933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=0.05,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=0.1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38764" y="592933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=0.1,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=0.1</a:t>
            </a:r>
            <a:endParaRPr lang="zh-CN" altLang="en-US" sz="1400" dirty="0"/>
          </a:p>
        </p:txBody>
      </p:sp>
      <p:sp>
        <p:nvSpPr>
          <p:cNvPr id="3" name="Rectangle 2"/>
          <p:cNvSpPr/>
          <p:nvPr/>
        </p:nvSpPr>
        <p:spPr>
          <a:xfrm flipH="1">
            <a:off x="467543" y="1340768"/>
            <a:ext cx="223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宋体"/>
              </a:rPr>
              <a:t>- </a:t>
            </a:r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 is the </a:t>
            </a:r>
            <a:r>
              <a:rPr lang="en-US" altLang="zh-CN" sz="1400" dirty="0" err="1" smtClean="0">
                <a:ea typeface="宋体"/>
              </a:rPr>
              <a:t>indel</a:t>
            </a:r>
            <a:r>
              <a:rPr lang="en-US" altLang="zh-CN" sz="1400" dirty="0" smtClean="0">
                <a:ea typeface="宋体"/>
              </a:rPr>
              <a:t> rate</a:t>
            </a:r>
          </a:p>
          <a:p>
            <a:r>
              <a:rPr lang="en-US" altLang="zh-CN" sz="1400" dirty="0" smtClean="0">
                <a:ea typeface="宋体"/>
              </a:rPr>
              <a:t>-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 is the duplication rate</a:t>
            </a:r>
          </a:p>
          <a:p>
            <a:r>
              <a:rPr lang="en-US" sz="1400" dirty="0" smtClean="0">
                <a:ea typeface="宋体"/>
              </a:rPr>
              <a:t>- Plot with the change of mutation (inversion)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8972" y="2546320"/>
            <a:ext cx="2128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result is rescaled by number of duplications and EDE method.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11760" y="2132856"/>
            <a:ext cx="2632868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90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Experimental Results (DCJ-</a:t>
            </a:r>
            <a:r>
              <a:rPr lang="en-US" altLang="zh-CN" sz="2800" dirty="0" err="1" smtClean="0"/>
              <a:t>Indel</a:t>
            </a:r>
            <a:r>
              <a:rPr lang="en-US" altLang="zh-CN" sz="2800" dirty="0" smtClean="0"/>
              <a:t>-CD)</a:t>
            </a:r>
            <a:endParaRPr lang="zh-CN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" y="1412776"/>
            <a:ext cx="3009534" cy="2257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87" y="3773017"/>
            <a:ext cx="3038680" cy="2279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85" y="1385266"/>
            <a:ext cx="3046216" cy="2284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985" y="3785048"/>
            <a:ext cx="3046216" cy="22846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29058" y="3665339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=0.05,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=0.05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55962" y="3643314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=0.1,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=0.05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9058" y="6165669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=0.05,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=0.1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00892" y="6165669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=0.1,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=0.1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62880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conduct the experiment using the same data with DCJ-</a:t>
            </a:r>
            <a:r>
              <a:rPr lang="en-US" sz="1400" dirty="0" err="1" smtClean="0"/>
              <a:t>Indel</a:t>
            </a:r>
            <a:r>
              <a:rPr lang="en-US" sz="1400" dirty="0" smtClean="0"/>
              <a:t>-CD distance.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1172" y="2708920"/>
            <a:ext cx="232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result is only rescaled by EDE distance.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27784" y="2367464"/>
            <a:ext cx="2448272" cy="701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68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Background, Motivations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Genome Distance Computation</a:t>
            </a:r>
          </a:p>
          <a:p>
            <a:r>
              <a:rPr lang="en-US" dirty="0" smtClean="0"/>
              <a:t>Genome Median Computation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Phylogeny Inference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Parallel Branch-and-Bound Algorithms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90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Shrinking and Problems with </a:t>
            </a:r>
            <a:r>
              <a:rPr lang="en-US" dirty="0" err="1" smtClean="0"/>
              <a:t>BnB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120231" y="2925762"/>
            <a:ext cx="76200" cy="762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20231" y="3860799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123531" y="2778124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123531" y="3713162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8" name="AutoShape 6"/>
          <p:cNvCxnSpPr>
            <a:cxnSpLocks noChangeShapeType="1"/>
            <a:stCxn id="4" idx="5"/>
            <a:endCxn id="5" idx="1"/>
          </p:cNvCxnSpPr>
          <p:nvPr/>
        </p:nvCxnSpPr>
        <p:spPr bwMode="auto">
          <a:xfrm>
            <a:off x="3158331" y="3001962"/>
            <a:ext cx="0" cy="8588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7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4161631" y="2854324"/>
            <a:ext cx="0" cy="858838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5" idx="7"/>
            <a:endCxn id="7" idx="3"/>
          </p:cNvCxnSpPr>
          <p:nvPr/>
        </p:nvCxnSpPr>
        <p:spPr bwMode="auto">
          <a:xfrm flipV="1">
            <a:off x="3196431" y="3751262"/>
            <a:ext cx="927100" cy="147637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209381" y="34289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712619" y="32130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3" name="AutoShape 11"/>
          <p:cNvCxnSpPr>
            <a:cxnSpLocks noChangeShapeType="1"/>
            <a:stCxn id="6" idx="6"/>
            <a:endCxn id="12" idx="2"/>
          </p:cNvCxnSpPr>
          <p:nvPr/>
        </p:nvCxnSpPr>
        <p:spPr bwMode="auto">
          <a:xfrm>
            <a:off x="4188619" y="2841624"/>
            <a:ext cx="1535112" cy="382588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11" idx="7"/>
            <a:endCxn id="12" idx="4"/>
          </p:cNvCxnSpPr>
          <p:nvPr/>
        </p:nvCxnSpPr>
        <p:spPr bwMode="auto">
          <a:xfrm flipV="1">
            <a:off x="5285581" y="3278187"/>
            <a:ext cx="438150" cy="188912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496719" y="371792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6" name="AutoShape 14"/>
          <p:cNvCxnSpPr>
            <a:cxnSpLocks noChangeShapeType="1"/>
            <a:stCxn id="12" idx="5"/>
            <a:endCxn id="15" idx="0"/>
          </p:cNvCxnSpPr>
          <p:nvPr/>
        </p:nvCxnSpPr>
        <p:spPr bwMode="auto">
          <a:xfrm flipH="1">
            <a:off x="5561806" y="3289299"/>
            <a:ext cx="188913" cy="439738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288881" y="38607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8" name="AutoShape 16"/>
          <p:cNvCxnSpPr>
            <a:cxnSpLocks noChangeShapeType="1"/>
            <a:stCxn id="11" idx="6"/>
            <a:endCxn id="17" idx="3"/>
          </p:cNvCxnSpPr>
          <p:nvPr/>
        </p:nvCxnSpPr>
        <p:spPr bwMode="auto">
          <a:xfrm>
            <a:off x="5274469" y="3494087"/>
            <a:ext cx="1014412" cy="404812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280819" y="4005262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001544" y="40766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288881" y="436562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2" name="AutoShape 20"/>
          <p:cNvCxnSpPr>
            <a:cxnSpLocks noChangeShapeType="1"/>
            <a:stCxn id="15" idx="4"/>
            <a:endCxn id="19" idx="0"/>
          </p:cNvCxnSpPr>
          <p:nvPr/>
        </p:nvCxnSpPr>
        <p:spPr bwMode="auto">
          <a:xfrm flipH="1">
            <a:off x="5345906" y="3781424"/>
            <a:ext cx="161925" cy="23495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1"/>
          <p:cNvCxnSpPr>
            <a:cxnSpLocks noChangeShapeType="1"/>
            <a:stCxn id="15" idx="6"/>
            <a:endCxn id="20" idx="2"/>
          </p:cNvCxnSpPr>
          <p:nvPr/>
        </p:nvCxnSpPr>
        <p:spPr bwMode="auto">
          <a:xfrm>
            <a:off x="5561806" y="3781424"/>
            <a:ext cx="450850" cy="307975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2"/>
          <p:cNvCxnSpPr>
            <a:cxnSpLocks noChangeShapeType="1"/>
            <a:stCxn id="19" idx="7"/>
            <a:endCxn id="20" idx="3"/>
          </p:cNvCxnSpPr>
          <p:nvPr/>
        </p:nvCxnSpPr>
        <p:spPr bwMode="auto">
          <a:xfrm>
            <a:off x="5357019" y="4043362"/>
            <a:ext cx="644525" cy="714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  <a:stCxn id="20" idx="6"/>
            <a:endCxn id="21" idx="2"/>
          </p:cNvCxnSpPr>
          <p:nvPr/>
        </p:nvCxnSpPr>
        <p:spPr bwMode="auto">
          <a:xfrm>
            <a:off x="6066631" y="4141787"/>
            <a:ext cx="234950" cy="23495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280819" y="42925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7" name="AutoShape 25"/>
          <p:cNvCxnSpPr>
            <a:cxnSpLocks noChangeShapeType="1"/>
            <a:stCxn id="17" idx="3"/>
            <a:endCxn id="26" idx="0"/>
          </p:cNvCxnSpPr>
          <p:nvPr/>
        </p:nvCxnSpPr>
        <p:spPr bwMode="auto">
          <a:xfrm flipH="1">
            <a:off x="5345906" y="3898899"/>
            <a:ext cx="942975" cy="40640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7" idx="7"/>
            <a:endCxn id="19" idx="3"/>
          </p:cNvCxnSpPr>
          <p:nvPr/>
        </p:nvCxnSpPr>
        <p:spPr bwMode="auto">
          <a:xfrm>
            <a:off x="4199731" y="3751262"/>
            <a:ext cx="1081088" cy="292100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7"/>
          <p:cNvCxnSpPr>
            <a:cxnSpLocks noChangeShapeType="1"/>
            <a:stCxn id="5" idx="6"/>
            <a:endCxn id="26" idx="3"/>
          </p:cNvCxnSpPr>
          <p:nvPr/>
        </p:nvCxnSpPr>
        <p:spPr bwMode="auto">
          <a:xfrm>
            <a:off x="3185319" y="3925887"/>
            <a:ext cx="2095500" cy="404812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8"/>
          <p:cNvCxnSpPr>
            <a:cxnSpLocks noChangeShapeType="1"/>
            <a:stCxn id="17" idx="5"/>
            <a:endCxn id="21" idx="1"/>
          </p:cNvCxnSpPr>
          <p:nvPr/>
        </p:nvCxnSpPr>
        <p:spPr bwMode="auto">
          <a:xfrm>
            <a:off x="6326981" y="3936999"/>
            <a:ext cx="0" cy="428625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26" idx="7"/>
            <a:endCxn id="21" idx="3"/>
          </p:cNvCxnSpPr>
          <p:nvPr/>
        </p:nvCxnSpPr>
        <p:spPr bwMode="auto">
          <a:xfrm>
            <a:off x="5357019" y="4330699"/>
            <a:ext cx="931862" cy="7302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832894" y="2565399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5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985419" y="2492374"/>
            <a:ext cx="3508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11</a:t>
            </a:r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201319" y="3428999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0</a:t>
            </a:r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832894" y="3730624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6</a:t>
            </a:r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714206" y="3082924"/>
            <a:ext cx="2667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3</a:t>
            </a:r>
            <a:endParaRPr lang="en-US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4849019" y="3225799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8</a:t>
            </a:r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209381" y="3573462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4</a:t>
            </a:r>
            <a:endParaRPr 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4996656" y="3933824"/>
            <a:ext cx="2667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2</a:t>
            </a:r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120481" y="4306887"/>
            <a:ext cx="3508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10</a:t>
            </a:r>
            <a:endParaRPr lang="en-US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217444" y="4378324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9</a:t>
            </a:r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044406" y="3933824"/>
            <a:ext cx="2667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1</a:t>
            </a:r>
            <a:endParaRPr 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6260306" y="3657599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7</a:t>
            </a:r>
            <a:endParaRPr lang="en-US"/>
          </a:p>
        </p:txBody>
      </p:sp>
      <p:cxnSp>
        <p:nvCxnSpPr>
          <p:cNvPr id="44" name="AutoShape 42"/>
          <p:cNvCxnSpPr>
            <a:cxnSpLocks noChangeShapeType="1"/>
            <a:stCxn id="4" idx="7"/>
            <a:endCxn id="11" idx="3"/>
          </p:cNvCxnSpPr>
          <p:nvPr/>
        </p:nvCxnSpPr>
        <p:spPr bwMode="auto">
          <a:xfrm>
            <a:off x="3196431" y="2963862"/>
            <a:ext cx="2012950" cy="503237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3"/>
          <p:cNvCxnSpPr>
            <a:cxnSpLocks noChangeShapeType="1"/>
            <a:stCxn id="4" idx="7"/>
            <a:endCxn id="6" idx="3"/>
          </p:cNvCxnSpPr>
          <p:nvPr/>
        </p:nvCxnSpPr>
        <p:spPr bwMode="auto">
          <a:xfrm flipV="1">
            <a:off x="3196431" y="2816224"/>
            <a:ext cx="927100" cy="147638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2616994" y="2205037"/>
            <a:ext cx="2087562" cy="2232025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589" y="1389716"/>
            <a:ext cx="367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branch and bound process is based on a edge shrinking process.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46607" y="4991098"/>
            <a:ext cx="4509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Suppose we know a sub-graph is part of the solution.</a:t>
            </a:r>
          </a:p>
          <a:p>
            <a:r>
              <a:rPr lang="en-US" sz="1400" dirty="0" smtClean="0"/>
              <a:t>We want to bridge it out from the graph.</a:t>
            </a:r>
          </a:p>
          <a:p>
            <a:r>
              <a:rPr lang="en-US" sz="1400" dirty="0" smtClean="0"/>
              <a:t>And use the rest of the graph to compute the bounds.</a:t>
            </a:r>
            <a:endParaRPr lang="en-US" sz="1400" dirty="0"/>
          </a:p>
        </p:txBody>
      </p:sp>
      <p:cxnSp>
        <p:nvCxnSpPr>
          <p:cNvPr id="49" name="Straight Arrow Connector 48"/>
          <p:cNvCxnSpPr>
            <a:endCxn id="46" idx="3"/>
          </p:cNvCxnSpPr>
          <p:nvPr/>
        </p:nvCxnSpPr>
        <p:spPr>
          <a:xfrm flipV="1">
            <a:off x="2051720" y="4110190"/>
            <a:ext cx="870990" cy="880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60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Shrinking and Problems with </a:t>
            </a:r>
            <a:r>
              <a:rPr lang="en-US" dirty="0" err="1" smtClean="0"/>
              <a:t>BnB</a:t>
            </a:r>
            <a:endParaRPr lang="en-US" dirty="0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101431" y="3285331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604669" y="3069431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49" name="AutoShape 4"/>
          <p:cNvCxnSpPr>
            <a:cxnSpLocks noChangeShapeType="1"/>
            <a:stCxn id="47" idx="7"/>
            <a:endCxn id="48" idx="4"/>
          </p:cNvCxnSpPr>
          <p:nvPr/>
        </p:nvCxnSpPr>
        <p:spPr bwMode="auto">
          <a:xfrm flipV="1">
            <a:off x="5177631" y="3134519"/>
            <a:ext cx="438150" cy="188912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388769" y="3574256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51" name="AutoShape 6"/>
          <p:cNvCxnSpPr>
            <a:cxnSpLocks noChangeShapeType="1"/>
            <a:stCxn id="48" idx="5"/>
            <a:endCxn id="50" idx="0"/>
          </p:cNvCxnSpPr>
          <p:nvPr/>
        </p:nvCxnSpPr>
        <p:spPr bwMode="auto">
          <a:xfrm flipH="1">
            <a:off x="5453856" y="3145631"/>
            <a:ext cx="188913" cy="439738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180931" y="3717131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53" name="AutoShape 8"/>
          <p:cNvCxnSpPr>
            <a:cxnSpLocks noChangeShapeType="1"/>
            <a:stCxn id="47" idx="6"/>
            <a:endCxn id="52" idx="3"/>
          </p:cNvCxnSpPr>
          <p:nvPr/>
        </p:nvCxnSpPr>
        <p:spPr bwMode="auto">
          <a:xfrm>
            <a:off x="5166519" y="3350419"/>
            <a:ext cx="1014412" cy="404812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5172869" y="386159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5893594" y="3933031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6180931" y="4221956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57" name="AutoShape 12"/>
          <p:cNvCxnSpPr>
            <a:cxnSpLocks noChangeShapeType="1"/>
            <a:stCxn id="50" idx="4"/>
            <a:endCxn id="54" idx="0"/>
          </p:cNvCxnSpPr>
          <p:nvPr/>
        </p:nvCxnSpPr>
        <p:spPr bwMode="auto">
          <a:xfrm flipH="1">
            <a:off x="5237956" y="3637756"/>
            <a:ext cx="161925" cy="23495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"/>
          <p:cNvCxnSpPr>
            <a:cxnSpLocks noChangeShapeType="1"/>
            <a:stCxn id="50" idx="6"/>
            <a:endCxn id="55" idx="2"/>
          </p:cNvCxnSpPr>
          <p:nvPr/>
        </p:nvCxnSpPr>
        <p:spPr bwMode="auto">
          <a:xfrm>
            <a:off x="5453856" y="3637756"/>
            <a:ext cx="450850" cy="307975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4"/>
          <p:cNvCxnSpPr>
            <a:cxnSpLocks noChangeShapeType="1"/>
            <a:stCxn id="54" idx="7"/>
            <a:endCxn id="55" idx="3"/>
          </p:cNvCxnSpPr>
          <p:nvPr/>
        </p:nvCxnSpPr>
        <p:spPr bwMode="auto">
          <a:xfrm>
            <a:off x="5249069" y="3899694"/>
            <a:ext cx="644525" cy="714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5"/>
          <p:cNvCxnSpPr>
            <a:cxnSpLocks noChangeShapeType="1"/>
            <a:stCxn id="55" idx="6"/>
            <a:endCxn id="56" idx="2"/>
          </p:cNvCxnSpPr>
          <p:nvPr/>
        </p:nvCxnSpPr>
        <p:spPr bwMode="auto">
          <a:xfrm>
            <a:off x="5958681" y="3998119"/>
            <a:ext cx="234950" cy="23495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5172869" y="4148931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62" name="AutoShape 17"/>
          <p:cNvCxnSpPr>
            <a:cxnSpLocks noChangeShapeType="1"/>
            <a:stCxn id="52" idx="3"/>
            <a:endCxn id="61" idx="0"/>
          </p:cNvCxnSpPr>
          <p:nvPr/>
        </p:nvCxnSpPr>
        <p:spPr bwMode="auto">
          <a:xfrm flipH="1">
            <a:off x="5237956" y="3755231"/>
            <a:ext cx="942975" cy="40640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8"/>
          <p:cNvCxnSpPr>
            <a:cxnSpLocks noChangeShapeType="1"/>
            <a:stCxn id="61" idx="1"/>
            <a:endCxn id="54" idx="5"/>
          </p:cNvCxnSpPr>
          <p:nvPr/>
        </p:nvCxnSpPr>
        <p:spPr bwMode="auto">
          <a:xfrm flipV="1">
            <a:off x="5210969" y="3937794"/>
            <a:ext cx="0" cy="211137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9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6219031" y="3793331"/>
            <a:ext cx="0" cy="428625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20"/>
          <p:cNvCxnSpPr>
            <a:cxnSpLocks noChangeShapeType="1"/>
            <a:stCxn id="61" idx="7"/>
            <a:endCxn id="56" idx="3"/>
          </p:cNvCxnSpPr>
          <p:nvPr/>
        </p:nvCxnSpPr>
        <p:spPr bwMode="auto">
          <a:xfrm>
            <a:off x="5249069" y="4187031"/>
            <a:ext cx="931862" cy="7302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677694" y="2926556"/>
            <a:ext cx="2667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2</a:t>
            </a:r>
            <a:endParaRPr lang="en-US"/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741069" y="3213894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5</a:t>
            </a:r>
            <a:endParaRPr lang="en-US"/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5193506" y="3429794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3</a:t>
            </a:r>
            <a:endParaRPr lang="en-US"/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4885531" y="3861594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1</a:t>
            </a:r>
            <a:endParaRPr lang="en-US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4956969" y="4221956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7</a:t>
            </a:r>
            <a:endParaRPr lang="en-US"/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6109494" y="4234656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6</a:t>
            </a:r>
            <a:endParaRPr lang="en-US"/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5936456" y="3790156"/>
            <a:ext cx="2667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0</a:t>
            </a:r>
            <a:endParaRPr lang="en-US"/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6152356" y="3513931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4</a:t>
            </a:r>
            <a:endParaRPr lang="en-US"/>
          </a:p>
        </p:txBody>
      </p:sp>
      <p:cxnSp>
        <p:nvCxnSpPr>
          <p:cNvPr id="74" name="AutoShape 29"/>
          <p:cNvCxnSpPr>
            <a:cxnSpLocks noChangeShapeType="1"/>
            <a:stCxn id="48" idx="2"/>
            <a:endCxn id="47" idx="2"/>
          </p:cNvCxnSpPr>
          <p:nvPr/>
        </p:nvCxnSpPr>
        <p:spPr bwMode="auto">
          <a:xfrm rot="16200000" flipH="1" flipV="1">
            <a:off x="5255419" y="2936081"/>
            <a:ext cx="215900" cy="504825"/>
          </a:xfrm>
          <a:prstGeom prst="curvedConnector3">
            <a:avLst>
              <a:gd name="adj1" fmla="val -115250"/>
            </a:avLst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3012281" y="2782094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3012281" y="3717131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4015581" y="2634456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4015581" y="3569494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9" name="AutoShape 35"/>
          <p:cNvCxnSpPr>
            <a:cxnSpLocks noChangeShapeType="1"/>
            <a:stCxn id="76" idx="7"/>
            <a:endCxn id="78" idx="3"/>
          </p:cNvCxnSpPr>
          <p:nvPr/>
        </p:nvCxnSpPr>
        <p:spPr bwMode="auto">
          <a:xfrm flipV="1">
            <a:off x="3088481" y="3607594"/>
            <a:ext cx="927100" cy="147637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2724944" y="2421731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5</a:t>
            </a: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3877469" y="2348706"/>
            <a:ext cx="3508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11</a:t>
            </a:r>
            <a:endParaRPr lang="en-US"/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4093369" y="3285331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0</a:t>
            </a:r>
            <a:endParaRPr lang="en-US"/>
          </a:p>
        </p:txBody>
      </p:sp>
      <p:sp>
        <p:nvSpPr>
          <p:cNvPr id="83" name="Text Box 39"/>
          <p:cNvSpPr txBox="1">
            <a:spLocks noChangeArrowheads="1"/>
          </p:cNvSpPr>
          <p:nvPr/>
        </p:nvSpPr>
        <p:spPr bwMode="auto">
          <a:xfrm>
            <a:off x="2724944" y="3586956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6</a:t>
            </a:r>
            <a:endParaRPr lang="en-US"/>
          </a:p>
        </p:txBody>
      </p:sp>
      <p:cxnSp>
        <p:nvCxnSpPr>
          <p:cNvPr id="84" name="AutoShape 40"/>
          <p:cNvCxnSpPr>
            <a:cxnSpLocks noChangeShapeType="1"/>
            <a:stCxn id="75" idx="7"/>
            <a:endCxn id="77" idx="3"/>
          </p:cNvCxnSpPr>
          <p:nvPr/>
        </p:nvCxnSpPr>
        <p:spPr bwMode="auto">
          <a:xfrm flipV="1">
            <a:off x="3088481" y="2672556"/>
            <a:ext cx="927100" cy="147638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41"/>
          <p:cNvCxnSpPr>
            <a:cxnSpLocks noChangeShapeType="1"/>
          </p:cNvCxnSpPr>
          <p:nvPr/>
        </p:nvCxnSpPr>
        <p:spPr bwMode="auto">
          <a:xfrm>
            <a:off x="4080669" y="2697956"/>
            <a:ext cx="1535112" cy="382588"/>
          </a:xfrm>
          <a:prstGeom prst="straightConnector1">
            <a:avLst/>
          </a:prstGeom>
          <a:noFill/>
          <a:ln w="12700" cap="flat" cmpd="sng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42"/>
          <p:cNvCxnSpPr>
            <a:cxnSpLocks noChangeShapeType="1"/>
          </p:cNvCxnSpPr>
          <p:nvPr/>
        </p:nvCxnSpPr>
        <p:spPr bwMode="auto">
          <a:xfrm>
            <a:off x="4091781" y="3607594"/>
            <a:ext cx="1081088" cy="292100"/>
          </a:xfrm>
          <a:prstGeom prst="straightConnector1">
            <a:avLst/>
          </a:prstGeom>
          <a:noFill/>
          <a:ln w="12700" cap="flat" cmpd="sng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43"/>
          <p:cNvCxnSpPr>
            <a:cxnSpLocks noChangeShapeType="1"/>
          </p:cNvCxnSpPr>
          <p:nvPr/>
        </p:nvCxnSpPr>
        <p:spPr bwMode="auto">
          <a:xfrm>
            <a:off x="3077369" y="3782219"/>
            <a:ext cx="2095500" cy="404812"/>
          </a:xfrm>
          <a:prstGeom prst="straightConnector1">
            <a:avLst/>
          </a:prstGeom>
          <a:noFill/>
          <a:ln w="12700" cap="flat" cmpd="sng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4"/>
          <p:cNvCxnSpPr>
            <a:cxnSpLocks noChangeShapeType="1"/>
          </p:cNvCxnSpPr>
          <p:nvPr/>
        </p:nvCxnSpPr>
        <p:spPr bwMode="auto">
          <a:xfrm>
            <a:off x="3088481" y="2820194"/>
            <a:ext cx="2012950" cy="503237"/>
          </a:xfrm>
          <a:prstGeom prst="straightConnector1">
            <a:avLst/>
          </a:prstGeom>
          <a:noFill/>
          <a:ln w="12700" cap="flat" cmpd="sng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4"/>
          <p:cNvCxnSpPr>
            <a:cxnSpLocks noChangeShapeType="1"/>
          </p:cNvCxnSpPr>
          <p:nvPr/>
        </p:nvCxnSpPr>
        <p:spPr bwMode="auto">
          <a:xfrm>
            <a:off x="3076575" y="2820193"/>
            <a:ext cx="2012950" cy="503237"/>
          </a:xfrm>
          <a:prstGeom prst="straightConnector1">
            <a:avLst/>
          </a:prstGeom>
          <a:noFill/>
          <a:ln w="12700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1"/>
          <p:cNvCxnSpPr>
            <a:cxnSpLocks noChangeShapeType="1"/>
          </p:cNvCxnSpPr>
          <p:nvPr/>
        </p:nvCxnSpPr>
        <p:spPr bwMode="auto">
          <a:xfrm>
            <a:off x="3983832" y="2685256"/>
            <a:ext cx="1535112" cy="382588"/>
          </a:xfrm>
          <a:prstGeom prst="straightConnector1">
            <a:avLst/>
          </a:prstGeom>
          <a:noFill/>
          <a:ln w="12700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3"/>
          <p:cNvCxnSpPr>
            <a:cxnSpLocks noChangeShapeType="1"/>
          </p:cNvCxnSpPr>
          <p:nvPr/>
        </p:nvCxnSpPr>
        <p:spPr bwMode="auto">
          <a:xfrm>
            <a:off x="3051969" y="3768725"/>
            <a:ext cx="2095500" cy="404812"/>
          </a:xfrm>
          <a:prstGeom prst="straightConnector1">
            <a:avLst/>
          </a:prstGeom>
          <a:noFill/>
          <a:ln w="12700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</p:cNvCxnSpPr>
          <p:nvPr/>
        </p:nvCxnSpPr>
        <p:spPr bwMode="auto">
          <a:xfrm>
            <a:off x="4053681" y="3594893"/>
            <a:ext cx="1081088" cy="292100"/>
          </a:xfrm>
          <a:prstGeom prst="straightConnector1">
            <a:avLst/>
          </a:prstGeom>
          <a:noFill/>
          <a:ln w="12700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710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Shrinking and Problems with </a:t>
            </a:r>
            <a:r>
              <a:rPr lang="en-US" dirty="0" err="1" smtClean="0"/>
              <a:t>BnB</a:t>
            </a:r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3120231" y="2925762"/>
            <a:ext cx="76200" cy="762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20231" y="3860799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4123531" y="2778124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4123531" y="3713162"/>
            <a:ext cx="76200" cy="76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1" name="AutoShape 6"/>
          <p:cNvCxnSpPr>
            <a:cxnSpLocks noChangeShapeType="1"/>
            <a:stCxn id="45" idx="5"/>
            <a:endCxn id="46" idx="1"/>
          </p:cNvCxnSpPr>
          <p:nvPr/>
        </p:nvCxnSpPr>
        <p:spPr bwMode="auto">
          <a:xfrm>
            <a:off x="3158331" y="3001962"/>
            <a:ext cx="0" cy="8588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AutoShape 7"/>
          <p:cNvCxnSpPr>
            <a:cxnSpLocks noChangeShapeType="1"/>
            <a:stCxn id="89" idx="5"/>
            <a:endCxn id="90" idx="1"/>
          </p:cNvCxnSpPr>
          <p:nvPr/>
        </p:nvCxnSpPr>
        <p:spPr bwMode="auto">
          <a:xfrm>
            <a:off x="4161631" y="2854324"/>
            <a:ext cx="0" cy="858838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AutoShape 8"/>
          <p:cNvCxnSpPr>
            <a:cxnSpLocks noChangeShapeType="1"/>
            <a:stCxn id="46" idx="7"/>
            <a:endCxn id="90" idx="3"/>
          </p:cNvCxnSpPr>
          <p:nvPr/>
        </p:nvCxnSpPr>
        <p:spPr bwMode="auto">
          <a:xfrm flipV="1">
            <a:off x="3196431" y="3751262"/>
            <a:ext cx="927100" cy="147637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5209381" y="34289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5712619" y="32130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6" name="AutoShape 11"/>
          <p:cNvCxnSpPr>
            <a:cxnSpLocks noChangeShapeType="1"/>
            <a:stCxn id="89" idx="6"/>
            <a:endCxn id="95" idx="2"/>
          </p:cNvCxnSpPr>
          <p:nvPr/>
        </p:nvCxnSpPr>
        <p:spPr bwMode="auto">
          <a:xfrm>
            <a:off x="4188619" y="2841624"/>
            <a:ext cx="1535112" cy="382588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AutoShape 12"/>
          <p:cNvCxnSpPr>
            <a:cxnSpLocks noChangeShapeType="1"/>
            <a:stCxn id="94" idx="7"/>
            <a:endCxn id="95" idx="4"/>
          </p:cNvCxnSpPr>
          <p:nvPr/>
        </p:nvCxnSpPr>
        <p:spPr bwMode="auto">
          <a:xfrm flipV="1">
            <a:off x="5285581" y="3278187"/>
            <a:ext cx="438150" cy="188912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496719" y="371792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99" name="AutoShape 14"/>
          <p:cNvCxnSpPr>
            <a:cxnSpLocks noChangeShapeType="1"/>
            <a:stCxn id="95" idx="5"/>
            <a:endCxn id="98" idx="0"/>
          </p:cNvCxnSpPr>
          <p:nvPr/>
        </p:nvCxnSpPr>
        <p:spPr bwMode="auto">
          <a:xfrm flipH="1">
            <a:off x="5561806" y="3289299"/>
            <a:ext cx="188913" cy="439738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288881" y="38607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01" name="AutoShape 16"/>
          <p:cNvCxnSpPr>
            <a:cxnSpLocks noChangeShapeType="1"/>
            <a:stCxn id="94" idx="6"/>
            <a:endCxn id="100" idx="3"/>
          </p:cNvCxnSpPr>
          <p:nvPr/>
        </p:nvCxnSpPr>
        <p:spPr bwMode="auto">
          <a:xfrm>
            <a:off x="5274469" y="3494087"/>
            <a:ext cx="1014412" cy="404812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5280819" y="4005262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6001544" y="40766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288881" y="4365624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05" name="AutoShape 20"/>
          <p:cNvCxnSpPr>
            <a:cxnSpLocks noChangeShapeType="1"/>
            <a:stCxn id="98" idx="4"/>
            <a:endCxn id="102" idx="0"/>
          </p:cNvCxnSpPr>
          <p:nvPr/>
        </p:nvCxnSpPr>
        <p:spPr bwMode="auto">
          <a:xfrm flipH="1">
            <a:off x="5345906" y="3781424"/>
            <a:ext cx="161925" cy="23495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21"/>
          <p:cNvCxnSpPr>
            <a:cxnSpLocks noChangeShapeType="1"/>
            <a:stCxn id="98" idx="6"/>
            <a:endCxn id="103" idx="2"/>
          </p:cNvCxnSpPr>
          <p:nvPr/>
        </p:nvCxnSpPr>
        <p:spPr bwMode="auto">
          <a:xfrm>
            <a:off x="5561806" y="3781424"/>
            <a:ext cx="450850" cy="307975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22"/>
          <p:cNvCxnSpPr>
            <a:cxnSpLocks noChangeShapeType="1"/>
            <a:stCxn id="102" idx="7"/>
            <a:endCxn id="103" idx="3"/>
          </p:cNvCxnSpPr>
          <p:nvPr/>
        </p:nvCxnSpPr>
        <p:spPr bwMode="auto">
          <a:xfrm>
            <a:off x="5357019" y="4043362"/>
            <a:ext cx="644525" cy="7143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23"/>
          <p:cNvCxnSpPr>
            <a:cxnSpLocks noChangeShapeType="1"/>
            <a:stCxn id="103" idx="6"/>
            <a:endCxn id="104" idx="2"/>
          </p:cNvCxnSpPr>
          <p:nvPr/>
        </p:nvCxnSpPr>
        <p:spPr bwMode="auto">
          <a:xfrm>
            <a:off x="6066631" y="4141787"/>
            <a:ext cx="234950" cy="23495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5280819" y="4292599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110" name="AutoShape 25"/>
          <p:cNvCxnSpPr>
            <a:cxnSpLocks noChangeShapeType="1"/>
            <a:stCxn id="100" idx="3"/>
            <a:endCxn id="109" idx="0"/>
          </p:cNvCxnSpPr>
          <p:nvPr/>
        </p:nvCxnSpPr>
        <p:spPr bwMode="auto">
          <a:xfrm flipH="1">
            <a:off x="5345906" y="3898899"/>
            <a:ext cx="942975" cy="40640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26"/>
          <p:cNvCxnSpPr>
            <a:cxnSpLocks noChangeShapeType="1"/>
            <a:stCxn id="90" idx="7"/>
            <a:endCxn id="102" idx="3"/>
          </p:cNvCxnSpPr>
          <p:nvPr/>
        </p:nvCxnSpPr>
        <p:spPr bwMode="auto">
          <a:xfrm>
            <a:off x="4199731" y="3751262"/>
            <a:ext cx="1081088" cy="292100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27"/>
          <p:cNvCxnSpPr>
            <a:cxnSpLocks noChangeShapeType="1"/>
          </p:cNvCxnSpPr>
          <p:nvPr/>
        </p:nvCxnSpPr>
        <p:spPr bwMode="auto">
          <a:xfrm>
            <a:off x="3185319" y="3933056"/>
            <a:ext cx="2095500" cy="404812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28"/>
          <p:cNvCxnSpPr>
            <a:cxnSpLocks noChangeShapeType="1"/>
            <a:stCxn id="100" idx="5"/>
            <a:endCxn id="104" idx="1"/>
          </p:cNvCxnSpPr>
          <p:nvPr/>
        </p:nvCxnSpPr>
        <p:spPr bwMode="auto">
          <a:xfrm>
            <a:off x="6326981" y="3936999"/>
            <a:ext cx="0" cy="428625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AutoShape 29"/>
          <p:cNvCxnSpPr>
            <a:cxnSpLocks noChangeShapeType="1"/>
            <a:stCxn id="109" idx="7"/>
            <a:endCxn id="104" idx="3"/>
          </p:cNvCxnSpPr>
          <p:nvPr/>
        </p:nvCxnSpPr>
        <p:spPr bwMode="auto">
          <a:xfrm>
            <a:off x="5357019" y="4330699"/>
            <a:ext cx="931862" cy="7302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2832894" y="2565399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5</a:t>
            </a:r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3985419" y="2492374"/>
            <a:ext cx="3508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11</a:t>
            </a:r>
            <a:endParaRPr lang="en-US"/>
          </a:p>
        </p:txBody>
      </p:sp>
      <p:sp>
        <p:nvSpPr>
          <p:cNvPr id="117" name="Text Box 32"/>
          <p:cNvSpPr txBox="1">
            <a:spLocks noChangeArrowheads="1"/>
          </p:cNvSpPr>
          <p:nvPr/>
        </p:nvSpPr>
        <p:spPr bwMode="auto">
          <a:xfrm>
            <a:off x="4201319" y="3428999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0</a:t>
            </a:r>
            <a:endParaRPr lang="en-US"/>
          </a:p>
        </p:txBody>
      </p:sp>
      <p:sp>
        <p:nvSpPr>
          <p:cNvPr id="118" name="Text Box 33"/>
          <p:cNvSpPr txBox="1">
            <a:spLocks noChangeArrowheads="1"/>
          </p:cNvSpPr>
          <p:nvPr/>
        </p:nvSpPr>
        <p:spPr bwMode="auto">
          <a:xfrm>
            <a:off x="2832894" y="3730624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6</a:t>
            </a:r>
            <a:endParaRPr lang="en-US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5714206" y="3082924"/>
            <a:ext cx="2667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3</a:t>
            </a:r>
            <a:endParaRPr lang="en-US"/>
          </a:p>
        </p:txBody>
      </p:sp>
      <p:sp>
        <p:nvSpPr>
          <p:cNvPr id="120" name="Text Box 35"/>
          <p:cNvSpPr txBox="1">
            <a:spLocks noChangeArrowheads="1"/>
          </p:cNvSpPr>
          <p:nvPr/>
        </p:nvSpPr>
        <p:spPr bwMode="auto">
          <a:xfrm>
            <a:off x="4849019" y="3225799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8</a:t>
            </a:r>
            <a:endParaRPr lang="en-US"/>
          </a:p>
        </p:txBody>
      </p:sp>
      <p:sp>
        <p:nvSpPr>
          <p:cNvPr id="121" name="Text Box 36"/>
          <p:cNvSpPr txBox="1">
            <a:spLocks noChangeArrowheads="1"/>
          </p:cNvSpPr>
          <p:nvPr/>
        </p:nvSpPr>
        <p:spPr bwMode="auto">
          <a:xfrm>
            <a:off x="5209381" y="3573462"/>
            <a:ext cx="266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4</a:t>
            </a:r>
            <a:endParaRPr lang="en-US"/>
          </a:p>
        </p:txBody>
      </p:sp>
      <p:sp>
        <p:nvSpPr>
          <p:cNvPr id="122" name="Text Box 37"/>
          <p:cNvSpPr txBox="1">
            <a:spLocks noChangeArrowheads="1"/>
          </p:cNvSpPr>
          <p:nvPr/>
        </p:nvSpPr>
        <p:spPr bwMode="auto">
          <a:xfrm>
            <a:off x="4996656" y="3933824"/>
            <a:ext cx="2667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2</a:t>
            </a:r>
            <a:endParaRPr lang="en-US"/>
          </a:p>
        </p:txBody>
      </p:sp>
      <p:sp>
        <p:nvSpPr>
          <p:cNvPr id="123" name="Text Box 38"/>
          <p:cNvSpPr txBox="1">
            <a:spLocks noChangeArrowheads="1"/>
          </p:cNvSpPr>
          <p:nvPr/>
        </p:nvSpPr>
        <p:spPr bwMode="auto">
          <a:xfrm>
            <a:off x="5120481" y="4306887"/>
            <a:ext cx="3508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10</a:t>
            </a:r>
            <a:endParaRPr lang="en-US"/>
          </a:p>
        </p:txBody>
      </p:sp>
      <p:sp>
        <p:nvSpPr>
          <p:cNvPr id="124" name="Text Box 39"/>
          <p:cNvSpPr txBox="1">
            <a:spLocks noChangeArrowheads="1"/>
          </p:cNvSpPr>
          <p:nvPr/>
        </p:nvSpPr>
        <p:spPr bwMode="auto">
          <a:xfrm>
            <a:off x="6217444" y="4378324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9</a:t>
            </a:r>
            <a:endParaRPr lang="en-US"/>
          </a:p>
        </p:txBody>
      </p:sp>
      <p:sp>
        <p:nvSpPr>
          <p:cNvPr id="125" name="Text Box 40"/>
          <p:cNvSpPr txBox="1">
            <a:spLocks noChangeArrowheads="1"/>
          </p:cNvSpPr>
          <p:nvPr/>
        </p:nvSpPr>
        <p:spPr bwMode="auto">
          <a:xfrm>
            <a:off x="6044406" y="3933824"/>
            <a:ext cx="2667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1</a:t>
            </a:r>
            <a:endParaRPr lang="en-US"/>
          </a:p>
        </p:txBody>
      </p:sp>
      <p:sp>
        <p:nvSpPr>
          <p:cNvPr id="126" name="Text Box 41"/>
          <p:cNvSpPr txBox="1">
            <a:spLocks noChangeArrowheads="1"/>
          </p:cNvSpPr>
          <p:nvPr/>
        </p:nvSpPr>
        <p:spPr bwMode="auto">
          <a:xfrm>
            <a:off x="6260306" y="3657599"/>
            <a:ext cx="266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1200"/>
              <a:t>7</a:t>
            </a:r>
            <a:endParaRPr lang="en-US"/>
          </a:p>
        </p:txBody>
      </p:sp>
      <p:cxnSp>
        <p:nvCxnSpPr>
          <p:cNvPr id="127" name="AutoShape 42"/>
          <p:cNvCxnSpPr>
            <a:cxnSpLocks noChangeShapeType="1"/>
            <a:stCxn id="45" idx="7"/>
            <a:endCxn id="94" idx="3"/>
          </p:cNvCxnSpPr>
          <p:nvPr/>
        </p:nvCxnSpPr>
        <p:spPr bwMode="auto">
          <a:xfrm>
            <a:off x="3196431" y="2963862"/>
            <a:ext cx="2012950" cy="503237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43"/>
          <p:cNvCxnSpPr>
            <a:cxnSpLocks noChangeShapeType="1"/>
            <a:stCxn id="45" idx="7"/>
            <a:endCxn id="89" idx="3"/>
          </p:cNvCxnSpPr>
          <p:nvPr/>
        </p:nvCxnSpPr>
        <p:spPr bwMode="auto">
          <a:xfrm flipV="1">
            <a:off x="3196431" y="2816224"/>
            <a:ext cx="927100" cy="147638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2616994" y="2205037"/>
            <a:ext cx="2087562" cy="2232025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165231" y="2980592"/>
            <a:ext cx="2083777" cy="638893"/>
          </a:xfrm>
          <a:custGeom>
            <a:avLst/>
            <a:gdLst>
              <a:gd name="connsiteX0" fmla="*/ 0 w 2083777"/>
              <a:gd name="connsiteY0" fmla="*/ 0 h 638893"/>
              <a:gd name="connsiteX1" fmla="*/ 817684 w 2083777"/>
              <a:gd name="connsiteY1" fmla="*/ 606670 h 638893"/>
              <a:gd name="connsiteX2" fmla="*/ 2083777 w 2083777"/>
              <a:gd name="connsiteY2" fmla="*/ 501162 h 6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3777" h="638893">
                <a:moveTo>
                  <a:pt x="0" y="0"/>
                </a:moveTo>
                <a:cubicBezTo>
                  <a:pt x="235194" y="261571"/>
                  <a:pt x="470388" y="523143"/>
                  <a:pt x="817684" y="606670"/>
                </a:cubicBezTo>
                <a:cubicBezTo>
                  <a:pt x="1164980" y="690197"/>
                  <a:pt x="1624378" y="595679"/>
                  <a:pt x="2083777" y="501162"/>
                </a:cubicBezTo>
              </a:path>
            </a:pathLst>
          </a:custGeom>
          <a:noFill/>
          <a:ln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176346" y="2739748"/>
            <a:ext cx="1573823" cy="495821"/>
          </a:xfrm>
          <a:custGeom>
            <a:avLst/>
            <a:gdLst>
              <a:gd name="connsiteX0" fmla="*/ 0 w 1573823"/>
              <a:gd name="connsiteY0" fmla="*/ 56206 h 495821"/>
              <a:gd name="connsiteX1" fmla="*/ 738554 w 1573823"/>
              <a:gd name="connsiteY1" fmla="*/ 38621 h 495821"/>
              <a:gd name="connsiteX2" fmla="*/ 1573823 w 1573823"/>
              <a:gd name="connsiteY2" fmla="*/ 495821 h 49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823" h="495821">
                <a:moveTo>
                  <a:pt x="0" y="56206"/>
                </a:moveTo>
                <a:cubicBezTo>
                  <a:pt x="238125" y="10779"/>
                  <a:pt x="476250" y="-34648"/>
                  <a:pt x="738554" y="38621"/>
                </a:cubicBezTo>
                <a:cubicBezTo>
                  <a:pt x="1000858" y="111890"/>
                  <a:pt x="1287340" y="303855"/>
                  <a:pt x="1573823" y="495821"/>
                </a:cubicBezTo>
              </a:path>
            </a:pathLst>
          </a:custGeom>
          <a:noFill/>
          <a:ln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00034" y="1428736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When unequal content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Which means there are multiple same colored edge connected to a vertex</a:t>
            </a:r>
            <a:endParaRPr lang="zh-CN" alt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336256" y="3001962"/>
            <a:ext cx="512763" cy="22225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721100" y="2882900"/>
            <a:ext cx="1435100" cy="609600"/>
          </a:xfrm>
          <a:custGeom>
            <a:avLst/>
            <a:gdLst>
              <a:gd name="connsiteX0" fmla="*/ 0 w 1435100"/>
              <a:gd name="connsiteY0" fmla="*/ 609600 h 609600"/>
              <a:gd name="connsiteX1" fmla="*/ 304800 w 1435100"/>
              <a:gd name="connsiteY1" fmla="*/ 165100 h 609600"/>
              <a:gd name="connsiteX2" fmla="*/ 1435100 w 14351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609600">
                <a:moveTo>
                  <a:pt x="0" y="609600"/>
                </a:moveTo>
                <a:cubicBezTo>
                  <a:pt x="32808" y="438150"/>
                  <a:pt x="65617" y="266700"/>
                  <a:pt x="304800" y="165100"/>
                </a:cubicBezTo>
                <a:cubicBezTo>
                  <a:pt x="543983" y="63500"/>
                  <a:pt x="989541" y="31750"/>
                  <a:pt x="1435100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3144593" y="2941637"/>
            <a:ext cx="2091226" cy="682640"/>
          </a:xfrm>
          <a:custGeom>
            <a:avLst/>
            <a:gdLst>
              <a:gd name="connsiteX0" fmla="*/ 0 w 2083777"/>
              <a:gd name="connsiteY0" fmla="*/ 0 h 638893"/>
              <a:gd name="connsiteX1" fmla="*/ 817684 w 2083777"/>
              <a:gd name="connsiteY1" fmla="*/ 606670 h 638893"/>
              <a:gd name="connsiteX2" fmla="*/ 2083777 w 2083777"/>
              <a:gd name="connsiteY2" fmla="*/ 501162 h 6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3777" h="638893">
                <a:moveTo>
                  <a:pt x="0" y="0"/>
                </a:moveTo>
                <a:cubicBezTo>
                  <a:pt x="235194" y="261571"/>
                  <a:pt x="470388" y="523143"/>
                  <a:pt x="817684" y="606670"/>
                </a:cubicBezTo>
                <a:cubicBezTo>
                  <a:pt x="1164980" y="690197"/>
                  <a:pt x="1624378" y="595679"/>
                  <a:pt x="2083777" y="501162"/>
                </a:cubicBezTo>
              </a:path>
            </a:pathLst>
          </a:custGeom>
          <a:noFill/>
          <a:ln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AutoShape 42"/>
          <p:cNvCxnSpPr>
            <a:cxnSpLocks noChangeShapeType="1"/>
          </p:cNvCxnSpPr>
          <p:nvPr/>
        </p:nvCxnSpPr>
        <p:spPr bwMode="auto">
          <a:xfrm>
            <a:off x="3196431" y="2963863"/>
            <a:ext cx="2012950" cy="503237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1"/>
          <p:cNvCxnSpPr>
            <a:cxnSpLocks noChangeShapeType="1"/>
          </p:cNvCxnSpPr>
          <p:nvPr/>
        </p:nvCxnSpPr>
        <p:spPr bwMode="auto">
          <a:xfrm>
            <a:off x="4184376" y="2841624"/>
            <a:ext cx="1535112" cy="382588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Freeform 54"/>
          <p:cNvSpPr/>
          <p:nvPr/>
        </p:nvSpPr>
        <p:spPr>
          <a:xfrm>
            <a:off x="4179979" y="2744510"/>
            <a:ext cx="1573823" cy="495821"/>
          </a:xfrm>
          <a:custGeom>
            <a:avLst/>
            <a:gdLst>
              <a:gd name="connsiteX0" fmla="*/ 0 w 1573823"/>
              <a:gd name="connsiteY0" fmla="*/ 56206 h 495821"/>
              <a:gd name="connsiteX1" fmla="*/ 738554 w 1573823"/>
              <a:gd name="connsiteY1" fmla="*/ 38621 h 495821"/>
              <a:gd name="connsiteX2" fmla="*/ 1573823 w 1573823"/>
              <a:gd name="connsiteY2" fmla="*/ 495821 h 49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823" h="495821">
                <a:moveTo>
                  <a:pt x="0" y="56206"/>
                </a:moveTo>
                <a:cubicBezTo>
                  <a:pt x="238125" y="10779"/>
                  <a:pt x="476250" y="-34648"/>
                  <a:pt x="738554" y="38621"/>
                </a:cubicBezTo>
                <a:cubicBezTo>
                  <a:pt x="1000858" y="111890"/>
                  <a:pt x="1287340" y="303855"/>
                  <a:pt x="1573823" y="495821"/>
                </a:cubicBezTo>
              </a:path>
            </a:pathLst>
          </a:custGeom>
          <a:noFill/>
          <a:ln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AutoShape 26"/>
          <p:cNvCxnSpPr>
            <a:cxnSpLocks noChangeShapeType="1"/>
          </p:cNvCxnSpPr>
          <p:nvPr/>
        </p:nvCxnSpPr>
        <p:spPr bwMode="auto">
          <a:xfrm>
            <a:off x="4199730" y="3751262"/>
            <a:ext cx="1081088" cy="292100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6"/>
          <p:cNvCxnSpPr>
            <a:cxnSpLocks noChangeShapeType="1"/>
          </p:cNvCxnSpPr>
          <p:nvPr/>
        </p:nvCxnSpPr>
        <p:spPr bwMode="auto">
          <a:xfrm>
            <a:off x="4199730" y="3751262"/>
            <a:ext cx="1081088" cy="292100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27"/>
          <p:cNvCxnSpPr>
            <a:cxnSpLocks noChangeShapeType="1"/>
          </p:cNvCxnSpPr>
          <p:nvPr/>
        </p:nvCxnSpPr>
        <p:spPr bwMode="auto">
          <a:xfrm>
            <a:off x="3186906" y="3927524"/>
            <a:ext cx="2095500" cy="404812"/>
          </a:xfrm>
          <a:prstGeom prst="straightConnector1">
            <a:avLst/>
          </a:prstGeom>
          <a:noFill/>
          <a:ln w="25400" cap="flat" cmpd="sng">
            <a:solidFill>
              <a:srgbClr val="00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Freeform 7"/>
          <p:cNvSpPr/>
          <p:nvPr/>
        </p:nvSpPr>
        <p:spPr>
          <a:xfrm>
            <a:off x="4538663" y="3082923"/>
            <a:ext cx="638175" cy="522289"/>
          </a:xfrm>
          <a:custGeom>
            <a:avLst/>
            <a:gdLst>
              <a:gd name="connsiteX0" fmla="*/ 0 w 800100"/>
              <a:gd name="connsiteY0" fmla="*/ 628650 h 628650"/>
              <a:gd name="connsiteX1" fmla="*/ 285750 w 800100"/>
              <a:gd name="connsiteY1" fmla="*/ 214312 h 628650"/>
              <a:gd name="connsiteX2" fmla="*/ 800100 w 800100"/>
              <a:gd name="connsiteY2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628650">
                <a:moveTo>
                  <a:pt x="0" y="628650"/>
                </a:moveTo>
                <a:cubicBezTo>
                  <a:pt x="76200" y="473868"/>
                  <a:pt x="152400" y="319087"/>
                  <a:pt x="285750" y="214312"/>
                </a:cubicBezTo>
                <a:cubicBezTo>
                  <a:pt x="419100" y="109537"/>
                  <a:pt x="609600" y="54768"/>
                  <a:pt x="800100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857750" y="3100388"/>
            <a:ext cx="647700" cy="271462"/>
          </a:xfrm>
          <a:custGeom>
            <a:avLst/>
            <a:gdLst>
              <a:gd name="connsiteX0" fmla="*/ 0 w 647700"/>
              <a:gd name="connsiteY0" fmla="*/ 271462 h 271462"/>
              <a:gd name="connsiteX1" fmla="*/ 190500 w 647700"/>
              <a:gd name="connsiteY1" fmla="*/ 114300 h 271462"/>
              <a:gd name="connsiteX2" fmla="*/ 647700 w 647700"/>
              <a:gd name="connsiteY2" fmla="*/ 0 h 271462"/>
              <a:gd name="connsiteX3" fmla="*/ 647700 w 647700"/>
              <a:gd name="connsiteY3" fmla="*/ 0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271462">
                <a:moveTo>
                  <a:pt x="0" y="271462"/>
                </a:moveTo>
                <a:cubicBezTo>
                  <a:pt x="41275" y="215503"/>
                  <a:pt x="82550" y="159544"/>
                  <a:pt x="190500" y="114300"/>
                </a:cubicBezTo>
                <a:cubicBezTo>
                  <a:pt x="298450" y="69056"/>
                  <a:pt x="647700" y="0"/>
                  <a:pt x="647700" y="0"/>
                </a:cubicBezTo>
                <a:lnTo>
                  <a:pt x="647700" y="0"/>
                </a:ln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7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 animBg="1"/>
      <p:bldP spid="55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83604"/>
            <a:ext cx="768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</a:t>
            </a:r>
            <a:r>
              <a:rPr lang="en-US" dirty="0" smtClean="0"/>
              <a:t>Proved (regular) Adequate sub-graph is still applicable to search space</a:t>
            </a:r>
          </a:p>
          <a:p>
            <a:r>
              <a:rPr lang="en-US" dirty="0"/>
              <a:t>r</a:t>
            </a:r>
            <a:r>
              <a:rPr lang="en-US" dirty="0" smtClean="0"/>
              <a:t>eduction.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866" y="33477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</a:t>
            </a:r>
            <a:r>
              <a:rPr lang="en-US" dirty="0" smtClean="0"/>
              <a:t>Methods to reduce redundant Lin-Kernighan neighbor 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1772816"/>
            <a:ext cx="768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</a:t>
            </a:r>
            <a:r>
              <a:rPr lang="en-US" dirty="0" smtClean="0"/>
              <a:t>We applied the Lin-Kernighan algorithm primarily to solve the </a:t>
            </a:r>
            <a:r>
              <a:rPr lang="en-US" dirty="0" err="1" smtClean="0"/>
              <a:t>ambiguation</a:t>
            </a:r>
            <a:r>
              <a:rPr lang="en-US" dirty="0" smtClean="0"/>
              <a:t>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5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 (Comparing with the Exact Solver)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570297" cy="4177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00" y="5715016"/>
            <a:ext cx="758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Median computation results for </a:t>
            </a:r>
            <a:r>
              <a:rPr lang="el-GR" altLang="zh-CN" dirty="0" smtClean="0">
                <a:ea typeface="宋体"/>
              </a:rPr>
              <a:t>γ</a:t>
            </a:r>
            <a:r>
              <a:rPr lang="en-US" altLang="zh-CN" dirty="0" smtClean="0">
                <a:ea typeface="宋体"/>
              </a:rPr>
              <a:t>=</a:t>
            </a:r>
            <a:r>
              <a:rPr lang="el-GR" altLang="zh-CN" dirty="0" smtClean="0">
                <a:ea typeface="宋体"/>
              </a:rPr>
              <a:t>Φ</a:t>
            </a:r>
            <a:r>
              <a:rPr lang="en-US" altLang="zh-CN" dirty="0" smtClean="0">
                <a:ea typeface="宋体"/>
              </a:rPr>
              <a:t>=0% and </a:t>
            </a:r>
            <a:r>
              <a:rPr lang="el-GR" altLang="zh-CN" dirty="0" smtClean="0">
                <a:ea typeface="宋体"/>
              </a:rPr>
              <a:t>θ</a:t>
            </a:r>
            <a:r>
              <a:rPr lang="en-US" altLang="zh-CN" dirty="0" smtClean="0">
                <a:ea typeface="宋体"/>
              </a:rPr>
              <a:t> varies from 10% to 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033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Phylogenetic Tree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5219700" y="1130300"/>
            <a:ext cx="36734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>
                <a:latin typeface="Gill Sans MT" pitchFamily="34" charset="0"/>
                <a:ea typeface="宋体" charset="-122"/>
              </a:rPr>
              <a:t>This picture presents the phylogeny of the “12 Drosophila.”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Gill Sans MT" pitchFamily="34" charset="0"/>
                <a:ea typeface="宋体" charset="-122"/>
              </a:rPr>
              <a:t>From </a:t>
            </a:r>
            <a:r>
              <a:rPr lang="en-US" altLang="zh-CN">
                <a:latin typeface="Gill Sans MT" pitchFamily="34" charset="0"/>
                <a:ea typeface="宋体" charset="-122"/>
                <a:hlinkClick r:id="rId2"/>
              </a:rPr>
              <a:t>http://flybase.org/static_pages/species/sequenced_species.html</a:t>
            </a:r>
            <a:endParaRPr lang="en-US" altLang="zh-CN">
              <a:latin typeface="Gill Sans MT" pitchFamily="34" charset="0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en-US" altLang="zh-CN">
              <a:latin typeface="Gill Sans MT" pitchFamily="34" charset="0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Gill Sans MT" pitchFamily="34" charset="0"/>
                <a:ea typeface="宋体" charset="-122"/>
              </a:rPr>
              <a:t>Fly Images were provided to FlyBase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latin typeface="Gill Sans MT" pitchFamily="34" charset="0"/>
                <a:ea typeface="宋体" charset="-122"/>
              </a:rPr>
              <a:t>By Nicholas Gompel</a:t>
            </a:r>
          </a:p>
        </p:txBody>
      </p:sp>
      <p:pic>
        <p:nvPicPr>
          <p:cNvPr id="7174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238" y="1152525"/>
            <a:ext cx="4538662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1963738" y="2246313"/>
            <a:ext cx="7207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simulans</a:t>
            </a: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965325" y="2492375"/>
            <a:ext cx="7159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sechellia</a:t>
            </a:r>
          </a:p>
        </p:txBody>
      </p:sp>
      <p:sp>
        <p:nvSpPr>
          <p:cNvPr id="7177" name="TextBox 7"/>
          <p:cNvSpPr txBox="1">
            <a:spLocks noChangeArrowheads="1"/>
          </p:cNvSpPr>
          <p:nvPr/>
        </p:nvSpPr>
        <p:spPr bwMode="auto">
          <a:xfrm>
            <a:off x="1965325" y="2781300"/>
            <a:ext cx="9413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melanogaster</a:t>
            </a:r>
          </a:p>
        </p:txBody>
      </p:sp>
      <p:sp>
        <p:nvSpPr>
          <p:cNvPr id="7178" name="TextBox 8"/>
          <p:cNvSpPr txBox="1">
            <a:spLocks noChangeArrowheads="1"/>
          </p:cNvSpPr>
          <p:nvPr/>
        </p:nvSpPr>
        <p:spPr bwMode="auto">
          <a:xfrm>
            <a:off x="1965325" y="3068638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yakuba</a:t>
            </a:r>
          </a:p>
        </p:txBody>
      </p:sp>
      <p:sp>
        <p:nvSpPr>
          <p:cNvPr id="7179" name="TextBox 9"/>
          <p:cNvSpPr txBox="1">
            <a:spLocks noChangeArrowheads="1"/>
          </p:cNvSpPr>
          <p:nvPr/>
        </p:nvSpPr>
        <p:spPr bwMode="auto">
          <a:xfrm>
            <a:off x="1965325" y="3295650"/>
            <a:ext cx="603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erecta</a:t>
            </a:r>
          </a:p>
        </p:txBody>
      </p:sp>
      <p:sp>
        <p:nvSpPr>
          <p:cNvPr id="7180" name="TextBox 10"/>
          <p:cNvSpPr txBox="1">
            <a:spLocks noChangeArrowheads="1"/>
          </p:cNvSpPr>
          <p:nvPr/>
        </p:nvSpPr>
        <p:spPr bwMode="auto">
          <a:xfrm>
            <a:off x="1965325" y="3573463"/>
            <a:ext cx="8223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ananassae</a:t>
            </a:r>
          </a:p>
        </p:txBody>
      </p:sp>
      <p:sp>
        <p:nvSpPr>
          <p:cNvPr id="7181" name="TextBox 11"/>
          <p:cNvSpPr txBox="1">
            <a:spLocks noChangeArrowheads="1"/>
          </p:cNvSpPr>
          <p:nvPr/>
        </p:nvSpPr>
        <p:spPr bwMode="auto">
          <a:xfrm>
            <a:off x="1965325" y="3879850"/>
            <a:ext cx="10223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pseudoobscura</a:t>
            </a:r>
          </a:p>
        </p:txBody>
      </p:sp>
      <p:sp>
        <p:nvSpPr>
          <p:cNvPr id="7182" name="TextBox 12"/>
          <p:cNvSpPr txBox="1">
            <a:spLocks noChangeArrowheads="1"/>
          </p:cNvSpPr>
          <p:nvPr/>
        </p:nvSpPr>
        <p:spPr bwMode="auto">
          <a:xfrm>
            <a:off x="1965325" y="4111625"/>
            <a:ext cx="7413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persimilis</a:t>
            </a:r>
          </a:p>
        </p:txBody>
      </p:sp>
      <p:sp>
        <p:nvSpPr>
          <p:cNvPr id="7183" name="TextBox 13"/>
          <p:cNvSpPr txBox="1">
            <a:spLocks noChangeArrowheads="1"/>
          </p:cNvSpPr>
          <p:nvPr/>
        </p:nvSpPr>
        <p:spPr bwMode="auto">
          <a:xfrm>
            <a:off x="1965325" y="4351338"/>
            <a:ext cx="6969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willistoni</a:t>
            </a:r>
          </a:p>
        </p:txBody>
      </p:sp>
      <p:sp>
        <p:nvSpPr>
          <p:cNvPr id="7184" name="TextBox 14"/>
          <p:cNvSpPr txBox="1">
            <a:spLocks noChangeArrowheads="1"/>
          </p:cNvSpPr>
          <p:nvPr/>
        </p:nvSpPr>
        <p:spPr bwMode="auto">
          <a:xfrm>
            <a:off x="1965325" y="4633913"/>
            <a:ext cx="8302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mojavensis</a:t>
            </a:r>
          </a:p>
        </p:txBody>
      </p:sp>
      <p:sp>
        <p:nvSpPr>
          <p:cNvPr id="7185" name="TextBox 15"/>
          <p:cNvSpPr txBox="1">
            <a:spLocks noChangeArrowheads="1"/>
          </p:cNvSpPr>
          <p:nvPr/>
        </p:nvSpPr>
        <p:spPr bwMode="auto">
          <a:xfrm>
            <a:off x="1965325" y="4913313"/>
            <a:ext cx="5413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virilis</a:t>
            </a:r>
          </a:p>
        </p:txBody>
      </p:sp>
      <p:sp>
        <p:nvSpPr>
          <p:cNvPr id="7186" name="TextBox 16"/>
          <p:cNvSpPr txBox="1">
            <a:spLocks noChangeArrowheads="1"/>
          </p:cNvSpPr>
          <p:nvPr/>
        </p:nvSpPr>
        <p:spPr bwMode="auto">
          <a:xfrm>
            <a:off x="1965325" y="5229225"/>
            <a:ext cx="777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D. grimshawi</a:t>
            </a:r>
          </a:p>
        </p:txBody>
      </p:sp>
      <p:sp>
        <p:nvSpPr>
          <p:cNvPr id="7187" name="TextBox 17"/>
          <p:cNvSpPr txBox="1">
            <a:spLocks noChangeArrowheads="1"/>
          </p:cNvSpPr>
          <p:nvPr/>
        </p:nvSpPr>
        <p:spPr bwMode="auto">
          <a:xfrm>
            <a:off x="574675" y="2765425"/>
            <a:ext cx="127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melanogaster subgroup</a:t>
            </a:r>
          </a:p>
        </p:txBody>
      </p:sp>
      <p:sp>
        <p:nvSpPr>
          <p:cNvPr id="7188" name="TextBox 18"/>
          <p:cNvSpPr txBox="1">
            <a:spLocks noChangeArrowheads="1"/>
          </p:cNvSpPr>
          <p:nvPr/>
        </p:nvSpPr>
        <p:spPr bwMode="auto">
          <a:xfrm>
            <a:off x="612775" y="3155950"/>
            <a:ext cx="11033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melanogaster group</a:t>
            </a:r>
          </a:p>
        </p:txBody>
      </p:sp>
      <p:sp>
        <p:nvSpPr>
          <p:cNvPr id="7189" name="TextBox 19"/>
          <p:cNvSpPr txBox="1">
            <a:spLocks noChangeArrowheads="1"/>
          </p:cNvSpPr>
          <p:nvPr/>
        </p:nvSpPr>
        <p:spPr bwMode="auto">
          <a:xfrm>
            <a:off x="1198563" y="3879850"/>
            <a:ext cx="8461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obscura group</a:t>
            </a:r>
          </a:p>
        </p:txBody>
      </p:sp>
      <p:sp>
        <p:nvSpPr>
          <p:cNvPr id="7190" name="TextBox 20"/>
          <p:cNvSpPr txBox="1">
            <a:spLocks noChangeArrowheads="1"/>
          </p:cNvSpPr>
          <p:nvPr/>
        </p:nvSpPr>
        <p:spPr bwMode="auto">
          <a:xfrm>
            <a:off x="1198563" y="4243388"/>
            <a:ext cx="860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willistoni group</a:t>
            </a:r>
          </a:p>
        </p:txBody>
      </p:sp>
      <p:sp>
        <p:nvSpPr>
          <p:cNvPr id="7191" name="TextBox 21"/>
          <p:cNvSpPr txBox="1">
            <a:spLocks noChangeArrowheads="1"/>
          </p:cNvSpPr>
          <p:nvPr/>
        </p:nvSpPr>
        <p:spPr bwMode="auto">
          <a:xfrm>
            <a:off x="1198563" y="4525963"/>
            <a:ext cx="793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repleta group</a:t>
            </a:r>
          </a:p>
        </p:txBody>
      </p:sp>
      <p:sp>
        <p:nvSpPr>
          <p:cNvPr id="7192" name="TextBox 22"/>
          <p:cNvSpPr txBox="1">
            <a:spLocks noChangeArrowheads="1"/>
          </p:cNvSpPr>
          <p:nvPr/>
        </p:nvSpPr>
        <p:spPr bwMode="auto">
          <a:xfrm>
            <a:off x="1198563" y="4805363"/>
            <a:ext cx="7048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virilis group</a:t>
            </a:r>
          </a:p>
        </p:txBody>
      </p:sp>
      <p:sp>
        <p:nvSpPr>
          <p:cNvPr id="7193" name="TextBox 23"/>
          <p:cNvSpPr txBox="1">
            <a:spLocks noChangeArrowheads="1"/>
          </p:cNvSpPr>
          <p:nvPr/>
        </p:nvSpPr>
        <p:spPr bwMode="auto">
          <a:xfrm>
            <a:off x="989013" y="5167313"/>
            <a:ext cx="11287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Hawaiian Drosophila</a:t>
            </a:r>
          </a:p>
        </p:txBody>
      </p:sp>
      <p:sp>
        <p:nvSpPr>
          <p:cNvPr id="7194" name="TextBox 24"/>
          <p:cNvSpPr txBox="1">
            <a:spLocks noChangeArrowheads="1"/>
          </p:cNvSpPr>
          <p:nvPr/>
        </p:nvSpPr>
        <p:spPr bwMode="auto">
          <a:xfrm>
            <a:off x="184150" y="3803650"/>
            <a:ext cx="7477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Sophophora</a:t>
            </a:r>
          </a:p>
        </p:txBody>
      </p:sp>
      <p:sp>
        <p:nvSpPr>
          <p:cNvPr id="7195" name="TextBox 25"/>
          <p:cNvSpPr txBox="1">
            <a:spLocks noChangeArrowheads="1"/>
          </p:cNvSpPr>
          <p:nvPr/>
        </p:nvSpPr>
        <p:spPr bwMode="auto">
          <a:xfrm>
            <a:off x="184150" y="5129213"/>
            <a:ext cx="6762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/>
              <a:t>Drosophila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E26407-D08F-41B5-9CBA-6D2426B9B4C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96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(DCJ-</a:t>
            </a:r>
            <a:r>
              <a:rPr lang="en-US" dirty="0" err="1" smtClean="0"/>
              <a:t>Indel</a:t>
            </a:r>
            <a:r>
              <a:rPr lang="en-US" dirty="0" smtClean="0"/>
              <a:t>-Exemplar Median)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14488"/>
            <a:ext cx="5385799" cy="4039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00" y="5715016"/>
            <a:ext cx="758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Median computation results for </a:t>
            </a:r>
            <a:r>
              <a:rPr lang="el-GR" altLang="zh-CN" dirty="0" smtClean="0">
                <a:ea typeface="宋体"/>
              </a:rPr>
              <a:t>γ</a:t>
            </a:r>
            <a:r>
              <a:rPr lang="en-US" altLang="zh-CN" dirty="0" smtClean="0">
                <a:ea typeface="宋体"/>
              </a:rPr>
              <a:t>=</a:t>
            </a:r>
            <a:r>
              <a:rPr lang="el-GR" altLang="zh-CN" dirty="0" smtClean="0">
                <a:ea typeface="宋体"/>
              </a:rPr>
              <a:t>Φ</a:t>
            </a:r>
            <a:r>
              <a:rPr lang="en-US" altLang="zh-CN" dirty="0" smtClean="0">
                <a:ea typeface="宋体"/>
              </a:rPr>
              <a:t>=5% and </a:t>
            </a:r>
            <a:r>
              <a:rPr lang="el-GR" altLang="zh-CN" dirty="0" smtClean="0">
                <a:ea typeface="宋体"/>
              </a:rPr>
              <a:t>θ</a:t>
            </a:r>
            <a:r>
              <a:rPr lang="en-US" altLang="zh-CN" dirty="0" smtClean="0">
                <a:ea typeface="宋体"/>
              </a:rPr>
              <a:t> varies from 10% to 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99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Background, Motivations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Genome Distance Computation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Genome Median Computation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Phylogeny Inference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Parallel Branch-and-Bound Algorithms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Merge Disks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2400" y="1828800"/>
            <a:ext cx="3124200" cy="2286000"/>
            <a:chOff x="528" y="1391"/>
            <a:chExt cx="1498" cy="110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28" y="1584"/>
              <a:ext cx="1056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-2050987">
              <a:off x="1248" y="1536"/>
              <a:ext cx="480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2864212">
              <a:off x="1306" y="1103"/>
              <a:ext cx="432" cy="1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62000" y="4800600"/>
            <a:ext cx="2209800" cy="1600200"/>
            <a:chOff x="3552" y="3024"/>
            <a:chExt cx="1392" cy="1008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792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4368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608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 flipV="1">
              <a:off x="3552" y="32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3552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V="1">
              <a:off x="4752" y="326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752" y="35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 flipV="1">
              <a:off x="4128" y="30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4368" y="30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H="1">
              <a:off x="3936" y="38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128" y="38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608" y="384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H="1">
              <a:off x="4512" y="38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3936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581400" y="2590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7143768" y="300037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3428992" y="564357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7535" y="128586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Decomposition of </a:t>
            </a:r>
          </a:p>
          <a:p>
            <a:r>
              <a:rPr lang="en-US" altLang="zh-CN" dirty="0" smtClean="0"/>
              <a:t>The disks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643306" y="1714488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 a tree</a:t>
            </a:r>
          </a:p>
          <a:p>
            <a:r>
              <a:rPr lang="en-US" altLang="zh-CN" dirty="0" smtClean="0"/>
              <a:t> for each disk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19876" y="2934298"/>
            <a:ext cx="3224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Merge the tree using</a:t>
            </a:r>
          </a:p>
          <a:p>
            <a:r>
              <a:rPr lang="en-US" altLang="zh-CN" dirty="0" smtClean="0"/>
              <a:t>A specific consensus method:</a:t>
            </a:r>
          </a:p>
          <a:p>
            <a:r>
              <a:rPr lang="en-US" altLang="zh-CN" dirty="0" smtClean="0"/>
              <a:t>Strict, majority etc…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57554" y="514351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Disambiguation</a:t>
            </a:r>
          </a:p>
        </p:txBody>
      </p:sp>
      <p:pic>
        <p:nvPicPr>
          <p:cNvPr id="13313" name="Picture 1" descr="C:\Users\Administrator\AppData\Roaming\Tencent\Users\279112138\QQ\WinTemp\RichOle\V5ZHTC_62B_Y@~@OTB)4CG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5278" y="928670"/>
            <a:ext cx="1308555" cy="1986626"/>
          </a:xfrm>
          <a:prstGeom prst="rect">
            <a:avLst/>
          </a:prstGeom>
          <a:noFill/>
        </p:spPr>
      </p:pic>
      <p:pic>
        <p:nvPicPr>
          <p:cNvPr id="13314" name="Picture 2" descr="C:\Users\Administrator\AppData\Roaming\Tencent\Users\279112138\QQ\WinTemp\RichOle\{AZDHOOG)[PJKXYFMJKAHM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071942"/>
            <a:ext cx="2652107" cy="226313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9" grpId="0"/>
      <p:bldP spid="70" grpId="0"/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Initialization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28662" y="235743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28794" y="342900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86050" y="228599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28794" y="342900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786050" y="228599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57356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5" idx="5"/>
            <a:endCxn id="10" idx="2"/>
          </p:cNvCxnSpPr>
          <p:nvPr/>
        </p:nvCxnSpPr>
        <p:spPr>
          <a:xfrm rot="16200000" flipH="1">
            <a:off x="1465716" y="2430137"/>
            <a:ext cx="159466" cy="62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9" idx="3"/>
            <a:endCxn id="10" idx="6"/>
          </p:cNvCxnSpPr>
          <p:nvPr/>
        </p:nvCxnSpPr>
        <p:spPr>
          <a:xfrm rot="5400000">
            <a:off x="2411001" y="2394419"/>
            <a:ext cx="230904" cy="62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4"/>
            <a:endCxn id="8" idx="0"/>
          </p:cNvCxnSpPr>
          <p:nvPr/>
        </p:nvCxnSpPr>
        <p:spPr>
          <a:xfrm rot="16200000" flipH="1">
            <a:off x="1857356" y="3178967"/>
            <a:ext cx="42862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71670" y="171448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071670" y="171448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15" idx="4"/>
          </p:cNvCxnSpPr>
          <p:nvPr/>
        </p:nvCxnSpPr>
        <p:spPr>
          <a:xfrm rot="16200000" flipH="1">
            <a:off x="2053810" y="2268132"/>
            <a:ext cx="64294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428860" y="2857496"/>
            <a:ext cx="357190" cy="35719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428860" y="2857496"/>
            <a:ext cx="357190" cy="35719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0034" y="1357298"/>
            <a:ext cx="3214710" cy="26432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14414" y="307181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X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857752" y="4143380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00628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143636" y="4143380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30796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6" idx="6"/>
            <a:endCxn id="28" idx="2"/>
          </p:cNvCxnSpPr>
          <p:nvPr/>
        </p:nvCxnSpPr>
        <p:spPr>
          <a:xfrm>
            <a:off x="5143504" y="4286256"/>
            <a:ext cx="1000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000496" y="3643314"/>
            <a:ext cx="285752" cy="2857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000496" y="4643446"/>
            <a:ext cx="285752" cy="2857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32" idx="5"/>
            <a:endCxn id="26" idx="1"/>
          </p:cNvCxnSpPr>
          <p:nvPr/>
        </p:nvCxnSpPr>
        <p:spPr>
          <a:xfrm rot="16200000" flipH="1">
            <a:off x="4422996" y="3708624"/>
            <a:ext cx="298008" cy="655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3" idx="6"/>
            <a:endCxn id="26" idx="3"/>
          </p:cNvCxnSpPr>
          <p:nvPr/>
        </p:nvCxnSpPr>
        <p:spPr>
          <a:xfrm flipV="1">
            <a:off x="4286248" y="4387285"/>
            <a:ext cx="613351" cy="399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7143768" y="3786190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28" idx="7"/>
            <a:endCxn id="38" idx="2"/>
          </p:cNvCxnSpPr>
          <p:nvPr/>
        </p:nvCxnSpPr>
        <p:spPr>
          <a:xfrm rot="5400000" flipH="1" flipV="1">
            <a:off x="6637574" y="3679034"/>
            <a:ext cx="256161" cy="75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215206" y="4786322"/>
            <a:ext cx="285752" cy="2857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929586" y="4357694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001024" y="5286388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072462" y="2714620"/>
            <a:ext cx="285752" cy="2857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929586" y="3643314"/>
            <a:ext cx="285752" cy="2857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358214" y="292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43884" y="3774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286776" y="4488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31060" y="54171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53" name="直接连接符 52"/>
          <p:cNvCxnSpPr>
            <a:stCxn id="28" idx="5"/>
            <a:endCxn id="41" idx="1"/>
          </p:cNvCxnSpPr>
          <p:nvPr/>
        </p:nvCxnSpPr>
        <p:spPr>
          <a:xfrm rot="16200000" flipH="1">
            <a:off x="6601855" y="4172971"/>
            <a:ext cx="440884" cy="86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8" idx="7"/>
            <a:endCxn id="46" idx="3"/>
          </p:cNvCxnSpPr>
          <p:nvPr/>
        </p:nvCxnSpPr>
        <p:spPr>
          <a:xfrm rot="5400000" flipH="1" flipV="1">
            <a:off x="7316235" y="3029963"/>
            <a:ext cx="869512" cy="72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8" idx="6"/>
            <a:endCxn id="47" idx="3"/>
          </p:cNvCxnSpPr>
          <p:nvPr/>
        </p:nvCxnSpPr>
        <p:spPr>
          <a:xfrm flipV="1">
            <a:off x="7429520" y="3887219"/>
            <a:ext cx="541913" cy="4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1" idx="7"/>
            <a:endCxn id="44" idx="3"/>
          </p:cNvCxnSpPr>
          <p:nvPr/>
        </p:nvCxnSpPr>
        <p:spPr>
          <a:xfrm rot="5400000" flipH="1" flipV="1">
            <a:off x="7601987" y="4458723"/>
            <a:ext cx="226570" cy="51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1" idx="5"/>
            <a:endCxn id="45" idx="2"/>
          </p:cNvCxnSpPr>
          <p:nvPr/>
        </p:nvCxnSpPr>
        <p:spPr>
          <a:xfrm rot="16200000" flipH="1">
            <a:off x="7530549" y="4958788"/>
            <a:ext cx="399037" cy="54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6116" y="1357298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Init by insertion</a:t>
            </a:r>
          </a:p>
          <a:p>
            <a:r>
              <a:rPr lang="en-US" altLang="zh-CN" dirty="0" smtClean="0"/>
              <a:t>Which is local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438516" y="5068685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Init by prospection</a:t>
            </a:r>
          </a:p>
          <a:p>
            <a:r>
              <a:rPr lang="en-US" altLang="zh-CN" dirty="0" smtClean="0"/>
              <a:t>Which is global.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Iterative Refinement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357422" y="185736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86248" y="185736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57686" y="500063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57422" y="500063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28992" y="4000504"/>
            <a:ext cx="428628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6" idx="5"/>
            <a:endCxn id="13" idx="1"/>
          </p:cNvCxnSpPr>
          <p:nvPr/>
        </p:nvCxnSpPr>
        <p:spPr>
          <a:xfrm rot="16200000" flipH="1">
            <a:off x="2723279" y="2223221"/>
            <a:ext cx="697046" cy="697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13" idx="7"/>
          </p:cNvCxnSpPr>
          <p:nvPr/>
        </p:nvCxnSpPr>
        <p:spPr>
          <a:xfrm rot="5400000">
            <a:off x="3687692" y="2258940"/>
            <a:ext cx="697046" cy="6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7"/>
            <a:endCxn id="14" idx="3"/>
          </p:cNvCxnSpPr>
          <p:nvPr/>
        </p:nvCxnSpPr>
        <p:spPr>
          <a:xfrm rot="5400000" flipH="1" flipV="1">
            <a:off x="2758998" y="4330642"/>
            <a:ext cx="697046" cy="76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5"/>
            <a:endCxn id="11" idx="1"/>
          </p:cNvCxnSpPr>
          <p:nvPr/>
        </p:nvCxnSpPr>
        <p:spPr>
          <a:xfrm rot="16200000" flipH="1">
            <a:off x="3759130" y="4402080"/>
            <a:ext cx="697046" cy="6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4"/>
            <a:endCxn id="14" idx="0"/>
          </p:cNvCxnSpPr>
          <p:nvPr/>
        </p:nvCxnSpPr>
        <p:spPr>
          <a:xfrm rot="16200000" flipH="1">
            <a:off x="3250397" y="3607595"/>
            <a:ext cx="71438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571604" y="1500174"/>
            <a:ext cx="4214842" cy="3357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000364" y="20716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87722" y="2202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28926" y="5345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02036" y="53578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57620" y="3214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29058" y="4131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724004" y="2714620"/>
            <a:ext cx="4214842" cy="3357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876404" y="1357298"/>
            <a:ext cx="4214842" cy="33575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Step 1: Spectral partition</a:t>
            </a:r>
          </a:p>
          <a:p>
            <a:r>
              <a:rPr lang="en-US" altLang="zh-CN" sz="2800" dirty="0" smtClean="0"/>
              <a:t>Step 2: Sub-tree construction</a:t>
            </a:r>
          </a:p>
          <a:p>
            <a:r>
              <a:rPr lang="en-US" altLang="zh-CN" sz="2800" dirty="0" smtClean="0"/>
              <a:t>Step 3: Consensus-tree merge</a:t>
            </a:r>
          </a:p>
          <a:p>
            <a:r>
              <a:rPr lang="en-US" altLang="zh-CN" sz="2800" dirty="0" smtClean="0"/>
              <a:t>Step 4: Initialization of complete tree using General Adequate Sub-graph (GAS) method.</a:t>
            </a:r>
          </a:p>
          <a:p>
            <a:r>
              <a:rPr lang="en-US" altLang="zh-CN" sz="2800" dirty="0" smtClean="0"/>
              <a:t>Step 5: Iterative Refinement until the complete tree </a:t>
            </a:r>
            <a:r>
              <a:rPr lang="en-US" altLang="zh-CN" sz="2800" dirty="0" smtClean="0"/>
              <a:t>converged.</a:t>
            </a:r>
            <a:endParaRPr lang="zh-CN" alt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051720" y="508518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http://sourceforge.net/projects/dcjuc/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Results: Phylogeny Inference</a:t>
            </a:r>
            <a:endParaRPr lang="zh-CN" altLang="en-US" dirty="0"/>
          </a:p>
        </p:txBody>
      </p:sp>
      <p:pic>
        <p:nvPicPr>
          <p:cNvPr id="4" name="图片 3" descr="nw_pa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3429000"/>
            <a:ext cx="4286280" cy="3214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628" y="164305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Using data with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628" y="2000240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 smtClean="0">
                <a:ea typeface="宋体"/>
              </a:rPr>
              <a:t>Γ</a:t>
            </a:r>
            <a:r>
              <a:rPr lang="en-US" altLang="zh-CN" sz="1400" dirty="0" smtClean="0">
                <a:ea typeface="宋体"/>
              </a:rPr>
              <a:t>=0.1, </a:t>
            </a:r>
            <a:r>
              <a:rPr lang="el-GR" altLang="zh-CN" sz="1400" dirty="0" smtClean="0">
                <a:ea typeface="宋体"/>
              </a:rPr>
              <a:t>Φ</a:t>
            </a:r>
            <a:r>
              <a:rPr lang="en-US" altLang="zh-CN" sz="1400" dirty="0" smtClean="0">
                <a:ea typeface="宋体"/>
              </a:rPr>
              <a:t>=0.05, </a:t>
            </a:r>
            <a:r>
              <a:rPr lang="el-GR" altLang="zh-CN" sz="1400" dirty="0" smtClean="0">
                <a:ea typeface="宋体"/>
              </a:rPr>
              <a:t>θ</a:t>
            </a:r>
            <a:r>
              <a:rPr lang="en-US" altLang="zh-CN" sz="1400" dirty="0" smtClean="0">
                <a:ea typeface="宋体"/>
              </a:rPr>
              <a:t>=0.2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114298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NJ Method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9032" y="3202544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MP Method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6" y="1595495"/>
            <a:ext cx="4017436" cy="3013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568" y="4701251"/>
            <a:ext cx="367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NJ method performs better than MP method</a:t>
            </a:r>
          </a:p>
          <a:p>
            <a:r>
              <a:rPr lang="en-US" sz="1400" dirty="0" smtClean="0"/>
              <a:t>NJ method is more stable than MP method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5301208"/>
            <a:ext cx="32751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 MP method performs a bit worse?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LK heuristics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Consensus tree method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Background, Motivations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Genome Distance Computation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Genome Median Computation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Phylogeny Inference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Parallel Branch-and-Bound Algorithms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0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Method</a:t>
            </a:r>
            <a:endParaRPr lang="zh-CN" altLang="en-US" sz="1600" dirty="0"/>
          </a:p>
        </p:txBody>
      </p:sp>
      <p:pic>
        <p:nvPicPr>
          <p:cNvPr id="4" name="图片 129" descr="图片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3325862"/>
            <a:ext cx="2423458" cy="140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30" descr="图片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897102"/>
            <a:ext cx="2655352" cy="101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2155258"/>
            <a:ext cx="4357718" cy="27146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28728" y="151231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Parallel search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1865" y="114298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Load Balancing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 (Parallel)</a:t>
            </a:r>
            <a:endParaRPr lang="zh-CN" altLang="en-US" dirty="0"/>
          </a:p>
        </p:txBody>
      </p:sp>
      <p:pic>
        <p:nvPicPr>
          <p:cNvPr id="5" name="图片 4" descr="parall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1000108"/>
            <a:ext cx="5072098" cy="3550469"/>
          </a:xfrm>
          <a:prstGeom prst="rect">
            <a:avLst/>
          </a:prstGeom>
        </p:spPr>
      </p:pic>
      <p:pic>
        <p:nvPicPr>
          <p:cNvPr id="6" name="图片 5" descr="efficienc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3372" y="2857496"/>
            <a:ext cx="5000628" cy="35004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Maximum Parsimony Concept</a:t>
            </a:r>
            <a:endParaRPr lang="zh-CN" altLang="en-US" dirty="0"/>
          </a:p>
        </p:txBody>
      </p:sp>
      <p:sp>
        <p:nvSpPr>
          <p:cNvPr id="59" name="椭圆 7"/>
          <p:cNvSpPr/>
          <p:nvPr/>
        </p:nvSpPr>
        <p:spPr>
          <a:xfrm>
            <a:off x="2627784" y="24237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650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we have </a:t>
            </a:r>
            <a:r>
              <a:rPr lang="en-US" i="1" dirty="0" smtClean="0"/>
              <a:t>N </a:t>
            </a:r>
            <a:r>
              <a:rPr lang="en-US" dirty="0" smtClean="0"/>
              <a:t>modern species</a:t>
            </a:r>
          </a:p>
          <a:p>
            <a:r>
              <a:rPr lang="en-US" dirty="0" smtClean="0"/>
              <a:t>We use a node and an unique number to represent a species.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3568" y="3275692"/>
            <a:ext cx="395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organize them into a tree</a:t>
            </a:r>
            <a:endParaRPr lang="en-US" dirty="0"/>
          </a:p>
        </p:txBody>
      </p:sp>
      <p:sp>
        <p:nvSpPr>
          <p:cNvPr id="80" name="椭圆 7"/>
          <p:cNvSpPr/>
          <p:nvPr/>
        </p:nvSpPr>
        <p:spPr>
          <a:xfrm>
            <a:off x="3278706" y="24237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椭圆 7"/>
          <p:cNvSpPr/>
          <p:nvPr/>
        </p:nvSpPr>
        <p:spPr>
          <a:xfrm>
            <a:off x="3854770" y="24237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椭圆 7"/>
          <p:cNvSpPr/>
          <p:nvPr/>
        </p:nvSpPr>
        <p:spPr>
          <a:xfrm>
            <a:off x="4502842" y="2423738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椭圆 7"/>
          <p:cNvSpPr/>
          <p:nvPr/>
        </p:nvSpPr>
        <p:spPr>
          <a:xfrm>
            <a:off x="2699792" y="559209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椭圆 7"/>
          <p:cNvSpPr/>
          <p:nvPr/>
        </p:nvSpPr>
        <p:spPr>
          <a:xfrm>
            <a:off x="3350714" y="559209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椭圆 7"/>
          <p:cNvSpPr/>
          <p:nvPr/>
        </p:nvSpPr>
        <p:spPr>
          <a:xfrm>
            <a:off x="3926778" y="559209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椭圆 7"/>
          <p:cNvSpPr/>
          <p:nvPr/>
        </p:nvSpPr>
        <p:spPr>
          <a:xfrm>
            <a:off x="4574850" y="5592090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7" name="椭圆 7"/>
          <p:cNvSpPr/>
          <p:nvPr/>
        </p:nvSpPr>
        <p:spPr>
          <a:xfrm>
            <a:off x="3275856" y="4797152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椭圆 7"/>
          <p:cNvSpPr/>
          <p:nvPr/>
        </p:nvSpPr>
        <p:spPr>
          <a:xfrm>
            <a:off x="3926778" y="4797152"/>
            <a:ext cx="35719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stCxn id="87" idx="6"/>
            <a:endCxn id="88" idx="2"/>
          </p:cNvCxnSpPr>
          <p:nvPr/>
        </p:nvCxnSpPr>
        <p:spPr>
          <a:xfrm>
            <a:off x="3633046" y="4975747"/>
            <a:ext cx="2937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3645024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it is a binary un-rooted tree, there will be </a:t>
            </a:r>
            <a:r>
              <a:rPr lang="en-US" i="1" dirty="0" smtClean="0"/>
              <a:t>N-2</a:t>
            </a:r>
            <a:r>
              <a:rPr lang="en-US" dirty="0" smtClean="0"/>
              <a:t> number of internal nodes </a:t>
            </a:r>
            <a:endParaRPr lang="en-US" dirty="0"/>
          </a:p>
        </p:txBody>
      </p:sp>
      <p:cxnSp>
        <p:nvCxnSpPr>
          <p:cNvPr id="14" name="Straight Connector 13"/>
          <p:cNvCxnSpPr>
            <a:stCxn id="83" idx="7"/>
            <a:endCxn id="87" idx="4"/>
          </p:cNvCxnSpPr>
          <p:nvPr/>
        </p:nvCxnSpPr>
        <p:spPr>
          <a:xfrm flipV="1">
            <a:off x="3004673" y="5154342"/>
            <a:ext cx="449778" cy="4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4" idx="0"/>
            <a:endCxn id="87" idx="4"/>
          </p:cNvCxnSpPr>
          <p:nvPr/>
        </p:nvCxnSpPr>
        <p:spPr>
          <a:xfrm flipH="1" flipV="1">
            <a:off x="3454451" y="5154342"/>
            <a:ext cx="74858" cy="437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5" idx="0"/>
            <a:endCxn id="88" idx="4"/>
          </p:cNvCxnSpPr>
          <p:nvPr/>
        </p:nvCxnSpPr>
        <p:spPr>
          <a:xfrm flipV="1">
            <a:off x="4105373" y="5154342"/>
            <a:ext cx="0" cy="437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8" idx="4"/>
            <a:endCxn id="86" idx="1"/>
          </p:cNvCxnSpPr>
          <p:nvPr/>
        </p:nvCxnSpPr>
        <p:spPr>
          <a:xfrm>
            <a:off x="4105373" y="5154342"/>
            <a:ext cx="521786" cy="4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568" y="4005064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there will be </a:t>
            </a:r>
            <a:r>
              <a:rPr lang="en-US" altLang="zh-CN" i="1" dirty="0"/>
              <a:t>(N-3)!! </a:t>
            </a:r>
            <a:r>
              <a:rPr lang="en-US" altLang="zh-CN" dirty="0"/>
              <a:t>n</a:t>
            </a:r>
            <a:r>
              <a:rPr lang="en-US" altLang="zh-CN" dirty="0" smtClean="0"/>
              <a:t>umber of possible topologies</a:t>
            </a:r>
            <a:endParaRPr lang="en-US" dirty="0"/>
          </a:p>
        </p:txBody>
      </p:sp>
      <p:cxnSp>
        <p:nvCxnSpPr>
          <p:cNvPr id="105" name="Straight Connector 104"/>
          <p:cNvCxnSpPr>
            <a:stCxn id="83" idx="7"/>
            <a:endCxn id="88" idx="3"/>
          </p:cNvCxnSpPr>
          <p:nvPr/>
        </p:nvCxnSpPr>
        <p:spPr>
          <a:xfrm flipV="1">
            <a:off x="3004673" y="5102033"/>
            <a:ext cx="974414" cy="542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8" idx="3"/>
            <a:endCxn id="85" idx="0"/>
          </p:cNvCxnSpPr>
          <p:nvPr/>
        </p:nvCxnSpPr>
        <p:spPr>
          <a:xfrm>
            <a:off x="3979087" y="5102033"/>
            <a:ext cx="126286" cy="4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7" idx="5"/>
            <a:endCxn id="86" idx="1"/>
          </p:cNvCxnSpPr>
          <p:nvPr/>
        </p:nvCxnSpPr>
        <p:spPr>
          <a:xfrm>
            <a:off x="3580737" y="5102033"/>
            <a:ext cx="1046422" cy="542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87" idx="5"/>
            <a:endCxn id="84" idx="0"/>
          </p:cNvCxnSpPr>
          <p:nvPr/>
        </p:nvCxnSpPr>
        <p:spPr>
          <a:xfrm flipH="1">
            <a:off x="3529309" y="5102033"/>
            <a:ext cx="51428" cy="4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84" idx="0"/>
            <a:endCxn id="88" idx="3"/>
          </p:cNvCxnSpPr>
          <p:nvPr/>
        </p:nvCxnSpPr>
        <p:spPr>
          <a:xfrm flipV="1">
            <a:off x="3529309" y="5102033"/>
            <a:ext cx="449778" cy="4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8" idx="3"/>
            <a:endCxn id="85" idx="1"/>
          </p:cNvCxnSpPr>
          <p:nvPr/>
        </p:nvCxnSpPr>
        <p:spPr>
          <a:xfrm>
            <a:off x="3979087" y="5102033"/>
            <a:ext cx="0" cy="542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3" idx="0"/>
            <a:endCxn id="87" idx="3"/>
          </p:cNvCxnSpPr>
          <p:nvPr/>
        </p:nvCxnSpPr>
        <p:spPr>
          <a:xfrm flipV="1">
            <a:off x="2878387" y="5102033"/>
            <a:ext cx="449778" cy="490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7" idx="3"/>
            <a:endCxn id="86" idx="2"/>
          </p:cNvCxnSpPr>
          <p:nvPr/>
        </p:nvCxnSpPr>
        <p:spPr>
          <a:xfrm>
            <a:off x="3328165" y="5102033"/>
            <a:ext cx="1246685" cy="6686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51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" grpId="0"/>
      <p:bldP spid="68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7" grpId="0"/>
      <p:bldP spid="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Many-core </a:t>
            </a:r>
            <a:r>
              <a:rPr lang="en-US" altLang="zh-CN" dirty="0" err="1" smtClean="0"/>
              <a:t>BnB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r>
              <a:rPr lang="en-US" altLang="zh-CN" sz="2800" dirty="0" smtClean="0"/>
              <a:t>So many distributed memory MIP </a:t>
            </a:r>
            <a:r>
              <a:rPr lang="en-US" altLang="zh-CN" sz="2800" dirty="0" err="1" smtClean="0"/>
              <a:t>BnB</a:t>
            </a:r>
            <a:r>
              <a:rPr lang="en-US" altLang="zh-CN" sz="2800" dirty="0" smtClean="0"/>
              <a:t> frameworks (PICO, PEBBL, ALPS, COIN-OR).</a:t>
            </a:r>
          </a:p>
          <a:p>
            <a:r>
              <a:rPr lang="en-US" altLang="zh-CN" sz="2800" dirty="0" smtClean="0"/>
              <a:t>Load balance of distributed </a:t>
            </a:r>
            <a:r>
              <a:rPr lang="en-US" altLang="zh-CN" sz="2800" dirty="0" err="1" smtClean="0"/>
              <a:t>BnB</a:t>
            </a:r>
            <a:r>
              <a:rPr lang="en-US" altLang="zh-CN" sz="2800" dirty="0" smtClean="0"/>
              <a:t> is highly relied on Ramp up, run time load balancing is not efficient.  </a:t>
            </a:r>
          </a:p>
          <a:p>
            <a:r>
              <a:rPr lang="en-US" altLang="zh-CN" sz="2800" dirty="0" smtClean="0"/>
              <a:t>But nowadays </a:t>
            </a:r>
            <a:r>
              <a:rPr lang="en-US" altLang="zh-CN" sz="2800" dirty="0" err="1" smtClean="0"/>
              <a:t>Peta</a:t>
            </a:r>
            <a:r>
              <a:rPr lang="en-US" altLang="zh-CN" sz="2800" dirty="0" smtClean="0"/>
              <a:t>-flops machines are mostly hybrid systems(distributed + many-core (or accelerators)).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∆-Stepping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arenR"/>
            </a:pPr>
            <a:r>
              <a:rPr lang="en-US" i="1" dirty="0"/>
              <a:t>Label-correcting</a:t>
            </a:r>
            <a:r>
              <a:rPr lang="en-US" dirty="0"/>
              <a:t> algorithm: Can relax edges from unsettled vertices also</a:t>
            </a:r>
          </a:p>
          <a:p>
            <a:pPr>
              <a:buFontTx/>
              <a:buAutoNum type="arabicParenR"/>
            </a:pPr>
            <a:r>
              <a:rPr lang="en-US" dirty="0"/>
              <a:t>∆ - stepping: “approximate bucket implementation of </a:t>
            </a:r>
            <a:r>
              <a:rPr lang="en-US" dirty="0" err="1"/>
              <a:t>Dijkstra’s</a:t>
            </a:r>
            <a:r>
              <a:rPr lang="en-US" dirty="0"/>
              <a:t> algorithm”</a:t>
            </a:r>
          </a:p>
          <a:p>
            <a:pPr>
              <a:buFontTx/>
              <a:buAutoNum type="arabicParenR"/>
            </a:pPr>
            <a:r>
              <a:rPr lang="en-US" dirty="0"/>
              <a:t>∆: bucket width</a:t>
            </a:r>
          </a:p>
          <a:p>
            <a:pPr>
              <a:buFontTx/>
              <a:buAutoNum type="arabicParenR"/>
            </a:pPr>
            <a:r>
              <a:rPr lang="en-US" dirty="0"/>
              <a:t>Vertices are ordered using buckets representing priority range of size ∆</a:t>
            </a:r>
          </a:p>
          <a:p>
            <a:pPr>
              <a:buFontTx/>
              <a:buAutoNum type="arabicParenR"/>
            </a:pPr>
            <a:r>
              <a:rPr lang="en-US" dirty="0"/>
              <a:t>Each bucket may be processed in </a:t>
            </a:r>
            <a:r>
              <a:rPr lang="en-US" dirty="0" smtClean="0"/>
              <a:t>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0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∆-Stepping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arenR"/>
            </a:pPr>
            <a:r>
              <a:rPr lang="en-US" dirty="0"/>
              <a:t>There is contentions when multiple threads are relaxing edges that has the same end vertex. </a:t>
            </a:r>
          </a:p>
          <a:p>
            <a:pPr>
              <a:buFontTx/>
              <a:buAutoNum type="arabicParenR"/>
            </a:pPr>
            <a:r>
              <a:rPr lang="en-US" dirty="0"/>
              <a:t>We use parallel partition method, partition edges to request array into 256 bins, and process the bins in parallel. </a:t>
            </a:r>
          </a:p>
        </p:txBody>
      </p:sp>
    </p:spTree>
    <p:extLst>
      <p:ext uri="{BB962C8B-B14F-4D97-AF65-F5344CB8AC3E}">
        <p14:creationId xmlns:p14="http://schemas.microsoft.com/office/powerpoint/2010/main" val="645166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∆ - stepping </a:t>
            </a:r>
            <a:r>
              <a:rPr lang="en-US" altLang="zh-CN" dirty="0">
                <a:ea typeface="宋体" panose="02010600030101010101" pitchFamily="2" charset="-122"/>
              </a:rPr>
              <a:t>Algorithm: Single Node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06" y="3463379"/>
            <a:ext cx="4610100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" y="1486941"/>
            <a:ext cx="4043363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642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Parallel </a:t>
            </a:r>
            <a:r>
              <a:rPr lang="en-US" sz="3200" dirty="0" err="1" smtClean="0"/>
              <a:t>BnB</a:t>
            </a:r>
            <a:r>
              <a:rPr lang="en-US" sz="3200" dirty="0" smtClean="0"/>
              <a:t>: Bucket Processing Algorithm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1259632" y="170080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552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9592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59632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19672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7704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2"/>
            <a:endCxn id="8" idx="7"/>
          </p:cNvCxnSpPr>
          <p:nvPr/>
        </p:nvCxnSpPr>
        <p:spPr>
          <a:xfrm flipH="1">
            <a:off x="723940" y="1808820"/>
            <a:ext cx="535692" cy="355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0"/>
          </p:cNvCxnSpPr>
          <p:nvPr/>
        </p:nvCxnSpPr>
        <p:spPr>
          <a:xfrm flipH="1">
            <a:off x="1007604" y="1885196"/>
            <a:ext cx="283664" cy="2476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0" idx="0"/>
          </p:cNvCxnSpPr>
          <p:nvPr/>
        </p:nvCxnSpPr>
        <p:spPr>
          <a:xfrm>
            <a:off x="1367644" y="1916832"/>
            <a:ext cx="0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1" idx="1"/>
          </p:cNvCxnSpPr>
          <p:nvPr/>
        </p:nvCxnSpPr>
        <p:spPr>
          <a:xfrm>
            <a:off x="1444020" y="1885196"/>
            <a:ext cx="207288" cy="279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12" idx="1"/>
          </p:cNvCxnSpPr>
          <p:nvPr/>
        </p:nvCxnSpPr>
        <p:spPr>
          <a:xfrm>
            <a:off x="1475656" y="1808820"/>
            <a:ext cx="463684" cy="355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7784" y="1628800"/>
            <a:ext cx="28803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12" idx="4"/>
          </p:cNvCxnSpPr>
          <p:nvPr/>
        </p:nvCxnSpPr>
        <p:spPr>
          <a:xfrm rot="5400000" flipH="1" flipV="1">
            <a:off x="2051720" y="1772816"/>
            <a:ext cx="540060" cy="612068"/>
          </a:xfrm>
          <a:prstGeom prst="bentConnector4">
            <a:avLst>
              <a:gd name="adj1" fmla="val -42329"/>
              <a:gd name="adj2" fmla="val 5882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4"/>
          </p:cNvCxnSpPr>
          <p:nvPr/>
        </p:nvCxnSpPr>
        <p:spPr>
          <a:xfrm rot="5400000" flipH="1" flipV="1">
            <a:off x="1996623" y="1717717"/>
            <a:ext cx="362224" cy="900102"/>
          </a:xfrm>
          <a:prstGeom prst="bentConnector4">
            <a:avLst>
              <a:gd name="adj1" fmla="val -82529"/>
              <a:gd name="adj2" fmla="val 56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4"/>
          </p:cNvCxnSpPr>
          <p:nvPr/>
        </p:nvCxnSpPr>
        <p:spPr>
          <a:xfrm rot="5400000" flipH="1" flipV="1">
            <a:off x="1904427" y="1627709"/>
            <a:ext cx="184388" cy="1257954"/>
          </a:xfrm>
          <a:prstGeom prst="bentConnector4">
            <a:avLst>
              <a:gd name="adj1" fmla="val -195504"/>
              <a:gd name="adj2" fmla="val 7596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15816" y="1628800"/>
            <a:ext cx="28803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9" idx="4"/>
          </p:cNvCxnSpPr>
          <p:nvPr/>
        </p:nvCxnSpPr>
        <p:spPr>
          <a:xfrm rot="5400000" flipH="1" flipV="1">
            <a:off x="1664677" y="1097741"/>
            <a:ext cx="594066" cy="1908212"/>
          </a:xfrm>
          <a:prstGeom prst="bentConnector4">
            <a:avLst>
              <a:gd name="adj1" fmla="val -78442"/>
              <a:gd name="adj2" fmla="val 6112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" idx="4"/>
          </p:cNvCxnSpPr>
          <p:nvPr/>
        </p:nvCxnSpPr>
        <p:spPr>
          <a:xfrm rot="5400000" flipH="1" flipV="1">
            <a:off x="1573574" y="1006640"/>
            <a:ext cx="416230" cy="2268250"/>
          </a:xfrm>
          <a:prstGeom prst="bentConnector4">
            <a:avLst>
              <a:gd name="adj1" fmla="val -54922"/>
              <a:gd name="adj2" fmla="val 5470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084168" y="170080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64088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724128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84168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444208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32240" y="213285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1" idx="2"/>
            <a:endCxn id="62" idx="7"/>
          </p:cNvCxnSpPr>
          <p:nvPr/>
        </p:nvCxnSpPr>
        <p:spPr>
          <a:xfrm flipH="1">
            <a:off x="5548476" y="1808820"/>
            <a:ext cx="535692" cy="355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63" idx="0"/>
          </p:cNvCxnSpPr>
          <p:nvPr/>
        </p:nvCxnSpPr>
        <p:spPr>
          <a:xfrm flipH="1">
            <a:off x="5832140" y="1885196"/>
            <a:ext cx="283664" cy="2476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4"/>
            <a:endCxn id="64" idx="0"/>
          </p:cNvCxnSpPr>
          <p:nvPr/>
        </p:nvCxnSpPr>
        <p:spPr>
          <a:xfrm>
            <a:off x="6192180" y="1916832"/>
            <a:ext cx="0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5"/>
            <a:endCxn id="65" idx="1"/>
          </p:cNvCxnSpPr>
          <p:nvPr/>
        </p:nvCxnSpPr>
        <p:spPr>
          <a:xfrm>
            <a:off x="6268556" y="1885196"/>
            <a:ext cx="207288" cy="279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6"/>
            <a:endCxn id="66" idx="1"/>
          </p:cNvCxnSpPr>
          <p:nvPr/>
        </p:nvCxnSpPr>
        <p:spPr>
          <a:xfrm>
            <a:off x="6300192" y="1808820"/>
            <a:ext cx="463684" cy="355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452320" y="1628800"/>
            <a:ext cx="28803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/>
          <p:cNvCxnSpPr>
            <a:stCxn id="66" idx="4"/>
          </p:cNvCxnSpPr>
          <p:nvPr/>
        </p:nvCxnSpPr>
        <p:spPr>
          <a:xfrm rot="5400000" flipH="1" flipV="1">
            <a:off x="6876256" y="1772816"/>
            <a:ext cx="540060" cy="612068"/>
          </a:xfrm>
          <a:prstGeom prst="bentConnector4">
            <a:avLst>
              <a:gd name="adj1" fmla="val -42329"/>
              <a:gd name="adj2" fmla="val 5882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4"/>
          </p:cNvCxnSpPr>
          <p:nvPr/>
        </p:nvCxnSpPr>
        <p:spPr>
          <a:xfrm rot="5400000" flipH="1" flipV="1">
            <a:off x="6821159" y="1717717"/>
            <a:ext cx="362224" cy="900102"/>
          </a:xfrm>
          <a:prstGeom prst="bentConnector4">
            <a:avLst>
              <a:gd name="adj1" fmla="val -82529"/>
              <a:gd name="adj2" fmla="val 56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4" idx="4"/>
          </p:cNvCxnSpPr>
          <p:nvPr/>
        </p:nvCxnSpPr>
        <p:spPr>
          <a:xfrm rot="5400000" flipH="1" flipV="1">
            <a:off x="6728963" y="1627709"/>
            <a:ext cx="184388" cy="1257954"/>
          </a:xfrm>
          <a:prstGeom prst="bentConnector4">
            <a:avLst>
              <a:gd name="adj1" fmla="val -195504"/>
              <a:gd name="adj2" fmla="val 7596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740352" y="1628800"/>
            <a:ext cx="28803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355976" y="306896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716016" y="306896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076056" y="306896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436096" y="306896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796136" y="306896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156176" y="306896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79" idx="0"/>
          </p:cNvCxnSpPr>
          <p:nvPr/>
        </p:nvCxnSpPr>
        <p:spPr>
          <a:xfrm flipH="1">
            <a:off x="4463988" y="2308310"/>
            <a:ext cx="926882" cy="7606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2" idx="3"/>
          </p:cNvCxnSpPr>
          <p:nvPr/>
        </p:nvCxnSpPr>
        <p:spPr>
          <a:xfrm flipH="1">
            <a:off x="4872249" y="2317244"/>
            <a:ext cx="523475" cy="7517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2" idx="3"/>
            <a:endCxn id="81" idx="0"/>
          </p:cNvCxnSpPr>
          <p:nvPr/>
        </p:nvCxnSpPr>
        <p:spPr>
          <a:xfrm flipH="1">
            <a:off x="5184068" y="2317244"/>
            <a:ext cx="211656" cy="7517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3" idx="4"/>
            <a:endCxn id="82" idx="0"/>
          </p:cNvCxnSpPr>
          <p:nvPr/>
        </p:nvCxnSpPr>
        <p:spPr>
          <a:xfrm flipH="1">
            <a:off x="5544108" y="2348880"/>
            <a:ext cx="288032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3" idx="4"/>
            <a:endCxn id="83" idx="0"/>
          </p:cNvCxnSpPr>
          <p:nvPr/>
        </p:nvCxnSpPr>
        <p:spPr>
          <a:xfrm>
            <a:off x="5832140" y="2348880"/>
            <a:ext cx="72008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3" idx="4"/>
            <a:endCxn id="84" idx="0"/>
          </p:cNvCxnSpPr>
          <p:nvPr/>
        </p:nvCxnSpPr>
        <p:spPr>
          <a:xfrm>
            <a:off x="5832140" y="2348880"/>
            <a:ext cx="432048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25598" y="33269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0564" y="33325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455386" y="33299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740352" y="33355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283968" y="32849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644008" y="32849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0036" y="32849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36096" y="32849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800116" y="32849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156176" y="32849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>
          <a:xfrm>
            <a:off x="3995936" y="4078788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75856" y="451083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635896" y="451083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995936" y="451083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355976" y="451083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644008" y="4510836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11" idx="2"/>
            <a:endCxn id="112" idx="7"/>
          </p:cNvCxnSpPr>
          <p:nvPr/>
        </p:nvCxnSpPr>
        <p:spPr>
          <a:xfrm flipH="1">
            <a:off x="3460244" y="4186800"/>
            <a:ext cx="535692" cy="355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1" idx="3"/>
            <a:endCxn id="113" idx="0"/>
          </p:cNvCxnSpPr>
          <p:nvPr/>
        </p:nvCxnSpPr>
        <p:spPr>
          <a:xfrm flipH="1">
            <a:off x="3743908" y="4263176"/>
            <a:ext cx="283664" cy="2476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1" idx="4"/>
            <a:endCxn id="114" idx="0"/>
          </p:cNvCxnSpPr>
          <p:nvPr/>
        </p:nvCxnSpPr>
        <p:spPr>
          <a:xfrm>
            <a:off x="4103948" y="4294812"/>
            <a:ext cx="0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1" idx="5"/>
            <a:endCxn id="115" idx="1"/>
          </p:cNvCxnSpPr>
          <p:nvPr/>
        </p:nvCxnSpPr>
        <p:spPr>
          <a:xfrm>
            <a:off x="4180324" y="4263176"/>
            <a:ext cx="207288" cy="279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1" idx="6"/>
            <a:endCxn id="116" idx="1"/>
          </p:cNvCxnSpPr>
          <p:nvPr/>
        </p:nvCxnSpPr>
        <p:spPr>
          <a:xfrm>
            <a:off x="4211960" y="4186800"/>
            <a:ext cx="463684" cy="355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364088" y="4006780"/>
            <a:ext cx="28803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Elbow Connector 122"/>
          <p:cNvCxnSpPr>
            <a:stCxn id="116" idx="4"/>
          </p:cNvCxnSpPr>
          <p:nvPr/>
        </p:nvCxnSpPr>
        <p:spPr>
          <a:xfrm rot="5400000" flipH="1" flipV="1">
            <a:off x="4788024" y="4150796"/>
            <a:ext cx="540060" cy="612068"/>
          </a:xfrm>
          <a:prstGeom prst="bentConnector4">
            <a:avLst>
              <a:gd name="adj1" fmla="val -42329"/>
              <a:gd name="adj2" fmla="val 5882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15" idx="4"/>
          </p:cNvCxnSpPr>
          <p:nvPr/>
        </p:nvCxnSpPr>
        <p:spPr>
          <a:xfrm rot="5400000" flipH="1" flipV="1">
            <a:off x="4732927" y="4095697"/>
            <a:ext cx="362224" cy="900102"/>
          </a:xfrm>
          <a:prstGeom prst="bentConnector4">
            <a:avLst>
              <a:gd name="adj1" fmla="val -82529"/>
              <a:gd name="adj2" fmla="val 56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14" idx="4"/>
          </p:cNvCxnSpPr>
          <p:nvPr/>
        </p:nvCxnSpPr>
        <p:spPr>
          <a:xfrm rot="5400000" flipH="1" flipV="1">
            <a:off x="4640731" y="4005689"/>
            <a:ext cx="184388" cy="1257954"/>
          </a:xfrm>
          <a:prstGeom prst="bentConnector4">
            <a:avLst>
              <a:gd name="adj1" fmla="val -195504"/>
              <a:gd name="adj2" fmla="val 7596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652120" y="4006780"/>
            <a:ext cx="28803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267744" y="544694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627784" y="544694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987824" y="544694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347864" y="544694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707904" y="544694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067944" y="5446940"/>
            <a:ext cx="216024" cy="2160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endCxn id="127" idx="0"/>
          </p:cNvCxnSpPr>
          <p:nvPr/>
        </p:nvCxnSpPr>
        <p:spPr>
          <a:xfrm flipH="1">
            <a:off x="2375756" y="4686290"/>
            <a:ext cx="926882" cy="7606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2" idx="3"/>
          </p:cNvCxnSpPr>
          <p:nvPr/>
        </p:nvCxnSpPr>
        <p:spPr>
          <a:xfrm flipH="1">
            <a:off x="2784017" y="4695224"/>
            <a:ext cx="523475" cy="7517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2" idx="3"/>
            <a:endCxn id="129" idx="0"/>
          </p:cNvCxnSpPr>
          <p:nvPr/>
        </p:nvCxnSpPr>
        <p:spPr>
          <a:xfrm flipH="1">
            <a:off x="3095836" y="4695224"/>
            <a:ext cx="211656" cy="7517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3" idx="4"/>
            <a:endCxn id="130" idx="0"/>
          </p:cNvCxnSpPr>
          <p:nvPr/>
        </p:nvCxnSpPr>
        <p:spPr>
          <a:xfrm flipH="1">
            <a:off x="3455876" y="4726860"/>
            <a:ext cx="288032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3" idx="4"/>
            <a:endCxn id="131" idx="0"/>
          </p:cNvCxnSpPr>
          <p:nvPr/>
        </p:nvCxnSpPr>
        <p:spPr>
          <a:xfrm>
            <a:off x="3743908" y="4726860"/>
            <a:ext cx="72008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13" idx="4"/>
            <a:endCxn id="132" idx="0"/>
          </p:cNvCxnSpPr>
          <p:nvPr/>
        </p:nvCxnSpPr>
        <p:spPr>
          <a:xfrm>
            <a:off x="3743908" y="4726860"/>
            <a:ext cx="432048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367154" y="5707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652120" y="57135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195736" y="5662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555776" y="5662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991804" y="5662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347864" y="5662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711884" y="5662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067944" y="5662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cxnSp>
        <p:nvCxnSpPr>
          <p:cNvPr id="147" name="Elbow Connector 146"/>
          <p:cNvCxnSpPr>
            <a:stCxn id="141" idx="2"/>
          </p:cNvCxnSpPr>
          <p:nvPr/>
        </p:nvCxnSpPr>
        <p:spPr>
          <a:xfrm rot="5400000" flipH="1" flipV="1">
            <a:off x="3218865" y="3829498"/>
            <a:ext cx="1260140" cy="3022346"/>
          </a:xfrm>
          <a:prstGeom prst="bentConnector4">
            <a:avLst>
              <a:gd name="adj1" fmla="val -18141"/>
              <a:gd name="adj2" fmla="val 5118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42" idx="2"/>
            <a:endCxn id="122" idx="1"/>
          </p:cNvCxnSpPr>
          <p:nvPr/>
        </p:nvCxnSpPr>
        <p:spPr>
          <a:xfrm rot="5400000" flipH="1" flipV="1">
            <a:off x="3481012" y="4087666"/>
            <a:ext cx="1099865" cy="2666286"/>
          </a:xfrm>
          <a:prstGeom prst="bentConnector4">
            <a:avLst>
              <a:gd name="adj1" fmla="val -34374"/>
              <a:gd name="adj2" fmla="val 4936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45" idx="2"/>
          </p:cNvCxnSpPr>
          <p:nvPr/>
        </p:nvCxnSpPr>
        <p:spPr>
          <a:xfrm rot="5400000" flipH="1" flipV="1">
            <a:off x="4137855" y="4748486"/>
            <a:ext cx="938310" cy="1506200"/>
          </a:xfrm>
          <a:prstGeom prst="bentConnector4">
            <a:avLst>
              <a:gd name="adj1" fmla="val -52474"/>
              <a:gd name="adj2" fmla="val 3486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3" idx="2"/>
          </p:cNvCxnSpPr>
          <p:nvPr/>
        </p:nvCxnSpPr>
        <p:spPr>
          <a:xfrm rot="5400000" flipH="1" flipV="1">
            <a:off x="3503540" y="3819098"/>
            <a:ext cx="1781933" cy="2521354"/>
          </a:xfrm>
          <a:prstGeom prst="bentConnector4">
            <a:avLst>
              <a:gd name="adj1" fmla="val -12829"/>
              <a:gd name="adj2" fmla="val 5281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44" idx="2"/>
          </p:cNvCxnSpPr>
          <p:nvPr/>
        </p:nvCxnSpPr>
        <p:spPr>
          <a:xfrm rot="5400000" flipH="1" flipV="1">
            <a:off x="3775057" y="4073871"/>
            <a:ext cx="1611702" cy="2182037"/>
          </a:xfrm>
          <a:prstGeom prst="bentConnector4">
            <a:avLst>
              <a:gd name="adj1" fmla="val -14184"/>
              <a:gd name="adj2" fmla="val 5325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6" idx="2"/>
          </p:cNvCxnSpPr>
          <p:nvPr/>
        </p:nvCxnSpPr>
        <p:spPr>
          <a:xfrm rot="5400000" flipH="1" flipV="1">
            <a:off x="4242486" y="4541298"/>
            <a:ext cx="1396926" cy="1461959"/>
          </a:xfrm>
          <a:prstGeom prst="bentConnector4">
            <a:avLst>
              <a:gd name="adj1" fmla="val -16365"/>
              <a:gd name="adj2" fmla="val 5485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40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8" grpId="0" animBg="1"/>
      <p:bldP spid="42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2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</a:t>
            </a:r>
            <a:r>
              <a:rPr lang="en-US" altLang="zh-CN" dirty="0" err="1" smtClean="0"/>
              <a:t>BnB</a:t>
            </a:r>
            <a:r>
              <a:rPr lang="en-US" altLang="zh-CN" dirty="0" smtClean="0"/>
              <a:t>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 </a:t>
            </a:r>
            <a:r>
              <a:rPr lang="en-US" altLang="zh-CN" dirty="0" smtClean="0"/>
              <a:t>Based: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T_t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m+c</a:t>
            </a:r>
            <a:r>
              <a:rPr lang="en-US" altLang="zh-CN" dirty="0" smtClean="0"/>
              <a:t>)/p + </a:t>
            </a:r>
            <a:r>
              <a:rPr lang="en-US" altLang="zh-CN" dirty="0" smtClean="0"/>
              <a:t>o</a:t>
            </a:r>
            <a:endParaRPr lang="en-US" altLang="zh-CN" dirty="0" smtClean="0"/>
          </a:p>
          <a:p>
            <a:r>
              <a:rPr lang="en-US" altLang="zh-CN" dirty="0" smtClean="0"/>
              <a:t>Bucket </a:t>
            </a:r>
            <a:r>
              <a:rPr lang="en-US" altLang="zh-CN" dirty="0" smtClean="0"/>
              <a:t>Based: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</a:t>
            </a:r>
            <a:r>
              <a:rPr lang="en-US" altLang="zh-CN" dirty="0" err="1" smtClean="0"/>
              <a:t>T_b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m+c+m</a:t>
            </a:r>
            <a:r>
              <a:rPr lang="en-US" altLang="zh-CN" dirty="0" smtClean="0"/>
              <a:t>’)/</a:t>
            </a:r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Knapsack problem: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 m/c is high</a:t>
            </a:r>
          </a:p>
          <a:p>
            <a:r>
              <a:rPr lang="en-US" altLang="zh-CN" dirty="0" smtClean="0"/>
              <a:t>DCJ-</a:t>
            </a:r>
            <a:r>
              <a:rPr lang="en-US" altLang="zh-CN" dirty="0" err="1" smtClean="0"/>
              <a:t>Indel</a:t>
            </a:r>
            <a:r>
              <a:rPr lang="en-US" altLang="zh-CN" dirty="0" smtClean="0"/>
              <a:t>-CD distance problem: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m/c is low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263" y="-27384"/>
            <a:ext cx="8229600" cy="758825"/>
          </a:xfrm>
        </p:spPr>
        <p:txBody>
          <a:bodyPr/>
          <a:lstStyle/>
          <a:p>
            <a:r>
              <a:rPr lang="en-US" altLang="zh-CN" sz="2800" dirty="0" smtClean="0"/>
              <a:t>Experimental </a:t>
            </a:r>
            <a:r>
              <a:rPr lang="en-US" altLang="zh-CN" sz="2800" dirty="0" smtClean="0"/>
              <a:t>Results</a:t>
            </a:r>
            <a:endParaRPr lang="zh-CN" alt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6" y="692696"/>
            <a:ext cx="3600400" cy="2700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9" y="692696"/>
            <a:ext cx="3667827" cy="2750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3532974" cy="2649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01008"/>
            <a:ext cx="3672408" cy="2754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3409255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Knapsack CPU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6145559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Knapsack Phi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34950" y="3429000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DCJ-</a:t>
            </a:r>
            <a:r>
              <a:rPr lang="en-US" sz="1400" dirty="0" err="1" smtClean="0"/>
              <a:t>Indel</a:t>
            </a:r>
            <a:r>
              <a:rPr lang="en-US" sz="1400" dirty="0" smtClean="0"/>
              <a:t>-CD CPU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06958" y="6165304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DCJ-</a:t>
            </a:r>
            <a:r>
              <a:rPr lang="en-US" sz="1400" dirty="0" err="1" smtClean="0"/>
              <a:t>Indel</a:t>
            </a:r>
            <a:r>
              <a:rPr lang="en-US" sz="1400" dirty="0" smtClean="0"/>
              <a:t>-CD Phi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: OPT-Kit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 </a:t>
            </a:r>
            <a:r>
              <a:rPr lang="en-US" altLang="zh-CN" dirty="0" smtClean="0"/>
              <a:t>only need to define evaluation methods and branch methods.</a:t>
            </a:r>
          </a:p>
          <a:p>
            <a:r>
              <a:rPr lang="en-US" altLang="zh-CN" dirty="0" smtClean="0"/>
              <a:t>Plan to support GPU, </a:t>
            </a:r>
            <a:r>
              <a:rPr lang="en-US" altLang="zh-CN" dirty="0" smtClean="0"/>
              <a:t>MPI.</a:t>
            </a:r>
            <a:endParaRPr lang="en-US" altLang="zh-CN" dirty="0" smtClean="0"/>
          </a:p>
          <a:p>
            <a:r>
              <a:rPr lang="en-US" altLang="zh-CN" dirty="0" smtClean="0"/>
              <a:t>Plan to support MIP.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35178" y="4221088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http://sourceforge.net/projects/optec/files/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still long way to go to process real high resolution genome data</a:t>
            </a:r>
          </a:p>
          <a:p>
            <a:r>
              <a:rPr lang="en-US" dirty="0" smtClean="0"/>
              <a:t>How to combine the MP method with empirical methods such as Maximum Likelihood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84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400" dirty="0" smtClean="0"/>
              <a:t>[1] </a:t>
            </a:r>
            <a:r>
              <a:rPr lang="en-US" altLang="zh-CN" sz="1400" b="1" dirty="0" err="1" smtClean="0"/>
              <a:t>Zhaoming</a:t>
            </a:r>
            <a:r>
              <a:rPr lang="en-US" altLang="zh-CN" sz="1400" b="1" dirty="0" smtClean="0"/>
              <a:t> Yin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Jijun</a:t>
            </a:r>
            <a:r>
              <a:rPr lang="en-US" altLang="zh-CN" sz="1400" dirty="0" smtClean="0"/>
              <a:t> Tang, Stephen Schaeffer, David A. Bader, A Lin-Kernighan Heuristic for the DCJ Median Problem of Genomes with Unequal Contents. (</a:t>
            </a:r>
            <a:r>
              <a:rPr lang="en-US" altLang="zh-CN" sz="1400" dirty="0" err="1" smtClean="0"/>
              <a:t>Submitted,COCOON</a:t>
            </a:r>
            <a:r>
              <a:rPr lang="en-US" altLang="zh-CN" sz="1400" dirty="0" smtClean="0"/>
              <a:t> 2014 : International Computing and </a:t>
            </a:r>
            <a:r>
              <a:rPr lang="en-US" altLang="zh-CN" sz="1400" dirty="0" err="1" smtClean="0"/>
              <a:t>Combinatorics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Conference,Atlanta</a:t>
            </a:r>
            <a:r>
              <a:rPr lang="en-US" altLang="zh-CN" sz="1400" dirty="0" smtClean="0"/>
              <a:t>, USA)</a:t>
            </a:r>
          </a:p>
          <a:p>
            <a:pPr>
              <a:buNone/>
            </a:pPr>
            <a:r>
              <a:rPr lang="en-US" altLang="zh-CN" sz="1400" dirty="0" smtClean="0"/>
              <a:t>[2] </a:t>
            </a:r>
            <a:r>
              <a:rPr lang="en-US" altLang="zh-CN" sz="1400" dirty="0" err="1" smtClean="0"/>
              <a:t>Satish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Nadathur</a:t>
            </a:r>
            <a:r>
              <a:rPr lang="en-US" altLang="zh-CN" sz="1400" dirty="0" smtClean="0"/>
              <a:t> et. al Navigating the Maze of Graph Analytics Frameworks using Massive Graph Datasets, SIGMOD 2014, Snowbird, USA 2014</a:t>
            </a:r>
          </a:p>
          <a:p>
            <a:pPr>
              <a:buNone/>
            </a:pPr>
            <a:r>
              <a:rPr lang="en-US" altLang="zh-CN" sz="1400" dirty="0" smtClean="0"/>
              <a:t>[3] </a:t>
            </a:r>
            <a:r>
              <a:rPr lang="en-US" altLang="zh-CN" sz="1400" b="1" dirty="0" err="1" smtClean="0"/>
              <a:t>Zhaoming</a:t>
            </a:r>
            <a:r>
              <a:rPr lang="en-US" altLang="zh-CN" sz="1400" b="1" dirty="0" smtClean="0"/>
              <a:t> Yin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Jijun</a:t>
            </a:r>
            <a:r>
              <a:rPr lang="en-US" altLang="zh-CN" sz="1400" dirty="0" smtClean="0"/>
              <a:t> Tang, Stephen Schaeffer, David A. Bader, Streaming Breakpoint Graph Analytics for Accelerating and Parallelizing DCJ Median of Three Genomes. International Conference on Computational Science, Barcelona, Spain, June, 2013</a:t>
            </a:r>
          </a:p>
          <a:p>
            <a:pPr>
              <a:buNone/>
            </a:pPr>
            <a:r>
              <a:rPr lang="en-US" altLang="zh-CN" sz="1400" dirty="0" smtClean="0"/>
              <a:t>[4] </a:t>
            </a:r>
            <a:r>
              <a:rPr lang="en-US" altLang="zh-CN" sz="1400" dirty="0" err="1" smtClean="0"/>
              <a:t>Zhihui</a:t>
            </a:r>
            <a:r>
              <a:rPr lang="en-US" altLang="zh-CN" sz="1400" dirty="0" smtClean="0"/>
              <a:t> Du, </a:t>
            </a:r>
            <a:r>
              <a:rPr lang="en-US" altLang="zh-CN" sz="1400" b="1" dirty="0" err="1" smtClean="0"/>
              <a:t>Zhaoming</a:t>
            </a:r>
            <a:r>
              <a:rPr lang="en-US" altLang="zh-CN" sz="1400" b="1" dirty="0" smtClean="0"/>
              <a:t> Yin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Wenjie</a:t>
            </a:r>
            <a:r>
              <a:rPr lang="en-US" altLang="zh-CN" sz="1400" dirty="0" smtClean="0"/>
              <a:t> Liu, David A. Bader On Accelerating Iterative Algorithms with CUDA: A Case Study on Conditional Random Fields Training Algorithm for Biological Sequence Alignment Workshop on Data-mining of Next- Generation Sequencing Data (In conjunction with BIBM 2010) </a:t>
            </a:r>
            <a:r>
              <a:rPr lang="en-US" altLang="zh-CN" sz="1400" dirty="0" err="1" smtClean="0"/>
              <a:t>Hongkong</a:t>
            </a:r>
            <a:r>
              <a:rPr lang="en-US" altLang="zh-CN" sz="1400" dirty="0" smtClean="0"/>
              <a:t>, China, Dec 17, 2010</a:t>
            </a:r>
          </a:p>
          <a:p>
            <a:pPr>
              <a:buNone/>
            </a:pPr>
            <a:r>
              <a:rPr lang="en-US" altLang="zh-CN" sz="1400" dirty="0" smtClean="0"/>
              <a:t>[5] </a:t>
            </a:r>
            <a:r>
              <a:rPr lang="en-US" altLang="zh-CN" sz="1400" dirty="0" err="1" smtClean="0"/>
              <a:t>Zhihui</a:t>
            </a:r>
            <a:r>
              <a:rPr lang="en-US" altLang="zh-CN" sz="1400" dirty="0" smtClean="0"/>
              <a:t> Du, </a:t>
            </a:r>
            <a:r>
              <a:rPr lang="en-US" altLang="zh-CN" sz="1400" b="1" dirty="0" err="1" smtClean="0"/>
              <a:t>Zhaoming</a:t>
            </a:r>
            <a:r>
              <a:rPr lang="en-US" altLang="zh-CN" sz="1400" b="1" dirty="0" smtClean="0"/>
              <a:t> Yin</a:t>
            </a:r>
            <a:r>
              <a:rPr lang="en-US" altLang="zh-CN" sz="1400" dirty="0" smtClean="0"/>
              <a:t>, David. A. Bader A Tile-based Parallel </a:t>
            </a:r>
            <a:r>
              <a:rPr lang="en-US" altLang="zh-CN" sz="1400" dirty="0" err="1" smtClean="0"/>
              <a:t>Viterbi</a:t>
            </a:r>
            <a:r>
              <a:rPr lang="en-US" altLang="zh-CN" sz="1400" dirty="0" smtClean="0"/>
              <a:t> Algorithm for Biological Sequence Alignment on GPU with CUDA IEEE International Parallel and Distributed Processing Symposium (IPDPS) 2010 </a:t>
            </a:r>
            <a:r>
              <a:rPr lang="en-US" altLang="zh-CN" sz="1400" dirty="0" err="1" smtClean="0"/>
              <a:t>HiComb</a:t>
            </a:r>
            <a:r>
              <a:rPr lang="en-US" altLang="zh-CN" sz="1400" dirty="0" smtClean="0"/>
              <a:t> Workshop, Atlanta USA.</a:t>
            </a:r>
          </a:p>
          <a:p>
            <a:pPr>
              <a:buNone/>
            </a:pPr>
            <a:r>
              <a:rPr lang="en-US" altLang="zh-CN" sz="1400" dirty="0" smtClean="0"/>
              <a:t>[6] </a:t>
            </a:r>
            <a:r>
              <a:rPr lang="en-US" altLang="zh-CN" sz="1400" b="1" dirty="0" err="1" smtClean="0"/>
              <a:t>Zhaoming</a:t>
            </a:r>
            <a:r>
              <a:rPr lang="en-US" altLang="zh-CN" sz="1400" b="1" dirty="0" smtClean="0"/>
              <a:t> Yin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Huarui</a:t>
            </a:r>
            <a:r>
              <a:rPr lang="en-US" altLang="zh-CN" sz="1400" dirty="0" smtClean="0"/>
              <a:t> Zhang Research on Chinese n-gram Statistical Rule and its application 14th Youth Conference on Communication (YCC) 2009, Dalian, China. (ISTP: 000270587500121)</a:t>
            </a:r>
          </a:p>
        </p:txBody>
      </p:sp>
    </p:spTree>
    <p:extLst>
      <p:ext uri="{BB962C8B-B14F-4D97-AF65-F5344CB8AC3E}">
        <p14:creationId xmlns:p14="http://schemas.microsoft.com/office/powerpoint/2010/main" val="1976490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Maximum Parsimony Concept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00100" y="3091760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7158" y="423476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14414" y="366326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43108" y="3806140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86050" y="359182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8" idx="0"/>
            <a:endCxn id="4" idx="3"/>
          </p:cNvCxnSpPr>
          <p:nvPr/>
        </p:nvCxnSpPr>
        <p:spPr>
          <a:xfrm rot="5400000" flipH="1" flipV="1">
            <a:off x="375018" y="3557377"/>
            <a:ext cx="838127" cy="516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5"/>
            <a:endCxn id="9" idx="0"/>
          </p:cNvCxnSpPr>
          <p:nvPr/>
        </p:nvCxnSpPr>
        <p:spPr>
          <a:xfrm rot="16200000" flipH="1">
            <a:off x="1215684" y="3485938"/>
            <a:ext cx="266623" cy="88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428860" y="3091760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0" idx="0"/>
            <a:endCxn id="16" idx="3"/>
          </p:cNvCxnSpPr>
          <p:nvPr/>
        </p:nvCxnSpPr>
        <p:spPr>
          <a:xfrm rot="5400000" flipH="1" flipV="1">
            <a:off x="2196687" y="3521658"/>
            <a:ext cx="409499" cy="159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5"/>
            <a:endCxn id="11" idx="0"/>
          </p:cNvCxnSpPr>
          <p:nvPr/>
        </p:nvCxnSpPr>
        <p:spPr>
          <a:xfrm rot="16200000" flipH="1">
            <a:off x="2751601" y="3378781"/>
            <a:ext cx="195185" cy="230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6"/>
            <a:endCxn id="16" idx="2"/>
          </p:cNvCxnSpPr>
          <p:nvPr/>
        </p:nvCxnSpPr>
        <p:spPr>
          <a:xfrm>
            <a:off x="1357290" y="3270355"/>
            <a:ext cx="1071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000628" y="280372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929058" y="3803860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57818" y="40181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215074" y="40181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429520" y="3732422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4" idx="0"/>
            <a:endCxn id="23" idx="3"/>
          </p:cNvCxnSpPr>
          <p:nvPr/>
        </p:nvCxnSpPr>
        <p:spPr>
          <a:xfrm rot="5400000" flipH="1" flipV="1">
            <a:off x="4232670" y="2983593"/>
            <a:ext cx="695251" cy="945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5"/>
            <a:endCxn id="25" idx="0"/>
          </p:cNvCxnSpPr>
          <p:nvPr/>
        </p:nvCxnSpPr>
        <p:spPr>
          <a:xfrm rot="16200000" flipH="1">
            <a:off x="4966179" y="3447939"/>
            <a:ext cx="909565" cy="230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429388" y="280372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26" idx="0"/>
            <a:endCxn id="30" idx="3"/>
          </p:cNvCxnSpPr>
          <p:nvPr/>
        </p:nvCxnSpPr>
        <p:spPr>
          <a:xfrm rot="5400000" flipH="1" flipV="1">
            <a:off x="5982901" y="3519378"/>
            <a:ext cx="909565" cy="88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5"/>
            <a:endCxn id="27" idx="0"/>
          </p:cNvCxnSpPr>
          <p:nvPr/>
        </p:nvCxnSpPr>
        <p:spPr>
          <a:xfrm rot="16200000" flipH="1">
            <a:off x="6859286" y="2983592"/>
            <a:ext cx="623813" cy="873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6"/>
            <a:endCxn id="30" idx="2"/>
          </p:cNvCxnSpPr>
          <p:nvPr/>
        </p:nvCxnSpPr>
        <p:spPr>
          <a:xfrm>
            <a:off x="5357818" y="2982323"/>
            <a:ext cx="1071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214414" y="366326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143108" y="3806140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786050" y="359182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929058" y="3803860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357818" y="40181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215074" y="40181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429520" y="3732422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428860" y="3091760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00628" y="280372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429388" y="280372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344444" y="54537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915816" y="616815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701634" y="616815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214810" y="616815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929190" y="616815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5" idx="0"/>
            <a:endCxn id="44" idx="3"/>
          </p:cNvCxnSpPr>
          <p:nvPr/>
        </p:nvCxnSpPr>
        <p:spPr>
          <a:xfrm rot="5400000" flipH="1" flipV="1">
            <a:off x="3040833" y="5812234"/>
            <a:ext cx="409499" cy="302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4" idx="5"/>
            <a:endCxn id="46" idx="0"/>
          </p:cNvCxnSpPr>
          <p:nvPr/>
        </p:nvCxnSpPr>
        <p:spPr>
          <a:xfrm rot="16200000" flipH="1">
            <a:off x="3560028" y="5847952"/>
            <a:ext cx="409499" cy="230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500562" y="54537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47" idx="0"/>
            <a:endCxn id="51" idx="3"/>
          </p:cNvCxnSpPr>
          <p:nvPr/>
        </p:nvCxnSpPr>
        <p:spPr>
          <a:xfrm rot="5400000" flipH="1" flipV="1">
            <a:off x="4268389" y="5883672"/>
            <a:ext cx="409499" cy="159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1" idx="5"/>
            <a:endCxn id="48" idx="0"/>
          </p:cNvCxnSpPr>
          <p:nvPr/>
        </p:nvCxnSpPr>
        <p:spPr>
          <a:xfrm rot="16200000" flipH="1">
            <a:off x="4751865" y="5812233"/>
            <a:ext cx="409499" cy="302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4" idx="6"/>
            <a:endCxn id="51" idx="2"/>
          </p:cNvCxnSpPr>
          <p:nvPr/>
        </p:nvCxnSpPr>
        <p:spPr>
          <a:xfrm>
            <a:off x="3701634" y="5632369"/>
            <a:ext cx="798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701634" y="616815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14810" y="616815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929190" y="616815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00562" y="545377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753" y="1196752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we can compute the distances between each related species,</a:t>
            </a:r>
          </a:p>
          <a:p>
            <a:r>
              <a:rPr lang="en-US" dirty="0" smtClean="0"/>
              <a:t>we will get a weight for each edge in the tree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670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63688" y="28529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259094" y="31316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23190" y="3347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99254" y="263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156176" y="3275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164288" y="3140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971062" y="5219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403648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98854" y="3437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818934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971334" y="5651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467006" y="5804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87086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9174" y="5733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parsimony criteria assumes that species take the least amount </a:t>
            </a:r>
          </a:p>
          <a:p>
            <a:r>
              <a:rPr lang="en-US" dirty="0" smtClean="0"/>
              <a:t>of effort to evolve, hence, the tree with minimal weight is the most possible tree.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0" y="2708920"/>
            <a:ext cx="3649325" cy="252598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16554" y="4509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3779912" y="2641412"/>
            <a:ext cx="4225389" cy="222774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87038" y="4509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2247540" y="5028914"/>
            <a:ext cx="3837620" cy="188777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354990" y="565195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5453774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maximum </a:t>
            </a:r>
          </a:p>
          <a:p>
            <a:r>
              <a:rPr lang="en-US" dirty="0" smtClean="0"/>
              <a:t>parsimonious tree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1"/>
            <a:endCxn id="77" idx="6"/>
          </p:cNvCxnSpPr>
          <p:nvPr/>
        </p:nvCxnSpPr>
        <p:spPr>
          <a:xfrm flipH="1">
            <a:off x="6085160" y="5776940"/>
            <a:ext cx="287040" cy="195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6" grpId="0"/>
      <p:bldP spid="7" grpId="0" animBg="1"/>
      <p:bldP spid="7" grpId="1" animBg="1"/>
      <p:bldP spid="12" grpId="0"/>
      <p:bldP spid="12" grpId="1"/>
      <p:bldP spid="75" grpId="0" animBg="1"/>
      <p:bldP spid="75" grpId="1" animBg="1"/>
      <p:bldP spid="76" grpId="0"/>
      <p:bldP spid="76" grpId="1"/>
      <p:bldP spid="77" grpId="0" animBg="1"/>
      <p:bldP spid="78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q-and-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357430"/>
            <a:ext cx="4811131" cy="23574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Genome Median Computation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58758" y="2351730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15816" y="3503858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73072" y="2932354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01766" y="3075230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44708" y="2860916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5" idx="0"/>
            <a:endCxn id="4" idx="3"/>
          </p:cNvCxnSpPr>
          <p:nvPr/>
        </p:nvCxnSpPr>
        <p:spPr>
          <a:xfrm flipV="1">
            <a:off x="3094411" y="2656611"/>
            <a:ext cx="516656" cy="847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5"/>
            <a:endCxn id="6" idx="0"/>
          </p:cNvCxnSpPr>
          <p:nvPr/>
        </p:nvCxnSpPr>
        <p:spPr>
          <a:xfrm>
            <a:off x="3863639" y="2656611"/>
            <a:ext cx="88028" cy="275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987518" y="2360850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7" idx="0"/>
            <a:endCxn id="11" idx="3"/>
          </p:cNvCxnSpPr>
          <p:nvPr/>
        </p:nvCxnSpPr>
        <p:spPr>
          <a:xfrm rot="5400000" flipH="1" flipV="1">
            <a:off x="4755345" y="2790748"/>
            <a:ext cx="409499" cy="159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1" idx="5"/>
            <a:endCxn id="8" idx="0"/>
          </p:cNvCxnSpPr>
          <p:nvPr/>
        </p:nvCxnSpPr>
        <p:spPr>
          <a:xfrm rot="16200000" flipH="1">
            <a:off x="5310259" y="2647871"/>
            <a:ext cx="195185" cy="230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6"/>
            <a:endCxn id="11" idx="2"/>
          </p:cNvCxnSpPr>
          <p:nvPr/>
        </p:nvCxnSpPr>
        <p:spPr>
          <a:xfrm>
            <a:off x="3915948" y="2530325"/>
            <a:ext cx="1071570" cy="9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773072" y="2932354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701766" y="3075230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344708" y="2860916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87518" y="2360850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93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 given topology, to evaluate a tree, we need to recover the gene order</a:t>
            </a:r>
          </a:p>
          <a:p>
            <a:r>
              <a:rPr lang="en-US" dirty="0"/>
              <a:t>o</a:t>
            </a:r>
            <a:r>
              <a:rPr lang="en-US" dirty="0" smtClean="0"/>
              <a:t>f the internal nodes in the tree. (But we don’t know)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66472" y="2339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979174" y="2339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3568" y="4005064"/>
            <a:ext cx="504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tackle this problem by solving medians </a:t>
            </a:r>
            <a:endParaRPr lang="en-US" dirty="0"/>
          </a:p>
        </p:txBody>
      </p:sp>
      <p:sp>
        <p:nvSpPr>
          <p:cNvPr id="81" name="椭圆 4"/>
          <p:cNvSpPr/>
          <p:nvPr/>
        </p:nvSpPr>
        <p:spPr>
          <a:xfrm>
            <a:off x="1187624" y="5728696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2" name="椭圆 5"/>
          <p:cNvSpPr/>
          <p:nvPr/>
        </p:nvSpPr>
        <p:spPr>
          <a:xfrm>
            <a:off x="2044880" y="6168154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6"/>
          <p:cNvSpPr/>
          <p:nvPr/>
        </p:nvSpPr>
        <p:spPr>
          <a:xfrm>
            <a:off x="2267744" y="5300068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25"/>
          <p:cNvSpPr/>
          <p:nvPr/>
        </p:nvSpPr>
        <p:spPr>
          <a:xfrm>
            <a:off x="2044880" y="6168154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椭圆 26"/>
          <p:cNvSpPr/>
          <p:nvPr/>
        </p:nvSpPr>
        <p:spPr>
          <a:xfrm>
            <a:off x="2267744" y="5300068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7584" y="46438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three species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3275856" y="5301208"/>
            <a:ext cx="497216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30262" y="464384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the median</a:t>
            </a:r>
            <a:endParaRPr lang="en-US" dirty="0"/>
          </a:p>
        </p:txBody>
      </p:sp>
      <p:sp>
        <p:nvSpPr>
          <p:cNvPr id="87" name="椭圆 4"/>
          <p:cNvSpPr/>
          <p:nvPr/>
        </p:nvSpPr>
        <p:spPr>
          <a:xfrm>
            <a:off x="4214810" y="5729836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椭圆 5"/>
          <p:cNvSpPr/>
          <p:nvPr/>
        </p:nvSpPr>
        <p:spPr>
          <a:xfrm>
            <a:off x="5072066" y="6169294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6"/>
          <p:cNvSpPr/>
          <p:nvPr/>
        </p:nvSpPr>
        <p:spPr>
          <a:xfrm>
            <a:off x="5582962" y="5157192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25"/>
          <p:cNvSpPr/>
          <p:nvPr/>
        </p:nvSpPr>
        <p:spPr>
          <a:xfrm>
            <a:off x="5072066" y="6169294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" name="椭圆 26"/>
          <p:cNvSpPr/>
          <p:nvPr/>
        </p:nvSpPr>
        <p:spPr>
          <a:xfrm>
            <a:off x="5582962" y="5157192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>
            <a:stCxn id="87" idx="7"/>
          </p:cNvCxnSpPr>
          <p:nvPr/>
        </p:nvCxnSpPr>
        <p:spPr>
          <a:xfrm>
            <a:off x="4519691" y="5782145"/>
            <a:ext cx="360670" cy="3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26"/>
          <p:cNvSpPr/>
          <p:nvPr/>
        </p:nvSpPr>
        <p:spPr>
          <a:xfrm>
            <a:off x="4912965" y="5603550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>
            <a:stCxn id="93" idx="7"/>
            <a:endCxn id="89" idx="3"/>
          </p:cNvCxnSpPr>
          <p:nvPr/>
        </p:nvCxnSpPr>
        <p:spPr>
          <a:xfrm flipV="1">
            <a:off x="5217846" y="5462073"/>
            <a:ext cx="417425" cy="19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3" idx="4"/>
            <a:endCxn id="90" idx="0"/>
          </p:cNvCxnSpPr>
          <p:nvPr/>
        </p:nvCxnSpPr>
        <p:spPr>
          <a:xfrm>
            <a:off x="5091560" y="5960740"/>
            <a:ext cx="159101" cy="208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4"/>
          <p:cNvSpPr/>
          <p:nvPr/>
        </p:nvSpPr>
        <p:spPr>
          <a:xfrm>
            <a:off x="6516216" y="5729836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椭圆 5"/>
          <p:cNvSpPr/>
          <p:nvPr/>
        </p:nvSpPr>
        <p:spPr>
          <a:xfrm>
            <a:off x="8096402" y="6169294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6"/>
          <p:cNvSpPr/>
          <p:nvPr/>
        </p:nvSpPr>
        <p:spPr>
          <a:xfrm>
            <a:off x="8607298" y="5157192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25"/>
          <p:cNvSpPr/>
          <p:nvPr/>
        </p:nvSpPr>
        <p:spPr>
          <a:xfrm>
            <a:off x="8096402" y="6169294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椭圆 26"/>
          <p:cNvSpPr/>
          <p:nvPr/>
        </p:nvSpPr>
        <p:spPr>
          <a:xfrm>
            <a:off x="8607298" y="5157192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9" name="Straight Connector 98"/>
          <p:cNvCxnSpPr>
            <a:stCxn id="94" idx="7"/>
            <a:endCxn id="100" idx="2"/>
          </p:cNvCxnSpPr>
          <p:nvPr/>
        </p:nvCxnSpPr>
        <p:spPr>
          <a:xfrm>
            <a:off x="6821097" y="5782145"/>
            <a:ext cx="11162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26"/>
          <p:cNvSpPr/>
          <p:nvPr/>
        </p:nvSpPr>
        <p:spPr>
          <a:xfrm>
            <a:off x="7937301" y="5603550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1" name="Straight Connector 100"/>
          <p:cNvCxnSpPr>
            <a:stCxn id="100" idx="7"/>
            <a:endCxn id="96" idx="3"/>
          </p:cNvCxnSpPr>
          <p:nvPr/>
        </p:nvCxnSpPr>
        <p:spPr>
          <a:xfrm flipV="1">
            <a:off x="8242182" y="5462073"/>
            <a:ext cx="417425" cy="19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0" idx="4"/>
            <a:endCxn id="97" idx="0"/>
          </p:cNvCxnSpPr>
          <p:nvPr/>
        </p:nvCxnSpPr>
        <p:spPr>
          <a:xfrm>
            <a:off x="8115896" y="5960740"/>
            <a:ext cx="159101" cy="208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26"/>
          <p:cNvSpPr/>
          <p:nvPr/>
        </p:nvSpPr>
        <p:spPr>
          <a:xfrm>
            <a:off x="7164288" y="5013176"/>
            <a:ext cx="357190" cy="35719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103" idx="4"/>
          </p:cNvCxnSpPr>
          <p:nvPr/>
        </p:nvCxnSpPr>
        <p:spPr>
          <a:xfrm>
            <a:off x="7342883" y="5370366"/>
            <a:ext cx="37429" cy="411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637243" y="4211796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Stepwise addition and</a:t>
            </a:r>
          </a:p>
          <a:p>
            <a:r>
              <a:rPr lang="en-US" dirty="0" smtClean="0"/>
              <a:t>Solve the median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80" grpId="0"/>
      <p:bldP spid="44" grpId="0"/>
      <p:bldP spid="81" grpId="0" animBg="1"/>
      <p:bldP spid="82" grpId="0" animBg="1"/>
      <p:bldP spid="83" grpId="0" animBg="1"/>
      <p:bldP spid="85" grpId="0" animBg="1"/>
      <p:bldP spid="86" grpId="0" animBg="1"/>
      <p:bldP spid="46" grpId="0"/>
      <p:bldP spid="50" grpId="0" animBg="1"/>
      <p:bldP spid="52" grpId="0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Genome Median Computation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98401"/>
            <a:ext cx="5834972" cy="536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2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Genome Median Computation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1259632" y="378106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2259764" y="485263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3117020" y="370962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259764" y="485263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117020" y="370962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188326" y="406681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>
            <a:stCxn id="63" idx="5"/>
            <a:endCxn id="84" idx="2"/>
          </p:cNvCxnSpPr>
          <p:nvPr/>
        </p:nvCxnSpPr>
        <p:spPr>
          <a:xfrm rot="16200000" flipH="1">
            <a:off x="1796686" y="3853767"/>
            <a:ext cx="159466" cy="62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83" idx="3"/>
            <a:endCxn id="84" idx="6"/>
          </p:cNvCxnSpPr>
          <p:nvPr/>
        </p:nvCxnSpPr>
        <p:spPr>
          <a:xfrm rot="5400000">
            <a:off x="2741971" y="3818049"/>
            <a:ext cx="230904" cy="62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4" idx="4"/>
            <a:endCxn id="82" idx="0"/>
          </p:cNvCxnSpPr>
          <p:nvPr/>
        </p:nvCxnSpPr>
        <p:spPr>
          <a:xfrm rot="16200000" flipH="1">
            <a:off x="2188326" y="4602597"/>
            <a:ext cx="42862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402640" y="313811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402640" y="313811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9" idx="4"/>
          </p:cNvCxnSpPr>
          <p:nvPr/>
        </p:nvCxnSpPr>
        <p:spPr>
          <a:xfrm rot="16200000" flipH="1">
            <a:off x="2384780" y="3691762"/>
            <a:ext cx="64294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2759830" y="4281126"/>
            <a:ext cx="357190" cy="35719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2759830" y="4281126"/>
            <a:ext cx="357190" cy="35719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59764" y="27809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1,2,3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348087" y="334029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1,-3,-2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4012" y="36381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-2,-1,3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058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 median is the “virtual” ancestor genome that has minimum distance </a:t>
            </a:r>
          </a:p>
          <a:p>
            <a:r>
              <a:rPr lang="en-US" dirty="0" smtClean="0"/>
              <a:t>between three input genomes.</a:t>
            </a:r>
            <a:endParaRPr lang="en-US" dirty="0"/>
          </a:p>
        </p:txBody>
      </p:sp>
      <p:sp>
        <p:nvSpPr>
          <p:cNvPr id="5" name="Left Arrow Callout 4"/>
          <p:cNvSpPr/>
          <p:nvPr/>
        </p:nvSpPr>
        <p:spPr>
          <a:xfrm>
            <a:off x="3262575" y="3781060"/>
            <a:ext cx="3453699" cy="1327674"/>
          </a:xfrm>
          <a:prstGeom prst="leftArrowCallou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1,2,3 -&gt; 1,2,3 = 0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1,2,3 -&gt;-2,-1,3=1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1,2,3 -&gt; 1,-3,-2=1 </a:t>
            </a:r>
            <a:r>
              <a:rPr lang="en-US" altLang="zh-CN" dirty="0" smtClean="0"/>
              <a:t>s</a:t>
            </a:r>
            <a:endParaRPr lang="en-US" altLang="zh-CN" dirty="0"/>
          </a:p>
        </p:txBody>
      </p:sp>
      <p:sp>
        <p:nvSpPr>
          <p:cNvPr id="7" name="Up Arrow Callout 6"/>
          <p:cNvSpPr/>
          <p:nvPr/>
        </p:nvSpPr>
        <p:spPr>
          <a:xfrm>
            <a:off x="1967742" y="4764605"/>
            <a:ext cx="2028194" cy="1688732"/>
          </a:xfrm>
          <a:prstGeom prst="upArrowCallout">
            <a:avLst>
              <a:gd name="adj1" fmla="val 11463"/>
              <a:gd name="adj2" fmla="val 13719"/>
              <a:gd name="adj3" fmla="val 19356"/>
              <a:gd name="adj4" fmla="val 640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67742" y="54577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1,3,2 </a:t>
            </a:r>
            <a:r>
              <a:rPr lang="en-US" altLang="zh-CN" dirty="0"/>
              <a:t>-&gt; 1,2,3 = 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r>
              <a:rPr lang="en-US" altLang="zh-CN" dirty="0" smtClean="0"/>
              <a:t>1,3,2 </a:t>
            </a:r>
            <a:r>
              <a:rPr lang="en-US" altLang="zh-CN" dirty="0"/>
              <a:t>-&gt;-2,-</a:t>
            </a:r>
            <a:r>
              <a:rPr lang="en-US" altLang="zh-CN" dirty="0" smtClean="0"/>
              <a:t>1,3=4</a:t>
            </a:r>
            <a:endParaRPr lang="en-US" altLang="zh-CN" dirty="0"/>
          </a:p>
          <a:p>
            <a:r>
              <a:rPr lang="en-US" altLang="zh-CN" dirty="0" smtClean="0"/>
              <a:t>1,3,2 -&gt; </a:t>
            </a:r>
            <a:r>
              <a:rPr lang="en-US" altLang="zh-CN" dirty="0"/>
              <a:t>1,-3,-</a:t>
            </a:r>
            <a:r>
              <a:rPr lang="en-US" altLang="zh-CN" dirty="0" smtClean="0"/>
              <a:t>2=2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766" y="1886640"/>
            <a:ext cx="7617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possible </a:t>
            </a:r>
            <a:r>
              <a:rPr lang="en-US" altLang="zh-CN" dirty="0"/>
              <a:t>median order are </a:t>
            </a:r>
            <a:r>
              <a:rPr lang="en-US" altLang="zh-CN" i="1" dirty="0"/>
              <a:t>(g-2)!! </a:t>
            </a:r>
            <a:r>
              <a:rPr lang="en-US" altLang="zh-CN" dirty="0"/>
              <a:t>. g </a:t>
            </a:r>
            <a:r>
              <a:rPr lang="en-US" altLang="zh-CN" dirty="0" smtClean="0"/>
              <a:t>is the </a:t>
            </a:r>
            <a:r>
              <a:rPr lang="en-US" altLang="zh-CN" dirty="0"/>
              <a:t>number of genes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  <p:bldP spid="89" grpId="0" animBg="1"/>
      <p:bldP spid="91" grpId="0" animBg="1"/>
      <p:bldP spid="92" grpId="0" animBg="1"/>
      <p:bldP spid="93" grpId="0"/>
      <p:bldP spid="94" grpId="0"/>
      <p:bldP spid="95" grpId="0"/>
      <p:bldP spid="3" grpId="0"/>
      <p:bldP spid="5" grpId="0" animBg="1"/>
      <p:bldP spid="7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smtClean="0"/>
              <a:t>Genome Rearrangement:</a:t>
            </a:r>
            <a:br>
              <a:rPr lang="en-US" sz="3200" smtClean="0"/>
            </a:br>
            <a:r>
              <a:rPr lang="en-US" sz="3200" smtClean="0"/>
              <a:t>Chromosome Level</a:t>
            </a:r>
          </a:p>
        </p:txBody>
      </p:sp>
      <p:grpSp>
        <p:nvGrpSpPr>
          <p:cNvPr id="33795" name="Group 46"/>
          <p:cNvGrpSpPr>
            <a:grpSpLocks/>
          </p:cNvGrpSpPr>
          <p:nvPr/>
        </p:nvGrpSpPr>
        <p:grpSpPr bwMode="auto">
          <a:xfrm>
            <a:off x="496888" y="1287463"/>
            <a:ext cx="8277225" cy="2686050"/>
            <a:chOff x="123825" y="1305699"/>
            <a:chExt cx="8816288" cy="2861181"/>
          </a:xfrm>
        </p:grpSpPr>
        <p:pic>
          <p:nvPicPr>
            <p:cNvPr id="33796" name="Picture 4" descr="C:\Users\Schaeffer\Documents\Next Generation Sequencing\KB819ARL_Chr3_s2_UL.jpg"/>
            <p:cNvPicPr>
              <a:picLocks noChangeAspect="1" noChangeArrowheads="1"/>
            </p:cNvPicPr>
            <p:nvPr/>
          </p:nvPicPr>
          <p:blipFill>
            <a:blip r:embed="rId2" cstate="print"/>
            <a:srcRect t="14445"/>
            <a:stretch>
              <a:fillRect/>
            </a:stretch>
          </p:blipFill>
          <p:spPr bwMode="auto">
            <a:xfrm>
              <a:off x="123825" y="2338086"/>
              <a:ext cx="8816288" cy="1828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7" name="Picture 2" descr="C:\Users\Schaeffer\Documents\Next Generation Sequencing\JR72STL_Chr3_s2_UL.jpg"/>
            <p:cNvPicPr>
              <a:picLocks noChangeAspect="1" noChangeArrowheads="1"/>
            </p:cNvPicPr>
            <p:nvPr/>
          </p:nvPicPr>
          <p:blipFill>
            <a:blip r:embed="rId3" cstate="print"/>
            <a:srcRect l="703" t="6421"/>
            <a:stretch>
              <a:fillRect/>
            </a:stretch>
          </p:blipFill>
          <p:spPr bwMode="auto">
            <a:xfrm>
              <a:off x="905490" y="1305699"/>
              <a:ext cx="7828188" cy="859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798" name="Straight Connector 33"/>
            <p:cNvCxnSpPr>
              <a:cxnSpLocks noChangeShapeType="1"/>
            </p:cNvCxnSpPr>
            <p:nvPr/>
          </p:nvCxnSpPr>
          <p:spPr bwMode="auto">
            <a:xfrm flipH="1">
              <a:off x="1819890" y="1792390"/>
              <a:ext cx="88490" cy="10766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799" name="Straight Connector 34"/>
            <p:cNvCxnSpPr>
              <a:cxnSpLocks noChangeShapeType="1"/>
            </p:cNvCxnSpPr>
            <p:nvPr/>
          </p:nvCxnSpPr>
          <p:spPr bwMode="auto">
            <a:xfrm flipH="1">
              <a:off x="2970264" y="1851236"/>
              <a:ext cx="11061" cy="7228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0" name="Straight Connector 35"/>
            <p:cNvCxnSpPr>
              <a:cxnSpLocks noChangeShapeType="1"/>
            </p:cNvCxnSpPr>
            <p:nvPr/>
          </p:nvCxnSpPr>
          <p:spPr bwMode="auto">
            <a:xfrm>
              <a:off x="3843338" y="1651211"/>
              <a:ext cx="23812" cy="933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1" name="Straight Connector 36"/>
            <p:cNvCxnSpPr>
              <a:cxnSpLocks noChangeShapeType="1"/>
            </p:cNvCxnSpPr>
            <p:nvPr/>
          </p:nvCxnSpPr>
          <p:spPr bwMode="auto">
            <a:xfrm>
              <a:off x="5143500" y="1708361"/>
              <a:ext cx="1057275" cy="12430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2" name="Straight Connector 37"/>
            <p:cNvCxnSpPr>
              <a:cxnSpLocks noChangeShapeType="1"/>
            </p:cNvCxnSpPr>
            <p:nvPr/>
          </p:nvCxnSpPr>
          <p:spPr bwMode="auto">
            <a:xfrm>
              <a:off x="5681663" y="1808373"/>
              <a:ext cx="38100" cy="13477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3" name="Straight Connector 38"/>
            <p:cNvCxnSpPr>
              <a:cxnSpLocks noChangeShapeType="1"/>
            </p:cNvCxnSpPr>
            <p:nvPr/>
          </p:nvCxnSpPr>
          <p:spPr bwMode="auto">
            <a:xfrm>
              <a:off x="4887555" y="1703899"/>
              <a:ext cx="1398945" cy="12141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4" name="Straight Connector 39"/>
            <p:cNvCxnSpPr>
              <a:cxnSpLocks noChangeShapeType="1"/>
            </p:cNvCxnSpPr>
            <p:nvPr/>
          </p:nvCxnSpPr>
          <p:spPr bwMode="auto">
            <a:xfrm flipH="1" flipV="1">
              <a:off x="4633913" y="1684549"/>
              <a:ext cx="1895475" cy="117157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5" name="Straight Connector 40"/>
            <p:cNvCxnSpPr>
              <a:cxnSpLocks noChangeShapeType="1"/>
            </p:cNvCxnSpPr>
            <p:nvPr/>
          </p:nvCxnSpPr>
          <p:spPr bwMode="auto">
            <a:xfrm flipH="1">
              <a:off x="5419725" y="1908386"/>
              <a:ext cx="519113" cy="1295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6" name="Straight Connector 41"/>
            <p:cNvCxnSpPr>
              <a:cxnSpLocks noChangeShapeType="1"/>
            </p:cNvCxnSpPr>
            <p:nvPr/>
          </p:nvCxnSpPr>
          <p:spPr bwMode="auto">
            <a:xfrm>
              <a:off x="7800975" y="1927436"/>
              <a:ext cx="133350" cy="5048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7" name="Straight Connector 42"/>
            <p:cNvCxnSpPr>
              <a:cxnSpLocks noChangeShapeType="1"/>
            </p:cNvCxnSpPr>
            <p:nvPr/>
          </p:nvCxnSpPr>
          <p:spPr bwMode="auto">
            <a:xfrm>
              <a:off x="7267575" y="1755986"/>
              <a:ext cx="190500" cy="8096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8" name="Straight Connector 43"/>
            <p:cNvCxnSpPr>
              <a:cxnSpLocks noChangeShapeType="1"/>
            </p:cNvCxnSpPr>
            <p:nvPr/>
          </p:nvCxnSpPr>
          <p:spPr bwMode="auto">
            <a:xfrm>
              <a:off x="6958013" y="1727411"/>
              <a:ext cx="57150" cy="10953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09" name="Straight Connector 44"/>
            <p:cNvCxnSpPr>
              <a:cxnSpLocks noChangeShapeType="1"/>
            </p:cNvCxnSpPr>
            <p:nvPr/>
          </p:nvCxnSpPr>
          <p:spPr bwMode="auto">
            <a:xfrm>
              <a:off x="4124325" y="1641686"/>
              <a:ext cx="185738" cy="10572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810" name="Straight Connector 45"/>
            <p:cNvCxnSpPr>
              <a:cxnSpLocks noChangeShapeType="1"/>
            </p:cNvCxnSpPr>
            <p:nvPr/>
          </p:nvCxnSpPr>
          <p:spPr bwMode="auto">
            <a:xfrm>
              <a:off x="4367213" y="1694073"/>
              <a:ext cx="151631" cy="10717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3811" name="TextBox 47"/>
          <p:cNvSpPr txBox="1">
            <a:spLocks noChangeArrowheads="1"/>
          </p:cNvSpPr>
          <p:nvPr/>
        </p:nvSpPr>
        <p:spPr bwMode="auto">
          <a:xfrm>
            <a:off x="785813" y="4324350"/>
            <a:ext cx="78105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Genome rearrangements observed in Drosophila polytene chromosomes.</a:t>
            </a:r>
          </a:p>
          <a:p>
            <a:endParaRPr lang="en-US"/>
          </a:p>
          <a:p>
            <a:r>
              <a:rPr lang="en-US" sz="1400"/>
              <a:t>DOBZHANSKY, T., and A. H. STURTEVANT, 1938 Inversions in the chromosomes of </a:t>
            </a:r>
            <a:r>
              <a:rPr lang="en-US" sz="1400" i="1"/>
              <a:t>Drosophila</a:t>
            </a:r>
          </a:p>
          <a:p>
            <a:r>
              <a:rPr lang="en-US" sz="1400" i="1"/>
              <a:t>pseudoobscura. Genetics </a:t>
            </a:r>
            <a:r>
              <a:rPr lang="en-US" sz="1400" b="1" i="1"/>
              <a:t>23: 28-64.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2C31B6-787E-48B8-928D-CF76B6FB95B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62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SE_Powerpoin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SE_Powerpoint_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SE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26264</TotalTime>
  <Words>2312</Words>
  <Application>Microsoft Office PowerPoint</Application>
  <PresentationFormat>On-screen Show (4:3)</PresentationFormat>
  <Paragraphs>477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宋体</vt:lpstr>
      <vt:lpstr>Arial</vt:lpstr>
      <vt:lpstr>Calibri</vt:lpstr>
      <vt:lpstr>Courier New</vt:lpstr>
      <vt:lpstr>Franklin Gothic Book</vt:lpstr>
      <vt:lpstr>Franklin Gothic Demi</vt:lpstr>
      <vt:lpstr>Gill Sans MT</vt:lpstr>
      <vt:lpstr>Times New Roman</vt:lpstr>
      <vt:lpstr>Verdana</vt:lpstr>
      <vt:lpstr>主题1</vt:lpstr>
      <vt:lpstr>Enhance the Understanding of Whole-Genome Evolution by Designing, Accelerating and Parallelizing Phylogenetic Algorithms</vt:lpstr>
      <vt:lpstr>Outline</vt:lpstr>
      <vt:lpstr>Phylogenetic Tree</vt:lpstr>
      <vt:lpstr>Maximum Parsimony Concept</vt:lpstr>
      <vt:lpstr>Maximum Parsimony Concept</vt:lpstr>
      <vt:lpstr>Genome Median Computation</vt:lpstr>
      <vt:lpstr>Genome Median Computation</vt:lpstr>
      <vt:lpstr>Genome Median Computation</vt:lpstr>
      <vt:lpstr>Genome Rearrangement: Chromosome Level</vt:lpstr>
      <vt:lpstr>Genome Rearrangement</vt:lpstr>
      <vt:lpstr>Genome Rearrangement</vt:lpstr>
      <vt:lpstr>Distance computation for Genome Rearrangement Events</vt:lpstr>
      <vt:lpstr>Challenges</vt:lpstr>
      <vt:lpstr>Contribution</vt:lpstr>
      <vt:lpstr>Outline</vt:lpstr>
      <vt:lpstr>PowerPoint Presentation</vt:lpstr>
      <vt:lpstr>PowerPoint Presentation</vt:lpstr>
      <vt:lpstr>DCJ Indel Distance</vt:lpstr>
      <vt:lpstr>DCJ-Indel-Exemplar Distance</vt:lpstr>
      <vt:lpstr>DCJ-Indel-CD(cycle decomposition) Distance</vt:lpstr>
      <vt:lpstr>BnB algorithm &amp; Optimization Methods</vt:lpstr>
      <vt:lpstr>Experimental Results (DCJ-Indel-Exemplar)</vt:lpstr>
      <vt:lpstr>Experimental Results (DCJ-Indel-CD)</vt:lpstr>
      <vt:lpstr>Outline</vt:lpstr>
      <vt:lpstr>Edge Shrinking and Problems with BnB</vt:lpstr>
      <vt:lpstr>Edge Shrinking and Problems with BnB</vt:lpstr>
      <vt:lpstr>Edge Shrinking and Problems with BnB</vt:lpstr>
      <vt:lpstr>Optimization Methods</vt:lpstr>
      <vt:lpstr>Results (Comparing with the Exact Solver)</vt:lpstr>
      <vt:lpstr>Results (DCJ-Indel-Exemplar Median)</vt:lpstr>
      <vt:lpstr>Outline</vt:lpstr>
      <vt:lpstr>Step 3: Merge Disks</vt:lpstr>
      <vt:lpstr>Initialization</vt:lpstr>
      <vt:lpstr>Iterative Refinement</vt:lpstr>
      <vt:lpstr>Review</vt:lpstr>
      <vt:lpstr>Results: Phylogeny Inference</vt:lpstr>
      <vt:lpstr>Outline</vt:lpstr>
      <vt:lpstr>Parallel Method</vt:lpstr>
      <vt:lpstr>Experimental Results (Parallel)</vt:lpstr>
      <vt:lpstr>Why Many-core BnB?</vt:lpstr>
      <vt:lpstr>Lessons from ∆-Stepping</vt:lpstr>
      <vt:lpstr>Parallel ∆-Stepping</vt:lpstr>
      <vt:lpstr>Parallel ∆ - stepping Algorithm: Single Node results</vt:lpstr>
      <vt:lpstr>Parallel BnB: Bucket Processing Algorithm</vt:lpstr>
      <vt:lpstr>Modeling BnB Algorithms</vt:lpstr>
      <vt:lpstr>Experimental Results</vt:lpstr>
      <vt:lpstr>Result : OPT-Kit</vt:lpstr>
      <vt:lpstr>Conclusion and Future Work</vt:lpstr>
      <vt:lpstr>Publications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Student Meeting - IBM PRISM Project</dc:title>
  <dc:creator>xingliu</dc:creator>
  <cp:lastModifiedBy>Yin, Zhaoming</cp:lastModifiedBy>
  <cp:revision>887</cp:revision>
  <dcterms:created xsi:type="dcterms:W3CDTF">2010-01-20T04:43:16Z</dcterms:created>
  <dcterms:modified xsi:type="dcterms:W3CDTF">2014-03-23T14:56:35Z</dcterms:modified>
</cp:coreProperties>
</file>