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A2D5400-E321-4D08-B966-AA135440BACB}">
          <p14:sldIdLst>
            <p14:sldId id="256"/>
            <p14:sldId id="271"/>
            <p14:sldId id="257"/>
            <p14:sldId id="258"/>
            <p14:sldId id="259"/>
            <p14:sldId id="260"/>
            <p14:sldId id="261"/>
            <p14:sldId id="262"/>
            <p14:sldId id="263"/>
            <p14:sldId id="264"/>
            <p14:sldId id="265"/>
            <p14:sldId id="266"/>
            <p14:sldId id="267"/>
            <p14:sldId id="269"/>
            <p14:sldId id="268"/>
            <p14:sldId id="27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CE35FC2-ACA4-46E2-90D7-F4C03BB43C02}" type="datetimeFigureOut">
              <a:rPr lang="zh-CN" altLang="en-US" smtClean="0"/>
              <a:t>2018/12/27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2204FC-BD72-4438-A274-FDC50E8B719A}" type="slidenum">
              <a:rPr lang="zh-CN" altLang="en-US" smtClean="0"/>
              <a:t>‹#›</a:t>
            </a:fld>
            <a:endParaRPr lang="zh-CN" altLang="en-US"/>
          </a:p>
        </p:txBody>
      </p:sp>
    </p:spTree>
    <p:extLst>
      <p:ext uri="{BB962C8B-B14F-4D97-AF65-F5344CB8AC3E}">
        <p14:creationId xmlns:p14="http://schemas.microsoft.com/office/powerpoint/2010/main" val="377473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E35FC2-ACA4-46E2-90D7-F4C03BB43C02}" type="datetimeFigureOut">
              <a:rPr lang="zh-CN" altLang="en-US" smtClean="0"/>
              <a:t>2018/12/27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2204FC-BD72-4438-A274-FDC50E8B719A}" type="slidenum">
              <a:rPr lang="zh-CN" altLang="en-US" smtClean="0"/>
              <a:t>‹#›</a:t>
            </a:fld>
            <a:endParaRPr lang="zh-CN" altLang="en-US"/>
          </a:p>
        </p:txBody>
      </p:sp>
    </p:spTree>
    <p:extLst>
      <p:ext uri="{BB962C8B-B14F-4D97-AF65-F5344CB8AC3E}">
        <p14:creationId xmlns:p14="http://schemas.microsoft.com/office/powerpoint/2010/main" val="258082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E35FC2-ACA4-46E2-90D7-F4C03BB43C02}" type="datetimeFigureOut">
              <a:rPr lang="zh-CN" altLang="en-US" smtClean="0"/>
              <a:t>2018/12/27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2204FC-BD72-4438-A274-FDC50E8B719A}" type="slidenum">
              <a:rPr lang="zh-CN" altLang="en-US" smtClean="0"/>
              <a:t>‹#›</a:t>
            </a:fld>
            <a:endParaRPr lang="zh-CN" altLang="en-US"/>
          </a:p>
        </p:txBody>
      </p:sp>
    </p:spTree>
    <p:extLst>
      <p:ext uri="{BB962C8B-B14F-4D97-AF65-F5344CB8AC3E}">
        <p14:creationId xmlns:p14="http://schemas.microsoft.com/office/powerpoint/2010/main" val="232125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E35FC2-ACA4-46E2-90D7-F4C03BB43C02}" type="datetimeFigureOut">
              <a:rPr lang="zh-CN" altLang="en-US" smtClean="0"/>
              <a:t>2018/12/27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2204FC-BD72-4438-A274-FDC50E8B719A}" type="slidenum">
              <a:rPr lang="zh-CN" altLang="en-US" smtClean="0"/>
              <a:t>‹#›</a:t>
            </a:fld>
            <a:endParaRPr lang="zh-CN" altLang="en-US"/>
          </a:p>
        </p:txBody>
      </p:sp>
    </p:spTree>
    <p:extLst>
      <p:ext uri="{BB962C8B-B14F-4D97-AF65-F5344CB8AC3E}">
        <p14:creationId xmlns:p14="http://schemas.microsoft.com/office/powerpoint/2010/main" val="110180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CE35FC2-ACA4-46E2-90D7-F4C03BB43C02}" type="datetimeFigureOut">
              <a:rPr lang="zh-CN" altLang="en-US" smtClean="0"/>
              <a:t>2018/12/27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2204FC-BD72-4438-A274-FDC50E8B719A}" type="slidenum">
              <a:rPr lang="zh-CN" altLang="en-US" smtClean="0"/>
              <a:t>‹#›</a:t>
            </a:fld>
            <a:endParaRPr lang="zh-CN" altLang="en-US"/>
          </a:p>
        </p:txBody>
      </p:sp>
    </p:spTree>
    <p:extLst>
      <p:ext uri="{BB962C8B-B14F-4D97-AF65-F5344CB8AC3E}">
        <p14:creationId xmlns:p14="http://schemas.microsoft.com/office/powerpoint/2010/main" val="44903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CE35FC2-ACA4-46E2-90D7-F4C03BB43C02}" type="datetimeFigureOut">
              <a:rPr lang="zh-CN" altLang="en-US" smtClean="0"/>
              <a:t>2018/12/27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2204FC-BD72-4438-A274-FDC50E8B719A}" type="slidenum">
              <a:rPr lang="zh-CN" altLang="en-US" smtClean="0"/>
              <a:t>‹#›</a:t>
            </a:fld>
            <a:endParaRPr lang="zh-CN" altLang="en-US"/>
          </a:p>
        </p:txBody>
      </p:sp>
    </p:spTree>
    <p:extLst>
      <p:ext uri="{BB962C8B-B14F-4D97-AF65-F5344CB8AC3E}">
        <p14:creationId xmlns:p14="http://schemas.microsoft.com/office/powerpoint/2010/main" val="46936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CE35FC2-ACA4-46E2-90D7-F4C03BB43C02}" type="datetimeFigureOut">
              <a:rPr lang="zh-CN" altLang="en-US" smtClean="0"/>
              <a:t>2018/12/27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2204FC-BD72-4438-A274-FDC50E8B719A}" type="slidenum">
              <a:rPr lang="zh-CN" altLang="en-US" smtClean="0"/>
              <a:t>‹#›</a:t>
            </a:fld>
            <a:endParaRPr lang="zh-CN" altLang="en-US"/>
          </a:p>
        </p:txBody>
      </p:sp>
    </p:spTree>
    <p:extLst>
      <p:ext uri="{BB962C8B-B14F-4D97-AF65-F5344CB8AC3E}">
        <p14:creationId xmlns:p14="http://schemas.microsoft.com/office/powerpoint/2010/main" val="259411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CE35FC2-ACA4-46E2-90D7-F4C03BB43C02}" type="datetimeFigureOut">
              <a:rPr lang="zh-CN" altLang="en-US" smtClean="0"/>
              <a:t>2018/12/27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2204FC-BD72-4438-A274-FDC50E8B719A}" type="slidenum">
              <a:rPr lang="zh-CN" altLang="en-US" smtClean="0"/>
              <a:t>‹#›</a:t>
            </a:fld>
            <a:endParaRPr lang="zh-CN" altLang="en-US"/>
          </a:p>
        </p:txBody>
      </p:sp>
    </p:spTree>
    <p:extLst>
      <p:ext uri="{BB962C8B-B14F-4D97-AF65-F5344CB8AC3E}">
        <p14:creationId xmlns:p14="http://schemas.microsoft.com/office/powerpoint/2010/main" val="69920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E35FC2-ACA4-46E2-90D7-F4C03BB43C02}" type="datetimeFigureOut">
              <a:rPr lang="zh-CN" altLang="en-US" smtClean="0"/>
              <a:t>2018/12/27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2204FC-BD72-4438-A274-FDC50E8B719A}" type="slidenum">
              <a:rPr lang="zh-CN" altLang="en-US" smtClean="0"/>
              <a:t>‹#›</a:t>
            </a:fld>
            <a:endParaRPr lang="zh-CN" altLang="en-US"/>
          </a:p>
        </p:txBody>
      </p:sp>
    </p:spTree>
    <p:extLst>
      <p:ext uri="{BB962C8B-B14F-4D97-AF65-F5344CB8AC3E}">
        <p14:creationId xmlns:p14="http://schemas.microsoft.com/office/powerpoint/2010/main" val="34996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CE35FC2-ACA4-46E2-90D7-F4C03BB43C02}" type="datetimeFigureOut">
              <a:rPr lang="zh-CN" altLang="en-US" smtClean="0"/>
              <a:t>2018/12/27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2204FC-BD72-4438-A274-FDC50E8B719A}" type="slidenum">
              <a:rPr lang="zh-CN" altLang="en-US" smtClean="0"/>
              <a:t>‹#›</a:t>
            </a:fld>
            <a:endParaRPr lang="zh-CN" altLang="en-US"/>
          </a:p>
        </p:txBody>
      </p:sp>
    </p:spTree>
    <p:extLst>
      <p:ext uri="{BB962C8B-B14F-4D97-AF65-F5344CB8AC3E}">
        <p14:creationId xmlns:p14="http://schemas.microsoft.com/office/powerpoint/2010/main" val="122767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CE35FC2-ACA4-46E2-90D7-F4C03BB43C02}" type="datetimeFigureOut">
              <a:rPr lang="zh-CN" altLang="en-US" smtClean="0"/>
              <a:t>2018/12/27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2204FC-BD72-4438-A274-FDC50E8B719A}" type="slidenum">
              <a:rPr lang="zh-CN" altLang="en-US" smtClean="0"/>
              <a:t>‹#›</a:t>
            </a:fld>
            <a:endParaRPr lang="zh-CN" altLang="en-US"/>
          </a:p>
        </p:txBody>
      </p:sp>
    </p:spTree>
    <p:extLst>
      <p:ext uri="{BB962C8B-B14F-4D97-AF65-F5344CB8AC3E}">
        <p14:creationId xmlns:p14="http://schemas.microsoft.com/office/powerpoint/2010/main" val="14000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35FC2-ACA4-46E2-90D7-F4C03BB43C02}" type="datetimeFigureOut">
              <a:rPr lang="zh-CN" altLang="en-US" smtClean="0"/>
              <a:t>2018/12/27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204FC-BD72-4438-A274-FDC50E8B719A}" type="slidenum">
              <a:rPr lang="zh-CN" altLang="en-US" smtClean="0"/>
              <a:t>‹#›</a:t>
            </a:fld>
            <a:endParaRPr lang="zh-CN" altLang="en-US"/>
          </a:p>
        </p:txBody>
      </p:sp>
    </p:spTree>
    <p:extLst>
      <p:ext uri="{BB962C8B-B14F-4D97-AF65-F5344CB8AC3E}">
        <p14:creationId xmlns:p14="http://schemas.microsoft.com/office/powerpoint/2010/main" val="874978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yixuanzi/lightning_circui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z.cash/blog/snark-explain5" TargetMode="External"/><Relationship Id="rId3" Type="http://schemas.openxmlformats.org/officeDocument/2006/relationships/hyperlink" Target="https://z.cash/zh/technology/zksnarks/" TargetMode="External"/><Relationship Id="rId7" Type="http://schemas.openxmlformats.org/officeDocument/2006/relationships/hyperlink" Target="https://z.cash/blog/snark-explain4"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z.cash/blog/snark-explain3" TargetMode="External"/><Relationship Id="rId5" Type="http://schemas.openxmlformats.org/officeDocument/2006/relationships/hyperlink" Target="https://z.cash/blog/snark-explain2" TargetMode="External"/><Relationship Id="rId10" Type="http://schemas.openxmlformats.org/officeDocument/2006/relationships/hyperlink" Target="https://z.cash/blog/snark-explain7" TargetMode="External"/><Relationship Id="rId4" Type="http://schemas.openxmlformats.org/officeDocument/2006/relationships/hyperlink" Target="https://z.cash/blog/snark-explain" TargetMode="External"/><Relationship Id="rId9" Type="http://schemas.openxmlformats.org/officeDocument/2006/relationships/hyperlink" Target="https://z.cash/blog/snark-explain6"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1909161"/>
          </a:xfrm>
        </p:spPr>
        <p:txBody>
          <a:bodyPr/>
          <a:lstStyle/>
          <a:p>
            <a:r>
              <a:rPr lang="zh-CN" altLang="en-US" dirty="0" smtClean="0"/>
              <a:t>密码学及相关应用</a:t>
            </a:r>
            <a:endParaRPr lang="zh-CN" altLang="en-US" dirty="0"/>
          </a:p>
        </p:txBody>
      </p:sp>
      <p:sp>
        <p:nvSpPr>
          <p:cNvPr id="3" name="副标题 2"/>
          <p:cNvSpPr>
            <a:spLocks noGrp="1"/>
          </p:cNvSpPr>
          <p:nvPr>
            <p:ph type="subTitle" idx="1"/>
          </p:nvPr>
        </p:nvSpPr>
        <p:spPr/>
        <p:txBody>
          <a:bodyPr/>
          <a:lstStyle/>
          <a:p>
            <a:r>
              <a:rPr lang="zh-CN" altLang="en-US" dirty="0" smtClean="0"/>
              <a:t>胡志琳</a:t>
            </a:r>
            <a:endParaRPr lang="en-US" altLang="zh-CN" dirty="0" smtClean="0"/>
          </a:p>
          <a:p>
            <a:r>
              <a:rPr lang="en-US" altLang="zh-CN" dirty="0" smtClean="0"/>
              <a:t>2018.12.27</a:t>
            </a:r>
          </a:p>
          <a:p>
            <a:r>
              <a:rPr lang="zh-CN" altLang="en-US" dirty="0" smtClean="0"/>
              <a:t>北京八分量信息科技有限公司</a:t>
            </a:r>
            <a:endParaRPr lang="zh-CN" altLang="en-US" dirty="0"/>
          </a:p>
        </p:txBody>
      </p:sp>
    </p:spTree>
    <p:extLst>
      <p:ext uri="{BB962C8B-B14F-4D97-AF65-F5344CB8AC3E}">
        <p14:creationId xmlns:p14="http://schemas.microsoft.com/office/powerpoint/2010/main" val="4257194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ECSDA</a:t>
            </a:r>
            <a:r>
              <a:rPr lang="zh-CN" altLang="en-US" dirty="0"/>
              <a:t>签名算法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2174788" y="1891646"/>
            <a:ext cx="8940114" cy="4420254"/>
          </a:xfrm>
          <a:prstGeom prst="rect">
            <a:avLst/>
          </a:prstGeom>
        </p:spPr>
      </p:pic>
    </p:spTree>
    <p:extLst>
      <p:ext uri="{BB962C8B-B14F-4D97-AF65-F5344CB8AC3E}">
        <p14:creationId xmlns:p14="http://schemas.microsoft.com/office/powerpoint/2010/main" val="3957613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ECSDA</a:t>
            </a:r>
            <a:r>
              <a:rPr lang="zh-CN" altLang="en-US" dirty="0"/>
              <a:t>签名算法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20000"/>
              </a:bodyPr>
              <a:lstStyle/>
              <a:p>
                <a:r>
                  <a:rPr lang="zh-CN" altLang="en-US" dirty="0" smtClean="0"/>
                  <a:t>具体流程：</a:t>
                </a:r>
                <a:endParaRPr lang="en-US" altLang="zh-CN" dirty="0" smtClean="0"/>
              </a:p>
              <a:p>
                <a:r>
                  <a:rPr lang="en-US" altLang="zh-CN" dirty="0"/>
                  <a:t>1. Alice</a:t>
                </a:r>
                <a:r>
                  <a:rPr lang="zh-CN" altLang="en-US" dirty="0"/>
                  <a:t>随机选择一个随机数</a:t>
                </a:r>
                <a:r>
                  <a:rPr lang="en-US" altLang="zh-CN" dirty="0"/>
                  <a:t>k (k &lt; n),</a:t>
                </a:r>
                <a:r>
                  <a:rPr lang="zh-CN" altLang="en-US" dirty="0"/>
                  <a:t>作为本次加密的临时私钥，并对需要签名的信息作</a:t>
                </a:r>
                <a:r>
                  <a:rPr lang="en-US" altLang="zh-CN" dirty="0"/>
                  <a:t>hash</a:t>
                </a:r>
                <a:r>
                  <a:rPr lang="zh-CN" altLang="en-US" dirty="0"/>
                  <a:t>处理得到</a:t>
                </a:r>
                <a:r>
                  <a:rPr lang="en-US" altLang="zh-CN" dirty="0"/>
                  <a:t>z</a:t>
                </a:r>
                <a:r>
                  <a:rPr lang="zh-CN" altLang="en-US" dirty="0"/>
                  <a:t>。计算</a:t>
                </a:r>
                <a:r>
                  <a:rPr lang="en-US" altLang="zh-CN" dirty="0"/>
                  <a:t>P = </a:t>
                </a:r>
                <a:r>
                  <a:rPr lang="en-US" altLang="zh-CN" dirty="0" err="1"/>
                  <a:t>kG</a:t>
                </a:r>
                <a:r>
                  <a:rPr lang="zh-CN" altLang="en-US" dirty="0"/>
                  <a:t>并将𝑟 </a:t>
                </a:r>
                <a:r>
                  <a:rPr lang="en-US" altLang="zh-CN" dirty="0"/>
                  <a:t>= </a:t>
                </a:r>
                <a:r>
                  <a:rPr lang="zh-CN" altLang="en-US" dirty="0"/>
                  <a:t>𝑥𝑃𝑚𝑜𝑑𝑛 作为临时公钥。</a:t>
                </a:r>
              </a:p>
              <a:p>
                <a:r>
                  <a:rPr lang="en-US" altLang="zh-CN" dirty="0"/>
                  <a:t>2. </a:t>
                </a:r>
                <a:r>
                  <a:rPr lang="zh-CN" altLang="en-US" dirty="0"/>
                  <a:t>计算𝑠 </a:t>
                </a:r>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−1</m:t>
                        </m:r>
                      </m:sup>
                    </m:sSup>
                  </m:oMath>
                </a14:m>
                <a:r>
                  <a:rPr lang="en-US" altLang="zh-CN" dirty="0" smtClean="0"/>
                  <a:t>(</a:t>
                </a:r>
                <a:r>
                  <a:rPr lang="zh-CN" altLang="en-US" dirty="0"/>
                  <a:t>𝑧 </a:t>
                </a:r>
                <a:r>
                  <a:rPr lang="en-US" altLang="zh-CN" dirty="0"/>
                  <a:t>+ </a:t>
                </a:r>
                <a:r>
                  <a:rPr lang="zh-CN" altLang="en-US" dirty="0"/>
                  <a:t>𝑟𝑑𝐴</a:t>
                </a:r>
                <a:r>
                  <a:rPr lang="en-US" altLang="zh-CN" dirty="0"/>
                  <a:t>)</a:t>
                </a:r>
                <a:r>
                  <a:rPr lang="zh-CN" altLang="en-US" dirty="0"/>
                  <a:t>𝑚𝑜𝑑𝑛，𝑑𝐴是</a:t>
                </a:r>
                <a:r>
                  <a:rPr lang="en-US" altLang="zh-CN" dirty="0"/>
                  <a:t>Alice</a:t>
                </a:r>
                <a:r>
                  <a:rPr lang="zh-CN" altLang="en-US" dirty="0"/>
                  <a:t>使用的私钥，</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−1</m:t>
                        </m:r>
                      </m:sup>
                    </m:sSup>
                  </m:oMath>
                </a14:m>
                <a:r>
                  <a:rPr lang="zh-CN" altLang="en-US" dirty="0"/>
                  <a:t>是</a:t>
                </a:r>
                <a:r>
                  <a:rPr lang="en-US" altLang="zh-CN" dirty="0"/>
                  <a:t>k</a:t>
                </a:r>
                <a:r>
                  <a:rPr lang="zh-CN" altLang="en-US" dirty="0"/>
                  <a:t>关于</a:t>
                </a:r>
                <a:r>
                  <a:rPr lang="en-US" altLang="zh-CN" dirty="0"/>
                  <a:t>n</a:t>
                </a:r>
                <a:r>
                  <a:rPr lang="zh-CN" altLang="en-US" dirty="0"/>
                  <a:t>的模逆</a:t>
                </a:r>
                <a:r>
                  <a:rPr lang="zh-CN" altLang="en-US" dirty="0" smtClean="0"/>
                  <a:t>，</a:t>
                </a:r>
                <a:endParaRPr lang="en-US" altLang="zh-CN" dirty="0" smtClean="0"/>
              </a:p>
              <a:p>
                <a:r>
                  <a:rPr lang="en-US" altLang="zh-CN" dirty="0"/>
                  <a:t>3. Bob</a:t>
                </a:r>
                <a:r>
                  <a:rPr lang="zh-CN" altLang="en-US" dirty="0"/>
                  <a:t>此时有了</a:t>
                </a:r>
                <a:r>
                  <a:rPr lang="en-US" altLang="zh-CN" dirty="0"/>
                  <a:t>Alice</a:t>
                </a:r>
                <a:r>
                  <a:rPr lang="zh-CN" altLang="en-US" dirty="0"/>
                  <a:t>的公钥𝐻𝐴和签名信息</a:t>
                </a:r>
                <a:r>
                  <a:rPr lang="en-US" altLang="zh-CN" dirty="0"/>
                  <a:t>(r, s)</a:t>
                </a:r>
                <a:r>
                  <a:rPr lang="zh-CN" altLang="en-US" dirty="0"/>
                  <a:t>，首先计算</a:t>
                </a:r>
              </a:p>
              <a:p>
                <a:pPr lvl="1"/>
                <a:r>
                  <a:rPr lang="zh-CN" altLang="en-US" dirty="0"/>
                  <a:t>𝑢</a:t>
                </a:r>
                <a:r>
                  <a:rPr lang="en-US" altLang="zh-CN" dirty="0"/>
                  <a:t>1 = </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i="1">
                            <a:latin typeface="Cambria Math" panose="02040503050406030204" pitchFamily="18" charset="0"/>
                          </a:rPr>
                          <m:t>−1</m:t>
                        </m:r>
                      </m:sup>
                    </m:sSup>
                  </m:oMath>
                </a14:m>
                <a:r>
                  <a:rPr lang="zh-CN" altLang="en-US" dirty="0"/>
                  <a:t>𝑧𝑚𝑜𝑑𝑛</a:t>
                </a:r>
              </a:p>
              <a:p>
                <a:pPr lvl="1"/>
                <a:r>
                  <a:rPr lang="zh-CN" altLang="en-US" dirty="0"/>
                  <a:t>𝑢</a:t>
                </a:r>
                <a:r>
                  <a:rPr lang="en-US" altLang="zh-CN" dirty="0"/>
                  <a:t>2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−1</m:t>
                        </m:r>
                      </m:sup>
                    </m:sSup>
                  </m:oMath>
                </a14:m>
                <a:r>
                  <a:rPr lang="zh-CN" altLang="en-US" dirty="0"/>
                  <a:t>𝑟𝑚𝑜𝑑𝑛</a:t>
                </a:r>
              </a:p>
              <a:p>
                <a:r>
                  <a:rPr lang="en-US" altLang="zh-CN" dirty="0"/>
                  <a:t>4. </a:t>
                </a:r>
                <a:r>
                  <a:rPr lang="zh-CN" altLang="en-US" dirty="0"/>
                  <a:t>然后在计算</a:t>
                </a:r>
              </a:p>
              <a:p>
                <a:pPr lvl="1"/>
                <a:r>
                  <a:rPr lang="zh-CN" altLang="en-US" dirty="0"/>
                  <a:t>𝑃 </a:t>
                </a:r>
                <a:r>
                  <a:rPr lang="en-US" altLang="zh-CN" dirty="0"/>
                  <a:t>= </a:t>
                </a:r>
                <a:r>
                  <a:rPr lang="zh-CN" altLang="en-US" dirty="0"/>
                  <a:t>𝑢</a:t>
                </a:r>
                <a:r>
                  <a:rPr lang="en-US" altLang="zh-CN" dirty="0"/>
                  <a:t>1</a:t>
                </a:r>
                <a:r>
                  <a:rPr lang="zh-CN" altLang="en-US" dirty="0"/>
                  <a:t>𝐺 </a:t>
                </a:r>
                <a:r>
                  <a:rPr lang="en-US" altLang="zh-CN" dirty="0"/>
                  <a:t>+ </a:t>
                </a:r>
                <a:r>
                  <a:rPr lang="zh-CN" altLang="en-US" dirty="0"/>
                  <a:t>𝑢</a:t>
                </a:r>
                <a:r>
                  <a:rPr lang="en-US" altLang="zh-CN" dirty="0"/>
                  <a:t>2</a:t>
                </a:r>
                <a:r>
                  <a:rPr lang="zh-CN" altLang="en-US" dirty="0"/>
                  <a:t>𝐻𝐴</a:t>
                </a:r>
              </a:p>
              <a:p>
                <a:pPr lvl="1"/>
                <a:r>
                  <a:rPr lang="zh-CN" altLang="en-US" dirty="0"/>
                  <a:t>如果𝑟 </a:t>
                </a:r>
                <a:r>
                  <a:rPr lang="en-US" altLang="zh-CN" dirty="0"/>
                  <a:t>= </a:t>
                </a:r>
                <a:r>
                  <a:rPr lang="zh-CN" altLang="en-US" dirty="0"/>
                  <a:t>𝑥𝑃𝑚𝑜𝑑𝑛，则可以判定这个信息是来自于</a:t>
                </a:r>
                <a:r>
                  <a:rPr lang="en-US" altLang="zh-CN" dirty="0"/>
                  <a:t>Alice</a:t>
                </a:r>
                <a:r>
                  <a:rPr lang="zh-CN" altLang="en-US" dirty="0" smtClean="0"/>
                  <a:t>的</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928" t="-4202"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4852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ECSDA</a:t>
            </a:r>
            <a:r>
              <a:rPr lang="zh-CN" altLang="en-US" dirty="0"/>
              <a:t>签名算法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证明：</a:t>
                </a:r>
                <a:endParaRPr lang="en-US" altLang="zh-CN" dirty="0" smtClean="0"/>
              </a:p>
              <a:p>
                <a:r>
                  <a:rPr lang="zh-CN" altLang="en-US" dirty="0"/>
                  <a:t>𝑃 </a:t>
                </a:r>
                <a:r>
                  <a:rPr lang="en-US" altLang="zh-CN" dirty="0"/>
                  <a:t>= </a:t>
                </a:r>
                <a:r>
                  <a:rPr lang="zh-CN" altLang="en-US" dirty="0"/>
                  <a:t>𝑢</a:t>
                </a:r>
                <a:r>
                  <a:rPr lang="en-US" altLang="zh-CN" dirty="0"/>
                  <a:t>1</a:t>
                </a:r>
                <a:r>
                  <a:rPr lang="zh-CN" altLang="en-US" dirty="0"/>
                  <a:t>𝐺 </a:t>
                </a:r>
                <a:r>
                  <a:rPr lang="en-US" altLang="zh-CN" dirty="0"/>
                  <a:t>+ </a:t>
                </a:r>
                <a:r>
                  <a:rPr lang="zh-CN" altLang="en-US" dirty="0"/>
                  <a:t>𝑢</a:t>
                </a:r>
                <a:r>
                  <a:rPr lang="en-US" altLang="zh-CN" dirty="0"/>
                  <a:t>2</a:t>
                </a:r>
                <a:r>
                  <a:rPr lang="zh-CN" altLang="en-US" dirty="0"/>
                  <a:t>𝐻𝐴 </a:t>
                </a:r>
                <a:r>
                  <a:rPr lang="en-US" altLang="zh-CN" dirty="0"/>
                  <a:t>= </a:t>
                </a:r>
                <a:r>
                  <a:rPr lang="zh-CN" altLang="en-US" dirty="0"/>
                  <a:t>𝑢</a:t>
                </a:r>
                <a:r>
                  <a:rPr lang="en-US" altLang="zh-CN" dirty="0"/>
                  <a:t>1</a:t>
                </a:r>
                <a:r>
                  <a:rPr lang="zh-CN" altLang="en-US" dirty="0"/>
                  <a:t>𝐺 </a:t>
                </a:r>
                <a:r>
                  <a:rPr lang="en-US" altLang="zh-CN" dirty="0"/>
                  <a:t>+ </a:t>
                </a:r>
                <a:r>
                  <a:rPr lang="zh-CN" altLang="en-US" dirty="0"/>
                  <a:t>𝑢</a:t>
                </a:r>
                <a:r>
                  <a:rPr lang="en-US" altLang="zh-CN" dirty="0"/>
                  <a:t>2</a:t>
                </a:r>
                <a:r>
                  <a:rPr lang="zh-CN" altLang="en-US" dirty="0"/>
                  <a:t>𝑑𝐴𝐺 </a:t>
                </a:r>
                <a:r>
                  <a:rPr lang="en-US" altLang="zh-CN" dirty="0"/>
                  <a:t>= (</a:t>
                </a:r>
                <a:r>
                  <a:rPr lang="zh-CN" altLang="en-US" dirty="0"/>
                  <a:t>𝑢</a:t>
                </a:r>
                <a:r>
                  <a:rPr lang="en-US" altLang="zh-CN" dirty="0"/>
                  <a:t>1 + </a:t>
                </a:r>
                <a:r>
                  <a:rPr lang="zh-CN" altLang="en-US" dirty="0"/>
                  <a:t>𝑢</a:t>
                </a:r>
                <a:r>
                  <a:rPr lang="en-US" altLang="zh-CN" dirty="0"/>
                  <a:t>2</a:t>
                </a:r>
                <a:r>
                  <a:rPr lang="zh-CN" altLang="en-US" dirty="0"/>
                  <a:t>𝑑𝐴</a:t>
                </a:r>
                <a:r>
                  <a:rPr lang="en-US" altLang="zh-CN" dirty="0"/>
                  <a:t>)</a:t>
                </a:r>
                <a:r>
                  <a:rPr lang="zh-CN" altLang="en-US" dirty="0"/>
                  <a:t>𝐺</a:t>
                </a:r>
              </a:p>
              <a:p>
                <a:r>
                  <a:rPr lang="zh-CN" altLang="en-US" dirty="0"/>
                  <a:t>  </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−1</m:t>
                        </m:r>
                      </m:sup>
                    </m:sSup>
                  </m:oMath>
                </a14:m>
                <a:r>
                  <a:rPr lang="zh-CN" altLang="en-US" dirty="0"/>
                  <a:t>𝑧 </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−1</m:t>
                        </m:r>
                      </m:sup>
                    </m:sSup>
                  </m:oMath>
                </a14:m>
                <a:r>
                  <a:rPr lang="zh-CN" altLang="en-US" dirty="0"/>
                  <a:t>𝑟𝑑𝐴</a:t>
                </a:r>
                <a:r>
                  <a:rPr lang="en-US" altLang="zh-CN" dirty="0"/>
                  <a:t>)</a:t>
                </a:r>
                <a:r>
                  <a:rPr lang="zh-CN" altLang="en-US" dirty="0"/>
                  <a:t>𝐺 </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−1</m:t>
                        </m:r>
                      </m:sup>
                    </m:sSup>
                    <m:r>
                      <a:rPr lang="en-US" altLang="zh-CN" i="1">
                        <a:latin typeface="Cambria Math" panose="02040503050406030204" pitchFamily="18" charset="0"/>
                      </a:rPr>
                      <m:t> </m:t>
                    </m:r>
                  </m:oMath>
                </a14:m>
                <a:r>
                  <a:rPr lang="en-US" altLang="zh-CN" dirty="0"/>
                  <a:t>(</a:t>
                </a:r>
                <a:r>
                  <a:rPr lang="zh-CN" altLang="en-US" dirty="0"/>
                  <a:t>𝑧 </a:t>
                </a:r>
                <a:r>
                  <a:rPr lang="en-US" altLang="zh-CN" dirty="0"/>
                  <a:t>+ </a:t>
                </a:r>
                <a:r>
                  <a:rPr lang="zh-CN" altLang="en-US" dirty="0"/>
                  <a:t>𝑟𝑑𝐴</a:t>
                </a:r>
                <a:r>
                  <a:rPr lang="en-US" altLang="zh-CN" dirty="0"/>
                  <a:t>)</a:t>
                </a:r>
                <a:r>
                  <a:rPr lang="zh-CN" altLang="en-US" dirty="0"/>
                  <a:t>𝐺</a:t>
                </a:r>
              </a:p>
              <a:p>
                <a:endParaRPr lang="zh-CN" altLang="en-US" dirty="0"/>
              </a:p>
              <a:p>
                <a:r>
                  <a:rPr lang="zh-CN" altLang="en-US" dirty="0"/>
                  <a:t>由模逆运算的性质</a:t>
                </a:r>
              </a:p>
              <a:p>
                <a:r>
                  <a:rPr lang="zh-CN" altLang="en-US" dirty="0"/>
                  <a:t>	𝑠 </a:t>
                </a:r>
                <a:r>
                  <a:rPr lang="en-US" altLang="zh-CN" dirty="0"/>
                  <a:t>= </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−1</m:t>
                        </m:r>
                      </m:sup>
                    </m:sSup>
                    <m:r>
                      <a:rPr lang="en-US" altLang="zh-CN" i="1">
                        <a:latin typeface="Cambria Math" panose="02040503050406030204" pitchFamily="18" charset="0"/>
                      </a:rPr>
                      <m:t> </m:t>
                    </m:r>
                  </m:oMath>
                </a14:m>
                <a:r>
                  <a:rPr lang="en-US" altLang="zh-CN" dirty="0"/>
                  <a:t>(</a:t>
                </a:r>
                <a:r>
                  <a:rPr lang="zh-CN" altLang="en-US" dirty="0"/>
                  <a:t>𝑧 </a:t>
                </a:r>
                <a:r>
                  <a:rPr lang="en-US" altLang="zh-CN" dirty="0"/>
                  <a:t>+ </a:t>
                </a:r>
                <a:r>
                  <a:rPr lang="zh-CN" altLang="en-US" dirty="0"/>
                  <a:t>𝑟𝑑𝐴</a:t>
                </a:r>
                <a:r>
                  <a:rPr lang="en-US" altLang="zh-CN" dirty="0"/>
                  <a:t>)</a:t>
                </a:r>
                <a:r>
                  <a:rPr lang="zh-CN" altLang="en-US" dirty="0"/>
                  <a:t>𝑚𝑜𝑑𝑛 改写为𝑘 </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−1</m:t>
                        </m:r>
                      </m:sup>
                    </m:sSup>
                    <m:r>
                      <a:rPr lang="en-US" altLang="zh-CN" i="1">
                        <a:latin typeface="Cambria Math" panose="02040503050406030204" pitchFamily="18" charset="0"/>
                      </a:rPr>
                      <m:t> </m:t>
                    </m:r>
                  </m:oMath>
                </a14:m>
                <a:r>
                  <a:rPr lang="en-US" altLang="zh-CN" dirty="0"/>
                  <a:t>(</a:t>
                </a:r>
                <a:r>
                  <a:rPr lang="zh-CN" altLang="en-US" dirty="0"/>
                  <a:t>𝑧 </a:t>
                </a:r>
                <a:r>
                  <a:rPr lang="en-US" altLang="zh-CN" dirty="0"/>
                  <a:t>+ </a:t>
                </a:r>
                <a:r>
                  <a:rPr lang="zh-CN" altLang="en-US" dirty="0"/>
                  <a:t>𝑟𝑑𝐴</a:t>
                </a:r>
                <a:r>
                  <a:rPr lang="en-US" altLang="zh-CN" dirty="0"/>
                  <a:t>)</a:t>
                </a:r>
                <a:r>
                  <a:rPr lang="zh-CN" altLang="en-US" dirty="0"/>
                  <a:t>𝑚𝑜𝑑𝑛</a:t>
                </a:r>
              </a:p>
              <a:p>
                <a:endParaRPr lang="zh-CN" altLang="en-US" dirty="0"/>
              </a:p>
              <a:p>
                <a:r>
                  <a:rPr lang="zh-CN" altLang="en-US" dirty="0"/>
                  <a:t>于是 </a:t>
                </a:r>
                <a:r>
                  <a:rPr lang="en-US" altLang="zh-CN" dirty="0"/>
                  <a:t>P = </a:t>
                </a:r>
                <a:r>
                  <a:rPr lang="en-US" altLang="zh-CN" dirty="0" err="1"/>
                  <a:t>kG</a:t>
                </a:r>
                <a:endParaRPr lang="en-US"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265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隐藏地址</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Bob</a:t>
            </a:r>
            <a:r>
              <a:rPr lang="zh-CN" altLang="en-US" dirty="0"/>
              <a:t>分别创建了两个私钥</a:t>
            </a:r>
            <a:r>
              <a:rPr lang="en-US" altLang="zh-CN" dirty="0"/>
              <a:t>-</a:t>
            </a:r>
            <a:r>
              <a:rPr lang="zh-CN" altLang="en-US" dirty="0"/>
              <a:t>公钥对，分别标记为</a:t>
            </a:r>
            <a:r>
              <a:rPr lang="en-US" altLang="zh-CN" dirty="0"/>
              <a:t>(</a:t>
            </a:r>
            <a:r>
              <a:rPr lang="en-US" altLang="zh-CN" dirty="0" err="1"/>
              <a:t>a,A</a:t>
            </a:r>
            <a:r>
              <a:rPr lang="en-US" altLang="zh-CN" dirty="0"/>
              <a:t>)</a:t>
            </a:r>
            <a:r>
              <a:rPr lang="zh-CN" altLang="en-US" dirty="0"/>
              <a:t>和</a:t>
            </a:r>
            <a:r>
              <a:rPr lang="en-US" altLang="zh-CN" dirty="0"/>
              <a:t>(</a:t>
            </a:r>
            <a:r>
              <a:rPr lang="en-US" altLang="zh-CN" dirty="0" err="1"/>
              <a:t>b,B</a:t>
            </a:r>
            <a:r>
              <a:rPr lang="en-US" altLang="zh-CN" dirty="0"/>
              <a:t>)</a:t>
            </a:r>
            <a:r>
              <a:rPr lang="zh-CN" altLang="en-US" dirty="0"/>
              <a:t>，根据定义有</a:t>
            </a:r>
            <a:r>
              <a:rPr lang="en-US" altLang="zh-CN" dirty="0"/>
              <a:t>A=</a:t>
            </a:r>
            <a:r>
              <a:rPr lang="en-US" altLang="zh-CN" dirty="0" err="1"/>
              <a:t>aG</a:t>
            </a:r>
            <a:r>
              <a:rPr lang="zh-CN" altLang="en-US" dirty="0"/>
              <a:t>和</a:t>
            </a:r>
            <a:r>
              <a:rPr lang="en-US" altLang="zh-CN" dirty="0"/>
              <a:t>B=</a:t>
            </a:r>
            <a:r>
              <a:rPr lang="en-US" altLang="zh-CN" dirty="0" err="1"/>
              <a:t>bG</a:t>
            </a:r>
            <a:r>
              <a:rPr lang="zh-CN" altLang="en-US" dirty="0"/>
              <a:t>。</a:t>
            </a:r>
            <a:r>
              <a:rPr lang="en-US" altLang="zh-CN" dirty="0"/>
              <a:t>Bob</a:t>
            </a:r>
            <a:r>
              <a:rPr lang="zh-CN" altLang="en-US" dirty="0"/>
              <a:t>将</a:t>
            </a:r>
            <a:r>
              <a:rPr lang="en-US" altLang="zh-CN" dirty="0"/>
              <a:t>A,B</a:t>
            </a:r>
            <a:r>
              <a:rPr lang="zh-CN" altLang="en-US" dirty="0"/>
              <a:t>告诉别人，这就是其隐身地址</a:t>
            </a:r>
            <a:r>
              <a:rPr lang="zh-CN" altLang="en-US" dirty="0" smtClean="0"/>
              <a:t>。</a:t>
            </a:r>
            <a:endParaRPr lang="en-US" altLang="zh-CN" dirty="0" smtClean="0"/>
          </a:p>
          <a:p>
            <a:r>
              <a:rPr lang="en-US" altLang="zh-CN" dirty="0" smtClean="0"/>
              <a:t>Alice</a:t>
            </a:r>
            <a:r>
              <a:rPr lang="zh-CN" altLang="en-US" dirty="0" smtClean="0"/>
              <a:t>发送</a:t>
            </a:r>
            <a:r>
              <a:rPr lang="zh-CN" altLang="en-US" dirty="0"/>
              <a:t>一</a:t>
            </a:r>
            <a:r>
              <a:rPr lang="zh-CN" altLang="en-US" dirty="0" smtClean="0"/>
              <a:t>个币给</a:t>
            </a:r>
            <a:r>
              <a:rPr lang="en-US" altLang="zh-CN" dirty="0"/>
              <a:t>Bob</a:t>
            </a:r>
            <a:r>
              <a:rPr lang="zh-CN" altLang="en-US" dirty="0"/>
              <a:t>，</a:t>
            </a:r>
            <a:r>
              <a:rPr lang="zh-CN" altLang="en-US" dirty="0" smtClean="0"/>
              <a:t>即将该币赋</a:t>
            </a:r>
            <a:r>
              <a:rPr lang="zh-CN" altLang="en-US" dirty="0"/>
              <a:t>给地址</a:t>
            </a:r>
            <a:r>
              <a:rPr lang="en-US" altLang="zh-CN" dirty="0"/>
              <a:t>P</a:t>
            </a:r>
            <a:r>
              <a:rPr lang="zh-CN" altLang="en-US" dirty="0" smtClean="0"/>
              <a:t>，其中</a:t>
            </a:r>
            <a:r>
              <a:rPr lang="en-US" altLang="zh-CN" dirty="0" smtClean="0"/>
              <a:t>P=H(</a:t>
            </a:r>
            <a:r>
              <a:rPr lang="en-US" altLang="zh-CN" dirty="0" err="1" smtClean="0"/>
              <a:t>rA</a:t>
            </a:r>
            <a:r>
              <a:rPr lang="en-US" altLang="zh-CN" dirty="0" smtClean="0"/>
              <a:t>)G+B</a:t>
            </a:r>
            <a:r>
              <a:rPr lang="zh-CN" altLang="en-US" dirty="0" smtClean="0"/>
              <a:t>。</a:t>
            </a:r>
            <a:endParaRPr lang="en-US" altLang="zh-CN" dirty="0" smtClean="0"/>
          </a:p>
          <a:p>
            <a:r>
              <a:rPr lang="zh-CN" altLang="en-US" dirty="0" smtClean="0"/>
              <a:t>该</a:t>
            </a:r>
            <a:r>
              <a:rPr lang="zh-CN" altLang="en-US" dirty="0"/>
              <a:t>交易与</a:t>
            </a:r>
            <a:r>
              <a:rPr lang="en-US" altLang="zh-CN" dirty="0"/>
              <a:t>R=</a:t>
            </a:r>
            <a:r>
              <a:rPr lang="en-US" altLang="zh-CN" dirty="0" err="1"/>
              <a:t>rG</a:t>
            </a:r>
            <a:r>
              <a:rPr lang="zh-CN" altLang="en-US" dirty="0"/>
              <a:t>一道被广播到区块链网络</a:t>
            </a:r>
            <a:r>
              <a:rPr lang="zh-CN" altLang="en-US" dirty="0" smtClean="0"/>
              <a:t>。</a:t>
            </a:r>
            <a:endParaRPr lang="en-US" altLang="zh-CN" dirty="0" smtClean="0"/>
          </a:p>
          <a:p>
            <a:endParaRPr lang="en-US" altLang="zh-CN" dirty="0" smtClean="0"/>
          </a:p>
          <a:p>
            <a:r>
              <a:rPr lang="zh-CN" altLang="en-US" dirty="0" smtClean="0"/>
              <a:t>那么</a:t>
            </a:r>
            <a:r>
              <a:rPr lang="zh-CN" altLang="en-US" dirty="0"/>
              <a:t>，现在</a:t>
            </a:r>
            <a:r>
              <a:rPr lang="en-US" altLang="zh-CN" dirty="0"/>
              <a:t>Bob</a:t>
            </a:r>
            <a:r>
              <a:rPr lang="zh-CN" altLang="en-US" dirty="0"/>
              <a:t>怎么拿到这些钱呢</a:t>
            </a:r>
            <a:r>
              <a:rPr lang="zh-CN" altLang="en-US" dirty="0" smtClean="0"/>
              <a:t>？</a:t>
            </a:r>
            <a:endParaRPr lang="en-US" altLang="zh-CN" dirty="0" smtClean="0"/>
          </a:p>
          <a:p>
            <a:r>
              <a:rPr lang="zh-CN" altLang="en-US" dirty="0" smtClean="0"/>
              <a:t>当</a:t>
            </a:r>
            <a:r>
              <a:rPr lang="zh-CN" altLang="en-US" dirty="0"/>
              <a:t>他看到</a:t>
            </a:r>
            <a:r>
              <a:rPr lang="en-US" altLang="zh-CN" dirty="0"/>
              <a:t>Alice</a:t>
            </a:r>
            <a:r>
              <a:rPr lang="zh-CN" altLang="en-US" dirty="0"/>
              <a:t>的交易，他就执行</a:t>
            </a:r>
            <a:r>
              <a:rPr lang="en-US" altLang="zh-CN" dirty="0"/>
              <a:t>x=H(</a:t>
            </a:r>
            <a:r>
              <a:rPr lang="en-US" altLang="zh-CN" dirty="0" err="1"/>
              <a:t>aR</a:t>
            </a:r>
            <a:r>
              <a:rPr lang="en-US" altLang="zh-CN" dirty="0"/>
              <a:t>)+b</a:t>
            </a:r>
            <a:r>
              <a:rPr lang="zh-CN" altLang="en-US" dirty="0"/>
              <a:t>，并发现： </a:t>
            </a:r>
          </a:p>
          <a:p>
            <a:r>
              <a:rPr lang="en-US" altLang="zh-CN" dirty="0" err="1" smtClean="0"/>
              <a:t>xG</a:t>
            </a:r>
            <a:r>
              <a:rPr lang="en-US" altLang="zh-CN" dirty="0" smtClean="0"/>
              <a:t> </a:t>
            </a:r>
            <a:r>
              <a:rPr lang="en-US" altLang="zh-CN" dirty="0"/>
              <a:t>= (H(</a:t>
            </a:r>
            <a:r>
              <a:rPr lang="en-US" altLang="zh-CN" dirty="0" err="1"/>
              <a:t>aR</a:t>
            </a:r>
            <a:r>
              <a:rPr lang="en-US" altLang="zh-CN" dirty="0"/>
              <a:t>)+b)G = H(</a:t>
            </a:r>
            <a:r>
              <a:rPr lang="en-US" altLang="zh-CN" dirty="0" err="1"/>
              <a:t>aR</a:t>
            </a:r>
            <a:r>
              <a:rPr lang="en-US" altLang="zh-CN" dirty="0"/>
              <a:t>)</a:t>
            </a:r>
            <a:r>
              <a:rPr lang="en-US" altLang="zh-CN" dirty="0" err="1"/>
              <a:t>G+bG</a:t>
            </a:r>
            <a:r>
              <a:rPr lang="en-US" altLang="zh-CN" dirty="0"/>
              <a:t> = H(</a:t>
            </a:r>
            <a:r>
              <a:rPr lang="en-US" altLang="zh-CN" dirty="0" err="1"/>
              <a:t>arG</a:t>
            </a:r>
            <a:r>
              <a:rPr lang="en-US" altLang="zh-CN" dirty="0"/>
              <a:t>)G+B = H(</a:t>
            </a:r>
            <a:r>
              <a:rPr lang="en-US" altLang="zh-CN" dirty="0" err="1"/>
              <a:t>raG</a:t>
            </a:r>
            <a:r>
              <a:rPr lang="en-US" altLang="zh-CN" dirty="0"/>
              <a:t>)G+B = H(</a:t>
            </a:r>
            <a:r>
              <a:rPr lang="en-US" altLang="zh-CN" dirty="0" err="1"/>
              <a:t>rA</a:t>
            </a:r>
            <a:r>
              <a:rPr lang="en-US" altLang="zh-CN" dirty="0"/>
              <a:t>)G+B = P, </a:t>
            </a:r>
          </a:p>
          <a:p>
            <a:r>
              <a:rPr lang="zh-CN" altLang="en-US" dirty="0" smtClean="0"/>
              <a:t>即</a:t>
            </a:r>
            <a:r>
              <a:rPr lang="en-US" altLang="zh-CN" dirty="0" smtClean="0"/>
              <a:t>Bob</a:t>
            </a:r>
            <a:r>
              <a:rPr lang="zh-CN" altLang="en-US" dirty="0"/>
              <a:t>可以重建符合</a:t>
            </a:r>
            <a:r>
              <a:rPr lang="en-US" altLang="zh-CN" dirty="0"/>
              <a:t>P=</a:t>
            </a:r>
            <a:r>
              <a:rPr lang="en-US" altLang="zh-CN" dirty="0" err="1"/>
              <a:t>xG</a:t>
            </a:r>
            <a:r>
              <a:rPr lang="zh-CN" altLang="en-US" dirty="0"/>
              <a:t>的</a:t>
            </a:r>
            <a:r>
              <a:rPr lang="en-US" altLang="zh-CN" dirty="0"/>
              <a:t>x</a:t>
            </a:r>
            <a:r>
              <a:rPr lang="zh-CN" altLang="en-US" dirty="0"/>
              <a:t>，因此成为</a:t>
            </a:r>
            <a:r>
              <a:rPr lang="zh-CN" altLang="en-US" dirty="0" smtClean="0"/>
              <a:t>该币的</a:t>
            </a:r>
            <a:r>
              <a:rPr lang="zh-CN" altLang="en-US" dirty="0"/>
              <a:t>拥有者</a:t>
            </a:r>
            <a:r>
              <a:rPr lang="zh-CN" altLang="en-US" dirty="0" smtClean="0"/>
              <a:t>。</a:t>
            </a:r>
            <a:endParaRPr lang="zh-CN" altLang="en-US" dirty="0"/>
          </a:p>
          <a:p>
            <a:endParaRPr lang="en-US" altLang="zh-CN" dirty="0" smtClean="0"/>
          </a:p>
          <a:p>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91885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零知识</a:t>
            </a:r>
            <a:r>
              <a:rPr lang="zh-CN" altLang="en-US" dirty="0" smtClean="0"/>
              <a:t>证明</a:t>
            </a:r>
            <a:endParaRPr lang="zh-CN" altLang="en-US" dirty="0"/>
          </a:p>
        </p:txBody>
      </p:sp>
      <p:sp>
        <p:nvSpPr>
          <p:cNvPr id="3" name="内容占位符 2"/>
          <p:cNvSpPr>
            <a:spLocks noGrp="1"/>
          </p:cNvSpPr>
          <p:nvPr>
            <p:ph idx="1"/>
          </p:nvPr>
        </p:nvSpPr>
        <p:spPr>
          <a:xfrm>
            <a:off x="838200" y="1825624"/>
            <a:ext cx="10515600" cy="4967061"/>
          </a:xfrm>
        </p:spPr>
        <p:txBody>
          <a:bodyPr/>
          <a:lstStyle/>
          <a:p>
            <a:r>
              <a:rPr lang="zh-CN" altLang="en-US" dirty="0"/>
              <a:t>当前的解决方案</a:t>
            </a:r>
            <a:endParaRPr lang="en-US" altLang="zh-CN" dirty="0" smtClean="0"/>
          </a:p>
          <a:p>
            <a:pPr lvl="1"/>
            <a:r>
              <a:rPr lang="en-US" altLang="zh-CN" dirty="0"/>
              <a:t>https://trello-attachments.s3.amazonaws.com/5b2892ad61496076b3bb6789/5c19feb523abbe1473fe7a6a/976f4899cd8c2ecd7655654e6c4cf908/Trias_%E9%9A%90%E7%A7%81%E4%BA%A4%E6%98%93%E5%BA%94%E7%94%A8%E8%AE%BE%E8%AE%A1.md</a:t>
            </a:r>
          </a:p>
          <a:p>
            <a:r>
              <a:rPr lang="zh-CN" altLang="en-US" dirty="0" smtClean="0"/>
              <a:t>当前的</a:t>
            </a:r>
            <a:r>
              <a:rPr lang="en-US" altLang="zh-CN" dirty="0" smtClean="0"/>
              <a:t>demo</a:t>
            </a:r>
            <a:r>
              <a:rPr lang="zh-CN" altLang="en-US" dirty="0" smtClean="0"/>
              <a:t>：</a:t>
            </a:r>
            <a:endParaRPr lang="en-US" altLang="zh-CN" dirty="0" smtClean="0"/>
          </a:p>
          <a:p>
            <a:pPr lvl="1"/>
            <a:r>
              <a:rPr lang="en-US" altLang="zh-CN" dirty="0">
                <a:hlinkClick r:id="rId3"/>
              </a:rPr>
              <a:t>https://</a:t>
            </a:r>
            <a:r>
              <a:rPr lang="en-US" altLang="zh-CN" dirty="0" smtClean="0">
                <a:hlinkClick r:id="rId3"/>
              </a:rPr>
              <a:t>github.com/yixuanzi/lightning_circuit</a:t>
            </a:r>
            <a:endParaRPr lang="en-US" altLang="zh-CN" dirty="0" smtClean="0"/>
          </a:p>
          <a:p>
            <a:pPr lvl="1"/>
            <a:r>
              <a:rPr lang="zh-CN" altLang="en-US" dirty="0" smtClean="0"/>
              <a:t>性能：</a:t>
            </a:r>
            <a:endParaRPr lang="en-US" altLang="zh-CN" dirty="0" smtClean="0"/>
          </a:p>
          <a:p>
            <a:pPr lvl="1"/>
            <a:endParaRPr lang="zh-CN" altLang="en-US" dirty="0"/>
          </a:p>
        </p:txBody>
      </p:sp>
      <p:pic>
        <p:nvPicPr>
          <p:cNvPr id="4" name="图片 3"/>
          <p:cNvPicPr>
            <a:picLocks noChangeAspect="1"/>
          </p:cNvPicPr>
          <p:nvPr/>
        </p:nvPicPr>
        <p:blipFill>
          <a:blip r:embed="rId4"/>
          <a:stretch>
            <a:fillRect/>
          </a:stretch>
        </p:blipFill>
        <p:spPr>
          <a:xfrm>
            <a:off x="2660975" y="4953016"/>
            <a:ext cx="3790950" cy="1724025"/>
          </a:xfrm>
          <a:prstGeom prst="rect">
            <a:avLst/>
          </a:prstGeom>
        </p:spPr>
      </p:pic>
    </p:spTree>
    <p:extLst>
      <p:ext uri="{BB962C8B-B14F-4D97-AF65-F5344CB8AC3E}">
        <p14:creationId xmlns:p14="http://schemas.microsoft.com/office/powerpoint/2010/main" val="4176991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零知识证明调研</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err="1"/>
              <a:t>zkSNARKs</a:t>
            </a:r>
            <a:r>
              <a:rPr lang="en-US" altLang="zh-CN" dirty="0"/>
              <a:t> </a:t>
            </a:r>
            <a:r>
              <a:rPr lang="zh-CN" altLang="en-US" dirty="0"/>
              <a:t>包含 </a:t>
            </a:r>
            <a:r>
              <a:rPr lang="en-US" altLang="zh-CN" dirty="0"/>
              <a:t>4 </a:t>
            </a:r>
            <a:r>
              <a:rPr lang="zh-CN" altLang="en-US" dirty="0"/>
              <a:t>个主要的部分</a:t>
            </a:r>
            <a:r>
              <a:rPr lang="en-US" altLang="zh-CN" dirty="0"/>
              <a:t>:</a:t>
            </a:r>
          </a:p>
          <a:p>
            <a:r>
              <a:rPr lang="en-US" altLang="zh-CN" dirty="0"/>
              <a:t>A) </a:t>
            </a:r>
            <a:r>
              <a:rPr lang="zh-CN" altLang="en-US" dirty="0"/>
              <a:t>编码成一个多项式问题</a:t>
            </a:r>
          </a:p>
          <a:p>
            <a:r>
              <a:rPr lang="zh-CN" altLang="en-US" dirty="0"/>
              <a:t>把需要验证的程序编写成一个二次的多项式方程：</a:t>
            </a:r>
            <a:r>
              <a:rPr lang="en-US" altLang="zh-CN" dirty="0"/>
              <a:t>t(x) h(x) = w(x) v(x)</a:t>
            </a:r>
            <a:r>
              <a:rPr lang="zh-CN" altLang="en-US" dirty="0"/>
              <a:t>，当且仅当程序的计算结果正确时这个等式才成立。证明者需要说服验证者这个等式成立</a:t>
            </a:r>
            <a:r>
              <a:rPr lang="zh-CN" altLang="en-US" dirty="0" smtClean="0"/>
              <a:t>。</a:t>
            </a:r>
            <a:endParaRPr lang="zh-CN" altLang="en-US" dirty="0"/>
          </a:p>
          <a:p>
            <a:r>
              <a:rPr lang="en-US" altLang="zh-CN" dirty="0"/>
              <a:t>B) </a:t>
            </a:r>
            <a:r>
              <a:rPr lang="zh-CN" altLang="en-US" dirty="0"/>
              <a:t>简单随机抽样</a:t>
            </a:r>
          </a:p>
          <a:p>
            <a:r>
              <a:rPr lang="zh-CN" altLang="en-US" dirty="0"/>
              <a:t>验证者会选择一个私密评估点 </a:t>
            </a:r>
            <a:r>
              <a:rPr lang="en-US" altLang="zh-CN" dirty="0"/>
              <a:t>s </a:t>
            </a:r>
            <a:r>
              <a:rPr lang="zh-CN" altLang="en-US" dirty="0"/>
              <a:t>来将多项式乘法和验证多项式函数相等的问题简化成简单乘法和验证等式 </a:t>
            </a:r>
            <a:r>
              <a:rPr lang="en-US" altLang="zh-CN" dirty="0"/>
              <a:t>t(s)h(s) = w(s)v(s) </a:t>
            </a:r>
            <a:r>
              <a:rPr lang="zh-CN" altLang="en-US" dirty="0"/>
              <a:t>的问题</a:t>
            </a:r>
            <a:r>
              <a:rPr lang="zh-CN" altLang="en-US" dirty="0" smtClean="0"/>
              <a:t>。这样</a:t>
            </a:r>
            <a:r>
              <a:rPr lang="zh-CN" altLang="en-US" dirty="0"/>
              <a:t>做不但可以减少证明量，还可以大量的减小验证所需的时间</a:t>
            </a:r>
            <a:r>
              <a:rPr lang="zh-CN" altLang="en-US" dirty="0" smtClean="0"/>
              <a:t>。</a:t>
            </a:r>
            <a:endParaRPr lang="zh-CN" altLang="en-US" dirty="0"/>
          </a:p>
          <a:p>
            <a:r>
              <a:rPr lang="en-US" altLang="zh-CN" dirty="0"/>
              <a:t>C) </a:t>
            </a:r>
            <a:r>
              <a:rPr lang="zh-CN" altLang="en-US" dirty="0"/>
              <a:t>同态（</a:t>
            </a:r>
            <a:r>
              <a:rPr lang="en-US" altLang="zh-CN" dirty="0" err="1"/>
              <a:t>Homomorphic</a:t>
            </a:r>
            <a:r>
              <a:rPr lang="zh-CN" altLang="en-US" dirty="0"/>
              <a:t>）编码 </a:t>
            </a:r>
            <a:r>
              <a:rPr lang="en-US" altLang="zh-CN" dirty="0"/>
              <a:t>/ </a:t>
            </a:r>
            <a:r>
              <a:rPr lang="zh-CN" altLang="en-US" dirty="0"/>
              <a:t>加密</a:t>
            </a:r>
          </a:p>
          <a:p>
            <a:r>
              <a:rPr lang="zh-CN" altLang="en-US" dirty="0"/>
              <a:t>我们使用一个拥有一些同态属性的（并不是完全同态的，至少在实际使用中有一些不是同态的）编码 </a:t>
            </a:r>
            <a:r>
              <a:rPr lang="en-US" altLang="zh-CN" dirty="0"/>
              <a:t>/ </a:t>
            </a:r>
            <a:r>
              <a:rPr lang="zh-CN" altLang="en-US" dirty="0"/>
              <a:t>加密函数 </a:t>
            </a:r>
            <a:r>
              <a:rPr lang="en-US" altLang="zh-CN" dirty="0"/>
              <a:t>E</a:t>
            </a:r>
            <a:r>
              <a:rPr lang="zh-CN" altLang="en-US" dirty="0"/>
              <a:t>。这个函数允许证明者在不知道 </a:t>
            </a:r>
            <a:r>
              <a:rPr lang="en-US" altLang="zh-CN" dirty="0"/>
              <a:t>s </a:t>
            </a:r>
            <a:r>
              <a:rPr lang="zh-CN" altLang="en-US" dirty="0"/>
              <a:t>的情况下计算 </a:t>
            </a:r>
            <a:r>
              <a:rPr lang="en-US" altLang="zh-CN" dirty="0"/>
              <a:t>E(t(s)), E(h(s)), E(w(s)), E(v(s))</a:t>
            </a:r>
            <a:r>
              <a:rPr lang="zh-CN" altLang="en-US" dirty="0"/>
              <a:t>，她只知道 </a:t>
            </a:r>
            <a:r>
              <a:rPr lang="en-US" altLang="zh-CN" dirty="0"/>
              <a:t>E(s) </a:t>
            </a:r>
            <a:r>
              <a:rPr lang="zh-CN" altLang="en-US" dirty="0"/>
              <a:t>和一些其他有用的加密信息</a:t>
            </a:r>
            <a:r>
              <a:rPr lang="zh-CN" altLang="en-US" dirty="0" smtClean="0"/>
              <a:t>。</a:t>
            </a:r>
            <a:endParaRPr lang="zh-CN" altLang="en-US" dirty="0"/>
          </a:p>
          <a:p>
            <a:r>
              <a:rPr lang="en-US" altLang="zh-CN" dirty="0"/>
              <a:t>D) </a:t>
            </a:r>
            <a:r>
              <a:rPr lang="zh-CN" altLang="en-US" dirty="0"/>
              <a:t>零知识</a:t>
            </a:r>
          </a:p>
          <a:p>
            <a:r>
              <a:rPr lang="zh-CN" altLang="en-US" dirty="0"/>
              <a:t>证明者通过乘以一个数来替换 </a:t>
            </a:r>
            <a:r>
              <a:rPr lang="en-US" altLang="zh-CN" dirty="0"/>
              <a:t>E(t(s)), E(h(s)), E(w(s)), E(v(s)) </a:t>
            </a:r>
            <a:r>
              <a:rPr lang="zh-CN" altLang="en-US" dirty="0"/>
              <a:t>的值，这样验证者就可以在不知道真实的编码值的情况下验证他们正确的结构了。</a:t>
            </a:r>
            <a:endParaRPr lang="zh-CN" altLang="en-US" dirty="0"/>
          </a:p>
        </p:txBody>
      </p:sp>
    </p:spTree>
    <p:extLst>
      <p:ext uri="{BB962C8B-B14F-4D97-AF65-F5344CB8AC3E}">
        <p14:creationId xmlns:p14="http://schemas.microsoft.com/office/powerpoint/2010/main" val="3293236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零知识</a:t>
            </a:r>
            <a:r>
              <a:rPr lang="zh-CN" altLang="en-US" dirty="0" smtClean="0"/>
              <a:t>证明</a:t>
            </a:r>
            <a:r>
              <a:rPr lang="zh-CN" altLang="en-US" dirty="0"/>
              <a:t>调研</a:t>
            </a:r>
            <a:endParaRPr lang="zh-CN" altLang="en-US" dirty="0"/>
          </a:p>
        </p:txBody>
      </p:sp>
      <p:sp>
        <p:nvSpPr>
          <p:cNvPr id="3" name="内容占位符 2"/>
          <p:cNvSpPr>
            <a:spLocks noGrp="1"/>
          </p:cNvSpPr>
          <p:nvPr>
            <p:ph idx="1"/>
          </p:nvPr>
        </p:nvSpPr>
        <p:spPr>
          <a:xfrm>
            <a:off x="838200" y="1455576"/>
            <a:ext cx="10515600" cy="5169159"/>
          </a:xfrm>
        </p:spPr>
        <p:txBody>
          <a:bodyPr>
            <a:normAutofit/>
          </a:bodyPr>
          <a:lstStyle/>
          <a:p>
            <a:r>
              <a:rPr lang="zh-CN" altLang="en-US" dirty="0" smtClean="0"/>
              <a:t>资料：</a:t>
            </a:r>
            <a:r>
              <a:rPr lang="en-US" altLang="zh-CN" dirty="0"/>
              <a:t> SNARKs for </a:t>
            </a:r>
            <a:r>
              <a:rPr lang="en-US" altLang="zh-CN" dirty="0" smtClean="0"/>
              <a:t>C.pdf</a:t>
            </a:r>
          </a:p>
          <a:p>
            <a:r>
              <a:rPr lang="zh-CN" altLang="en-US" dirty="0" smtClean="0"/>
              <a:t>知识介绍：</a:t>
            </a:r>
            <a:endParaRPr lang="en-US" altLang="zh-CN" dirty="0" smtClean="0"/>
          </a:p>
          <a:p>
            <a:pPr lvl="1"/>
            <a:r>
              <a:rPr lang="en-US" altLang="zh-CN" dirty="0" err="1" smtClean="0"/>
              <a:t>Zcash</a:t>
            </a:r>
            <a:r>
              <a:rPr lang="zh-CN" altLang="en-US" dirty="0" smtClean="0"/>
              <a:t>：</a:t>
            </a:r>
            <a:r>
              <a:rPr lang="en-US" altLang="zh-CN" dirty="0"/>
              <a:t> </a:t>
            </a:r>
            <a:r>
              <a:rPr lang="en-US" altLang="zh-CN" dirty="0">
                <a:hlinkClick r:id="rId3"/>
              </a:rPr>
              <a:t>https://z.cash/zh/technology/zksnarks</a:t>
            </a:r>
            <a:r>
              <a:rPr lang="en-US" altLang="zh-CN" dirty="0" smtClean="0">
                <a:hlinkClick r:id="rId3"/>
              </a:rPr>
              <a:t>/</a:t>
            </a:r>
            <a:endParaRPr lang="en-US" altLang="zh-CN" dirty="0" smtClean="0"/>
          </a:p>
          <a:p>
            <a:pPr lvl="2"/>
            <a:r>
              <a:rPr lang="en-US" altLang="zh-CN" u="sng" dirty="0" err="1">
                <a:hlinkClick r:id="rId4"/>
              </a:rPr>
              <a:t>Homomorphic</a:t>
            </a:r>
            <a:r>
              <a:rPr lang="en-US" altLang="zh-CN" u="sng" dirty="0">
                <a:hlinkClick r:id="rId4"/>
              </a:rPr>
              <a:t> Hiding</a:t>
            </a:r>
            <a:endParaRPr lang="en-US" altLang="zh-CN" dirty="0"/>
          </a:p>
          <a:p>
            <a:pPr lvl="2"/>
            <a:r>
              <a:rPr lang="en-US" altLang="zh-CN" dirty="0">
                <a:hlinkClick r:id="rId5"/>
              </a:rPr>
              <a:t>Blind Evaluation of Polynomials</a:t>
            </a:r>
            <a:endParaRPr lang="en-US" altLang="zh-CN" dirty="0"/>
          </a:p>
          <a:p>
            <a:pPr lvl="2"/>
            <a:r>
              <a:rPr lang="en-US" altLang="zh-CN" dirty="0">
                <a:hlinkClick r:id="rId6"/>
              </a:rPr>
              <a:t>The Knowledge of Coefficient Test and Assumption</a:t>
            </a:r>
            <a:endParaRPr lang="en-US" altLang="zh-CN" dirty="0"/>
          </a:p>
          <a:p>
            <a:pPr lvl="2"/>
            <a:r>
              <a:rPr lang="en-US" altLang="zh-CN" dirty="0">
                <a:hlinkClick r:id="rId7"/>
              </a:rPr>
              <a:t>How to make Blind Evaluation of Polynomials Verifiable</a:t>
            </a:r>
            <a:endParaRPr lang="en-US" altLang="zh-CN" dirty="0"/>
          </a:p>
          <a:p>
            <a:pPr lvl="2"/>
            <a:r>
              <a:rPr lang="en-US" altLang="zh-CN" dirty="0">
                <a:hlinkClick r:id="rId8"/>
              </a:rPr>
              <a:t>From Computations to Polynomials</a:t>
            </a:r>
            <a:endParaRPr lang="en-US" altLang="zh-CN" dirty="0"/>
          </a:p>
          <a:p>
            <a:pPr lvl="2"/>
            <a:r>
              <a:rPr lang="en-US" altLang="zh-CN" dirty="0">
                <a:hlinkClick r:id="rId9"/>
              </a:rPr>
              <a:t>The Pinocchio Protocol</a:t>
            </a:r>
            <a:endParaRPr lang="en-US" altLang="zh-CN" dirty="0"/>
          </a:p>
          <a:p>
            <a:pPr lvl="2"/>
            <a:r>
              <a:rPr lang="en-US" altLang="zh-CN" dirty="0">
                <a:hlinkClick r:id="rId10"/>
              </a:rPr>
              <a:t>Pairings of Elliptic </a:t>
            </a:r>
            <a:r>
              <a:rPr lang="en-US" altLang="zh-CN" dirty="0" smtClean="0">
                <a:hlinkClick r:id="rId10"/>
              </a:rPr>
              <a:t>Curves</a:t>
            </a:r>
            <a:endParaRPr lang="en-US" altLang="zh-CN" dirty="0" smtClean="0"/>
          </a:p>
          <a:p>
            <a:r>
              <a:rPr lang="zh-CN" altLang="en-US" dirty="0" smtClean="0"/>
              <a:t>技术流派：</a:t>
            </a:r>
            <a:endParaRPr lang="en-US" altLang="zh-CN" dirty="0" smtClean="0"/>
          </a:p>
          <a:p>
            <a:pPr lvl="1"/>
            <a:endParaRPr lang="en-US" altLang="zh-CN" dirty="0" smtClean="0"/>
          </a:p>
          <a:p>
            <a:pPr lvl="1"/>
            <a:endParaRPr lang="en-US" altLang="zh-CN" dirty="0"/>
          </a:p>
          <a:p>
            <a:pPr lvl="1"/>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480799"/>
              </p:ext>
            </p:extLst>
          </p:nvPr>
        </p:nvGraphicFramePr>
        <p:xfrm>
          <a:off x="1953013" y="5869049"/>
          <a:ext cx="7334250" cy="388620"/>
        </p:xfrm>
        <a:graphic>
          <a:graphicData uri="http://schemas.openxmlformats.org/drawingml/2006/table">
            <a:tbl>
              <a:tblPr/>
              <a:tblGrid>
                <a:gridCol w="2444750"/>
                <a:gridCol w="2444750"/>
                <a:gridCol w="2444750"/>
              </a:tblGrid>
              <a:tr h="0">
                <a:tc>
                  <a:txBody>
                    <a:bodyPr/>
                    <a:lstStyle/>
                    <a:p>
                      <a:r>
                        <a:rPr lang="en-US" b="1">
                          <a:effectLst/>
                        </a:rPr>
                        <a:t>zk-SNARKs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dirty="0" err="1">
                          <a:effectLst/>
                        </a:rPr>
                        <a:t>zk</a:t>
                      </a:r>
                      <a:r>
                        <a:rPr lang="en-US" b="1" dirty="0">
                          <a:effectLst/>
                        </a:rPr>
                        <a:t>-STARKs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dirty="0">
                          <a:effectLst/>
                        </a:rPr>
                        <a:t>Bulletproofs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7536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零知识证明调研</a:t>
            </a:r>
          </a:p>
        </p:txBody>
      </p:sp>
      <p:sp>
        <p:nvSpPr>
          <p:cNvPr id="3" name="内容占位符 2"/>
          <p:cNvSpPr>
            <a:spLocks noGrp="1"/>
          </p:cNvSpPr>
          <p:nvPr>
            <p:ph idx="1"/>
          </p:nvPr>
        </p:nvSpPr>
        <p:spPr/>
        <p:txBody>
          <a:bodyPr>
            <a:normAutofit/>
          </a:bodyPr>
          <a:lstStyle/>
          <a:p>
            <a:r>
              <a:rPr lang="zh-CN" altLang="en-US" dirty="0" smtClean="0"/>
              <a:t>同类方案比较</a:t>
            </a:r>
            <a:endParaRPr lang="en-US" altLang="zh-CN" dirty="0" smtClean="0"/>
          </a:p>
          <a:p>
            <a:pPr lvl="1"/>
            <a:r>
              <a:rPr lang="zh-CN" altLang="en-US" dirty="0"/>
              <a:t>使用 </a:t>
            </a:r>
            <a:r>
              <a:rPr lang="en-US" altLang="zh-CN" dirty="0" err="1"/>
              <a:t>zk-snark</a:t>
            </a:r>
            <a:r>
              <a:rPr lang="en-US" altLang="zh-CN" dirty="0"/>
              <a:t> </a:t>
            </a:r>
            <a:r>
              <a:rPr lang="zh-CN" altLang="en-US" dirty="0"/>
              <a:t>实现的 </a:t>
            </a:r>
            <a:r>
              <a:rPr lang="en-US" altLang="zh-CN" dirty="0" err="1"/>
              <a:t>ZCash</a:t>
            </a:r>
            <a:r>
              <a:rPr lang="en-US" altLang="zh-CN" dirty="0"/>
              <a:t> </a:t>
            </a:r>
            <a:r>
              <a:rPr lang="zh-CN" altLang="en-US" dirty="0"/>
              <a:t>有一个依赖于信任的 </a:t>
            </a:r>
            <a:r>
              <a:rPr lang="en-US" altLang="zh-CN" dirty="0"/>
              <a:t>setup </a:t>
            </a:r>
            <a:r>
              <a:rPr lang="zh-CN" altLang="en-US" dirty="0"/>
              <a:t>阶段（这里存在潜在风险），之后整个交易的信息（包括发送者、接受者以及交易金额）都是匿名的。</a:t>
            </a:r>
          </a:p>
          <a:p>
            <a:pPr lvl="1"/>
            <a:r>
              <a:rPr lang="zh-CN" altLang="en-US" dirty="0"/>
              <a:t>而基于 </a:t>
            </a:r>
            <a:r>
              <a:rPr lang="en-US" altLang="zh-CN" dirty="0"/>
              <a:t>ring signature </a:t>
            </a:r>
            <a:r>
              <a:rPr lang="zh-CN" altLang="en-US" dirty="0"/>
              <a:t>实现的 </a:t>
            </a:r>
            <a:r>
              <a:rPr lang="en-US" altLang="zh-CN" dirty="0" err="1"/>
              <a:t>Monero</a:t>
            </a:r>
            <a:r>
              <a:rPr lang="en-US" altLang="zh-CN" dirty="0"/>
              <a:t> </a:t>
            </a:r>
            <a:r>
              <a:rPr lang="zh-CN" altLang="en-US" dirty="0"/>
              <a:t>并不能提供等同于 </a:t>
            </a:r>
            <a:r>
              <a:rPr lang="en-US" altLang="zh-CN" dirty="0" err="1"/>
              <a:t>ZCash</a:t>
            </a:r>
            <a:r>
              <a:rPr lang="en-US" altLang="zh-CN" dirty="0"/>
              <a:t> </a:t>
            </a:r>
            <a:r>
              <a:rPr lang="zh-CN" altLang="en-US" dirty="0"/>
              <a:t>的匿名性，但并不需要一个依赖于信任的 </a:t>
            </a:r>
            <a:r>
              <a:rPr lang="en-US" altLang="zh-CN" dirty="0"/>
              <a:t>setup </a:t>
            </a:r>
            <a:r>
              <a:rPr lang="zh-CN" altLang="en-US" dirty="0"/>
              <a:t>阶段。</a:t>
            </a:r>
          </a:p>
          <a:p>
            <a:pPr lvl="1"/>
            <a:r>
              <a:rPr lang="zh-CN" altLang="en-US" dirty="0"/>
              <a:t>基于 </a:t>
            </a:r>
            <a:r>
              <a:rPr lang="en-US" altLang="zh-CN" dirty="0"/>
              <a:t>Ring signature </a:t>
            </a:r>
            <a:r>
              <a:rPr lang="zh-CN" altLang="en-US" dirty="0"/>
              <a:t>的方案 比 基于 </a:t>
            </a:r>
            <a:r>
              <a:rPr lang="en-US" altLang="zh-CN" dirty="0" err="1"/>
              <a:t>zk-snark</a:t>
            </a:r>
            <a:r>
              <a:rPr lang="en-US" altLang="zh-CN" dirty="0"/>
              <a:t> </a:t>
            </a:r>
            <a:r>
              <a:rPr lang="zh-CN" altLang="en-US" dirty="0"/>
              <a:t>的方案有更快的 </a:t>
            </a:r>
            <a:r>
              <a:rPr lang="en-US" altLang="zh-CN" dirty="0"/>
              <a:t>Generation </a:t>
            </a:r>
            <a:r>
              <a:rPr lang="zh-CN" altLang="en-US" dirty="0"/>
              <a:t>生成时间，更高的 </a:t>
            </a:r>
            <a:r>
              <a:rPr lang="en-US" altLang="zh-CN" dirty="0"/>
              <a:t>TPS</a:t>
            </a:r>
            <a:r>
              <a:rPr lang="zh-CN" altLang="en-US" dirty="0"/>
              <a:t>，以及更少的内存消耗。</a:t>
            </a:r>
          </a:p>
          <a:p>
            <a:pPr lvl="1"/>
            <a:r>
              <a:rPr lang="zh-CN" altLang="en-US" dirty="0"/>
              <a:t>同时基于 </a:t>
            </a:r>
            <a:r>
              <a:rPr lang="en-US" altLang="zh-CN" dirty="0" err="1"/>
              <a:t>RingCT</a:t>
            </a:r>
            <a:r>
              <a:rPr lang="en-US" altLang="zh-CN" dirty="0"/>
              <a:t> </a:t>
            </a:r>
            <a:r>
              <a:rPr lang="zh-CN" altLang="en-US" dirty="0"/>
              <a:t>的方案 生成交易的耗时在毫秒级别；所以更合适在低延迟，而且对交易大小不明感的场景。</a:t>
            </a:r>
          </a:p>
          <a:p>
            <a:endParaRPr lang="zh-CN" altLang="en-US" dirty="0"/>
          </a:p>
        </p:txBody>
      </p:sp>
    </p:spTree>
    <p:extLst>
      <p:ext uri="{BB962C8B-B14F-4D97-AF65-F5344CB8AC3E}">
        <p14:creationId xmlns:p14="http://schemas.microsoft.com/office/powerpoint/2010/main" val="231896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dirty="0" smtClean="0"/>
              <a:t>数学基础</a:t>
            </a:r>
            <a:endParaRPr lang="en-US" altLang="zh-CN" dirty="0" smtClean="0"/>
          </a:p>
          <a:p>
            <a:pPr lvl="1"/>
            <a:r>
              <a:rPr lang="zh-CN" altLang="en-US" dirty="0" smtClean="0"/>
              <a:t>有限域</a:t>
            </a:r>
            <a:endParaRPr lang="en-US" altLang="zh-CN" dirty="0" smtClean="0"/>
          </a:p>
          <a:p>
            <a:pPr lvl="1"/>
            <a:r>
              <a:rPr lang="zh-CN" altLang="en-US" dirty="0" smtClean="0"/>
              <a:t>椭圆曲线</a:t>
            </a:r>
            <a:endParaRPr lang="en-US" altLang="zh-CN" dirty="0" smtClean="0"/>
          </a:p>
          <a:p>
            <a:r>
              <a:rPr lang="en-US" altLang="zh-CN" dirty="0" smtClean="0"/>
              <a:t>ECDSA</a:t>
            </a:r>
            <a:r>
              <a:rPr lang="zh-CN" altLang="en-US" dirty="0" smtClean="0"/>
              <a:t>签名算法</a:t>
            </a:r>
            <a:endParaRPr lang="en-US" altLang="zh-CN" dirty="0" smtClean="0"/>
          </a:p>
          <a:p>
            <a:pPr marL="0" indent="0">
              <a:buNone/>
            </a:pPr>
            <a:endParaRPr lang="en-US" altLang="zh-CN" dirty="0"/>
          </a:p>
          <a:p>
            <a:r>
              <a:rPr lang="zh-CN" altLang="en-US" dirty="0" smtClean="0"/>
              <a:t>隐藏地址</a:t>
            </a:r>
            <a:endParaRPr lang="en-US" altLang="zh-CN" dirty="0" smtClean="0"/>
          </a:p>
          <a:p>
            <a:endParaRPr lang="en-US" altLang="zh-CN" dirty="0"/>
          </a:p>
          <a:p>
            <a:r>
              <a:rPr lang="zh-CN" altLang="en-US" dirty="0" smtClean="0"/>
              <a:t>零知识证明调研</a:t>
            </a:r>
            <a:endParaRPr lang="zh-CN" altLang="en-US" dirty="0"/>
          </a:p>
        </p:txBody>
      </p:sp>
    </p:spTree>
    <p:extLst>
      <p:ext uri="{BB962C8B-B14F-4D97-AF65-F5344CB8AC3E}">
        <p14:creationId xmlns:p14="http://schemas.microsoft.com/office/powerpoint/2010/main" val="2046589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数学基础</a:t>
            </a:r>
            <a:r>
              <a:rPr lang="en-US" altLang="zh-CN" dirty="0" smtClean="0"/>
              <a:t>——</a:t>
            </a:r>
            <a:r>
              <a:rPr lang="zh-CN" altLang="en-US" dirty="0" smtClean="0"/>
              <a:t>有限域</a:t>
            </a:r>
            <a:endParaRPr lang="zh-CN" altLang="en-US" dirty="0"/>
          </a:p>
        </p:txBody>
      </p:sp>
      <p:sp>
        <p:nvSpPr>
          <p:cNvPr id="3" name="内容占位符 2"/>
          <p:cNvSpPr>
            <a:spLocks noGrp="1"/>
          </p:cNvSpPr>
          <p:nvPr>
            <p:ph idx="1"/>
          </p:nvPr>
        </p:nvSpPr>
        <p:spPr>
          <a:xfrm>
            <a:off x="838200" y="1825625"/>
            <a:ext cx="10515600" cy="3520816"/>
          </a:xfrm>
        </p:spPr>
        <p:txBody>
          <a:bodyPr>
            <a:normAutofit/>
          </a:bodyPr>
          <a:lstStyle/>
          <a:p>
            <a:r>
              <a:rPr lang="zh-CN" altLang="en-US" dirty="0" smtClean="0"/>
              <a:t>有限域 </a:t>
            </a:r>
            <a:r>
              <a:rPr lang="en-US" altLang="zh-CN" dirty="0" smtClean="0"/>
              <a:t>(Finite Field)</a:t>
            </a:r>
          </a:p>
          <a:p>
            <a:pPr lvl="1"/>
            <a:r>
              <a:rPr lang="zh-CN" altLang="en-US" dirty="0" smtClean="0"/>
              <a:t>如果一个域只包含有限个元素</a:t>
            </a:r>
            <a:r>
              <a:rPr lang="en-US" altLang="zh-CN" dirty="0" smtClean="0"/>
              <a:t>, </a:t>
            </a:r>
            <a:r>
              <a:rPr lang="zh-CN" altLang="en-US" dirty="0" smtClean="0"/>
              <a:t>则其为有限域或伽罗瓦域</a:t>
            </a:r>
          </a:p>
          <a:p>
            <a:pPr lvl="1"/>
            <a:r>
              <a:rPr lang="zh-CN" altLang="en-US" dirty="0" smtClean="0"/>
              <a:t>有限域中元素的个数称为该有限域的阶</a:t>
            </a:r>
            <a:r>
              <a:rPr lang="en-US" altLang="zh-CN" dirty="0" smtClean="0"/>
              <a:t>(order)</a:t>
            </a:r>
          </a:p>
          <a:p>
            <a:pPr lvl="1"/>
            <a:endParaRPr lang="en-US" altLang="zh-CN" dirty="0" smtClean="0"/>
          </a:p>
          <a:p>
            <a:r>
              <a:rPr lang="zh-CN" altLang="en-US" dirty="0" smtClean="0"/>
              <a:t>模 </a:t>
            </a:r>
            <a:r>
              <a:rPr lang="en-US" altLang="zh-CN" dirty="0" smtClean="0"/>
              <a:t>p </a:t>
            </a:r>
            <a:r>
              <a:rPr lang="zh-CN" altLang="en-US" dirty="0" smtClean="0"/>
              <a:t>有限域 </a:t>
            </a:r>
            <a:r>
              <a:rPr lang="en-US" altLang="zh-CN" dirty="0" smtClean="0"/>
              <a:t>GF(p)</a:t>
            </a:r>
          </a:p>
          <a:p>
            <a:pPr lvl="1"/>
            <a:r>
              <a:rPr lang="en-US" altLang="zh-CN" dirty="0" smtClean="0"/>
              <a:t>GF(p) </a:t>
            </a:r>
            <a:r>
              <a:rPr lang="zh-CN" altLang="en-US" dirty="0" smtClean="0"/>
              <a:t>是定义在整数集合 </a:t>
            </a:r>
            <a:r>
              <a:rPr lang="en-US" altLang="zh-CN" dirty="0" smtClean="0"/>
              <a:t>{0, 1, ..., p-1} </a:t>
            </a:r>
            <a:r>
              <a:rPr lang="zh-CN" altLang="en-US" dirty="0" smtClean="0"/>
              <a:t>上的域</a:t>
            </a:r>
            <a:r>
              <a:rPr lang="en-US" altLang="zh-CN" dirty="0" smtClean="0"/>
              <a:t>. GF(p) </a:t>
            </a:r>
            <a:r>
              <a:rPr lang="zh-CN" altLang="en-US" dirty="0" smtClean="0"/>
              <a:t>上的加法和乘法分别是模加法和模乘法</a:t>
            </a:r>
            <a:r>
              <a:rPr lang="en-US" altLang="zh-CN" dirty="0" smtClean="0"/>
              <a:t>.</a:t>
            </a:r>
          </a:p>
          <a:p>
            <a:pPr marL="0" indent="0">
              <a:buNone/>
            </a:pPr>
            <a:endParaRPr lang="zh-CN" altLang="en-US" dirty="0"/>
          </a:p>
        </p:txBody>
      </p:sp>
    </p:spTree>
    <p:extLst>
      <p:ext uri="{BB962C8B-B14F-4D97-AF65-F5344CB8AC3E}">
        <p14:creationId xmlns:p14="http://schemas.microsoft.com/office/powerpoint/2010/main" val="4179203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数学基础</a:t>
            </a:r>
            <a:r>
              <a:rPr lang="en-US" altLang="zh-CN" dirty="0" smtClean="0"/>
              <a:t>——</a:t>
            </a:r>
            <a:r>
              <a:rPr lang="zh-CN" altLang="en-US" dirty="0" smtClean="0"/>
              <a:t>有限域</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模加法和模乘法</a:t>
            </a:r>
          </a:p>
          <a:p>
            <a:pPr lvl="1"/>
            <a:r>
              <a:rPr lang="zh-CN" altLang="en-US" dirty="0" smtClean="0"/>
              <a:t>模加法和模乘法和普通的整数加法乘法类似</a:t>
            </a:r>
            <a:r>
              <a:rPr lang="en-US" altLang="zh-CN" dirty="0" smtClean="0"/>
              <a:t>, </a:t>
            </a:r>
            <a:r>
              <a:rPr lang="zh-CN" altLang="en-US" dirty="0" smtClean="0"/>
              <a:t>不同的是对运算结果对素数 </a:t>
            </a:r>
            <a:r>
              <a:rPr lang="en-US" altLang="zh-CN" dirty="0" smtClean="0"/>
              <a:t>p </a:t>
            </a:r>
            <a:r>
              <a:rPr lang="zh-CN" altLang="en-US" dirty="0" smtClean="0"/>
              <a:t>取模</a:t>
            </a:r>
            <a:r>
              <a:rPr lang="en-US" altLang="zh-CN" dirty="0" smtClean="0"/>
              <a:t>.</a:t>
            </a:r>
          </a:p>
          <a:p>
            <a:endParaRPr lang="en-US" altLang="zh-CN" dirty="0" smtClean="0"/>
          </a:p>
          <a:p>
            <a:r>
              <a:rPr lang="zh-CN" altLang="en-US" dirty="0" smtClean="0"/>
              <a:t>模减法</a:t>
            </a:r>
          </a:p>
          <a:p>
            <a:pPr lvl="1"/>
            <a:r>
              <a:rPr lang="en-US" altLang="zh-CN" dirty="0" smtClean="0"/>
              <a:t>a </a:t>
            </a:r>
            <a:r>
              <a:rPr lang="zh-CN" altLang="en-US" dirty="0" smtClean="0"/>
              <a:t>减去 </a:t>
            </a:r>
            <a:r>
              <a:rPr lang="en-US" altLang="zh-CN" dirty="0" smtClean="0"/>
              <a:t>b, </a:t>
            </a:r>
            <a:r>
              <a:rPr lang="zh-CN" altLang="en-US" dirty="0" smtClean="0"/>
              <a:t>就是 </a:t>
            </a:r>
            <a:r>
              <a:rPr lang="en-US" altLang="zh-CN" dirty="0" smtClean="0"/>
              <a:t>a </a:t>
            </a:r>
            <a:r>
              <a:rPr lang="zh-CN" altLang="en-US" dirty="0" smtClean="0"/>
              <a:t>加上 </a:t>
            </a:r>
            <a:r>
              <a:rPr lang="en-US" altLang="zh-CN" dirty="0" smtClean="0"/>
              <a:t>b </a:t>
            </a:r>
            <a:r>
              <a:rPr lang="zh-CN" altLang="en-US" dirty="0" smtClean="0"/>
              <a:t>的加法逆元</a:t>
            </a:r>
            <a:r>
              <a:rPr lang="en-US" altLang="zh-CN" dirty="0" smtClean="0"/>
              <a:t>.</a:t>
            </a:r>
          </a:p>
          <a:p>
            <a:endParaRPr lang="en-US" altLang="zh-CN" dirty="0" smtClean="0"/>
          </a:p>
          <a:p>
            <a:r>
              <a:rPr lang="zh-CN" altLang="en-US" dirty="0" smtClean="0"/>
              <a:t>模除法</a:t>
            </a:r>
          </a:p>
          <a:p>
            <a:pPr lvl="1"/>
            <a:r>
              <a:rPr lang="en-US" altLang="zh-CN" dirty="0" smtClean="0"/>
              <a:t>a </a:t>
            </a:r>
            <a:r>
              <a:rPr lang="zh-CN" altLang="en-US" dirty="0" smtClean="0"/>
              <a:t>除以 </a:t>
            </a:r>
            <a:r>
              <a:rPr lang="en-US" altLang="zh-CN" dirty="0" smtClean="0"/>
              <a:t>b</a:t>
            </a:r>
            <a:r>
              <a:rPr lang="zh-CN" altLang="en-US" dirty="0" smtClean="0"/>
              <a:t>，需要找到 </a:t>
            </a:r>
            <a:r>
              <a:rPr lang="en-US" altLang="zh-CN" dirty="0" smtClean="0"/>
              <a:t>b </a:t>
            </a:r>
            <a:r>
              <a:rPr lang="zh-CN" altLang="en-US" dirty="0" smtClean="0"/>
              <a:t>的乘法逆元 </a:t>
            </a:r>
            <a:r>
              <a:rPr lang="en-US" altLang="zh-CN" dirty="0" smtClean="0"/>
              <a:t>(</a:t>
            </a:r>
            <a:r>
              <a:rPr lang="zh-CN" altLang="en-US" dirty="0" smtClean="0"/>
              <a:t>在这里又被称为数论倒数</a:t>
            </a:r>
            <a:r>
              <a:rPr lang="en-US" altLang="zh-CN" dirty="0" smtClean="0"/>
              <a:t>). </a:t>
            </a:r>
            <a:r>
              <a:rPr lang="zh-CN" altLang="en-US" dirty="0" smtClean="0"/>
              <a:t>即满足以下式子的整数 </a:t>
            </a:r>
            <a:r>
              <a:rPr lang="en-US" altLang="zh-CN" dirty="0" smtClean="0"/>
              <a:t>x:bx = 1 mod 7</a:t>
            </a:r>
            <a:endParaRPr lang="zh-CN" altLang="en-US" dirty="0"/>
          </a:p>
        </p:txBody>
      </p:sp>
    </p:spTree>
    <p:extLst>
      <p:ext uri="{BB962C8B-B14F-4D97-AF65-F5344CB8AC3E}">
        <p14:creationId xmlns:p14="http://schemas.microsoft.com/office/powerpoint/2010/main" val="4148359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数学基础</a:t>
            </a:r>
            <a:r>
              <a:rPr lang="en-US" altLang="zh-CN" dirty="0" smtClean="0"/>
              <a:t>——</a:t>
            </a:r>
            <a:r>
              <a:rPr lang="zh-CN" altLang="en-US" dirty="0" smtClean="0"/>
              <a:t>椭圆曲线</a:t>
            </a:r>
            <a:endParaRPr lang="zh-CN" altLang="en-US" dirty="0"/>
          </a:p>
        </p:txBody>
      </p:sp>
      <p:sp>
        <p:nvSpPr>
          <p:cNvPr id="3" name="内容占位符 2"/>
          <p:cNvSpPr>
            <a:spLocks noGrp="1"/>
          </p:cNvSpPr>
          <p:nvPr>
            <p:ph idx="1"/>
          </p:nvPr>
        </p:nvSpPr>
        <p:spPr/>
        <p:txBody>
          <a:bodyPr/>
          <a:lstStyle/>
          <a:p>
            <a:r>
              <a:rPr lang="zh-CN" altLang="en-US" dirty="0" smtClean="0"/>
              <a:t>椭圆曲线 </a:t>
            </a:r>
            <a:r>
              <a:rPr lang="en-US" altLang="zh-CN" dirty="0" smtClean="0"/>
              <a:t>EC</a:t>
            </a:r>
          </a:p>
          <a:p>
            <a:pPr lvl="1"/>
            <a:r>
              <a:rPr lang="zh-CN" altLang="en-US" dirty="0" smtClean="0"/>
              <a:t>计算椭圆积分时得到的曲线</a:t>
            </a:r>
            <a:r>
              <a:rPr lang="zh-CN" altLang="en-US" dirty="0"/>
              <a:t>方程</a:t>
            </a:r>
          </a:p>
        </p:txBody>
      </p:sp>
      <p:pic>
        <p:nvPicPr>
          <p:cNvPr id="4" name="图片 3"/>
          <p:cNvPicPr>
            <a:picLocks noChangeAspect="1"/>
          </p:cNvPicPr>
          <p:nvPr/>
        </p:nvPicPr>
        <p:blipFill>
          <a:blip r:embed="rId3"/>
          <a:stretch>
            <a:fillRect/>
          </a:stretch>
        </p:blipFill>
        <p:spPr>
          <a:xfrm>
            <a:off x="6175666" y="1825625"/>
            <a:ext cx="3554251" cy="825500"/>
          </a:xfrm>
          <a:prstGeom prst="rect">
            <a:avLst/>
          </a:prstGeom>
        </p:spPr>
      </p:pic>
      <p:pic>
        <p:nvPicPr>
          <p:cNvPr id="5" name="图片 4"/>
          <p:cNvPicPr>
            <a:picLocks noChangeAspect="1"/>
          </p:cNvPicPr>
          <p:nvPr/>
        </p:nvPicPr>
        <p:blipFill>
          <a:blip r:embed="rId4"/>
          <a:stretch>
            <a:fillRect/>
          </a:stretch>
        </p:blipFill>
        <p:spPr>
          <a:xfrm>
            <a:off x="949455" y="3248090"/>
            <a:ext cx="4658243" cy="2704393"/>
          </a:xfrm>
          <a:prstGeom prst="rect">
            <a:avLst/>
          </a:prstGeom>
        </p:spPr>
      </p:pic>
      <p:pic>
        <p:nvPicPr>
          <p:cNvPr id="6" name="图片 5"/>
          <p:cNvPicPr>
            <a:picLocks noChangeAspect="1"/>
          </p:cNvPicPr>
          <p:nvPr/>
        </p:nvPicPr>
        <p:blipFill>
          <a:blip r:embed="rId5"/>
          <a:stretch>
            <a:fillRect/>
          </a:stretch>
        </p:blipFill>
        <p:spPr>
          <a:xfrm>
            <a:off x="6175666" y="3248090"/>
            <a:ext cx="4514461" cy="2722673"/>
          </a:xfrm>
          <a:prstGeom prst="rect">
            <a:avLst/>
          </a:prstGeom>
        </p:spPr>
      </p:pic>
    </p:spTree>
    <p:extLst>
      <p:ext uri="{BB962C8B-B14F-4D97-AF65-F5344CB8AC3E}">
        <p14:creationId xmlns:p14="http://schemas.microsoft.com/office/powerpoint/2010/main" val="87752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椭圆曲线的计算定义</a:t>
            </a:r>
            <a:endParaRPr lang="zh-CN" altLang="en-US" dirty="0"/>
          </a:p>
        </p:txBody>
      </p:sp>
      <p:sp>
        <p:nvSpPr>
          <p:cNvPr id="3" name="内容占位符 2"/>
          <p:cNvSpPr>
            <a:spLocks noGrp="1"/>
          </p:cNvSpPr>
          <p:nvPr>
            <p:ph idx="1"/>
          </p:nvPr>
        </p:nvSpPr>
        <p:spPr/>
        <p:txBody>
          <a:bodyPr/>
          <a:lstStyle/>
          <a:p>
            <a:r>
              <a:rPr lang="zh-CN" altLang="en-US" dirty="0" smtClean="0"/>
              <a:t>加法：位于同一条曲线上的三个点 </a:t>
            </a:r>
            <a:r>
              <a:rPr lang="en-US" altLang="zh-CN" dirty="0" smtClean="0"/>
              <a:t>P</a:t>
            </a:r>
            <a:r>
              <a:rPr lang="zh-CN" altLang="en-US" dirty="0" smtClean="0"/>
              <a:t>、</a:t>
            </a:r>
            <a:r>
              <a:rPr lang="en-US" altLang="zh-CN" dirty="0" smtClean="0"/>
              <a:t>Q</a:t>
            </a:r>
            <a:r>
              <a:rPr lang="zh-CN" altLang="en-US" dirty="0" smtClean="0"/>
              <a:t>、</a:t>
            </a:r>
            <a:r>
              <a:rPr lang="en-US" altLang="zh-CN" dirty="0" smtClean="0"/>
              <a:t>R</a:t>
            </a:r>
            <a:endParaRPr lang="zh-CN" altLang="en-US" dirty="0"/>
          </a:p>
        </p:txBody>
      </p:sp>
      <p:pic>
        <p:nvPicPr>
          <p:cNvPr id="4" name="图片 3"/>
          <p:cNvPicPr>
            <a:picLocks noChangeAspect="1"/>
          </p:cNvPicPr>
          <p:nvPr/>
        </p:nvPicPr>
        <p:blipFill rotWithShape="1">
          <a:blip r:embed="rId3"/>
          <a:srcRect t="19512" b="11772"/>
          <a:stretch/>
        </p:blipFill>
        <p:spPr>
          <a:xfrm>
            <a:off x="5551189" y="2435246"/>
            <a:ext cx="5402950" cy="4051537"/>
          </a:xfrm>
          <a:prstGeom prst="rect">
            <a:avLst/>
          </a:prstGeom>
        </p:spPr>
      </p:pic>
      <p:pic>
        <p:nvPicPr>
          <p:cNvPr id="5" name="图片 4"/>
          <p:cNvPicPr>
            <a:picLocks noChangeAspect="1"/>
          </p:cNvPicPr>
          <p:nvPr/>
        </p:nvPicPr>
        <p:blipFill rotWithShape="1">
          <a:blip r:embed="rId3"/>
          <a:srcRect l="30586" t="1604" r="26319" b="89760"/>
          <a:stretch/>
        </p:blipFill>
        <p:spPr>
          <a:xfrm>
            <a:off x="1510001" y="2435246"/>
            <a:ext cx="2612572" cy="391983"/>
          </a:xfrm>
          <a:prstGeom prst="rect">
            <a:avLst/>
          </a:prstGeom>
        </p:spPr>
      </p:pic>
    </p:spTree>
    <p:extLst>
      <p:ext uri="{BB962C8B-B14F-4D97-AF65-F5344CB8AC3E}">
        <p14:creationId xmlns:p14="http://schemas.microsoft.com/office/powerpoint/2010/main" val="2442077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椭圆曲线的计算定义</a:t>
            </a:r>
            <a:endParaRPr lang="zh-CN" altLang="en-US" dirty="0"/>
          </a:p>
        </p:txBody>
      </p:sp>
      <p:sp>
        <p:nvSpPr>
          <p:cNvPr id="3" name="内容占位符 2"/>
          <p:cNvSpPr>
            <a:spLocks noGrp="1"/>
          </p:cNvSpPr>
          <p:nvPr>
            <p:ph idx="1"/>
          </p:nvPr>
        </p:nvSpPr>
        <p:spPr/>
        <p:txBody>
          <a:bodyPr/>
          <a:lstStyle/>
          <a:p>
            <a:r>
              <a:rPr lang="zh-CN" altLang="en-US" dirty="0"/>
              <a:t>自</a:t>
            </a:r>
            <a:r>
              <a:rPr lang="zh-CN" altLang="en-US" dirty="0" smtClean="0"/>
              <a:t>加的定义</a:t>
            </a:r>
            <a:endParaRPr lang="en-US" altLang="zh-CN" dirty="0" smtClean="0"/>
          </a:p>
          <a:p>
            <a:pPr lvl="1"/>
            <a:r>
              <a:rPr lang="en-US" altLang="zh-CN" dirty="0" smtClean="0"/>
              <a:t>P+P</a:t>
            </a:r>
            <a:endParaRPr lang="zh-CN" altLang="en-US" dirty="0"/>
          </a:p>
        </p:txBody>
      </p:sp>
      <p:pic>
        <p:nvPicPr>
          <p:cNvPr id="5" name="图片 4"/>
          <p:cNvPicPr>
            <a:picLocks noChangeAspect="1"/>
          </p:cNvPicPr>
          <p:nvPr/>
        </p:nvPicPr>
        <p:blipFill>
          <a:blip r:embed="rId3"/>
          <a:stretch>
            <a:fillRect/>
          </a:stretch>
        </p:blipFill>
        <p:spPr>
          <a:xfrm>
            <a:off x="5148649" y="1602260"/>
            <a:ext cx="5304192" cy="4436076"/>
          </a:xfrm>
          <a:prstGeom prst="rect">
            <a:avLst/>
          </a:prstGeom>
        </p:spPr>
      </p:pic>
    </p:spTree>
    <p:extLst>
      <p:ext uri="{BB962C8B-B14F-4D97-AF65-F5344CB8AC3E}">
        <p14:creationId xmlns:p14="http://schemas.microsoft.com/office/powerpoint/2010/main" val="1281532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离散椭圆曲线</a:t>
            </a:r>
            <a:endParaRPr lang="zh-CN" altLang="en-US" dirty="0"/>
          </a:p>
        </p:txBody>
      </p:sp>
      <p:sp>
        <p:nvSpPr>
          <p:cNvPr id="3" name="内容占位符 2"/>
          <p:cNvSpPr>
            <a:spLocks noGrp="1"/>
          </p:cNvSpPr>
          <p:nvPr>
            <p:ph idx="1"/>
          </p:nvPr>
        </p:nvSpPr>
        <p:spPr/>
        <p:txBody>
          <a:bodyPr/>
          <a:lstStyle/>
          <a:p>
            <a:r>
              <a:rPr lang="zh-CN" altLang="en-US" dirty="0" smtClean="0"/>
              <a:t>有限域上的离散曲线</a:t>
            </a:r>
            <a:endParaRPr lang="zh-CN" altLang="en-US" dirty="0"/>
          </a:p>
        </p:txBody>
      </p:sp>
      <p:pic>
        <p:nvPicPr>
          <p:cNvPr id="4" name="图片 3"/>
          <p:cNvPicPr>
            <a:picLocks noChangeAspect="1"/>
          </p:cNvPicPr>
          <p:nvPr/>
        </p:nvPicPr>
        <p:blipFill>
          <a:blip r:embed="rId3"/>
          <a:stretch>
            <a:fillRect/>
          </a:stretch>
        </p:blipFill>
        <p:spPr>
          <a:xfrm>
            <a:off x="5000368" y="1825625"/>
            <a:ext cx="4554922" cy="4225472"/>
          </a:xfrm>
          <a:prstGeom prst="rect">
            <a:avLst/>
          </a:prstGeom>
        </p:spPr>
      </p:pic>
    </p:spTree>
    <p:extLst>
      <p:ext uri="{BB962C8B-B14F-4D97-AF65-F5344CB8AC3E}">
        <p14:creationId xmlns:p14="http://schemas.microsoft.com/office/powerpoint/2010/main" val="56780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椭圆加密算法</a:t>
            </a:r>
            <a:endParaRPr lang="zh-CN" altLang="en-US" dirty="0"/>
          </a:p>
        </p:txBody>
      </p:sp>
      <p:sp>
        <p:nvSpPr>
          <p:cNvPr id="3" name="内容占位符 2"/>
          <p:cNvSpPr>
            <a:spLocks noGrp="1"/>
          </p:cNvSpPr>
          <p:nvPr>
            <p:ph idx="1"/>
          </p:nvPr>
        </p:nvSpPr>
        <p:spPr/>
        <p:txBody>
          <a:bodyPr/>
          <a:lstStyle/>
          <a:p>
            <a:r>
              <a:rPr lang="zh-CN" altLang="en-US" dirty="0"/>
              <a:t>椭圆加密算法是基于有限域的离散型的椭圆曲线的循环子集上，定义一个这样的子集需要以下参数，</a:t>
            </a:r>
          </a:p>
          <a:p>
            <a:pPr lvl="1"/>
            <a:r>
              <a:rPr lang="zh-CN" altLang="en-US" dirty="0" smtClean="0"/>
              <a:t>有限域</a:t>
            </a:r>
            <a:r>
              <a:rPr lang="zh-CN" altLang="en-US" dirty="0"/>
              <a:t>的大小素数</a:t>
            </a:r>
            <a:r>
              <a:rPr lang="en-US" altLang="zh-CN" dirty="0"/>
              <a:t>P</a:t>
            </a:r>
          </a:p>
          <a:p>
            <a:pPr lvl="1"/>
            <a:r>
              <a:rPr lang="zh-CN" altLang="en-US" dirty="0" smtClean="0"/>
              <a:t>椭圆曲线</a:t>
            </a:r>
            <a:r>
              <a:rPr lang="zh-CN" altLang="en-US" dirty="0"/>
              <a:t>方程</a:t>
            </a:r>
            <a:r>
              <a:rPr lang="en-US" altLang="zh-CN" dirty="0"/>
              <a:t>a</a:t>
            </a:r>
            <a:r>
              <a:rPr lang="zh-CN" altLang="en-US" dirty="0"/>
              <a:t>和</a:t>
            </a:r>
            <a:r>
              <a:rPr lang="en-US" altLang="zh-CN" dirty="0"/>
              <a:t>b</a:t>
            </a:r>
          </a:p>
          <a:p>
            <a:pPr lvl="1"/>
            <a:r>
              <a:rPr lang="zh-CN" altLang="en-US" dirty="0" smtClean="0"/>
              <a:t>用于</a:t>
            </a:r>
            <a:r>
              <a:rPr lang="zh-CN" altLang="en-US" dirty="0"/>
              <a:t>生成子集的基点</a:t>
            </a:r>
            <a:r>
              <a:rPr lang="en-US" altLang="zh-CN" dirty="0"/>
              <a:t>G</a:t>
            </a:r>
          </a:p>
          <a:p>
            <a:pPr lvl="1"/>
            <a:r>
              <a:rPr lang="zh-CN" altLang="en-US" dirty="0" smtClean="0"/>
              <a:t>子集</a:t>
            </a:r>
            <a:r>
              <a:rPr lang="zh-CN" altLang="en-US" dirty="0"/>
              <a:t>的阶</a:t>
            </a:r>
            <a:r>
              <a:rPr lang="en-US" altLang="zh-CN" dirty="0"/>
              <a:t>n</a:t>
            </a:r>
            <a:endParaRPr lang="zh-CN" altLang="en-US" dirty="0"/>
          </a:p>
        </p:txBody>
      </p:sp>
    </p:spTree>
    <p:extLst>
      <p:ext uri="{BB962C8B-B14F-4D97-AF65-F5344CB8AC3E}">
        <p14:creationId xmlns:p14="http://schemas.microsoft.com/office/powerpoint/2010/main" val="3820244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968</Words>
  <Application>Microsoft Office PowerPoint</Application>
  <PresentationFormat>宽屏</PresentationFormat>
  <Paragraphs>115</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宋体</vt:lpstr>
      <vt:lpstr>Arial</vt:lpstr>
      <vt:lpstr>Calibri</vt:lpstr>
      <vt:lpstr>Calibri Light</vt:lpstr>
      <vt:lpstr>Cambria Math</vt:lpstr>
      <vt:lpstr>Office 主题</vt:lpstr>
      <vt:lpstr>密码学及相关应用</vt:lpstr>
      <vt:lpstr>目录</vt:lpstr>
      <vt:lpstr>数学基础——有限域</vt:lpstr>
      <vt:lpstr>数学基础——有限域</vt:lpstr>
      <vt:lpstr>数学基础——椭圆曲线</vt:lpstr>
      <vt:lpstr>椭圆曲线的计算定义</vt:lpstr>
      <vt:lpstr>椭圆曲线的计算定义</vt:lpstr>
      <vt:lpstr>离散椭圆曲线</vt:lpstr>
      <vt:lpstr>椭圆加密算法</vt:lpstr>
      <vt:lpstr>ECSDA签名算法</vt:lpstr>
      <vt:lpstr>ECSDA签名算法</vt:lpstr>
      <vt:lpstr>ECSDA签名算法</vt:lpstr>
      <vt:lpstr>隐藏地址</vt:lpstr>
      <vt:lpstr>零知识证明</vt:lpstr>
      <vt:lpstr>零知识证明调研</vt:lpstr>
      <vt:lpstr>零知识证明调研</vt:lpstr>
      <vt:lpstr>零知识证明调研</vt:lpstr>
    </vt:vector>
  </TitlesOfParts>
  <Company>WF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密码学及相关应用</dc:title>
  <dc:creator>WF</dc:creator>
  <cp:lastModifiedBy>WF</cp:lastModifiedBy>
  <cp:revision>49</cp:revision>
  <dcterms:created xsi:type="dcterms:W3CDTF">2018-12-27T12:18:17Z</dcterms:created>
  <dcterms:modified xsi:type="dcterms:W3CDTF">2018-12-27T17:01:35Z</dcterms:modified>
</cp:coreProperties>
</file>