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84" r:id="rId2"/>
    <p:sldId id="340" r:id="rId3"/>
    <p:sldId id="334" r:id="rId4"/>
    <p:sldId id="285" r:id="rId5"/>
    <p:sldId id="343" r:id="rId6"/>
    <p:sldId id="287" r:id="rId7"/>
    <p:sldId id="286" r:id="rId8"/>
    <p:sldId id="288" r:id="rId9"/>
    <p:sldId id="341" r:id="rId10"/>
    <p:sldId id="328" r:id="rId11"/>
    <p:sldId id="335" r:id="rId12"/>
    <p:sldId id="342" r:id="rId13"/>
    <p:sldId id="330" r:id="rId14"/>
    <p:sldId id="331" r:id="rId15"/>
    <p:sldId id="292" r:id="rId16"/>
    <p:sldId id="294" r:id="rId17"/>
    <p:sldId id="295" r:id="rId18"/>
    <p:sldId id="322" r:id="rId19"/>
    <p:sldId id="319" r:id="rId20"/>
    <p:sldId id="320" r:id="rId21"/>
    <p:sldId id="337" r:id="rId22"/>
    <p:sldId id="338" r:id="rId23"/>
    <p:sldId id="309" r:id="rId24"/>
    <p:sldId id="300" r:id="rId25"/>
    <p:sldId id="339" r:id="rId26"/>
    <p:sldId id="324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D07"/>
    <a:srgbClr val="443BFF"/>
    <a:srgbClr val="743EFC"/>
    <a:srgbClr val="583DFD"/>
    <a:srgbClr val="3C4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468" autoAdjust="0"/>
  </p:normalViewPr>
  <p:slideViewPr>
    <p:cSldViewPr>
      <p:cViewPr>
        <p:scale>
          <a:sx n="86" d="100"/>
          <a:sy n="86" d="100"/>
        </p:scale>
        <p:origin x="-89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2281E63-B8CB-48B0-A778-01E28FA130D9}" type="datetimeFigureOut">
              <a:rPr lang="en-US"/>
              <a:pPr>
                <a:defRPr/>
              </a:pPr>
              <a:t>6/3/2013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1E410F2-24BC-4FE1-9EAC-6BB9E5511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4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94BA86-8BED-482D-B33F-415D88A802C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87513" y="3635375"/>
            <a:ext cx="7227887" cy="63182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7513" y="4260850"/>
            <a:ext cx="6084887" cy="609600"/>
          </a:xfrm>
        </p:spPr>
        <p:txBody>
          <a:bodyPr/>
          <a:lstStyle>
            <a:lvl1pPr marL="0" indent="0">
              <a:buFontTx/>
              <a:buNone/>
              <a:defRPr sz="2000">
                <a:latin typeface="Franklin Gothic Demi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26407-D08F-41B5-9CBA-6D2426B9B4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C31B6-787E-48B8-928D-CF76B6FB95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Franklin Gothic Book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2"/>
                </a:solidFill>
                <a:latin typeface="Franklin Gothic Book" pitchFamily="34" charset="0"/>
                <a:ea typeface="宋体" charset="-122"/>
              </a:defRPr>
            </a:lvl1pPr>
          </a:lstStyle>
          <a:p>
            <a:pPr>
              <a:defRPr/>
            </a:pPr>
            <a:fld id="{F888A6DB-92B4-4506-9523-CBD659E22C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flybase.org/static_pages/species/sequenced_speci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ctrTitle"/>
          </p:nvPr>
        </p:nvSpPr>
        <p:spPr>
          <a:xfrm>
            <a:off x="1692275" y="3786188"/>
            <a:ext cx="7223125" cy="730250"/>
          </a:xfrm>
        </p:spPr>
        <p:txBody>
          <a:bodyPr/>
          <a:lstStyle/>
          <a:p>
            <a:r>
              <a:rPr lang="en-US" altLang="zh-CN" sz="2400" b="1" smtClean="0">
                <a:ea typeface="宋体" charset="-122"/>
              </a:rPr>
              <a:t>Streaming Breakpoint Graph Analytics for Accelerating and Parallelizing the Computation of DCJ Median of Three Genomes</a:t>
            </a:r>
            <a:endParaRPr lang="zh-CN" altLang="en-US" sz="2400" b="1" smtClean="0">
              <a:ea typeface="宋体" charset="-122"/>
            </a:endParaRPr>
          </a:p>
        </p:txBody>
      </p:sp>
      <p:sp>
        <p:nvSpPr>
          <p:cNvPr id="5122" name="副标题 2"/>
          <p:cNvSpPr>
            <a:spLocks noGrp="1"/>
          </p:cNvSpPr>
          <p:nvPr>
            <p:ph type="subTitle" idx="1"/>
          </p:nvPr>
        </p:nvSpPr>
        <p:spPr>
          <a:xfrm>
            <a:off x="250825" y="4632325"/>
            <a:ext cx="8497888" cy="668338"/>
          </a:xfrm>
        </p:spPr>
        <p:txBody>
          <a:bodyPr/>
          <a:lstStyle/>
          <a:p>
            <a:pPr algn="r"/>
            <a:r>
              <a:rPr lang="en-US" altLang="zh-CN" smtClean="0">
                <a:ea typeface="宋体" charset="-122"/>
              </a:rPr>
              <a:t>Zhaoming Yin, Jijun Tang, </a:t>
            </a:r>
          </a:p>
          <a:p>
            <a:pPr algn="r"/>
            <a:r>
              <a:rPr lang="en-US" altLang="zh-CN" smtClean="0">
                <a:ea typeface="宋体" charset="-122"/>
              </a:rPr>
              <a:t>Stephen W. Schaeﬀer and David A. Bader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>
                <a:ea typeface="宋体" charset="-122"/>
              </a:rPr>
              <a:t>Multiple Break Point Graph(MBG)/DCJ Median</a:t>
            </a:r>
            <a:endParaRPr lang="zh-CN" altLang="en-US" sz="2800" smtClean="0">
              <a:ea typeface="宋体" charset="-122"/>
            </a:endParaRPr>
          </a:p>
        </p:txBody>
      </p:sp>
      <p:sp>
        <p:nvSpPr>
          <p:cNvPr id="14338" name="Oval 3"/>
          <p:cNvSpPr>
            <a:spLocks noChangeArrowheads="1"/>
          </p:cNvSpPr>
          <p:nvPr/>
        </p:nvSpPr>
        <p:spPr bwMode="auto">
          <a:xfrm>
            <a:off x="2051050" y="17732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39" name="Oval 4"/>
          <p:cNvSpPr>
            <a:spLocks noChangeArrowheads="1"/>
          </p:cNvSpPr>
          <p:nvPr/>
        </p:nvSpPr>
        <p:spPr bwMode="auto">
          <a:xfrm>
            <a:off x="2051050" y="27082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40" name="Oval 5"/>
          <p:cNvSpPr>
            <a:spLocks noChangeArrowheads="1"/>
          </p:cNvSpPr>
          <p:nvPr/>
        </p:nvSpPr>
        <p:spPr bwMode="auto">
          <a:xfrm>
            <a:off x="3054350" y="1625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3054350" y="25606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8" name="AutoShape 7"/>
          <p:cNvCxnSpPr>
            <a:cxnSpLocks noChangeShapeType="1"/>
            <a:stCxn id="14338" idx="5"/>
            <a:endCxn id="14339" idx="1"/>
          </p:cNvCxnSpPr>
          <p:nvPr/>
        </p:nvCxnSpPr>
        <p:spPr bwMode="auto">
          <a:xfrm>
            <a:off x="2089150" y="1849438"/>
            <a:ext cx="0" cy="8588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" name="AutoShape 8"/>
          <p:cNvCxnSpPr>
            <a:cxnSpLocks noChangeShapeType="1"/>
            <a:stCxn id="14340" idx="5"/>
            <a:endCxn id="14341" idx="1"/>
          </p:cNvCxnSpPr>
          <p:nvPr/>
        </p:nvCxnSpPr>
        <p:spPr bwMode="auto">
          <a:xfrm>
            <a:off x="3092450" y="1701800"/>
            <a:ext cx="0" cy="8588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" name="AutoShape 9"/>
          <p:cNvCxnSpPr>
            <a:cxnSpLocks noChangeShapeType="1"/>
            <a:stCxn id="14339" idx="7"/>
            <a:endCxn id="14341" idx="3"/>
          </p:cNvCxnSpPr>
          <p:nvPr/>
        </p:nvCxnSpPr>
        <p:spPr bwMode="auto">
          <a:xfrm flipV="1">
            <a:off x="2127250" y="2598738"/>
            <a:ext cx="927100" cy="147637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sp>
        <p:nvSpPr>
          <p:cNvPr id="14345" name="Oval 10"/>
          <p:cNvSpPr>
            <a:spLocks noChangeArrowheads="1"/>
          </p:cNvSpPr>
          <p:nvPr/>
        </p:nvSpPr>
        <p:spPr bwMode="auto">
          <a:xfrm>
            <a:off x="4140200" y="22764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46" name="Oval 11"/>
          <p:cNvSpPr>
            <a:spLocks noChangeArrowheads="1"/>
          </p:cNvSpPr>
          <p:nvPr/>
        </p:nvSpPr>
        <p:spPr bwMode="auto">
          <a:xfrm>
            <a:off x="4643438" y="20605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3" name="AutoShape 12"/>
          <p:cNvCxnSpPr>
            <a:cxnSpLocks noChangeShapeType="1"/>
            <a:stCxn id="14340" idx="6"/>
            <a:endCxn id="14346" idx="2"/>
          </p:cNvCxnSpPr>
          <p:nvPr/>
        </p:nvCxnSpPr>
        <p:spPr bwMode="auto">
          <a:xfrm>
            <a:off x="3119438" y="1689100"/>
            <a:ext cx="1535112" cy="382588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14" name="AutoShape 13"/>
          <p:cNvCxnSpPr>
            <a:cxnSpLocks noChangeShapeType="1"/>
            <a:stCxn id="14345" idx="7"/>
            <a:endCxn id="14346" idx="4"/>
          </p:cNvCxnSpPr>
          <p:nvPr/>
        </p:nvCxnSpPr>
        <p:spPr bwMode="auto">
          <a:xfrm flipV="1">
            <a:off x="4216400" y="2125663"/>
            <a:ext cx="438150" cy="188912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sp>
        <p:nvSpPr>
          <p:cNvPr id="14349" name="Oval 14"/>
          <p:cNvSpPr>
            <a:spLocks noChangeArrowheads="1"/>
          </p:cNvSpPr>
          <p:nvPr/>
        </p:nvSpPr>
        <p:spPr bwMode="auto">
          <a:xfrm>
            <a:off x="4427538" y="2565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6" name="AutoShape 15"/>
          <p:cNvCxnSpPr>
            <a:cxnSpLocks noChangeShapeType="1"/>
            <a:stCxn id="14346" idx="5"/>
            <a:endCxn id="14349" idx="0"/>
          </p:cNvCxnSpPr>
          <p:nvPr/>
        </p:nvCxnSpPr>
        <p:spPr bwMode="auto">
          <a:xfrm flipH="1">
            <a:off x="4492625" y="2136775"/>
            <a:ext cx="188913" cy="4397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351" name="Oval 16"/>
          <p:cNvSpPr>
            <a:spLocks noChangeArrowheads="1"/>
          </p:cNvSpPr>
          <p:nvPr/>
        </p:nvSpPr>
        <p:spPr bwMode="auto">
          <a:xfrm>
            <a:off x="5219700" y="27082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8" name="AutoShape 17"/>
          <p:cNvCxnSpPr>
            <a:cxnSpLocks noChangeShapeType="1"/>
            <a:stCxn id="14345" idx="6"/>
            <a:endCxn id="14351" idx="3"/>
          </p:cNvCxnSpPr>
          <p:nvPr/>
        </p:nvCxnSpPr>
        <p:spPr bwMode="auto">
          <a:xfrm>
            <a:off x="4205288" y="2341563"/>
            <a:ext cx="1014412" cy="4048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353" name="Oval 18"/>
          <p:cNvSpPr>
            <a:spLocks noChangeArrowheads="1"/>
          </p:cNvSpPr>
          <p:nvPr/>
        </p:nvSpPr>
        <p:spPr bwMode="auto">
          <a:xfrm>
            <a:off x="4211638" y="285273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54" name="Oval 19"/>
          <p:cNvSpPr>
            <a:spLocks noChangeArrowheads="1"/>
          </p:cNvSpPr>
          <p:nvPr/>
        </p:nvSpPr>
        <p:spPr bwMode="auto">
          <a:xfrm>
            <a:off x="4932363" y="29241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55" name="Oval 20"/>
          <p:cNvSpPr>
            <a:spLocks noChangeArrowheads="1"/>
          </p:cNvSpPr>
          <p:nvPr/>
        </p:nvSpPr>
        <p:spPr bwMode="auto">
          <a:xfrm>
            <a:off x="5219700" y="3213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22" name="AutoShape 21"/>
          <p:cNvCxnSpPr>
            <a:cxnSpLocks noChangeShapeType="1"/>
            <a:stCxn id="14349" idx="4"/>
            <a:endCxn id="14353" idx="0"/>
          </p:cNvCxnSpPr>
          <p:nvPr/>
        </p:nvCxnSpPr>
        <p:spPr bwMode="auto">
          <a:xfrm flipH="1">
            <a:off x="4276725" y="2628900"/>
            <a:ext cx="161925" cy="23495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3" name="AutoShape 22"/>
          <p:cNvCxnSpPr>
            <a:cxnSpLocks noChangeShapeType="1"/>
            <a:stCxn id="14349" idx="6"/>
            <a:endCxn id="14354" idx="2"/>
          </p:cNvCxnSpPr>
          <p:nvPr/>
        </p:nvCxnSpPr>
        <p:spPr bwMode="auto">
          <a:xfrm>
            <a:off x="4492625" y="2628900"/>
            <a:ext cx="450850" cy="307975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24" name="AutoShape 23"/>
          <p:cNvCxnSpPr>
            <a:cxnSpLocks noChangeShapeType="1"/>
            <a:stCxn id="14353" idx="7"/>
            <a:endCxn id="14354" idx="3"/>
          </p:cNvCxnSpPr>
          <p:nvPr/>
        </p:nvCxnSpPr>
        <p:spPr bwMode="auto">
          <a:xfrm>
            <a:off x="4287838" y="2890838"/>
            <a:ext cx="644525" cy="714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5" name="AutoShape 24"/>
          <p:cNvCxnSpPr>
            <a:cxnSpLocks noChangeShapeType="1"/>
            <a:stCxn id="14354" idx="6"/>
            <a:endCxn id="14355" idx="2"/>
          </p:cNvCxnSpPr>
          <p:nvPr/>
        </p:nvCxnSpPr>
        <p:spPr bwMode="auto">
          <a:xfrm>
            <a:off x="4997450" y="2989263"/>
            <a:ext cx="234950" cy="23495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sp>
        <p:nvSpPr>
          <p:cNvPr id="14360" name="Oval 25"/>
          <p:cNvSpPr>
            <a:spLocks noChangeArrowheads="1"/>
          </p:cNvSpPr>
          <p:nvPr/>
        </p:nvSpPr>
        <p:spPr bwMode="auto">
          <a:xfrm>
            <a:off x="4211638" y="31400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27" name="AutoShape 26"/>
          <p:cNvCxnSpPr>
            <a:cxnSpLocks noChangeShapeType="1"/>
            <a:stCxn id="14351" idx="3"/>
            <a:endCxn id="14360" idx="0"/>
          </p:cNvCxnSpPr>
          <p:nvPr/>
        </p:nvCxnSpPr>
        <p:spPr bwMode="auto">
          <a:xfrm flipH="1">
            <a:off x="4276725" y="2746375"/>
            <a:ext cx="942975" cy="4064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8" name="AutoShape 27"/>
          <p:cNvCxnSpPr>
            <a:cxnSpLocks noChangeShapeType="1"/>
            <a:stCxn id="14341" idx="7"/>
            <a:endCxn id="14353" idx="3"/>
          </p:cNvCxnSpPr>
          <p:nvPr/>
        </p:nvCxnSpPr>
        <p:spPr bwMode="auto">
          <a:xfrm>
            <a:off x="3130550" y="2598738"/>
            <a:ext cx="1081088" cy="292100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29" name="AutoShape 28"/>
          <p:cNvCxnSpPr>
            <a:cxnSpLocks noChangeShapeType="1"/>
            <a:stCxn id="14339" idx="6"/>
            <a:endCxn id="14360" idx="3"/>
          </p:cNvCxnSpPr>
          <p:nvPr/>
        </p:nvCxnSpPr>
        <p:spPr bwMode="auto">
          <a:xfrm>
            <a:off x="2116138" y="2773363"/>
            <a:ext cx="2095500" cy="404812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30" name="AutoShape 29"/>
          <p:cNvCxnSpPr>
            <a:cxnSpLocks noChangeShapeType="1"/>
            <a:stCxn id="14351" idx="5"/>
            <a:endCxn id="14355" idx="1"/>
          </p:cNvCxnSpPr>
          <p:nvPr/>
        </p:nvCxnSpPr>
        <p:spPr bwMode="auto">
          <a:xfrm>
            <a:off x="5257800" y="2784475"/>
            <a:ext cx="0" cy="428625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31" name="AutoShape 30"/>
          <p:cNvCxnSpPr>
            <a:cxnSpLocks noChangeShapeType="1"/>
            <a:stCxn id="14360" idx="7"/>
            <a:endCxn id="14355" idx="3"/>
          </p:cNvCxnSpPr>
          <p:nvPr/>
        </p:nvCxnSpPr>
        <p:spPr bwMode="auto">
          <a:xfrm>
            <a:off x="4287838" y="3178175"/>
            <a:ext cx="931862" cy="730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4" name="AutoShape 43"/>
          <p:cNvCxnSpPr>
            <a:cxnSpLocks noChangeShapeType="1"/>
            <a:stCxn id="14338" idx="7"/>
            <a:endCxn id="14345" idx="3"/>
          </p:cNvCxnSpPr>
          <p:nvPr/>
        </p:nvCxnSpPr>
        <p:spPr bwMode="auto">
          <a:xfrm>
            <a:off x="2127250" y="1811338"/>
            <a:ext cx="2012950" cy="503237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45" name="AutoShape 44"/>
          <p:cNvCxnSpPr>
            <a:cxnSpLocks noChangeShapeType="1"/>
            <a:stCxn id="14338" idx="7"/>
            <a:endCxn id="14340" idx="3"/>
          </p:cNvCxnSpPr>
          <p:nvPr/>
        </p:nvCxnSpPr>
        <p:spPr bwMode="auto">
          <a:xfrm flipV="1">
            <a:off x="2127250" y="1663700"/>
            <a:ext cx="927100" cy="147638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084888" y="1876425"/>
            <a:ext cx="12620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1 2 3 4 5 6</a:t>
            </a:r>
            <a:endParaRPr lang="zh-CN" altLang="en-US">
              <a:ea typeface="宋体" charset="-122"/>
            </a:endParaRP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6084888" y="2398713"/>
            <a:ext cx="15668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1 -5 -2 3 -6 -4</a:t>
            </a:r>
            <a:endParaRPr lang="zh-CN" altLang="en-US">
              <a:ea typeface="宋体" charset="-122"/>
            </a:endParaRP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084888" y="2852738"/>
            <a:ext cx="1414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 3 5 -4 6 -2</a:t>
            </a:r>
            <a:endParaRPr lang="zh-CN" altLang="en-US">
              <a:ea typeface="宋体" charset="-122"/>
            </a:endParaRPr>
          </a:p>
        </p:txBody>
      </p:sp>
      <p:cxnSp>
        <p:nvCxnSpPr>
          <p:cNvPr id="49" name="AutoShape 49"/>
          <p:cNvCxnSpPr>
            <a:cxnSpLocks noChangeShapeType="1"/>
            <a:stCxn id="14340" idx="7"/>
            <a:endCxn id="14341" idx="7"/>
          </p:cNvCxnSpPr>
          <p:nvPr/>
        </p:nvCxnSpPr>
        <p:spPr bwMode="auto">
          <a:xfrm>
            <a:off x="3130550" y="1663700"/>
            <a:ext cx="3175" cy="935038"/>
          </a:xfrm>
          <a:prstGeom prst="curvedConnector3">
            <a:avLst>
              <a:gd name="adj1" fmla="val 406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50"/>
          <p:cNvCxnSpPr>
            <a:cxnSpLocks noChangeShapeType="1"/>
            <a:stCxn id="14338" idx="0"/>
            <a:endCxn id="14345" idx="1"/>
          </p:cNvCxnSpPr>
          <p:nvPr/>
        </p:nvCxnSpPr>
        <p:spPr bwMode="auto">
          <a:xfrm rot="5400000" flipV="1">
            <a:off x="2901156" y="999332"/>
            <a:ext cx="492125" cy="2062162"/>
          </a:xfrm>
          <a:prstGeom prst="curvedConnector3">
            <a:avLst>
              <a:gd name="adj1" fmla="val 2015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AutoShape 51"/>
          <p:cNvCxnSpPr>
            <a:cxnSpLocks noChangeShapeType="1"/>
            <a:stCxn id="14339" idx="7"/>
            <a:endCxn id="14360" idx="2"/>
          </p:cNvCxnSpPr>
          <p:nvPr/>
        </p:nvCxnSpPr>
        <p:spPr bwMode="auto">
          <a:xfrm>
            <a:off x="2127250" y="2746375"/>
            <a:ext cx="2095500" cy="404813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2"/>
          <p:cNvCxnSpPr>
            <a:cxnSpLocks noChangeShapeType="1"/>
            <a:stCxn id="14353" idx="2"/>
            <a:endCxn id="14349" idx="3"/>
          </p:cNvCxnSpPr>
          <p:nvPr/>
        </p:nvCxnSpPr>
        <p:spPr bwMode="auto">
          <a:xfrm rot="-5400000">
            <a:off x="4194969" y="2631281"/>
            <a:ext cx="260350" cy="20478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AutoShape 53"/>
          <p:cNvCxnSpPr>
            <a:cxnSpLocks noChangeShapeType="1"/>
            <a:stCxn id="14346" idx="7"/>
            <a:endCxn id="14351" idx="1"/>
          </p:cNvCxnSpPr>
          <p:nvPr/>
        </p:nvCxnSpPr>
        <p:spPr bwMode="auto">
          <a:xfrm>
            <a:off x="4719638" y="2098675"/>
            <a:ext cx="538162" cy="6096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AutoShape 54"/>
          <p:cNvCxnSpPr>
            <a:cxnSpLocks noChangeShapeType="1"/>
            <a:stCxn id="14354" idx="7"/>
            <a:endCxn id="14355" idx="1"/>
          </p:cNvCxnSpPr>
          <p:nvPr/>
        </p:nvCxnSpPr>
        <p:spPr bwMode="auto">
          <a:xfrm>
            <a:off x="5008563" y="2962275"/>
            <a:ext cx="249237" cy="25082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6108700" y="3279775"/>
            <a:ext cx="1492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1 -5 -3 2 -4 6</a:t>
            </a:r>
            <a:endParaRPr lang="zh-CN" altLang="en-US">
              <a:ea typeface="宋体" charset="-122"/>
            </a:endParaRPr>
          </a:p>
        </p:txBody>
      </p:sp>
      <p:sp>
        <p:nvSpPr>
          <p:cNvPr id="316" name="TextBox 315"/>
          <p:cNvSpPr txBox="1">
            <a:spLocks noChangeArrowheads="1"/>
          </p:cNvSpPr>
          <p:nvPr/>
        </p:nvSpPr>
        <p:spPr bwMode="auto">
          <a:xfrm>
            <a:off x="6143625" y="4286250"/>
            <a:ext cx="28527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NP-Hard</a:t>
            </a:r>
          </a:p>
          <a:p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More than 10,000 vertices</a:t>
            </a:r>
            <a:endParaRPr lang="zh-CN" altLang="en-US">
              <a:ea typeface="宋体" charset="-122"/>
            </a:endParaRPr>
          </a:p>
        </p:txBody>
      </p:sp>
      <p:sp>
        <p:nvSpPr>
          <p:cNvPr id="365" name="Oval 4"/>
          <p:cNvSpPr>
            <a:spLocks noChangeArrowheads="1"/>
          </p:cNvSpPr>
          <p:nvPr/>
        </p:nvSpPr>
        <p:spPr bwMode="auto">
          <a:xfrm>
            <a:off x="998538" y="35004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71" name="Oval 25"/>
          <p:cNvSpPr>
            <a:spLocks noChangeArrowheads="1"/>
          </p:cNvSpPr>
          <p:nvPr/>
        </p:nvSpPr>
        <p:spPr bwMode="auto">
          <a:xfrm>
            <a:off x="3159125" y="393223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373" name="AutoShape 28"/>
          <p:cNvCxnSpPr>
            <a:cxnSpLocks noChangeShapeType="1"/>
            <a:stCxn id="365" idx="6"/>
            <a:endCxn id="371" idx="3"/>
          </p:cNvCxnSpPr>
          <p:nvPr/>
        </p:nvCxnSpPr>
        <p:spPr bwMode="auto">
          <a:xfrm>
            <a:off x="1063625" y="3565525"/>
            <a:ext cx="2095500" cy="404813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377" name="AutoShape 51"/>
          <p:cNvCxnSpPr>
            <a:cxnSpLocks noChangeShapeType="1"/>
            <a:stCxn id="365" idx="7"/>
            <a:endCxn id="371" idx="2"/>
          </p:cNvCxnSpPr>
          <p:nvPr/>
        </p:nvCxnSpPr>
        <p:spPr bwMode="auto">
          <a:xfrm>
            <a:off x="1074738" y="3538538"/>
            <a:ext cx="2095500" cy="404812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4383" name="矩形 378"/>
          <p:cNvSpPr>
            <a:spLocks noChangeArrowheads="1"/>
          </p:cNvSpPr>
          <p:nvPr/>
        </p:nvSpPr>
        <p:spPr bwMode="auto">
          <a:xfrm>
            <a:off x="4143375" y="3429000"/>
            <a:ext cx="1349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[Alekseyev 09]</a:t>
            </a:r>
          </a:p>
        </p:txBody>
      </p:sp>
      <p:sp>
        <p:nvSpPr>
          <p:cNvPr id="14384" name="TextBox 2"/>
          <p:cNvSpPr txBox="1">
            <a:spLocks noChangeArrowheads="1"/>
          </p:cNvSpPr>
          <p:nvPr/>
        </p:nvSpPr>
        <p:spPr bwMode="auto">
          <a:xfrm>
            <a:off x="611188" y="4676775"/>
            <a:ext cx="6045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/>
              <a:t>Given three genomes</a:t>
            </a:r>
          </a:p>
          <a:p>
            <a:pPr marL="342900" indent="-342900">
              <a:buFontTx/>
              <a:buAutoNum type="arabicParenR"/>
            </a:pPr>
            <a:r>
              <a:rPr lang="en-US"/>
              <a:t>Construct a multiple break point graph</a:t>
            </a:r>
          </a:p>
          <a:p>
            <a:pPr marL="342900" indent="-342900">
              <a:buFontTx/>
              <a:buAutoNum type="arabicParenR"/>
            </a:pPr>
            <a:r>
              <a:rPr lang="en-US"/>
              <a:t>Find 0-matching that maximize # of cycles</a:t>
            </a:r>
          </a:p>
          <a:p>
            <a:pPr marL="342900" indent="-342900">
              <a:buFontTx/>
              <a:buAutoNum type="arabicParenR"/>
            </a:pPr>
            <a:r>
              <a:rPr lang="en-US"/>
              <a:t>Map 0-matching back to genome which is the median.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utoUpdateAnimBg="0"/>
      <p:bldP spid="47" grpId="0" bldLvl="0" autoUpdateAnimBg="0"/>
      <p:bldP spid="48" grpId="0" bldLvl="0" autoUpdateAnimBg="0"/>
      <p:bldP spid="55" grpId="0" bldLvl="0" autoUpdateAnimBg="0"/>
      <p:bldP spid="55" grpId="1" bldLvl="0" autoUpdateAnimBg="0"/>
      <p:bldP spid="316" grpId="0" build="allAtOnce"/>
      <p:bldP spid="365" grpId="0" animBg="1"/>
      <p:bldP spid="3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Breakpoint Graph</a:t>
            </a:r>
          </a:p>
        </p:txBody>
      </p:sp>
      <p:pic>
        <p:nvPicPr>
          <p:cNvPr id="15362" name="Picture 3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2038" y="1143000"/>
            <a:ext cx="5180012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750" y="4383088"/>
            <a:ext cx="22193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5" descr="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1950" y="1358900"/>
            <a:ext cx="29051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2"/>
          <p:cNvSpPr txBox="1">
            <a:spLocks noChangeArrowheads="1"/>
          </p:cNvSpPr>
          <p:nvPr/>
        </p:nvSpPr>
        <p:spPr bwMode="auto">
          <a:xfrm>
            <a:off x="4284663" y="4383088"/>
            <a:ext cx="42354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/>
              <a:t>One end vertex of telomere gene is point to a cap vertex</a:t>
            </a:r>
          </a:p>
          <a:p>
            <a:pPr marL="342900" indent="-342900">
              <a:buFontTx/>
              <a:buAutoNum type="arabicParenR"/>
            </a:pPr>
            <a:r>
              <a:rPr lang="en-US"/>
              <a:t>When shrinking on cap vertex, edges that originally point to cap is then pointed to a cup vertex.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DCJ Distance Metrics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044950" y="5141913"/>
            <a:ext cx="44450" cy="50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5" name="AutoShape 5"/>
          <p:cNvCxnSpPr>
            <a:cxnSpLocks noChangeShapeType="1"/>
            <a:stCxn id="4" idx="0"/>
          </p:cNvCxnSpPr>
          <p:nvPr/>
        </p:nvCxnSpPr>
        <p:spPr bwMode="auto">
          <a:xfrm rot="-5400000">
            <a:off x="4092575" y="4929188"/>
            <a:ext cx="212725" cy="231775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" name="AutoShape 6"/>
          <p:cNvCxnSpPr>
            <a:cxnSpLocks noChangeShapeType="1"/>
            <a:stCxn id="4" idx="6"/>
          </p:cNvCxnSpPr>
          <p:nvPr/>
        </p:nvCxnSpPr>
        <p:spPr bwMode="auto">
          <a:xfrm rot="16200000" flipH="1">
            <a:off x="4191794" y="5077619"/>
            <a:ext cx="60325" cy="27781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" name="AutoShape 7"/>
          <p:cNvCxnSpPr>
            <a:cxnSpLocks noChangeShapeType="1"/>
          </p:cNvCxnSpPr>
          <p:nvPr/>
        </p:nvCxnSpPr>
        <p:spPr bwMode="auto">
          <a:xfrm rot="16200000" flipH="1">
            <a:off x="4226718" y="5069682"/>
            <a:ext cx="309563" cy="4445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010275" y="3995738"/>
            <a:ext cx="46038" cy="492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9" name="AutoShape 9"/>
          <p:cNvCxnSpPr>
            <a:cxnSpLocks noChangeShapeType="1"/>
            <a:stCxn id="8" idx="0"/>
          </p:cNvCxnSpPr>
          <p:nvPr/>
        </p:nvCxnSpPr>
        <p:spPr bwMode="auto">
          <a:xfrm rot="-5400000">
            <a:off x="6057900" y="3779838"/>
            <a:ext cx="212725" cy="231775"/>
          </a:xfrm>
          <a:prstGeom prst="curvedConnector2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" name="AutoShape 10"/>
          <p:cNvCxnSpPr>
            <a:cxnSpLocks noChangeShapeType="1"/>
            <a:stCxn id="8" idx="6"/>
          </p:cNvCxnSpPr>
          <p:nvPr/>
        </p:nvCxnSpPr>
        <p:spPr bwMode="auto">
          <a:xfrm rot="16200000" flipH="1">
            <a:off x="6157120" y="3929856"/>
            <a:ext cx="61912" cy="276225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 rot="16200000" flipH="1">
            <a:off x="6192838" y="3921125"/>
            <a:ext cx="311150" cy="4445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13175" y="4978400"/>
            <a:ext cx="282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#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5154613" y="3302000"/>
            <a:ext cx="46037" cy="5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4" name="AutoShape 14"/>
          <p:cNvCxnSpPr>
            <a:cxnSpLocks noChangeShapeType="1"/>
            <a:stCxn id="13" idx="0"/>
          </p:cNvCxnSpPr>
          <p:nvPr/>
        </p:nvCxnSpPr>
        <p:spPr bwMode="auto">
          <a:xfrm rot="-5400000">
            <a:off x="5203825" y="3087688"/>
            <a:ext cx="212725" cy="231775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5" name="AutoShape 15"/>
          <p:cNvCxnSpPr>
            <a:cxnSpLocks noChangeShapeType="1"/>
            <a:stCxn id="13" idx="6"/>
          </p:cNvCxnSpPr>
          <p:nvPr/>
        </p:nvCxnSpPr>
        <p:spPr bwMode="auto">
          <a:xfrm rot="16200000" flipH="1">
            <a:off x="5302250" y="3238500"/>
            <a:ext cx="60325" cy="276225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 rot="16200000" flipH="1">
            <a:off x="5337969" y="3229769"/>
            <a:ext cx="309562" cy="4445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5875338" y="3281363"/>
            <a:ext cx="46037" cy="492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8" name="AutoShape 18"/>
          <p:cNvCxnSpPr>
            <a:cxnSpLocks noChangeShapeType="1"/>
            <a:stCxn id="17" idx="0"/>
          </p:cNvCxnSpPr>
          <p:nvPr/>
        </p:nvCxnSpPr>
        <p:spPr bwMode="auto">
          <a:xfrm rot="-5400000">
            <a:off x="5923757" y="3066256"/>
            <a:ext cx="214312" cy="231775"/>
          </a:xfrm>
          <a:prstGeom prst="curvedConnector2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9" name="AutoShape 19"/>
          <p:cNvCxnSpPr>
            <a:cxnSpLocks noChangeShapeType="1"/>
            <a:stCxn id="17" idx="6"/>
          </p:cNvCxnSpPr>
          <p:nvPr/>
        </p:nvCxnSpPr>
        <p:spPr bwMode="auto">
          <a:xfrm rot="16200000" flipH="1">
            <a:off x="6022975" y="3216275"/>
            <a:ext cx="60325" cy="276225"/>
          </a:xfrm>
          <a:prstGeom prst="curvedConnector2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0" name="AutoShape 20"/>
          <p:cNvCxnSpPr>
            <a:cxnSpLocks noChangeShapeType="1"/>
          </p:cNvCxnSpPr>
          <p:nvPr/>
        </p:nvCxnSpPr>
        <p:spPr bwMode="auto">
          <a:xfrm rot="16200000" flipH="1">
            <a:off x="6051550" y="3221038"/>
            <a:ext cx="311150" cy="4445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732588" y="3965575"/>
            <a:ext cx="44450" cy="5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22" name="AutoShape 22"/>
          <p:cNvCxnSpPr>
            <a:cxnSpLocks noChangeShapeType="1"/>
            <a:stCxn id="21" idx="0"/>
          </p:cNvCxnSpPr>
          <p:nvPr/>
        </p:nvCxnSpPr>
        <p:spPr bwMode="auto">
          <a:xfrm rot="-5400000">
            <a:off x="6780213" y="3749675"/>
            <a:ext cx="212725" cy="231775"/>
          </a:xfrm>
          <a:prstGeom prst="curvedConnector2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3" name="AutoShape 23"/>
          <p:cNvCxnSpPr>
            <a:cxnSpLocks noChangeShapeType="1"/>
            <a:stCxn id="21" idx="6"/>
          </p:cNvCxnSpPr>
          <p:nvPr/>
        </p:nvCxnSpPr>
        <p:spPr bwMode="auto">
          <a:xfrm rot="16200000" flipH="1">
            <a:off x="6880225" y="3900488"/>
            <a:ext cx="60325" cy="276225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4" name="AutoShape 24"/>
          <p:cNvCxnSpPr>
            <a:cxnSpLocks noChangeShapeType="1"/>
          </p:cNvCxnSpPr>
          <p:nvPr/>
        </p:nvCxnSpPr>
        <p:spPr bwMode="auto">
          <a:xfrm rot="16200000" flipH="1">
            <a:off x="6915150" y="3892550"/>
            <a:ext cx="309563" cy="42863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957763" y="3216275"/>
            <a:ext cx="282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#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719763" y="3165475"/>
            <a:ext cx="284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#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535613" y="3113088"/>
            <a:ext cx="19843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+</a:t>
            </a:r>
            <a:endParaRPr lang="zh-CN" altLang="en-US">
              <a:ea typeface="宋体" charset="-122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500813" y="3830638"/>
            <a:ext cx="284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#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778500" y="3830638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#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3884613" y="3963988"/>
            <a:ext cx="44450" cy="50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4470400" y="3963988"/>
            <a:ext cx="44450" cy="5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32" name="AutoShape 32"/>
          <p:cNvCxnSpPr>
            <a:cxnSpLocks noChangeShapeType="1"/>
          </p:cNvCxnSpPr>
          <p:nvPr/>
        </p:nvCxnSpPr>
        <p:spPr bwMode="auto">
          <a:xfrm rot="-5400000">
            <a:off x="3938588" y="3749675"/>
            <a:ext cx="212725" cy="231775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3" name="AutoShape 33"/>
          <p:cNvCxnSpPr>
            <a:cxnSpLocks noChangeShapeType="1"/>
            <a:endCxn id="31" idx="4"/>
          </p:cNvCxnSpPr>
          <p:nvPr/>
        </p:nvCxnSpPr>
        <p:spPr bwMode="auto">
          <a:xfrm flipV="1">
            <a:off x="4200525" y="4008438"/>
            <a:ext cx="276225" cy="163512"/>
          </a:xfrm>
          <a:prstGeom prst="curvedConnector2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4" name="AutoShape 34"/>
          <p:cNvCxnSpPr>
            <a:cxnSpLocks noChangeShapeType="1"/>
          </p:cNvCxnSpPr>
          <p:nvPr/>
        </p:nvCxnSpPr>
        <p:spPr bwMode="auto">
          <a:xfrm rot="16200000" flipH="1">
            <a:off x="4021138" y="3941763"/>
            <a:ext cx="311150" cy="4445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4967288" y="3963988"/>
            <a:ext cx="46037" cy="50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5553075" y="3963988"/>
            <a:ext cx="46038" cy="5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37" name="AutoShape 37"/>
          <p:cNvCxnSpPr>
            <a:cxnSpLocks noChangeShapeType="1"/>
          </p:cNvCxnSpPr>
          <p:nvPr/>
        </p:nvCxnSpPr>
        <p:spPr bwMode="auto">
          <a:xfrm rot="-5400000">
            <a:off x="5021263" y="3749675"/>
            <a:ext cx="212725" cy="231775"/>
          </a:xfrm>
          <a:prstGeom prst="curvedConnector2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8" name="AutoShape 38"/>
          <p:cNvCxnSpPr>
            <a:cxnSpLocks noChangeShapeType="1"/>
            <a:endCxn id="36" idx="4"/>
          </p:cNvCxnSpPr>
          <p:nvPr/>
        </p:nvCxnSpPr>
        <p:spPr bwMode="auto">
          <a:xfrm flipV="1">
            <a:off x="5283200" y="4008438"/>
            <a:ext cx="274638" cy="163512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" name="AutoShape 39"/>
          <p:cNvCxnSpPr>
            <a:cxnSpLocks noChangeShapeType="1"/>
          </p:cNvCxnSpPr>
          <p:nvPr/>
        </p:nvCxnSpPr>
        <p:spPr bwMode="auto">
          <a:xfrm rot="16200000" flipH="1">
            <a:off x="5103813" y="3941763"/>
            <a:ext cx="311150" cy="4445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703638" y="3851275"/>
            <a:ext cx="284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#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4773613" y="3851275"/>
            <a:ext cx="284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#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605338" y="3852863"/>
            <a:ext cx="20002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+</a:t>
            </a:r>
            <a:endParaRPr lang="zh-CN" altLang="en-US">
              <a:ea typeface="宋体" charset="-122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5599113" y="3852863"/>
            <a:ext cx="19843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+</a:t>
            </a:r>
            <a:endParaRPr lang="zh-CN" altLang="en-US">
              <a:ea typeface="宋体" charset="-122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6346825" y="3852863"/>
            <a:ext cx="19843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+</a:t>
            </a:r>
            <a:endParaRPr lang="zh-CN" altLang="en-US">
              <a:ea typeface="宋体" charset="-122"/>
            </a:endParaRPr>
          </a:p>
        </p:txBody>
      </p:sp>
      <p:sp>
        <p:nvSpPr>
          <p:cNvPr id="45" name="AutoShape 45"/>
          <p:cNvSpPr>
            <a:spLocks noChangeArrowheads="1"/>
          </p:cNvSpPr>
          <p:nvPr/>
        </p:nvSpPr>
        <p:spPr bwMode="auto">
          <a:xfrm>
            <a:off x="3570288" y="3646488"/>
            <a:ext cx="3697287" cy="655637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3570288" y="4368800"/>
            <a:ext cx="37417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5418138" y="4421188"/>
            <a:ext cx="96837" cy="2619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2</a:t>
            </a:r>
            <a:endParaRPr lang="zh-CN" altLang="en-US">
              <a:ea typeface="宋体" charset="-122"/>
            </a:endParaRP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3835400" y="3170238"/>
            <a:ext cx="122555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N - #cycles +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5148263" y="3473450"/>
            <a:ext cx="1968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+</a:t>
            </a:r>
            <a:endParaRPr lang="zh-CN" altLang="en-US">
              <a:ea typeface="宋体" charset="-122"/>
            </a:endParaRPr>
          </a:p>
        </p:txBody>
      </p:sp>
      <p:sp>
        <p:nvSpPr>
          <p:cNvPr id="50" name="Oval 50"/>
          <p:cNvSpPr>
            <a:spLocks noChangeArrowheads="1"/>
          </p:cNvSpPr>
          <p:nvPr/>
        </p:nvSpPr>
        <p:spPr bwMode="auto">
          <a:xfrm>
            <a:off x="4714875" y="5038725"/>
            <a:ext cx="44450" cy="50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>
            <a:off x="5299075" y="5038725"/>
            <a:ext cx="46038" cy="5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52" name="AutoShape 52"/>
          <p:cNvCxnSpPr>
            <a:cxnSpLocks noChangeShapeType="1"/>
          </p:cNvCxnSpPr>
          <p:nvPr/>
        </p:nvCxnSpPr>
        <p:spPr bwMode="auto">
          <a:xfrm rot="-5400000">
            <a:off x="4768850" y="4824413"/>
            <a:ext cx="212725" cy="231775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3" name="AutoShape 53"/>
          <p:cNvCxnSpPr>
            <a:cxnSpLocks noChangeShapeType="1"/>
            <a:endCxn id="51" idx="4"/>
          </p:cNvCxnSpPr>
          <p:nvPr/>
        </p:nvCxnSpPr>
        <p:spPr bwMode="auto">
          <a:xfrm flipV="1">
            <a:off x="5030788" y="5083175"/>
            <a:ext cx="274637" cy="16351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4" name="AutoShape 54"/>
          <p:cNvCxnSpPr>
            <a:cxnSpLocks noChangeShapeType="1"/>
          </p:cNvCxnSpPr>
          <p:nvPr/>
        </p:nvCxnSpPr>
        <p:spPr bwMode="auto">
          <a:xfrm rot="16200000" flipH="1">
            <a:off x="4851400" y="5016500"/>
            <a:ext cx="311150" cy="4445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4533900" y="4926013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#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56" name="AutoShape 56"/>
          <p:cNvSpPr>
            <a:spLocks noChangeArrowheads="1"/>
          </p:cNvSpPr>
          <p:nvPr/>
        </p:nvSpPr>
        <p:spPr bwMode="auto">
          <a:xfrm>
            <a:off x="3813175" y="4773613"/>
            <a:ext cx="1577975" cy="654050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3406775" y="4927600"/>
            <a:ext cx="473075" cy="307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min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4379913" y="4568825"/>
            <a:ext cx="1984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+</a:t>
            </a:r>
            <a:endParaRPr lang="zh-CN" altLang="en-US">
              <a:ea typeface="宋体" charset="-122"/>
            </a:endParaRPr>
          </a:p>
        </p:txBody>
      </p:sp>
      <p:sp>
        <p:nvSpPr>
          <p:cNvPr id="59" name="Oval 59"/>
          <p:cNvSpPr>
            <a:spLocks noChangeArrowheads="1"/>
          </p:cNvSpPr>
          <p:nvPr/>
        </p:nvSpPr>
        <p:spPr bwMode="auto">
          <a:xfrm>
            <a:off x="6130925" y="5159375"/>
            <a:ext cx="46038" cy="50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60" name="AutoShape 60"/>
          <p:cNvCxnSpPr>
            <a:cxnSpLocks noChangeShapeType="1"/>
            <a:stCxn id="59" idx="0"/>
          </p:cNvCxnSpPr>
          <p:nvPr/>
        </p:nvCxnSpPr>
        <p:spPr bwMode="auto">
          <a:xfrm rot="-5400000">
            <a:off x="6180138" y="4945063"/>
            <a:ext cx="212725" cy="231775"/>
          </a:xfrm>
          <a:prstGeom prst="curvedConnector2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61" name="AutoShape 61"/>
          <p:cNvCxnSpPr>
            <a:cxnSpLocks noChangeShapeType="1"/>
            <a:stCxn id="59" idx="6"/>
          </p:cNvCxnSpPr>
          <p:nvPr/>
        </p:nvCxnSpPr>
        <p:spPr bwMode="auto">
          <a:xfrm rot="16200000" flipH="1">
            <a:off x="6278563" y="5094288"/>
            <a:ext cx="60325" cy="276225"/>
          </a:xfrm>
          <a:prstGeom prst="curvedConnector2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62" name="AutoShape 62"/>
          <p:cNvCxnSpPr>
            <a:cxnSpLocks noChangeShapeType="1"/>
          </p:cNvCxnSpPr>
          <p:nvPr/>
        </p:nvCxnSpPr>
        <p:spPr bwMode="auto">
          <a:xfrm rot="16200000" flipH="1">
            <a:off x="6314282" y="5087144"/>
            <a:ext cx="309562" cy="4445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99150" y="4995863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#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64" name="Oval 64"/>
          <p:cNvSpPr>
            <a:spLocks noChangeArrowheads="1"/>
          </p:cNvSpPr>
          <p:nvPr/>
        </p:nvSpPr>
        <p:spPr bwMode="auto">
          <a:xfrm>
            <a:off x="6800850" y="5056188"/>
            <a:ext cx="46038" cy="50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5" name="Oval 65"/>
          <p:cNvSpPr>
            <a:spLocks noChangeArrowheads="1"/>
          </p:cNvSpPr>
          <p:nvPr/>
        </p:nvSpPr>
        <p:spPr bwMode="auto">
          <a:xfrm>
            <a:off x="7386638" y="5056188"/>
            <a:ext cx="46037" cy="5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66" name="AutoShape 66"/>
          <p:cNvCxnSpPr>
            <a:cxnSpLocks noChangeShapeType="1"/>
          </p:cNvCxnSpPr>
          <p:nvPr/>
        </p:nvCxnSpPr>
        <p:spPr bwMode="auto">
          <a:xfrm rot="-5400000">
            <a:off x="6856413" y="4840288"/>
            <a:ext cx="212725" cy="231775"/>
          </a:xfrm>
          <a:prstGeom prst="curvedConnector2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67" name="AutoShape 67"/>
          <p:cNvCxnSpPr>
            <a:cxnSpLocks noChangeShapeType="1"/>
            <a:endCxn id="65" idx="4"/>
          </p:cNvCxnSpPr>
          <p:nvPr/>
        </p:nvCxnSpPr>
        <p:spPr bwMode="auto">
          <a:xfrm flipV="1">
            <a:off x="7118350" y="5099050"/>
            <a:ext cx="274638" cy="163513"/>
          </a:xfrm>
          <a:prstGeom prst="curvedConnector2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68" name="AutoShape 68"/>
          <p:cNvCxnSpPr>
            <a:cxnSpLocks noChangeShapeType="1"/>
          </p:cNvCxnSpPr>
          <p:nvPr/>
        </p:nvCxnSpPr>
        <p:spPr bwMode="auto">
          <a:xfrm rot="16200000" flipH="1">
            <a:off x="6938963" y="5033963"/>
            <a:ext cx="309562" cy="42862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6621463" y="4943475"/>
            <a:ext cx="284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#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70" name="AutoShape 70"/>
          <p:cNvSpPr>
            <a:spLocks noChangeArrowheads="1"/>
          </p:cNvSpPr>
          <p:nvPr/>
        </p:nvSpPr>
        <p:spPr bwMode="auto">
          <a:xfrm>
            <a:off x="5899150" y="4789488"/>
            <a:ext cx="1579563" cy="655637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5494338" y="4945063"/>
            <a:ext cx="473075" cy="307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min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6396038" y="4568825"/>
            <a:ext cx="1984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+</a:t>
            </a:r>
            <a:endParaRPr lang="zh-CN" altLang="en-US">
              <a:ea typeface="宋体" charset="-122"/>
            </a:endParaRPr>
          </a:p>
        </p:txBody>
      </p:sp>
      <p:grpSp>
        <p:nvGrpSpPr>
          <p:cNvPr id="3" name="组合 215"/>
          <p:cNvGrpSpPr>
            <a:grpSpLocks/>
          </p:cNvGrpSpPr>
          <p:nvPr/>
        </p:nvGrpSpPr>
        <p:grpSpPr bwMode="auto">
          <a:xfrm>
            <a:off x="1565275" y="1500188"/>
            <a:ext cx="3033713" cy="923925"/>
            <a:chOff x="357158" y="1500174"/>
            <a:chExt cx="3033198" cy="923330"/>
          </a:xfrm>
        </p:grpSpPr>
        <p:sp>
          <p:nvSpPr>
            <p:cNvPr id="16459" name="矩形 73"/>
            <p:cNvSpPr>
              <a:spLocks noChangeArrowheads="1"/>
            </p:cNvSpPr>
            <p:nvPr/>
          </p:nvSpPr>
          <p:spPr bwMode="auto">
            <a:xfrm>
              <a:off x="2000232" y="1714488"/>
              <a:ext cx="13901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N - #cycles </a:t>
              </a:r>
              <a:endParaRPr lang="zh-CN" altLang="en-US">
                <a:ea typeface="宋体" charset="-122"/>
              </a:endParaRPr>
            </a:p>
          </p:txBody>
        </p:sp>
        <p:sp>
          <p:nvSpPr>
            <p:cNvPr id="16460" name="TextBox 74"/>
            <p:cNvSpPr txBox="1">
              <a:spLocks noChangeArrowheads="1"/>
            </p:cNvSpPr>
            <p:nvPr/>
          </p:nvSpPr>
          <p:spPr bwMode="auto">
            <a:xfrm>
              <a:off x="357158" y="1500174"/>
              <a:ext cx="1787669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Circular </a:t>
              </a:r>
            </a:p>
            <a:p>
              <a:r>
                <a:rPr lang="en-US" altLang="zh-CN">
                  <a:ea typeface="宋体" charset="-122"/>
                </a:rPr>
                <a:t>Chromosome</a:t>
              </a:r>
            </a:p>
            <a:p>
              <a:r>
                <a:rPr lang="en-US" altLang="zh-CN">
                  <a:ea typeface="宋体" charset="-122"/>
                </a:rPr>
                <a:t>(same content):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547813" y="4097338"/>
            <a:ext cx="17875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Linear</a:t>
            </a:r>
          </a:p>
          <a:p>
            <a:r>
              <a:rPr lang="en-US" altLang="zh-CN">
                <a:ea typeface="宋体" charset="-122"/>
              </a:rPr>
              <a:t>Chromosome</a:t>
            </a:r>
          </a:p>
          <a:p>
            <a:r>
              <a:rPr lang="en-US" altLang="zh-CN">
                <a:ea typeface="宋体" charset="-122"/>
              </a:rPr>
              <a:t>(same content):</a:t>
            </a:r>
            <a:endParaRPr lang="zh-CN" altLang="en-US">
              <a:ea typeface="宋体" charset="-122"/>
            </a:endParaRP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1922463" y="2428875"/>
            <a:ext cx="752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[Xu 08]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1725613" y="5087938"/>
            <a:ext cx="752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[Xu 10]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/>
      <p:bldP spid="13" grpId="0" animBg="1"/>
      <p:bldP spid="17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5" grpId="0" animBg="1"/>
      <p:bldP spid="36" grpId="0" animBg="1"/>
      <p:bldP spid="40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/>
      <p:bldP spid="48" grpId="0"/>
      <p:bldP spid="49" grpId="0"/>
      <p:bldP spid="50" grpId="0" animBg="1"/>
      <p:bldP spid="51" grpId="0" animBg="1"/>
      <p:bldP spid="55" grpId="0"/>
      <p:bldP spid="56" grpId="0" animBg="1"/>
      <p:bldP spid="57" grpId="0"/>
      <p:bldP spid="58" grpId="0"/>
      <p:bldP spid="59" grpId="0" animBg="1"/>
      <p:bldP spid="63" grpId="0"/>
      <p:bldP spid="64" grpId="0" animBg="1"/>
      <p:bldP spid="65" grpId="0" animBg="1"/>
      <p:bldP spid="69" grpId="0"/>
      <p:bldP spid="70" grpId="0" animBg="1"/>
      <p:bldP spid="71" grpId="0"/>
      <p:bldP spid="72" grpId="0"/>
      <p:bldP spid="76" grpId="0"/>
      <p:bldP spid="170" grpId="0"/>
      <p:bldP spid="1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Branch and Bound Algorithm</a:t>
            </a:r>
            <a:endParaRPr lang="zh-CN" altLang="en-US" smtClean="0">
              <a:ea typeface="宋体" charset="-122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021513" y="765175"/>
            <a:ext cx="574675" cy="574675"/>
            <a:chOff x="0" y="0"/>
            <a:chExt cx="3481" cy="3267"/>
          </a:xfrm>
        </p:grpSpPr>
        <p:grpSp>
          <p:nvGrpSpPr>
            <p:cNvPr id="17626" name="Group 5"/>
            <p:cNvGrpSpPr>
              <a:grpSpLocks/>
            </p:cNvGrpSpPr>
            <p:nvPr/>
          </p:nvGrpSpPr>
          <p:grpSpPr bwMode="auto">
            <a:xfrm>
              <a:off x="456" y="454"/>
              <a:ext cx="2624" cy="2385"/>
              <a:chOff x="0" y="0"/>
              <a:chExt cx="4316" cy="3975"/>
            </a:xfrm>
          </p:grpSpPr>
          <p:sp>
            <p:nvSpPr>
              <p:cNvPr id="17635" name="Oval 6"/>
              <p:cNvSpPr>
                <a:spLocks noChangeArrowheads="1"/>
              </p:cNvSpPr>
              <p:nvPr/>
            </p:nvSpPr>
            <p:spPr bwMode="auto">
              <a:xfrm>
                <a:off x="340" y="907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636" name="Oval 7"/>
              <p:cNvSpPr>
                <a:spLocks noChangeArrowheads="1"/>
              </p:cNvSpPr>
              <p:nvPr/>
            </p:nvSpPr>
            <p:spPr bwMode="auto">
              <a:xfrm>
                <a:off x="4082" y="3402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637" name="AutoShape 8"/>
              <p:cNvCxnSpPr>
                <a:cxnSpLocks noChangeShapeType="1"/>
                <a:stCxn id="17635" idx="5"/>
                <a:endCxn id="17642" idx="1"/>
              </p:cNvCxnSpPr>
              <p:nvPr/>
            </p:nvCxnSpPr>
            <p:spPr bwMode="auto">
              <a:xfrm flipH="1">
                <a:off x="60" y="1027"/>
                <a:ext cx="340" cy="1581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7638" name="Oval 9"/>
              <p:cNvSpPr>
                <a:spLocks noChangeArrowheads="1"/>
              </p:cNvSpPr>
              <p:nvPr/>
            </p:nvSpPr>
            <p:spPr bwMode="auto">
              <a:xfrm>
                <a:off x="3289" y="227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639" name="Oval 10"/>
              <p:cNvSpPr>
                <a:spLocks noChangeArrowheads="1"/>
              </p:cNvSpPr>
              <p:nvPr/>
            </p:nvSpPr>
            <p:spPr bwMode="auto">
              <a:xfrm>
                <a:off x="4196" y="1020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640" name="AutoShape 11"/>
              <p:cNvCxnSpPr>
                <a:cxnSpLocks noChangeShapeType="1"/>
                <a:stCxn id="17636" idx="1"/>
                <a:endCxn id="17639" idx="5"/>
              </p:cNvCxnSpPr>
              <p:nvPr/>
            </p:nvCxnSpPr>
            <p:spPr bwMode="auto">
              <a:xfrm flipV="1">
                <a:off x="4142" y="1140"/>
                <a:ext cx="114" cy="2262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641" name="AutoShape 12"/>
              <p:cNvCxnSpPr>
                <a:cxnSpLocks noChangeShapeType="1"/>
                <a:stCxn id="17638" idx="7"/>
                <a:endCxn id="17639" idx="3"/>
              </p:cNvCxnSpPr>
              <p:nvPr/>
            </p:nvCxnSpPr>
            <p:spPr bwMode="auto">
              <a:xfrm>
                <a:off x="3409" y="287"/>
                <a:ext cx="787" cy="79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7642" name="Oval 13"/>
              <p:cNvSpPr>
                <a:spLocks noChangeArrowheads="1"/>
              </p:cNvSpPr>
              <p:nvPr/>
            </p:nvSpPr>
            <p:spPr bwMode="auto">
              <a:xfrm>
                <a:off x="0" y="2608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643" name="Oval 14"/>
              <p:cNvSpPr>
                <a:spLocks noChangeArrowheads="1"/>
              </p:cNvSpPr>
              <p:nvPr/>
            </p:nvSpPr>
            <p:spPr bwMode="auto">
              <a:xfrm>
                <a:off x="1247" y="3855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644" name="AutoShape 15"/>
              <p:cNvCxnSpPr>
                <a:cxnSpLocks noChangeShapeType="1"/>
                <a:stCxn id="17642" idx="6"/>
                <a:endCxn id="17643" idx="2"/>
              </p:cNvCxnSpPr>
              <p:nvPr/>
            </p:nvCxnSpPr>
            <p:spPr bwMode="auto">
              <a:xfrm>
                <a:off x="102" y="2710"/>
                <a:ext cx="1163" cy="1163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645" name="AutoShape 16"/>
              <p:cNvCxnSpPr>
                <a:cxnSpLocks noChangeShapeType="1"/>
                <a:stCxn id="17635" idx="0"/>
                <a:endCxn id="17650" idx="4"/>
              </p:cNvCxnSpPr>
              <p:nvPr/>
            </p:nvCxnSpPr>
            <p:spPr bwMode="auto">
              <a:xfrm flipV="1">
                <a:off x="442" y="215"/>
                <a:ext cx="710" cy="710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646" name="AutoShape 17"/>
              <p:cNvCxnSpPr>
                <a:cxnSpLocks noChangeShapeType="1"/>
                <a:stCxn id="17642" idx="0"/>
                <a:endCxn id="17636" idx="3"/>
              </p:cNvCxnSpPr>
              <p:nvPr/>
            </p:nvCxnSpPr>
            <p:spPr bwMode="auto">
              <a:xfrm>
                <a:off x="102" y="2626"/>
                <a:ext cx="3980" cy="836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7647" name="AutoShape 18"/>
              <p:cNvCxnSpPr>
                <a:cxnSpLocks noChangeShapeType="1"/>
                <a:stCxn id="17643" idx="0"/>
                <a:endCxn id="17639" idx="4"/>
              </p:cNvCxnSpPr>
              <p:nvPr/>
            </p:nvCxnSpPr>
            <p:spPr bwMode="auto">
              <a:xfrm flipV="1">
                <a:off x="1349" y="1122"/>
                <a:ext cx="2865" cy="2751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7648" name="AutoShape 19"/>
              <p:cNvCxnSpPr>
                <a:cxnSpLocks noChangeShapeType="1"/>
                <a:stCxn id="17643" idx="7"/>
                <a:endCxn id="17636" idx="3"/>
              </p:cNvCxnSpPr>
              <p:nvPr/>
            </p:nvCxnSpPr>
            <p:spPr bwMode="auto">
              <a:xfrm flipV="1">
                <a:off x="1367" y="3462"/>
                <a:ext cx="2715" cy="45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7649" name="Oval 20"/>
              <p:cNvSpPr>
                <a:spLocks noChangeArrowheads="1"/>
              </p:cNvSpPr>
              <p:nvPr/>
            </p:nvSpPr>
            <p:spPr bwMode="auto">
              <a:xfrm>
                <a:off x="1928" y="0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650" name="Oval 21"/>
              <p:cNvSpPr>
                <a:spLocks noChangeArrowheads="1"/>
              </p:cNvSpPr>
              <p:nvPr/>
            </p:nvSpPr>
            <p:spPr bwMode="auto">
              <a:xfrm>
                <a:off x="1134" y="113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651" name="AutoShape 22"/>
              <p:cNvCxnSpPr>
                <a:cxnSpLocks noChangeShapeType="1"/>
                <a:stCxn id="17649" idx="7"/>
                <a:endCxn id="17638" idx="2"/>
              </p:cNvCxnSpPr>
              <p:nvPr/>
            </p:nvCxnSpPr>
            <p:spPr bwMode="auto">
              <a:xfrm>
                <a:off x="2048" y="60"/>
                <a:ext cx="1259" cy="185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652" name="AutoShape 23"/>
              <p:cNvCxnSpPr>
                <a:cxnSpLocks noChangeShapeType="1"/>
                <a:stCxn id="17650" idx="7"/>
                <a:endCxn id="17649" idx="3"/>
              </p:cNvCxnSpPr>
              <p:nvPr/>
            </p:nvCxnSpPr>
            <p:spPr bwMode="auto">
              <a:xfrm flipV="1">
                <a:off x="1254" y="60"/>
                <a:ext cx="674" cy="113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7653" name="AutoShape 24"/>
              <p:cNvCxnSpPr>
                <a:cxnSpLocks noChangeShapeType="1"/>
                <a:stCxn id="17635" idx="7"/>
                <a:endCxn id="17649" idx="4"/>
              </p:cNvCxnSpPr>
              <p:nvPr/>
            </p:nvCxnSpPr>
            <p:spPr bwMode="auto">
              <a:xfrm flipV="1">
                <a:off x="460" y="102"/>
                <a:ext cx="1486" cy="86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7654" name="AutoShape 25"/>
              <p:cNvCxnSpPr>
                <a:cxnSpLocks noChangeShapeType="1"/>
                <a:stCxn id="17650" idx="6"/>
                <a:endCxn id="17638" idx="3"/>
              </p:cNvCxnSpPr>
              <p:nvPr/>
            </p:nvCxnSpPr>
            <p:spPr bwMode="auto">
              <a:xfrm>
                <a:off x="1236" y="215"/>
                <a:ext cx="2053" cy="72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sp>
          <p:nvSpPr>
            <p:cNvPr id="17627" name="Text Box 26"/>
            <p:cNvSpPr txBox="1">
              <a:spLocks noChangeArrowheads="1"/>
            </p:cNvSpPr>
            <p:nvPr/>
          </p:nvSpPr>
          <p:spPr bwMode="auto">
            <a:xfrm>
              <a:off x="0" y="1814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628" name="Text Box 27"/>
            <p:cNvSpPr txBox="1">
              <a:spLocks noChangeArrowheads="1"/>
            </p:cNvSpPr>
            <p:nvPr/>
          </p:nvSpPr>
          <p:spPr bwMode="auto">
            <a:xfrm>
              <a:off x="200" y="793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629" name="Text Box 28"/>
            <p:cNvSpPr txBox="1">
              <a:spLocks noChangeArrowheads="1"/>
            </p:cNvSpPr>
            <p:nvPr/>
          </p:nvSpPr>
          <p:spPr bwMode="auto">
            <a:xfrm>
              <a:off x="826" y="113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630" name="Text Box 29"/>
            <p:cNvSpPr txBox="1">
              <a:spLocks noChangeArrowheads="1"/>
            </p:cNvSpPr>
            <p:nvPr/>
          </p:nvSpPr>
          <p:spPr bwMode="auto">
            <a:xfrm>
              <a:off x="1506" y="0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631" name="Text Box 30"/>
            <p:cNvSpPr txBox="1">
              <a:spLocks noChangeArrowheads="1"/>
            </p:cNvSpPr>
            <p:nvPr/>
          </p:nvSpPr>
          <p:spPr bwMode="auto">
            <a:xfrm>
              <a:off x="2414" y="200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632" name="Text Box 31"/>
            <p:cNvSpPr txBox="1">
              <a:spLocks noChangeArrowheads="1"/>
            </p:cNvSpPr>
            <p:nvPr/>
          </p:nvSpPr>
          <p:spPr bwMode="auto">
            <a:xfrm>
              <a:off x="3061" y="814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200">
                <a:ea typeface="宋体" charset="-122"/>
              </a:endParaRPr>
            </a:p>
          </p:txBody>
        </p:sp>
        <p:sp>
          <p:nvSpPr>
            <p:cNvPr id="17633" name="Text Box 32"/>
            <p:cNvSpPr txBox="1">
              <a:spLocks noChangeArrowheads="1"/>
            </p:cNvSpPr>
            <p:nvPr/>
          </p:nvSpPr>
          <p:spPr bwMode="auto">
            <a:xfrm>
              <a:off x="2948" y="2402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634" name="Text Box 33"/>
            <p:cNvSpPr txBox="1">
              <a:spLocks noChangeArrowheads="1"/>
            </p:cNvSpPr>
            <p:nvPr/>
          </p:nvSpPr>
          <p:spPr bwMode="auto">
            <a:xfrm>
              <a:off x="1020" y="2835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</p:grp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021513" y="692150"/>
            <a:ext cx="1223962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7680325" y="69215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ea typeface="宋体" charset="-122"/>
              </a:rPr>
              <a:t>upper</a:t>
            </a:r>
          </a:p>
          <a:p>
            <a:r>
              <a:rPr lang="en-US" altLang="zh-CN" sz="1000">
                <a:ea typeface="宋体" charset="-122"/>
              </a:rPr>
              <a:t>bound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7669213" y="1052513"/>
            <a:ext cx="531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ea typeface="宋体" charset="-122"/>
              </a:rPr>
              <a:t>lower</a:t>
            </a:r>
          </a:p>
          <a:p>
            <a:r>
              <a:rPr lang="en-US" altLang="zh-CN" sz="1000">
                <a:ea typeface="宋体" charset="-122"/>
              </a:rPr>
              <a:t>bound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7019925" y="2349500"/>
            <a:ext cx="576263" cy="574675"/>
            <a:chOff x="0" y="0"/>
            <a:chExt cx="3481" cy="3267"/>
          </a:xfrm>
        </p:grpSpPr>
        <p:grpSp>
          <p:nvGrpSpPr>
            <p:cNvPr id="17597" name="Group 38"/>
            <p:cNvGrpSpPr>
              <a:grpSpLocks/>
            </p:cNvGrpSpPr>
            <p:nvPr/>
          </p:nvGrpSpPr>
          <p:grpSpPr bwMode="auto">
            <a:xfrm>
              <a:off x="456" y="454"/>
              <a:ext cx="2624" cy="2385"/>
              <a:chOff x="0" y="0"/>
              <a:chExt cx="4316" cy="3975"/>
            </a:xfrm>
          </p:grpSpPr>
          <p:sp>
            <p:nvSpPr>
              <p:cNvPr id="17606" name="Oval 39"/>
              <p:cNvSpPr>
                <a:spLocks noChangeArrowheads="1"/>
              </p:cNvSpPr>
              <p:nvPr/>
            </p:nvSpPr>
            <p:spPr bwMode="auto">
              <a:xfrm>
                <a:off x="340" y="907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607" name="Oval 40"/>
              <p:cNvSpPr>
                <a:spLocks noChangeArrowheads="1"/>
              </p:cNvSpPr>
              <p:nvPr/>
            </p:nvSpPr>
            <p:spPr bwMode="auto">
              <a:xfrm>
                <a:off x="4082" y="3402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608" name="AutoShape 41"/>
              <p:cNvCxnSpPr>
                <a:cxnSpLocks noChangeShapeType="1"/>
                <a:stCxn id="17606" idx="5"/>
                <a:endCxn id="17613" idx="1"/>
              </p:cNvCxnSpPr>
              <p:nvPr/>
            </p:nvCxnSpPr>
            <p:spPr bwMode="auto">
              <a:xfrm flipH="1">
                <a:off x="60" y="1027"/>
                <a:ext cx="340" cy="1581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7609" name="Oval 42"/>
              <p:cNvSpPr>
                <a:spLocks noChangeArrowheads="1"/>
              </p:cNvSpPr>
              <p:nvPr/>
            </p:nvSpPr>
            <p:spPr bwMode="auto">
              <a:xfrm>
                <a:off x="3289" y="227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610" name="Oval 43"/>
              <p:cNvSpPr>
                <a:spLocks noChangeArrowheads="1"/>
              </p:cNvSpPr>
              <p:nvPr/>
            </p:nvSpPr>
            <p:spPr bwMode="auto">
              <a:xfrm>
                <a:off x="4196" y="1020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611" name="AutoShape 44"/>
              <p:cNvCxnSpPr>
                <a:cxnSpLocks noChangeShapeType="1"/>
                <a:stCxn id="17607" idx="1"/>
                <a:endCxn id="17610" idx="5"/>
              </p:cNvCxnSpPr>
              <p:nvPr/>
            </p:nvCxnSpPr>
            <p:spPr bwMode="auto">
              <a:xfrm flipV="1">
                <a:off x="4142" y="1140"/>
                <a:ext cx="114" cy="2262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612" name="AutoShape 45"/>
              <p:cNvCxnSpPr>
                <a:cxnSpLocks noChangeShapeType="1"/>
                <a:stCxn id="17609" idx="7"/>
                <a:endCxn id="17610" idx="3"/>
              </p:cNvCxnSpPr>
              <p:nvPr/>
            </p:nvCxnSpPr>
            <p:spPr bwMode="auto">
              <a:xfrm>
                <a:off x="3409" y="287"/>
                <a:ext cx="787" cy="79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7613" name="Oval 46"/>
              <p:cNvSpPr>
                <a:spLocks noChangeArrowheads="1"/>
              </p:cNvSpPr>
              <p:nvPr/>
            </p:nvSpPr>
            <p:spPr bwMode="auto">
              <a:xfrm>
                <a:off x="0" y="2608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614" name="Oval 47"/>
              <p:cNvSpPr>
                <a:spLocks noChangeArrowheads="1"/>
              </p:cNvSpPr>
              <p:nvPr/>
            </p:nvSpPr>
            <p:spPr bwMode="auto">
              <a:xfrm>
                <a:off x="1247" y="3855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615" name="AutoShape 48"/>
              <p:cNvCxnSpPr>
                <a:cxnSpLocks noChangeShapeType="1"/>
                <a:stCxn id="17613" idx="6"/>
                <a:endCxn id="17614" idx="2"/>
              </p:cNvCxnSpPr>
              <p:nvPr/>
            </p:nvCxnSpPr>
            <p:spPr bwMode="auto">
              <a:xfrm>
                <a:off x="102" y="2710"/>
                <a:ext cx="1163" cy="1163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616" name="AutoShape 49"/>
              <p:cNvCxnSpPr>
                <a:cxnSpLocks noChangeShapeType="1"/>
                <a:stCxn id="17606" idx="0"/>
                <a:endCxn id="17621" idx="4"/>
              </p:cNvCxnSpPr>
              <p:nvPr/>
            </p:nvCxnSpPr>
            <p:spPr bwMode="auto">
              <a:xfrm flipV="1">
                <a:off x="442" y="215"/>
                <a:ext cx="710" cy="710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617" name="AutoShape 50"/>
              <p:cNvCxnSpPr>
                <a:cxnSpLocks noChangeShapeType="1"/>
                <a:stCxn id="17613" idx="0"/>
                <a:endCxn id="17607" idx="3"/>
              </p:cNvCxnSpPr>
              <p:nvPr/>
            </p:nvCxnSpPr>
            <p:spPr bwMode="auto">
              <a:xfrm>
                <a:off x="102" y="2626"/>
                <a:ext cx="3980" cy="836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7618" name="AutoShape 51"/>
              <p:cNvCxnSpPr>
                <a:cxnSpLocks noChangeShapeType="1"/>
                <a:stCxn id="17614" idx="0"/>
                <a:endCxn id="17610" idx="4"/>
              </p:cNvCxnSpPr>
              <p:nvPr/>
            </p:nvCxnSpPr>
            <p:spPr bwMode="auto">
              <a:xfrm flipV="1">
                <a:off x="1349" y="1122"/>
                <a:ext cx="2865" cy="2751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7619" name="AutoShape 52"/>
              <p:cNvCxnSpPr>
                <a:cxnSpLocks noChangeShapeType="1"/>
                <a:stCxn id="17614" idx="7"/>
                <a:endCxn id="17607" idx="3"/>
              </p:cNvCxnSpPr>
              <p:nvPr/>
            </p:nvCxnSpPr>
            <p:spPr bwMode="auto">
              <a:xfrm flipV="1">
                <a:off x="1367" y="3462"/>
                <a:ext cx="2715" cy="45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7620" name="Oval 53"/>
              <p:cNvSpPr>
                <a:spLocks noChangeArrowheads="1"/>
              </p:cNvSpPr>
              <p:nvPr/>
            </p:nvSpPr>
            <p:spPr bwMode="auto">
              <a:xfrm>
                <a:off x="1928" y="0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621" name="Oval 54"/>
              <p:cNvSpPr>
                <a:spLocks noChangeArrowheads="1"/>
              </p:cNvSpPr>
              <p:nvPr/>
            </p:nvSpPr>
            <p:spPr bwMode="auto">
              <a:xfrm>
                <a:off x="1134" y="113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622" name="AutoShape 55"/>
              <p:cNvCxnSpPr>
                <a:cxnSpLocks noChangeShapeType="1"/>
                <a:stCxn id="17620" idx="7"/>
                <a:endCxn id="17609" idx="2"/>
              </p:cNvCxnSpPr>
              <p:nvPr/>
            </p:nvCxnSpPr>
            <p:spPr bwMode="auto">
              <a:xfrm>
                <a:off x="2048" y="60"/>
                <a:ext cx="1259" cy="185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623" name="AutoShape 56"/>
              <p:cNvCxnSpPr>
                <a:cxnSpLocks noChangeShapeType="1"/>
                <a:stCxn id="17621" idx="7"/>
                <a:endCxn id="17620" idx="3"/>
              </p:cNvCxnSpPr>
              <p:nvPr/>
            </p:nvCxnSpPr>
            <p:spPr bwMode="auto">
              <a:xfrm flipV="1">
                <a:off x="1254" y="60"/>
                <a:ext cx="674" cy="113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7624" name="AutoShape 57"/>
              <p:cNvCxnSpPr>
                <a:cxnSpLocks noChangeShapeType="1"/>
                <a:stCxn id="17606" idx="7"/>
                <a:endCxn id="17620" idx="4"/>
              </p:cNvCxnSpPr>
              <p:nvPr/>
            </p:nvCxnSpPr>
            <p:spPr bwMode="auto">
              <a:xfrm flipV="1">
                <a:off x="460" y="102"/>
                <a:ext cx="1486" cy="86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7625" name="AutoShape 58"/>
              <p:cNvCxnSpPr>
                <a:cxnSpLocks noChangeShapeType="1"/>
                <a:stCxn id="17621" idx="6"/>
                <a:endCxn id="17609" idx="3"/>
              </p:cNvCxnSpPr>
              <p:nvPr/>
            </p:nvCxnSpPr>
            <p:spPr bwMode="auto">
              <a:xfrm>
                <a:off x="1236" y="215"/>
                <a:ext cx="2053" cy="72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sp>
          <p:nvSpPr>
            <p:cNvPr id="17598" name="Text Box 59"/>
            <p:cNvSpPr txBox="1">
              <a:spLocks noChangeArrowheads="1"/>
            </p:cNvSpPr>
            <p:nvPr/>
          </p:nvSpPr>
          <p:spPr bwMode="auto">
            <a:xfrm>
              <a:off x="0" y="1814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99" name="Text Box 60"/>
            <p:cNvSpPr txBox="1">
              <a:spLocks noChangeArrowheads="1"/>
            </p:cNvSpPr>
            <p:nvPr/>
          </p:nvSpPr>
          <p:spPr bwMode="auto">
            <a:xfrm>
              <a:off x="200" y="793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600" name="Text Box 61"/>
            <p:cNvSpPr txBox="1">
              <a:spLocks noChangeArrowheads="1"/>
            </p:cNvSpPr>
            <p:nvPr/>
          </p:nvSpPr>
          <p:spPr bwMode="auto">
            <a:xfrm>
              <a:off x="826" y="113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601" name="Text Box 62"/>
            <p:cNvSpPr txBox="1">
              <a:spLocks noChangeArrowheads="1"/>
            </p:cNvSpPr>
            <p:nvPr/>
          </p:nvSpPr>
          <p:spPr bwMode="auto">
            <a:xfrm>
              <a:off x="1506" y="0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602" name="Text Box 63"/>
            <p:cNvSpPr txBox="1">
              <a:spLocks noChangeArrowheads="1"/>
            </p:cNvSpPr>
            <p:nvPr/>
          </p:nvSpPr>
          <p:spPr bwMode="auto">
            <a:xfrm>
              <a:off x="2414" y="200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603" name="Text Box 64"/>
            <p:cNvSpPr txBox="1">
              <a:spLocks noChangeArrowheads="1"/>
            </p:cNvSpPr>
            <p:nvPr/>
          </p:nvSpPr>
          <p:spPr bwMode="auto">
            <a:xfrm>
              <a:off x="3061" y="814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200">
                <a:ea typeface="宋体" charset="-122"/>
              </a:endParaRPr>
            </a:p>
          </p:txBody>
        </p:sp>
        <p:sp>
          <p:nvSpPr>
            <p:cNvPr id="17604" name="Text Box 65"/>
            <p:cNvSpPr txBox="1">
              <a:spLocks noChangeArrowheads="1"/>
            </p:cNvSpPr>
            <p:nvPr/>
          </p:nvSpPr>
          <p:spPr bwMode="auto">
            <a:xfrm>
              <a:off x="2948" y="2402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605" name="Text Box 66"/>
            <p:cNvSpPr txBox="1">
              <a:spLocks noChangeArrowheads="1"/>
            </p:cNvSpPr>
            <p:nvPr/>
          </p:nvSpPr>
          <p:spPr bwMode="auto">
            <a:xfrm>
              <a:off x="1020" y="2835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</p:grp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019925" y="2276475"/>
            <a:ext cx="1223963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7680325" y="2276475"/>
            <a:ext cx="531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ea typeface="宋体" charset="-122"/>
              </a:rPr>
              <a:t>upper</a:t>
            </a:r>
          </a:p>
          <a:p>
            <a:r>
              <a:rPr lang="en-US" altLang="zh-CN" sz="1000">
                <a:ea typeface="宋体" charset="-122"/>
              </a:rPr>
              <a:t>bound</a:t>
            </a: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7667625" y="26368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ea typeface="宋体" charset="-122"/>
              </a:rPr>
              <a:t>lower</a:t>
            </a:r>
          </a:p>
          <a:p>
            <a:r>
              <a:rPr lang="en-US" altLang="zh-CN" sz="1000">
                <a:ea typeface="宋体" charset="-122"/>
              </a:rPr>
              <a:t>bound</a:t>
            </a:r>
          </a:p>
        </p:txBody>
      </p:sp>
      <p:cxnSp>
        <p:nvCxnSpPr>
          <p:cNvPr id="71" name="AutoShape 70"/>
          <p:cNvCxnSpPr>
            <a:cxnSpLocks noChangeShapeType="1"/>
            <a:stCxn id="35" idx="2"/>
          </p:cNvCxnSpPr>
          <p:nvPr/>
        </p:nvCxnSpPr>
        <p:spPr bwMode="auto">
          <a:xfrm flipH="1">
            <a:off x="7596188" y="1412875"/>
            <a:ext cx="36512" cy="863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Text Box 71"/>
          <p:cNvSpPr txBox="1">
            <a:spLocks noChangeArrowheads="1"/>
          </p:cNvSpPr>
          <p:nvPr/>
        </p:nvSpPr>
        <p:spPr bwMode="auto">
          <a:xfrm>
            <a:off x="6804025" y="2997200"/>
            <a:ext cx="179705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continue search</a:t>
            </a:r>
          </a:p>
          <a:p>
            <a:r>
              <a:rPr lang="en-US" altLang="zh-CN">
                <a:ea typeface="宋体" charset="-122"/>
              </a:rPr>
              <a:t>........................</a:t>
            </a:r>
            <a:endParaRPr lang="zh-CN" altLang="en-US">
              <a:ea typeface="宋体" charset="-122"/>
            </a:endParaRPr>
          </a:p>
        </p:txBody>
      </p:sp>
      <p:grpSp>
        <p:nvGrpSpPr>
          <p:cNvPr id="39" name="Group 72"/>
          <p:cNvGrpSpPr>
            <a:grpSpLocks/>
          </p:cNvGrpSpPr>
          <p:nvPr/>
        </p:nvGrpSpPr>
        <p:grpSpPr bwMode="auto">
          <a:xfrm>
            <a:off x="6443663" y="3789363"/>
            <a:ext cx="576262" cy="576262"/>
            <a:chOff x="0" y="0"/>
            <a:chExt cx="3481" cy="3267"/>
          </a:xfrm>
        </p:grpSpPr>
        <p:grpSp>
          <p:nvGrpSpPr>
            <p:cNvPr id="17568" name="Group 73"/>
            <p:cNvGrpSpPr>
              <a:grpSpLocks/>
            </p:cNvGrpSpPr>
            <p:nvPr/>
          </p:nvGrpSpPr>
          <p:grpSpPr bwMode="auto">
            <a:xfrm>
              <a:off x="456" y="454"/>
              <a:ext cx="2624" cy="2385"/>
              <a:chOff x="0" y="0"/>
              <a:chExt cx="4316" cy="3975"/>
            </a:xfrm>
          </p:grpSpPr>
          <p:sp>
            <p:nvSpPr>
              <p:cNvPr id="17577" name="Oval 74"/>
              <p:cNvSpPr>
                <a:spLocks noChangeArrowheads="1"/>
              </p:cNvSpPr>
              <p:nvPr/>
            </p:nvSpPr>
            <p:spPr bwMode="auto">
              <a:xfrm>
                <a:off x="340" y="907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578" name="Oval 75"/>
              <p:cNvSpPr>
                <a:spLocks noChangeArrowheads="1"/>
              </p:cNvSpPr>
              <p:nvPr/>
            </p:nvSpPr>
            <p:spPr bwMode="auto">
              <a:xfrm>
                <a:off x="4082" y="3402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579" name="AutoShape 76"/>
              <p:cNvCxnSpPr>
                <a:cxnSpLocks noChangeShapeType="1"/>
                <a:stCxn id="17577" idx="5"/>
                <a:endCxn id="17584" idx="1"/>
              </p:cNvCxnSpPr>
              <p:nvPr/>
            </p:nvCxnSpPr>
            <p:spPr bwMode="auto">
              <a:xfrm flipH="1">
                <a:off x="60" y="1027"/>
                <a:ext cx="340" cy="1581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7580" name="Oval 77"/>
              <p:cNvSpPr>
                <a:spLocks noChangeArrowheads="1"/>
              </p:cNvSpPr>
              <p:nvPr/>
            </p:nvSpPr>
            <p:spPr bwMode="auto">
              <a:xfrm>
                <a:off x="3289" y="227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581" name="Oval 78"/>
              <p:cNvSpPr>
                <a:spLocks noChangeArrowheads="1"/>
              </p:cNvSpPr>
              <p:nvPr/>
            </p:nvSpPr>
            <p:spPr bwMode="auto">
              <a:xfrm>
                <a:off x="4196" y="1020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582" name="AutoShape 79"/>
              <p:cNvCxnSpPr>
                <a:cxnSpLocks noChangeShapeType="1"/>
                <a:stCxn id="17578" idx="1"/>
                <a:endCxn id="17581" idx="5"/>
              </p:cNvCxnSpPr>
              <p:nvPr/>
            </p:nvCxnSpPr>
            <p:spPr bwMode="auto">
              <a:xfrm flipV="1">
                <a:off x="4142" y="1140"/>
                <a:ext cx="114" cy="2262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583" name="AutoShape 80"/>
              <p:cNvCxnSpPr>
                <a:cxnSpLocks noChangeShapeType="1"/>
                <a:stCxn id="17580" idx="7"/>
                <a:endCxn id="17581" idx="3"/>
              </p:cNvCxnSpPr>
              <p:nvPr/>
            </p:nvCxnSpPr>
            <p:spPr bwMode="auto">
              <a:xfrm>
                <a:off x="3409" y="287"/>
                <a:ext cx="787" cy="79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7584" name="Oval 81"/>
              <p:cNvSpPr>
                <a:spLocks noChangeArrowheads="1"/>
              </p:cNvSpPr>
              <p:nvPr/>
            </p:nvSpPr>
            <p:spPr bwMode="auto">
              <a:xfrm>
                <a:off x="0" y="2608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585" name="Oval 82"/>
              <p:cNvSpPr>
                <a:spLocks noChangeArrowheads="1"/>
              </p:cNvSpPr>
              <p:nvPr/>
            </p:nvSpPr>
            <p:spPr bwMode="auto">
              <a:xfrm>
                <a:off x="1247" y="3855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586" name="AutoShape 83"/>
              <p:cNvCxnSpPr>
                <a:cxnSpLocks noChangeShapeType="1"/>
                <a:stCxn id="17584" idx="6"/>
                <a:endCxn id="17585" idx="2"/>
              </p:cNvCxnSpPr>
              <p:nvPr/>
            </p:nvCxnSpPr>
            <p:spPr bwMode="auto">
              <a:xfrm>
                <a:off x="102" y="2710"/>
                <a:ext cx="1163" cy="1163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587" name="AutoShape 84"/>
              <p:cNvCxnSpPr>
                <a:cxnSpLocks noChangeShapeType="1"/>
                <a:stCxn id="17577" idx="0"/>
                <a:endCxn id="17592" idx="4"/>
              </p:cNvCxnSpPr>
              <p:nvPr/>
            </p:nvCxnSpPr>
            <p:spPr bwMode="auto">
              <a:xfrm flipV="1">
                <a:off x="442" y="215"/>
                <a:ext cx="710" cy="710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588" name="AutoShape 85"/>
              <p:cNvCxnSpPr>
                <a:cxnSpLocks noChangeShapeType="1"/>
                <a:stCxn id="17584" idx="0"/>
                <a:endCxn id="17578" idx="3"/>
              </p:cNvCxnSpPr>
              <p:nvPr/>
            </p:nvCxnSpPr>
            <p:spPr bwMode="auto">
              <a:xfrm>
                <a:off x="102" y="2626"/>
                <a:ext cx="3980" cy="836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7589" name="AutoShape 86"/>
              <p:cNvCxnSpPr>
                <a:cxnSpLocks noChangeShapeType="1"/>
                <a:stCxn id="17585" idx="0"/>
                <a:endCxn id="17581" idx="4"/>
              </p:cNvCxnSpPr>
              <p:nvPr/>
            </p:nvCxnSpPr>
            <p:spPr bwMode="auto">
              <a:xfrm flipV="1">
                <a:off x="1349" y="1122"/>
                <a:ext cx="2865" cy="2751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7590" name="AutoShape 87"/>
              <p:cNvCxnSpPr>
                <a:cxnSpLocks noChangeShapeType="1"/>
                <a:stCxn id="17585" idx="7"/>
                <a:endCxn id="17578" idx="3"/>
              </p:cNvCxnSpPr>
              <p:nvPr/>
            </p:nvCxnSpPr>
            <p:spPr bwMode="auto">
              <a:xfrm flipV="1">
                <a:off x="1367" y="3462"/>
                <a:ext cx="2715" cy="45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7591" name="Oval 88"/>
              <p:cNvSpPr>
                <a:spLocks noChangeArrowheads="1"/>
              </p:cNvSpPr>
              <p:nvPr/>
            </p:nvSpPr>
            <p:spPr bwMode="auto">
              <a:xfrm>
                <a:off x="1928" y="0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592" name="Oval 89"/>
              <p:cNvSpPr>
                <a:spLocks noChangeArrowheads="1"/>
              </p:cNvSpPr>
              <p:nvPr/>
            </p:nvSpPr>
            <p:spPr bwMode="auto">
              <a:xfrm>
                <a:off x="1134" y="113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593" name="AutoShape 90"/>
              <p:cNvCxnSpPr>
                <a:cxnSpLocks noChangeShapeType="1"/>
                <a:stCxn id="17591" idx="7"/>
                <a:endCxn id="17580" idx="2"/>
              </p:cNvCxnSpPr>
              <p:nvPr/>
            </p:nvCxnSpPr>
            <p:spPr bwMode="auto">
              <a:xfrm>
                <a:off x="2048" y="60"/>
                <a:ext cx="1259" cy="185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594" name="AutoShape 91"/>
              <p:cNvCxnSpPr>
                <a:cxnSpLocks noChangeShapeType="1"/>
                <a:stCxn id="17592" idx="7"/>
                <a:endCxn id="17591" idx="3"/>
              </p:cNvCxnSpPr>
              <p:nvPr/>
            </p:nvCxnSpPr>
            <p:spPr bwMode="auto">
              <a:xfrm flipV="1">
                <a:off x="1254" y="60"/>
                <a:ext cx="674" cy="113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7595" name="AutoShape 92"/>
              <p:cNvCxnSpPr>
                <a:cxnSpLocks noChangeShapeType="1"/>
                <a:stCxn id="17577" idx="7"/>
                <a:endCxn id="17591" idx="4"/>
              </p:cNvCxnSpPr>
              <p:nvPr/>
            </p:nvCxnSpPr>
            <p:spPr bwMode="auto">
              <a:xfrm flipV="1">
                <a:off x="460" y="102"/>
                <a:ext cx="1486" cy="86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7596" name="AutoShape 93"/>
              <p:cNvCxnSpPr>
                <a:cxnSpLocks noChangeShapeType="1"/>
                <a:stCxn id="17592" idx="6"/>
                <a:endCxn id="17580" idx="3"/>
              </p:cNvCxnSpPr>
              <p:nvPr/>
            </p:nvCxnSpPr>
            <p:spPr bwMode="auto">
              <a:xfrm>
                <a:off x="1236" y="215"/>
                <a:ext cx="2053" cy="72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sp>
          <p:nvSpPr>
            <p:cNvPr id="17569" name="Text Box 94"/>
            <p:cNvSpPr txBox="1">
              <a:spLocks noChangeArrowheads="1"/>
            </p:cNvSpPr>
            <p:nvPr/>
          </p:nvSpPr>
          <p:spPr bwMode="auto">
            <a:xfrm>
              <a:off x="0" y="1814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70" name="Text Box 95"/>
            <p:cNvSpPr txBox="1">
              <a:spLocks noChangeArrowheads="1"/>
            </p:cNvSpPr>
            <p:nvPr/>
          </p:nvSpPr>
          <p:spPr bwMode="auto">
            <a:xfrm>
              <a:off x="200" y="793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71" name="Text Box 96"/>
            <p:cNvSpPr txBox="1">
              <a:spLocks noChangeArrowheads="1"/>
            </p:cNvSpPr>
            <p:nvPr/>
          </p:nvSpPr>
          <p:spPr bwMode="auto">
            <a:xfrm>
              <a:off x="826" y="113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72" name="Text Box 97"/>
            <p:cNvSpPr txBox="1">
              <a:spLocks noChangeArrowheads="1"/>
            </p:cNvSpPr>
            <p:nvPr/>
          </p:nvSpPr>
          <p:spPr bwMode="auto">
            <a:xfrm>
              <a:off x="1506" y="0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73" name="Text Box 98"/>
            <p:cNvSpPr txBox="1">
              <a:spLocks noChangeArrowheads="1"/>
            </p:cNvSpPr>
            <p:nvPr/>
          </p:nvSpPr>
          <p:spPr bwMode="auto">
            <a:xfrm>
              <a:off x="2414" y="200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74" name="Text Box 99"/>
            <p:cNvSpPr txBox="1">
              <a:spLocks noChangeArrowheads="1"/>
            </p:cNvSpPr>
            <p:nvPr/>
          </p:nvSpPr>
          <p:spPr bwMode="auto">
            <a:xfrm>
              <a:off x="3061" y="814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200">
                <a:ea typeface="宋体" charset="-122"/>
              </a:endParaRPr>
            </a:p>
          </p:txBody>
        </p:sp>
        <p:sp>
          <p:nvSpPr>
            <p:cNvPr id="17575" name="Text Box 100"/>
            <p:cNvSpPr txBox="1">
              <a:spLocks noChangeArrowheads="1"/>
            </p:cNvSpPr>
            <p:nvPr/>
          </p:nvSpPr>
          <p:spPr bwMode="auto">
            <a:xfrm>
              <a:off x="2948" y="2402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76" name="Text Box 101"/>
            <p:cNvSpPr txBox="1">
              <a:spLocks noChangeArrowheads="1"/>
            </p:cNvSpPr>
            <p:nvPr/>
          </p:nvSpPr>
          <p:spPr bwMode="auto">
            <a:xfrm>
              <a:off x="1020" y="2835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</p:grp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6443663" y="3717925"/>
            <a:ext cx="1223962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4" name="Text Box 103"/>
          <p:cNvSpPr txBox="1">
            <a:spLocks noChangeArrowheads="1"/>
          </p:cNvSpPr>
          <p:nvPr/>
        </p:nvSpPr>
        <p:spPr bwMode="auto">
          <a:xfrm>
            <a:off x="7104063" y="3717925"/>
            <a:ext cx="531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ea typeface="宋体" charset="-122"/>
              </a:rPr>
              <a:t>upper</a:t>
            </a:r>
          </a:p>
          <a:p>
            <a:r>
              <a:rPr lang="en-US" altLang="zh-CN" sz="1000">
                <a:ea typeface="宋体" charset="-122"/>
              </a:rPr>
              <a:t>bound</a:t>
            </a:r>
          </a:p>
        </p:txBody>
      </p: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7091363" y="4078288"/>
            <a:ext cx="5318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ea typeface="宋体" charset="-122"/>
              </a:rPr>
              <a:t>lower</a:t>
            </a:r>
          </a:p>
          <a:p>
            <a:r>
              <a:rPr lang="en-US" altLang="zh-CN" sz="1000">
                <a:ea typeface="宋体" charset="-122"/>
              </a:rPr>
              <a:t>bound</a:t>
            </a:r>
          </a:p>
        </p:txBody>
      </p:sp>
      <p:cxnSp>
        <p:nvCxnSpPr>
          <p:cNvPr id="106" name="AutoShape 105"/>
          <p:cNvCxnSpPr>
            <a:cxnSpLocks noChangeShapeType="1"/>
          </p:cNvCxnSpPr>
          <p:nvPr/>
        </p:nvCxnSpPr>
        <p:spPr bwMode="auto">
          <a:xfrm flipH="1">
            <a:off x="6083300" y="4508500"/>
            <a:ext cx="539750" cy="504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7" name="AutoShape 106"/>
          <p:cNvCxnSpPr>
            <a:cxnSpLocks noChangeShapeType="1"/>
          </p:cNvCxnSpPr>
          <p:nvPr/>
        </p:nvCxnSpPr>
        <p:spPr bwMode="auto">
          <a:xfrm flipH="1">
            <a:off x="6948488" y="4581525"/>
            <a:ext cx="17462" cy="447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AutoShape 107"/>
          <p:cNvCxnSpPr>
            <a:cxnSpLocks noChangeShapeType="1"/>
          </p:cNvCxnSpPr>
          <p:nvPr/>
        </p:nvCxnSpPr>
        <p:spPr bwMode="auto">
          <a:xfrm>
            <a:off x="7397750" y="4581525"/>
            <a:ext cx="485775" cy="5032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4" name="Group 108"/>
          <p:cNvGrpSpPr>
            <a:grpSpLocks/>
          </p:cNvGrpSpPr>
          <p:nvPr/>
        </p:nvGrpSpPr>
        <p:grpSpPr bwMode="auto">
          <a:xfrm>
            <a:off x="5076825" y="5156200"/>
            <a:ext cx="574675" cy="576263"/>
            <a:chOff x="0" y="0"/>
            <a:chExt cx="3481" cy="3267"/>
          </a:xfrm>
        </p:grpSpPr>
        <p:grpSp>
          <p:nvGrpSpPr>
            <p:cNvPr id="17539" name="Group 109"/>
            <p:cNvGrpSpPr>
              <a:grpSpLocks/>
            </p:cNvGrpSpPr>
            <p:nvPr/>
          </p:nvGrpSpPr>
          <p:grpSpPr bwMode="auto">
            <a:xfrm>
              <a:off x="456" y="454"/>
              <a:ext cx="2624" cy="2385"/>
              <a:chOff x="0" y="0"/>
              <a:chExt cx="4316" cy="3975"/>
            </a:xfrm>
          </p:grpSpPr>
          <p:sp>
            <p:nvSpPr>
              <p:cNvPr id="17548" name="Oval 110"/>
              <p:cNvSpPr>
                <a:spLocks noChangeArrowheads="1"/>
              </p:cNvSpPr>
              <p:nvPr/>
            </p:nvSpPr>
            <p:spPr bwMode="auto">
              <a:xfrm>
                <a:off x="340" y="907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549" name="Oval 111"/>
              <p:cNvSpPr>
                <a:spLocks noChangeArrowheads="1"/>
              </p:cNvSpPr>
              <p:nvPr/>
            </p:nvSpPr>
            <p:spPr bwMode="auto">
              <a:xfrm>
                <a:off x="4082" y="3402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550" name="AutoShape 112"/>
              <p:cNvCxnSpPr>
                <a:cxnSpLocks noChangeShapeType="1"/>
                <a:stCxn id="17548" idx="5"/>
                <a:endCxn id="17555" idx="1"/>
              </p:cNvCxnSpPr>
              <p:nvPr/>
            </p:nvCxnSpPr>
            <p:spPr bwMode="auto">
              <a:xfrm flipH="1">
                <a:off x="60" y="1027"/>
                <a:ext cx="340" cy="1581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7551" name="Oval 113"/>
              <p:cNvSpPr>
                <a:spLocks noChangeArrowheads="1"/>
              </p:cNvSpPr>
              <p:nvPr/>
            </p:nvSpPr>
            <p:spPr bwMode="auto">
              <a:xfrm>
                <a:off x="3289" y="227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552" name="Oval 114"/>
              <p:cNvSpPr>
                <a:spLocks noChangeArrowheads="1"/>
              </p:cNvSpPr>
              <p:nvPr/>
            </p:nvSpPr>
            <p:spPr bwMode="auto">
              <a:xfrm>
                <a:off x="4196" y="1020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553" name="AutoShape 115"/>
              <p:cNvCxnSpPr>
                <a:cxnSpLocks noChangeShapeType="1"/>
                <a:stCxn id="17549" idx="1"/>
                <a:endCxn id="17552" idx="5"/>
              </p:cNvCxnSpPr>
              <p:nvPr/>
            </p:nvCxnSpPr>
            <p:spPr bwMode="auto">
              <a:xfrm flipV="1">
                <a:off x="4142" y="1140"/>
                <a:ext cx="114" cy="2262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554" name="AutoShape 116"/>
              <p:cNvCxnSpPr>
                <a:cxnSpLocks noChangeShapeType="1"/>
                <a:stCxn id="17551" idx="7"/>
                <a:endCxn id="17552" idx="3"/>
              </p:cNvCxnSpPr>
              <p:nvPr/>
            </p:nvCxnSpPr>
            <p:spPr bwMode="auto">
              <a:xfrm>
                <a:off x="3409" y="287"/>
                <a:ext cx="787" cy="79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7555" name="Oval 117"/>
              <p:cNvSpPr>
                <a:spLocks noChangeArrowheads="1"/>
              </p:cNvSpPr>
              <p:nvPr/>
            </p:nvSpPr>
            <p:spPr bwMode="auto">
              <a:xfrm>
                <a:off x="0" y="2608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556" name="Oval 118"/>
              <p:cNvSpPr>
                <a:spLocks noChangeArrowheads="1"/>
              </p:cNvSpPr>
              <p:nvPr/>
            </p:nvSpPr>
            <p:spPr bwMode="auto">
              <a:xfrm>
                <a:off x="1247" y="3855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557" name="AutoShape 119"/>
              <p:cNvCxnSpPr>
                <a:cxnSpLocks noChangeShapeType="1"/>
                <a:stCxn id="17555" idx="6"/>
                <a:endCxn id="17556" idx="2"/>
              </p:cNvCxnSpPr>
              <p:nvPr/>
            </p:nvCxnSpPr>
            <p:spPr bwMode="auto">
              <a:xfrm>
                <a:off x="102" y="2710"/>
                <a:ext cx="1163" cy="1163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558" name="AutoShape 120"/>
              <p:cNvCxnSpPr>
                <a:cxnSpLocks noChangeShapeType="1"/>
                <a:stCxn id="17548" idx="0"/>
                <a:endCxn id="17563" idx="4"/>
              </p:cNvCxnSpPr>
              <p:nvPr/>
            </p:nvCxnSpPr>
            <p:spPr bwMode="auto">
              <a:xfrm flipV="1">
                <a:off x="442" y="215"/>
                <a:ext cx="710" cy="710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559" name="AutoShape 121"/>
              <p:cNvCxnSpPr>
                <a:cxnSpLocks noChangeShapeType="1"/>
                <a:stCxn id="17555" idx="0"/>
                <a:endCxn id="17549" idx="3"/>
              </p:cNvCxnSpPr>
              <p:nvPr/>
            </p:nvCxnSpPr>
            <p:spPr bwMode="auto">
              <a:xfrm>
                <a:off x="102" y="2626"/>
                <a:ext cx="3980" cy="836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7560" name="AutoShape 122"/>
              <p:cNvCxnSpPr>
                <a:cxnSpLocks noChangeShapeType="1"/>
                <a:stCxn id="17556" idx="0"/>
                <a:endCxn id="17552" idx="4"/>
              </p:cNvCxnSpPr>
              <p:nvPr/>
            </p:nvCxnSpPr>
            <p:spPr bwMode="auto">
              <a:xfrm flipV="1">
                <a:off x="1349" y="1122"/>
                <a:ext cx="2865" cy="2751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7561" name="AutoShape 123"/>
              <p:cNvCxnSpPr>
                <a:cxnSpLocks noChangeShapeType="1"/>
                <a:stCxn id="17556" idx="7"/>
                <a:endCxn id="17549" idx="3"/>
              </p:cNvCxnSpPr>
              <p:nvPr/>
            </p:nvCxnSpPr>
            <p:spPr bwMode="auto">
              <a:xfrm flipV="1">
                <a:off x="1367" y="3462"/>
                <a:ext cx="2715" cy="45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7562" name="Oval 124"/>
              <p:cNvSpPr>
                <a:spLocks noChangeArrowheads="1"/>
              </p:cNvSpPr>
              <p:nvPr/>
            </p:nvSpPr>
            <p:spPr bwMode="auto">
              <a:xfrm>
                <a:off x="1928" y="0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563" name="Oval 125"/>
              <p:cNvSpPr>
                <a:spLocks noChangeArrowheads="1"/>
              </p:cNvSpPr>
              <p:nvPr/>
            </p:nvSpPr>
            <p:spPr bwMode="auto">
              <a:xfrm>
                <a:off x="1134" y="113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564" name="AutoShape 126"/>
              <p:cNvCxnSpPr>
                <a:cxnSpLocks noChangeShapeType="1"/>
                <a:stCxn id="17562" idx="7"/>
                <a:endCxn id="17551" idx="2"/>
              </p:cNvCxnSpPr>
              <p:nvPr/>
            </p:nvCxnSpPr>
            <p:spPr bwMode="auto">
              <a:xfrm>
                <a:off x="2048" y="60"/>
                <a:ext cx="1259" cy="185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565" name="AutoShape 127"/>
              <p:cNvCxnSpPr>
                <a:cxnSpLocks noChangeShapeType="1"/>
                <a:stCxn id="17563" idx="7"/>
                <a:endCxn id="17562" idx="3"/>
              </p:cNvCxnSpPr>
              <p:nvPr/>
            </p:nvCxnSpPr>
            <p:spPr bwMode="auto">
              <a:xfrm flipV="1">
                <a:off x="1254" y="60"/>
                <a:ext cx="674" cy="113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7566" name="AutoShape 128"/>
              <p:cNvCxnSpPr>
                <a:cxnSpLocks noChangeShapeType="1"/>
                <a:stCxn id="17548" idx="7"/>
                <a:endCxn id="17562" idx="4"/>
              </p:cNvCxnSpPr>
              <p:nvPr/>
            </p:nvCxnSpPr>
            <p:spPr bwMode="auto">
              <a:xfrm flipV="1">
                <a:off x="460" y="102"/>
                <a:ext cx="1486" cy="86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7567" name="AutoShape 129"/>
              <p:cNvCxnSpPr>
                <a:cxnSpLocks noChangeShapeType="1"/>
                <a:stCxn id="17563" idx="6"/>
                <a:endCxn id="17551" idx="3"/>
              </p:cNvCxnSpPr>
              <p:nvPr/>
            </p:nvCxnSpPr>
            <p:spPr bwMode="auto">
              <a:xfrm>
                <a:off x="1236" y="215"/>
                <a:ext cx="2053" cy="72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sp>
          <p:nvSpPr>
            <p:cNvPr id="17540" name="Text Box 130"/>
            <p:cNvSpPr txBox="1">
              <a:spLocks noChangeArrowheads="1"/>
            </p:cNvSpPr>
            <p:nvPr/>
          </p:nvSpPr>
          <p:spPr bwMode="auto">
            <a:xfrm>
              <a:off x="0" y="1814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41" name="Text Box 131"/>
            <p:cNvSpPr txBox="1">
              <a:spLocks noChangeArrowheads="1"/>
            </p:cNvSpPr>
            <p:nvPr/>
          </p:nvSpPr>
          <p:spPr bwMode="auto">
            <a:xfrm>
              <a:off x="200" y="793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42" name="Text Box 132"/>
            <p:cNvSpPr txBox="1">
              <a:spLocks noChangeArrowheads="1"/>
            </p:cNvSpPr>
            <p:nvPr/>
          </p:nvSpPr>
          <p:spPr bwMode="auto">
            <a:xfrm>
              <a:off x="826" y="113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43" name="Text Box 133"/>
            <p:cNvSpPr txBox="1">
              <a:spLocks noChangeArrowheads="1"/>
            </p:cNvSpPr>
            <p:nvPr/>
          </p:nvSpPr>
          <p:spPr bwMode="auto">
            <a:xfrm>
              <a:off x="1506" y="0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44" name="Text Box 134"/>
            <p:cNvSpPr txBox="1">
              <a:spLocks noChangeArrowheads="1"/>
            </p:cNvSpPr>
            <p:nvPr/>
          </p:nvSpPr>
          <p:spPr bwMode="auto">
            <a:xfrm>
              <a:off x="2414" y="200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45" name="Text Box 135"/>
            <p:cNvSpPr txBox="1">
              <a:spLocks noChangeArrowheads="1"/>
            </p:cNvSpPr>
            <p:nvPr/>
          </p:nvSpPr>
          <p:spPr bwMode="auto">
            <a:xfrm>
              <a:off x="3061" y="814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200">
                <a:ea typeface="宋体" charset="-122"/>
              </a:endParaRPr>
            </a:p>
          </p:txBody>
        </p:sp>
        <p:sp>
          <p:nvSpPr>
            <p:cNvPr id="17546" name="Text Box 136"/>
            <p:cNvSpPr txBox="1">
              <a:spLocks noChangeArrowheads="1"/>
            </p:cNvSpPr>
            <p:nvPr/>
          </p:nvSpPr>
          <p:spPr bwMode="auto">
            <a:xfrm>
              <a:off x="2948" y="2402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47" name="Text Box 137"/>
            <p:cNvSpPr txBox="1">
              <a:spLocks noChangeArrowheads="1"/>
            </p:cNvSpPr>
            <p:nvPr/>
          </p:nvSpPr>
          <p:spPr bwMode="auto">
            <a:xfrm>
              <a:off x="1020" y="2835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</p:grp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5076825" y="5084763"/>
            <a:ext cx="122237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0" name="Text Box 139"/>
          <p:cNvSpPr txBox="1">
            <a:spLocks noChangeArrowheads="1"/>
          </p:cNvSpPr>
          <p:nvPr/>
        </p:nvSpPr>
        <p:spPr bwMode="auto">
          <a:xfrm>
            <a:off x="5735638" y="5084763"/>
            <a:ext cx="531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ea typeface="宋体" charset="-122"/>
              </a:rPr>
              <a:t>upper</a:t>
            </a:r>
          </a:p>
          <a:p>
            <a:r>
              <a:rPr lang="en-US" altLang="zh-CN" sz="1000">
                <a:ea typeface="宋体" charset="-122"/>
              </a:rPr>
              <a:t>bound</a:t>
            </a:r>
          </a:p>
        </p:txBody>
      </p:sp>
      <p:sp>
        <p:nvSpPr>
          <p:cNvPr id="141" name="Text Box 140"/>
          <p:cNvSpPr txBox="1">
            <a:spLocks noChangeArrowheads="1"/>
          </p:cNvSpPr>
          <p:nvPr/>
        </p:nvSpPr>
        <p:spPr bwMode="auto">
          <a:xfrm>
            <a:off x="5724525" y="5445125"/>
            <a:ext cx="531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ea typeface="宋体" charset="-122"/>
              </a:rPr>
              <a:t>lower</a:t>
            </a:r>
          </a:p>
          <a:p>
            <a:r>
              <a:rPr lang="en-US" altLang="zh-CN" sz="1000">
                <a:ea typeface="宋体" charset="-122"/>
              </a:rPr>
              <a:t>bound</a:t>
            </a: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6445250" y="5237163"/>
            <a:ext cx="1008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.............</a:t>
            </a:r>
            <a:endParaRPr lang="zh-CN" altLang="en-US">
              <a:ea typeface="宋体" charset="-122"/>
            </a:endParaRPr>
          </a:p>
        </p:txBody>
      </p:sp>
      <p:grpSp>
        <p:nvGrpSpPr>
          <p:cNvPr id="110" name="Group 142"/>
          <p:cNvGrpSpPr>
            <a:grpSpLocks/>
          </p:cNvGrpSpPr>
          <p:nvPr/>
        </p:nvGrpSpPr>
        <p:grpSpPr bwMode="auto">
          <a:xfrm>
            <a:off x="7524750" y="5156200"/>
            <a:ext cx="574675" cy="576263"/>
            <a:chOff x="0" y="0"/>
            <a:chExt cx="3481" cy="3267"/>
          </a:xfrm>
        </p:grpSpPr>
        <p:grpSp>
          <p:nvGrpSpPr>
            <p:cNvPr id="17510" name="Group 143"/>
            <p:cNvGrpSpPr>
              <a:grpSpLocks/>
            </p:cNvGrpSpPr>
            <p:nvPr/>
          </p:nvGrpSpPr>
          <p:grpSpPr bwMode="auto">
            <a:xfrm>
              <a:off x="456" y="454"/>
              <a:ext cx="2624" cy="2385"/>
              <a:chOff x="0" y="0"/>
              <a:chExt cx="4316" cy="3975"/>
            </a:xfrm>
          </p:grpSpPr>
          <p:sp>
            <p:nvSpPr>
              <p:cNvPr id="17519" name="Oval 144"/>
              <p:cNvSpPr>
                <a:spLocks noChangeArrowheads="1"/>
              </p:cNvSpPr>
              <p:nvPr/>
            </p:nvSpPr>
            <p:spPr bwMode="auto">
              <a:xfrm>
                <a:off x="340" y="907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520" name="Oval 145"/>
              <p:cNvSpPr>
                <a:spLocks noChangeArrowheads="1"/>
              </p:cNvSpPr>
              <p:nvPr/>
            </p:nvSpPr>
            <p:spPr bwMode="auto">
              <a:xfrm>
                <a:off x="4082" y="3402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521" name="AutoShape 146"/>
              <p:cNvCxnSpPr>
                <a:cxnSpLocks noChangeShapeType="1"/>
                <a:stCxn id="17519" idx="5"/>
                <a:endCxn id="17526" idx="1"/>
              </p:cNvCxnSpPr>
              <p:nvPr/>
            </p:nvCxnSpPr>
            <p:spPr bwMode="auto">
              <a:xfrm flipH="1">
                <a:off x="60" y="1027"/>
                <a:ext cx="340" cy="1581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7522" name="Oval 147"/>
              <p:cNvSpPr>
                <a:spLocks noChangeArrowheads="1"/>
              </p:cNvSpPr>
              <p:nvPr/>
            </p:nvSpPr>
            <p:spPr bwMode="auto">
              <a:xfrm>
                <a:off x="3289" y="227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523" name="Oval 148"/>
              <p:cNvSpPr>
                <a:spLocks noChangeArrowheads="1"/>
              </p:cNvSpPr>
              <p:nvPr/>
            </p:nvSpPr>
            <p:spPr bwMode="auto">
              <a:xfrm>
                <a:off x="4196" y="1020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524" name="AutoShape 149"/>
              <p:cNvCxnSpPr>
                <a:cxnSpLocks noChangeShapeType="1"/>
                <a:stCxn id="17520" idx="1"/>
                <a:endCxn id="17523" idx="5"/>
              </p:cNvCxnSpPr>
              <p:nvPr/>
            </p:nvCxnSpPr>
            <p:spPr bwMode="auto">
              <a:xfrm flipV="1">
                <a:off x="4142" y="1140"/>
                <a:ext cx="114" cy="2262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525" name="AutoShape 150"/>
              <p:cNvCxnSpPr>
                <a:cxnSpLocks noChangeShapeType="1"/>
                <a:stCxn id="17522" idx="7"/>
                <a:endCxn id="17523" idx="3"/>
              </p:cNvCxnSpPr>
              <p:nvPr/>
            </p:nvCxnSpPr>
            <p:spPr bwMode="auto">
              <a:xfrm>
                <a:off x="3409" y="287"/>
                <a:ext cx="787" cy="79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7526" name="Oval 151"/>
              <p:cNvSpPr>
                <a:spLocks noChangeArrowheads="1"/>
              </p:cNvSpPr>
              <p:nvPr/>
            </p:nvSpPr>
            <p:spPr bwMode="auto">
              <a:xfrm>
                <a:off x="0" y="2608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527" name="Oval 152"/>
              <p:cNvSpPr>
                <a:spLocks noChangeArrowheads="1"/>
              </p:cNvSpPr>
              <p:nvPr/>
            </p:nvSpPr>
            <p:spPr bwMode="auto">
              <a:xfrm>
                <a:off x="1247" y="3855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528" name="AutoShape 153"/>
              <p:cNvCxnSpPr>
                <a:cxnSpLocks noChangeShapeType="1"/>
                <a:stCxn id="17526" idx="6"/>
                <a:endCxn id="17527" idx="2"/>
              </p:cNvCxnSpPr>
              <p:nvPr/>
            </p:nvCxnSpPr>
            <p:spPr bwMode="auto">
              <a:xfrm>
                <a:off x="102" y="2710"/>
                <a:ext cx="1163" cy="1163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529" name="AutoShape 154"/>
              <p:cNvCxnSpPr>
                <a:cxnSpLocks noChangeShapeType="1"/>
                <a:stCxn id="17519" idx="0"/>
                <a:endCxn id="17534" idx="4"/>
              </p:cNvCxnSpPr>
              <p:nvPr/>
            </p:nvCxnSpPr>
            <p:spPr bwMode="auto">
              <a:xfrm flipV="1">
                <a:off x="442" y="215"/>
                <a:ext cx="710" cy="710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530" name="AutoShape 155"/>
              <p:cNvCxnSpPr>
                <a:cxnSpLocks noChangeShapeType="1"/>
                <a:stCxn id="17526" idx="0"/>
                <a:endCxn id="17520" idx="3"/>
              </p:cNvCxnSpPr>
              <p:nvPr/>
            </p:nvCxnSpPr>
            <p:spPr bwMode="auto">
              <a:xfrm>
                <a:off x="102" y="2626"/>
                <a:ext cx="3980" cy="836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7531" name="AutoShape 156"/>
              <p:cNvCxnSpPr>
                <a:cxnSpLocks noChangeShapeType="1"/>
                <a:stCxn id="17527" idx="0"/>
                <a:endCxn id="17523" idx="4"/>
              </p:cNvCxnSpPr>
              <p:nvPr/>
            </p:nvCxnSpPr>
            <p:spPr bwMode="auto">
              <a:xfrm flipV="1">
                <a:off x="1349" y="1122"/>
                <a:ext cx="2865" cy="2751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7532" name="AutoShape 157"/>
              <p:cNvCxnSpPr>
                <a:cxnSpLocks noChangeShapeType="1"/>
                <a:stCxn id="17527" idx="7"/>
                <a:endCxn id="17520" idx="3"/>
              </p:cNvCxnSpPr>
              <p:nvPr/>
            </p:nvCxnSpPr>
            <p:spPr bwMode="auto">
              <a:xfrm flipV="1">
                <a:off x="1367" y="3462"/>
                <a:ext cx="2715" cy="45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7533" name="Oval 158"/>
              <p:cNvSpPr>
                <a:spLocks noChangeArrowheads="1"/>
              </p:cNvSpPr>
              <p:nvPr/>
            </p:nvSpPr>
            <p:spPr bwMode="auto">
              <a:xfrm>
                <a:off x="1928" y="0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534" name="Oval 159"/>
              <p:cNvSpPr>
                <a:spLocks noChangeArrowheads="1"/>
              </p:cNvSpPr>
              <p:nvPr/>
            </p:nvSpPr>
            <p:spPr bwMode="auto">
              <a:xfrm>
                <a:off x="1134" y="113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7535" name="AutoShape 160"/>
              <p:cNvCxnSpPr>
                <a:cxnSpLocks noChangeShapeType="1"/>
                <a:stCxn id="17533" idx="7"/>
                <a:endCxn id="17522" idx="2"/>
              </p:cNvCxnSpPr>
              <p:nvPr/>
            </p:nvCxnSpPr>
            <p:spPr bwMode="auto">
              <a:xfrm>
                <a:off x="2048" y="60"/>
                <a:ext cx="1259" cy="185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7536" name="AutoShape 161"/>
              <p:cNvCxnSpPr>
                <a:cxnSpLocks noChangeShapeType="1"/>
                <a:stCxn id="17534" idx="7"/>
                <a:endCxn id="17533" idx="3"/>
              </p:cNvCxnSpPr>
              <p:nvPr/>
            </p:nvCxnSpPr>
            <p:spPr bwMode="auto">
              <a:xfrm flipV="1">
                <a:off x="1254" y="60"/>
                <a:ext cx="674" cy="113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7537" name="AutoShape 162"/>
              <p:cNvCxnSpPr>
                <a:cxnSpLocks noChangeShapeType="1"/>
                <a:stCxn id="17519" idx="7"/>
                <a:endCxn id="17533" idx="4"/>
              </p:cNvCxnSpPr>
              <p:nvPr/>
            </p:nvCxnSpPr>
            <p:spPr bwMode="auto">
              <a:xfrm flipV="1">
                <a:off x="460" y="102"/>
                <a:ext cx="1486" cy="86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7538" name="AutoShape 163"/>
              <p:cNvCxnSpPr>
                <a:cxnSpLocks noChangeShapeType="1"/>
                <a:stCxn id="17534" idx="6"/>
                <a:endCxn id="17522" idx="3"/>
              </p:cNvCxnSpPr>
              <p:nvPr/>
            </p:nvCxnSpPr>
            <p:spPr bwMode="auto">
              <a:xfrm>
                <a:off x="1236" y="215"/>
                <a:ext cx="2053" cy="72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sp>
          <p:nvSpPr>
            <p:cNvPr id="17511" name="Text Box 164"/>
            <p:cNvSpPr txBox="1">
              <a:spLocks noChangeArrowheads="1"/>
            </p:cNvSpPr>
            <p:nvPr/>
          </p:nvSpPr>
          <p:spPr bwMode="auto">
            <a:xfrm>
              <a:off x="0" y="1814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12" name="Text Box 165"/>
            <p:cNvSpPr txBox="1">
              <a:spLocks noChangeArrowheads="1"/>
            </p:cNvSpPr>
            <p:nvPr/>
          </p:nvSpPr>
          <p:spPr bwMode="auto">
            <a:xfrm>
              <a:off x="200" y="793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13" name="Text Box 166"/>
            <p:cNvSpPr txBox="1">
              <a:spLocks noChangeArrowheads="1"/>
            </p:cNvSpPr>
            <p:nvPr/>
          </p:nvSpPr>
          <p:spPr bwMode="auto">
            <a:xfrm>
              <a:off x="826" y="113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14" name="Text Box 167"/>
            <p:cNvSpPr txBox="1">
              <a:spLocks noChangeArrowheads="1"/>
            </p:cNvSpPr>
            <p:nvPr/>
          </p:nvSpPr>
          <p:spPr bwMode="auto">
            <a:xfrm>
              <a:off x="1506" y="0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15" name="Text Box 168"/>
            <p:cNvSpPr txBox="1">
              <a:spLocks noChangeArrowheads="1"/>
            </p:cNvSpPr>
            <p:nvPr/>
          </p:nvSpPr>
          <p:spPr bwMode="auto">
            <a:xfrm>
              <a:off x="2414" y="200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16" name="Text Box 169"/>
            <p:cNvSpPr txBox="1">
              <a:spLocks noChangeArrowheads="1"/>
            </p:cNvSpPr>
            <p:nvPr/>
          </p:nvSpPr>
          <p:spPr bwMode="auto">
            <a:xfrm>
              <a:off x="3061" y="814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200">
                <a:ea typeface="宋体" charset="-122"/>
              </a:endParaRPr>
            </a:p>
          </p:txBody>
        </p:sp>
        <p:sp>
          <p:nvSpPr>
            <p:cNvPr id="17517" name="Text Box 170"/>
            <p:cNvSpPr txBox="1">
              <a:spLocks noChangeArrowheads="1"/>
            </p:cNvSpPr>
            <p:nvPr/>
          </p:nvSpPr>
          <p:spPr bwMode="auto">
            <a:xfrm>
              <a:off x="2948" y="2402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  <p:sp>
          <p:nvSpPr>
            <p:cNvPr id="17518" name="Text Box 171"/>
            <p:cNvSpPr txBox="1">
              <a:spLocks noChangeArrowheads="1"/>
            </p:cNvSpPr>
            <p:nvPr/>
          </p:nvSpPr>
          <p:spPr bwMode="auto">
            <a:xfrm>
              <a:off x="1020" y="2835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>
                <a:ea typeface="宋体" charset="-122"/>
              </a:endParaRPr>
            </a:p>
          </p:txBody>
        </p:sp>
      </p:grp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7524750" y="5084763"/>
            <a:ext cx="1223963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4" name="Text Box 173"/>
          <p:cNvSpPr txBox="1">
            <a:spLocks noChangeArrowheads="1"/>
          </p:cNvSpPr>
          <p:nvPr/>
        </p:nvSpPr>
        <p:spPr bwMode="auto">
          <a:xfrm>
            <a:off x="8185150" y="5084763"/>
            <a:ext cx="531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ea typeface="宋体" charset="-122"/>
              </a:rPr>
              <a:t>upper</a:t>
            </a:r>
          </a:p>
          <a:p>
            <a:r>
              <a:rPr lang="en-US" altLang="zh-CN" sz="1000">
                <a:ea typeface="宋体" charset="-122"/>
              </a:rPr>
              <a:t>bound</a:t>
            </a:r>
          </a:p>
        </p:txBody>
      </p:sp>
      <p:sp>
        <p:nvSpPr>
          <p:cNvPr id="175" name="Text Box 174"/>
          <p:cNvSpPr txBox="1">
            <a:spLocks noChangeArrowheads="1"/>
          </p:cNvSpPr>
          <p:nvPr/>
        </p:nvSpPr>
        <p:spPr bwMode="auto">
          <a:xfrm>
            <a:off x="8172450" y="5445125"/>
            <a:ext cx="531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ea typeface="宋体" charset="-122"/>
              </a:rPr>
              <a:t>lower</a:t>
            </a:r>
          </a:p>
          <a:p>
            <a:r>
              <a:rPr lang="en-US" altLang="zh-CN" sz="1000">
                <a:ea typeface="宋体" charset="-122"/>
              </a:rPr>
              <a:t>bound</a:t>
            </a:r>
          </a:p>
        </p:txBody>
      </p:sp>
      <p:sp>
        <p:nvSpPr>
          <p:cNvPr id="224" name="Oval 3"/>
          <p:cNvSpPr>
            <a:spLocks noChangeArrowheads="1"/>
          </p:cNvSpPr>
          <p:nvPr/>
        </p:nvSpPr>
        <p:spPr bwMode="auto">
          <a:xfrm>
            <a:off x="784225" y="429101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25" name="Oval 4"/>
          <p:cNvSpPr>
            <a:spLocks noChangeArrowheads="1"/>
          </p:cNvSpPr>
          <p:nvPr/>
        </p:nvSpPr>
        <p:spPr bwMode="auto">
          <a:xfrm>
            <a:off x="784225" y="52260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26" name="Oval 5"/>
          <p:cNvSpPr>
            <a:spLocks noChangeArrowheads="1"/>
          </p:cNvSpPr>
          <p:nvPr/>
        </p:nvSpPr>
        <p:spPr bwMode="auto">
          <a:xfrm>
            <a:off x="1787525" y="4143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27" name="Oval 6"/>
          <p:cNvSpPr>
            <a:spLocks noChangeArrowheads="1"/>
          </p:cNvSpPr>
          <p:nvPr/>
        </p:nvSpPr>
        <p:spPr bwMode="auto">
          <a:xfrm>
            <a:off x="1787525" y="507841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228" name="AutoShape 7"/>
          <p:cNvCxnSpPr>
            <a:cxnSpLocks noChangeShapeType="1"/>
            <a:stCxn id="224" idx="5"/>
            <a:endCxn id="225" idx="1"/>
          </p:cNvCxnSpPr>
          <p:nvPr/>
        </p:nvCxnSpPr>
        <p:spPr bwMode="auto">
          <a:xfrm>
            <a:off x="822325" y="4367213"/>
            <a:ext cx="0" cy="8588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29" name="AutoShape 8"/>
          <p:cNvCxnSpPr>
            <a:cxnSpLocks noChangeShapeType="1"/>
            <a:stCxn id="226" idx="5"/>
            <a:endCxn id="227" idx="1"/>
          </p:cNvCxnSpPr>
          <p:nvPr/>
        </p:nvCxnSpPr>
        <p:spPr bwMode="auto">
          <a:xfrm>
            <a:off x="1825625" y="4219575"/>
            <a:ext cx="0" cy="8588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30" name="AutoShape 9"/>
          <p:cNvCxnSpPr>
            <a:cxnSpLocks noChangeShapeType="1"/>
            <a:stCxn id="225" idx="7"/>
            <a:endCxn id="227" idx="3"/>
          </p:cNvCxnSpPr>
          <p:nvPr/>
        </p:nvCxnSpPr>
        <p:spPr bwMode="auto">
          <a:xfrm flipV="1">
            <a:off x="860425" y="5116513"/>
            <a:ext cx="927100" cy="147637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34" name="AutoShape 44"/>
          <p:cNvCxnSpPr>
            <a:cxnSpLocks noChangeShapeType="1"/>
            <a:stCxn id="224" idx="7"/>
            <a:endCxn id="226" idx="3"/>
          </p:cNvCxnSpPr>
          <p:nvPr/>
        </p:nvCxnSpPr>
        <p:spPr bwMode="auto">
          <a:xfrm flipV="1">
            <a:off x="860425" y="4181475"/>
            <a:ext cx="927100" cy="147638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sp>
        <p:nvSpPr>
          <p:cNvPr id="242" name="Oval 10"/>
          <p:cNvSpPr>
            <a:spLocks noChangeArrowheads="1"/>
          </p:cNvSpPr>
          <p:nvPr/>
        </p:nvSpPr>
        <p:spPr bwMode="auto">
          <a:xfrm>
            <a:off x="2641600" y="45593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3" name="Oval 11"/>
          <p:cNvSpPr>
            <a:spLocks noChangeArrowheads="1"/>
          </p:cNvSpPr>
          <p:nvPr/>
        </p:nvSpPr>
        <p:spPr bwMode="auto">
          <a:xfrm>
            <a:off x="3144838" y="4343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245" name="AutoShape 13"/>
          <p:cNvCxnSpPr>
            <a:cxnSpLocks noChangeShapeType="1"/>
            <a:stCxn id="242" idx="7"/>
            <a:endCxn id="243" idx="4"/>
          </p:cNvCxnSpPr>
          <p:nvPr/>
        </p:nvCxnSpPr>
        <p:spPr bwMode="auto">
          <a:xfrm flipV="1">
            <a:off x="2717800" y="4408488"/>
            <a:ext cx="438150" cy="188912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sp>
        <p:nvSpPr>
          <p:cNvPr id="246" name="Oval 14"/>
          <p:cNvSpPr>
            <a:spLocks noChangeArrowheads="1"/>
          </p:cNvSpPr>
          <p:nvPr/>
        </p:nvSpPr>
        <p:spPr bwMode="auto">
          <a:xfrm>
            <a:off x="2928938" y="48482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247" name="AutoShape 15"/>
          <p:cNvCxnSpPr>
            <a:cxnSpLocks noChangeShapeType="1"/>
            <a:stCxn id="243" idx="5"/>
            <a:endCxn id="246" idx="0"/>
          </p:cNvCxnSpPr>
          <p:nvPr/>
        </p:nvCxnSpPr>
        <p:spPr bwMode="auto">
          <a:xfrm flipH="1">
            <a:off x="2994025" y="4419600"/>
            <a:ext cx="188913" cy="4397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48" name="Oval 16"/>
          <p:cNvSpPr>
            <a:spLocks noChangeArrowheads="1"/>
          </p:cNvSpPr>
          <p:nvPr/>
        </p:nvSpPr>
        <p:spPr bwMode="auto">
          <a:xfrm>
            <a:off x="3721100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249" name="AutoShape 17"/>
          <p:cNvCxnSpPr>
            <a:cxnSpLocks noChangeShapeType="1"/>
            <a:stCxn id="242" idx="6"/>
            <a:endCxn id="248" idx="3"/>
          </p:cNvCxnSpPr>
          <p:nvPr/>
        </p:nvCxnSpPr>
        <p:spPr bwMode="auto">
          <a:xfrm>
            <a:off x="2706688" y="4624388"/>
            <a:ext cx="1014412" cy="4048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50" name="Oval 18"/>
          <p:cNvSpPr>
            <a:spLocks noChangeArrowheads="1"/>
          </p:cNvSpPr>
          <p:nvPr/>
        </p:nvSpPr>
        <p:spPr bwMode="auto">
          <a:xfrm>
            <a:off x="2713038" y="51355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51" name="Oval 19"/>
          <p:cNvSpPr>
            <a:spLocks noChangeArrowheads="1"/>
          </p:cNvSpPr>
          <p:nvPr/>
        </p:nvSpPr>
        <p:spPr bwMode="auto">
          <a:xfrm>
            <a:off x="3433763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52" name="Oval 20"/>
          <p:cNvSpPr>
            <a:spLocks noChangeArrowheads="1"/>
          </p:cNvSpPr>
          <p:nvPr/>
        </p:nvSpPr>
        <p:spPr bwMode="auto">
          <a:xfrm>
            <a:off x="3721100" y="54959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253" name="AutoShape 21"/>
          <p:cNvCxnSpPr>
            <a:cxnSpLocks noChangeShapeType="1"/>
            <a:stCxn id="246" idx="4"/>
            <a:endCxn id="250" idx="0"/>
          </p:cNvCxnSpPr>
          <p:nvPr/>
        </p:nvCxnSpPr>
        <p:spPr bwMode="auto">
          <a:xfrm flipH="1">
            <a:off x="2778125" y="4911725"/>
            <a:ext cx="161925" cy="23495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54" name="AutoShape 22"/>
          <p:cNvCxnSpPr>
            <a:cxnSpLocks noChangeShapeType="1"/>
            <a:stCxn id="246" idx="6"/>
            <a:endCxn id="251" idx="2"/>
          </p:cNvCxnSpPr>
          <p:nvPr/>
        </p:nvCxnSpPr>
        <p:spPr bwMode="auto">
          <a:xfrm>
            <a:off x="2994025" y="4911725"/>
            <a:ext cx="450850" cy="307975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255" name="AutoShape 23"/>
          <p:cNvCxnSpPr>
            <a:cxnSpLocks noChangeShapeType="1"/>
            <a:stCxn id="250" idx="7"/>
            <a:endCxn id="251" idx="3"/>
          </p:cNvCxnSpPr>
          <p:nvPr/>
        </p:nvCxnSpPr>
        <p:spPr bwMode="auto">
          <a:xfrm>
            <a:off x="2789238" y="5173663"/>
            <a:ext cx="644525" cy="714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56" name="AutoShape 24"/>
          <p:cNvCxnSpPr>
            <a:cxnSpLocks noChangeShapeType="1"/>
            <a:stCxn id="251" idx="6"/>
            <a:endCxn id="252" idx="2"/>
          </p:cNvCxnSpPr>
          <p:nvPr/>
        </p:nvCxnSpPr>
        <p:spPr bwMode="auto">
          <a:xfrm>
            <a:off x="3498850" y="5272088"/>
            <a:ext cx="234950" cy="23495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sp>
        <p:nvSpPr>
          <p:cNvPr id="257" name="Oval 25"/>
          <p:cNvSpPr>
            <a:spLocks noChangeArrowheads="1"/>
          </p:cNvSpPr>
          <p:nvPr/>
        </p:nvSpPr>
        <p:spPr bwMode="auto">
          <a:xfrm>
            <a:off x="2713038" y="54229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258" name="AutoShape 26"/>
          <p:cNvCxnSpPr>
            <a:cxnSpLocks noChangeShapeType="1"/>
            <a:stCxn id="248" idx="3"/>
            <a:endCxn id="257" idx="0"/>
          </p:cNvCxnSpPr>
          <p:nvPr/>
        </p:nvCxnSpPr>
        <p:spPr bwMode="auto">
          <a:xfrm flipH="1">
            <a:off x="2778125" y="5029200"/>
            <a:ext cx="942975" cy="4064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60" name="AutoShape 28"/>
          <p:cNvCxnSpPr>
            <a:cxnSpLocks noChangeShapeType="1"/>
            <a:stCxn id="250" idx="4"/>
            <a:endCxn id="257" idx="0"/>
          </p:cNvCxnSpPr>
          <p:nvPr/>
        </p:nvCxnSpPr>
        <p:spPr bwMode="auto">
          <a:xfrm rot="5400000">
            <a:off x="2644775" y="5318125"/>
            <a:ext cx="211138" cy="1588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261" name="AutoShape 29"/>
          <p:cNvCxnSpPr>
            <a:cxnSpLocks noChangeShapeType="1"/>
            <a:stCxn id="248" idx="5"/>
            <a:endCxn id="252" idx="1"/>
          </p:cNvCxnSpPr>
          <p:nvPr/>
        </p:nvCxnSpPr>
        <p:spPr bwMode="auto">
          <a:xfrm>
            <a:off x="3759200" y="5067300"/>
            <a:ext cx="0" cy="428625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262" name="AutoShape 30"/>
          <p:cNvCxnSpPr>
            <a:cxnSpLocks noChangeShapeType="1"/>
            <a:stCxn id="257" idx="7"/>
            <a:endCxn id="252" idx="3"/>
          </p:cNvCxnSpPr>
          <p:nvPr/>
        </p:nvCxnSpPr>
        <p:spPr bwMode="auto">
          <a:xfrm>
            <a:off x="2789238" y="5461000"/>
            <a:ext cx="931862" cy="730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77" name="曲线连接符 276"/>
          <p:cNvCxnSpPr>
            <a:stCxn id="242" idx="2"/>
            <a:endCxn id="243" idx="1"/>
          </p:cNvCxnSpPr>
          <p:nvPr/>
        </p:nvCxnSpPr>
        <p:spPr>
          <a:xfrm rot="10800000" flipH="1">
            <a:off x="2641600" y="4354513"/>
            <a:ext cx="514350" cy="242887"/>
          </a:xfrm>
          <a:prstGeom prst="curvedConnector4">
            <a:avLst>
              <a:gd name="adj1" fmla="val -44440"/>
              <a:gd name="adj2" fmla="val 198731"/>
            </a:avLst>
          </a:prstGeom>
          <a:ln w="25400">
            <a:solidFill>
              <a:srgbClr val="03A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64" name="Oval 3"/>
          <p:cNvSpPr>
            <a:spLocks noChangeArrowheads="1"/>
          </p:cNvSpPr>
          <p:nvPr/>
        </p:nvSpPr>
        <p:spPr bwMode="auto">
          <a:xfrm>
            <a:off x="2051050" y="17732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465" name="Oval 4"/>
          <p:cNvSpPr>
            <a:spLocks noChangeArrowheads="1"/>
          </p:cNvSpPr>
          <p:nvPr/>
        </p:nvSpPr>
        <p:spPr bwMode="auto">
          <a:xfrm>
            <a:off x="2051050" y="27082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466" name="Oval 5"/>
          <p:cNvSpPr>
            <a:spLocks noChangeArrowheads="1"/>
          </p:cNvSpPr>
          <p:nvPr/>
        </p:nvSpPr>
        <p:spPr bwMode="auto">
          <a:xfrm>
            <a:off x="3054350" y="1625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467" name="Oval 6"/>
          <p:cNvSpPr>
            <a:spLocks noChangeArrowheads="1"/>
          </p:cNvSpPr>
          <p:nvPr/>
        </p:nvSpPr>
        <p:spPr bwMode="auto">
          <a:xfrm>
            <a:off x="3054350" y="25606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7468" name="AutoShape 7"/>
          <p:cNvCxnSpPr>
            <a:cxnSpLocks noChangeShapeType="1"/>
            <a:stCxn id="17464" idx="5"/>
            <a:endCxn id="17465" idx="1"/>
          </p:cNvCxnSpPr>
          <p:nvPr/>
        </p:nvCxnSpPr>
        <p:spPr bwMode="auto">
          <a:xfrm>
            <a:off x="2089150" y="1849438"/>
            <a:ext cx="0" cy="8588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469" name="AutoShape 8"/>
          <p:cNvCxnSpPr>
            <a:cxnSpLocks noChangeShapeType="1"/>
            <a:stCxn id="17466" idx="5"/>
            <a:endCxn id="17467" idx="1"/>
          </p:cNvCxnSpPr>
          <p:nvPr/>
        </p:nvCxnSpPr>
        <p:spPr bwMode="auto">
          <a:xfrm>
            <a:off x="3092450" y="1701800"/>
            <a:ext cx="0" cy="8588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470" name="AutoShape 9"/>
          <p:cNvCxnSpPr>
            <a:cxnSpLocks noChangeShapeType="1"/>
            <a:stCxn id="17465" idx="7"/>
            <a:endCxn id="17467" idx="3"/>
          </p:cNvCxnSpPr>
          <p:nvPr/>
        </p:nvCxnSpPr>
        <p:spPr bwMode="auto">
          <a:xfrm flipV="1">
            <a:off x="2127250" y="2598738"/>
            <a:ext cx="927100" cy="147637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sp>
        <p:nvSpPr>
          <p:cNvPr id="17471" name="Oval 10"/>
          <p:cNvSpPr>
            <a:spLocks noChangeArrowheads="1"/>
          </p:cNvSpPr>
          <p:nvPr/>
        </p:nvSpPr>
        <p:spPr bwMode="auto">
          <a:xfrm>
            <a:off x="4140200" y="22764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472" name="Oval 11"/>
          <p:cNvSpPr>
            <a:spLocks noChangeArrowheads="1"/>
          </p:cNvSpPr>
          <p:nvPr/>
        </p:nvSpPr>
        <p:spPr bwMode="auto">
          <a:xfrm>
            <a:off x="4643438" y="20605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7473" name="AutoShape 12"/>
          <p:cNvCxnSpPr>
            <a:cxnSpLocks noChangeShapeType="1"/>
            <a:stCxn id="17466" idx="6"/>
            <a:endCxn id="17472" idx="2"/>
          </p:cNvCxnSpPr>
          <p:nvPr/>
        </p:nvCxnSpPr>
        <p:spPr bwMode="auto">
          <a:xfrm>
            <a:off x="3119438" y="1689100"/>
            <a:ext cx="1535112" cy="382588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17474" name="AutoShape 13"/>
          <p:cNvCxnSpPr>
            <a:cxnSpLocks noChangeShapeType="1"/>
            <a:stCxn id="17471" idx="7"/>
            <a:endCxn id="17472" idx="4"/>
          </p:cNvCxnSpPr>
          <p:nvPr/>
        </p:nvCxnSpPr>
        <p:spPr bwMode="auto">
          <a:xfrm flipV="1">
            <a:off x="4216400" y="2125663"/>
            <a:ext cx="438150" cy="188912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sp>
        <p:nvSpPr>
          <p:cNvPr id="17475" name="Oval 14"/>
          <p:cNvSpPr>
            <a:spLocks noChangeArrowheads="1"/>
          </p:cNvSpPr>
          <p:nvPr/>
        </p:nvSpPr>
        <p:spPr bwMode="auto">
          <a:xfrm>
            <a:off x="4427538" y="2565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7476" name="AutoShape 15"/>
          <p:cNvCxnSpPr>
            <a:cxnSpLocks noChangeShapeType="1"/>
            <a:stCxn id="17472" idx="5"/>
            <a:endCxn id="17475" idx="0"/>
          </p:cNvCxnSpPr>
          <p:nvPr/>
        </p:nvCxnSpPr>
        <p:spPr bwMode="auto">
          <a:xfrm flipH="1">
            <a:off x="4492625" y="2136775"/>
            <a:ext cx="188913" cy="4397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7477" name="Oval 16"/>
          <p:cNvSpPr>
            <a:spLocks noChangeArrowheads="1"/>
          </p:cNvSpPr>
          <p:nvPr/>
        </p:nvSpPr>
        <p:spPr bwMode="auto">
          <a:xfrm>
            <a:off x="5219700" y="27082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7478" name="AutoShape 17"/>
          <p:cNvCxnSpPr>
            <a:cxnSpLocks noChangeShapeType="1"/>
            <a:stCxn id="17471" idx="6"/>
            <a:endCxn id="17477" idx="3"/>
          </p:cNvCxnSpPr>
          <p:nvPr/>
        </p:nvCxnSpPr>
        <p:spPr bwMode="auto">
          <a:xfrm>
            <a:off x="4205288" y="2341563"/>
            <a:ext cx="1014412" cy="4048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7479" name="Oval 18"/>
          <p:cNvSpPr>
            <a:spLocks noChangeArrowheads="1"/>
          </p:cNvSpPr>
          <p:nvPr/>
        </p:nvSpPr>
        <p:spPr bwMode="auto">
          <a:xfrm>
            <a:off x="4211638" y="285273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480" name="Oval 19"/>
          <p:cNvSpPr>
            <a:spLocks noChangeArrowheads="1"/>
          </p:cNvSpPr>
          <p:nvPr/>
        </p:nvSpPr>
        <p:spPr bwMode="auto">
          <a:xfrm>
            <a:off x="4932363" y="29241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481" name="Oval 20"/>
          <p:cNvSpPr>
            <a:spLocks noChangeArrowheads="1"/>
          </p:cNvSpPr>
          <p:nvPr/>
        </p:nvSpPr>
        <p:spPr bwMode="auto">
          <a:xfrm>
            <a:off x="5219700" y="3213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7482" name="AutoShape 21"/>
          <p:cNvCxnSpPr>
            <a:cxnSpLocks noChangeShapeType="1"/>
            <a:stCxn id="17475" idx="4"/>
            <a:endCxn id="17479" idx="0"/>
          </p:cNvCxnSpPr>
          <p:nvPr/>
        </p:nvCxnSpPr>
        <p:spPr bwMode="auto">
          <a:xfrm flipH="1">
            <a:off x="4276725" y="2628900"/>
            <a:ext cx="161925" cy="23495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7483" name="AutoShape 22"/>
          <p:cNvCxnSpPr>
            <a:cxnSpLocks noChangeShapeType="1"/>
            <a:stCxn id="17475" idx="6"/>
            <a:endCxn id="17480" idx="2"/>
          </p:cNvCxnSpPr>
          <p:nvPr/>
        </p:nvCxnSpPr>
        <p:spPr bwMode="auto">
          <a:xfrm>
            <a:off x="4492625" y="2628900"/>
            <a:ext cx="450850" cy="307975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17484" name="AutoShape 23"/>
          <p:cNvCxnSpPr>
            <a:cxnSpLocks noChangeShapeType="1"/>
            <a:stCxn id="17479" idx="7"/>
            <a:endCxn id="17480" idx="3"/>
          </p:cNvCxnSpPr>
          <p:nvPr/>
        </p:nvCxnSpPr>
        <p:spPr bwMode="auto">
          <a:xfrm>
            <a:off x="4287838" y="2890838"/>
            <a:ext cx="644525" cy="714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485" name="AutoShape 24"/>
          <p:cNvCxnSpPr>
            <a:cxnSpLocks noChangeShapeType="1"/>
            <a:stCxn id="17480" idx="6"/>
            <a:endCxn id="17481" idx="2"/>
          </p:cNvCxnSpPr>
          <p:nvPr/>
        </p:nvCxnSpPr>
        <p:spPr bwMode="auto">
          <a:xfrm>
            <a:off x="4997450" y="2989263"/>
            <a:ext cx="234950" cy="23495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sp>
        <p:nvSpPr>
          <p:cNvPr id="17486" name="Oval 25"/>
          <p:cNvSpPr>
            <a:spLocks noChangeArrowheads="1"/>
          </p:cNvSpPr>
          <p:nvPr/>
        </p:nvSpPr>
        <p:spPr bwMode="auto">
          <a:xfrm>
            <a:off x="4211638" y="31400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7487" name="AutoShape 26"/>
          <p:cNvCxnSpPr>
            <a:cxnSpLocks noChangeShapeType="1"/>
            <a:stCxn id="17477" idx="3"/>
            <a:endCxn id="17486" idx="0"/>
          </p:cNvCxnSpPr>
          <p:nvPr/>
        </p:nvCxnSpPr>
        <p:spPr bwMode="auto">
          <a:xfrm flipH="1">
            <a:off x="4276725" y="2746375"/>
            <a:ext cx="942975" cy="4064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7488" name="AutoShape 27"/>
          <p:cNvCxnSpPr>
            <a:cxnSpLocks noChangeShapeType="1"/>
            <a:stCxn id="17467" idx="7"/>
            <a:endCxn id="17479" idx="3"/>
          </p:cNvCxnSpPr>
          <p:nvPr/>
        </p:nvCxnSpPr>
        <p:spPr bwMode="auto">
          <a:xfrm>
            <a:off x="3130550" y="2598738"/>
            <a:ext cx="1081088" cy="292100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17489" name="AutoShape 28"/>
          <p:cNvCxnSpPr>
            <a:cxnSpLocks noChangeShapeType="1"/>
            <a:stCxn id="17465" idx="6"/>
            <a:endCxn id="17486" idx="3"/>
          </p:cNvCxnSpPr>
          <p:nvPr/>
        </p:nvCxnSpPr>
        <p:spPr bwMode="auto">
          <a:xfrm>
            <a:off x="2116138" y="2773363"/>
            <a:ext cx="2095500" cy="404812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17490" name="AutoShape 29"/>
          <p:cNvCxnSpPr>
            <a:cxnSpLocks noChangeShapeType="1"/>
            <a:stCxn id="17477" idx="5"/>
            <a:endCxn id="17481" idx="1"/>
          </p:cNvCxnSpPr>
          <p:nvPr/>
        </p:nvCxnSpPr>
        <p:spPr bwMode="auto">
          <a:xfrm>
            <a:off x="5257800" y="2784475"/>
            <a:ext cx="0" cy="428625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17491" name="AutoShape 30"/>
          <p:cNvCxnSpPr>
            <a:cxnSpLocks noChangeShapeType="1"/>
            <a:stCxn id="17486" idx="7"/>
            <a:endCxn id="17481" idx="3"/>
          </p:cNvCxnSpPr>
          <p:nvPr/>
        </p:nvCxnSpPr>
        <p:spPr bwMode="auto">
          <a:xfrm>
            <a:off x="4287838" y="3178175"/>
            <a:ext cx="931862" cy="730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492" name="AutoShape 43"/>
          <p:cNvCxnSpPr>
            <a:cxnSpLocks noChangeShapeType="1"/>
            <a:stCxn id="17464" idx="7"/>
            <a:endCxn id="17471" idx="3"/>
          </p:cNvCxnSpPr>
          <p:nvPr/>
        </p:nvCxnSpPr>
        <p:spPr bwMode="auto">
          <a:xfrm>
            <a:off x="2127250" y="1811338"/>
            <a:ext cx="2012950" cy="503237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17493" name="AutoShape 44"/>
          <p:cNvCxnSpPr>
            <a:cxnSpLocks noChangeShapeType="1"/>
            <a:stCxn id="17464" idx="7"/>
            <a:endCxn id="17466" idx="3"/>
          </p:cNvCxnSpPr>
          <p:nvPr/>
        </p:nvCxnSpPr>
        <p:spPr bwMode="auto">
          <a:xfrm flipV="1">
            <a:off x="2127250" y="1663700"/>
            <a:ext cx="927100" cy="147638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grpSp>
        <p:nvGrpSpPr>
          <p:cNvPr id="356" name="组合 355"/>
          <p:cNvGrpSpPr>
            <a:grpSpLocks/>
          </p:cNvGrpSpPr>
          <p:nvPr/>
        </p:nvGrpSpPr>
        <p:grpSpPr bwMode="auto">
          <a:xfrm>
            <a:off x="2116138" y="1663700"/>
            <a:ext cx="3141662" cy="1549400"/>
            <a:chOff x="2116138" y="1663700"/>
            <a:chExt cx="3141662" cy="1549400"/>
          </a:xfrm>
        </p:grpSpPr>
        <p:cxnSp>
          <p:nvCxnSpPr>
            <p:cNvPr id="17504" name="AutoShape 49"/>
            <p:cNvCxnSpPr>
              <a:cxnSpLocks noChangeShapeType="1"/>
              <a:stCxn id="17466" idx="7"/>
              <a:endCxn id="17467" idx="7"/>
            </p:cNvCxnSpPr>
            <p:nvPr/>
          </p:nvCxnSpPr>
          <p:spPr bwMode="auto">
            <a:xfrm>
              <a:off x="3130550" y="1663700"/>
              <a:ext cx="3175" cy="935038"/>
            </a:xfrm>
            <a:prstGeom prst="curvedConnector3">
              <a:avLst>
                <a:gd name="adj1" fmla="val 406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05" name="AutoShape 50"/>
            <p:cNvCxnSpPr>
              <a:cxnSpLocks noChangeShapeType="1"/>
              <a:stCxn id="17464" idx="0"/>
              <a:endCxn id="17471" idx="1"/>
            </p:cNvCxnSpPr>
            <p:nvPr/>
          </p:nvCxnSpPr>
          <p:spPr bwMode="auto">
            <a:xfrm rot="5400000" flipV="1">
              <a:off x="2901156" y="999332"/>
              <a:ext cx="492125" cy="2062162"/>
            </a:xfrm>
            <a:prstGeom prst="curvedConnector3">
              <a:avLst>
                <a:gd name="adj1" fmla="val 2015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06" name="AutoShape 51"/>
            <p:cNvCxnSpPr>
              <a:cxnSpLocks noChangeShapeType="1"/>
              <a:stCxn id="17465" idx="7"/>
              <a:endCxn id="17486" idx="2"/>
            </p:cNvCxnSpPr>
            <p:nvPr/>
          </p:nvCxnSpPr>
          <p:spPr bwMode="auto">
            <a:xfrm>
              <a:off x="2127250" y="2746375"/>
              <a:ext cx="2095500" cy="40481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07" name="AutoShape 52"/>
            <p:cNvCxnSpPr>
              <a:cxnSpLocks noChangeShapeType="1"/>
              <a:stCxn id="17479" idx="2"/>
              <a:endCxn id="17475" idx="3"/>
            </p:cNvCxnSpPr>
            <p:nvPr/>
          </p:nvCxnSpPr>
          <p:spPr bwMode="auto">
            <a:xfrm rot="-5400000">
              <a:off x="4194969" y="2631281"/>
              <a:ext cx="260350" cy="20478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08" name="AutoShape 53"/>
            <p:cNvCxnSpPr>
              <a:cxnSpLocks noChangeShapeType="1"/>
              <a:stCxn id="17472" idx="7"/>
              <a:endCxn id="17477" idx="1"/>
            </p:cNvCxnSpPr>
            <p:nvPr/>
          </p:nvCxnSpPr>
          <p:spPr bwMode="auto">
            <a:xfrm>
              <a:off x="4719638" y="2098675"/>
              <a:ext cx="538162" cy="609600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09" name="AutoShape 54"/>
            <p:cNvCxnSpPr>
              <a:cxnSpLocks noChangeShapeType="1"/>
              <a:stCxn id="17480" idx="7"/>
              <a:endCxn id="17481" idx="1"/>
            </p:cNvCxnSpPr>
            <p:nvPr/>
          </p:nvCxnSpPr>
          <p:spPr bwMode="auto">
            <a:xfrm>
              <a:off x="5008563" y="2962275"/>
              <a:ext cx="249237" cy="250825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55" name="组合 354"/>
          <p:cNvGrpSpPr>
            <a:grpSpLocks/>
          </p:cNvGrpSpPr>
          <p:nvPr/>
        </p:nvGrpSpPr>
        <p:grpSpPr bwMode="auto">
          <a:xfrm>
            <a:off x="2062163" y="1690688"/>
            <a:ext cx="3157537" cy="1560512"/>
            <a:chOff x="2062209" y="1690641"/>
            <a:chExt cx="3157491" cy="1560559"/>
          </a:xfrm>
        </p:grpSpPr>
        <p:cxnSp>
          <p:nvCxnSpPr>
            <p:cNvPr id="17498" name="AutoShape 50"/>
            <p:cNvCxnSpPr>
              <a:cxnSpLocks noChangeShapeType="1"/>
              <a:stCxn id="17464" idx="4"/>
              <a:endCxn id="17466" idx="3"/>
            </p:cNvCxnSpPr>
            <p:nvPr/>
          </p:nvCxnSpPr>
          <p:spPr bwMode="auto">
            <a:xfrm rot="5400000" flipH="1" flipV="1">
              <a:off x="2497930" y="1281860"/>
              <a:ext cx="158797" cy="976359"/>
            </a:xfrm>
            <a:prstGeom prst="curvedConnector3">
              <a:avLst>
                <a:gd name="adj1" fmla="val -14395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99" name="AutoShape 49"/>
            <p:cNvCxnSpPr>
              <a:cxnSpLocks noChangeShapeType="1"/>
              <a:stCxn id="17467" idx="0"/>
              <a:endCxn id="17465" idx="3"/>
            </p:cNvCxnSpPr>
            <p:nvPr/>
          </p:nvCxnSpPr>
          <p:spPr bwMode="auto">
            <a:xfrm rot="-5400000" flipH="1" flipV="1">
              <a:off x="2470991" y="2151856"/>
              <a:ext cx="212678" cy="1030241"/>
            </a:xfrm>
            <a:prstGeom prst="curvedConnector5">
              <a:avLst>
                <a:gd name="adj1" fmla="val -107486"/>
                <a:gd name="adj2" fmla="val 48690"/>
                <a:gd name="adj3" fmla="val 20748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00" name="AutoShape 51"/>
            <p:cNvCxnSpPr>
              <a:cxnSpLocks noChangeShapeType="1"/>
              <a:stCxn id="17471" idx="2"/>
            </p:cNvCxnSpPr>
            <p:nvPr/>
          </p:nvCxnSpPr>
          <p:spPr bwMode="auto">
            <a:xfrm rot="10800000" flipH="1" flipV="1">
              <a:off x="4140200" y="2314574"/>
              <a:ext cx="88900" cy="911225"/>
            </a:xfrm>
            <a:prstGeom prst="curvedConnector4">
              <a:avLst>
                <a:gd name="adj1" fmla="val -257144"/>
                <a:gd name="adj2" fmla="val 5209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01" name="AutoShape 53"/>
            <p:cNvCxnSpPr>
              <a:cxnSpLocks noChangeShapeType="1"/>
              <a:stCxn id="17472" idx="4"/>
              <a:endCxn id="17475" idx="4"/>
            </p:cNvCxnSpPr>
            <p:nvPr/>
          </p:nvCxnSpPr>
          <p:spPr bwMode="auto">
            <a:xfrm rot="5400000">
              <a:off x="4321176" y="2281237"/>
              <a:ext cx="504825" cy="215900"/>
            </a:xfrm>
            <a:prstGeom prst="curvedConnector3">
              <a:avLst>
                <a:gd name="adj1" fmla="val 145282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02" name="AutoShape 52"/>
            <p:cNvCxnSpPr>
              <a:cxnSpLocks noChangeShapeType="1"/>
              <a:stCxn id="17479" idx="6"/>
              <a:endCxn id="17481" idx="2"/>
            </p:cNvCxnSpPr>
            <p:nvPr/>
          </p:nvCxnSpPr>
          <p:spPr bwMode="auto">
            <a:xfrm>
              <a:off x="4287838" y="2890838"/>
              <a:ext cx="931862" cy="36036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03" name="AutoShape 54"/>
            <p:cNvCxnSpPr>
              <a:cxnSpLocks noChangeShapeType="1"/>
            </p:cNvCxnSpPr>
            <p:nvPr/>
          </p:nvCxnSpPr>
          <p:spPr bwMode="auto">
            <a:xfrm flipV="1">
              <a:off x="5000628" y="2786058"/>
              <a:ext cx="214314" cy="142876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57" name="TextBox 356"/>
          <p:cNvSpPr txBox="1">
            <a:spLocks noChangeArrowheads="1"/>
          </p:cNvSpPr>
          <p:nvPr/>
        </p:nvSpPr>
        <p:spPr bwMode="auto">
          <a:xfrm>
            <a:off x="1000125" y="6072188"/>
            <a:ext cx="3479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Adequate sub-graph [Xu 08, 10]</a:t>
            </a:r>
            <a:endParaRPr lang="zh-CN" altLang="en-US">
              <a:ea typeface="宋体" charset="-122"/>
            </a:endParaRPr>
          </a:p>
        </p:txBody>
      </p:sp>
      <p:sp>
        <p:nvSpPr>
          <p:cNvPr id="358" name="右箭头 357"/>
          <p:cNvSpPr/>
          <p:nvPr/>
        </p:nvSpPr>
        <p:spPr>
          <a:xfrm rot="14124899">
            <a:off x="1108076" y="5430837"/>
            <a:ext cx="785812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bldLvl="0" autoUpdateAnimBg="0"/>
      <p:bldP spid="37" grpId="0" bldLvl="0" autoUpdateAnimBg="0"/>
      <p:bldP spid="68" grpId="0" animBg="1"/>
      <p:bldP spid="69" grpId="0" bldLvl="0" autoUpdateAnimBg="0"/>
      <p:bldP spid="70" grpId="0" bldLvl="0" autoUpdateAnimBg="0"/>
      <p:bldP spid="72" grpId="0" bldLvl="0" autoUpdateAnimBg="0"/>
      <p:bldP spid="103" grpId="0" animBg="1"/>
      <p:bldP spid="104" grpId="0" bldLvl="0" autoUpdateAnimBg="0"/>
      <p:bldP spid="105" grpId="0" bldLvl="0" autoUpdateAnimBg="0"/>
      <p:bldP spid="139" grpId="0" animBg="1"/>
      <p:bldP spid="140" grpId="0" bldLvl="0" autoUpdateAnimBg="0"/>
      <p:bldP spid="141" grpId="0" bldLvl="0" autoUpdateAnimBg="0"/>
      <p:bldP spid="142" grpId="0" bldLvl="0" autoUpdateAnimBg="0"/>
      <p:bldP spid="173" grpId="0" animBg="1"/>
      <p:bldP spid="174" grpId="0" bldLvl="0" autoUpdateAnimBg="0"/>
      <p:bldP spid="175" grpId="0" bldLvl="0" autoUpdateAnimBg="0"/>
      <p:bldP spid="224" grpId="0" animBg="1"/>
      <p:bldP spid="225" grpId="0" animBg="1"/>
      <p:bldP spid="226" grpId="0" animBg="1"/>
      <p:bldP spid="227" grpId="0" animBg="1"/>
      <p:bldP spid="242" grpId="0" animBg="1"/>
      <p:bldP spid="243" grpId="0" animBg="1"/>
      <p:bldP spid="246" grpId="0" animBg="1"/>
      <p:bldP spid="248" grpId="0" animBg="1"/>
      <p:bldP spid="250" grpId="0" animBg="1"/>
      <p:bldP spid="251" grpId="0" animBg="1"/>
      <p:bldP spid="252" grpId="0" animBg="1"/>
      <p:bldP spid="257" grpId="0" animBg="1"/>
      <p:bldP spid="357" grpId="0"/>
      <p:bldP spid="3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>
                <a:ea typeface="宋体" charset="-122"/>
              </a:rPr>
              <a:t>BnB when no AS detected</a:t>
            </a:r>
            <a:endParaRPr lang="zh-CN" altLang="en-US" smtClean="0">
              <a:ea typeface="宋体" charset="-122"/>
            </a:endParaRPr>
          </a:p>
        </p:txBody>
      </p:sp>
      <p:grpSp>
        <p:nvGrpSpPr>
          <p:cNvPr id="18434" name="Group 4"/>
          <p:cNvGrpSpPr>
            <a:grpSpLocks/>
          </p:cNvGrpSpPr>
          <p:nvPr/>
        </p:nvGrpSpPr>
        <p:grpSpPr bwMode="auto">
          <a:xfrm>
            <a:off x="1692275" y="2708275"/>
            <a:ext cx="1727200" cy="1584325"/>
            <a:chOff x="0" y="0"/>
            <a:chExt cx="3481" cy="3267"/>
          </a:xfrm>
        </p:grpSpPr>
        <p:grpSp>
          <p:nvGrpSpPr>
            <p:cNvPr id="18659" name="Group 5"/>
            <p:cNvGrpSpPr>
              <a:grpSpLocks/>
            </p:cNvGrpSpPr>
            <p:nvPr/>
          </p:nvGrpSpPr>
          <p:grpSpPr bwMode="auto">
            <a:xfrm>
              <a:off x="456" y="454"/>
              <a:ext cx="2624" cy="2385"/>
              <a:chOff x="0" y="0"/>
              <a:chExt cx="4316" cy="3975"/>
            </a:xfrm>
          </p:grpSpPr>
          <p:sp>
            <p:nvSpPr>
              <p:cNvPr id="18668" name="Oval 6"/>
              <p:cNvSpPr>
                <a:spLocks noChangeArrowheads="1"/>
              </p:cNvSpPr>
              <p:nvPr/>
            </p:nvSpPr>
            <p:spPr bwMode="auto">
              <a:xfrm>
                <a:off x="340" y="907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669" name="Oval 7"/>
              <p:cNvSpPr>
                <a:spLocks noChangeArrowheads="1"/>
              </p:cNvSpPr>
              <p:nvPr/>
            </p:nvSpPr>
            <p:spPr bwMode="auto">
              <a:xfrm>
                <a:off x="4082" y="3402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8670" name="AutoShape 8"/>
              <p:cNvCxnSpPr>
                <a:cxnSpLocks noChangeShapeType="1"/>
                <a:stCxn id="18668" idx="5"/>
                <a:endCxn id="18675" idx="1"/>
              </p:cNvCxnSpPr>
              <p:nvPr/>
            </p:nvCxnSpPr>
            <p:spPr bwMode="auto">
              <a:xfrm flipH="1">
                <a:off x="60" y="1027"/>
                <a:ext cx="340" cy="1581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8671" name="Oval 9"/>
              <p:cNvSpPr>
                <a:spLocks noChangeArrowheads="1"/>
              </p:cNvSpPr>
              <p:nvPr/>
            </p:nvSpPr>
            <p:spPr bwMode="auto">
              <a:xfrm>
                <a:off x="3289" y="227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672" name="Oval 10"/>
              <p:cNvSpPr>
                <a:spLocks noChangeArrowheads="1"/>
              </p:cNvSpPr>
              <p:nvPr/>
            </p:nvSpPr>
            <p:spPr bwMode="auto">
              <a:xfrm>
                <a:off x="4196" y="1020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8673" name="AutoShape 11"/>
              <p:cNvCxnSpPr>
                <a:cxnSpLocks noChangeShapeType="1"/>
                <a:stCxn id="18669" idx="1"/>
                <a:endCxn id="18672" idx="5"/>
              </p:cNvCxnSpPr>
              <p:nvPr/>
            </p:nvCxnSpPr>
            <p:spPr bwMode="auto">
              <a:xfrm flipV="1">
                <a:off x="4142" y="1140"/>
                <a:ext cx="114" cy="2262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8674" name="AutoShape 12"/>
              <p:cNvCxnSpPr>
                <a:cxnSpLocks noChangeShapeType="1"/>
                <a:stCxn id="18671" idx="7"/>
                <a:endCxn id="18672" idx="3"/>
              </p:cNvCxnSpPr>
              <p:nvPr/>
            </p:nvCxnSpPr>
            <p:spPr bwMode="auto">
              <a:xfrm>
                <a:off x="3409" y="287"/>
                <a:ext cx="787" cy="79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8675" name="Oval 13"/>
              <p:cNvSpPr>
                <a:spLocks noChangeArrowheads="1"/>
              </p:cNvSpPr>
              <p:nvPr/>
            </p:nvSpPr>
            <p:spPr bwMode="auto">
              <a:xfrm>
                <a:off x="0" y="2608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676" name="Oval 14"/>
              <p:cNvSpPr>
                <a:spLocks noChangeArrowheads="1"/>
              </p:cNvSpPr>
              <p:nvPr/>
            </p:nvSpPr>
            <p:spPr bwMode="auto">
              <a:xfrm>
                <a:off x="1247" y="3855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8677" name="AutoShape 15"/>
              <p:cNvCxnSpPr>
                <a:cxnSpLocks noChangeShapeType="1"/>
                <a:stCxn id="18675" idx="6"/>
                <a:endCxn id="18676" idx="2"/>
              </p:cNvCxnSpPr>
              <p:nvPr/>
            </p:nvCxnSpPr>
            <p:spPr bwMode="auto">
              <a:xfrm>
                <a:off x="102" y="2710"/>
                <a:ext cx="1163" cy="1163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8678" name="AutoShape 16"/>
              <p:cNvCxnSpPr>
                <a:cxnSpLocks noChangeShapeType="1"/>
                <a:stCxn id="18668" idx="0"/>
                <a:endCxn id="18683" idx="4"/>
              </p:cNvCxnSpPr>
              <p:nvPr/>
            </p:nvCxnSpPr>
            <p:spPr bwMode="auto">
              <a:xfrm flipV="1">
                <a:off x="442" y="215"/>
                <a:ext cx="710" cy="710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8679" name="AutoShape 17"/>
              <p:cNvCxnSpPr>
                <a:cxnSpLocks noChangeShapeType="1"/>
                <a:stCxn id="18675" idx="0"/>
                <a:endCxn id="18669" idx="3"/>
              </p:cNvCxnSpPr>
              <p:nvPr/>
            </p:nvCxnSpPr>
            <p:spPr bwMode="auto">
              <a:xfrm>
                <a:off x="102" y="2626"/>
                <a:ext cx="3980" cy="836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8680" name="AutoShape 18"/>
              <p:cNvCxnSpPr>
                <a:cxnSpLocks noChangeShapeType="1"/>
                <a:stCxn id="18676" idx="0"/>
                <a:endCxn id="18672" idx="4"/>
              </p:cNvCxnSpPr>
              <p:nvPr/>
            </p:nvCxnSpPr>
            <p:spPr bwMode="auto">
              <a:xfrm flipV="1">
                <a:off x="1349" y="1122"/>
                <a:ext cx="2865" cy="2751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8681" name="AutoShape 19"/>
              <p:cNvCxnSpPr>
                <a:cxnSpLocks noChangeShapeType="1"/>
                <a:stCxn id="18676" idx="7"/>
                <a:endCxn id="18669" idx="3"/>
              </p:cNvCxnSpPr>
              <p:nvPr/>
            </p:nvCxnSpPr>
            <p:spPr bwMode="auto">
              <a:xfrm flipV="1">
                <a:off x="1367" y="3462"/>
                <a:ext cx="2715" cy="45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8682" name="Oval 20"/>
              <p:cNvSpPr>
                <a:spLocks noChangeArrowheads="1"/>
              </p:cNvSpPr>
              <p:nvPr/>
            </p:nvSpPr>
            <p:spPr bwMode="auto">
              <a:xfrm>
                <a:off x="1928" y="0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683" name="Oval 21"/>
              <p:cNvSpPr>
                <a:spLocks noChangeArrowheads="1"/>
              </p:cNvSpPr>
              <p:nvPr/>
            </p:nvSpPr>
            <p:spPr bwMode="auto">
              <a:xfrm>
                <a:off x="1134" y="113"/>
                <a:ext cx="120" cy="1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cxnSp>
            <p:nvCxnSpPr>
              <p:cNvPr id="18684" name="AutoShape 22"/>
              <p:cNvCxnSpPr>
                <a:cxnSpLocks noChangeShapeType="1"/>
                <a:stCxn id="18682" idx="7"/>
                <a:endCxn id="18671" idx="2"/>
              </p:cNvCxnSpPr>
              <p:nvPr/>
            </p:nvCxnSpPr>
            <p:spPr bwMode="auto">
              <a:xfrm>
                <a:off x="2048" y="60"/>
                <a:ext cx="1259" cy="185"/>
              </a:xfrm>
              <a:prstGeom prst="straightConnector1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</p:spPr>
          </p:cxnSp>
          <p:cxnSp>
            <p:nvCxnSpPr>
              <p:cNvPr id="18685" name="AutoShape 23"/>
              <p:cNvCxnSpPr>
                <a:cxnSpLocks noChangeShapeType="1"/>
                <a:stCxn id="18683" idx="7"/>
                <a:endCxn id="18682" idx="3"/>
              </p:cNvCxnSpPr>
              <p:nvPr/>
            </p:nvCxnSpPr>
            <p:spPr bwMode="auto">
              <a:xfrm flipV="1">
                <a:off x="1254" y="60"/>
                <a:ext cx="674" cy="113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</p:cxnSp>
          <p:cxnSp>
            <p:nvCxnSpPr>
              <p:cNvPr id="18686" name="AutoShape 24"/>
              <p:cNvCxnSpPr>
                <a:cxnSpLocks noChangeShapeType="1"/>
                <a:stCxn id="18668" idx="7"/>
                <a:endCxn id="18682" idx="4"/>
              </p:cNvCxnSpPr>
              <p:nvPr/>
            </p:nvCxnSpPr>
            <p:spPr bwMode="auto">
              <a:xfrm flipV="1">
                <a:off x="460" y="102"/>
                <a:ext cx="1486" cy="86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8687" name="AutoShape 25"/>
              <p:cNvCxnSpPr>
                <a:cxnSpLocks noChangeShapeType="1"/>
                <a:stCxn id="18683" idx="6"/>
                <a:endCxn id="18671" idx="3"/>
              </p:cNvCxnSpPr>
              <p:nvPr/>
            </p:nvCxnSpPr>
            <p:spPr bwMode="auto">
              <a:xfrm>
                <a:off x="1236" y="215"/>
                <a:ext cx="2053" cy="72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sp>
          <p:nvSpPr>
            <p:cNvPr id="18660" name="Text Box 26"/>
            <p:cNvSpPr txBox="1">
              <a:spLocks noChangeArrowheads="1"/>
            </p:cNvSpPr>
            <p:nvPr/>
          </p:nvSpPr>
          <p:spPr bwMode="auto">
            <a:xfrm>
              <a:off x="0" y="1814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1</a:t>
              </a:r>
            </a:p>
          </p:txBody>
        </p:sp>
        <p:sp>
          <p:nvSpPr>
            <p:cNvPr id="18661" name="Text Box 27"/>
            <p:cNvSpPr txBox="1">
              <a:spLocks noChangeArrowheads="1"/>
            </p:cNvSpPr>
            <p:nvPr/>
          </p:nvSpPr>
          <p:spPr bwMode="auto">
            <a:xfrm>
              <a:off x="200" y="793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2</a:t>
              </a:r>
            </a:p>
          </p:txBody>
        </p:sp>
        <p:sp>
          <p:nvSpPr>
            <p:cNvPr id="18662" name="Text Box 28"/>
            <p:cNvSpPr txBox="1">
              <a:spLocks noChangeArrowheads="1"/>
            </p:cNvSpPr>
            <p:nvPr/>
          </p:nvSpPr>
          <p:spPr bwMode="auto">
            <a:xfrm>
              <a:off x="826" y="113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3</a:t>
              </a:r>
            </a:p>
          </p:txBody>
        </p:sp>
        <p:sp>
          <p:nvSpPr>
            <p:cNvPr id="18663" name="Text Box 29"/>
            <p:cNvSpPr txBox="1">
              <a:spLocks noChangeArrowheads="1"/>
            </p:cNvSpPr>
            <p:nvPr/>
          </p:nvSpPr>
          <p:spPr bwMode="auto">
            <a:xfrm>
              <a:off x="1506" y="0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4</a:t>
              </a:r>
            </a:p>
          </p:txBody>
        </p:sp>
        <p:sp>
          <p:nvSpPr>
            <p:cNvPr id="18664" name="Text Box 30"/>
            <p:cNvSpPr txBox="1">
              <a:spLocks noChangeArrowheads="1"/>
            </p:cNvSpPr>
            <p:nvPr/>
          </p:nvSpPr>
          <p:spPr bwMode="auto">
            <a:xfrm>
              <a:off x="2414" y="200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5</a:t>
              </a:r>
            </a:p>
          </p:txBody>
        </p:sp>
        <p:sp>
          <p:nvSpPr>
            <p:cNvPr id="18665" name="Text Box 31"/>
            <p:cNvSpPr txBox="1">
              <a:spLocks noChangeArrowheads="1"/>
            </p:cNvSpPr>
            <p:nvPr/>
          </p:nvSpPr>
          <p:spPr bwMode="auto">
            <a:xfrm>
              <a:off x="3061" y="814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6</a:t>
              </a:r>
            </a:p>
          </p:txBody>
        </p:sp>
        <p:sp>
          <p:nvSpPr>
            <p:cNvPr id="18666" name="Text Box 32"/>
            <p:cNvSpPr txBox="1">
              <a:spLocks noChangeArrowheads="1"/>
            </p:cNvSpPr>
            <p:nvPr/>
          </p:nvSpPr>
          <p:spPr bwMode="auto">
            <a:xfrm>
              <a:off x="2948" y="2402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7</a:t>
              </a:r>
            </a:p>
          </p:txBody>
        </p:sp>
        <p:sp>
          <p:nvSpPr>
            <p:cNvPr id="18667" name="Text Box 33"/>
            <p:cNvSpPr txBox="1">
              <a:spLocks noChangeArrowheads="1"/>
            </p:cNvSpPr>
            <p:nvPr/>
          </p:nvSpPr>
          <p:spPr bwMode="auto">
            <a:xfrm>
              <a:off x="1020" y="2835"/>
              <a:ext cx="4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8</a:t>
              </a:r>
            </a:p>
          </p:txBody>
        </p:sp>
      </p:grp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1587500" y="1249363"/>
            <a:ext cx="34925" cy="333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2709863" y="1973263"/>
            <a:ext cx="36512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36" name="AutoShape 36"/>
          <p:cNvCxnSpPr>
            <a:cxnSpLocks noChangeShapeType="1"/>
            <a:stCxn id="34" idx="5"/>
            <a:endCxn id="41" idx="1"/>
          </p:cNvCxnSpPr>
          <p:nvPr/>
        </p:nvCxnSpPr>
        <p:spPr bwMode="auto">
          <a:xfrm flipH="1">
            <a:off x="1503363" y="1282700"/>
            <a:ext cx="101600" cy="460375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2471738" y="1050925"/>
            <a:ext cx="36512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2743200" y="1281113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39" name="AutoShape 39"/>
          <p:cNvCxnSpPr>
            <a:cxnSpLocks noChangeShapeType="1"/>
            <a:stCxn id="35" idx="1"/>
            <a:endCxn id="38" idx="5"/>
          </p:cNvCxnSpPr>
          <p:nvPr/>
        </p:nvCxnSpPr>
        <p:spPr bwMode="auto">
          <a:xfrm flipV="1">
            <a:off x="2727325" y="1316038"/>
            <a:ext cx="34925" cy="657225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40" name="AutoShape 40"/>
          <p:cNvCxnSpPr>
            <a:cxnSpLocks noChangeShapeType="1"/>
            <a:stCxn id="37" idx="7"/>
            <a:endCxn id="38" idx="3"/>
          </p:cNvCxnSpPr>
          <p:nvPr/>
        </p:nvCxnSpPr>
        <p:spPr bwMode="auto">
          <a:xfrm>
            <a:off x="2508250" y="1068388"/>
            <a:ext cx="234950" cy="2301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1485900" y="1743075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1858963" y="2105025"/>
            <a:ext cx="36512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43" name="AutoShape 43"/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1516063" y="1773238"/>
            <a:ext cx="347662" cy="338137"/>
          </a:xfrm>
          <a:prstGeom prst="straightConnector1">
            <a:avLst/>
          </a:prstGeom>
          <a:noFill/>
          <a:ln w="6350">
            <a:solidFill>
              <a:srgbClr val="00FF00"/>
            </a:solidFill>
            <a:prstDash val="dash"/>
            <a:round/>
            <a:headEnd/>
            <a:tailEnd/>
          </a:ln>
        </p:spPr>
      </p:cxnSp>
      <p:cxnSp>
        <p:nvCxnSpPr>
          <p:cNvPr id="44" name="AutoShape 44"/>
          <p:cNvCxnSpPr>
            <a:cxnSpLocks noChangeShapeType="1"/>
            <a:stCxn id="34" idx="0"/>
            <a:endCxn id="49" idx="4"/>
          </p:cNvCxnSpPr>
          <p:nvPr/>
        </p:nvCxnSpPr>
        <p:spPr bwMode="auto">
          <a:xfrm flipV="1">
            <a:off x="1617663" y="1047750"/>
            <a:ext cx="212725" cy="206375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</p:spPr>
      </p:cxnSp>
      <p:cxnSp>
        <p:nvCxnSpPr>
          <p:cNvPr id="45" name="AutoShape 45"/>
          <p:cNvCxnSpPr>
            <a:cxnSpLocks noChangeShapeType="1"/>
            <a:stCxn id="41" idx="0"/>
            <a:endCxn id="35" idx="3"/>
          </p:cNvCxnSpPr>
          <p:nvPr/>
        </p:nvCxnSpPr>
        <p:spPr bwMode="auto">
          <a:xfrm>
            <a:off x="1516063" y="1747838"/>
            <a:ext cx="1193800" cy="242887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</p:spPr>
      </p:cxnSp>
      <p:cxnSp>
        <p:nvCxnSpPr>
          <p:cNvPr id="46" name="AutoShape 46"/>
          <p:cNvCxnSpPr>
            <a:cxnSpLocks noChangeShapeType="1"/>
            <a:stCxn id="42" idx="0"/>
            <a:endCxn id="38" idx="4"/>
          </p:cNvCxnSpPr>
          <p:nvPr/>
        </p:nvCxnSpPr>
        <p:spPr bwMode="auto">
          <a:xfrm flipV="1">
            <a:off x="1889125" y="1311275"/>
            <a:ext cx="860425" cy="798513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7" name="AutoShape 47"/>
          <p:cNvCxnSpPr>
            <a:cxnSpLocks noChangeShapeType="1"/>
            <a:stCxn id="42" idx="7"/>
            <a:endCxn id="35" idx="3"/>
          </p:cNvCxnSpPr>
          <p:nvPr/>
        </p:nvCxnSpPr>
        <p:spPr bwMode="auto">
          <a:xfrm flipV="1">
            <a:off x="1895475" y="1990725"/>
            <a:ext cx="814388" cy="1317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2063750" y="985838"/>
            <a:ext cx="34925" cy="333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>
            <a:off x="1825625" y="1017588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50" name="AutoShape 50"/>
          <p:cNvCxnSpPr>
            <a:cxnSpLocks noChangeShapeType="1"/>
            <a:stCxn id="48" idx="7"/>
            <a:endCxn id="37" idx="2"/>
          </p:cNvCxnSpPr>
          <p:nvPr/>
        </p:nvCxnSpPr>
        <p:spPr bwMode="auto">
          <a:xfrm>
            <a:off x="2098675" y="1003300"/>
            <a:ext cx="377825" cy="539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51" name="AutoShape 51"/>
          <p:cNvCxnSpPr>
            <a:cxnSpLocks noChangeShapeType="1"/>
            <a:stCxn id="49" idx="7"/>
            <a:endCxn id="48" idx="3"/>
          </p:cNvCxnSpPr>
          <p:nvPr/>
        </p:nvCxnSpPr>
        <p:spPr bwMode="auto">
          <a:xfrm flipV="1">
            <a:off x="1860550" y="1003300"/>
            <a:ext cx="203200" cy="317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2" name="AutoShape 52"/>
          <p:cNvCxnSpPr>
            <a:cxnSpLocks noChangeShapeType="1"/>
            <a:stCxn id="34" idx="7"/>
            <a:endCxn id="48" idx="4"/>
          </p:cNvCxnSpPr>
          <p:nvPr/>
        </p:nvCxnSpPr>
        <p:spPr bwMode="auto">
          <a:xfrm flipV="1">
            <a:off x="1622425" y="1014413"/>
            <a:ext cx="446088" cy="252412"/>
          </a:xfrm>
          <a:prstGeom prst="straightConnector1">
            <a:avLst/>
          </a:prstGeom>
          <a:noFill/>
          <a:ln w="6350">
            <a:solidFill>
              <a:srgbClr val="00FF00"/>
            </a:solidFill>
            <a:prstDash val="dash"/>
            <a:round/>
            <a:headEnd/>
            <a:tailEnd/>
          </a:ln>
        </p:spPr>
      </p:cxnSp>
      <p:cxnSp>
        <p:nvCxnSpPr>
          <p:cNvPr id="53" name="AutoShape 53"/>
          <p:cNvCxnSpPr>
            <a:cxnSpLocks noChangeShapeType="1"/>
            <a:stCxn id="49" idx="6"/>
            <a:endCxn id="37" idx="3"/>
          </p:cNvCxnSpPr>
          <p:nvPr/>
        </p:nvCxnSpPr>
        <p:spPr bwMode="auto">
          <a:xfrm>
            <a:off x="1855788" y="1047750"/>
            <a:ext cx="615950" cy="20638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1260475" y="1644650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1</a:t>
            </a:r>
            <a:endParaRPr lang="en-US" altLang="zh-CN">
              <a:ea typeface="宋体" charset="-122"/>
            </a:endParaRP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1358900" y="1149350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1670050" y="820738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3</a:t>
            </a:r>
            <a:endParaRPr lang="en-US" altLang="zh-CN">
              <a:ea typeface="宋体" charset="-122"/>
            </a:endParaRP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2457450" y="862013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5</a:t>
            </a:r>
            <a:endParaRPr lang="en-US" altLang="zh-CN">
              <a:ea typeface="宋体" charset="-122"/>
            </a:endParaRPr>
          </a:p>
        </p:txBody>
      </p:sp>
      <p:sp>
        <p:nvSpPr>
          <p:cNvPr id="58" name="Text Box 59"/>
          <p:cNvSpPr txBox="1">
            <a:spLocks noChangeArrowheads="1"/>
          </p:cNvSpPr>
          <p:nvPr/>
        </p:nvSpPr>
        <p:spPr bwMode="auto">
          <a:xfrm>
            <a:off x="2779713" y="1160463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6</a:t>
            </a:r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2724150" y="1930400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7</a:t>
            </a:r>
            <a:endParaRPr lang="en-US" altLang="zh-CN">
              <a:ea typeface="宋体" charset="-122"/>
            </a:endParaRPr>
          </a:p>
        </p:txBody>
      </p:sp>
      <p:sp>
        <p:nvSpPr>
          <p:cNvPr id="60" name="Text Box 61"/>
          <p:cNvSpPr txBox="1">
            <a:spLocks noChangeArrowheads="1"/>
          </p:cNvSpPr>
          <p:nvPr/>
        </p:nvSpPr>
        <p:spPr bwMode="auto">
          <a:xfrm>
            <a:off x="1765300" y="213995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8</a:t>
            </a:r>
            <a:endParaRPr lang="en-US" altLang="zh-CN">
              <a:ea typeface="宋体" charset="-122"/>
            </a:endParaRPr>
          </a:p>
        </p:txBody>
      </p:sp>
      <p:sp>
        <p:nvSpPr>
          <p:cNvPr id="61" name="Oval 62"/>
          <p:cNvSpPr>
            <a:spLocks noChangeArrowheads="1"/>
          </p:cNvSpPr>
          <p:nvPr/>
        </p:nvSpPr>
        <p:spPr bwMode="auto">
          <a:xfrm>
            <a:off x="3459163" y="1249363"/>
            <a:ext cx="36512" cy="333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4581525" y="1973263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63" name="AutoShape 64"/>
          <p:cNvCxnSpPr>
            <a:cxnSpLocks noChangeShapeType="1"/>
            <a:stCxn id="61" idx="5"/>
            <a:endCxn id="68" idx="1"/>
          </p:cNvCxnSpPr>
          <p:nvPr/>
        </p:nvCxnSpPr>
        <p:spPr bwMode="auto">
          <a:xfrm flipH="1">
            <a:off x="3375025" y="1282700"/>
            <a:ext cx="101600" cy="460375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64" name="Oval 65"/>
          <p:cNvSpPr>
            <a:spLocks noChangeArrowheads="1"/>
          </p:cNvSpPr>
          <p:nvPr/>
        </p:nvSpPr>
        <p:spPr bwMode="auto">
          <a:xfrm>
            <a:off x="4343400" y="1050925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4616450" y="1281113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66" name="AutoShape 67"/>
          <p:cNvCxnSpPr>
            <a:cxnSpLocks noChangeShapeType="1"/>
            <a:stCxn id="62" idx="1"/>
            <a:endCxn id="65" idx="5"/>
          </p:cNvCxnSpPr>
          <p:nvPr/>
        </p:nvCxnSpPr>
        <p:spPr bwMode="auto">
          <a:xfrm flipV="1">
            <a:off x="4598988" y="1316038"/>
            <a:ext cx="34925" cy="657225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67" name="AutoShape 68"/>
          <p:cNvCxnSpPr>
            <a:cxnSpLocks noChangeShapeType="1"/>
            <a:stCxn id="64" idx="7"/>
            <a:endCxn id="65" idx="3"/>
          </p:cNvCxnSpPr>
          <p:nvPr/>
        </p:nvCxnSpPr>
        <p:spPr bwMode="auto">
          <a:xfrm>
            <a:off x="4379913" y="1068388"/>
            <a:ext cx="236537" cy="2301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68" name="Oval 69"/>
          <p:cNvSpPr>
            <a:spLocks noChangeArrowheads="1"/>
          </p:cNvSpPr>
          <p:nvPr/>
        </p:nvSpPr>
        <p:spPr bwMode="auto">
          <a:xfrm>
            <a:off x="3357563" y="1743075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" name="Oval 70"/>
          <p:cNvSpPr>
            <a:spLocks noChangeArrowheads="1"/>
          </p:cNvSpPr>
          <p:nvPr/>
        </p:nvSpPr>
        <p:spPr bwMode="auto">
          <a:xfrm>
            <a:off x="3730625" y="2105025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70" name="AutoShape 71"/>
          <p:cNvCxnSpPr>
            <a:cxnSpLocks noChangeShapeType="1"/>
            <a:stCxn id="68" idx="6"/>
            <a:endCxn id="69" idx="2"/>
          </p:cNvCxnSpPr>
          <p:nvPr/>
        </p:nvCxnSpPr>
        <p:spPr bwMode="auto">
          <a:xfrm>
            <a:off x="3387725" y="1773238"/>
            <a:ext cx="349250" cy="338137"/>
          </a:xfrm>
          <a:prstGeom prst="straightConnector1">
            <a:avLst/>
          </a:prstGeom>
          <a:noFill/>
          <a:ln w="6350">
            <a:solidFill>
              <a:srgbClr val="00FF00"/>
            </a:solidFill>
            <a:prstDash val="dash"/>
            <a:round/>
            <a:headEnd/>
            <a:tailEnd/>
          </a:ln>
        </p:spPr>
      </p:cxnSp>
      <p:cxnSp>
        <p:nvCxnSpPr>
          <p:cNvPr id="71" name="AutoShape 72"/>
          <p:cNvCxnSpPr>
            <a:cxnSpLocks noChangeShapeType="1"/>
            <a:stCxn id="61" idx="0"/>
            <a:endCxn id="76" idx="4"/>
          </p:cNvCxnSpPr>
          <p:nvPr/>
        </p:nvCxnSpPr>
        <p:spPr bwMode="auto">
          <a:xfrm flipV="1">
            <a:off x="3489325" y="1047750"/>
            <a:ext cx="212725" cy="206375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</p:spPr>
      </p:cxnSp>
      <p:cxnSp>
        <p:nvCxnSpPr>
          <p:cNvPr id="72" name="AutoShape 73"/>
          <p:cNvCxnSpPr>
            <a:cxnSpLocks noChangeShapeType="1"/>
            <a:stCxn id="68" idx="0"/>
            <a:endCxn id="62" idx="3"/>
          </p:cNvCxnSpPr>
          <p:nvPr/>
        </p:nvCxnSpPr>
        <p:spPr bwMode="auto">
          <a:xfrm>
            <a:off x="3387725" y="1747838"/>
            <a:ext cx="1193800" cy="242887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</p:spPr>
      </p:cxnSp>
      <p:cxnSp>
        <p:nvCxnSpPr>
          <p:cNvPr id="73" name="AutoShape 74"/>
          <p:cNvCxnSpPr>
            <a:cxnSpLocks noChangeShapeType="1"/>
            <a:stCxn id="69" idx="0"/>
            <a:endCxn id="65" idx="4"/>
          </p:cNvCxnSpPr>
          <p:nvPr/>
        </p:nvCxnSpPr>
        <p:spPr bwMode="auto">
          <a:xfrm flipV="1">
            <a:off x="3762375" y="1311275"/>
            <a:ext cx="858838" cy="798513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4" name="AutoShape 75"/>
          <p:cNvCxnSpPr>
            <a:cxnSpLocks noChangeShapeType="1"/>
            <a:stCxn id="69" idx="7"/>
            <a:endCxn id="62" idx="3"/>
          </p:cNvCxnSpPr>
          <p:nvPr/>
        </p:nvCxnSpPr>
        <p:spPr bwMode="auto">
          <a:xfrm flipV="1">
            <a:off x="3767138" y="1990725"/>
            <a:ext cx="814387" cy="1317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75" name="Oval 76"/>
          <p:cNvSpPr>
            <a:spLocks noChangeArrowheads="1"/>
          </p:cNvSpPr>
          <p:nvPr/>
        </p:nvSpPr>
        <p:spPr bwMode="auto">
          <a:xfrm>
            <a:off x="3935413" y="985838"/>
            <a:ext cx="36512" cy="333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6" name="Oval 77"/>
          <p:cNvSpPr>
            <a:spLocks noChangeArrowheads="1"/>
          </p:cNvSpPr>
          <p:nvPr/>
        </p:nvSpPr>
        <p:spPr bwMode="auto">
          <a:xfrm>
            <a:off x="3697288" y="1017588"/>
            <a:ext cx="36512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77" name="AutoShape 78"/>
          <p:cNvCxnSpPr>
            <a:cxnSpLocks noChangeShapeType="1"/>
            <a:stCxn id="75" idx="7"/>
            <a:endCxn id="64" idx="2"/>
          </p:cNvCxnSpPr>
          <p:nvPr/>
        </p:nvCxnSpPr>
        <p:spPr bwMode="auto">
          <a:xfrm>
            <a:off x="3971925" y="1003300"/>
            <a:ext cx="377825" cy="539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78" name="AutoShape 79"/>
          <p:cNvCxnSpPr>
            <a:cxnSpLocks noChangeShapeType="1"/>
            <a:stCxn id="76" idx="7"/>
            <a:endCxn id="75" idx="3"/>
          </p:cNvCxnSpPr>
          <p:nvPr/>
        </p:nvCxnSpPr>
        <p:spPr bwMode="auto">
          <a:xfrm flipV="1">
            <a:off x="3733800" y="1003300"/>
            <a:ext cx="201613" cy="31750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79" name="AutoShape 80"/>
          <p:cNvCxnSpPr>
            <a:cxnSpLocks noChangeShapeType="1"/>
            <a:stCxn id="61" idx="7"/>
            <a:endCxn id="75" idx="4"/>
          </p:cNvCxnSpPr>
          <p:nvPr/>
        </p:nvCxnSpPr>
        <p:spPr bwMode="auto">
          <a:xfrm flipV="1">
            <a:off x="3495675" y="1014413"/>
            <a:ext cx="444500" cy="252412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80" name="AutoShape 81"/>
          <p:cNvCxnSpPr>
            <a:cxnSpLocks noChangeShapeType="1"/>
            <a:stCxn id="76" idx="6"/>
            <a:endCxn id="64" idx="3"/>
          </p:cNvCxnSpPr>
          <p:nvPr/>
        </p:nvCxnSpPr>
        <p:spPr bwMode="auto">
          <a:xfrm>
            <a:off x="3727450" y="1047750"/>
            <a:ext cx="615950" cy="20638"/>
          </a:xfrm>
          <a:prstGeom prst="straightConnector1">
            <a:avLst/>
          </a:prstGeom>
          <a:noFill/>
          <a:ln w="6350">
            <a:solidFill>
              <a:srgbClr val="00FF00"/>
            </a:solidFill>
            <a:prstDash val="dash"/>
            <a:round/>
            <a:headEnd/>
            <a:tailEnd/>
          </a:ln>
        </p:spPr>
      </p:cxnSp>
      <p:sp>
        <p:nvSpPr>
          <p:cNvPr id="81" name="Text Box 82"/>
          <p:cNvSpPr txBox="1">
            <a:spLocks noChangeArrowheads="1"/>
          </p:cNvSpPr>
          <p:nvPr/>
        </p:nvSpPr>
        <p:spPr bwMode="auto">
          <a:xfrm>
            <a:off x="3132138" y="1644650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1</a:t>
            </a:r>
            <a:endParaRPr lang="en-US" altLang="zh-CN">
              <a:ea typeface="宋体" charset="-122"/>
            </a:endParaRPr>
          </a:p>
        </p:txBody>
      </p:sp>
      <p:sp>
        <p:nvSpPr>
          <p:cNvPr id="82" name="Text Box 83"/>
          <p:cNvSpPr txBox="1">
            <a:spLocks noChangeArrowheads="1"/>
          </p:cNvSpPr>
          <p:nvPr/>
        </p:nvSpPr>
        <p:spPr bwMode="auto">
          <a:xfrm>
            <a:off x="3230563" y="1149350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83" name="Text Box 84"/>
          <p:cNvSpPr txBox="1">
            <a:spLocks noChangeArrowheads="1"/>
          </p:cNvSpPr>
          <p:nvPr/>
        </p:nvSpPr>
        <p:spPr bwMode="auto">
          <a:xfrm>
            <a:off x="3541713" y="820738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3</a:t>
            </a:r>
            <a:endParaRPr lang="en-US" altLang="zh-CN">
              <a:ea typeface="宋体" charset="-122"/>
            </a:endParaRPr>
          </a:p>
        </p:txBody>
      </p:sp>
      <p:sp>
        <p:nvSpPr>
          <p:cNvPr id="84" name="Text Box 86"/>
          <p:cNvSpPr txBox="1">
            <a:spLocks noChangeArrowheads="1"/>
          </p:cNvSpPr>
          <p:nvPr/>
        </p:nvSpPr>
        <p:spPr bwMode="auto">
          <a:xfrm>
            <a:off x="4330700" y="862013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5</a:t>
            </a:r>
            <a:endParaRPr lang="en-US" altLang="zh-CN">
              <a:ea typeface="宋体" charset="-122"/>
            </a:endParaRPr>
          </a:p>
        </p:txBody>
      </p:sp>
      <p:sp>
        <p:nvSpPr>
          <p:cNvPr id="85" name="Text Box 87"/>
          <p:cNvSpPr txBox="1">
            <a:spLocks noChangeArrowheads="1"/>
          </p:cNvSpPr>
          <p:nvPr/>
        </p:nvSpPr>
        <p:spPr bwMode="auto">
          <a:xfrm>
            <a:off x="4651375" y="1160463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6</a:t>
            </a:r>
          </a:p>
        </p:txBody>
      </p:sp>
      <p:sp>
        <p:nvSpPr>
          <p:cNvPr id="86" name="Text Box 88"/>
          <p:cNvSpPr txBox="1">
            <a:spLocks noChangeArrowheads="1"/>
          </p:cNvSpPr>
          <p:nvPr/>
        </p:nvSpPr>
        <p:spPr bwMode="auto">
          <a:xfrm>
            <a:off x="4595813" y="1930400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7</a:t>
            </a:r>
            <a:endParaRPr lang="en-US" altLang="zh-CN">
              <a:ea typeface="宋体" charset="-122"/>
            </a:endParaRPr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3638550" y="2139950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8</a:t>
            </a:r>
            <a:endParaRPr lang="en-US" altLang="zh-CN">
              <a:ea typeface="宋体" charset="-122"/>
            </a:endParaRPr>
          </a:p>
        </p:txBody>
      </p:sp>
      <p:sp>
        <p:nvSpPr>
          <p:cNvPr id="88" name="Oval 90"/>
          <p:cNvSpPr>
            <a:spLocks noChangeArrowheads="1"/>
          </p:cNvSpPr>
          <p:nvPr/>
        </p:nvSpPr>
        <p:spPr bwMode="auto">
          <a:xfrm>
            <a:off x="5546725" y="4632325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9" name="Oval 91"/>
          <p:cNvSpPr>
            <a:spLocks noChangeArrowheads="1"/>
          </p:cNvSpPr>
          <p:nvPr/>
        </p:nvSpPr>
        <p:spPr bwMode="auto">
          <a:xfrm>
            <a:off x="6670675" y="5357813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90" name="AutoShape 92"/>
          <p:cNvCxnSpPr>
            <a:cxnSpLocks noChangeShapeType="1"/>
            <a:stCxn id="88" idx="5"/>
            <a:endCxn id="95" idx="1"/>
          </p:cNvCxnSpPr>
          <p:nvPr/>
        </p:nvCxnSpPr>
        <p:spPr bwMode="auto">
          <a:xfrm flipH="1">
            <a:off x="5464175" y="4667250"/>
            <a:ext cx="101600" cy="460375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91" name="Oval 93"/>
          <p:cNvSpPr>
            <a:spLocks noChangeArrowheads="1"/>
          </p:cNvSpPr>
          <p:nvPr/>
        </p:nvSpPr>
        <p:spPr bwMode="auto">
          <a:xfrm>
            <a:off x="6432550" y="4435475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" name="Oval 94"/>
          <p:cNvSpPr>
            <a:spLocks noChangeArrowheads="1"/>
          </p:cNvSpPr>
          <p:nvPr/>
        </p:nvSpPr>
        <p:spPr bwMode="auto">
          <a:xfrm>
            <a:off x="6704013" y="4665663"/>
            <a:ext cx="36512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93" name="AutoShape 95"/>
          <p:cNvCxnSpPr>
            <a:cxnSpLocks noChangeShapeType="1"/>
            <a:stCxn id="89" idx="1"/>
            <a:endCxn id="92" idx="5"/>
          </p:cNvCxnSpPr>
          <p:nvPr/>
        </p:nvCxnSpPr>
        <p:spPr bwMode="auto">
          <a:xfrm flipV="1">
            <a:off x="6688138" y="4699000"/>
            <a:ext cx="33337" cy="657225"/>
          </a:xfrm>
          <a:prstGeom prst="straightConnector1">
            <a:avLst/>
          </a:prstGeom>
          <a:noFill/>
          <a:ln w="6350">
            <a:solidFill>
              <a:srgbClr val="00FF00"/>
            </a:solidFill>
            <a:prstDash val="dash"/>
            <a:round/>
            <a:headEnd/>
            <a:tailEnd/>
          </a:ln>
        </p:spPr>
      </p:cxnSp>
      <p:cxnSp>
        <p:nvCxnSpPr>
          <p:cNvPr id="94" name="AutoShape 96"/>
          <p:cNvCxnSpPr>
            <a:cxnSpLocks noChangeShapeType="1"/>
            <a:stCxn id="91" idx="7"/>
            <a:endCxn id="92" idx="3"/>
          </p:cNvCxnSpPr>
          <p:nvPr/>
        </p:nvCxnSpPr>
        <p:spPr bwMode="auto">
          <a:xfrm>
            <a:off x="6467475" y="4452938"/>
            <a:ext cx="236538" cy="230187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95" name="Oval 97"/>
          <p:cNvSpPr>
            <a:spLocks noChangeArrowheads="1"/>
          </p:cNvSpPr>
          <p:nvPr/>
        </p:nvSpPr>
        <p:spPr bwMode="auto">
          <a:xfrm>
            <a:off x="5445125" y="5127625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6" name="Oval 98"/>
          <p:cNvSpPr>
            <a:spLocks noChangeArrowheads="1"/>
          </p:cNvSpPr>
          <p:nvPr/>
        </p:nvSpPr>
        <p:spPr bwMode="auto">
          <a:xfrm>
            <a:off x="5819775" y="5489575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97" name="AutoShape 99"/>
          <p:cNvCxnSpPr>
            <a:cxnSpLocks noChangeShapeType="1"/>
            <a:stCxn id="95" idx="6"/>
            <a:endCxn id="96" idx="2"/>
          </p:cNvCxnSpPr>
          <p:nvPr/>
        </p:nvCxnSpPr>
        <p:spPr bwMode="auto">
          <a:xfrm>
            <a:off x="5476875" y="5156200"/>
            <a:ext cx="347663" cy="338138"/>
          </a:xfrm>
          <a:prstGeom prst="straightConnector1">
            <a:avLst/>
          </a:prstGeom>
          <a:noFill/>
          <a:ln w="6350">
            <a:solidFill>
              <a:srgbClr val="00FF00"/>
            </a:solidFill>
            <a:prstDash val="dash"/>
            <a:round/>
            <a:headEnd/>
            <a:tailEnd/>
          </a:ln>
        </p:spPr>
      </p:cxnSp>
      <p:cxnSp>
        <p:nvCxnSpPr>
          <p:cNvPr id="98" name="AutoShape 100"/>
          <p:cNvCxnSpPr>
            <a:cxnSpLocks noChangeShapeType="1"/>
            <a:stCxn id="88" idx="0"/>
            <a:endCxn id="103" idx="4"/>
          </p:cNvCxnSpPr>
          <p:nvPr/>
        </p:nvCxnSpPr>
        <p:spPr bwMode="auto">
          <a:xfrm flipV="1">
            <a:off x="5578475" y="4430713"/>
            <a:ext cx="212725" cy="2063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99" name="AutoShape 101"/>
          <p:cNvCxnSpPr>
            <a:cxnSpLocks noChangeShapeType="1"/>
            <a:stCxn id="95" idx="0"/>
            <a:endCxn id="89" idx="3"/>
          </p:cNvCxnSpPr>
          <p:nvPr/>
        </p:nvCxnSpPr>
        <p:spPr bwMode="auto">
          <a:xfrm>
            <a:off x="5476875" y="5132388"/>
            <a:ext cx="1193800" cy="242887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</p:spPr>
      </p:cxnSp>
      <p:cxnSp>
        <p:nvCxnSpPr>
          <p:cNvPr id="100" name="AutoShape 102"/>
          <p:cNvCxnSpPr>
            <a:cxnSpLocks noChangeShapeType="1"/>
            <a:stCxn id="96" idx="0"/>
            <a:endCxn id="92" idx="4"/>
          </p:cNvCxnSpPr>
          <p:nvPr/>
        </p:nvCxnSpPr>
        <p:spPr bwMode="auto">
          <a:xfrm flipV="1">
            <a:off x="5849938" y="4694238"/>
            <a:ext cx="858837" cy="800100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</p:spPr>
      </p:cxnSp>
      <p:cxnSp>
        <p:nvCxnSpPr>
          <p:cNvPr id="101" name="AutoShape 103"/>
          <p:cNvCxnSpPr>
            <a:cxnSpLocks noChangeShapeType="1"/>
            <a:stCxn id="96" idx="7"/>
            <a:endCxn id="89" idx="3"/>
          </p:cNvCxnSpPr>
          <p:nvPr/>
        </p:nvCxnSpPr>
        <p:spPr bwMode="auto">
          <a:xfrm flipV="1">
            <a:off x="5854700" y="5375275"/>
            <a:ext cx="815975" cy="130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" name="Oval 104"/>
          <p:cNvSpPr>
            <a:spLocks noChangeArrowheads="1"/>
          </p:cNvSpPr>
          <p:nvPr/>
        </p:nvSpPr>
        <p:spPr bwMode="auto">
          <a:xfrm>
            <a:off x="6022975" y="4368800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3" name="Oval 105"/>
          <p:cNvSpPr>
            <a:spLocks noChangeArrowheads="1"/>
          </p:cNvSpPr>
          <p:nvPr/>
        </p:nvSpPr>
        <p:spPr bwMode="auto">
          <a:xfrm>
            <a:off x="5784850" y="4402138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04" name="AutoShape 106"/>
          <p:cNvCxnSpPr>
            <a:cxnSpLocks noChangeShapeType="1"/>
            <a:stCxn id="102" idx="7"/>
            <a:endCxn id="91" idx="2"/>
          </p:cNvCxnSpPr>
          <p:nvPr/>
        </p:nvCxnSpPr>
        <p:spPr bwMode="auto">
          <a:xfrm>
            <a:off x="6059488" y="4386263"/>
            <a:ext cx="377825" cy="539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05" name="AutoShape 107"/>
          <p:cNvCxnSpPr>
            <a:cxnSpLocks noChangeShapeType="1"/>
            <a:stCxn id="103" idx="7"/>
            <a:endCxn id="102" idx="3"/>
          </p:cNvCxnSpPr>
          <p:nvPr/>
        </p:nvCxnSpPr>
        <p:spPr bwMode="auto">
          <a:xfrm flipV="1">
            <a:off x="5821363" y="4386263"/>
            <a:ext cx="201612" cy="333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6" name="AutoShape 108"/>
          <p:cNvCxnSpPr>
            <a:cxnSpLocks noChangeShapeType="1"/>
            <a:stCxn id="88" idx="7"/>
            <a:endCxn id="102" idx="4"/>
          </p:cNvCxnSpPr>
          <p:nvPr/>
        </p:nvCxnSpPr>
        <p:spPr bwMode="auto">
          <a:xfrm flipV="1">
            <a:off x="5583238" y="4398963"/>
            <a:ext cx="446087" cy="250825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107" name="AutoShape 109"/>
          <p:cNvCxnSpPr>
            <a:cxnSpLocks noChangeShapeType="1"/>
            <a:stCxn id="103" idx="6"/>
            <a:endCxn id="91" idx="3"/>
          </p:cNvCxnSpPr>
          <p:nvPr/>
        </p:nvCxnSpPr>
        <p:spPr bwMode="auto">
          <a:xfrm>
            <a:off x="5816600" y="4432300"/>
            <a:ext cx="615950" cy="20638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sp>
        <p:nvSpPr>
          <p:cNvPr id="108" name="Text Box 110"/>
          <p:cNvSpPr txBox="1">
            <a:spLocks noChangeArrowheads="1"/>
          </p:cNvSpPr>
          <p:nvPr/>
        </p:nvSpPr>
        <p:spPr bwMode="auto">
          <a:xfrm>
            <a:off x="5219700" y="50292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1</a:t>
            </a:r>
            <a:endParaRPr lang="en-US" altLang="zh-CN">
              <a:ea typeface="宋体" charset="-122"/>
            </a:endParaRPr>
          </a:p>
        </p:txBody>
      </p:sp>
      <p:sp>
        <p:nvSpPr>
          <p:cNvPr id="109" name="Text Box 111"/>
          <p:cNvSpPr txBox="1">
            <a:spLocks noChangeArrowheads="1"/>
          </p:cNvSpPr>
          <p:nvPr/>
        </p:nvSpPr>
        <p:spPr bwMode="auto">
          <a:xfrm>
            <a:off x="5319713" y="4533900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110" name="Text Box 112"/>
          <p:cNvSpPr txBox="1">
            <a:spLocks noChangeArrowheads="1"/>
          </p:cNvSpPr>
          <p:nvPr/>
        </p:nvSpPr>
        <p:spPr bwMode="auto">
          <a:xfrm>
            <a:off x="5629275" y="42037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3</a:t>
            </a:r>
            <a:endParaRPr lang="en-US" altLang="zh-CN">
              <a:ea typeface="宋体" charset="-122"/>
            </a:endParaRPr>
          </a:p>
        </p:txBody>
      </p:sp>
      <p:sp>
        <p:nvSpPr>
          <p:cNvPr id="111" name="Text Box 113"/>
          <p:cNvSpPr txBox="1">
            <a:spLocks noChangeArrowheads="1"/>
          </p:cNvSpPr>
          <p:nvPr/>
        </p:nvSpPr>
        <p:spPr bwMode="auto">
          <a:xfrm>
            <a:off x="5967413" y="4149725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4</a:t>
            </a:r>
            <a:endParaRPr lang="en-US" altLang="zh-CN">
              <a:ea typeface="宋体" charset="-122"/>
            </a:endParaRPr>
          </a:p>
        </p:txBody>
      </p:sp>
      <p:sp>
        <p:nvSpPr>
          <p:cNvPr id="112" name="Text Box 114"/>
          <p:cNvSpPr txBox="1">
            <a:spLocks noChangeArrowheads="1"/>
          </p:cNvSpPr>
          <p:nvPr/>
        </p:nvSpPr>
        <p:spPr bwMode="auto">
          <a:xfrm>
            <a:off x="6418263" y="4246563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5</a:t>
            </a:r>
            <a:endParaRPr lang="en-US" altLang="zh-CN">
              <a:ea typeface="宋体" charset="-122"/>
            </a:endParaRPr>
          </a:p>
        </p:txBody>
      </p:sp>
      <p:sp>
        <p:nvSpPr>
          <p:cNvPr id="113" name="Text Box 115"/>
          <p:cNvSpPr txBox="1">
            <a:spLocks noChangeArrowheads="1"/>
          </p:cNvSpPr>
          <p:nvPr/>
        </p:nvSpPr>
        <p:spPr bwMode="auto">
          <a:xfrm>
            <a:off x="6740525" y="4543425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6</a:t>
            </a:r>
          </a:p>
        </p:txBody>
      </p:sp>
      <p:sp>
        <p:nvSpPr>
          <p:cNvPr id="114" name="Text Box 116"/>
          <p:cNvSpPr txBox="1">
            <a:spLocks noChangeArrowheads="1"/>
          </p:cNvSpPr>
          <p:nvPr/>
        </p:nvSpPr>
        <p:spPr bwMode="auto">
          <a:xfrm>
            <a:off x="6683375" y="531495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7</a:t>
            </a:r>
            <a:endParaRPr lang="en-US" altLang="zh-CN">
              <a:ea typeface="宋体" charset="-122"/>
            </a:endParaRPr>
          </a:p>
        </p:txBody>
      </p:sp>
      <p:sp>
        <p:nvSpPr>
          <p:cNvPr id="115" name="Text Box 117"/>
          <p:cNvSpPr txBox="1">
            <a:spLocks noChangeArrowheads="1"/>
          </p:cNvSpPr>
          <p:nvPr/>
        </p:nvSpPr>
        <p:spPr bwMode="auto">
          <a:xfrm>
            <a:off x="5726113" y="55245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8</a:t>
            </a:r>
            <a:endParaRPr lang="en-US" altLang="zh-CN">
              <a:ea typeface="宋体" charset="-122"/>
            </a:endParaRPr>
          </a:p>
        </p:txBody>
      </p:sp>
      <p:sp>
        <p:nvSpPr>
          <p:cNvPr id="116" name="Oval 118"/>
          <p:cNvSpPr>
            <a:spLocks noChangeArrowheads="1"/>
          </p:cNvSpPr>
          <p:nvPr/>
        </p:nvSpPr>
        <p:spPr bwMode="auto">
          <a:xfrm>
            <a:off x="5403850" y="1536700"/>
            <a:ext cx="34925" cy="333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7" name="Oval 119"/>
          <p:cNvSpPr>
            <a:spLocks noChangeArrowheads="1"/>
          </p:cNvSpPr>
          <p:nvPr/>
        </p:nvSpPr>
        <p:spPr bwMode="auto">
          <a:xfrm>
            <a:off x="6526213" y="2260600"/>
            <a:ext cx="36512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18" name="AutoShape 120"/>
          <p:cNvCxnSpPr>
            <a:cxnSpLocks noChangeShapeType="1"/>
            <a:stCxn id="116" idx="5"/>
            <a:endCxn id="123" idx="1"/>
          </p:cNvCxnSpPr>
          <p:nvPr/>
        </p:nvCxnSpPr>
        <p:spPr bwMode="auto">
          <a:xfrm flipH="1">
            <a:off x="5319713" y="1570038"/>
            <a:ext cx="101600" cy="460375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119" name="Oval 121"/>
          <p:cNvSpPr>
            <a:spLocks noChangeArrowheads="1"/>
          </p:cNvSpPr>
          <p:nvPr/>
        </p:nvSpPr>
        <p:spPr bwMode="auto">
          <a:xfrm>
            <a:off x="6288088" y="1338263"/>
            <a:ext cx="36512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0" name="Oval 122"/>
          <p:cNvSpPr>
            <a:spLocks noChangeArrowheads="1"/>
          </p:cNvSpPr>
          <p:nvPr/>
        </p:nvSpPr>
        <p:spPr bwMode="auto">
          <a:xfrm>
            <a:off x="6559550" y="1568450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21" name="AutoShape 123"/>
          <p:cNvCxnSpPr>
            <a:cxnSpLocks noChangeShapeType="1"/>
            <a:stCxn id="117" idx="1"/>
            <a:endCxn id="120" idx="5"/>
          </p:cNvCxnSpPr>
          <p:nvPr/>
        </p:nvCxnSpPr>
        <p:spPr bwMode="auto">
          <a:xfrm flipV="1">
            <a:off x="6543675" y="1603375"/>
            <a:ext cx="34925" cy="657225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122" name="AutoShape 124"/>
          <p:cNvCxnSpPr>
            <a:cxnSpLocks noChangeShapeType="1"/>
            <a:stCxn id="119" idx="7"/>
            <a:endCxn id="120" idx="3"/>
          </p:cNvCxnSpPr>
          <p:nvPr/>
        </p:nvCxnSpPr>
        <p:spPr bwMode="auto">
          <a:xfrm>
            <a:off x="6324600" y="1355725"/>
            <a:ext cx="234950" cy="2301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23" name="Oval 125"/>
          <p:cNvSpPr>
            <a:spLocks noChangeArrowheads="1"/>
          </p:cNvSpPr>
          <p:nvPr/>
        </p:nvSpPr>
        <p:spPr bwMode="auto">
          <a:xfrm>
            <a:off x="5302250" y="2030413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4" name="Oval 126"/>
          <p:cNvSpPr>
            <a:spLocks noChangeArrowheads="1"/>
          </p:cNvSpPr>
          <p:nvPr/>
        </p:nvSpPr>
        <p:spPr bwMode="auto">
          <a:xfrm>
            <a:off x="5675313" y="2392363"/>
            <a:ext cx="36512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25" name="AutoShape 127"/>
          <p:cNvCxnSpPr>
            <a:cxnSpLocks noChangeShapeType="1"/>
            <a:stCxn id="123" idx="6"/>
            <a:endCxn id="124" idx="2"/>
          </p:cNvCxnSpPr>
          <p:nvPr/>
        </p:nvCxnSpPr>
        <p:spPr bwMode="auto">
          <a:xfrm>
            <a:off x="5332413" y="2060575"/>
            <a:ext cx="347662" cy="336550"/>
          </a:xfrm>
          <a:prstGeom prst="straightConnector1">
            <a:avLst/>
          </a:prstGeom>
          <a:noFill/>
          <a:ln w="6350">
            <a:solidFill>
              <a:srgbClr val="00FF00"/>
            </a:solidFill>
            <a:prstDash val="dash"/>
            <a:round/>
            <a:headEnd/>
            <a:tailEnd/>
          </a:ln>
        </p:spPr>
      </p:cxnSp>
      <p:cxnSp>
        <p:nvCxnSpPr>
          <p:cNvPr id="126" name="AutoShape 128"/>
          <p:cNvCxnSpPr>
            <a:cxnSpLocks noChangeShapeType="1"/>
            <a:stCxn id="116" idx="0"/>
            <a:endCxn id="131" idx="4"/>
          </p:cNvCxnSpPr>
          <p:nvPr/>
        </p:nvCxnSpPr>
        <p:spPr bwMode="auto">
          <a:xfrm flipV="1">
            <a:off x="5434013" y="1333500"/>
            <a:ext cx="212725" cy="2063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27" name="AutoShape 129"/>
          <p:cNvCxnSpPr>
            <a:cxnSpLocks noChangeShapeType="1"/>
            <a:stCxn id="123" idx="0"/>
            <a:endCxn id="117" idx="3"/>
          </p:cNvCxnSpPr>
          <p:nvPr/>
        </p:nvCxnSpPr>
        <p:spPr bwMode="auto">
          <a:xfrm>
            <a:off x="5332413" y="2035175"/>
            <a:ext cx="1193800" cy="242888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</p:spPr>
      </p:cxnSp>
      <p:cxnSp>
        <p:nvCxnSpPr>
          <p:cNvPr id="128" name="AutoShape 130"/>
          <p:cNvCxnSpPr>
            <a:cxnSpLocks noChangeShapeType="1"/>
            <a:stCxn id="124" idx="0"/>
            <a:endCxn id="120" idx="4"/>
          </p:cNvCxnSpPr>
          <p:nvPr/>
        </p:nvCxnSpPr>
        <p:spPr bwMode="auto">
          <a:xfrm flipV="1">
            <a:off x="5705475" y="1597025"/>
            <a:ext cx="860425" cy="8001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29" name="AutoShape 131"/>
          <p:cNvCxnSpPr>
            <a:cxnSpLocks noChangeShapeType="1"/>
            <a:stCxn id="124" idx="7"/>
            <a:endCxn id="117" idx="3"/>
          </p:cNvCxnSpPr>
          <p:nvPr/>
        </p:nvCxnSpPr>
        <p:spPr bwMode="auto">
          <a:xfrm flipV="1">
            <a:off x="5711825" y="2278063"/>
            <a:ext cx="814388" cy="1317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30" name="Oval 132"/>
          <p:cNvSpPr>
            <a:spLocks noChangeArrowheads="1"/>
          </p:cNvSpPr>
          <p:nvPr/>
        </p:nvSpPr>
        <p:spPr bwMode="auto">
          <a:xfrm>
            <a:off x="5880100" y="1273175"/>
            <a:ext cx="34925" cy="333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1" name="Oval 133"/>
          <p:cNvSpPr>
            <a:spLocks noChangeArrowheads="1"/>
          </p:cNvSpPr>
          <p:nvPr/>
        </p:nvSpPr>
        <p:spPr bwMode="auto">
          <a:xfrm>
            <a:off x="5641975" y="1304925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32" name="AutoShape 134"/>
          <p:cNvCxnSpPr>
            <a:cxnSpLocks noChangeShapeType="1"/>
            <a:stCxn id="130" idx="7"/>
            <a:endCxn id="119" idx="2"/>
          </p:cNvCxnSpPr>
          <p:nvPr/>
        </p:nvCxnSpPr>
        <p:spPr bwMode="auto">
          <a:xfrm>
            <a:off x="5915025" y="1289050"/>
            <a:ext cx="377825" cy="53975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</p:spPr>
      </p:cxnSp>
      <p:cxnSp>
        <p:nvCxnSpPr>
          <p:cNvPr id="133" name="AutoShape 135"/>
          <p:cNvCxnSpPr>
            <a:cxnSpLocks noChangeShapeType="1"/>
            <a:stCxn id="131" idx="7"/>
            <a:endCxn id="130" idx="3"/>
          </p:cNvCxnSpPr>
          <p:nvPr/>
        </p:nvCxnSpPr>
        <p:spPr bwMode="auto">
          <a:xfrm flipV="1">
            <a:off x="5676900" y="1289050"/>
            <a:ext cx="203200" cy="33338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134" name="AutoShape 136"/>
          <p:cNvCxnSpPr>
            <a:cxnSpLocks noChangeShapeType="1"/>
            <a:stCxn id="116" idx="7"/>
            <a:endCxn id="130" idx="4"/>
          </p:cNvCxnSpPr>
          <p:nvPr/>
        </p:nvCxnSpPr>
        <p:spPr bwMode="auto">
          <a:xfrm flipV="1">
            <a:off x="5438775" y="1301750"/>
            <a:ext cx="446088" cy="250825"/>
          </a:xfrm>
          <a:prstGeom prst="straightConnector1">
            <a:avLst/>
          </a:prstGeom>
          <a:noFill/>
          <a:ln w="6350">
            <a:solidFill>
              <a:srgbClr val="00FF00"/>
            </a:solidFill>
            <a:prstDash val="dash"/>
            <a:round/>
            <a:headEnd/>
            <a:tailEnd/>
          </a:ln>
        </p:spPr>
      </p:cxnSp>
      <p:cxnSp>
        <p:nvCxnSpPr>
          <p:cNvPr id="135" name="AutoShape 137"/>
          <p:cNvCxnSpPr>
            <a:cxnSpLocks noChangeShapeType="1"/>
            <a:stCxn id="131" idx="6"/>
            <a:endCxn id="119" idx="3"/>
          </p:cNvCxnSpPr>
          <p:nvPr/>
        </p:nvCxnSpPr>
        <p:spPr bwMode="auto">
          <a:xfrm>
            <a:off x="5672138" y="1335088"/>
            <a:ext cx="615950" cy="20637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sp>
        <p:nvSpPr>
          <p:cNvPr id="136" name="Text Box 138"/>
          <p:cNvSpPr txBox="1">
            <a:spLocks noChangeArrowheads="1"/>
          </p:cNvSpPr>
          <p:nvPr/>
        </p:nvSpPr>
        <p:spPr bwMode="auto">
          <a:xfrm>
            <a:off x="5076825" y="1931988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1</a:t>
            </a:r>
            <a:endParaRPr lang="en-US" altLang="zh-CN">
              <a:ea typeface="宋体" charset="-122"/>
            </a:endParaRPr>
          </a:p>
        </p:txBody>
      </p:sp>
      <p:sp>
        <p:nvSpPr>
          <p:cNvPr id="137" name="Text Box 139"/>
          <p:cNvSpPr txBox="1">
            <a:spLocks noChangeArrowheads="1"/>
          </p:cNvSpPr>
          <p:nvPr/>
        </p:nvSpPr>
        <p:spPr bwMode="auto">
          <a:xfrm>
            <a:off x="5175250" y="1436688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138" name="Text Box 140"/>
          <p:cNvSpPr txBox="1">
            <a:spLocks noChangeArrowheads="1"/>
          </p:cNvSpPr>
          <p:nvPr/>
        </p:nvSpPr>
        <p:spPr bwMode="auto">
          <a:xfrm>
            <a:off x="5486400" y="1108075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3</a:t>
            </a:r>
            <a:endParaRPr lang="en-US" altLang="zh-CN">
              <a:ea typeface="宋体" charset="-122"/>
            </a:endParaRPr>
          </a:p>
        </p:txBody>
      </p:sp>
      <p:sp>
        <p:nvSpPr>
          <p:cNvPr id="139" name="Text Box 141"/>
          <p:cNvSpPr txBox="1">
            <a:spLocks noChangeArrowheads="1"/>
          </p:cNvSpPr>
          <p:nvPr/>
        </p:nvSpPr>
        <p:spPr bwMode="auto">
          <a:xfrm>
            <a:off x="5822950" y="1052513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4</a:t>
            </a:r>
            <a:endParaRPr lang="en-US" altLang="zh-CN">
              <a:ea typeface="宋体" charset="-122"/>
            </a:endParaRPr>
          </a:p>
        </p:txBody>
      </p:sp>
      <p:sp>
        <p:nvSpPr>
          <p:cNvPr id="140" name="Text Box 142"/>
          <p:cNvSpPr txBox="1">
            <a:spLocks noChangeArrowheads="1"/>
          </p:cNvSpPr>
          <p:nvPr/>
        </p:nvSpPr>
        <p:spPr bwMode="auto">
          <a:xfrm>
            <a:off x="6273800" y="114935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5</a:t>
            </a:r>
            <a:endParaRPr lang="en-US" altLang="zh-CN">
              <a:ea typeface="宋体" charset="-122"/>
            </a:endParaRPr>
          </a:p>
        </p:txBody>
      </p:sp>
      <p:sp>
        <p:nvSpPr>
          <p:cNvPr id="141" name="Text Box 143"/>
          <p:cNvSpPr txBox="1">
            <a:spLocks noChangeArrowheads="1"/>
          </p:cNvSpPr>
          <p:nvPr/>
        </p:nvSpPr>
        <p:spPr bwMode="auto">
          <a:xfrm>
            <a:off x="6596063" y="1447800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6</a:t>
            </a:r>
          </a:p>
        </p:txBody>
      </p:sp>
      <p:sp>
        <p:nvSpPr>
          <p:cNvPr id="142" name="Text Box 144"/>
          <p:cNvSpPr txBox="1">
            <a:spLocks noChangeArrowheads="1"/>
          </p:cNvSpPr>
          <p:nvPr/>
        </p:nvSpPr>
        <p:spPr bwMode="auto">
          <a:xfrm>
            <a:off x="6540500" y="2217738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7</a:t>
            </a:r>
            <a:endParaRPr lang="en-US" altLang="zh-CN">
              <a:ea typeface="宋体" charset="-122"/>
            </a:endParaRPr>
          </a:p>
        </p:txBody>
      </p:sp>
      <p:sp>
        <p:nvSpPr>
          <p:cNvPr id="143" name="Text Box 145"/>
          <p:cNvSpPr txBox="1">
            <a:spLocks noChangeArrowheads="1"/>
          </p:cNvSpPr>
          <p:nvPr/>
        </p:nvSpPr>
        <p:spPr bwMode="auto">
          <a:xfrm>
            <a:off x="5581650" y="2427288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8</a:t>
            </a:r>
            <a:endParaRPr lang="en-US" altLang="zh-CN">
              <a:ea typeface="宋体" charset="-122"/>
            </a:endParaRPr>
          </a:p>
        </p:txBody>
      </p:sp>
      <p:sp>
        <p:nvSpPr>
          <p:cNvPr id="144" name="Oval 146"/>
          <p:cNvSpPr>
            <a:spLocks noChangeArrowheads="1"/>
          </p:cNvSpPr>
          <p:nvPr/>
        </p:nvSpPr>
        <p:spPr bwMode="auto">
          <a:xfrm>
            <a:off x="3675063" y="5281613"/>
            <a:ext cx="36512" cy="333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5" name="Oval 147"/>
          <p:cNvSpPr>
            <a:spLocks noChangeArrowheads="1"/>
          </p:cNvSpPr>
          <p:nvPr/>
        </p:nvSpPr>
        <p:spPr bwMode="auto">
          <a:xfrm>
            <a:off x="4797425" y="6005513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46" name="AutoShape 148"/>
          <p:cNvCxnSpPr>
            <a:cxnSpLocks noChangeShapeType="1"/>
            <a:stCxn id="144" idx="5"/>
            <a:endCxn id="151" idx="1"/>
          </p:cNvCxnSpPr>
          <p:nvPr/>
        </p:nvCxnSpPr>
        <p:spPr bwMode="auto">
          <a:xfrm flipH="1">
            <a:off x="3590925" y="5314950"/>
            <a:ext cx="101600" cy="460375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147" name="Oval 149"/>
          <p:cNvSpPr>
            <a:spLocks noChangeArrowheads="1"/>
          </p:cNvSpPr>
          <p:nvPr/>
        </p:nvSpPr>
        <p:spPr bwMode="auto">
          <a:xfrm>
            <a:off x="4559300" y="5083175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8" name="Oval 150"/>
          <p:cNvSpPr>
            <a:spLocks noChangeArrowheads="1"/>
          </p:cNvSpPr>
          <p:nvPr/>
        </p:nvSpPr>
        <p:spPr bwMode="auto">
          <a:xfrm>
            <a:off x="4832350" y="5313363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49" name="AutoShape 151"/>
          <p:cNvCxnSpPr>
            <a:cxnSpLocks noChangeShapeType="1"/>
            <a:stCxn id="145" idx="1"/>
            <a:endCxn id="148" idx="5"/>
          </p:cNvCxnSpPr>
          <p:nvPr/>
        </p:nvCxnSpPr>
        <p:spPr bwMode="auto">
          <a:xfrm flipV="1">
            <a:off x="4814888" y="5348288"/>
            <a:ext cx="34925" cy="657225"/>
          </a:xfrm>
          <a:prstGeom prst="straightConnector1">
            <a:avLst/>
          </a:prstGeom>
          <a:noFill/>
          <a:ln w="6350">
            <a:solidFill>
              <a:srgbClr val="00FF00"/>
            </a:solidFill>
            <a:prstDash val="dash"/>
            <a:round/>
            <a:headEnd/>
            <a:tailEnd/>
          </a:ln>
        </p:spPr>
      </p:cxnSp>
      <p:cxnSp>
        <p:nvCxnSpPr>
          <p:cNvPr id="150" name="AutoShape 152"/>
          <p:cNvCxnSpPr>
            <a:cxnSpLocks noChangeShapeType="1"/>
            <a:stCxn id="147" idx="7"/>
            <a:endCxn id="148" idx="3"/>
          </p:cNvCxnSpPr>
          <p:nvPr/>
        </p:nvCxnSpPr>
        <p:spPr bwMode="auto">
          <a:xfrm>
            <a:off x="4595813" y="5100638"/>
            <a:ext cx="236537" cy="2301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51" name="Oval 153"/>
          <p:cNvSpPr>
            <a:spLocks noChangeArrowheads="1"/>
          </p:cNvSpPr>
          <p:nvPr/>
        </p:nvSpPr>
        <p:spPr bwMode="auto">
          <a:xfrm>
            <a:off x="3573463" y="5775325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2" name="Oval 154"/>
          <p:cNvSpPr>
            <a:spLocks noChangeArrowheads="1"/>
          </p:cNvSpPr>
          <p:nvPr/>
        </p:nvSpPr>
        <p:spPr bwMode="auto">
          <a:xfrm>
            <a:off x="3946525" y="6137275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53" name="AutoShape 155"/>
          <p:cNvCxnSpPr>
            <a:cxnSpLocks noChangeShapeType="1"/>
            <a:stCxn id="151" idx="6"/>
            <a:endCxn id="152" idx="2"/>
          </p:cNvCxnSpPr>
          <p:nvPr/>
        </p:nvCxnSpPr>
        <p:spPr bwMode="auto">
          <a:xfrm>
            <a:off x="3603625" y="5805488"/>
            <a:ext cx="349250" cy="338137"/>
          </a:xfrm>
          <a:prstGeom prst="straightConnector1">
            <a:avLst/>
          </a:prstGeom>
          <a:noFill/>
          <a:ln w="6350">
            <a:solidFill>
              <a:srgbClr val="00FF00"/>
            </a:solidFill>
            <a:prstDash val="dash"/>
            <a:round/>
            <a:headEnd/>
            <a:tailEnd/>
          </a:ln>
        </p:spPr>
      </p:cxnSp>
      <p:cxnSp>
        <p:nvCxnSpPr>
          <p:cNvPr id="154" name="AutoShape 156"/>
          <p:cNvCxnSpPr>
            <a:cxnSpLocks noChangeShapeType="1"/>
            <a:stCxn id="144" idx="0"/>
            <a:endCxn id="159" idx="4"/>
          </p:cNvCxnSpPr>
          <p:nvPr/>
        </p:nvCxnSpPr>
        <p:spPr bwMode="auto">
          <a:xfrm flipV="1">
            <a:off x="3705225" y="5080000"/>
            <a:ext cx="212725" cy="2063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55" name="AutoShape 157"/>
          <p:cNvCxnSpPr>
            <a:cxnSpLocks noChangeShapeType="1"/>
            <a:stCxn id="151" idx="0"/>
            <a:endCxn id="145" idx="3"/>
          </p:cNvCxnSpPr>
          <p:nvPr/>
        </p:nvCxnSpPr>
        <p:spPr bwMode="auto">
          <a:xfrm>
            <a:off x="3603625" y="5780088"/>
            <a:ext cx="1193800" cy="2428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6" name="AutoShape 158"/>
          <p:cNvCxnSpPr>
            <a:cxnSpLocks noChangeShapeType="1"/>
            <a:stCxn id="152" idx="0"/>
            <a:endCxn id="148" idx="4"/>
          </p:cNvCxnSpPr>
          <p:nvPr/>
        </p:nvCxnSpPr>
        <p:spPr bwMode="auto">
          <a:xfrm flipV="1">
            <a:off x="3978275" y="5343525"/>
            <a:ext cx="858838" cy="798513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57" name="AutoShape 159"/>
          <p:cNvCxnSpPr>
            <a:cxnSpLocks noChangeShapeType="1"/>
            <a:stCxn id="152" idx="7"/>
            <a:endCxn id="145" idx="3"/>
          </p:cNvCxnSpPr>
          <p:nvPr/>
        </p:nvCxnSpPr>
        <p:spPr bwMode="auto">
          <a:xfrm flipV="1">
            <a:off x="3983038" y="6022975"/>
            <a:ext cx="814387" cy="131763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158" name="Oval 160"/>
          <p:cNvSpPr>
            <a:spLocks noChangeArrowheads="1"/>
          </p:cNvSpPr>
          <p:nvPr/>
        </p:nvSpPr>
        <p:spPr bwMode="auto">
          <a:xfrm>
            <a:off x="4151313" y="5018088"/>
            <a:ext cx="36512" cy="333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9" name="Oval 161"/>
          <p:cNvSpPr>
            <a:spLocks noChangeArrowheads="1"/>
          </p:cNvSpPr>
          <p:nvPr/>
        </p:nvSpPr>
        <p:spPr bwMode="auto">
          <a:xfrm>
            <a:off x="3913188" y="5049838"/>
            <a:ext cx="36512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60" name="AutoShape 162"/>
          <p:cNvCxnSpPr>
            <a:cxnSpLocks noChangeShapeType="1"/>
            <a:stCxn id="158" idx="7"/>
            <a:endCxn id="147" idx="2"/>
          </p:cNvCxnSpPr>
          <p:nvPr/>
        </p:nvCxnSpPr>
        <p:spPr bwMode="auto">
          <a:xfrm>
            <a:off x="4187825" y="5035550"/>
            <a:ext cx="377825" cy="539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61" name="AutoShape 163"/>
          <p:cNvCxnSpPr>
            <a:cxnSpLocks noChangeShapeType="1"/>
            <a:stCxn id="159" idx="7"/>
            <a:endCxn id="158" idx="3"/>
          </p:cNvCxnSpPr>
          <p:nvPr/>
        </p:nvCxnSpPr>
        <p:spPr bwMode="auto">
          <a:xfrm flipV="1">
            <a:off x="3949700" y="5035550"/>
            <a:ext cx="201613" cy="317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2" name="AutoShape 164"/>
          <p:cNvCxnSpPr>
            <a:cxnSpLocks noChangeShapeType="1"/>
            <a:stCxn id="144" idx="7"/>
            <a:endCxn id="158" idx="4"/>
          </p:cNvCxnSpPr>
          <p:nvPr/>
        </p:nvCxnSpPr>
        <p:spPr bwMode="auto">
          <a:xfrm flipV="1">
            <a:off x="3711575" y="5046663"/>
            <a:ext cx="444500" cy="252412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163" name="AutoShape 165"/>
          <p:cNvCxnSpPr>
            <a:cxnSpLocks noChangeShapeType="1"/>
            <a:stCxn id="159" idx="6"/>
            <a:endCxn id="147" idx="3"/>
          </p:cNvCxnSpPr>
          <p:nvPr/>
        </p:nvCxnSpPr>
        <p:spPr bwMode="auto">
          <a:xfrm>
            <a:off x="3943350" y="5080000"/>
            <a:ext cx="615950" cy="20638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sp>
        <p:nvSpPr>
          <p:cNvPr id="164" name="Text Box 166"/>
          <p:cNvSpPr txBox="1">
            <a:spLocks noChangeArrowheads="1"/>
          </p:cNvSpPr>
          <p:nvPr/>
        </p:nvSpPr>
        <p:spPr bwMode="auto">
          <a:xfrm>
            <a:off x="3348038" y="5676900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1</a:t>
            </a:r>
            <a:endParaRPr lang="en-US" altLang="zh-CN">
              <a:ea typeface="宋体" charset="-122"/>
            </a:endParaRPr>
          </a:p>
        </p:txBody>
      </p:sp>
      <p:sp>
        <p:nvSpPr>
          <p:cNvPr id="165" name="Text Box 167"/>
          <p:cNvSpPr txBox="1">
            <a:spLocks noChangeArrowheads="1"/>
          </p:cNvSpPr>
          <p:nvPr/>
        </p:nvSpPr>
        <p:spPr bwMode="auto">
          <a:xfrm>
            <a:off x="3446463" y="5181600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166" name="Text Box 168"/>
          <p:cNvSpPr txBox="1">
            <a:spLocks noChangeArrowheads="1"/>
          </p:cNvSpPr>
          <p:nvPr/>
        </p:nvSpPr>
        <p:spPr bwMode="auto">
          <a:xfrm>
            <a:off x="3757613" y="4852988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3</a:t>
            </a:r>
            <a:endParaRPr lang="en-US" altLang="zh-CN">
              <a:ea typeface="宋体" charset="-122"/>
            </a:endParaRPr>
          </a:p>
        </p:txBody>
      </p:sp>
      <p:sp>
        <p:nvSpPr>
          <p:cNvPr id="167" name="Text Box 169"/>
          <p:cNvSpPr txBox="1">
            <a:spLocks noChangeArrowheads="1"/>
          </p:cNvSpPr>
          <p:nvPr/>
        </p:nvSpPr>
        <p:spPr bwMode="auto">
          <a:xfrm>
            <a:off x="4095750" y="4797425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4</a:t>
            </a:r>
            <a:endParaRPr lang="en-US" altLang="zh-CN">
              <a:ea typeface="宋体" charset="-122"/>
            </a:endParaRPr>
          </a:p>
        </p:txBody>
      </p:sp>
      <p:sp>
        <p:nvSpPr>
          <p:cNvPr id="168" name="Text Box 170"/>
          <p:cNvSpPr txBox="1">
            <a:spLocks noChangeArrowheads="1"/>
          </p:cNvSpPr>
          <p:nvPr/>
        </p:nvSpPr>
        <p:spPr bwMode="auto">
          <a:xfrm>
            <a:off x="4546600" y="4894263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5</a:t>
            </a:r>
            <a:endParaRPr lang="en-US" altLang="zh-CN">
              <a:ea typeface="宋体" charset="-122"/>
            </a:endParaRPr>
          </a:p>
        </p:txBody>
      </p:sp>
      <p:sp>
        <p:nvSpPr>
          <p:cNvPr id="169" name="Text Box 171"/>
          <p:cNvSpPr txBox="1">
            <a:spLocks noChangeArrowheads="1"/>
          </p:cNvSpPr>
          <p:nvPr/>
        </p:nvSpPr>
        <p:spPr bwMode="auto">
          <a:xfrm>
            <a:off x="4867275" y="5192713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6</a:t>
            </a:r>
          </a:p>
        </p:txBody>
      </p:sp>
      <p:sp>
        <p:nvSpPr>
          <p:cNvPr id="170" name="Text Box 172"/>
          <p:cNvSpPr txBox="1">
            <a:spLocks noChangeArrowheads="1"/>
          </p:cNvSpPr>
          <p:nvPr/>
        </p:nvSpPr>
        <p:spPr bwMode="auto">
          <a:xfrm>
            <a:off x="4811713" y="5962650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7</a:t>
            </a:r>
            <a:endParaRPr lang="en-US" altLang="zh-CN">
              <a:ea typeface="宋体" charset="-122"/>
            </a:endParaRPr>
          </a:p>
        </p:txBody>
      </p:sp>
      <p:sp>
        <p:nvSpPr>
          <p:cNvPr id="171" name="Text Box 173"/>
          <p:cNvSpPr txBox="1">
            <a:spLocks noChangeArrowheads="1"/>
          </p:cNvSpPr>
          <p:nvPr/>
        </p:nvSpPr>
        <p:spPr bwMode="auto">
          <a:xfrm>
            <a:off x="3854450" y="6172200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8</a:t>
            </a:r>
            <a:endParaRPr lang="en-US" altLang="zh-CN">
              <a:ea typeface="宋体" charset="-122"/>
            </a:endParaRPr>
          </a:p>
        </p:txBody>
      </p:sp>
      <p:sp>
        <p:nvSpPr>
          <p:cNvPr id="172" name="Oval 174"/>
          <p:cNvSpPr>
            <a:spLocks noChangeArrowheads="1"/>
          </p:cNvSpPr>
          <p:nvPr/>
        </p:nvSpPr>
        <p:spPr bwMode="auto">
          <a:xfrm>
            <a:off x="1658938" y="5281613"/>
            <a:ext cx="36512" cy="333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3" name="Oval 175"/>
          <p:cNvSpPr>
            <a:spLocks noChangeArrowheads="1"/>
          </p:cNvSpPr>
          <p:nvPr/>
        </p:nvSpPr>
        <p:spPr bwMode="auto">
          <a:xfrm>
            <a:off x="2781300" y="6005513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74" name="AutoShape 176"/>
          <p:cNvCxnSpPr>
            <a:cxnSpLocks noChangeShapeType="1"/>
            <a:stCxn id="172" idx="5"/>
            <a:endCxn id="179" idx="1"/>
          </p:cNvCxnSpPr>
          <p:nvPr/>
        </p:nvCxnSpPr>
        <p:spPr bwMode="auto">
          <a:xfrm flipH="1">
            <a:off x="1574800" y="5314950"/>
            <a:ext cx="101600" cy="460375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175" name="Oval 177"/>
          <p:cNvSpPr>
            <a:spLocks noChangeArrowheads="1"/>
          </p:cNvSpPr>
          <p:nvPr/>
        </p:nvSpPr>
        <p:spPr bwMode="auto">
          <a:xfrm>
            <a:off x="2543175" y="5083175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6" name="Oval 178"/>
          <p:cNvSpPr>
            <a:spLocks noChangeArrowheads="1"/>
          </p:cNvSpPr>
          <p:nvPr/>
        </p:nvSpPr>
        <p:spPr bwMode="auto">
          <a:xfrm>
            <a:off x="2816225" y="5313363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77" name="AutoShape 179"/>
          <p:cNvCxnSpPr>
            <a:cxnSpLocks noChangeShapeType="1"/>
            <a:stCxn id="173" idx="1"/>
            <a:endCxn id="176" idx="5"/>
          </p:cNvCxnSpPr>
          <p:nvPr/>
        </p:nvCxnSpPr>
        <p:spPr bwMode="auto">
          <a:xfrm flipV="1">
            <a:off x="2798763" y="5348288"/>
            <a:ext cx="34925" cy="657225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178" name="AutoShape 180"/>
          <p:cNvCxnSpPr>
            <a:cxnSpLocks noChangeShapeType="1"/>
            <a:stCxn id="175" idx="7"/>
            <a:endCxn id="176" idx="3"/>
          </p:cNvCxnSpPr>
          <p:nvPr/>
        </p:nvCxnSpPr>
        <p:spPr bwMode="auto">
          <a:xfrm>
            <a:off x="2579688" y="5100638"/>
            <a:ext cx="236537" cy="2301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79" name="Oval 181"/>
          <p:cNvSpPr>
            <a:spLocks noChangeArrowheads="1"/>
          </p:cNvSpPr>
          <p:nvPr/>
        </p:nvSpPr>
        <p:spPr bwMode="auto">
          <a:xfrm>
            <a:off x="1557338" y="5775325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80" name="Oval 182"/>
          <p:cNvSpPr>
            <a:spLocks noChangeArrowheads="1"/>
          </p:cNvSpPr>
          <p:nvPr/>
        </p:nvSpPr>
        <p:spPr bwMode="auto">
          <a:xfrm>
            <a:off x="1930400" y="6137275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81" name="AutoShape 183"/>
          <p:cNvCxnSpPr>
            <a:cxnSpLocks noChangeShapeType="1"/>
            <a:stCxn id="179" idx="6"/>
            <a:endCxn id="180" idx="2"/>
          </p:cNvCxnSpPr>
          <p:nvPr/>
        </p:nvCxnSpPr>
        <p:spPr bwMode="auto">
          <a:xfrm>
            <a:off x="1587500" y="5805488"/>
            <a:ext cx="349250" cy="33813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2" name="AutoShape 184"/>
          <p:cNvCxnSpPr>
            <a:cxnSpLocks noChangeShapeType="1"/>
            <a:stCxn id="172" idx="0"/>
            <a:endCxn id="187" idx="4"/>
          </p:cNvCxnSpPr>
          <p:nvPr/>
        </p:nvCxnSpPr>
        <p:spPr bwMode="auto">
          <a:xfrm flipV="1">
            <a:off x="1689100" y="5080000"/>
            <a:ext cx="212725" cy="206375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183" name="AutoShape 185"/>
          <p:cNvCxnSpPr>
            <a:cxnSpLocks noChangeShapeType="1"/>
            <a:stCxn id="179" idx="0"/>
            <a:endCxn id="173" idx="3"/>
          </p:cNvCxnSpPr>
          <p:nvPr/>
        </p:nvCxnSpPr>
        <p:spPr bwMode="auto">
          <a:xfrm>
            <a:off x="1587500" y="5780088"/>
            <a:ext cx="1193800" cy="242887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</p:spPr>
      </p:cxnSp>
      <p:cxnSp>
        <p:nvCxnSpPr>
          <p:cNvPr id="184" name="AutoShape 186"/>
          <p:cNvCxnSpPr>
            <a:cxnSpLocks noChangeShapeType="1"/>
            <a:stCxn id="180" idx="0"/>
            <a:endCxn id="176" idx="4"/>
          </p:cNvCxnSpPr>
          <p:nvPr/>
        </p:nvCxnSpPr>
        <p:spPr bwMode="auto">
          <a:xfrm flipV="1">
            <a:off x="1962150" y="5343525"/>
            <a:ext cx="858838" cy="798513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</p:spPr>
      </p:cxnSp>
      <p:cxnSp>
        <p:nvCxnSpPr>
          <p:cNvPr id="185" name="AutoShape 187"/>
          <p:cNvCxnSpPr>
            <a:cxnSpLocks noChangeShapeType="1"/>
            <a:stCxn id="180" idx="7"/>
            <a:endCxn id="173" idx="3"/>
          </p:cNvCxnSpPr>
          <p:nvPr/>
        </p:nvCxnSpPr>
        <p:spPr bwMode="auto">
          <a:xfrm flipV="1">
            <a:off x="1966913" y="6022975"/>
            <a:ext cx="814387" cy="131763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186" name="Oval 188"/>
          <p:cNvSpPr>
            <a:spLocks noChangeArrowheads="1"/>
          </p:cNvSpPr>
          <p:nvPr/>
        </p:nvSpPr>
        <p:spPr bwMode="auto">
          <a:xfrm>
            <a:off x="2135188" y="5018088"/>
            <a:ext cx="36512" cy="333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87" name="Oval 189"/>
          <p:cNvSpPr>
            <a:spLocks noChangeArrowheads="1"/>
          </p:cNvSpPr>
          <p:nvPr/>
        </p:nvSpPr>
        <p:spPr bwMode="auto">
          <a:xfrm>
            <a:off x="1897063" y="5049838"/>
            <a:ext cx="36512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88" name="AutoShape 190"/>
          <p:cNvCxnSpPr>
            <a:cxnSpLocks noChangeShapeType="1"/>
            <a:stCxn id="186" idx="7"/>
            <a:endCxn id="175" idx="2"/>
          </p:cNvCxnSpPr>
          <p:nvPr/>
        </p:nvCxnSpPr>
        <p:spPr bwMode="auto">
          <a:xfrm>
            <a:off x="2171700" y="5035550"/>
            <a:ext cx="377825" cy="53975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189" name="AutoShape 191"/>
          <p:cNvCxnSpPr>
            <a:cxnSpLocks noChangeShapeType="1"/>
            <a:stCxn id="187" idx="7"/>
            <a:endCxn id="186" idx="3"/>
          </p:cNvCxnSpPr>
          <p:nvPr/>
        </p:nvCxnSpPr>
        <p:spPr bwMode="auto">
          <a:xfrm flipV="1">
            <a:off x="1933575" y="5035550"/>
            <a:ext cx="201613" cy="3175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90" name="AutoShape 192"/>
          <p:cNvCxnSpPr>
            <a:cxnSpLocks noChangeShapeType="1"/>
            <a:stCxn id="172" idx="7"/>
            <a:endCxn id="186" idx="4"/>
          </p:cNvCxnSpPr>
          <p:nvPr/>
        </p:nvCxnSpPr>
        <p:spPr bwMode="auto">
          <a:xfrm flipV="1">
            <a:off x="1695450" y="5046663"/>
            <a:ext cx="444500" cy="2524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91" name="AutoShape 193"/>
          <p:cNvCxnSpPr>
            <a:cxnSpLocks noChangeShapeType="1"/>
            <a:stCxn id="187" idx="6"/>
            <a:endCxn id="175" idx="3"/>
          </p:cNvCxnSpPr>
          <p:nvPr/>
        </p:nvCxnSpPr>
        <p:spPr bwMode="auto">
          <a:xfrm>
            <a:off x="1927225" y="5080000"/>
            <a:ext cx="615950" cy="206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92" name="Text Box 194"/>
          <p:cNvSpPr txBox="1">
            <a:spLocks noChangeArrowheads="1"/>
          </p:cNvSpPr>
          <p:nvPr/>
        </p:nvSpPr>
        <p:spPr bwMode="auto">
          <a:xfrm>
            <a:off x="1331913" y="5676900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1</a:t>
            </a:r>
            <a:endParaRPr lang="en-US" altLang="zh-CN">
              <a:ea typeface="宋体" charset="-122"/>
            </a:endParaRPr>
          </a:p>
        </p:txBody>
      </p:sp>
      <p:sp>
        <p:nvSpPr>
          <p:cNvPr id="193" name="Text Box 195"/>
          <p:cNvSpPr txBox="1">
            <a:spLocks noChangeArrowheads="1"/>
          </p:cNvSpPr>
          <p:nvPr/>
        </p:nvSpPr>
        <p:spPr bwMode="auto">
          <a:xfrm>
            <a:off x="1430338" y="5181600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194" name="Text Box 196"/>
          <p:cNvSpPr txBox="1">
            <a:spLocks noChangeArrowheads="1"/>
          </p:cNvSpPr>
          <p:nvPr/>
        </p:nvSpPr>
        <p:spPr bwMode="auto">
          <a:xfrm>
            <a:off x="1741488" y="4852988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3</a:t>
            </a:r>
            <a:endParaRPr lang="en-US" altLang="zh-CN">
              <a:ea typeface="宋体" charset="-122"/>
            </a:endParaRPr>
          </a:p>
        </p:txBody>
      </p:sp>
      <p:sp>
        <p:nvSpPr>
          <p:cNvPr id="195" name="Text Box 197"/>
          <p:cNvSpPr txBox="1">
            <a:spLocks noChangeArrowheads="1"/>
          </p:cNvSpPr>
          <p:nvPr/>
        </p:nvSpPr>
        <p:spPr bwMode="auto">
          <a:xfrm>
            <a:off x="2079625" y="4797425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4</a:t>
            </a:r>
            <a:endParaRPr lang="en-US" altLang="zh-CN">
              <a:ea typeface="宋体" charset="-122"/>
            </a:endParaRPr>
          </a:p>
        </p:txBody>
      </p:sp>
      <p:sp>
        <p:nvSpPr>
          <p:cNvPr id="196" name="Text Box 198"/>
          <p:cNvSpPr txBox="1">
            <a:spLocks noChangeArrowheads="1"/>
          </p:cNvSpPr>
          <p:nvPr/>
        </p:nvSpPr>
        <p:spPr bwMode="auto">
          <a:xfrm>
            <a:off x="2530475" y="4894263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5</a:t>
            </a:r>
            <a:endParaRPr lang="en-US" altLang="zh-CN">
              <a:ea typeface="宋体" charset="-122"/>
            </a:endParaRPr>
          </a:p>
        </p:txBody>
      </p:sp>
      <p:sp>
        <p:nvSpPr>
          <p:cNvPr id="197" name="Text Box 199"/>
          <p:cNvSpPr txBox="1">
            <a:spLocks noChangeArrowheads="1"/>
          </p:cNvSpPr>
          <p:nvPr/>
        </p:nvSpPr>
        <p:spPr bwMode="auto">
          <a:xfrm>
            <a:off x="2851150" y="5192713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6</a:t>
            </a:r>
          </a:p>
        </p:txBody>
      </p:sp>
      <p:sp>
        <p:nvSpPr>
          <p:cNvPr id="198" name="Text Box 200"/>
          <p:cNvSpPr txBox="1">
            <a:spLocks noChangeArrowheads="1"/>
          </p:cNvSpPr>
          <p:nvPr/>
        </p:nvSpPr>
        <p:spPr bwMode="auto">
          <a:xfrm>
            <a:off x="2795588" y="5962650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7</a:t>
            </a:r>
            <a:endParaRPr lang="en-US" altLang="zh-CN">
              <a:ea typeface="宋体" charset="-122"/>
            </a:endParaRPr>
          </a:p>
        </p:txBody>
      </p:sp>
      <p:sp>
        <p:nvSpPr>
          <p:cNvPr id="199" name="Text Box 201"/>
          <p:cNvSpPr txBox="1">
            <a:spLocks noChangeArrowheads="1"/>
          </p:cNvSpPr>
          <p:nvPr/>
        </p:nvSpPr>
        <p:spPr bwMode="auto">
          <a:xfrm>
            <a:off x="1838325" y="6172200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8</a:t>
            </a:r>
            <a:endParaRPr lang="en-US" altLang="zh-CN">
              <a:ea typeface="宋体" charset="-122"/>
            </a:endParaRPr>
          </a:p>
        </p:txBody>
      </p:sp>
      <p:sp>
        <p:nvSpPr>
          <p:cNvPr id="200" name="Oval 202"/>
          <p:cNvSpPr>
            <a:spLocks noChangeArrowheads="1"/>
          </p:cNvSpPr>
          <p:nvPr/>
        </p:nvSpPr>
        <p:spPr bwMode="auto">
          <a:xfrm>
            <a:off x="6267450" y="3048000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1" name="Oval 203"/>
          <p:cNvSpPr>
            <a:spLocks noChangeArrowheads="1"/>
          </p:cNvSpPr>
          <p:nvPr/>
        </p:nvSpPr>
        <p:spPr bwMode="auto">
          <a:xfrm>
            <a:off x="7389813" y="3771900"/>
            <a:ext cx="36512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202" name="AutoShape 204"/>
          <p:cNvCxnSpPr>
            <a:cxnSpLocks noChangeShapeType="1"/>
            <a:stCxn id="200" idx="5"/>
            <a:endCxn id="207" idx="1"/>
          </p:cNvCxnSpPr>
          <p:nvPr/>
        </p:nvCxnSpPr>
        <p:spPr bwMode="auto">
          <a:xfrm flipH="1">
            <a:off x="6183313" y="3082925"/>
            <a:ext cx="101600" cy="458788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203" name="Oval 205"/>
          <p:cNvSpPr>
            <a:spLocks noChangeArrowheads="1"/>
          </p:cNvSpPr>
          <p:nvPr/>
        </p:nvSpPr>
        <p:spPr bwMode="auto">
          <a:xfrm>
            <a:off x="7151688" y="2849563"/>
            <a:ext cx="36512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4" name="Oval 206"/>
          <p:cNvSpPr>
            <a:spLocks noChangeArrowheads="1"/>
          </p:cNvSpPr>
          <p:nvPr/>
        </p:nvSpPr>
        <p:spPr bwMode="auto">
          <a:xfrm>
            <a:off x="7424738" y="3079750"/>
            <a:ext cx="36512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205" name="AutoShape 207"/>
          <p:cNvCxnSpPr>
            <a:cxnSpLocks noChangeShapeType="1"/>
            <a:stCxn id="201" idx="1"/>
            <a:endCxn id="204" idx="5"/>
          </p:cNvCxnSpPr>
          <p:nvPr/>
        </p:nvCxnSpPr>
        <p:spPr bwMode="auto">
          <a:xfrm flipV="1">
            <a:off x="7407275" y="3114675"/>
            <a:ext cx="34925" cy="657225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206" name="AutoShape 208"/>
          <p:cNvCxnSpPr>
            <a:cxnSpLocks noChangeShapeType="1"/>
            <a:stCxn id="203" idx="7"/>
            <a:endCxn id="204" idx="3"/>
          </p:cNvCxnSpPr>
          <p:nvPr/>
        </p:nvCxnSpPr>
        <p:spPr bwMode="auto">
          <a:xfrm>
            <a:off x="7188200" y="2867025"/>
            <a:ext cx="236538" cy="231775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207" name="Oval 209"/>
          <p:cNvSpPr>
            <a:spLocks noChangeArrowheads="1"/>
          </p:cNvSpPr>
          <p:nvPr/>
        </p:nvSpPr>
        <p:spPr bwMode="auto">
          <a:xfrm>
            <a:off x="6165850" y="3541713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8" name="Oval 210"/>
          <p:cNvSpPr>
            <a:spLocks noChangeArrowheads="1"/>
          </p:cNvSpPr>
          <p:nvPr/>
        </p:nvSpPr>
        <p:spPr bwMode="auto">
          <a:xfrm>
            <a:off x="6540500" y="3905250"/>
            <a:ext cx="34925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209" name="AutoShape 211"/>
          <p:cNvCxnSpPr>
            <a:cxnSpLocks noChangeShapeType="1"/>
            <a:stCxn id="207" idx="6"/>
            <a:endCxn id="208" idx="2"/>
          </p:cNvCxnSpPr>
          <p:nvPr/>
        </p:nvCxnSpPr>
        <p:spPr bwMode="auto">
          <a:xfrm>
            <a:off x="6196013" y="3571875"/>
            <a:ext cx="349250" cy="338138"/>
          </a:xfrm>
          <a:prstGeom prst="straightConnector1">
            <a:avLst/>
          </a:prstGeom>
          <a:noFill/>
          <a:ln w="6350">
            <a:solidFill>
              <a:srgbClr val="00FF00"/>
            </a:solidFill>
            <a:prstDash val="dash"/>
            <a:round/>
            <a:headEnd/>
            <a:tailEnd/>
          </a:ln>
        </p:spPr>
      </p:cxnSp>
      <p:cxnSp>
        <p:nvCxnSpPr>
          <p:cNvPr id="210" name="AutoShape 212"/>
          <p:cNvCxnSpPr>
            <a:cxnSpLocks noChangeShapeType="1"/>
            <a:stCxn id="200" idx="0"/>
            <a:endCxn id="215" idx="4"/>
          </p:cNvCxnSpPr>
          <p:nvPr/>
        </p:nvCxnSpPr>
        <p:spPr bwMode="auto">
          <a:xfrm flipV="1">
            <a:off x="6297613" y="2846388"/>
            <a:ext cx="214312" cy="2063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11" name="AutoShape 213"/>
          <p:cNvCxnSpPr>
            <a:cxnSpLocks noChangeShapeType="1"/>
            <a:stCxn id="207" idx="0"/>
            <a:endCxn id="201" idx="3"/>
          </p:cNvCxnSpPr>
          <p:nvPr/>
        </p:nvCxnSpPr>
        <p:spPr bwMode="auto">
          <a:xfrm>
            <a:off x="6196013" y="3546475"/>
            <a:ext cx="1193800" cy="244475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</p:spPr>
      </p:cxnSp>
      <p:cxnSp>
        <p:nvCxnSpPr>
          <p:cNvPr id="212" name="AutoShape 214"/>
          <p:cNvCxnSpPr>
            <a:cxnSpLocks noChangeShapeType="1"/>
            <a:stCxn id="208" idx="0"/>
            <a:endCxn id="204" idx="4"/>
          </p:cNvCxnSpPr>
          <p:nvPr/>
        </p:nvCxnSpPr>
        <p:spPr bwMode="auto">
          <a:xfrm flipV="1">
            <a:off x="6570663" y="3109913"/>
            <a:ext cx="858837" cy="798512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13" name="AutoShape 215"/>
          <p:cNvCxnSpPr>
            <a:cxnSpLocks noChangeShapeType="1"/>
            <a:stCxn id="208" idx="7"/>
            <a:endCxn id="201" idx="3"/>
          </p:cNvCxnSpPr>
          <p:nvPr/>
        </p:nvCxnSpPr>
        <p:spPr bwMode="auto">
          <a:xfrm flipV="1">
            <a:off x="6575425" y="3789363"/>
            <a:ext cx="814388" cy="1317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14" name="Oval 216"/>
          <p:cNvSpPr>
            <a:spLocks noChangeArrowheads="1"/>
          </p:cNvSpPr>
          <p:nvPr/>
        </p:nvSpPr>
        <p:spPr bwMode="auto">
          <a:xfrm>
            <a:off x="6743700" y="2784475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15" name="Oval 217"/>
          <p:cNvSpPr>
            <a:spLocks noChangeArrowheads="1"/>
          </p:cNvSpPr>
          <p:nvPr/>
        </p:nvSpPr>
        <p:spPr bwMode="auto">
          <a:xfrm>
            <a:off x="6505575" y="2816225"/>
            <a:ext cx="36513" cy="34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216" name="AutoShape 218"/>
          <p:cNvCxnSpPr>
            <a:cxnSpLocks noChangeShapeType="1"/>
            <a:stCxn id="214" idx="7"/>
            <a:endCxn id="203" idx="2"/>
          </p:cNvCxnSpPr>
          <p:nvPr/>
        </p:nvCxnSpPr>
        <p:spPr bwMode="auto">
          <a:xfrm>
            <a:off x="6780213" y="2801938"/>
            <a:ext cx="377825" cy="53975"/>
          </a:xfrm>
          <a:prstGeom prst="straightConnector1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</p:spPr>
      </p:cxnSp>
      <p:cxnSp>
        <p:nvCxnSpPr>
          <p:cNvPr id="217" name="AutoShape 219"/>
          <p:cNvCxnSpPr>
            <a:cxnSpLocks noChangeShapeType="1"/>
            <a:stCxn id="215" idx="7"/>
            <a:endCxn id="214" idx="3"/>
          </p:cNvCxnSpPr>
          <p:nvPr/>
        </p:nvCxnSpPr>
        <p:spPr bwMode="auto">
          <a:xfrm flipV="1">
            <a:off x="6542088" y="2801938"/>
            <a:ext cx="201612" cy="333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18" name="AutoShape 220"/>
          <p:cNvCxnSpPr>
            <a:cxnSpLocks noChangeShapeType="1"/>
            <a:stCxn id="200" idx="7"/>
            <a:endCxn id="214" idx="4"/>
          </p:cNvCxnSpPr>
          <p:nvPr/>
        </p:nvCxnSpPr>
        <p:spPr bwMode="auto">
          <a:xfrm flipV="1">
            <a:off x="6303963" y="2813050"/>
            <a:ext cx="446087" cy="252413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219" name="AutoShape 221"/>
          <p:cNvCxnSpPr>
            <a:cxnSpLocks noChangeShapeType="1"/>
            <a:stCxn id="215" idx="6"/>
            <a:endCxn id="203" idx="3"/>
          </p:cNvCxnSpPr>
          <p:nvPr/>
        </p:nvCxnSpPr>
        <p:spPr bwMode="auto">
          <a:xfrm>
            <a:off x="6535738" y="2846388"/>
            <a:ext cx="615950" cy="20637"/>
          </a:xfrm>
          <a:prstGeom prst="straightConnector1">
            <a:avLst/>
          </a:prstGeom>
          <a:noFill/>
          <a:ln w="6350">
            <a:solidFill>
              <a:srgbClr val="00FF00"/>
            </a:solidFill>
            <a:prstDash val="dash"/>
            <a:round/>
            <a:headEnd/>
            <a:tailEnd/>
          </a:ln>
        </p:spPr>
      </p:cxnSp>
      <p:sp>
        <p:nvSpPr>
          <p:cNvPr id="220" name="Text Box 222"/>
          <p:cNvSpPr txBox="1">
            <a:spLocks noChangeArrowheads="1"/>
          </p:cNvSpPr>
          <p:nvPr/>
        </p:nvSpPr>
        <p:spPr bwMode="auto">
          <a:xfrm>
            <a:off x="5940425" y="3444875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1</a:t>
            </a:r>
            <a:endParaRPr lang="en-US" altLang="zh-CN">
              <a:ea typeface="宋体" charset="-122"/>
            </a:endParaRPr>
          </a:p>
        </p:txBody>
      </p:sp>
      <p:sp>
        <p:nvSpPr>
          <p:cNvPr id="221" name="Text Box 223"/>
          <p:cNvSpPr txBox="1">
            <a:spLocks noChangeArrowheads="1"/>
          </p:cNvSpPr>
          <p:nvPr/>
        </p:nvSpPr>
        <p:spPr bwMode="auto">
          <a:xfrm>
            <a:off x="6038850" y="2949575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222" name="Text Box 224"/>
          <p:cNvSpPr txBox="1">
            <a:spLocks noChangeArrowheads="1"/>
          </p:cNvSpPr>
          <p:nvPr/>
        </p:nvSpPr>
        <p:spPr bwMode="auto">
          <a:xfrm>
            <a:off x="6350000" y="2619375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3</a:t>
            </a:r>
            <a:endParaRPr lang="en-US" altLang="zh-CN">
              <a:ea typeface="宋体" charset="-122"/>
            </a:endParaRPr>
          </a:p>
        </p:txBody>
      </p:sp>
      <p:sp>
        <p:nvSpPr>
          <p:cNvPr id="223" name="Text Box 225"/>
          <p:cNvSpPr txBox="1">
            <a:spLocks noChangeArrowheads="1"/>
          </p:cNvSpPr>
          <p:nvPr/>
        </p:nvSpPr>
        <p:spPr bwMode="auto">
          <a:xfrm>
            <a:off x="6688138" y="2565400"/>
            <a:ext cx="207962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4</a:t>
            </a:r>
            <a:endParaRPr lang="en-US" altLang="zh-CN">
              <a:ea typeface="宋体" charset="-122"/>
            </a:endParaRPr>
          </a:p>
        </p:txBody>
      </p:sp>
      <p:sp>
        <p:nvSpPr>
          <p:cNvPr id="224" name="Text Box 226"/>
          <p:cNvSpPr txBox="1">
            <a:spLocks noChangeArrowheads="1"/>
          </p:cNvSpPr>
          <p:nvPr/>
        </p:nvSpPr>
        <p:spPr bwMode="auto">
          <a:xfrm>
            <a:off x="7138988" y="2660650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5</a:t>
            </a:r>
            <a:endParaRPr lang="en-US" altLang="zh-CN">
              <a:ea typeface="宋体" charset="-122"/>
            </a:endParaRPr>
          </a:p>
        </p:txBody>
      </p:sp>
      <p:sp>
        <p:nvSpPr>
          <p:cNvPr id="225" name="Text Box 227"/>
          <p:cNvSpPr txBox="1">
            <a:spLocks noChangeArrowheads="1"/>
          </p:cNvSpPr>
          <p:nvPr/>
        </p:nvSpPr>
        <p:spPr bwMode="auto">
          <a:xfrm>
            <a:off x="7459663" y="29591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6</a:t>
            </a:r>
          </a:p>
        </p:txBody>
      </p:sp>
      <p:sp>
        <p:nvSpPr>
          <p:cNvPr id="226" name="Text Box 228"/>
          <p:cNvSpPr txBox="1">
            <a:spLocks noChangeArrowheads="1"/>
          </p:cNvSpPr>
          <p:nvPr/>
        </p:nvSpPr>
        <p:spPr bwMode="auto">
          <a:xfrm>
            <a:off x="7404100" y="3729038"/>
            <a:ext cx="2079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7</a:t>
            </a:r>
            <a:endParaRPr lang="en-US" altLang="zh-CN">
              <a:ea typeface="宋体" charset="-122"/>
            </a:endParaRPr>
          </a:p>
        </p:txBody>
      </p:sp>
      <p:sp>
        <p:nvSpPr>
          <p:cNvPr id="227" name="Text Box 229"/>
          <p:cNvSpPr txBox="1">
            <a:spLocks noChangeArrowheads="1"/>
          </p:cNvSpPr>
          <p:nvPr/>
        </p:nvSpPr>
        <p:spPr bwMode="auto">
          <a:xfrm>
            <a:off x="6446838" y="3940175"/>
            <a:ext cx="20796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8</a:t>
            </a:r>
            <a:endParaRPr lang="en-US" altLang="zh-CN">
              <a:ea typeface="宋体" charset="-122"/>
            </a:endParaRPr>
          </a:p>
        </p:txBody>
      </p:sp>
      <p:sp>
        <p:nvSpPr>
          <p:cNvPr id="228" name="Line 230"/>
          <p:cNvSpPr>
            <a:spLocks noChangeShapeType="1"/>
          </p:cNvSpPr>
          <p:nvPr/>
        </p:nvSpPr>
        <p:spPr bwMode="auto">
          <a:xfrm flipH="1" flipV="1">
            <a:off x="2266950" y="2205038"/>
            <a:ext cx="1444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29" name="Line 231"/>
          <p:cNvSpPr>
            <a:spLocks noChangeShapeType="1"/>
          </p:cNvSpPr>
          <p:nvPr/>
        </p:nvSpPr>
        <p:spPr bwMode="auto">
          <a:xfrm flipH="1">
            <a:off x="2411413" y="4292600"/>
            <a:ext cx="2889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30" name="Line 232"/>
          <p:cNvSpPr>
            <a:spLocks noChangeShapeType="1"/>
          </p:cNvSpPr>
          <p:nvPr/>
        </p:nvSpPr>
        <p:spPr bwMode="auto">
          <a:xfrm flipV="1">
            <a:off x="3203575" y="2420938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31" name="Line 233"/>
          <p:cNvSpPr>
            <a:spLocks noChangeShapeType="1"/>
          </p:cNvSpPr>
          <p:nvPr/>
        </p:nvSpPr>
        <p:spPr bwMode="auto">
          <a:xfrm>
            <a:off x="3132138" y="4221163"/>
            <a:ext cx="5762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32" name="Line 234"/>
          <p:cNvSpPr>
            <a:spLocks noChangeShapeType="1"/>
          </p:cNvSpPr>
          <p:nvPr/>
        </p:nvSpPr>
        <p:spPr bwMode="auto">
          <a:xfrm flipV="1">
            <a:off x="3492500" y="2349500"/>
            <a:ext cx="1871663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33" name="Line 235"/>
          <p:cNvSpPr>
            <a:spLocks noChangeShapeType="1"/>
          </p:cNvSpPr>
          <p:nvPr/>
        </p:nvSpPr>
        <p:spPr bwMode="auto">
          <a:xfrm>
            <a:off x="3419475" y="3789363"/>
            <a:ext cx="18732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34" name="Line 236"/>
          <p:cNvSpPr>
            <a:spLocks noChangeShapeType="1"/>
          </p:cNvSpPr>
          <p:nvPr/>
        </p:nvSpPr>
        <p:spPr bwMode="auto">
          <a:xfrm>
            <a:off x="3492500" y="3573463"/>
            <a:ext cx="237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cxnSp>
        <p:nvCxnSpPr>
          <p:cNvPr id="235" name="AutoShape 237"/>
          <p:cNvCxnSpPr>
            <a:cxnSpLocks noChangeShapeType="1"/>
            <a:stCxn id="41" idx="0"/>
            <a:endCxn id="34" idx="7"/>
          </p:cNvCxnSpPr>
          <p:nvPr/>
        </p:nvCxnSpPr>
        <p:spPr bwMode="auto">
          <a:xfrm rot="-5400000">
            <a:off x="1327150" y="1452563"/>
            <a:ext cx="482600" cy="107950"/>
          </a:xfrm>
          <a:prstGeom prst="curvedConnector4">
            <a:avLst>
              <a:gd name="adj1" fmla="val 9616"/>
              <a:gd name="adj2" fmla="val 322486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6" name="AutoShape 238"/>
          <p:cNvCxnSpPr>
            <a:cxnSpLocks noChangeShapeType="1"/>
            <a:stCxn id="48" idx="5"/>
            <a:endCxn id="42" idx="1"/>
          </p:cNvCxnSpPr>
          <p:nvPr/>
        </p:nvCxnSpPr>
        <p:spPr bwMode="auto">
          <a:xfrm flipH="1">
            <a:off x="1876425" y="1019175"/>
            <a:ext cx="204788" cy="1085850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237" name="AutoShape 239"/>
          <p:cNvCxnSpPr>
            <a:cxnSpLocks noChangeShapeType="1"/>
            <a:stCxn id="49" idx="5"/>
            <a:endCxn id="35" idx="2"/>
          </p:cNvCxnSpPr>
          <p:nvPr/>
        </p:nvCxnSpPr>
        <p:spPr bwMode="auto">
          <a:xfrm>
            <a:off x="1843088" y="1052513"/>
            <a:ext cx="871537" cy="925512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38" name="AutoShape 240"/>
          <p:cNvCxnSpPr>
            <a:cxnSpLocks noChangeShapeType="1"/>
            <a:stCxn id="68" idx="6"/>
            <a:endCxn id="76" idx="6"/>
          </p:cNvCxnSpPr>
          <p:nvPr/>
        </p:nvCxnSpPr>
        <p:spPr bwMode="auto">
          <a:xfrm rot="5400000" flipH="1" flipV="1">
            <a:off x="3194844" y="1240631"/>
            <a:ext cx="725488" cy="339725"/>
          </a:xfrm>
          <a:prstGeom prst="curvedConnector3">
            <a:avLst>
              <a:gd name="adj1" fmla="val 33713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9" name="AutoShape 241"/>
          <p:cNvCxnSpPr>
            <a:cxnSpLocks noChangeShapeType="1"/>
            <a:stCxn id="61" idx="6"/>
            <a:endCxn id="62" idx="2"/>
          </p:cNvCxnSpPr>
          <p:nvPr/>
        </p:nvCxnSpPr>
        <p:spPr bwMode="auto">
          <a:xfrm>
            <a:off x="3489325" y="1277938"/>
            <a:ext cx="1096963" cy="700087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40" name="AutoShape 242"/>
          <p:cNvCxnSpPr>
            <a:cxnSpLocks noChangeShapeType="1"/>
            <a:stCxn id="64" idx="5"/>
            <a:endCxn id="69" idx="1"/>
          </p:cNvCxnSpPr>
          <p:nvPr/>
        </p:nvCxnSpPr>
        <p:spPr bwMode="auto">
          <a:xfrm flipH="1">
            <a:off x="3749675" y="1085850"/>
            <a:ext cx="611188" cy="1019175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241" name="AutoShape 243"/>
          <p:cNvCxnSpPr>
            <a:cxnSpLocks noChangeShapeType="1"/>
            <a:endCxn id="75" idx="6"/>
          </p:cNvCxnSpPr>
          <p:nvPr/>
        </p:nvCxnSpPr>
        <p:spPr bwMode="auto">
          <a:xfrm flipV="1">
            <a:off x="3492500" y="1014413"/>
            <a:ext cx="473075" cy="255587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42" name="AutoShape 244"/>
          <p:cNvCxnSpPr>
            <a:cxnSpLocks noChangeShapeType="1"/>
            <a:stCxn id="123" idx="0"/>
            <a:endCxn id="130" idx="6"/>
          </p:cNvCxnSpPr>
          <p:nvPr/>
        </p:nvCxnSpPr>
        <p:spPr bwMode="auto">
          <a:xfrm rot="-5400000">
            <a:off x="5253037" y="1379538"/>
            <a:ext cx="733425" cy="577850"/>
          </a:xfrm>
          <a:prstGeom prst="curvedConnector3">
            <a:avLst>
              <a:gd name="adj1" fmla="val 1619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3" name="AutoShape 245"/>
          <p:cNvCxnSpPr>
            <a:cxnSpLocks noChangeShapeType="1"/>
            <a:stCxn id="116" idx="2"/>
            <a:endCxn id="131" idx="6"/>
          </p:cNvCxnSpPr>
          <p:nvPr/>
        </p:nvCxnSpPr>
        <p:spPr bwMode="auto">
          <a:xfrm rot="-5400000">
            <a:off x="5436394" y="1304131"/>
            <a:ext cx="206375" cy="265113"/>
          </a:xfrm>
          <a:prstGeom prst="curvedConnector3">
            <a:avLst>
              <a:gd name="adj1" fmla="val 111384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44" name="AutoShape 246"/>
          <p:cNvCxnSpPr>
            <a:cxnSpLocks noChangeShapeType="1"/>
            <a:stCxn id="116" idx="6"/>
            <a:endCxn id="124" idx="1"/>
          </p:cNvCxnSpPr>
          <p:nvPr/>
        </p:nvCxnSpPr>
        <p:spPr bwMode="auto">
          <a:xfrm>
            <a:off x="5434013" y="1565275"/>
            <a:ext cx="258762" cy="827088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245" name="AutoShape 247"/>
          <p:cNvCxnSpPr>
            <a:cxnSpLocks noChangeShapeType="1"/>
            <a:stCxn id="119" idx="5"/>
          </p:cNvCxnSpPr>
          <p:nvPr/>
        </p:nvCxnSpPr>
        <p:spPr bwMode="auto">
          <a:xfrm>
            <a:off x="6305550" y="1373188"/>
            <a:ext cx="211138" cy="903287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46" name="AutoShape 248"/>
          <p:cNvCxnSpPr>
            <a:cxnSpLocks noChangeShapeType="1"/>
            <a:stCxn id="207" idx="0"/>
          </p:cNvCxnSpPr>
          <p:nvPr/>
        </p:nvCxnSpPr>
        <p:spPr bwMode="auto">
          <a:xfrm flipV="1">
            <a:off x="6196013" y="2852738"/>
            <a:ext cx="968375" cy="69373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7" name="AutoShape 249"/>
          <p:cNvCxnSpPr>
            <a:cxnSpLocks noChangeShapeType="1"/>
            <a:stCxn id="200" idx="5"/>
            <a:endCxn id="204" idx="3"/>
          </p:cNvCxnSpPr>
          <p:nvPr/>
        </p:nvCxnSpPr>
        <p:spPr bwMode="auto">
          <a:xfrm>
            <a:off x="6284913" y="3082925"/>
            <a:ext cx="1139825" cy="142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48" name="AutoShape 250"/>
          <p:cNvCxnSpPr>
            <a:cxnSpLocks noChangeShapeType="1"/>
            <a:stCxn id="214" idx="6"/>
          </p:cNvCxnSpPr>
          <p:nvPr/>
        </p:nvCxnSpPr>
        <p:spPr bwMode="auto">
          <a:xfrm>
            <a:off x="6775450" y="2813050"/>
            <a:ext cx="604838" cy="976313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49" name="AutoShape 251"/>
          <p:cNvCxnSpPr>
            <a:cxnSpLocks noChangeShapeType="1"/>
            <a:stCxn id="215" idx="5"/>
            <a:endCxn id="208" idx="2"/>
          </p:cNvCxnSpPr>
          <p:nvPr/>
        </p:nvCxnSpPr>
        <p:spPr bwMode="auto">
          <a:xfrm>
            <a:off x="6523038" y="2851150"/>
            <a:ext cx="22225" cy="1058863"/>
          </a:xfrm>
          <a:prstGeom prst="straightConnector1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250" name="AutoShape 252"/>
          <p:cNvCxnSpPr>
            <a:cxnSpLocks noChangeShapeType="1"/>
            <a:stCxn id="95" idx="1"/>
            <a:endCxn id="92" idx="4"/>
          </p:cNvCxnSpPr>
          <p:nvPr/>
        </p:nvCxnSpPr>
        <p:spPr bwMode="auto">
          <a:xfrm flipV="1">
            <a:off x="5464175" y="4695825"/>
            <a:ext cx="1244600" cy="4318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1" name="AutoShape 253"/>
          <p:cNvCxnSpPr>
            <a:cxnSpLocks noChangeShapeType="1"/>
            <a:stCxn id="96" idx="1"/>
            <a:endCxn id="89" idx="2"/>
          </p:cNvCxnSpPr>
          <p:nvPr/>
        </p:nvCxnSpPr>
        <p:spPr bwMode="auto">
          <a:xfrm rot="-5400000">
            <a:off x="6192044" y="5007769"/>
            <a:ext cx="127000" cy="836612"/>
          </a:xfrm>
          <a:prstGeom prst="curvedConnector3">
            <a:avLst>
              <a:gd name="adj1" fmla="val 291500"/>
            </a:avLst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252" name="AutoShape 254"/>
          <p:cNvCxnSpPr>
            <a:cxnSpLocks noChangeShapeType="1"/>
            <a:endCxn id="89" idx="6"/>
          </p:cNvCxnSpPr>
          <p:nvPr/>
        </p:nvCxnSpPr>
        <p:spPr bwMode="auto">
          <a:xfrm flipV="1">
            <a:off x="5867400" y="5387975"/>
            <a:ext cx="833438" cy="130175"/>
          </a:xfrm>
          <a:prstGeom prst="curvedConnector2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53" name="AutoShape 255"/>
          <p:cNvCxnSpPr>
            <a:cxnSpLocks noChangeShapeType="1"/>
            <a:stCxn id="88" idx="6"/>
          </p:cNvCxnSpPr>
          <p:nvPr/>
        </p:nvCxnSpPr>
        <p:spPr bwMode="auto">
          <a:xfrm flipV="1">
            <a:off x="5578475" y="4437063"/>
            <a:ext cx="865188" cy="2254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54" name="AutoShape 256"/>
          <p:cNvCxnSpPr>
            <a:cxnSpLocks noChangeShapeType="1"/>
            <a:stCxn id="144" idx="6"/>
            <a:endCxn id="152" idx="2"/>
          </p:cNvCxnSpPr>
          <p:nvPr/>
        </p:nvCxnSpPr>
        <p:spPr bwMode="auto">
          <a:xfrm>
            <a:off x="3705225" y="5310188"/>
            <a:ext cx="247650" cy="8334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55" name="AutoShape 257"/>
          <p:cNvCxnSpPr>
            <a:cxnSpLocks noChangeShapeType="1"/>
            <a:stCxn id="148" idx="4"/>
            <a:endCxn id="152" idx="7"/>
          </p:cNvCxnSpPr>
          <p:nvPr/>
        </p:nvCxnSpPr>
        <p:spPr bwMode="auto">
          <a:xfrm rot="5400000">
            <a:off x="4002881" y="5322094"/>
            <a:ext cx="811213" cy="854075"/>
          </a:xfrm>
          <a:prstGeom prst="curvedConnector2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</p:cxnSp>
      <p:cxnSp>
        <p:nvCxnSpPr>
          <p:cNvPr id="256" name="AutoShape 258"/>
          <p:cNvCxnSpPr>
            <a:cxnSpLocks noChangeShapeType="1"/>
            <a:stCxn id="172" idx="6"/>
          </p:cNvCxnSpPr>
          <p:nvPr/>
        </p:nvCxnSpPr>
        <p:spPr bwMode="auto">
          <a:xfrm>
            <a:off x="1689100" y="5310188"/>
            <a:ext cx="1082675" cy="7112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57" name="AutoShape 259"/>
          <p:cNvCxnSpPr>
            <a:cxnSpLocks noChangeShapeType="1"/>
            <a:stCxn id="176" idx="5"/>
            <a:endCxn id="198" idx="1"/>
          </p:cNvCxnSpPr>
          <p:nvPr/>
        </p:nvCxnSpPr>
        <p:spPr bwMode="auto">
          <a:xfrm rot="5400000">
            <a:off x="2455069" y="5688807"/>
            <a:ext cx="719137" cy="38100"/>
          </a:xfrm>
          <a:prstGeom prst="curvedConnector4">
            <a:avLst>
              <a:gd name="adj1" fmla="val 42755"/>
              <a:gd name="adj2" fmla="val 725000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38" grpId="0" animBg="1"/>
      <p:bldP spid="41" grpId="0" animBg="1"/>
      <p:bldP spid="42" grpId="0" animBg="1"/>
      <p:bldP spid="48" grpId="0" animBg="1"/>
      <p:bldP spid="49" grpId="0" animBg="1"/>
      <p:bldP spid="54" grpId="0" bldLvl="0" autoUpdateAnimBg="0"/>
      <p:bldP spid="55" grpId="0" bldLvl="0" autoUpdateAnimBg="0"/>
      <p:bldP spid="56" grpId="0" bldLvl="0" autoUpdateAnimBg="0"/>
      <p:bldP spid="57" grpId="0" bldLvl="0" autoUpdateAnimBg="0"/>
      <p:bldP spid="58" grpId="0" bldLvl="0" autoUpdateAnimBg="0"/>
      <p:bldP spid="58" grpId="1" bldLvl="0" autoUpdateAnimBg="0"/>
      <p:bldP spid="59" grpId="0" bldLvl="0" autoUpdateAnimBg="0"/>
      <p:bldP spid="60" grpId="0" bldLvl="0" autoUpdateAnimBg="0"/>
      <p:bldP spid="61" grpId="0" animBg="1"/>
      <p:bldP spid="61" grpId="1" animBg="1"/>
      <p:bldP spid="62" grpId="0" animBg="1"/>
      <p:bldP spid="64" grpId="0" animBg="1"/>
      <p:bldP spid="64" grpId="1" animBg="1"/>
      <p:bldP spid="65" grpId="0" animBg="1"/>
      <p:bldP spid="68" grpId="0" animBg="1"/>
      <p:bldP spid="68" grpId="1" animBg="1"/>
      <p:bldP spid="69" grpId="0" animBg="1"/>
      <p:bldP spid="69" grpId="1" animBg="1"/>
      <p:bldP spid="75" grpId="0" animBg="1"/>
      <p:bldP spid="75" grpId="1" animBg="1"/>
      <p:bldP spid="76" grpId="0" animBg="1"/>
      <p:bldP spid="76" grpId="1" animBg="1"/>
      <p:bldP spid="81" grpId="0" bldLvl="0" autoUpdateAnimBg="0"/>
      <p:bldP spid="82" grpId="0" bldLvl="0" autoUpdateAnimBg="0"/>
      <p:bldP spid="82" grpId="1" bldLvl="0" autoUpdateAnimBg="0"/>
      <p:bldP spid="83" grpId="0" bldLvl="0" autoUpdateAnimBg="0"/>
      <p:bldP spid="83" grpId="1" bldLvl="0" autoUpdateAnimBg="0"/>
      <p:bldP spid="84" grpId="0" bldLvl="0" autoUpdateAnimBg="0"/>
      <p:bldP spid="85" grpId="0" bldLvl="0" autoUpdateAnimBg="0"/>
      <p:bldP spid="86" grpId="0" bldLvl="0" autoUpdateAnimBg="0"/>
      <p:bldP spid="87" grpId="0" bldLvl="0" autoUpdateAnimBg="0"/>
      <p:bldP spid="87" grpId="1" bldLvl="0" autoUpdateAnimBg="0"/>
      <p:bldP spid="88" grpId="0" animBg="1"/>
      <p:bldP spid="89" grpId="0" animBg="1"/>
      <p:bldP spid="91" grpId="0" animBg="1"/>
      <p:bldP spid="92" grpId="0" animBg="1"/>
      <p:bldP spid="95" grpId="0" animBg="1"/>
      <p:bldP spid="95" grpId="1" animBg="1"/>
      <p:bldP spid="96" grpId="0" animBg="1"/>
      <p:bldP spid="102" grpId="0" animBg="1"/>
      <p:bldP spid="103" grpId="0" animBg="1"/>
      <p:bldP spid="108" grpId="0" bldLvl="0" autoUpdateAnimBg="0"/>
      <p:bldP spid="108" grpId="1" bldLvl="0" autoUpdateAnimBg="0"/>
      <p:bldP spid="109" grpId="0" bldLvl="0" autoUpdateAnimBg="0"/>
      <p:bldP spid="109" grpId="1" bldLvl="0" autoUpdateAnimBg="0"/>
      <p:bldP spid="110" grpId="0" bldLvl="0" autoUpdateAnimBg="0"/>
      <p:bldP spid="111" grpId="0" bldLvl="0" autoUpdateAnimBg="0"/>
      <p:bldP spid="112" grpId="0" bldLvl="0" autoUpdateAnimBg="0"/>
      <p:bldP spid="113" grpId="0" bldLvl="0" autoUpdateAnimBg="0"/>
      <p:bldP spid="114" grpId="0" bldLvl="0" autoUpdateAnimBg="0"/>
      <p:bldP spid="115" grpId="0" bldLvl="0" autoUpdateAnimBg="0"/>
      <p:bldP spid="116" grpId="0" animBg="1"/>
      <p:bldP spid="117" grpId="0" animBg="1"/>
      <p:bldP spid="119" grpId="0" animBg="1"/>
      <p:bldP spid="120" grpId="0" animBg="1"/>
      <p:bldP spid="123" grpId="0" animBg="1"/>
      <p:bldP spid="124" grpId="0" animBg="1"/>
      <p:bldP spid="130" grpId="0" animBg="1"/>
      <p:bldP spid="131" grpId="0" animBg="1"/>
      <p:bldP spid="136" grpId="0" bldLvl="0" autoUpdateAnimBg="0"/>
      <p:bldP spid="137" grpId="0" bldLvl="0" autoUpdateAnimBg="0"/>
      <p:bldP spid="138" grpId="0" bldLvl="0" autoUpdateAnimBg="0"/>
      <p:bldP spid="139" grpId="0" bldLvl="0" autoUpdateAnimBg="0"/>
      <p:bldP spid="140" grpId="0" bldLvl="0" autoUpdateAnimBg="0"/>
      <p:bldP spid="141" grpId="0" bldLvl="0" autoUpdateAnimBg="0"/>
      <p:bldP spid="142" grpId="0" bldLvl="0" autoUpdateAnimBg="0"/>
      <p:bldP spid="143" grpId="0" bldLvl="0" autoUpdateAnimBg="0"/>
      <p:bldP spid="144" grpId="0" animBg="1"/>
      <p:bldP spid="145" grpId="0" animBg="1"/>
      <p:bldP spid="147" grpId="0" animBg="1"/>
      <p:bldP spid="147" grpId="1" animBg="1"/>
      <p:bldP spid="148" grpId="0" animBg="1"/>
      <p:bldP spid="148" grpId="1" animBg="1"/>
      <p:bldP spid="151" grpId="0" animBg="1"/>
      <p:bldP spid="152" grpId="0" animBg="1"/>
      <p:bldP spid="158" grpId="0" animBg="1"/>
      <p:bldP spid="159" grpId="0" animBg="1"/>
      <p:bldP spid="164" grpId="0" bldLvl="0" autoUpdateAnimBg="0"/>
      <p:bldP spid="165" grpId="0" bldLvl="0" autoUpdateAnimBg="0"/>
      <p:bldP spid="166" grpId="0" bldLvl="0" autoUpdateAnimBg="0"/>
      <p:bldP spid="167" grpId="0" bldLvl="0" autoUpdateAnimBg="0"/>
      <p:bldP spid="168" grpId="0" bldLvl="0" autoUpdateAnimBg="0"/>
      <p:bldP spid="168" grpId="1" bldLvl="0" autoUpdateAnimBg="0"/>
      <p:bldP spid="169" grpId="0" bldLvl="0" autoUpdateAnimBg="0"/>
      <p:bldP spid="169" grpId="1" bldLvl="0" autoUpdateAnimBg="0"/>
      <p:bldP spid="170" grpId="0" bldLvl="0" autoUpdateAnimBg="0"/>
      <p:bldP spid="171" grpId="0" bldLvl="0" autoUpdateAnimBg="0"/>
      <p:bldP spid="172" grpId="0" animBg="1"/>
      <p:bldP spid="173" grpId="0" animBg="1"/>
      <p:bldP spid="175" grpId="0" animBg="1"/>
      <p:bldP spid="176" grpId="0" animBg="1"/>
      <p:bldP spid="179" grpId="0" animBg="1"/>
      <p:bldP spid="180" grpId="0" animBg="1"/>
      <p:bldP spid="186" grpId="0" animBg="1"/>
      <p:bldP spid="187" grpId="0" animBg="1"/>
      <p:bldP spid="192" grpId="0" bldLvl="0" autoUpdateAnimBg="0"/>
      <p:bldP spid="193" grpId="0" bldLvl="0" autoUpdateAnimBg="0"/>
      <p:bldP spid="194" grpId="0" bldLvl="0" autoUpdateAnimBg="0"/>
      <p:bldP spid="195" grpId="0" bldLvl="0" autoUpdateAnimBg="0"/>
      <p:bldP spid="196" grpId="0" bldLvl="0" autoUpdateAnimBg="0"/>
      <p:bldP spid="197" grpId="0" bldLvl="0" autoUpdateAnimBg="0"/>
      <p:bldP spid="198" grpId="0" bldLvl="0" autoUpdateAnimBg="0"/>
      <p:bldP spid="199" grpId="0" bldLvl="0" autoUpdateAnimBg="0"/>
      <p:bldP spid="200" grpId="0" animBg="1"/>
      <p:bldP spid="201" grpId="0" animBg="1"/>
      <p:bldP spid="203" grpId="0" animBg="1"/>
      <p:bldP spid="204" grpId="0" animBg="1"/>
      <p:bldP spid="207" grpId="0" animBg="1"/>
      <p:bldP spid="208" grpId="0" animBg="1"/>
      <p:bldP spid="214" grpId="0" animBg="1"/>
      <p:bldP spid="214" grpId="1" animBg="1"/>
      <p:bldP spid="215" grpId="0" animBg="1"/>
      <p:bldP spid="215" grpId="1" animBg="1"/>
      <p:bldP spid="220" grpId="0" bldLvl="0" autoUpdateAnimBg="0"/>
      <p:bldP spid="221" grpId="0" bldLvl="0" autoUpdateAnimBg="0"/>
      <p:bldP spid="222" grpId="0" bldLvl="0" autoUpdateAnimBg="0"/>
      <p:bldP spid="222" grpId="1" bldLvl="0" autoUpdateAnimBg="0"/>
      <p:bldP spid="223" grpId="0" bldLvl="0" autoUpdateAnimBg="0"/>
      <p:bldP spid="223" grpId="1" bldLvl="0" autoUpdateAnimBg="0"/>
      <p:bldP spid="224" grpId="0" bldLvl="0" autoUpdateAnimBg="0"/>
      <p:bldP spid="225" grpId="0" bldLvl="0" autoUpdateAnimBg="0"/>
      <p:bldP spid="226" grpId="0" bldLvl="0" autoUpdateAnimBg="0"/>
      <p:bldP spid="227" grpId="0" bldLvl="0" autoUpdateAnimBg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Streaming Graph Analysis </a:t>
            </a:r>
            <a:r>
              <a:rPr lang="en-US" altLang="zh-CN" dirty="0" smtClean="0">
                <a:ea typeface="宋体" charset="-122"/>
              </a:rPr>
              <a:t>Method</a:t>
            </a:r>
            <a:endParaRPr lang="zh-CN" altLang="en-US" sz="1400" dirty="0" smtClean="0">
              <a:ea typeface="宋体" charset="-122"/>
            </a:endParaRPr>
          </a:p>
        </p:txBody>
      </p:sp>
      <p:sp>
        <p:nvSpPr>
          <p:cNvPr id="20482" name="矩形 6"/>
          <p:cNvSpPr>
            <a:spLocks noChangeArrowheads="1"/>
          </p:cNvSpPr>
          <p:nvPr/>
        </p:nvSpPr>
        <p:spPr bwMode="auto">
          <a:xfrm>
            <a:off x="4214813" y="142875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If a and b are in different connected component (cc), after change, the number of cc in the new BPG will decrease 1.</a:t>
            </a:r>
            <a:endParaRPr lang="zh-CN" altLang="en-US">
              <a:ea typeface="宋体" charset="-122"/>
            </a:endParaRPr>
          </a:p>
        </p:txBody>
      </p:sp>
      <p:pic>
        <p:nvPicPr>
          <p:cNvPr id="20483" name="图片 4" descr="ob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428750"/>
            <a:ext cx="3551237" cy="406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矩形 6"/>
          <p:cNvSpPr>
            <a:spLocks noChangeArrowheads="1"/>
          </p:cNvSpPr>
          <p:nvPr/>
        </p:nvSpPr>
        <p:spPr bwMode="auto">
          <a:xfrm>
            <a:off x="6215063" y="1143000"/>
            <a:ext cx="264318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If a and b are in the same component, and at least one of them are in a cycle, after shrinking, the number of ij_c could be changed within 1 (increase 1, or stay the same).</a:t>
            </a:r>
            <a:endParaRPr lang="zh-CN" altLang="en-US">
              <a:ea typeface="宋体" charset="-122"/>
            </a:endParaRPr>
          </a:p>
        </p:txBody>
      </p:sp>
      <p:pic>
        <p:nvPicPr>
          <p:cNvPr id="21506" name="图片 5" descr="o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214438"/>
            <a:ext cx="5853113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474663" y="357188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Streaming Graph Analysis </a:t>
            </a:r>
            <a:r>
              <a:rPr lang="en-US" altLang="zh-CN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</a:t>
            </a:r>
            <a:endParaRPr lang="zh-CN" altLang="en-US" sz="1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6"/>
          <p:cNvSpPr>
            <a:spLocks noChangeArrowheads="1"/>
          </p:cNvSpPr>
          <p:nvPr/>
        </p:nvSpPr>
        <p:spPr bwMode="auto">
          <a:xfrm>
            <a:off x="4929188" y="1214438"/>
            <a:ext cx="392906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If a and b are in the same connected component, and at least one of them are in a cycle, after shrinking, the number of cycle will be increased if and only if x and w are in the same adjacent vertices set after the component is separated by a and b.</a:t>
            </a:r>
            <a:endParaRPr lang="zh-CN" altLang="en-US">
              <a:ea typeface="宋体" charset="-122"/>
            </a:endParaRPr>
          </a:p>
        </p:txBody>
      </p:sp>
      <p:sp>
        <p:nvSpPr>
          <p:cNvPr id="22530" name="矩形 7"/>
          <p:cNvSpPr>
            <a:spLocks noChangeArrowheads="1"/>
          </p:cNvSpPr>
          <p:nvPr/>
        </p:nvSpPr>
        <p:spPr bwMode="auto">
          <a:xfrm>
            <a:off x="5072063" y="4143375"/>
            <a:ext cx="3857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If at least one of a and b are in a path, after shrinking, the number of path stays the same.</a:t>
            </a:r>
          </a:p>
        </p:txBody>
      </p:sp>
      <p:pic>
        <p:nvPicPr>
          <p:cNvPr id="22531" name="图片 8" descr="o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214438"/>
            <a:ext cx="4714875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Streaming Graph Analysis </a:t>
            </a:r>
            <a:r>
              <a:rPr lang="en-US" altLang="zh-CN" dirty="0" smtClean="0">
                <a:ea typeface="宋体" charset="-122"/>
              </a:rPr>
              <a:t>Method</a:t>
            </a:r>
            <a:endParaRPr lang="zh-CN" altLang="en-US" sz="1400" dirty="0" smtClean="0"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Compressed Data Structure</a:t>
            </a:r>
            <a:endParaRPr lang="zh-CN" altLang="en-US" smtClean="0">
              <a:ea typeface="宋体" charset="-122"/>
            </a:endParaRPr>
          </a:p>
        </p:txBody>
      </p:sp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1900" y="1628775"/>
            <a:ext cx="2506663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4518025" y="1933575"/>
            <a:ext cx="3197225" cy="1266825"/>
            <a:chOff x="2082202" y="784312"/>
            <a:chExt cx="5310912" cy="2118111"/>
          </a:xfrm>
        </p:grpSpPr>
        <p:sp>
          <p:nvSpPr>
            <p:cNvPr id="6" name="Rounded Rectangle 4"/>
            <p:cNvSpPr/>
            <p:nvPr/>
          </p:nvSpPr>
          <p:spPr>
            <a:xfrm>
              <a:off x="3949196" y="784312"/>
              <a:ext cx="1869632" cy="53351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trail O</a:t>
              </a:r>
            </a:p>
          </p:txBody>
        </p:sp>
        <p:sp>
          <p:nvSpPr>
            <p:cNvPr id="7" name="Rounded Rectangle 5"/>
            <p:cNvSpPr/>
            <p:nvPr/>
          </p:nvSpPr>
          <p:spPr>
            <a:xfrm>
              <a:off x="2082202" y="1872565"/>
              <a:ext cx="2315283" cy="894491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/>
                <a:t>trail O +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/>
                <a:t>Changes A</a:t>
              </a:r>
            </a:p>
          </p:txBody>
        </p:sp>
        <p:sp>
          <p:nvSpPr>
            <p:cNvPr id="8" name="Rounded Rectangle 6"/>
            <p:cNvSpPr/>
            <p:nvPr/>
          </p:nvSpPr>
          <p:spPr>
            <a:xfrm>
              <a:off x="4996085" y="1928305"/>
              <a:ext cx="2397029" cy="97411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trail O +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Changes B</a:t>
              </a:r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rot="5400000">
              <a:off x="3783897" y="773770"/>
              <a:ext cx="554743" cy="16428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 rot="16200000" flipH="1">
              <a:off x="5232745" y="967770"/>
              <a:ext cx="610483" cy="1310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56" name="TextBox 109"/>
          <p:cNvSpPr txBox="1">
            <a:spLocks noChangeArrowheads="1"/>
          </p:cNvSpPr>
          <p:nvPr/>
        </p:nvSpPr>
        <p:spPr bwMode="auto">
          <a:xfrm>
            <a:off x="2732088" y="2771775"/>
            <a:ext cx="209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ea typeface="宋体" charset="-122"/>
              </a:rPr>
              <a:t>A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23557" name="TextBox 110"/>
          <p:cNvSpPr txBox="1">
            <a:spLocks noChangeArrowheads="1"/>
          </p:cNvSpPr>
          <p:nvPr/>
        </p:nvSpPr>
        <p:spPr bwMode="auto">
          <a:xfrm>
            <a:off x="2946400" y="2771775"/>
            <a:ext cx="209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ea typeface="宋体" charset="-122"/>
              </a:rPr>
              <a:t>B</a:t>
            </a:r>
            <a:endParaRPr lang="zh-CN" altLang="en-US" sz="1400">
              <a:ea typeface="宋体" charset="-122"/>
            </a:endParaRPr>
          </a:p>
        </p:txBody>
      </p:sp>
      <p:sp>
        <p:nvSpPr>
          <p:cNvPr id="23558" name="TextBox 112"/>
          <p:cNvSpPr txBox="1">
            <a:spLocks noChangeArrowheads="1"/>
          </p:cNvSpPr>
          <p:nvPr/>
        </p:nvSpPr>
        <p:spPr bwMode="auto">
          <a:xfrm>
            <a:off x="2803525" y="2486025"/>
            <a:ext cx="2254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ea typeface="宋体" charset="-122"/>
              </a:rPr>
              <a:t>O</a:t>
            </a:r>
            <a:endParaRPr lang="zh-CN" altLang="en-US" sz="1200">
              <a:ea typeface="宋体" charset="-122"/>
            </a:endParaRPr>
          </a:p>
        </p:txBody>
      </p:sp>
      <p:sp>
        <p:nvSpPr>
          <p:cNvPr id="23559" name="椭圆 120"/>
          <p:cNvSpPr>
            <a:spLocks noChangeArrowheads="1"/>
          </p:cNvSpPr>
          <p:nvPr/>
        </p:nvSpPr>
        <p:spPr bwMode="auto">
          <a:xfrm>
            <a:off x="2741613" y="2486025"/>
            <a:ext cx="490537" cy="623888"/>
          </a:xfrm>
          <a:prstGeom prst="ellipse">
            <a:avLst/>
          </a:prstGeom>
          <a:solidFill>
            <a:srgbClr val="00B8FF">
              <a:alpha val="1882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3803650" y="2343150"/>
            <a:ext cx="854075" cy="2889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3561" name="TextBox 2"/>
          <p:cNvSpPr txBox="1">
            <a:spLocks noChangeArrowheads="1"/>
          </p:cNvSpPr>
          <p:nvPr/>
        </p:nvSpPr>
        <p:spPr bwMode="auto">
          <a:xfrm>
            <a:off x="1231900" y="4005263"/>
            <a:ext cx="67960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1) Each search node has a pointer to its parent search “trail”.</a:t>
            </a:r>
          </a:p>
          <a:p>
            <a:r>
              <a:rPr lang="en-US"/>
              <a:t>2) Each search node has keep the information of the   difference between their parent search node.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Experimental Results (Time)</a:t>
            </a:r>
            <a:endParaRPr lang="zh-CN" altLang="en-US" smtClean="0">
              <a:ea typeface="宋体" charset="-122"/>
            </a:endParaRPr>
          </a:p>
        </p:txBody>
      </p:sp>
      <p:pic>
        <p:nvPicPr>
          <p:cNvPr id="24578" name="图片 3" descr="tim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1071563"/>
            <a:ext cx="7286625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Contribution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the Streaming Graph Analysis Method to speed up the computation of updating information on Breakpoint graphs that handle both circular and linear chromosomes.</a:t>
            </a:r>
          </a:p>
          <a:p>
            <a:r>
              <a:rPr lang="en-US" smtClean="0"/>
              <a:t>Reduction of Branch and Bound algorithm search space.</a:t>
            </a:r>
          </a:p>
          <a:p>
            <a:r>
              <a:rPr lang="en-US" smtClean="0"/>
              <a:t>Parallelization of DCJ median Branch and Bound algorithm.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Experimental Results (Space)</a:t>
            </a:r>
            <a:endParaRPr lang="zh-CN" altLang="en-US" smtClean="0">
              <a:ea typeface="宋体" charset="-122"/>
            </a:endParaRPr>
          </a:p>
        </p:txBody>
      </p:sp>
      <p:pic>
        <p:nvPicPr>
          <p:cNvPr id="25602" name="图片 3" descr="dis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143000"/>
            <a:ext cx="5000625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图片 4" descr="mem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5" y="2657475"/>
            <a:ext cx="48577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Space Reduction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>
                <a:ea typeface="宋体" charset="-122"/>
              </a:rPr>
              <a:t>if 0-matching (i, j) in x same 0-k cycle (k </a:t>
            </a:r>
            <a:r>
              <a:rPr lang="en-US" altLang="zh-CN" sz="2800" smtClean="0">
                <a:latin typeface="宋体" charset="-122"/>
                <a:ea typeface="宋体" charset="-122"/>
              </a:rPr>
              <a:t>∈ 1,2,3</a:t>
            </a:r>
            <a:r>
              <a:rPr lang="en-US" altLang="zh-CN" sz="2800" smtClean="0">
                <a:ea typeface="宋体" charset="-122"/>
              </a:rPr>
              <a:t>), then after DCJ operation, the expected 0-k cycle change will be:</a:t>
            </a:r>
          </a:p>
          <a:p>
            <a:endParaRPr lang="en-US" altLang="zh-CN" sz="2800" smtClean="0">
              <a:ea typeface="宋体" charset="-122"/>
            </a:endParaRPr>
          </a:p>
          <a:p>
            <a:r>
              <a:rPr lang="en-US" altLang="zh-CN" sz="2800" b="1" smtClean="0">
                <a:solidFill>
                  <a:srgbClr val="FF0000"/>
                </a:solidFill>
                <a:ea typeface="宋体" charset="-122"/>
              </a:rPr>
              <a:t>0.5*x + 0.5*0 – (3-x)= 1.5x-3</a:t>
            </a:r>
            <a:r>
              <a:rPr lang="en-US" altLang="zh-CN" sz="2800" smtClean="0">
                <a:ea typeface="宋体" charset="-122"/>
              </a:rPr>
              <a:t>. </a:t>
            </a:r>
          </a:p>
          <a:p>
            <a:endParaRPr lang="en-US" altLang="zh-CN" sz="2800" smtClean="0">
              <a:ea typeface="宋体" charset="-122"/>
            </a:endParaRPr>
          </a:p>
          <a:p>
            <a:r>
              <a:rPr lang="en-US" altLang="zh-CN" sz="2800" smtClean="0">
                <a:ea typeface="宋体" charset="-122"/>
              </a:rPr>
              <a:t>We can select edges vertex v to continue    search if </a:t>
            </a:r>
            <a:r>
              <a:rPr lang="en-US" altLang="zh-CN" sz="2800" smtClean="0">
                <a:latin typeface="Times New Roman" pitchFamily="18" charset="0"/>
                <a:ea typeface="宋体" charset="-122"/>
                <a:cs typeface="Times New Roman" pitchFamily="18" charset="0"/>
              </a:rPr>
              <a:t>∑(v, s) (s is all other vertices except v)</a:t>
            </a:r>
            <a:endParaRPr lang="en-US" altLang="zh-CN" sz="2800" smtClean="0">
              <a:ea typeface="宋体" charset="-122"/>
            </a:endParaRPr>
          </a:p>
          <a:p>
            <a:endParaRPr 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Space Reduction (Results)</a:t>
            </a:r>
          </a:p>
        </p:txBody>
      </p:sp>
      <p:pic>
        <p:nvPicPr>
          <p:cNvPr id="2765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52525" y="1851025"/>
            <a:ext cx="6838950" cy="391477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Parallel Method </a:t>
            </a:r>
            <a:r>
              <a:rPr lang="en-US" altLang="zh-CN" sz="1600" smtClean="0">
                <a:ea typeface="宋体" charset="-122"/>
              </a:rPr>
              <a:t>[Bader 05]</a:t>
            </a:r>
            <a:endParaRPr lang="zh-CN" altLang="en-US" sz="1600" smtClean="0">
              <a:ea typeface="宋体" charset="-122"/>
            </a:endParaRPr>
          </a:p>
        </p:txBody>
      </p:sp>
      <p:pic>
        <p:nvPicPr>
          <p:cNvPr id="28674" name="图片 129" descr="图片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25" y="3325813"/>
            <a:ext cx="242411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图片 130" descr="图片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88" y="1897063"/>
            <a:ext cx="2655887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5" y="2155825"/>
            <a:ext cx="4357688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1428750" y="1512888"/>
            <a:ext cx="1711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Parallel search</a:t>
            </a:r>
            <a:endParaRPr lang="zh-CN" altLang="en-US">
              <a:ea typeface="宋体" charset="-122"/>
            </a:endParaRPr>
          </a:p>
        </p:txBody>
      </p:sp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6011863" y="1143000"/>
            <a:ext cx="177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Load Balancing</a:t>
            </a:r>
            <a:endParaRPr lang="zh-CN" altLang="en-US">
              <a:ea typeface="宋体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2875" y="3716338"/>
            <a:ext cx="4933950" cy="1368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1476375" y="5219700"/>
            <a:ext cx="4325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Expand a frontier then search in parallel.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Experimental Results (Parallel)</a:t>
            </a:r>
            <a:endParaRPr lang="zh-CN" altLang="en-US" smtClean="0">
              <a:ea typeface="宋体" charset="-122"/>
            </a:endParaRPr>
          </a:p>
        </p:txBody>
      </p:sp>
      <p:pic>
        <p:nvPicPr>
          <p:cNvPr id="29698" name="图片 4" descr="paralle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25"/>
            <a:ext cx="5072063" cy="355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图片 5" descr="efficiency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5" y="2857500"/>
            <a:ext cx="5000625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on Real Drosophila Data</a:t>
            </a:r>
          </a:p>
        </p:txBody>
      </p:sp>
      <p:pic>
        <p:nvPicPr>
          <p:cNvPr id="3072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0825" y="2924175"/>
            <a:ext cx="8642350" cy="127635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Acknowlegement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22275" y="1333500"/>
            <a:ext cx="8347075" cy="5010150"/>
          </a:xfrm>
        </p:spPr>
        <p:txBody>
          <a:bodyPr/>
          <a:lstStyle/>
          <a:p>
            <a:r>
              <a:rPr lang="en-US" sz="2800" smtClean="0"/>
              <a:t>This Research was sponsored in part by the: </a:t>
            </a:r>
          </a:p>
          <a:p>
            <a:r>
              <a:rPr lang="en-US" sz="2800" smtClean="0"/>
              <a:t>NSF PetaApps Grants OCI-0904461 (Bader), OCI-0904179 (Tang), OCI-0904166 (Schaeﬀer) </a:t>
            </a:r>
          </a:p>
          <a:p>
            <a:r>
              <a:rPr lang="en-US" sz="2800" smtClean="0"/>
              <a:t>and NSF OCI-1214504 (Bader).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Phylogenetic Tree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5219700" y="1130300"/>
            <a:ext cx="36734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>
                <a:latin typeface="Gill Sans MT" pitchFamily="34" charset="0"/>
                <a:ea typeface="宋体" charset="-122"/>
              </a:rPr>
              <a:t>This picture presents the phylogeny of the “12 Drosophila.”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Gill Sans MT" pitchFamily="34" charset="0"/>
                <a:ea typeface="宋体" charset="-122"/>
              </a:rPr>
              <a:t>From </a:t>
            </a:r>
            <a:r>
              <a:rPr lang="en-US" altLang="zh-CN">
                <a:latin typeface="Gill Sans MT" pitchFamily="34" charset="0"/>
                <a:ea typeface="宋体" charset="-122"/>
                <a:hlinkClick r:id="rId2"/>
              </a:rPr>
              <a:t>http://flybase.org/static_pages/species/sequenced_species.html</a:t>
            </a:r>
            <a:endParaRPr lang="en-US" altLang="zh-CN">
              <a:latin typeface="Gill Sans MT" pitchFamily="34" charset="0"/>
              <a:ea typeface="宋体" charset="-122"/>
            </a:endParaRPr>
          </a:p>
          <a:p>
            <a:pPr>
              <a:spcBef>
                <a:spcPct val="50000"/>
              </a:spcBef>
            </a:pPr>
            <a:endParaRPr lang="en-US" altLang="zh-CN">
              <a:latin typeface="Gill Sans MT" pitchFamily="34" charset="0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>
                <a:latin typeface="Gill Sans MT" pitchFamily="34" charset="0"/>
                <a:ea typeface="宋体" charset="-122"/>
              </a:rPr>
              <a:t>Fly Images were provided to FlyBase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latin typeface="Gill Sans MT" pitchFamily="34" charset="0"/>
                <a:ea typeface="宋体" charset="-122"/>
              </a:rPr>
              <a:t>By Nicholas Gompel</a:t>
            </a:r>
          </a:p>
        </p:txBody>
      </p:sp>
      <p:pic>
        <p:nvPicPr>
          <p:cNvPr id="7174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238" y="1152525"/>
            <a:ext cx="4538662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TextBox 5"/>
          <p:cNvSpPr txBox="1">
            <a:spLocks noChangeArrowheads="1"/>
          </p:cNvSpPr>
          <p:nvPr/>
        </p:nvSpPr>
        <p:spPr bwMode="auto">
          <a:xfrm>
            <a:off x="1963738" y="2246313"/>
            <a:ext cx="7207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simulans</a:t>
            </a: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965325" y="2492375"/>
            <a:ext cx="7159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sechellia</a:t>
            </a:r>
          </a:p>
        </p:txBody>
      </p:sp>
      <p:sp>
        <p:nvSpPr>
          <p:cNvPr id="7177" name="TextBox 7"/>
          <p:cNvSpPr txBox="1">
            <a:spLocks noChangeArrowheads="1"/>
          </p:cNvSpPr>
          <p:nvPr/>
        </p:nvSpPr>
        <p:spPr bwMode="auto">
          <a:xfrm>
            <a:off x="1965325" y="2781300"/>
            <a:ext cx="9413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melanogaster</a:t>
            </a:r>
          </a:p>
        </p:txBody>
      </p:sp>
      <p:sp>
        <p:nvSpPr>
          <p:cNvPr id="7178" name="TextBox 8"/>
          <p:cNvSpPr txBox="1">
            <a:spLocks noChangeArrowheads="1"/>
          </p:cNvSpPr>
          <p:nvPr/>
        </p:nvSpPr>
        <p:spPr bwMode="auto">
          <a:xfrm>
            <a:off x="1965325" y="3068638"/>
            <a:ext cx="649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yakuba</a:t>
            </a:r>
          </a:p>
        </p:txBody>
      </p:sp>
      <p:sp>
        <p:nvSpPr>
          <p:cNvPr id="7179" name="TextBox 9"/>
          <p:cNvSpPr txBox="1">
            <a:spLocks noChangeArrowheads="1"/>
          </p:cNvSpPr>
          <p:nvPr/>
        </p:nvSpPr>
        <p:spPr bwMode="auto">
          <a:xfrm>
            <a:off x="1965325" y="3295650"/>
            <a:ext cx="6032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erecta</a:t>
            </a:r>
          </a:p>
        </p:txBody>
      </p:sp>
      <p:sp>
        <p:nvSpPr>
          <p:cNvPr id="7180" name="TextBox 10"/>
          <p:cNvSpPr txBox="1">
            <a:spLocks noChangeArrowheads="1"/>
          </p:cNvSpPr>
          <p:nvPr/>
        </p:nvSpPr>
        <p:spPr bwMode="auto">
          <a:xfrm>
            <a:off x="1965325" y="3573463"/>
            <a:ext cx="8223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ananassae</a:t>
            </a:r>
          </a:p>
        </p:txBody>
      </p:sp>
      <p:sp>
        <p:nvSpPr>
          <p:cNvPr id="7181" name="TextBox 11"/>
          <p:cNvSpPr txBox="1">
            <a:spLocks noChangeArrowheads="1"/>
          </p:cNvSpPr>
          <p:nvPr/>
        </p:nvSpPr>
        <p:spPr bwMode="auto">
          <a:xfrm>
            <a:off x="1965325" y="3879850"/>
            <a:ext cx="10223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pseudoobscura</a:t>
            </a:r>
          </a:p>
        </p:txBody>
      </p:sp>
      <p:sp>
        <p:nvSpPr>
          <p:cNvPr id="7182" name="TextBox 12"/>
          <p:cNvSpPr txBox="1">
            <a:spLocks noChangeArrowheads="1"/>
          </p:cNvSpPr>
          <p:nvPr/>
        </p:nvSpPr>
        <p:spPr bwMode="auto">
          <a:xfrm>
            <a:off x="1965325" y="4111625"/>
            <a:ext cx="7413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persimilis</a:t>
            </a:r>
          </a:p>
        </p:txBody>
      </p:sp>
      <p:sp>
        <p:nvSpPr>
          <p:cNvPr id="7183" name="TextBox 13"/>
          <p:cNvSpPr txBox="1">
            <a:spLocks noChangeArrowheads="1"/>
          </p:cNvSpPr>
          <p:nvPr/>
        </p:nvSpPr>
        <p:spPr bwMode="auto">
          <a:xfrm>
            <a:off x="1965325" y="4351338"/>
            <a:ext cx="696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willistoni</a:t>
            </a:r>
          </a:p>
        </p:txBody>
      </p:sp>
      <p:sp>
        <p:nvSpPr>
          <p:cNvPr id="7184" name="TextBox 14"/>
          <p:cNvSpPr txBox="1">
            <a:spLocks noChangeArrowheads="1"/>
          </p:cNvSpPr>
          <p:nvPr/>
        </p:nvSpPr>
        <p:spPr bwMode="auto">
          <a:xfrm>
            <a:off x="1965325" y="4633913"/>
            <a:ext cx="8302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mojavensis</a:t>
            </a:r>
          </a:p>
        </p:txBody>
      </p:sp>
      <p:sp>
        <p:nvSpPr>
          <p:cNvPr id="7185" name="TextBox 15"/>
          <p:cNvSpPr txBox="1">
            <a:spLocks noChangeArrowheads="1"/>
          </p:cNvSpPr>
          <p:nvPr/>
        </p:nvSpPr>
        <p:spPr bwMode="auto">
          <a:xfrm>
            <a:off x="1965325" y="4913313"/>
            <a:ext cx="5413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virilis</a:t>
            </a:r>
          </a:p>
        </p:txBody>
      </p:sp>
      <p:sp>
        <p:nvSpPr>
          <p:cNvPr id="7186" name="TextBox 16"/>
          <p:cNvSpPr txBox="1">
            <a:spLocks noChangeArrowheads="1"/>
          </p:cNvSpPr>
          <p:nvPr/>
        </p:nvSpPr>
        <p:spPr bwMode="auto">
          <a:xfrm>
            <a:off x="1965325" y="5229225"/>
            <a:ext cx="777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grimshawi</a:t>
            </a:r>
          </a:p>
        </p:txBody>
      </p:sp>
      <p:sp>
        <p:nvSpPr>
          <p:cNvPr id="7187" name="TextBox 17"/>
          <p:cNvSpPr txBox="1">
            <a:spLocks noChangeArrowheads="1"/>
          </p:cNvSpPr>
          <p:nvPr/>
        </p:nvSpPr>
        <p:spPr bwMode="auto">
          <a:xfrm>
            <a:off x="574675" y="2765425"/>
            <a:ext cx="127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melanogaster subgroup</a:t>
            </a:r>
          </a:p>
        </p:txBody>
      </p:sp>
      <p:sp>
        <p:nvSpPr>
          <p:cNvPr id="7188" name="TextBox 18"/>
          <p:cNvSpPr txBox="1">
            <a:spLocks noChangeArrowheads="1"/>
          </p:cNvSpPr>
          <p:nvPr/>
        </p:nvSpPr>
        <p:spPr bwMode="auto">
          <a:xfrm>
            <a:off x="612775" y="3155950"/>
            <a:ext cx="11033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melanogaster group</a:t>
            </a:r>
          </a:p>
        </p:txBody>
      </p:sp>
      <p:sp>
        <p:nvSpPr>
          <p:cNvPr id="7189" name="TextBox 19"/>
          <p:cNvSpPr txBox="1">
            <a:spLocks noChangeArrowheads="1"/>
          </p:cNvSpPr>
          <p:nvPr/>
        </p:nvSpPr>
        <p:spPr bwMode="auto">
          <a:xfrm>
            <a:off x="1198563" y="3879850"/>
            <a:ext cx="8461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obscura group</a:t>
            </a:r>
          </a:p>
        </p:txBody>
      </p:sp>
      <p:sp>
        <p:nvSpPr>
          <p:cNvPr id="7190" name="TextBox 20"/>
          <p:cNvSpPr txBox="1">
            <a:spLocks noChangeArrowheads="1"/>
          </p:cNvSpPr>
          <p:nvPr/>
        </p:nvSpPr>
        <p:spPr bwMode="auto">
          <a:xfrm>
            <a:off x="1198563" y="4243388"/>
            <a:ext cx="8604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willistoni group</a:t>
            </a:r>
          </a:p>
        </p:txBody>
      </p:sp>
      <p:sp>
        <p:nvSpPr>
          <p:cNvPr id="7191" name="TextBox 21"/>
          <p:cNvSpPr txBox="1">
            <a:spLocks noChangeArrowheads="1"/>
          </p:cNvSpPr>
          <p:nvPr/>
        </p:nvSpPr>
        <p:spPr bwMode="auto">
          <a:xfrm>
            <a:off x="1198563" y="4525963"/>
            <a:ext cx="793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repleta group</a:t>
            </a:r>
          </a:p>
        </p:txBody>
      </p:sp>
      <p:sp>
        <p:nvSpPr>
          <p:cNvPr id="7192" name="TextBox 22"/>
          <p:cNvSpPr txBox="1">
            <a:spLocks noChangeArrowheads="1"/>
          </p:cNvSpPr>
          <p:nvPr/>
        </p:nvSpPr>
        <p:spPr bwMode="auto">
          <a:xfrm>
            <a:off x="1198563" y="4805363"/>
            <a:ext cx="7048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virilis group</a:t>
            </a:r>
          </a:p>
        </p:txBody>
      </p:sp>
      <p:sp>
        <p:nvSpPr>
          <p:cNvPr id="7193" name="TextBox 23"/>
          <p:cNvSpPr txBox="1">
            <a:spLocks noChangeArrowheads="1"/>
          </p:cNvSpPr>
          <p:nvPr/>
        </p:nvSpPr>
        <p:spPr bwMode="auto">
          <a:xfrm>
            <a:off x="989013" y="5167313"/>
            <a:ext cx="11287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Hawaiian Drosophila</a:t>
            </a:r>
          </a:p>
        </p:txBody>
      </p:sp>
      <p:sp>
        <p:nvSpPr>
          <p:cNvPr id="7194" name="TextBox 24"/>
          <p:cNvSpPr txBox="1">
            <a:spLocks noChangeArrowheads="1"/>
          </p:cNvSpPr>
          <p:nvPr/>
        </p:nvSpPr>
        <p:spPr bwMode="auto">
          <a:xfrm>
            <a:off x="184150" y="3803650"/>
            <a:ext cx="7477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Sophophora</a:t>
            </a:r>
          </a:p>
        </p:txBody>
      </p:sp>
      <p:sp>
        <p:nvSpPr>
          <p:cNvPr id="7195" name="TextBox 25"/>
          <p:cNvSpPr txBox="1">
            <a:spLocks noChangeArrowheads="1"/>
          </p:cNvSpPr>
          <p:nvPr/>
        </p:nvSpPr>
        <p:spPr bwMode="auto">
          <a:xfrm>
            <a:off x="184150" y="5129213"/>
            <a:ext cx="6762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Drosophila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Text Box 2"/>
          <p:cNvSpPr txBox="1">
            <a:spLocks noChangeArrowheads="1"/>
          </p:cNvSpPr>
          <p:nvPr/>
        </p:nvSpPr>
        <p:spPr bwMode="auto">
          <a:xfrm>
            <a:off x="107950" y="257175"/>
            <a:ext cx="62531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ea typeface="宋体" charset="-122"/>
              </a:rPr>
              <a:t>Sequence Alignment </a:t>
            </a:r>
            <a:r>
              <a:rPr lang="en-US" altLang="zh-CN" sz="1400">
                <a:ea typeface="宋体" charset="-122"/>
              </a:rPr>
              <a:t>[Du</a:t>
            </a:r>
            <a:r>
              <a:rPr lang="en-US" sz="1400"/>
              <a:t> et al., </a:t>
            </a:r>
            <a:r>
              <a:rPr lang="en-US" altLang="zh-CN" sz="1400">
                <a:ea typeface="宋体" charset="-122"/>
              </a:rPr>
              <a:t>2010(1), 2010(2)]</a:t>
            </a:r>
          </a:p>
        </p:txBody>
      </p:sp>
      <p:sp>
        <p:nvSpPr>
          <p:cNvPr id="1073" name="Text Box 4"/>
          <p:cNvSpPr txBox="1">
            <a:spLocks noChangeArrowheads="1"/>
          </p:cNvSpPr>
          <p:nvPr/>
        </p:nvSpPr>
        <p:spPr bwMode="auto">
          <a:xfrm>
            <a:off x="396875" y="981075"/>
            <a:ext cx="8064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b="1">
                <a:ea typeface="宋体" charset="-122"/>
              </a:rPr>
              <a:t>S</a:t>
            </a:r>
            <a:r>
              <a:rPr lang="zh-CN" altLang="en-US" b="1">
                <a:ea typeface="宋体" charset="-122"/>
              </a:rPr>
              <a:t>equence alignment</a:t>
            </a:r>
            <a:r>
              <a:rPr lang="zh-CN" altLang="en-US">
                <a:ea typeface="宋体" charset="-122"/>
              </a:rPr>
              <a:t> is a way of arranging the sequences of DNA, RNA, or protein to identify regions of similarity that may be a consequence of functional, structural, or evolutionary relationships between the sequences.</a:t>
            </a:r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2133600"/>
            <a:ext cx="68484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900113" y="3860800"/>
            <a:ext cx="431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900113" y="4221163"/>
            <a:ext cx="431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900113" y="4581525"/>
            <a:ext cx="43180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900113" y="4940300"/>
            <a:ext cx="431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1330325" y="3860800"/>
            <a:ext cx="431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1330325" y="4221163"/>
            <a:ext cx="431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1330325" y="4581525"/>
            <a:ext cx="43180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1330325" y="4940300"/>
            <a:ext cx="431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1763713" y="3860800"/>
            <a:ext cx="431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1763713" y="4221163"/>
            <a:ext cx="431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1763713" y="4581525"/>
            <a:ext cx="43180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1763713" y="4940300"/>
            <a:ext cx="431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2195513" y="3860800"/>
            <a:ext cx="431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2195513" y="4221163"/>
            <a:ext cx="431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" name="Rectangle 20"/>
          <p:cNvSpPr>
            <a:spLocks noChangeArrowheads="1"/>
          </p:cNvSpPr>
          <p:nvPr/>
        </p:nvSpPr>
        <p:spPr bwMode="auto">
          <a:xfrm>
            <a:off x="2195513" y="4581525"/>
            <a:ext cx="43180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2" name="Rectangle 21"/>
          <p:cNvSpPr>
            <a:spLocks noChangeArrowheads="1"/>
          </p:cNvSpPr>
          <p:nvPr/>
        </p:nvSpPr>
        <p:spPr bwMode="auto">
          <a:xfrm>
            <a:off x="2195513" y="4940300"/>
            <a:ext cx="431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 flipV="1">
            <a:off x="1547813" y="40767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 flipH="1" flipV="1">
            <a:off x="1187450" y="4076700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55" name="Line 24"/>
          <p:cNvSpPr>
            <a:spLocks noChangeShapeType="1"/>
          </p:cNvSpPr>
          <p:nvPr/>
        </p:nvSpPr>
        <p:spPr bwMode="auto">
          <a:xfrm flipH="1">
            <a:off x="1042988" y="44386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1835150" y="4149725"/>
            <a:ext cx="3746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...</a:t>
            </a:r>
            <a:endParaRPr lang="zh-CN" altLang="en-US">
              <a:ea typeface="宋体" charset="-122"/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V="1">
            <a:off x="1906588" y="47244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58" name="Line 27"/>
          <p:cNvSpPr>
            <a:spLocks noChangeShapeType="1"/>
          </p:cNvSpPr>
          <p:nvPr/>
        </p:nvSpPr>
        <p:spPr bwMode="auto">
          <a:xfrm flipH="1" flipV="1">
            <a:off x="1546225" y="4724400"/>
            <a:ext cx="2889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59" name="Line 28"/>
          <p:cNvSpPr>
            <a:spLocks noChangeShapeType="1"/>
          </p:cNvSpPr>
          <p:nvPr/>
        </p:nvSpPr>
        <p:spPr bwMode="auto">
          <a:xfrm flipH="1">
            <a:off x="1401763" y="5084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60" name="Object 47"/>
          <p:cNvGraphicFramePr>
            <a:graphicFrameLocks noChangeAspect="1"/>
          </p:cNvGraphicFramePr>
          <p:nvPr/>
        </p:nvGraphicFramePr>
        <p:xfrm>
          <a:off x="2916238" y="4076700"/>
          <a:ext cx="58245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r:id="rId4" imgW="4419600" imgH="711200" progId="Equation.3">
                  <p:embed/>
                </p:oleObj>
              </mc:Choice>
              <mc:Fallback>
                <p:oleObj r:id="rId4" imgW="4419600" imgH="7112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076700"/>
                        <a:ext cx="582453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bldLvl="0" autoUpdateAnimBg="0"/>
      <p:bldP spid="57" grpId="0" animBg="1"/>
      <p:bldP spid="5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smtClean="0"/>
              <a:t>Genome Rearrangement:</a:t>
            </a:r>
            <a:br>
              <a:rPr lang="en-US" sz="3200" smtClean="0"/>
            </a:br>
            <a:r>
              <a:rPr lang="en-US" sz="3200" smtClean="0"/>
              <a:t>Chromosome Level</a:t>
            </a:r>
          </a:p>
        </p:txBody>
      </p:sp>
      <p:grpSp>
        <p:nvGrpSpPr>
          <p:cNvPr id="33795" name="Group 46"/>
          <p:cNvGrpSpPr>
            <a:grpSpLocks/>
          </p:cNvGrpSpPr>
          <p:nvPr/>
        </p:nvGrpSpPr>
        <p:grpSpPr bwMode="auto">
          <a:xfrm>
            <a:off x="496888" y="1287463"/>
            <a:ext cx="8277225" cy="2686050"/>
            <a:chOff x="123825" y="1305699"/>
            <a:chExt cx="8816288" cy="2861181"/>
          </a:xfrm>
        </p:grpSpPr>
        <p:pic>
          <p:nvPicPr>
            <p:cNvPr id="33796" name="Picture 4" descr="C:\Users\Schaeffer\Documents\Next Generation Sequencing\KB819ARL_Chr3_s2_UL.jpg"/>
            <p:cNvPicPr>
              <a:picLocks noChangeAspect="1" noChangeArrowheads="1"/>
            </p:cNvPicPr>
            <p:nvPr/>
          </p:nvPicPr>
          <p:blipFill>
            <a:blip r:embed="rId2"/>
            <a:srcRect t="14445"/>
            <a:stretch>
              <a:fillRect/>
            </a:stretch>
          </p:blipFill>
          <p:spPr bwMode="auto">
            <a:xfrm>
              <a:off x="123825" y="2338086"/>
              <a:ext cx="8816288" cy="1828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7" name="Picture 2" descr="C:\Users\Schaeffer\Documents\Next Generation Sequencing\JR72STL_Chr3_s2_UL.jpg"/>
            <p:cNvPicPr>
              <a:picLocks noChangeAspect="1" noChangeArrowheads="1"/>
            </p:cNvPicPr>
            <p:nvPr/>
          </p:nvPicPr>
          <p:blipFill>
            <a:blip r:embed="rId3"/>
            <a:srcRect l="703" t="6421"/>
            <a:stretch>
              <a:fillRect/>
            </a:stretch>
          </p:blipFill>
          <p:spPr bwMode="auto">
            <a:xfrm>
              <a:off x="905490" y="1305699"/>
              <a:ext cx="7828188" cy="859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3798" name="Straight Connector 33"/>
            <p:cNvCxnSpPr>
              <a:cxnSpLocks noChangeShapeType="1"/>
            </p:cNvCxnSpPr>
            <p:nvPr/>
          </p:nvCxnSpPr>
          <p:spPr bwMode="auto">
            <a:xfrm flipH="1">
              <a:off x="1819890" y="1792390"/>
              <a:ext cx="88490" cy="10766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799" name="Straight Connector 34"/>
            <p:cNvCxnSpPr>
              <a:cxnSpLocks noChangeShapeType="1"/>
            </p:cNvCxnSpPr>
            <p:nvPr/>
          </p:nvCxnSpPr>
          <p:spPr bwMode="auto">
            <a:xfrm flipH="1">
              <a:off x="2970264" y="1851236"/>
              <a:ext cx="11061" cy="7228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0" name="Straight Connector 35"/>
            <p:cNvCxnSpPr>
              <a:cxnSpLocks noChangeShapeType="1"/>
            </p:cNvCxnSpPr>
            <p:nvPr/>
          </p:nvCxnSpPr>
          <p:spPr bwMode="auto">
            <a:xfrm>
              <a:off x="3843338" y="1651211"/>
              <a:ext cx="23812" cy="933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1" name="Straight Connector 36"/>
            <p:cNvCxnSpPr>
              <a:cxnSpLocks noChangeShapeType="1"/>
            </p:cNvCxnSpPr>
            <p:nvPr/>
          </p:nvCxnSpPr>
          <p:spPr bwMode="auto">
            <a:xfrm>
              <a:off x="5143500" y="1708361"/>
              <a:ext cx="1057275" cy="12430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2" name="Straight Connector 37"/>
            <p:cNvCxnSpPr>
              <a:cxnSpLocks noChangeShapeType="1"/>
            </p:cNvCxnSpPr>
            <p:nvPr/>
          </p:nvCxnSpPr>
          <p:spPr bwMode="auto">
            <a:xfrm>
              <a:off x="5681663" y="1808373"/>
              <a:ext cx="38100" cy="13477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3" name="Straight Connector 38"/>
            <p:cNvCxnSpPr>
              <a:cxnSpLocks noChangeShapeType="1"/>
            </p:cNvCxnSpPr>
            <p:nvPr/>
          </p:nvCxnSpPr>
          <p:spPr bwMode="auto">
            <a:xfrm>
              <a:off x="4887555" y="1703899"/>
              <a:ext cx="1398945" cy="12141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4" name="Straight Connector 39"/>
            <p:cNvCxnSpPr>
              <a:cxnSpLocks noChangeShapeType="1"/>
            </p:cNvCxnSpPr>
            <p:nvPr/>
          </p:nvCxnSpPr>
          <p:spPr bwMode="auto">
            <a:xfrm flipH="1" flipV="1">
              <a:off x="4633913" y="1684549"/>
              <a:ext cx="1895475" cy="117157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5" name="Straight Connector 40"/>
            <p:cNvCxnSpPr>
              <a:cxnSpLocks noChangeShapeType="1"/>
            </p:cNvCxnSpPr>
            <p:nvPr/>
          </p:nvCxnSpPr>
          <p:spPr bwMode="auto">
            <a:xfrm flipH="1">
              <a:off x="5419725" y="1908386"/>
              <a:ext cx="519113" cy="1295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6" name="Straight Connector 41"/>
            <p:cNvCxnSpPr>
              <a:cxnSpLocks noChangeShapeType="1"/>
            </p:cNvCxnSpPr>
            <p:nvPr/>
          </p:nvCxnSpPr>
          <p:spPr bwMode="auto">
            <a:xfrm>
              <a:off x="7800975" y="1927436"/>
              <a:ext cx="133350" cy="5048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7" name="Straight Connector 42"/>
            <p:cNvCxnSpPr>
              <a:cxnSpLocks noChangeShapeType="1"/>
            </p:cNvCxnSpPr>
            <p:nvPr/>
          </p:nvCxnSpPr>
          <p:spPr bwMode="auto">
            <a:xfrm>
              <a:off x="7267575" y="1755986"/>
              <a:ext cx="190500" cy="8096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8" name="Straight Connector 43"/>
            <p:cNvCxnSpPr>
              <a:cxnSpLocks noChangeShapeType="1"/>
            </p:cNvCxnSpPr>
            <p:nvPr/>
          </p:nvCxnSpPr>
          <p:spPr bwMode="auto">
            <a:xfrm>
              <a:off x="6958013" y="1727411"/>
              <a:ext cx="57150" cy="10953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9" name="Straight Connector 44"/>
            <p:cNvCxnSpPr>
              <a:cxnSpLocks noChangeShapeType="1"/>
            </p:cNvCxnSpPr>
            <p:nvPr/>
          </p:nvCxnSpPr>
          <p:spPr bwMode="auto">
            <a:xfrm>
              <a:off x="4124325" y="1641686"/>
              <a:ext cx="185738" cy="1057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10" name="Straight Connector 45"/>
            <p:cNvCxnSpPr>
              <a:cxnSpLocks noChangeShapeType="1"/>
            </p:cNvCxnSpPr>
            <p:nvPr/>
          </p:nvCxnSpPr>
          <p:spPr bwMode="auto">
            <a:xfrm>
              <a:off x="4367213" y="1694073"/>
              <a:ext cx="151631" cy="10717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3811" name="TextBox 47"/>
          <p:cNvSpPr txBox="1">
            <a:spLocks noChangeArrowheads="1"/>
          </p:cNvSpPr>
          <p:nvPr/>
        </p:nvSpPr>
        <p:spPr bwMode="auto">
          <a:xfrm>
            <a:off x="785813" y="4324350"/>
            <a:ext cx="781050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Genome rearrangements observed in Drosophila polytene chromosomes.</a:t>
            </a:r>
          </a:p>
          <a:p>
            <a:endParaRPr lang="en-US"/>
          </a:p>
          <a:p>
            <a:r>
              <a:rPr lang="en-US" sz="1400"/>
              <a:t>DOBZHANSKY, T., and A. H. STURTEVANT, 1938 Inversions in the chromosomes of </a:t>
            </a:r>
            <a:r>
              <a:rPr lang="en-US" sz="1400" i="1"/>
              <a:t>Drosophila</a:t>
            </a:r>
          </a:p>
          <a:p>
            <a:r>
              <a:rPr lang="en-US" sz="1400" i="1"/>
              <a:t>pseudoobscura. Genetics </a:t>
            </a:r>
            <a:r>
              <a:rPr lang="en-US" sz="1400" b="1" i="1"/>
              <a:t>23: 28-64.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2C31B6-787E-48B8-928D-CF76B6FB95B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322263" y="0"/>
            <a:ext cx="8229600" cy="758825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Genome Rearrangement</a:t>
            </a:r>
            <a:endParaRPr lang="zh-CN" altLang="en-US" smtClean="0">
              <a:ea typeface="宋体" charset="-122"/>
            </a:endParaRPr>
          </a:p>
        </p:txBody>
      </p:sp>
      <p:pic>
        <p:nvPicPr>
          <p:cNvPr id="4" name="Picture 2" descr="humanmou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715963"/>
            <a:ext cx="5287963" cy="54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blan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30363"/>
            <a:ext cx="5067300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323850" y="6308725"/>
            <a:ext cx="4181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1000">
                <a:ea typeface="宋体" charset="-122"/>
              </a:rPr>
              <a:t>http://ai.stanford.edu/~serafim/CS374_2006/presentations/lecture17.ppt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1112 L -0.00209 0.0947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9477 L -0.00209 0.1726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17262 L -0.00209 0.2393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23934 L -0.00209 0.6285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Genome Rearrangement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395288" y="1093788"/>
            <a:ext cx="82216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lang="zh-CN" altLang="en-US">
                <a:ea typeface="宋体" charset="-122"/>
              </a:rPr>
              <a:t>In 1980s Jeffrey Palmer studied evolution of plant organelles by comparing mitochondrial genomes of the cabbage and turnip</a:t>
            </a:r>
            <a:r>
              <a:rPr lang="en-US"/>
              <a:t>, </a:t>
            </a:r>
            <a:r>
              <a:rPr lang="zh-CN" altLang="en-US">
                <a:ea typeface="宋体" charset="-122"/>
              </a:rPr>
              <a:t>99% similarity between genes</a:t>
            </a:r>
            <a:r>
              <a:rPr lang="en-US"/>
              <a:t>, </a:t>
            </a:r>
            <a:r>
              <a:rPr lang="zh-CN" altLang="en-US">
                <a:ea typeface="宋体" charset="-122"/>
              </a:rPr>
              <a:t>These surprisingly identical gene sequences differed in gene order</a:t>
            </a:r>
            <a:r>
              <a:rPr lang="en-US"/>
              <a:t>, </a:t>
            </a:r>
            <a:r>
              <a:rPr lang="zh-CN" altLang="en-US">
                <a:ea typeface="宋体" charset="-122"/>
              </a:rPr>
              <a:t>This study helped pave the way to analyzing </a:t>
            </a:r>
            <a:r>
              <a:rPr lang="zh-CN" altLang="en-US" b="1">
                <a:ea typeface="宋体" charset="-122"/>
              </a:rPr>
              <a:t>genome rearrangements</a:t>
            </a:r>
            <a:r>
              <a:rPr lang="zh-CN" altLang="en-US">
                <a:ea typeface="宋体" charset="-122"/>
              </a:rPr>
              <a:t> in molecular evolution</a:t>
            </a:r>
            <a:r>
              <a:rPr lang="en-US"/>
              <a:t>.</a:t>
            </a:r>
            <a:endParaRPr lang="zh-CN" altLang="en-US">
              <a:ea typeface="宋体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187450" y="2395538"/>
            <a:ext cx="548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zh-CN" b="1">
                <a:latin typeface="Courier New" pitchFamily="49" charset="0"/>
                <a:ea typeface="宋体" charset="-122"/>
              </a:rPr>
              <a:t>1  2  </a:t>
            </a:r>
            <a:r>
              <a:rPr lang="zh-CN" altLang="zh-CN" b="1" u="sng">
                <a:latin typeface="Courier New" pitchFamily="49" charset="0"/>
                <a:ea typeface="宋体" charset="-122"/>
              </a:rPr>
              <a:t>3  4  5  6</a:t>
            </a:r>
            <a:r>
              <a:rPr lang="zh-CN" altLang="zh-CN" b="1">
                <a:latin typeface="Courier New" pitchFamily="49" charset="0"/>
                <a:ea typeface="宋体" charset="-122"/>
              </a:rPr>
              <a:t>  7  8  9  10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187450" y="3563938"/>
            <a:ext cx="548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zh-CN" b="1">
                <a:latin typeface="Courier New" pitchFamily="49" charset="0"/>
                <a:ea typeface="宋体" charset="-122"/>
              </a:rPr>
              <a:t>1  2 </a:t>
            </a:r>
            <a:r>
              <a:rPr lang="zh-CN" altLang="zh-CN" b="1">
                <a:solidFill>
                  <a:srgbClr val="FF0000"/>
                </a:solidFill>
                <a:ea typeface="宋体" charset="-122"/>
              </a:rPr>
              <a:t>–</a:t>
            </a:r>
            <a:r>
              <a:rPr lang="zh-CN" altLang="zh-CN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6 </a:t>
            </a:r>
            <a:r>
              <a:rPr lang="zh-CN" altLang="zh-CN" b="1">
                <a:solidFill>
                  <a:srgbClr val="FF0000"/>
                </a:solidFill>
                <a:ea typeface="宋体" charset="-122"/>
              </a:rPr>
              <a:t>–</a:t>
            </a:r>
            <a:r>
              <a:rPr lang="zh-CN" altLang="zh-CN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5 -4 -3</a:t>
            </a:r>
            <a:r>
              <a:rPr lang="zh-CN" altLang="zh-CN" b="1">
                <a:latin typeface="Courier New" pitchFamily="49" charset="0"/>
                <a:ea typeface="宋体" charset="-122"/>
              </a:rPr>
              <a:t>  7  8  9  10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87450" y="4732338"/>
            <a:ext cx="548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b="1">
                <a:latin typeface="Courier New" pitchFamily="49" charset="0"/>
                <a:ea typeface="宋体" charset="-122"/>
              </a:rPr>
              <a:t>1  2  7  8  </a:t>
            </a:r>
            <a:r>
              <a:rPr lang="zh-CN" altLang="zh-CN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3  4  5  6  </a:t>
            </a:r>
            <a:r>
              <a:rPr lang="zh-CN" altLang="zh-CN" b="1">
                <a:latin typeface="Courier New" pitchFamily="49" charset="0"/>
                <a:ea typeface="宋体" charset="-122"/>
              </a:rPr>
              <a:t>9  10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187450" y="5900738"/>
            <a:ext cx="548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zh-CN" b="1">
                <a:latin typeface="Courier New" pitchFamily="49" charset="0"/>
                <a:ea typeface="宋体" charset="-122"/>
              </a:rPr>
              <a:t>1  2  7  8 </a:t>
            </a:r>
            <a:r>
              <a:rPr lang="zh-CN" altLang="zh-CN" b="1">
                <a:solidFill>
                  <a:srgbClr val="FF0000"/>
                </a:solidFill>
                <a:ea typeface="宋体" charset="-122"/>
              </a:rPr>
              <a:t>–</a:t>
            </a:r>
            <a:r>
              <a:rPr lang="zh-CN" altLang="zh-CN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6 -5 -4 -3</a:t>
            </a:r>
            <a:r>
              <a:rPr lang="zh-CN" altLang="zh-CN" b="1">
                <a:latin typeface="Courier New" pitchFamily="49" charset="0"/>
                <a:ea typeface="宋体" charset="-122"/>
              </a:rPr>
              <a:t>  9  10</a:t>
            </a:r>
          </a:p>
        </p:txBody>
      </p:sp>
      <p:cxnSp>
        <p:nvCxnSpPr>
          <p:cNvPr id="20" name="AutoShape 9"/>
          <p:cNvCxnSpPr>
            <a:cxnSpLocks noChangeShapeType="1"/>
            <a:stCxn id="16" idx="1"/>
            <a:endCxn id="17" idx="1"/>
          </p:cNvCxnSpPr>
          <p:nvPr/>
        </p:nvCxnSpPr>
        <p:spPr bwMode="auto">
          <a:xfrm rot="10800000" flipH="1" flipV="1">
            <a:off x="1187450" y="2579688"/>
            <a:ext cx="1588" cy="1168400"/>
          </a:xfrm>
          <a:prstGeom prst="curvedConnector3">
            <a:avLst>
              <a:gd name="adj1" fmla="val -14400000"/>
            </a:avLst>
          </a:prstGeom>
          <a:noFill/>
          <a:ln w="76200">
            <a:solidFill>
              <a:srgbClr val="777777"/>
            </a:solidFill>
            <a:round/>
            <a:headEnd/>
            <a:tailEnd type="stealth" w="med" len="med"/>
          </a:ln>
        </p:spPr>
      </p:cxnSp>
      <p:cxnSp>
        <p:nvCxnSpPr>
          <p:cNvPr id="21" name="AutoShape 10"/>
          <p:cNvCxnSpPr>
            <a:cxnSpLocks noChangeShapeType="1"/>
            <a:stCxn id="16" idx="1"/>
            <a:endCxn id="18" idx="1"/>
          </p:cNvCxnSpPr>
          <p:nvPr/>
        </p:nvCxnSpPr>
        <p:spPr bwMode="auto">
          <a:xfrm rot="10800000" flipH="1" flipV="1">
            <a:off x="1187450" y="2579688"/>
            <a:ext cx="1588" cy="2336800"/>
          </a:xfrm>
          <a:prstGeom prst="curvedConnector3">
            <a:avLst>
              <a:gd name="adj1" fmla="val -34400000"/>
            </a:avLst>
          </a:prstGeom>
          <a:noFill/>
          <a:ln w="76200">
            <a:solidFill>
              <a:srgbClr val="777777"/>
            </a:solidFill>
            <a:round/>
            <a:headEnd/>
            <a:tailEnd type="stealth" w="med" len="med"/>
          </a:ln>
        </p:spPr>
      </p:cxnSp>
      <p:cxnSp>
        <p:nvCxnSpPr>
          <p:cNvPr id="22" name="AutoShape 11"/>
          <p:cNvCxnSpPr>
            <a:cxnSpLocks noChangeShapeType="1"/>
            <a:stCxn id="16" idx="1"/>
            <a:endCxn id="19" idx="1"/>
          </p:cNvCxnSpPr>
          <p:nvPr/>
        </p:nvCxnSpPr>
        <p:spPr bwMode="auto">
          <a:xfrm rot="10800000" flipH="1" flipV="1">
            <a:off x="1187450" y="2579688"/>
            <a:ext cx="1588" cy="3505200"/>
          </a:xfrm>
          <a:prstGeom prst="curvedConnector3">
            <a:avLst>
              <a:gd name="adj1" fmla="val -49600000"/>
            </a:avLst>
          </a:prstGeom>
          <a:noFill/>
          <a:ln w="76200">
            <a:solidFill>
              <a:srgbClr val="777777"/>
            </a:solidFill>
            <a:round/>
            <a:headEnd/>
            <a:tailEnd type="stealth" w="med" len="med"/>
          </a:ln>
        </p:spPr>
      </p:cxn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1339850" y="3157538"/>
            <a:ext cx="1362075" cy="366712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>
                <a:latin typeface="Verdana" pitchFamily="34" charset="0"/>
                <a:ea typeface="宋体" charset="-122"/>
              </a:rPr>
              <a:t>Inversion: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1339850" y="4300538"/>
            <a:ext cx="1825625" cy="366712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>
                <a:latin typeface="Verdana" pitchFamily="34" charset="0"/>
                <a:ea typeface="宋体" charset="-122"/>
              </a:rPr>
              <a:t>Transposition: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1339850" y="5443538"/>
            <a:ext cx="2886075" cy="366712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>
                <a:latin typeface="Verdana" pitchFamily="34" charset="0"/>
                <a:ea typeface="宋体" charset="-122"/>
              </a:rPr>
              <a:t>Inverted Transposition: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utoUpdateAnimBg="0"/>
      <p:bldP spid="17" grpId="0" bldLvl="0" autoUpdateAnimBg="0"/>
      <p:bldP spid="18" grpId="0" bldLvl="0" autoUpdateAnimBg="0"/>
      <p:bldP spid="19" grpId="0" bldLvl="0" autoUpdateAnimBg="0"/>
      <p:bldP spid="23" grpId="0" bldLvl="0" animBg="1" autoUpdateAnimBg="0"/>
      <p:bldP spid="24" grpId="0" bldLvl="0" animBg="1" autoUpdateAnimBg="0"/>
      <p:bldP spid="25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Fundamentals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395288" y="1071563"/>
            <a:ext cx="82216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b="1">
                <a:ea typeface="宋体" charset="-122"/>
              </a:rPr>
              <a:t>Maximal Parsimony Phylogeny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>
                <a:ea typeface="宋体" charset="-122"/>
              </a:rPr>
              <a:t>is to optimize each ancestral node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>
                <a:ea typeface="宋体" charset="-122"/>
              </a:rPr>
              <a:t>of an unrooted phylogeny in terms of its three or more immediate neighbours,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>
                <a:ea typeface="宋体" charset="-122"/>
              </a:rPr>
              <a:t>modern or ancestral, and to iterate across the tree until convergence of the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>
                <a:ea typeface="宋体" charset="-122"/>
              </a:rPr>
              <a:t>objective function (to a local optimum) at all nodes. </a:t>
            </a:r>
          </a:p>
        </p:txBody>
      </p:sp>
      <p:pic>
        <p:nvPicPr>
          <p:cNvPr id="12291" name="Picture 5" descr="未命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475" y="2667000"/>
            <a:ext cx="66802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323850" y="5969000"/>
            <a:ext cx="50466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1000">
                <a:ea typeface="宋体" charset="-122"/>
              </a:rPr>
              <a:t>Andrew Wei Xu and David Sankoﬀ, Decompositions of multiple breakpoint graphs and</a:t>
            </a:r>
          </a:p>
          <a:p>
            <a:r>
              <a:rPr lang="zh-CN" altLang="zh-CN" sz="1000">
                <a:ea typeface="宋体" charset="-122"/>
              </a:rPr>
              <a:t>rapid exact solutions to the median problem., K.A. Crandal l and J. Lagergren (Eds.):</a:t>
            </a:r>
          </a:p>
          <a:p>
            <a:r>
              <a:rPr lang="zh-CN" altLang="zh-CN" sz="1000">
                <a:ea typeface="宋体" charset="-122"/>
              </a:rPr>
              <a:t>Proceedings of the Workshop on Algorithms in Bioinformatics, WABI 2008, Lecture</a:t>
            </a:r>
          </a:p>
          <a:p>
            <a:r>
              <a:rPr lang="zh-CN" altLang="zh-CN" sz="1000">
                <a:ea typeface="宋体" charset="-122"/>
              </a:rPr>
              <a:t>Notes in Bioinformatics 5251,Springer.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Break Point Graph and DCJ Distance</a:t>
            </a:r>
            <a:endParaRPr lang="en-US" smtClean="0"/>
          </a:p>
        </p:txBody>
      </p:sp>
      <p:sp>
        <p:nvSpPr>
          <p:cNvPr id="13314" name="Oval 69"/>
          <p:cNvSpPr>
            <a:spLocks noChangeArrowheads="1"/>
          </p:cNvSpPr>
          <p:nvPr/>
        </p:nvSpPr>
        <p:spPr bwMode="auto">
          <a:xfrm>
            <a:off x="981075" y="309721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15" name="Oval 70"/>
          <p:cNvSpPr>
            <a:spLocks noChangeArrowheads="1"/>
          </p:cNvSpPr>
          <p:nvPr/>
        </p:nvSpPr>
        <p:spPr bwMode="auto">
          <a:xfrm>
            <a:off x="1773238" y="309721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16" name="Oval 71"/>
          <p:cNvSpPr>
            <a:spLocks noChangeArrowheads="1"/>
          </p:cNvSpPr>
          <p:nvPr/>
        </p:nvSpPr>
        <p:spPr bwMode="auto">
          <a:xfrm>
            <a:off x="2276475" y="31035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17" name="Oval 72"/>
          <p:cNvSpPr>
            <a:spLocks noChangeArrowheads="1"/>
          </p:cNvSpPr>
          <p:nvPr/>
        </p:nvSpPr>
        <p:spPr bwMode="auto">
          <a:xfrm>
            <a:off x="3068638" y="31019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18" name="Oval 73"/>
          <p:cNvSpPr>
            <a:spLocks noChangeArrowheads="1"/>
          </p:cNvSpPr>
          <p:nvPr/>
        </p:nvSpPr>
        <p:spPr bwMode="auto">
          <a:xfrm>
            <a:off x="3567113" y="31035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19" name="Oval 74"/>
          <p:cNvSpPr>
            <a:spLocks noChangeArrowheads="1"/>
          </p:cNvSpPr>
          <p:nvPr/>
        </p:nvSpPr>
        <p:spPr bwMode="auto">
          <a:xfrm>
            <a:off x="4360863" y="31019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20" name="Oval 75"/>
          <p:cNvSpPr>
            <a:spLocks noChangeArrowheads="1"/>
          </p:cNvSpPr>
          <p:nvPr/>
        </p:nvSpPr>
        <p:spPr bwMode="auto">
          <a:xfrm>
            <a:off x="4792663" y="31035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21" name="Oval 76"/>
          <p:cNvSpPr>
            <a:spLocks noChangeArrowheads="1"/>
          </p:cNvSpPr>
          <p:nvPr/>
        </p:nvSpPr>
        <p:spPr bwMode="auto">
          <a:xfrm>
            <a:off x="5584825" y="31019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22" name="Oval 77"/>
          <p:cNvSpPr>
            <a:spLocks noChangeArrowheads="1"/>
          </p:cNvSpPr>
          <p:nvPr/>
        </p:nvSpPr>
        <p:spPr bwMode="auto">
          <a:xfrm>
            <a:off x="6015038" y="31035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23" name="Oval 78"/>
          <p:cNvSpPr>
            <a:spLocks noChangeArrowheads="1"/>
          </p:cNvSpPr>
          <p:nvPr/>
        </p:nvSpPr>
        <p:spPr bwMode="auto">
          <a:xfrm>
            <a:off x="6808788" y="31019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24" name="Oval 79"/>
          <p:cNvSpPr>
            <a:spLocks noChangeArrowheads="1"/>
          </p:cNvSpPr>
          <p:nvPr/>
        </p:nvSpPr>
        <p:spPr bwMode="auto">
          <a:xfrm>
            <a:off x="7240588" y="31035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25" name="Oval 80"/>
          <p:cNvSpPr>
            <a:spLocks noChangeArrowheads="1"/>
          </p:cNvSpPr>
          <p:nvPr/>
        </p:nvSpPr>
        <p:spPr bwMode="auto">
          <a:xfrm>
            <a:off x="8032750" y="31019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3326" name="AutoShape 15"/>
          <p:cNvCxnSpPr>
            <a:cxnSpLocks noChangeShapeType="1"/>
            <a:stCxn id="13314" idx="7"/>
            <a:endCxn id="13315" idx="3"/>
          </p:cNvCxnSpPr>
          <p:nvPr/>
        </p:nvCxnSpPr>
        <p:spPr bwMode="auto">
          <a:xfrm flipV="1">
            <a:off x="1057275" y="3135313"/>
            <a:ext cx="715963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327" name="AutoShape 16"/>
          <p:cNvCxnSpPr>
            <a:cxnSpLocks noChangeShapeType="1"/>
            <a:stCxn id="13316" idx="7"/>
            <a:endCxn id="13317" idx="3"/>
          </p:cNvCxnSpPr>
          <p:nvPr/>
        </p:nvCxnSpPr>
        <p:spPr bwMode="auto">
          <a:xfrm flipV="1">
            <a:off x="2352675" y="3140075"/>
            <a:ext cx="715963" cy="1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328" name="AutoShape 17"/>
          <p:cNvCxnSpPr>
            <a:cxnSpLocks noChangeShapeType="1"/>
            <a:stCxn id="13318" idx="7"/>
            <a:endCxn id="13319" idx="3"/>
          </p:cNvCxnSpPr>
          <p:nvPr/>
        </p:nvCxnSpPr>
        <p:spPr bwMode="auto">
          <a:xfrm flipV="1">
            <a:off x="3643313" y="3140075"/>
            <a:ext cx="717550" cy="1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329" name="AutoShape 18"/>
          <p:cNvCxnSpPr>
            <a:cxnSpLocks noChangeShapeType="1"/>
            <a:stCxn id="13320" idx="7"/>
            <a:endCxn id="13321" idx="3"/>
          </p:cNvCxnSpPr>
          <p:nvPr/>
        </p:nvCxnSpPr>
        <p:spPr bwMode="auto">
          <a:xfrm flipV="1">
            <a:off x="4868863" y="3140075"/>
            <a:ext cx="715962" cy="1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330" name="AutoShape 19"/>
          <p:cNvCxnSpPr>
            <a:cxnSpLocks noChangeShapeType="1"/>
            <a:stCxn id="13322" idx="7"/>
            <a:endCxn id="13323" idx="3"/>
          </p:cNvCxnSpPr>
          <p:nvPr/>
        </p:nvCxnSpPr>
        <p:spPr bwMode="auto">
          <a:xfrm flipV="1">
            <a:off x="6091238" y="3140075"/>
            <a:ext cx="717550" cy="1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331" name="AutoShape 20"/>
          <p:cNvCxnSpPr>
            <a:cxnSpLocks noChangeShapeType="1"/>
            <a:stCxn id="13324" idx="7"/>
            <a:endCxn id="13325" idx="3"/>
          </p:cNvCxnSpPr>
          <p:nvPr/>
        </p:nvCxnSpPr>
        <p:spPr bwMode="auto">
          <a:xfrm flipV="1">
            <a:off x="7316788" y="3140075"/>
            <a:ext cx="715962" cy="1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36613" y="3967163"/>
            <a:ext cx="12620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1 2 3 4 5 6</a:t>
            </a:r>
            <a:endParaRPr lang="zh-CN" altLang="en-US">
              <a:ea typeface="宋体" charset="-122"/>
            </a:endParaRP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763588" y="3246438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11/-6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1557338" y="3246438"/>
            <a:ext cx="531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0/+1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2132013" y="3246438"/>
            <a:ext cx="488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1/-1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2852738" y="3246438"/>
            <a:ext cx="531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2/+2</a:t>
            </a:r>
            <a:endParaRPr lang="en-US" altLang="zh-CN">
              <a:ea typeface="宋体" charset="-122"/>
            </a:endParaRP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3357563" y="3246438"/>
            <a:ext cx="487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3/-2</a:t>
            </a:r>
            <a:endParaRPr lang="en-US" altLang="zh-CN">
              <a:ea typeface="宋体" charset="-122"/>
            </a:endParaRP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4148138" y="324643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4/+3</a:t>
            </a:r>
            <a:endParaRPr lang="en-US" altLang="zh-CN">
              <a:ea typeface="宋体" charset="-122"/>
            </a:endParaRPr>
          </a:p>
        </p:txBody>
      </p:sp>
      <p:sp>
        <p:nvSpPr>
          <p:cNvPr id="13339" name="Text Box 28"/>
          <p:cNvSpPr txBox="1">
            <a:spLocks noChangeArrowheads="1"/>
          </p:cNvSpPr>
          <p:nvPr/>
        </p:nvSpPr>
        <p:spPr bwMode="auto">
          <a:xfrm>
            <a:off x="4581525" y="3246438"/>
            <a:ext cx="487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5/-3</a:t>
            </a:r>
            <a:endParaRPr lang="en-US" altLang="zh-CN">
              <a:ea typeface="宋体" charset="-122"/>
            </a:endParaRP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5373688" y="3246438"/>
            <a:ext cx="531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6/+4</a:t>
            </a:r>
            <a:endParaRPr lang="en-US" altLang="zh-CN">
              <a:ea typeface="宋体" charset="-122"/>
            </a:endParaRPr>
          </a:p>
        </p:txBody>
      </p:sp>
      <p:sp>
        <p:nvSpPr>
          <p:cNvPr id="13341" name="Text Box 30"/>
          <p:cNvSpPr txBox="1">
            <a:spLocks noChangeArrowheads="1"/>
          </p:cNvSpPr>
          <p:nvPr/>
        </p:nvSpPr>
        <p:spPr bwMode="auto">
          <a:xfrm>
            <a:off x="5878513" y="3246438"/>
            <a:ext cx="487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7/-4</a:t>
            </a:r>
            <a:endParaRPr lang="en-US" altLang="zh-CN">
              <a:ea typeface="宋体" charset="-122"/>
            </a:endParaRPr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6597650" y="3246438"/>
            <a:ext cx="531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8/+5</a:t>
            </a:r>
            <a:endParaRPr lang="en-US" altLang="zh-CN">
              <a:ea typeface="宋体" charset="-122"/>
            </a:endParaRPr>
          </a:p>
        </p:txBody>
      </p:sp>
      <p:sp>
        <p:nvSpPr>
          <p:cNvPr id="13343" name="Text Box 32"/>
          <p:cNvSpPr txBox="1">
            <a:spLocks noChangeArrowheads="1"/>
          </p:cNvSpPr>
          <p:nvPr/>
        </p:nvSpPr>
        <p:spPr bwMode="auto">
          <a:xfrm>
            <a:off x="7029450" y="3246438"/>
            <a:ext cx="487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9/-5</a:t>
            </a:r>
            <a:endParaRPr lang="en-US" altLang="zh-CN">
              <a:ea typeface="宋体" charset="-122"/>
            </a:endParaRPr>
          </a:p>
        </p:txBody>
      </p:sp>
      <p:sp>
        <p:nvSpPr>
          <p:cNvPr id="13344" name="Text Box 33"/>
          <p:cNvSpPr txBox="1">
            <a:spLocks noChangeArrowheads="1"/>
          </p:cNvSpPr>
          <p:nvPr/>
        </p:nvSpPr>
        <p:spPr bwMode="auto">
          <a:xfrm>
            <a:off x="7750175" y="3246438"/>
            <a:ext cx="630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10/+6</a:t>
            </a:r>
            <a:endParaRPr lang="en-US" altLang="zh-CN">
              <a:ea typeface="宋体" charset="-122"/>
            </a:endParaRPr>
          </a:p>
        </p:txBody>
      </p:sp>
      <p:cxnSp>
        <p:nvCxnSpPr>
          <p:cNvPr id="13345" name="AutoShape 34"/>
          <p:cNvCxnSpPr>
            <a:cxnSpLocks noChangeShapeType="1"/>
            <a:stCxn id="13314" idx="1"/>
            <a:endCxn id="13320" idx="1"/>
          </p:cNvCxnSpPr>
          <p:nvPr/>
        </p:nvCxnSpPr>
        <p:spPr bwMode="auto">
          <a:xfrm rot="5400000" flipV="1">
            <a:off x="2921001" y="1193800"/>
            <a:ext cx="4762" cy="3811587"/>
          </a:xfrm>
          <a:prstGeom prst="curvedConnector3">
            <a:avLst>
              <a:gd name="adj1" fmla="val -8322218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3346" name="AutoShape 35"/>
          <p:cNvCxnSpPr>
            <a:cxnSpLocks noChangeShapeType="1"/>
            <a:stCxn id="13315" idx="1"/>
            <a:endCxn id="13321" idx="1"/>
          </p:cNvCxnSpPr>
          <p:nvPr/>
        </p:nvCxnSpPr>
        <p:spPr bwMode="auto">
          <a:xfrm rot="5400000" flipV="1">
            <a:off x="3712369" y="1193006"/>
            <a:ext cx="6350" cy="3811588"/>
          </a:xfrm>
          <a:prstGeom prst="curvedConnector3">
            <a:avLst>
              <a:gd name="adj1" fmla="val -8322218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3347" name="AutoShape 36"/>
          <p:cNvCxnSpPr>
            <a:cxnSpLocks noChangeShapeType="1"/>
            <a:stCxn id="13316" idx="1"/>
            <a:endCxn id="13324" idx="1"/>
          </p:cNvCxnSpPr>
          <p:nvPr/>
        </p:nvCxnSpPr>
        <p:spPr bwMode="auto">
          <a:xfrm rot="-5400000">
            <a:off x="4795838" y="620713"/>
            <a:ext cx="3175" cy="4962525"/>
          </a:xfrm>
          <a:prstGeom prst="curvedConnector3">
            <a:avLst>
              <a:gd name="adj1" fmla="val 23920009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3348" name="AutoShape 37"/>
          <p:cNvCxnSpPr>
            <a:cxnSpLocks noChangeShapeType="1"/>
            <a:stCxn id="13317" idx="1"/>
            <a:endCxn id="13319" idx="1"/>
          </p:cNvCxnSpPr>
          <p:nvPr/>
        </p:nvCxnSpPr>
        <p:spPr bwMode="auto">
          <a:xfrm rot="-5400000">
            <a:off x="3752056" y="2456657"/>
            <a:ext cx="3175" cy="1290638"/>
          </a:xfrm>
          <a:prstGeom prst="curvedConnector3">
            <a:avLst>
              <a:gd name="adj1" fmla="val 7499972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3349" name="AutoShape 38"/>
          <p:cNvCxnSpPr>
            <a:cxnSpLocks noChangeShapeType="1"/>
            <a:stCxn id="13318" idx="1"/>
            <a:endCxn id="13323" idx="1"/>
          </p:cNvCxnSpPr>
          <p:nvPr/>
        </p:nvCxnSpPr>
        <p:spPr bwMode="auto">
          <a:xfrm rot="-5400000">
            <a:off x="5224463" y="1481138"/>
            <a:ext cx="3175" cy="3241675"/>
          </a:xfrm>
          <a:prstGeom prst="curvedConnector3">
            <a:avLst>
              <a:gd name="adj1" fmla="val 14600005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3350" name="AutoShape 39"/>
          <p:cNvCxnSpPr>
            <a:cxnSpLocks noChangeShapeType="1"/>
            <a:stCxn id="13322" idx="1"/>
            <a:endCxn id="13325" idx="1"/>
          </p:cNvCxnSpPr>
          <p:nvPr/>
        </p:nvCxnSpPr>
        <p:spPr bwMode="auto">
          <a:xfrm rot="-5400000">
            <a:off x="7060406" y="2093120"/>
            <a:ext cx="3175" cy="2017712"/>
          </a:xfrm>
          <a:prstGeom prst="curvedConnector3">
            <a:avLst>
              <a:gd name="adj1" fmla="val 12860005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</p:cxnSp>
      <p:sp>
        <p:nvSpPr>
          <p:cNvPr id="13351" name="Text Box 40"/>
          <p:cNvSpPr txBox="1">
            <a:spLocks noChangeArrowheads="1"/>
          </p:cNvSpPr>
          <p:nvPr/>
        </p:nvSpPr>
        <p:spPr bwMode="auto">
          <a:xfrm>
            <a:off x="6381750" y="3967163"/>
            <a:ext cx="1630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>
                <a:ea typeface="宋体" charset="-122"/>
              </a:rPr>
              <a:t>1 -5 -2 3 -6 -4 </a:t>
            </a:r>
          </a:p>
        </p:txBody>
      </p:sp>
      <p:sp>
        <p:nvSpPr>
          <p:cNvPr id="13352" name="Oval 107"/>
          <p:cNvSpPr>
            <a:spLocks noChangeArrowheads="1"/>
          </p:cNvSpPr>
          <p:nvPr/>
        </p:nvSpPr>
        <p:spPr bwMode="auto">
          <a:xfrm>
            <a:off x="981075" y="123031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53" name="Oval 108"/>
          <p:cNvSpPr>
            <a:spLocks noChangeArrowheads="1"/>
          </p:cNvSpPr>
          <p:nvPr/>
        </p:nvSpPr>
        <p:spPr bwMode="auto">
          <a:xfrm>
            <a:off x="1484313" y="123031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54" name="Text Box 43"/>
          <p:cNvSpPr txBox="1">
            <a:spLocks noChangeArrowheads="1"/>
          </p:cNvSpPr>
          <p:nvPr/>
        </p:nvSpPr>
        <p:spPr bwMode="auto">
          <a:xfrm>
            <a:off x="808038" y="1373188"/>
            <a:ext cx="531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0/+1</a:t>
            </a:r>
          </a:p>
        </p:txBody>
      </p:sp>
      <p:sp>
        <p:nvSpPr>
          <p:cNvPr id="13355" name="Text Box 44"/>
          <p:cNvSpPr txBox="1">
            <a:spLocks noChangeArrowheads="1"/>
          </p:cNvSpPr>
          <p:nvPr/>
        </p:nvSpPr>
        <p:spPr bwMode="auto">
          <a:xfrm>
            <a:off x="1341438" y="1373188"/>
            <a:ext cx="487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1/-1</a:t>
            </a:r>
          </a:p>
        </p:txBody>
      </p:sp>
      <p:sp>
        <p:nvSpPr>
          <p:cNvPr id="13356" name="Oval 111"/>
          <p:cNvSpPr>
            <a:spLocks noChangeArrowheads="1"/>
          </p:cNvSpPr>
          <p:nvPr/>
        </p:nvSpPr>
        <p:spPr bwMode="auto">
          <a:xfrm>
            <a:off x="1931988" y="123031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57" name="Oval 112"/>
          <p:cNvSpPr>
            <a:spLocks noChangeArrowheads="1"/>
          </p:cNvSpPr>
          <p:nvPr/>
        </p:nvSpPr>
        <p:spPr bwMode="auto">
          <a:xfrm>
            <a:off x="2436813" y="123031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58" name="Text Box 47"/>
          <p:cNvSpPr txBox="1">
            <a:spLocks noChangeArrowheads="1"/>
          </p:cNvSpPr>
          <p:nvPr/>
        </p:nvSpPr>
        <p:spPr bwMode="auto">
          <a:xfrm>
            <a:off x="1760538" y="1373188"/>
            <a:ext cx="531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2/+2</a:t>
            </a:r>
          </a:p>
        </p:txBody>
      </p:sp>
      <p:sp>
        <p:nvSpPr>
          <p:cNvPr id="13359" name="Text Box 48"/>
          <p:cNvSpPr txBox="1">
            <a:spLocks noChangeArrowheads="1"/>
          </p:cNvSpPr>
          <p:nvPr/>
        </p:nvSpPr>
        <p:spPr bwMode="auto">
          <a:xfrm>
            <a:off x="2292350" y="1373188"/>
            <a:ext cx="487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3/-2</a:t>
            </a:r>
          </a:p>
        </p:txBody>
      </p:sp>
      <p:cxnSp>
        <p:nvCxnSpPr>
          <p:cNvPr id="13360" name="AutoShape 49"/>
          <p:cNvCxnSpPr>
            <a:cxnSpLocks noChangeShapeType="1"/>
            <a:stCxn id="13353" idx="7"/>
            <a:endCxn id="13356" idx="3"/>
          </p:cNvCxnSpPr>
          <p:nvPr/>
        </p:nvCxnSpPr>
        <p:spPr bwMode="auto">
          <a:xfrm>
            <a:off x="1560513" y="1268413"/>
            <a:ext cx="3714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3361" name="AutoShape 50"/>
          <p:cNvSpPr>
            <a:spLocks noChangeArrowheads="1"/>
          </p:cNvSpPr>
          <p:nvPr/>
        </p:nvSpPr>
        <p:spPr bwMode="auto">
          <a:xfrm>
            <a:off x="2997200" y="1157288"/>
            <a:ext cx="431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62" name="Text Box 51"/>
          <p:cNvSpPr txBox="1">
            <a:spLocks noChangeArrowheads="1"/>
          </p:cNvSpPr>
          <p:nvPr/>
        </p:nvSpPr>
        <p:spPr bwMode="auto">
          <a:xfrm>
            <a:off x="3644900" y="1230313"/>
            <a:ext cx="5000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1 2</a:t>
            </a:r>
            <a:endParaRPr lang="zh-CN" altLang="en-US">
              <a:ea typeface="宋体" charset="-122"/>
            </a:endParaRPr>
          </a:p>
        </p:txBody>
      </p:sp>
      <p:sp>
        <p:nvSpPr>
          <p:cNvPr id="13363" name="Oval 118"/>
          <p:cNvSpPr>
            <a:spLocks noChangeArrowheads="1"/>
          </p:cNvSpPr>
          <p:nvPr/>
        </p:nvSpPr>
        <p:spPr bwMode="auto">
          <a:xfrm>
            <a:off x="4657725" y="123031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64" name="Oval 119"/>
          <p:cNvSpPr>
            <a:spLocks noChangeArrowheads="1"/>
          </p:cNvSpPr>
          <p:nvPr/>
        </p:nvSpPr>
        <p:spPr bwMode="auto">
          <a:xfrm>
            <a:off x="5160963" y="123031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65" name="Text Box 54"/>
          <p:cNvSpPr txBox="1">
            <a:spLocks noChangeArrowheads="1"/>
          </p:cNvSpPr>
          <p:nvPr/>
        </p:nvSpPr>
        <p:spPr bwMode="auto">
          <a:xfrm>
            <a:off x="4484688" y="1373188"/>
            <a:ext cx="487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1/-1</a:t>
            </a:r>
          </a:p>
        </p:txBody>
      </p:sp>
      <p:sp>
        <p:nvSpPr>
          <p:cNvPr id="13366" name="Text Box 55"/>
          <p:cNvSpPr txBox="1">
            <a:spLocks noChangeArrowheads="1"/>
          </p:cNvSpPr>
          <p:nvPr/>
        </p:nvSpPr>
        <p:spPr bwMode="auto">
          <a:xfrm>
            <a:off x="5018088" y="1373188"/>
            <a:ext cx="531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0/+1</a:t>
            </a:r>
          </a:p>
        </p:txBody>
      </p:sp>
      <p:sp>
        <p:nvSpPr>
          <p:cNvPr id="13367" name="Oval 122"/>
          <p:cNvSpPr>
            <a:spLocks noChangeArrowheads="1"/>
          </p:cNvSpPr>
          <p:nvPr/>
        </p:nvSpPr>
        <p:spPr bwMode="auto">
          <a:xfrm>
            <a:off x="5608638" y="123031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68" name="Oval 123"/>
          <p:cNvSpPr>
            <a:spLocks noChangeArrowheads="1"/>
          </p:cNvSpPr>
          <p:nvPr/>
        </p:nvSpPr>
        <p:spPr bwMode="auto">
          <a:xfrm>
            <a:off x="6113463" y="123031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69" name="Text Box 58"/>
          <p:cNvSpPr txBox="1">
            <a:spLocks noChangeArrowheads="1"/>
          </p:cNvSpPr>
          <p:nvPr/>
        </p:nvSpPr>
        <p:spPr bwMode="auto">
          <a:xfrm>
            <a:off x="5437188" y="1373188"/>
            <a:ext cx="531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2/+2</a:t>
            </a:r>
            <a:endParaRPr lang="en-US" altLang="zh-CN">
              <a:ea typeface="宋体" charset="-122"/>
            </a:endParaRPr>
          </a:p>
        </p:txBody>
      </p:sp>
      <p:sp>
        <p:nvSpPr>
          <p:cNvPr id="13370" name="Text Box 59"/>
          <p:cNvSpPr txBox="1">
            <a:spLocks noChangeArrowheads="1"/>
          </p:cNvSpPr>
          <p:nvPr/>
        </p:nvSpPr>
        <p:spPr bwMode="auto">
          <a:xfrm>
            <a:off x="5969000" y="1373188"/>
            <a:ext cx="487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3/-2</a:t>
            </a:r>
            <a:endParaRPr lang="en-US" altLang="zh-CN">
              <a:ea typeface="宋体" charset="-122"/>
            </a:endParaRPr>
          </a:p>
        </p:txBody>
      </p:sp>
      <p:cxnSp>
        <p:nvCxnSpPr>
          <p:cNvPr id="13371" name="AutoShape 60"/>
          <p:cNvCxnSpPr>
            <a:cxnSpLocks noChangeShapeType="1"/>
          </p:cNvCxnSpPr>
          <p:nvPr/>
        </p:nvCxnSpPr>
        <p:spPr bwMode="auto">
          <a:xfrm>
            <a:off x="5229225" y="1268413"/>
            <a:ext cx="3730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3372" name="AutoShape 61"/>
          <p:cNvSpPr>
            <a:spLocks noChangeArrowheads="1"/>
          </p:cNvSpPr>
          <p:nvPr/>
        </p:nvSpPr>
        <p:spPr bwMode="auto">
          <a:xfrm>
            <a:off x="6673850" y="1157288"/>
            <a:ext cx="431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73" name="Text Box 62"/>
          <p:cNvSpPr txBox="1">
            <a:spLocks noChangeArrowheads="1"/>
          </p:cNvSpPr>
          <p:nvPr/>
        </p:nvSpPr>
        <p:spPr bwMode="auto">
          <a:xfrm>
            <a:off x="7321550" y="1230313"/>
            <a:ext cx="5762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-1 2</a:t>
            </a:r>
            <a:endParaRPr lang="zh-CN" altLang="en-US">
              <a:ea typeface="宋体" charset="-122"/>
            </a:endParaRPr>
          </a:p>
        </p:txBody>
      </p:sp>
      <p:pic>
        <p:nvPicPr>
          <p:cNvPr id="13374" name="Picture 1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791075"/>
            <a:ext cx="18129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75" name="Text Box 65"/>
          <p:cNvSpPr txBox="1">
            <a:spLocks noChangeArrowheads="1"/>
          </p:cNvSpPr>
          <p:nvPr/>
        </p:nvSpPr>
        <p:spPr bwMode="auto">
          <a:xfrm>
            <a:off x="5434013" y="5727700"/>
            <a:ext cx="9953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# genes</a:t>
            </a:r>
            <a:endParaRPr lang="zh-CN" altLang="en-US">
              <a:ea typeface="宋体" charset="-122"/>
            </a:endParaRPr>
          </a:p>
        </p:txBody>
      </p:sp>
      <p:sp>
        <p:nvSpPr>
          <p:cNvPr id="13376" name="Text Box 66"/>
          <p:cNvSpPr txBox="1">
            <a:spLocks noChangeArrowheads="1"/>
          </p:cNvSpPr>
          <p:nvPr/>
        </p:nvSpPr>
        <p:spPr bwMode="auto">
          <a:xfrm>
            <a:off x="7451725" y="5654675"/>
            <a:ext cx="10080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# cycles</a:t>
            </a:r>
            <a:endParaRPr lang="zh-CN" altLang="en-US">
              <a:ea typeface="宋体" charset="-122"/>
            </a:endParaRPr>
          </a:p>
        </p:txBody>
      </p:sp>
      <p:sp>
        <p:nvSpPr>
          <p:cNvPr id="13377" name="Line 67"/>
          <p:cNvSpPr>
            <a:spLocks noChangeShapeType="1"/>
          </p:cNvSpPr>
          <p:nvPr/>
        </p:nvSpPr>
        <p:spPr bwMode="auto">
          <a:xfrm flipV="1">
            <a:off x="6142038" y="5294313"/>
            <a:ext cx="4333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3378" name="Line 68"/>
          <p:cNvSpPr>
            <a:spLocks noChangeShapeType="1"/>
          </p:cNvSpPr>
          <p:nvPr/>
        </p:nvSpPr>
        <p:spPr bwMode="auto">
          <a:xfrm flipH="1" flipV="1">
            <a:off x="7366000" y="5294313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3380" name="Text Box 21"/>
          <p:cNvSpPr txBox="1">
            <a:spLocks noChangeArrowheads="1"/>
          </p:cNvSpPr>
          <p:nvPr/>
        </p:nvSpPr>
        <p:spPr bwMode="auto">
          <a:xfrm>
            <a:off x="611188" y="4508500"/>
            <a:ext cx="321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Double cut and join operation:</a:t>
            </a:r>
            <a:endParaRPr lang="zh-CN" altLang="en-US">
              <a:ea typeface="宋体" charset="-122"/>
            </a:endParaRPr>
          </a:p>
        </p:txBody>
      </p:sp>
      <p:sp>
        <p:nvSpPr>
          <p:cNvPr id="13399" name="Oval 69"/>
          <p:cNvSpPr>
            <a:spLocks noChangeArrowheads="1"/>
          </p:cNvSpPr>
          <p:nvPr/>
        </p:nvSpPr>
        <p:spPr bwMode="auto">
          <a:xfrm>
            <a:off x="827088" y="52959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400" name="Oval 70"/>
          <p:cNvSpPr>
            <a:spLocks noChangeArrowheads="1"/>
          </p:cNvSpPr>
          <p:nvPr/>
        </p:nvSpPr>
        <p:spPr bwMode="auto">
          <a:xfrm>
            <a:off x="1619250" y="52959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3401" name="AutoShape 15"/>
          <p:cNvCxnSpPr>
            <a:cxnSpLocks noChangeShapeType="1"/>
            <a:stCxn id="13399" idx="7"/>
            <a:endCxn id="13400" idx="3"/>
          </p:cNvCxnSpPr>
          <p:nvPr/>
        </p:nvCxnSpPr>
        <p:spPr bwMode="auto">
          <a:xfrm flipV="1">
            <a:off x="903288" y="5334000"/>
            <a:ext cx="715962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3402" name="Oval 69"/>
          <p:cNvSpPr>
            <a:spLocks noChangeArrowheads="1"/>
          </p:cNvSpPr>
          <p:nvPr/>
        </p:nvSpPr>
        <p:spPr bwMode="auto">
          <a:xfrm>
            <a:off x="831850" y="58007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403" name="Oval 70"/>
          <p:cNvSpPr>
            <a:spLocks noChangeArrowheads="1"/>
          </p:cNvSpPr>
          <p:nvPr/>
        </p:nvSpPr>
        <p:spPr bwMode="auto">
          <a:xfrm>
            <a:off x="1624013" y="58007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3404" name="AutoShape 15"/>
          <p:cNvCxnSpPr>
            <a:cxnSpLocks noChangeShapeType="1"/>
            <a:stCxn id="13402" idx="7"/>
            <a:endCxn id="13403" idx="3"/>
          </p:cNvCxnSpPr>
          <p:nvPr/>
        </p:nvCxnSpPr>
        <p:spPr bwMode="auto">
          <a:xfrm flipV="1">
            <a:off x="908050" y="5838825"/>
            <a:ext cx="715963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3405" name="AutoShape 50"/>
          <p:cNvSpPr>
            <a:spLocks noChangeArrowheads="1"/>
          </p:cNvSpPr>
          <p:nvPr/>
        </p:nvSpPr>
        <p:spPr bwMode="auto">
          <a:xfrm rot="-1623883">
            <a:off x="1979613" y="5319713"/>
            <a:ext cx="431800" cy="269875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406" name="AutoShape 50"/>
          <p:cNvSpPr>
            <a:spLocks noChangeArrowheads="1"/>
          </p:cNvSpPr>
          <p:nvPr/>
        </p:nvSpPr>
        <p:spPr bwMode="auto">
          <a:xfrm rot="1563923">
            <a:off x="1979613" y="5751513"/>
            <a:ext cx="431800" cy="269875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407" name="Oval 69"/>
          <p:cNvSpPr>
            <a:spLocks noChangeArrowheads="1"/>
          </p:cNvSpPr>
          <p:nvPr/>
        </p:nvSpPr>
        <p:spPr bwMode="auto">
          <a:xfrm>
            <a:off x="2700338" y="50133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408" name="Oval 70"/>
          <p:cNvSpPr>
            <a:spLocks noChangeArrowheads="1"/>
          </p:cNvSpPr>
          <p:nvPr/>
        </p:nvSpPr>
        <p:spPr bwMode="auto">
          <a:xfrm>
            <a:off x="3492500" y="50133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3409" name="AutoShape 15"/>
          <p:cNvCxnSpPr>
            <a:cxnSpLocks noChangeShapeType="1"/>
            <a:stCxn id="13407" idx="4"/>
            <a:endCxn id="13410" idx="0"/>
          </p:cNvCxnSpPr>
          <p:nvPr/>
        </p:nvCxnSpPr>
        <p:spPr bwMode="auto">
          <a:xfrm>
            <a:off x="2738438" y="5089525"/>
            <a:ext cx="4762" cy="4286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3410" name="Oval 69"/>
          <p:cNvSpPr>
            <a:spLocks noChangeArrowheads="1"/>
          </p:cNvSpPr>
          <p:nvPr/>
        </p:nvSpPr>
        <p:spPr bwMode="auto">
          <a:xfrm>
            <a:off x="2705100" y="551815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411" name="Oval 70"/>
          <p:cNvSpPr>
            <a:spLocks noChangeArrowheads="1"/>
          </p:cNvSpPr>
          <p:nvPr/>
        </p:nvSpPr>
        <p:spPr bwMode="auto">
          <a:xfrm>
            <a:off x="3497263" y="551815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3412" name="AutoShape 15"/>
          <p:cNvCxnSpPr>
            <a:cxnSpLocks noChangeShapeType="1"/>
            <a:stCxn id="13408" idx="4"/>
            <a:endCxn id="13411" idx="0"/>
          </p:cNvCxnSpPr>
          <p:nvPr/>
        </p:nvCxnSpPr>
        <p:spPr bwMode="auto">
          <a:xfrm>
            <a:off x="3530600" y="5089525"/>
            <a:ext cx="4763" cy="4286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3413" name="Oval 69"/>
          <p:cNvSpPr>
            <a:spLocks noChangeArrowheads="1"/>
          </p:cNvSpPr>
          <p:nvPr/>
        </p:nvSpPr>
        <p:spPr bwMode="auto">
          <a:xfrm>
            <a:off x="2700338" y="58769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414" name="Oval 70"/>
          <p:cNvSpPr>
            <a:spLocks noChangeArrowheads="1"/>
          </p:cNvSpPr>
          <p:nvPr/>
        </p:nvSpPr>
        <p:spPr bwMode="auto">
          <a:xfrm>
            <a:off x="3492500" y="58769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3415" name="AutoShape 15"/>
          <p:cNvCxnSpPr>
            <a:cxnSpLocks noChangeShapeType="1"/>
            <a:stCxn id="13413" idx="5"/>
            <a:endCxn id="13417" idx="2"/>
          </p:cNvCxnSpPr>
          <p:nvPr/>
        </p:nvCxnSpPr>
        <p:spPr bwMode="auto">
          <a:xfrm>
            <a:off x="2765425" y="5942013"/>
            <a:ext cx="731838" cy="4778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3416" name="Oval 69"/>
          <p:cNvSpPr>
            <a:spLocks noChangeArrowheads="1"/>
          </p:cNvSpPr>
          <p:nvPr/>
        </p:nvSpPr>
        <p:spPr bwMode="auto">
          <a:xfrm>
            <a:off x="2705100" y="638175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417" name="Oval 70"/>
          <p:cNvSpPr>
            <a:spLocks noChangeArrowheads="1"/>
          </p:cNvSpPr>
          <p:nvPr/>
        </p:nvSpPr>
        <p:spPr bwMode="auto">
          <a:xfrm>
            <a:off x="3497263" y="638175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13418" name="AutoShape 15"/>
          <p:cNvCxnSpPr>
            <a:cxnSpLocks noChangeShapeType="1"/>
            <a:stCxn id="13416" idx="7"/>
            <a:endCxn id="13414" idx="2"/>
          </p:cNvCxnSpPr>
          <p:nvPr/>
        </p:nvCxnSpPr>
        <p:spPr bwMode="auto">
          <a:xfrm flipV="1">
            <a:off x="2770188" y="5915025"/>
            <a:ext cx="722312" cy="4778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SE_Powerpoin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SE_Powerpoint_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SE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_Powerpoi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_Powerpoi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_Powerpoi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_Powerpoi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_Powerpoi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_Powerpoi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_Powerpoi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_Powerpoi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_Powerpoi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_Powerpoi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_Powerpoi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24226</TotalTime>
  <Words>1196</Words>
  <Application>Microsoft Office PowerPoint</Application>
  <PresentationFormat>On-screen Show (4:3)</PresentationFormat>
  <Paragraphs>285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主题1</vt:lpstr>
      <vt:lpstr>Equation.3</vt:lpstr>
      <vt:lpstr>Streaming Breakpoint Graph Analytics for Accelerating and Parallelizing the Computation of DCJ Median of Three Genomes</vt:lpstr>
      <vt:lpstr>Our Contribution</vt:lpstr>
      <vt:lpstr>Phylogenetic Tree</vt:lpstr>
      <vt:lpstr>PowerPoint Presentation</vt:lpstr>
      <vt:lpstr>Genome Rearrangement: Chromosome Level</vt:lpstr>
      <vt:lpstr>Genome Rearrangement</vt:lpstr>
      <vt:lpstr>Genome Rearrangement</vt:lpstr>
      <vt:lpstr>Fundamentals</vt:lpstr>
      <vt:lpstr>Break Point Graph and DCJ Distance</vt:lpstr>
      <vt:lpstr>Multiple Break Point Graph(MBG)/DCJ Median</vt:lpstr>
      <vt:lpstr>Multiple Breakpoint Graph</vt:lpstr>
      <vt:lpstr>DCJ Distance Metrics</vt:lpstr>
      <vt:lpstr>Branch and Bound Algorithm</vt:lpstr>
      <vt:lpstr>BnB when no AS detected</vt:lpstr>
      <vt:lpstr>Streaming Graph Analysis Method</vt:lpstr>
      <vt:lpstr>PowerPoint Presentation</vt:lpstr>
      <vt:lpstr>Streaming Graph Analysis Method</vt:lpstr>
      <vt:lpstr>Compressed Data Structure</vt:lpstr>
      <vt:lpstr>Experimental Results (Time)</vt:lpstr>
      <vt:lpstr>Experimental Results (Space)</vt:lpstr>
      <vt:lpstr>Search Space Reduction</vt:lpstr>
      <vt:lpstr>Search Space Reduction (Results)</vt:lpstr>
      <vt:lpstr>Parallel Method [Bader 05]</vt:lpstr>
      <vt:lpstr>Experimental Results (Parallel)</vt:lpstr>
      <vt:lpstr>Results on Real Drosophila Data</vt:lpstr>
      <vt:lpstr>Acknowlegement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Student Meeting - IBM PRISM Project</dc:title>
  <dc:creator>xingliu</dc:creator>
  <cp:lastModifiedBy>Yin, Zhaoming</cp:lastModifiedBy>
  <cp:revision>762</cp:revision>
  <dcterms:created xsi:type="dcterms:W3CDTF">2010-01-20T04:43:16Z</dcterms:created>
  <dcterms:modified xsi:type="dcterms:W3CDTF">2013-06-03T18:41:29Z</dcterms:modified>
</cp:coreProperties>
</file>