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79" r:id="rId3"/>
    <p:sldId id="332" r:id="rId4"/>
    <p:sldId id="345" r:id="rId5"/>
    <p:sldId id="333" r:id="rId6"/>
    <p:sldId id="334" r:id="rId7"/>
    <p:sldId id="335" r:id="rId8"/>
    <p:sldId id="336" r:id="rId9"/>
    <p:sldId id="346" r:id="rId10"/>
    <p:sldId id="337" r:id="rId11"/>
    <p:sldId id="344" r:id="rId12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CC"/>
    <a:srgbClr val="9966FF"/>
    <a:srgbClr val="000000"/>
    <a:srgbClr val="FFFFCC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256" autoAdjust="0"/>
  </p:normalViewPr>
  <p:slideViewPr>
    <p:cSldViewPr>
      <p:cViewPr varScale="1">
        <p:scale>
          <a:sx n="104" d="100"/>
          <a:sy n="104" d="100"/>
        </p:scale>
        <p:origin x="-1824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486" y="2028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Times New Roman" pitchFamily="16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Times New Roman" pitchFamily="16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Times New Roman" pitchFamily="16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5475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20160" tIns="0" rIns="20160" bIns="0" numCol="1" anchor="t" anchorCtr="0" compatLnSpc="1">
            <a:prstTxWarp prst="textNoShape">
              <a:avLst/>
            </a:prstTxWarp>
          </a:bodyPr>
          <a:lstStyle>
            <a:lvl1pPr eaLnBrk="0" hangingPunct="0"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i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65475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20160" tIns="0" rIns="2016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i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65475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20160" tIns="0" rIns="20160" bIns="0" numCol="1" anchor="b" anchorCtr="0" compatLnSpc="1">
            <a:prstTxWarp prst="textNoShape">
              <a:avLst/>
            </a:prstTxWarp>
          </a:bodyPr>
          <a:lstStyle>
            <a:lvl1pPr eaLnBrk="0" hangingPunct="0"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i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5475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20160" tIns="0" rIns="2016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100" i="1"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defRPr>
            </a:lvl1pPr>
          </a:lstStyle>
          <a:p>
            <a:pPr>
              <a:defRPr/>
            </a:pPr>
            <a:fld id="{4610924A-0E80-405B-98CC-00699F82D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973388" y="9144000"/>
            <a:ext cx="13684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3600" tIns="48600" rIns="93600" bIns="48600">
            <a:spAutoFit/>
          </a:bodyPr>
          <a:lstStyle/>
          <a:p>
            <a:pPr algn="ctr" eaLnBrk="0" hangingPunct="0">
              <a:lnSpc>
                <a:spcPct val="9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300">
                <a:solidFill>
                  <a:srgbClr val="000000"/>
                </a:solidFill>
                <a:latin typeface="Arial" charset="0"/>
                <a:ea typeface="+mn-ea"/>
                <a:cs typeface="Times New Roman" pitchFamily="16" charset="0"/>
              </a:rPr>
              <a:t>Page </a:t>
            </a:r>
            <a:fld id="{59628B81-D79A-4146-902E-AF70DF2F641E}" type="slidenum">
              <a:rPr lang="en-US" sz="1300">
                <a:solidFill>
                  <a:srgbClr val="000000"/>
                </a:solidFill>
                <a:latin typeface="Arial" charset="0"/>
                <a:ea typeface="+mn-ea"/>
                <a:cs typeface="Times New Roman" pitchFamily="16" charset="0"/>
              </a:rPr>
              <a:pPr algn="ctr" eaLnBrk="0" hangingPunct="0">
                <a:lnSpc>
                  <a:spcPct val="9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lang="en-US" sz="1300">
              <a:solidFill>
                <a:srgbClr val="000000"/>
              </a:solidFill>
              <a:latin typeface="Arial" charset="0"/>
              <a:ea typeface="+mn-ea"/>
              <a:cs typeface="Times New Roman" pitchFamily="16" charset="0"/>
            </a:endParaRPr>
          </a:p>
        </p:txBody>
      </p:sp>
      <p:sp>
        <p:nvSpPr>
          <p:cNvPr id="11274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7075"/>
            <a:ext cx="4776788" cy="35814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59300"/>
            <a:ext cx="5359400" cy="431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8640" tIns="50040" rIns="98640" bIns="500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4112354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E18F3AF-2508-49B6-8C1D-C414AC1EC7E0}" type="slidenum">
              <a:rPr lang="en-US" smtClean="0"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ea typeface="Microsoft YaHei" pitchFamily="34" charset="-122"/>
              <a:cs typeface="Times New Roman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610924A-0E80-405B-98CC-00699F82D7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E83B8-AE35-42CB-9923-59255ADD5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5E236-B7BD-48AF-9E5D-65E9D7855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304800"/>
            <a:ext cx="1944688" cy="5634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3250" cy="5634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863-BD8A-4FC9-A360-2B232C77E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07008-DE3D-4D8A-BEAA-581FF569C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28E27-9DB4-4F83-B31E-D593F728F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89350" cy="4338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3690938" cy="4338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B76FE-E992-454A-9E60-64BA14F0E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35954-4BD4-4CAA-8EE6-2D2560B70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9031D-3505-4147-BB5D-0D3D9C2B9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4FCEF-9207-442C-A878-B54A5CFB3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A347B-C3A5-4BAD-BD58-9D21AFA9A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90DB2-384D-4343-8A6A-7FC5F0FDF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2200"/>
            <a:ext cx="9144000" cy="225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2688" cy="4338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77138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Times New Roman" pitchFamily="16" charset="0"/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152400" y="6446838"/>
            <a:ext cx="8834438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772400" y="6477000"/>
            <a:ext cx="452438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Times New Roman" pitchFamily="16" charset="0"/>
              </a:defRPr>
            </a:lvl1pPr>
          </a:lstStyle>
          <a:p>
            <a:pPr>
              <a:defRPr/>
            </a:pPr>
            <a:fld id="{112299D5-4E68-4E2F-A110-AE5AB10F8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4400" y="4343400"/>
            <a:ext cx="2895600" cy="36195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4400" y="914400"/>
            <a:ext cx="2819400" cy="2819400"/>
          </a:xfrm>
          <a:prstGeom prst="rect">
            <a:avLst/>
          </a:pr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 anchorCtr="1"/>
          <a:lstStyle/>
          <a:p>
            <a:pPr algn="ctr" eaLnBrk="0" hangingPunct="0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ea typeface="+mn-ea"/>
                <a:cs typeface="Times New Roman" pitchFamily="16" charset="0"/>
              </a:rPr>
              <a:t>&lt;Insert Picture Here&gt;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800600"/>
            <a:ext cx="7767638" cy="855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5"/>
          <p:cNvSpPr>
            <a:spLocks noGrp="1" noChangeArrowheads="1"/>
          </p:cNvSpPr>
          <p:nvPr>
            <p:ph type="ctrTitle"/>
          </p:nvPr>
        </p:nvSpPr>
        <p:spPr>
          <a:xfrm>
            <a:off x="762000" y="4800600"/>
            <a:ext cx="7772400" cy="860425"/>
          </a:xfrm>
        </p:spPr>
        <p:txBody>
          <a:bodyPr/>
          <a:lstStyle/>
          <a:p>
            <a:r>
              <a:rPr lang="en-US" cap="small" dirty="0" smtClean="0"/>
              <a:t>One Way Replication with SCA</a:t>
            </a:r>
            <a:endParaRPr lang="en-US" dirty="0"/>
          </a:p>
        </p:txBody>
      </p:sp>
      <p:pic>
        <p:nvPicPr>
          <p:cNvPr id="3075" name="Picture 53" descr="DSCN0152.JPG                                                   00388273Macintosh HD                   BDB54B63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225" y="912813"/>
            <a:ext cx="28289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0" y="5715000"/>
            <a:ext cx="195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Zhaoming</a:t>
            </a:r>
            <a:r>
              <a:rPr lang="en-US" dirty="0" smtClean="0">
                <a:solidFill>
                  <a:schemeClr val="tx1"/>
                </a:solidFill>
              </a:rPr>
              <a:t> Yin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01/20/2016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https://encrypted-tbn3.gstatic.com/images?q=tbn:ANd9GcQO9cng_NGxkn_M0taFa9hPFHTPtiGbIoS7NnbY44vhzWt0cGI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13360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673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914400" y="1488281"/>
            <a:ext cx="6324600" cy="3881438"/>
          </a:xfrm>
        </p:spPr>
        <p:txBody>
          <a:bodyPr/>
          <a:lstStyle/>
          <a:p>
            <a:pPr marL="0" indent="0" algn="just"/>
            <a:endParaRPr lang="en-US" sz="1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Demonstration of one way replication path using SCA;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Example </a:t>
            </a:r>
            <a:r>
              <a:rPr lang="en-US" sz="2800" dirty="0" err="1" smtClean="0"/>
              <a:t>OraTst</a:t>
            </a:r>
            <a:r>
              <a:rPr lang="en-US" sz="2800" dirty="0" smtClean="0"/>
              <a:t>.</a:t>
            </a:r>
            <a:endParaRPr lang="en-US" dirty="0" smtClean="0"/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General </a:t>
            </a:r>
            <a:r>
              <a:rPr lang="en-US" dirty="0" smtClean="0"/>
              <a:t>design;</a:t>
            </a:r>
            <a:endParaRPr lang="en-US" dirty="0" smtClean="0"/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Breakdown of test steps.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2881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532688" cy="43386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 have a two database environment;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Start </a:t>
            </a:r>
            <a:r>
              <a:rPr lang="en-US" dirty="0" smtClean="0"/>
              <a:t>Admin Server (AS);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Extract, </a:t>
            </a:r>
            <a:r>
              <a:rPr lang="en-US" dirty="0" err="1" smtClean="0"/>
              <a:t>Replicat</a:t>
            </a:r>
            <a:r>
              <a:rPr lang="en-US" dirty="0" smtClean="0"/>
              <a:t> through AS;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Start Distribution </a:t>
            </a:r>
            <a:r>
              <a:rPr lang="en-US" dirty="0" smtClean="0"/>
              <a:t>Server (DS) through AS;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Start path between Distribution Server and Receiver </a:t>
            </a:r>
            <a:r>
              <a:rPr lang="en-US" dirty="0" smtClean="0"/>
              <a:t>Server (RS) using DS;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 smtClean="0"/>
              <a:t>workload in source database;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Verify convergence.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1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152400"/>
            <a:ext cx="7577138" cy="936625"/>
          </a:xfrm>
        </p:spPr>
        <p:txBody>
          <a:bodyPr/>
          <a:lstStyle/>
          <a:p>
            <a:r>
              <a:rPr lang="en-US" dirty="0" smtClean="0"/>
              <a:t>SCA Test Blueprint</a:t>
            </a:r>
            <a:endParaRPr lang="en-US" dirty="0"/>
          </a:p>
        </p:txBody>
      </p:sp>
      <p:pic>
        <p:nvPicPr>
          <p:cNvPr id="179" name="Picture 178" descr="http://www.hub4tech.com/sites/default/files/QuizLogo/oracle.png?14449766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1"/>
            <a:ext cx="653560" cy="685799"/>
          </a:xfrm>
          <a:prstGeom prst="rect">
            <a:avLst/>
          </a:prstGeom>
          <a:noFill/>
        </p:spPr>
      </p:pic>
      <p:sp>
        <p:nvSpPr>
          <p:cNvPr id="180" name="TextBox 179"/>
          <p:cNvSpPr txBox="1"/>
          <p:nvPr/>
        </p:nvSpPr>
        <p:spPr>
          <a:xfrm>
            <a:off x="152400" y="3547646"/>
            <a:ext cx="75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source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1295400" y="3962400"/>
            <a:ext cx="7620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EXT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1447800" y="27432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AS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228600" y="2240281"/>
            <a:ext cx="8382000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84" name="Flowchart: Multidocument 183"/>
          <p:cNvSpPr/>
          <p:nvPr/>
        </p:nvSpPr>
        <p:spPr bwMode="auto">
          <a:xfrm>
            <a:off x="2514600" y="3886200"/>
            <a:ext cx="762000" cy="533400"/>
          </a:xfrm>
          <a:prstGeom prst="flowChartMulti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cs typeface="Times New Roman" pitchFamily="16" charset="0"/>
              </a:rPr>
              <a:t>trails</a:t>
            </a:r>
          </a:p>
        </p:txBody>
      </p:sp>
      <p:cxnSp>
        <p:nvCxnSpPr>
          <p:cNvPr id="185" name="Straight Arrow Connector 184"/>
          <p:cNvCxnSpPr>
            <a:stCxn id="181" idx="6"/>
            <a:endCxn id="184" idx="1"/>
          </p:cNvCxnSpPr>
          <p:nvPr/>
        </p:nvCxnSpPr>
        <p:spPr bwMode="auto">
          <a:xfrm>
            <a:off x="2057400" y="4152900"/>
            <a:ext cx="4572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6" name="Straight Arrow Connector 185"/>
          <p:cNvCxnSpPr>
            <a:stCxn id="179" idx="3"/>
            <a:endCxn id="181" idx="2"/>
          </p:cNvCxnSpPr>
          <p:nvPr/>
        </p:nvCxnSpPr>
        <p:spPr bwMode="auto">
          <a:xfrm flipV="1">
            <a:off x="882160" y="4152900"/>
            <a:ext cx="41324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7" name="Straight Arrow Connector 186"/>
          <p:cNvCxnSpPr>
            <a:stCxn id="182" idx="2"/>
            <a:endCxn id="181" idx="0"/>
          </p:cNvCxnSpPr>
          <p:nvPr/>
        </p:nvCxnSpPr>
        <p:spPr bwMode="auto">
          <a:xfrm>
            <a:off x="1676400" y="3048000"/>
            <a:ext cx="0" cy="914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88" name="Rectangle 187"/>
          <p:cNvSpPr/>
          <p:nvPr/>
        </p:nvSpPr>
        <p:spPr bwMode="auto">
          <a:xfrm>
            <a:off x="2667000" y="29718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2670122" y="5105400"/>
            <a:ext cx="7620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PMP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cxnSp>
        <p:nvCxnSpPr>
          <p:cNvPr id="190" name="Straight Arrow Connector 189"/>
          <p:cNvCxnSpPr>
            <a:endCxn id="188" idx="2"/>
          </p:cNvCxnSpPr>
          <p:nvPr/>
        </p:nvCxnSpPr>
        <p:spPr bwMode="auto">
          <a:xfrm flipV="1">
            <a:off x="2895600" y="3276600"/>
            <a:ext cx="0" cy="609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2" name="Straight Arrow Connector 191"/>
          <p:cNvCxnSpPr/>
          <p:nvPr/>
        </p:nvCxnSpPr>
        <p:spPr bwMode="auto">
          <a:xfrm>
            <a:off x="3124200" y="2971800"/>
            <a:ext cx="26670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>
            <a:stCxn id="188" idx="3"/>
            <a:endCxn id="219" idx="1"/>
          </p:cNvCxnSpPr>
          <p:nvPr/>
        </p:nvCxnSpPr>
        <p:spPr bwMode="auto">
          <a:xfrm>
            <a:off x="3124200" y="3124200"/>
            <a:ext cx="2473792" cy="18083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5" name="Rectangle 194"/>
          <p:cNvSpPr/>
          <p:nvPr/>
        </p:nvSpPr>
        <p:spPr bwMode="auto">
          <a:xfrm>
            <a:off x="4343400" y="2286000"/>
            <a:ext cx="45719" cy="3429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5791200" y="29718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7010400" y="27432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AS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cxnSp>
        <p:nvCxnSpPr>
          <p:cNvPr id="200" name="Straight Arrow Connector 199"/>
          <p:cNvCxnSpPr>
            <a:stCxn id="188" idx="3"/>
            <a:endCxn id="196" idx="1"/>
          </p:cNvCxnSpPr>
          <p:nvPr/>
        </p:nvCxnSpPr>
        <p:spPr bwMode="auto">
          <a:xfrm>
            <a:off x="3124200" y="3124200"/>
            <a:ext cx="26670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>
            <a:stCxn id="188" idx="3"/>
            <a:endCxn id="60" idx="2"/>
          </p:cNvCxnSpPr>
          <p:nvPr/>
        </p:nvCxnSpPr>
        <p:spPr bwMode="auto">
          <a:xfrm>
            <a:off x="3124200" y="3124200"/>
            <a:ext cx="2362200" cy="25908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2" name="Picture 4" descr="http://www.hub4tech.com/sites/default/files/QuizLogo/oracle.png?14449766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3272" y="3810001"/>
            <a:ext cx="653560" cy="685799"/>
          </a:xfrm>
          <a:prstGeom prst="rect">
            <a:avLst/>
          </a:prstGeom>
          <a:noFill/>
        </p:spPr>
      </p:pic>
      <p:sp>
        <p:nvSpPr>
          <p:cNvPr id="203" name="TextBox 202"/>
          <p:cNvSpPr txBox="1"/>
          <p:nvPr/>
        </p:nvSpPr>
        <p:spPr>
          <a:xfrm>
            <a:off x="8233272" y="3547646"/>
            <a:ext cx="75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target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/>
          <p:cNvCxnSpPr>
            <a:stCxn id="189" idx="0"/>
            <a:endCxn id="196" idx="1"/>
          </p:cNvCxnSpPr>
          <p:nvPr/>
        </p:nvCxnSpPr>
        <p:spPr bwMode="auto">
          <a:xfrm flipV="1">
            <a:off x="3051122" y="3124200"/>
            <a:ext cx="2740078" cy="19812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>
            <a:stCxn id="182" idx="3"/>
            <a:endCxn id="188" idx="1"/>
          </p:cNvCxnSpPr>
          <p:nvPr/>
        </p:nvCxnSpPr>
        <p:spPr bwMode="auto">
          <a:xfrm>
            <a:off x="1905000" y="2895600"/>
            <a:ext cx="762000" cy="228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sp>
        <p:nvSpPr>
          <p:cNvPr id="208" name="Flowchart: Multidocument 207"/>
          <p:cNvSpPr/>
          <p:nvPr/>
        </p:nvSpPr>
        <p:spPr bwMode="auto">
          <a:xfrm>
            <a:off x="5562600" y="3886200"/>
            <a:ext cx="762000" cy="533400"/>
          </a:xfrm>
          <a:prstGeom prst="flowChartMulti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cs typeface="Times New Roman" pitchFamily="16" charset="0"/>
              </a:rPr>
              <a:t>trails</a:t>
            </a:r>
          </a:p>
        </p:txBody>
      </p:sp>
      <p:sp>
        <p:nvSpPr>
          <p:cNvPr id="209" name="Oval 208"/>
          <p:cNvSpPr/>
          <p:nvPr/>
        </p:nvSpPr>
        <p:spPr bwMode="auto">
          <a:xfrm>
            <a:off x="6858000" y="3962400"/>
            <a:ext cx="762000" cy="609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REP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6" charset="0"/>
                <a:cs typeface="Times New Roman" pitchFamily="16" charset="0"/>
              </a:rPr>
              <a:t>  …</a:t>
            </a:r>
          </a:p>
        </p:txBody>
      </p:sp>
      <p:cxnSp>
        <p:nvCxnSpPr>
          <p:cNvPr id="210" name="Straight Arrow Connector 209"/>
          <p:cNvCxnSpPr>
            <a:stCxn id="208" idx="3"/>
            <a:endCxn id="209" idx="2"/>
          </p:cNvCxnSpPr>
          <p:nvPr/>
        </p:nvCxnSpPr>
        <p:spPr bwMode="auto">
          <a:xfrm>
            <a:off x="6324600" y="4152900"/>
            <a:ext cx="533400" cy="1143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>
            <a:stCxn id="209" idx="6"/>
            <a:endCxn id="202" idx="1"/>
          </p:cNvCxnSpPr>
          <p:nvPr/>
        </p:nvCxnSpPr>
        <p:spPr bwMode="auto">
          <a:xfrm flipV="1">
            <a:off x="7620000" y="4152901"/>
            <a:ext cx="613272" cy="114299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>
            <a:endCxn id="209" idx="0"/>
          </p:cNvCxnSpPr>
          <p:nvPr/>
        </p:nvCxnSpPr>
        <p:spPr bwMode="auto">
          <a:xfrm>
            <a:off x="7239000" y="3048000"/>
            <a:ext cx="0" cy="914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>
            <a:stCxn id="197" idx="1"/>
            <a:endCxn id="196" idx="3"/>
          </p:cNvCxnSpPr>
          <p:nvPr/>
        </p:nvCxnSpPr>
        <p:spPr bwMode="auto">
          <a:xfrm flipH="1">
            <a:off x="6248400" y="2895600"/>
            <a:ext cx="762000" cy="228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cxnSp>
        <p:nvCxnSpPr>
          <p:cNvPr id="214" name="Straight Arrow Connector 213"/>
          <p:cNvCxnSpPr>
            <a:stCxn id="196" idx="2"/>
            <a:endCxn id="208" idx="0"/>
          </p:cNvCxnSpPr>
          <p:nvPr/>
        </p:nvCxnSpPr>
        <p:spPr bwMode="auto">
          <a:xfrm flipH="1">
            <a:off x="5996023" y="3276600"/>
            <a:ext cx="23777" cy="609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5" name="Straight Arrow Connector 214"/>
          <p:cNvCxnSpPr>
            <a:stCxn id="182" idx="2"/>
            <a:endCxn id="189" idx="1"/>
          </p:cNvCxnSpPr>
          <p:nvPr/>
        </p:nvCxnSpPr>
        <p:spPr bwMode="auto">
          <a:xfrm>
            <a:off x="1676400" y="3048000"/>
            <a:ext cx="1105314" cy="21131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pic>
        <p:nvPicPr>
          <p:cNvPr id="216" name="Picture 6" descr="http://www.hit4hit.org/img/login/user-icon-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838200"/>
            <a:ext cx="914400" cy="914400"/>
          </a:xfrm>
          <a:prstGeom prst="rect">
            <a:avLst/>
          </a:prstGeom>
          <a:noFill/>
        </p:spPr>
      </p:pic>
      <p:cxnSp>
        <p:nvCxnSpPr>
          <p:cNvPr id="217" name="Straight Arrow Connector 216"/>
          <p:cNvCxnSpPr>
            <a:stCxn id="216" idx="1"/>
            <a:endCxn id="182" idx="0"/>
          </p:cNvCxnSpPr>
          <p:nvPr/>
        </p:nvCxnSpPr>
        <p:spPr bwMode="auto">
          <a:xfrm flipH="1">
            <a:off x="1676400" y="1295400"/>
            <a:ext cx="2209800" cy="14478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8" name="Straight Arrow Connector 217"/>
          <p:cNvCxnSpPr>
            <a:stCxn id="216" idx="1"/>
            <a:endCxn id="188" idx="0"/>
          </p:cNvCxnSpPr>
          <p:nvPr/>
        </p:nvCxnSpPr>
        <p:spPr bwMode="auto">
          <a:xfrm flipH="1">
            <a:off x="2895600" y="1295400"/>
            <a:ext cx="990600" cy="1676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9" name="Oval 218"/>
          <p:cNvSpPr/>
          <p:nvPr/>
        </p:nvSpPr>
        <p:spPr bwMode="auto">
          <a:xfrm>
            <a:off x="5486400" y="4876800"/>
            <a:ext cx="7620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SVR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220" name="Oval 219"/>
          <p:cNvSpPr/>
          <p:nvPr/>
        </p:nvSpPr>
        <p:spPr bwMode="auto">
          <a:xfrm>
            <a:off x="6858000" y="5410200"/>
            <a:ext cx="8382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MGR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cxnSp>
        <p:nvCxnSpPr>
          <p:cNvPr id="221" name="Straight Arrow Connector 220"/>
          <p:cNvCxnSpPr>
            <a:stCxn id="219" idx="0"/>
            <a:endCxn id="208" idx="2"/>
          </p:cNvCxnSpPr>
          <p:nvPr/>
        </p:nvCxnSpPr>
        <p:spPr bwMode="auto">
          <a:xfrm flipV="1">
            <a:off x="5867400" y="4399400"/>
            <a:ext cx="23213" cy="477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2" name="Straight Arrow Connector 221"/>
          <p:cNvCxnSpPr>
            <a:stCxn id="220" idx="2"/>
            <a:endCxn id="219" idx="5"/>
          </p:cNvCxnSpPr>
          <p:nvPr/>
        </p:nvCxnSpPr>
        <p:spPr bwMode="auto">
          <a:xfrm flipH="1" flipV="1">
            <a:off x="6136808" y="5202004"/>
            <a:ext cx="721192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cxnSp>
        <p:nvCxnSpPr>
          <p:cNvPr id="223" name="Straight Arrow Connector 222"/>
          <p:cNvCxnSpPr/>
          <p:nvPr/>
        </p:nvCxnSpPr>
        <p:spPr bwMode="auto">
          <a:xfrm>
            <a:off x="4800600" y="1295400"/>
            <a:ext cx="2438400" cy="14478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5" name="Straight Arrow Connector 224"/>
          <p:cNvCxnSpPr>
            <a:stCxn id="184" idx="2"/>
            <a:endCxn id="189" idx="0"/>
          </p:cNvCxnSpPr>
          <p:nvPr/>
        </p:nvCxnSpPr>
        <p:spPr bwMode="auto">
          <a:xfrm>
            <a:off x="2842613" y="4399400"/>
            <a:ext cx="208509" cy="7060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657600" y="1752600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curl/</a:t>
            </a:r>
            <a:r>
              <a:rPr lang="en-US" dirty="0" err="1" smtClean="0">
                <a:solidFill>
                  <a:srgbClr val="FF0000"/>
                </a:solidFill>
              </a:rPr>
              <a:t>restap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486400" y="5410200"/>
            <a:ext cx="762000" cy="609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SVR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6" charset="0"/>
                <a:cs typeface="Times New Roman" pitchFamily="16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xmlns="" val="2122021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1" grpId="0" animBg="1"/>
      <p:bldP spid="182" grpId="0" animBg="1"/>
      <p:bldP spid="184" grpId="0" animBg="1"/>
      <p:bldP spid="188" grpId="0" animBg="1"/>
      <p:bldP spid="189" grpId="0" animBg="1"/>
      <p:bldP spid="196" grpId="0" animBg="1"/>
      <p:bldP spid="197" grpId="0" animBg="1"/>
      <p:bldP spid="203" grpId="0"/>
      <p:bldP spid="208" grpId="0" animBg="1"/>
      <p:bldP spid="209" grpId="0" animBg="1"/>
      <p:bldP spid="219" grpId="0" animBg="1"/>
      <p:bldP spid="220" grpId="0" animBg="1"/>
      <p:bldP spid="49" grpId="0" build="allAtOnce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Details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600200"/>
            <a:ext cx="7532688" cy="4338638"/>
          </a:xfrm>
          <a:prstGeom prst="rect">
            <a:avLst/>
          </a:prstGeom>
        </p:spPr>
        <p:txBody>
          <a:bodyPr/>
          <a:lstStyle/>
          <a:p>
            <a:pPr lvl="1" eaLnBrk="0" hangingPunct="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+mn-ea"/>
              </a:rPr>
              <a:t>There are 40 tables in source and target database, s00 ~ s39 and d00 ~ d39 respectively;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+mn-ea"/>
              </a:rPr>
              <a:t>There are 19 trail pairs; </a:t>
            </a:r>
          </a:p>
          <a:p>
            <a:pPr lvl="1" eaLnBrk="0" hangingPunct="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+mn-ea"/>
              </a:rPr>
              <a:t>DS ~ RS is responsible for trail T1, T2, T3, T4, T5, [T6 ~T10], [T11 ~T15], [T16 ~T20], [T21~T30]; </a:t>
            </a:r>
          </a:p>
          <a:p>
            <a:pPr lvl="1" eaLnBrk="0" hangingPunct="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+mn-ea"/>
              </a:rPr>
              <a:t>DS ~ SVR is responsible for trail T31 T32 T33 … T39;</a:t>
            </a:r>
          </a:p>
          <a:p>
            <a:pPr lvl="1" eaLnBrk="0" hangingPunct="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+mn-ea"/>
              </a:rPr>
              <a:t>PMP ~ RS is responsible for trail T40;</a:t>
            </a:r>
          </a:p>
          <a:p>
            <a:pPr lvl="1" eaLnBrk="0" hangingPunct="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+mn-ea"/>
              </a:rPr>
              <a:t>Some paths are compressed.</a:t>
            </a:r>
            <a:endParaRPr lang="en-US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0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– Step 1, Initialization</a:t>
            </a:r>
            <a:endParaRPr lang="en-US" dirty="0"/>
          </a:p>
        </p:txBody>
      </p:sp>
      <p:pic>
        <p:nvPicPr>
          <p:cNvPr id="5" name="Picture 4" descr="http://www.hub4tech.com/sites/default/files/QuizLogo/oracle.png?14449766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1"/>
            <a:ext cx="653560" cy="6857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3547646"/>
            <a:ext cx="75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source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295400" y="3962400"/>
            <a:ext cx="7620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EXT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47800" y="27432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AS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2240281"/>
            <a:ext cx="8382000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0" name="Flowchart: Multidocument 9"/>
          <p:cNvSpPr/>
          <p:nvPr/>
        </p:nvSpPr>
        <p:spPr bwMode="auto">
          <a:xfrm>
            <a:off x="2514600" y="3886200"/>
            <a:ext cx="762000" cy="533400"/>
          </a:xfrm>
          <a:prstGeom prst="flowChartMulti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cs typeface="Times New Roman" pitchFamily="16" charset="0"/>
              </a:rPr>
              <a:t>trails</a:t>
            </a:r>
          </a:p>
        </p:txBody>
      </p:sp>
      <p:cxnSp>
        <p:nvCxnSpPr>
          <p:cNvPr id="11" name="Straight Arrow Connector 10"/>
          <p:cNvCxnSpPr>
            <a:stCxn id="7" idx="6"/>
            <a:endCxn id="10" idx="1"/>
          </p:cNvCxnSpPr>
          <p:nvPr/>
        </p:nvCxnSpPr>
        <p:spPr bwMode="auto">
          <a:xfrm>
            <a:off x="2057400" y="4152900"/>
            <a:ext cx="4572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3"/>
            <a:endCxn id="7" idx="2"/>
          </p:cNvCxnSpPr>
          <p:nvPr/>
        </p:nvCxnSpPr>
        <p:spPr bwMode="auto">
          <a:xfrm flipV="1">
            <a:off x="882160" y="4152900"/>
            <a:ext cx="41324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 bwMode="auto">
          <a:xfrm>
            <a:off x="1676400" y="3048000"/>
            <a:ext cx="0" cy="914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667000" y="29718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670122" y="5105400"/>
            <a:ext cx="7620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PMP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 bwMode="auto">
          <a:xfrm flipV="1">
            <a:off x="2895600" y="3276600"/>
            <a:ext cx="0" cy="609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124200" y="2971800"/>
            <a:ext cx="27432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4" idx="3"/>
            <a:endCxn id="63" idx="2"/>
          </p:cNvCxnSpPr>
          <p:nvPr/>
        </p:nvCxnSpPr>
        <p:spPr bwMode="auto">
          <a:xfrm>
            <a:off x="3124200" y="3124200"/>
            <a:ext cx="2362200" cy="2514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343400" y="2286000"/>
            <a:ext cx="45719" cy="3429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791200" y="29718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010400" y="27432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AS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cxnSp>
        <p:nvCxnSpPr>
          <p:cNvPr id="26" name="Straight Arrow Connector 25"/>
          <p:cNvCxnSpPr>
            <a:endCxn id="22" idx="1"/>
          </p:cNvCxnSpPr>
          <p:nvPr/>
        </p:nvCxnSpPr>
        <p:spPr bwMode="auto">
          <a:xfrm>
            <a:off x="3124200" y="3124200"/>
            <a:ext cx="26670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4" idx="3"/>
            <a:endCxn id="45" idx="2"/>
          </p:cNvCxnSpPr>
          <p:nvPr/>
        </p:nvCxnSpPr>
        <p:spPr bwMode="auto">
          <a:xfrm>
            <a:off x="3124200" y="3124200"/>
            <a:ext cx="2362200" cy="19431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8" name="Picture 4" descr="http://www.hub4tech.com/sites/default/files/QuizLogo/oracle.png?14449766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3272" y="3810001"/>
            <a:ext cx="653560" cy="685799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8233272" y="3547646"/>
            <a:ext cx="75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target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5" idx="0"/>
            <a:endCxn id="22" idx="1"/>
          </p:cNvCxnSpPr>
          <p:nvPr/>
        </p:nvCxnSpPr>
        <p:spPr bwMode="auto">
          <a:xfrm flipV="1">
            <a:off x="3051122" y="3124200"/>
            <a:ext cx="2740078" cy="19812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8" idx="3"/>
            <a:endCxn id="14" idx="1"/>
          </p:cNvCxnSpPr>
          <p:nvPr/>
        </p:nvCxnSpPr>
        <p:spPr bwMode="auto">
          <a:xfrm>
            <a:off x="1905000" y="2895600"/>
            <a:ext cx="762000" cy="228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sp>
        <p:nvSpPr>
          <p:cNvPr id="34" name="Flowchart: Multidocument 33"/>
          <p:cNvSpPr/>
          <p:nvPr/>
        </p:nvSpPr>
        <p:spPr bwMode="auto">
          <a:xfrm>
            <a:off x="5562600" y="3886200"/>
            <a:ext cx="762000" cy="533400"/>
          </a:xfrm>
          <a:prstGeom prst="flowChartMulti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cs typeface="Times New Roman" pitchFamily="16" charset="0"/>
              </a:rPr>
              <a:t>trails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858000" y="3962400"/>
            <a:ext cx="762000" cy="533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REP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6" charset="0"/>
                <a:cs typeface="Times New Roman" pitchFamily="16" charset="0"/>
              </a:rPr>
              <a:t>  …</a:t>
            </a:r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 bwMode="auto">
          <a:xfrm>
            <a:off x="6324600" y="4152900"/>
            <a:ext cx="533400" cy="762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5" idx="6"/>
            <a:endCxn id="28" idx="1"/>
          </p:cNvCxnSpPr>
          <p:nvPr/>
        </p:nvCxnSpPr>
        <p:spPr bwMode="auto">
          <a:xfrm flipV="1">
            <a:off x="7620000" y="4152901"/>
            <a:ext cx="613272" cy="76199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endCxn id="35" idx="0"/>
          </p:cNvCxnSpPr>
          <p:nvPr/>
        </p:nvCxnSpPr>
        <p:spPr bwMode="auto">
          <a:xfrm>
            <a:off x="7239000" y="3048000"/>
            <a:ext cx="0" cy="914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3" idx="1"/>
            <a:endCxn id="22" idx="3"/>
          </p:cNvCxnSpPr>
          <p:nvPr/>
        </p:nvCxnSpPr>
        <p:spPr bwMode="auto">
          <a:xfrm flipH="1">
            <a:off x="6248400" y="2895600"/>
            <a:ext cx="762000" cy="228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2" idx="2"/>
            <a:endCxn id="34" idx="0"/>
          </p:cNvCxnSpPr>
          <p:nvPr/>
        </p:nvCxnSpPr>
        <p:spPr bwMode="auto">
          <a:xfrm flipH="1">
            <a:off x="5996023" y="3276600"/>
            <a:ext cx="23777" cy="609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8" idx="2"/>
            <a:endCxn id="15" idx="1"/>
          </p:cNvCxnSpPr>
          <p:nvPr/>
        </p:nvCxnSpPr>
        <p:spPr bwMode="auto">
          <a:xfrm>
            <a:off x="1676400" y="3048000"/>
            <a:ext cx="1105314" cy="21131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pic>
        <p:nvPicPr>
          <p:cNvPr id="42" name="Picture 6" descr="http://www.hit4hit.org/img/login/user-icon-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838200"/>
            <a:ext cx="914400" cy="914400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>
            <a:stCxn id="42" idx="1"/>
            <a:endCxn id="8" idx="0"/>
          </p:cNvCxnSpPr>
          <p:nvPr/>
        </p:nvCxnSpPr>
        <p:spPr bwMode="auto">
          <a:xfrm flipH="1">
            <a:off x="1676400" y="1295400"/>
            <a:ext cx="2209800" cy="14478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42" idx="1"/>
            <a:endCxn id="14" idx="0"/>
          </p:cNvCxnSpPr>
          <p:nvPr/>
        </p:nvCxnSpPr>
        <p:spPr bwMode="auto">
          <a:xfrm flipH="1">
            <a:off x="2895600" y="1295400"/>
            <a:ext cx="990600" cy="1676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5486400" y="4876800"/>
            <a:ext cx="7620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SVR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858000" y="5410200"/>
            <a:ext cx="8382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MGR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cxnSp>
        <p:nvCxnSpPr>
          <p:cNvPr id="47" name="Straight Arrow Connector 46"/>
          <p:cNvCxnSpPr>
            <a:stCxn id="45" idx="0"/>
            <a:endCxn id="34" idx="2"/>
          </p:cNvCxnSpPr>
          <p:nvPr/>
        </p:nvCxnSpPr>
        <p:spPr bwMode="auto">
          <a:xfrm flipV="1">
            <a:off x="5867400" y="4399400"/>
            <a:ext cx="23213" cy="477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46" idx="2"/>
          </p:cNvCxnSpPr>
          <p:nvPr/>
        </p:nvCxnSpPr>
        <p:spPr bwMode="auto">
          <a:xfrm flipH="1" flipV="1">
            <a:off x="6172200" y="5334000"/>
            <a:ext cx="685800" cy="266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lgDashDot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42" idx="3"/>
            <a:endCxn id="23" idx="0"/>
          </p:cNvCxnSpPr>
          <p:nvPr/>
        </p:nvCxnSpPr>
        <p:spPr bwMode="auto">
          <a:xfrm>
            <a:off x="4800600" y="1295400"/>
            <a:ext cx="2438400" cy="14478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 rot="16200000">
            <a:off x="342900" y="4457700"/>
            <a:ext cx="3810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2272" y="4843046"/>
            <a:ext cx="758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Define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Insert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Curved Right Arrow 55"/>
          <p:cNvSpPr/>
          <p:nvPr/>
        </p:nvSpPr>
        <p:spPr bwMode="auto">
          <a:xfrm rot="16200000">
            <a:off x="4168140" y="1882140"/>
            <a:ext cx="655320" cy="7772400"/>
          </a:xfrm>
          <a:prstGeom prst="curvedRightArrow">
            <a:avLst>
              <a:gd name="adj1" fmla="val 17046"/>
              <a:gd name="adj2" fmla="val 38712"/>
              <a:gd name="adj3" fmla="val 26395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842613" y="4399400"/>
            <a:ext cx="208509" cy="7060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038600" y="579120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validate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57600" y="1752600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curl/</a:t>
            </a:r>
            <a:r>
              <a:rPr lang="en-US" dirty="0" err="1" smtClean="0">
                <a:solidFill>
                  <a:srgbClr val="FF0000"/>
                </a:solidFill>
              </a:rPr>
              <a:t>restap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5486400" y="5334000"/>
            <a:ext cx="762000" cy="609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SVR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6" charset="0"/>
                <a:cs typeface="Times New Roman" pitchFamily="16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xmlns="" val="119543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4" grpId="0" animBg="1"/>
      <p:bldP spid="15" grpId="0" animBg="1"/>
      <p:bldP spid="22" grpId="0" animBg="1"/>
      <p:bldP spid="23" grpId="0" animBg="1"/>
      <p:bldP spid="29" grpId="0"/>
      <p:bldP spid="34" grpId="0" animBg="1"/>
      <p:bldP spid="35" grpId="0" animBg="1"/>
      <p:bldP spid="45" grpId="0" animBg="1"/>
      <p:bldP spid="46" grpId="0" animBg="1"/>
      <p:bldP spid="51" grpId="0" animBg="1"/>
      <p:bldP spid="53" grpId="0"/>
      <p:bldP spid="56" grpId="0" animBg="1"/>
      <p:bldP spid="58" grpId="0" build="p"/>
      <p:bldP spid="59" grpId="0" build="allAtOnce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77138" cy="936625"/>
          </a:xfrm>
        </p:spPr>
        <p:txBody>
          <a:bodyPr/>
          <a:lstStyle/>
          <a:p>
            <a:r>
              <a:rPr lang="en-US" dirty="0" smtClean="0"/>
              <a:t>Step by Step – Step 2, Recovery Test</a:t>
            </a:r>
            <a:endParaRPr lang="en-US" dirty="0"/>
          </a:p>
        </p:txBody>
      </p:sp>
      <p:pic>
        <p:nvPicPr>
          <p:cNvPr id="6" name="Picture 5" descr="http://www.hub4tech.com/sites/default/files/QuizLogo/oracle.png?14449766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1"/>
            <a:ext cx="653560" cy="6857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3547646"/>
            <a:ext cx="75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source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95400" y="3962400"/>
            <a:ext cx="7620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EXT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47800" y="27432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AS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8600" y="2240281"/>
            <a:ext cx="8382000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1" name="Flowchart: Multidocument 10"/>
          <p:cNvSpPr/>
          <p:nvPr/>
        </p:nvSpPr>
        <p:spPr bwMode="auto">
          <a:xfrm>
            <a:off x="2514600" y="3886200"/>
            <a:ext cx="762000" cy="533400"/>
          </a:xfrm>
          <a:prstGeom prst="flowChartMulti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cs typeface="Times New Roman" pitchFamily="16" charset="0"/>
              </a:rPr>
              <a:t>trails</a:t>
            </a:r>
          </a:p>
        </p:txBody>
      </p:sp>
      <p:cxnSp>
        <p:nvCxnSpPr>
          <p:cNvPr id="12" name="Straight Arrow Connector 11"/>
          <p:cNvCxnSpPr>
            <a:stCxn id="8" idx="6"/>
            <a:endCxn id="11" idx="1"/>
          </p:cNvCxnSpPr>
          <p:nvPr/>
        </p:nvCxnSpPr>
        <p:spPr bwMode="auto">
          <a:xfrm>
            <a:off x="2057400" y="4152900"/>
            <a:ext cx="4572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 bwMode="auto">
          <a:xfrm flipV="1">
            <a:off x="882160" y="4152900"/>
            <a:ext cx="41324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667000" y="29718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670122" y="5105400"/>
            <a:ext cx="7620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PMP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 bwMode="auto">
          <a:xfrm flipV="1">
            <a:off x="2895600" y="3276600"/>
            <a:ext cx="0" cy="609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5" idx="3"/>
            <a:endCxn id="23" idx="1"/>
          </p:cNvCxnSpPr>
          <p:nvPr/>
        </p:nvCxnSpPr>
        <p:spPr bwMode="auto">
          <a:xfrm>
            <a:off x="3124200" y="3124200"/>
            <a:ext cx="26670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5" idx="3"/>
            <a:endCxn id="60" idx="2"/>
          </p:cNvCxnSpPr>
          <p:nvPr/>
        </p:nvCxnSpPr>
        <p:spPr bwMode="auto">
          <a:xfrm>
            <a:off x="3124200" y="3124200"/>
            <a:ext cx="2362200" cy="24765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4343400" y="2286000"/>
            <a:ext cx="45719" cy="3429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791200" y="29718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10400" y="2743200"/>
            <a:ext cx="4572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latin typeface="Times New Roman" pitchFamily="16" charset="0"/>
                <a:cs typeface="Times New Roman" pitchFamily="16" charset="0"/>
              </a:rPr>
              <a:t>AS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3124200" y="2971800"/>
            <a:ext cx="26670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5" idx="3"/>
            <a:endCxn id="46" idx="2"/>
          </p:cNvCxnSpPr>
          <p:nvPr/>
        </p:nvCxnSpPr>
        <p:spPr bwMode="auto">
          <a:xfrm>
            <a:off x="3124200" y="3124200"/>
            <a:ext cx="2362200" cy="19431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9" name="Picture 4" descr="http://www.hub4tech.com/sites/default/files/QuizLogo/oracle.png?14449766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3272" y="3810001"/>
            <a:ext cx="653560" cy="685799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8233272" y="3547646"/>
            <a:ext cx="75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target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6" idx="0"/>
            <a:endCxn id="23" idx="1"/>
          </p:cNvCxnSpPr>
          <p:nvPr/>
        </p:nvCxnSpPr>
        <p:spPr bwMode="auto">
          <a:xfrm flipV="1">
            <a:off x="3051122" y="3124200"/>
            <a:ext cx="2740078" cy="19812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Flowchart: Multidocument 34"/>
          <p:cNvSpPr/>
          <p:nvPr/>
        </p:nvSpPr>
        <p:spPr bwMode="auto">
          <a:xfrm>
            <a:off x="5562600" y="3886200"/>
            <a:ext cx="762000" cy="533400"/>
          </a:xfrm>
          <a:prstGeom prst="flowChartMulti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cs typeface="Times New Roman" pitchFamily="16" charset="0"/>
              </a:rPr>
              <a:t>trails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858000" y="3962400"/>
            <a:ext cx="762000" cy="609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REP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6" charset="0"/>
                <a:cs typeface="Times New Roman" pitchFamily="16" charset="0"/>
              </a:rPr>
              <a:t>  …</a:t>
            </a:r>
          </a:p>
        </p:txBody>
      </p:sp>
      <p:cxnSp>
        <p:nvCxnSpPr>
          <p:cNvPr id="37" name="Straight Arrow Connector 36"/>
          <p:cNvCxnSpPr>
            <a:stCxn id="35" idx="3"/>
            <a:endCxn id="36" idx="2"/>
          </p:cNvCxnSpPr>
          <p:nvPr/>
        </p:nvCxnSpPr>
        <p:spPr bwMode="auto">
          <a:xfrm>
            <a:off x="6324600" y="4152900"/>
            <a:ext cx="533400" cy="1143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6" idx="6"/>
            <a:endCxn id="29" idx="1"/>
          </p:cNvCxnSpPr>
          <p:nvPr/>
        </p:nvCxnSpPr>
        <p:spPr bwMode="auto">
          <a:xfrm flipV="1">
            <a:off x="7620000" y="4152901"/>
            <a:ext cx="613272" cy="114299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3" idx="2"/>
            <a:endCxn id="35" idx="0"/>
          </p:cNvCxnSpPr>
          <p:nvPr/>
        </p:nvCxnSpPr>
        <p:spPr bwMode="auto">
          <a:xfrm flipH="1">
            <a:off x="5996023" y="3276600"/>
            <a:ext cx="23777" cy="609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3" name="Picture 6" descr="http://www.hit4hit.org/img/login/user-icon-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838200"/>
            <a:ext cx="914400" cy="914400"/>
          </a:xfrm>
          <a:prstGeom prst="rect">
            <a:avLst/>
          </a:prstGeom>
          <a:noFill/>
        </p:spPr>
      </p:pic>
      <p:sp>
        <p:nvSpPr>
          <p:cNvPr id="46" name="Oval 45"/>
          <p:cNvSpPr/>
          <p:nvPr/>
        </p:nvSpPr>
        <p:spPr bwMode="auto">
          <a:xfrm>
            <a:off x="5486400" y="4876800"/>
            <a:ext cx="7620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SVR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858000" y="5410200"/>
            <a:ext cx="8382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MGR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  <a:cs typeface="Times New Roman" pitchFamily="16" charset="0"/>
            </a:endParaRPr>
          </a:p>
        </p:txBody>
      </p:sp>
      <p:cxnSp>
        <p:nvCxnSpPr>
          <p:cNvPr id="48" name="Straight Arrow Connector 47"/>
          <p:cNvCxnSpPr>
            <a:stCxn id="46" idx="0"/>
            <a:endCxn id="35" idx="2"/>
          </p:cNvCxnSpPr>
          <p:nvPr/>
        </p:nvCxnSpPr>
        <p:spPr bwMode="auto">
          <a:xfrm flipV="1">
            <a:off x="5867400" y="4399400"/>
            <a:ext cx="23213" cy="477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842613" y="4399400"/>
            <a:ext cx="208509" cy="7060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ight Arrow 52"/>
          <p:cNvSpPr/>
          <p:nvPr/>
        </p:nvSpPr>
        <p:spPr bwMode="auto">
          <a:xfrm rot="16200000">
            <a:off x="342900" y="4457700"/>
            <a:ext cx="3810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2272" y="4843046"/>
            <a:ext cx="75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Insert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Curved Right Arrow 55"/>
          <p:cNvSpPr/>
          <p:nvPr/>
        </p:nvSpPr>
        <p:spPr bwMode="auto">
          <a:xfrm rot="16200000">
            <a:off x="4168140" y="1882140"/>
            <a:ext cx="655320" cy="7772400"/>
          </a:xfrm>
          <a:prstGeom prst="curvedRightArrow">
            <a:avLst>
              <a:gd name="adj1" fmla="val 17046"/>
              <a:gd name="adj2" fmla="val 38712"/>
              <a:gd name="adj3" fmla="val 26395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38600" y="579120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validate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img.ffffound.com/static-data/assets/6/0a5950a6d606f3b32bc0f224a1450c13d580a292_m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105400"/>
            <a:ext cx="762000" cy="762000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3657600" y="1752600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curl /</a:t>
            </a:r>
            <a:r>
              <a:rPr lang="en-US" dirty="0" err="1" smtClean="0">
                <a:solidFill>
                  <a:srgbClr val="FF0000"/>
                </a:solidFill>
              </a:rPr>
              <a:t>restap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486400" y="5334000"/>
            <a:ext cx="762000" cy="533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latin typeface="Times New Roman" pitchFamily="16" charset="0"/>
                <a:cs typeface="Times New Roman" pitchFamily="16" charset="0"/>
              </a:rPr>
              <a:t>SVR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6" charset="0"/>
                <a:cs typeface="Times New Roman" pitchFamily="16" charset="0"/>
              </a:rPr>
              <a:t>  …  </a:t>
            </a:r>
          </a:p>
        </p:txBody>
      </p:sp>
    </p:spTree>
    <p:extLst>
      <p:ext uri="{BB962C8B-B14F-4D97-AF65-F5344CB8AC3E}">
        <p14:creationId xmlns:p14="http://schemas.microsoft.com/office/powerpoint/2010/main" xmlns="" val="830124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  <p:bldP spid="15" grpId="1" build="allAtOnce" animBg="1"/>
      <p:bldP spid="16" grpId="0" build="allAtOnce" animBg="1"/>
      <p:bldP spid="16" grpId="1" build="allAtOnce" animBg="1"/>
      <p:bldP spid="23" grpId="0" animBg="1"/>
      <p:bldP spid="23" grpId="1" animBg="1"/>
      <p:bldP spid="46" grpId="0" animBg="1"/>
      <p:bldP spid="46" grpId="1" animBg="1"/>
      <p:bldP spid="53" grpId="0" animBg="1"/>
      <p:bldP spid="53" grpId="1" animBg="1"/>
      <p:bldP spid="54" grpId="0"/>
      <p:bldP spid="54" grpId="1"/>
      <p:bldP spid="56" grpId="0" animBg="1"/>
      <p:bldP spid="57" grpId="0" build="p"/>
      <p:bldP spid="60" grpId="0" build="allAtOnce" animBg="1"/>
      <p:bldP spid="60" grpI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i="1" dirty="0" err="1" smtClean="0"/>
              <a:t>setenv</a:t>
            </a:r>
            <a:r>
              <a:rPr lang="en-US" i="1" dirty="0" smtClean="0"/>
              <a:t> OGG_BUILD &lt;your_build.zip&gt;</a:t>
            </a:r>
          </a:p>
          <a:p>
            <a:pPr>
              <a:buFont typeface="Arial" pitchFamily="34" charset="0"/>
              <a:buChar char="•"/>
            </a:pPr>
            <a:r>
              <a:rPr lang="en-US" i="1" dirty="0" err="1" smtClean="0"/>
              <a:t>oratst</a:t>
            </a:r>
            <a:r>
              <a:rPr lang="en-US" i="1" dirty="0" smtClean="0"/>
              <a:t> -d tkmain_ggsca1 [ step={1|2} ]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genlrgmk</a:t>
            </a:r>
            <a:r>
              <a:rPr lang="en-US" dirty="0" smtClean="0"/>
              <a:t> –v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farm submit -platform LINUX.X64 -rh50_x64 lrgggsca1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42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Integrated Extract do not work when created by AS;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Replicat</a:t>
            </a:r>
            <a:r>
              <a:rPr lang="en-US" dirty="0" smtClean="0"/>
              <a:t> </a:t>
            </a:r>
            <a:r>
              <a:rPr lang="en-US" dirty="0" err="1" smtClean="0"/>
              <a:t>abends</a:t>
            </a:r>
            <a:r>
              <a:rPr lang="en-US" dirty="0" smtClean="0"/>
              <a:t> randomly;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Need to restart </a:t>
            </a:r>
            <a:r>
              <a:rPr lang="en-US" dirty="0" err="1" smtClean="0"/>
              <a:t>Replicat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to manually restart DS, RS.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Service Manager will handle this.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42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78024</TotalTime>
  <Words>321</Words>
  <Application>Microsoft Office PowerPoint</Application>
  <PresentationFormat>On-screen Show (4:3)</PresentationFormat>
  <Paragraphs>103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One Way Replication with SCA</vt:lpstr>
      <vt:lpstr>Overview</vt:lpstr>
      <vt:lpstr>Demonstration</vt:lpstr>
      <vt:lpstr>SCA Test Blueprint</vt:lpstr>
      <vt:lpstr>Some Details</vt:lpstr>
      <vt:lpstr>Step by Step – Step 1, Initialization</vt:lpstr>
      <vt:lpstr>Step by Step – Step 2, Recovery Test</vt:lpstr>
      <vt:lpstr>How to run</vt:lpstr>
      <vt:lpstr>Discussion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XWeek 10gR2 Streams</dc:title>
  <dc:creator>Patricia McElroy</dc:creator>
  <cp:lastModifiedBy>Zhaoming Yin</cp:lastModifiedBy>
  <cp:revision>1231</cp:revision>
  <cp:lastPrinted>1601-01-01T00:00:00Z</cp:lastPrinted>
  <dcterms:created xsi:type="dcterms:W3CDTF">1996-11-06T19:19:12Z</dcterms:created>
  <dcterms:modified xsi:type="dcterms:W3CDTF">2016-01-20T21:37:57Z</dcterms:modified>
</cp:coreProperties>
</file>