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80" r:id="rId2"/>
    <p:sldId id="271" r:id="rId3"/>
    <p:sldId id="305" r:id="rId4"/>
    <p:sldId id="318" r:id="rId5"/>
    <p:sldId id="314" r:id="rId6"/>
    <p:sldId id="304" r:id="rId7"/>
    <p:sldId id="325" r:id="rId8"/>
    <p:sldId id="319" r:id="rId9"/>
    <p:sldId id="326" r:id="rId10"/>
    <p:sldId id="327" r:id="rId11"/>
    <p:sldId id="320" r:id="rId12"/>
    <p:sldId id="328" r:id="rId13"/>
    <p:sldId id="321" r:id="rId14"/>
    <p:sldId id="329" r:id="rId15"/>
    <p:sldId id="322" r:id="rId16"/>
    <p:sldId id="285" r:id="rId17"/>
    <p:sldId id="297" r:id="rId18"/>
    <p:sldId id="313" r:id="rId19"/>
    <p:sldId id="317" r:id="rId20"/>
    <p:sldId id="332" r:id="rId21"/>
    <p:sldId id="316" r:id="rId22"/>
    <p:sldId id="31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5918" autoAdjust="0"/>
  </p:normalViewPr>
  <p:slideViewPr>
    <p:cSldViewPr snapToGrid="0">
      <p:cViewPr varScale="1">
        <p:scale>
          <a:sx n="107" d="100"/>
          <a:sy n="107" d="100"/>
        </p:scale>
        <p:origin x="75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2023-06-08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5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91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2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23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16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91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00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8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0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5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0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6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0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5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9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3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1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86CE2-3038-360F-7867-58D70CA1A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1F41E-3D78-3689-8098-389750A1D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011DA-2DE7-5FDD-7403-8EE33322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FB0-603D-43BF-8944-3A3BD2F325BE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AD88D-A4C6-8106-CEED-17696DF5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3E073-07B6-32CA-36E6-313B618F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883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1951E-9767-FB2D-A140-B9226C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0ACC7-B5AF-F121-676A-2FCFC494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B39A7-D45B-FE96-4C36-8EA87982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F5D-A5AC-4A48-AC36-C087C371E0C7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13B54-1BD4-C491-DF32-7DE26B59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8B24-D9D6-9A94-6C4A-AA62DAA4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406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83E9E-6F45-BEE7-037B-767583AD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871F0-BC9B-F911-8B17-6F1AC8FD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37FA4-72B4-C93F-8756-641A27FD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2BD-4C6A-470E-8EB5-D42C7EF5F2E2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494DF-2BE7-9FBC-AA79-E6208E8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BA4C6-929E-34D0-5236-4F00AF7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89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4895-08E3-A723-7289-41E24E3F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" y="136525"/>
            <a:ext cx="11108820" cy="52363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A5BAD-18FF-2577-29E9-AED6E0F089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1090" y="660163"/>
            <a:ext cx="3998912" cy="3052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488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DCF-D766-142D-99BB-3566849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70800-192E-7280-A4D0-BE93C7EE9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80B2-23D5-5391-2340-14D60F5F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69F2-FF86-403D-A8EF-5A108A27C9A7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15B0A-AAAC-9149-9702-7E06CEC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99BF4-AFA3-EEE7-28D2-3FCEABF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04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E0D2-89B1-D33D-5B42-F5B2130F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30BA-13C8-297F-92E4-3361A9EF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45041-CCB0-A66F-15FE-DD4DE1BF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4603C-A952-2F8B-A740-E512935D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7A1B2-C95C-985E-E7CA-EF3D7C66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5CD7C-E6AF-B421-89C8-C3BC61C8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445466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FB43-3904-655F-2EB0-150ACC81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21C0-6182-E9CD-6963-FE26391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78614-73F2-05B7-4525-515313A9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2176C-7155-3FE1-660B-7E9DEB378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57D34-21FC-BD05-BEEB-239557D2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AFA8D-496F-2504-B424-B07C134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9DF4A-B0F5-4301-5E90-C186755C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1A394-7800-4B44-D167-D969F7AE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68270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2C37-55BD-C849-1054-2F83CFF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6C4C00-7444-0FF1-F078-08DC3E27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C3E6-6745-42AE-98F8-F616BB3A5B99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57DFC-29F2-E584-858D-AF3D2659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731-63BE-D09E-29ED-8CD336C2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479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B9720-52DE-F6DD-409C-52EFFB9C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6AD8A2-E62B-69FA-BC03-809A0AFB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CE233-0314-6F93-12EA-AC454CC3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938420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CD3F8-B31A-0219-686D-3672D4EB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6B07-ED2B-BFFC-FE60-923E23B5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732B0-BA2D-9044-B37B-2E7B954C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08914-A806-3155-E1F2-155FB23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E89F-4E2A-490F-9C7F-544D4CB781C6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040FC-D885-582F-0DB3-5072158A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782EE-7B3B-D3C8-1FF1-52F7A838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28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5C78-A413-F4AB-EF46-E619EB64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E3B04B-76BC-5E8D-1C47-DB6D08F1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3E690-A8C2-47DF-60F4-0AD6AC8C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874FB-89D8-E984-7E76-39BA4E31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F28-918A-4CE4-B1E7-91546B49DEB5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B9694-0CA3-04B4-83F8-274E4CA2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D771-32D5-8088-8805-28A6772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36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DB10E-5348-037C-D3C1-C9A6AB85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716B6-C60D-F5FD-AC11-FDB3AA4E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586DE-2460-88C4-91ED-E98B05E28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FBD7-F59E-499B-ABBB-DEE384B67D12}" type="datetime1">
              <a:rPr lang="ko-KR" altLang="en-US" noProof="0" smtClean="0"/>
              <a:t>2023-06-08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253DF-F978-E89C-2E83-CD10552A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F1794-DEA5-6F1F-3B5B-835E41800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168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79B2-C5D1-54B8-DBD7-04C7B87CE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SPGD implementation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7F786-DDB4-8BBE-5A09-2DECD83E1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201821252 </a:t>
            </a:r>
            <a:r>
              <a:rPr lang="ko-KR" altLang="en-US" dirty="0" err="1"/>
              <a:t>김부경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2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A07994C-BBA6-DCEF-4192-575D28CB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52" y="1724969"/>
            <a:ext cx="5334000" cy="4000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FEAE5B-EB85-60CE-F5F1-D2538742A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5" y="1724969"/>
            <a:ext cx="5334000" cy="4000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넷인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21AF6-8857-B5EA-4790-F8A0EB3E162D}"/>
              </a:ext>
            </a:extLst>
          </p:cNvPr>
          <p:cNvSpPr txBox="1"/>
          <p:nvPr/>
        </p:nvSpPr>
        <p:spPr>
          <a:xfrm>
            <a:off x="6302187" y="5855921"/>
            <a:ext cx="5723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Gamma(n) = (1-(n/1000)+(100/(n^1.2)))/max(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</a:rPr>
              <a:t>Target_Intensity_Sum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1350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넷인 경우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89AADA-4E2D-97FE-6282-CA929878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398BB40-4F5B-6974-8B67-7DBC56B5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51" y="1724969"/>
            <a:ext cx="5334000" cy="4000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7CF0C1-2EE2-8C27-E10A-9316265A0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5" y="1724969"/>
            <a:ext cx="5334000" cy="4000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다섯인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01776-AF36-C021-DA1F-E29BF89BAF55}"/>
              </a:ext>
            </a:extLst>
          </p:cNvPr>
          <p:cNvSpPr txBox="1"/>
          <p:nvPr/>
        </p:nvSpPr>
        <p:spPr>
          <a:xfrm>
            <a:off x="6212540" y="5864886"/>
            <a:ext cx="6060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Gamma(n) = (1-(n/1000)+(100/(</a:t>
            </a:r>
            <a:r>
              <a:rPr lang="en-US" altLang="ko-KR" sz="1400" dirty="0">
                <a:solidFill>
                  <a:srgbClr val="000000"/>
                </a:solidFill>
              </a:rPr>
              <a:t>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^1.2)))/max(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</a:rPr>
              <a:t>Target_Intensity_Sum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403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다섯인 경우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BEB43F-23FD-22DA-945D-5370955D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714"/>
            <a:ext cx="12192000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74D8EE1-EB0D-60B8-4C20-B4EC0CBB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51" y="1724969"/>
            <a:ext cx="5334000" cy="400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DDB463-A823-ADC4-8349-71AA320E5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5" y="1724969"/>
            <a:ext cx="5334000" cy="4000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여섯인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3CF14-F18E-A0E1-F89E-42334C479AF0}"/>
              </a:ext>
            </a:extLst>
          </p:cNvPr>
          <p:cNvSpPr txBox="1"/>
          <p:nvPr/>
        </p:nvSpPr>
        <p:spPr>
          <a:xfrm>
            <a:off x="6243916" y="5864886"/>
            <a:ext cx="5620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Gamma(n) = (1-(n/1000)+(100/(n^5)))/max(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</a:rPr>
              <a:t>Target_Intensity_Sum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600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여섯인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73A79-54AF-7A4F-E36F-BFE60DB7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204" y="1890277"/>
            <a:ext cx="14135675" cy="33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NEXT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4B02-20BB-E9D4-41EC-94E3EEEBCB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16X16 SLM </a:t>
            </a:r>
            <a:r>
              <a:rPr lang="ko-KR" altLang="en-US" sz="1800" dirty="0"/>
              <a:t>시뮬레이션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실제 </a:t>
            </a:r>
            <a:r>
              <a:rPr lang="en-US" altLang="ko-KR" sz="1800" dirty="0"/>
              <a:t>SLM system</a:t>
            </a:r>
            <a:r>
              <a:rPr lang="ko-KR" altLang="en-US" sz="1800" dirty="0"/>
              <a:t>에 적용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464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E47F2C-5040-0A35-F218-416F0ED040D9}"/>
              </a:ext>
            </a:extLst>
          </p:cNvPr>
          <p:cNvGrpSpPr/>
          <p:nvPr/>
        </p:nvGrpSpPr>
        <p:grpSpPr>
          <a:xfrm>
            <a:off x="1140523" y="1247249"/>
            <a:ext cx="4091136" cy="5012447"/>
            <a:chOff x="1502833" y="1488789"/>
            <a:chExt cx="4091136" cy="50124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803251-BE47-C870-E0D4-81E6604B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042177" y="1949445"/>
              <a:ext cx="5012447" cy="4091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D1DB603-B3EF-955B-6000-750B98C1736B}"/>
                    </a:ext>
                  </a:extLst>
                </p:cNvPr>
                <p:cNvSpPr txBox="1"/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CCEE74-5192-D78E-619C-D25299CCAA53}"/>
                    </a:ext>
                  </a:extLst>
                </p:cNvPr>
                <p:cNvSpPr txBox="1"/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9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1CA016-787D-E4F8-44F8-78759626601F}"/>
                </a:ext>
              </a:extLst>
            </p:cNvPr>
            <p:cNvSpPr txBox="1"/>
            <p:nvPr/>
          </p:nvSpPr>
          <p:spPr>
            <a:xfrm>
              <a:off x="4833299" y="3658787"/>
              <a:ext cx="539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return</a:t>
              </a:r>
            </a:p>
            <a:p>
              <a:pPr algn="ctr"/>
              <a:r>
                <a:rPr lang="en-US" altLang="ko-KR" sz="1000" dirty="0"/>
                <a:t>data</a:t>
              </a:r>
              <a:endParaRPr lang="ko-KR" altLang="en-US" sz="1000" dirty="0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992B4F-F979-123A-9D51-FE56479BA699}"/>
              </a:ext>
            </a:extLst>
          </p:cNvPr>
          <p:cNvSpPr/>
          <p:nvPr/>
        </p:nvSpPr>
        <p:spPr>
          <a:xfrm>
            <a:off x="992865" y="2204659"/>
            <a:ext cx="1323992" cy="1890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FF7920-6D3B-D6F9-5AD9-072C8B770C64}"/>
              </a:ext>
            </a:extLst>
          </p:cNvPr>
          <p:cNvSpPr/>
          <p:nvPr/>
        </p:nvSpPr>
        <p:spPr>
          <a:xfrm>
            <a:off x="992866" y="4443425"/>
            <a:ext cx="4276897" cy="1890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174D82-FAC3-86A4-6A98-413CA11CFA7A}"/>
              </a:ext>
            </a:extLst>
          </p:cNvPr>
          <p:cNvSpPr/>
          <p:nvPr/>
        </p:nvSpPr>
        <p:spPr>
          <a:xfrm>
            <a:off x="4155370" y="1216400"/>
            <a:ext cx="1114394" cy="31721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FB7CB-1947-F055-1253-7540952D5BD8}"/>
              </a:ext>
            </a:extLst>
          </p:cNvPr>
          <p:cNvSpPr txBox="1"/>
          <p:nvPr/>
        </p:nvSpPr>
        <p:spPr>
          <a:xfrm>
            <a:off x="1466713" y="766690"/>
            <a:ext cx="354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전체적인 </a:t>
            </a:r>
            <a:r>
              <a:rPr lang="en-US" altLang="ko-KR" sz="1800" b="1" dirty="0"/>
              <a:t>SPGD</a:t>
            </a:r>
            <a:r>
              <a:rPr lang="ko-KR" altLang="en-US" sz="1800" b="1" dirty="0"/>
              <a:t>알고리즘 흐름도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41095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포스터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090" y="660163"/>
            <a:ext cx="11463068" cy="305275"/>
          </a:xfrm>
        </p:spPr>
        <p:txBody>
          <a:bodyPr/>
          <a:lstStyle/>
          <a:p>
            <a:r>
              <a:rPr lang="ko-KR" altLang="en-US" dirty="0"/>
              <a:t>개략도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697F9-E379-D9D7-F578-9032BFD4BCF8}"/>
              </a:ext>
            </a:extLst>
          </p:cNvPr>
          <p:cNvSpPr txBox="1"/>
          <p:nvPr/>
        </p:nvSpPr>
        <p:spPr>
          <a:xfrm>
            <a:off x="473044" y="1099099"/>
            <a:ext cx="11245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본 연구의 배경</a:t>
            </a:r>
            <a:r>
              <a:rPr lang="en-US" altLang="ko-KR" dirty="0"/>
              <a:t>(</a:t>
            </a:r>
            <a:r>
              <a:rPr lang="ko-KR" altLang="en-US" dirty="0"/>
              <a:t>논문들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주요 알고리즘 설명</a:t>
            </a:r>
            <a:r>
              <a:rPr lang="en-US" altLang="ko-KR" dirty="0"/>
              <a:t>(</a:t>
            </a:r>
            <a:r>
              <a:rPr lang="ko-KR" altLang="en-US" dirty="0"/>
              <a:t>개략도</a:t>
            </a:r>
            <a:r>
              <a:rPr lang="en-US" altLang="ko-KR" dirty="0"/>
              <a:t>/</a:t>
            </a:r>
            <a:r>
              <a:rPr lang="ko-KR" altLang="en-US" dirty="0"/>
              <a:t>장점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실험 과정</a:t>
            </a:r>
            <a:r>
              <a:rPr lang="en-US" altLang="ko-KR" dirty="0"/>
              <a:t> </a:t>
            </a:r>
            <a:r>
              <a:rPr lang="ko-KR" altLang="en-US" dirty="0"/>
              <a:t>및 결과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의의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91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포스터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090" y="660163"/>
            <a:ext cx="11463068" cy="305275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697F9-E379-D9D7-F578-9032BFD4BCF8}"/>
              </a:ext>
            </a:extLst>
          </p:cNvPr>
          <p:cNvSpPr txBox="1"/>
          <p:nvPr/>
        </p:nvSpPr>
        <p:spPr>
          <a:xfrm>
            <a:off x="473044" y="1099099"/>
            <a:ext cx="11245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적응형 광학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빛의 산란은 광학계의 침투 깊이와 해상도에 큰 영향을 줌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다양한 산란체에 의해 투과율과 광학적 해상도가 저하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이를 보정하여 광 경로 내의 산란체에 의한 효과 상쇄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627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9600" y="2005263"/>
            <a:ext cx="10972800" cy="4120901"/>
          </a:xfrm>
        </p:spPr>
        <p:txBody>
          <a:bodyPr rtlCol="0"/>
          <a:lstStyle/>
          <a:p>
            <a:pPr algn="ctr" rtl="0"/>
            <a:r>
              <a:rPr lang="ko-KR" altLang="en-US" dirty="0"/>
              <a:t>알고리즘</a:t>
            </a:r>
            <a:endParaRPr lang="en-US" altLang="ko-KR" dirty="0"/>
          </a:p>
          <a:p>
            <a:pPr algn="ctr" rtl="0"/>
            <a:r>
              <a:rPr lang="en-US" altLang="ko-KR" dirty="0"/>
              <a:t>reduced</a:t>
            </a:r>
            <a:r>
              <a:rPr lang="ko-KR" altLang="en-US" dirty="0"/>
              <a:t> 시뮬레이션</a:t>
            </a:r>
            <a:endParaRPr lang="en-US" altLang="ko-KR" dirty="0"/>
          </a:p>
          <a:p>
            <a:pPr algn="ctr" rtl="0"/>
            <a:r>
              <a:rPr lang="ko-KR" altLang="en-US" dirty="0"/>
              <a:t>포스터 개요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포스터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090" y="660163"/>
            <a:ext cx="11463068" cy="305275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697F9-E379-D9D7-F578-9032BFD4BCF8}"/>
              </a:ext>
            </a:extLst>
          </p:cNvPr>
          <p:cNvSpPr txBox="1"/>
          <p:nvPr/>
        </p:nvSpPr>
        <p:spPr>
          <a:xfrm>
            <a:off x="473044" y="1099099"/>
            <a:ext cx="11245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i="0" dirty="0">
                <a:effectLst/>
                <a:latin typeface="Arial" panose="020B0604020202020204" pitchFamily="34" charset="0"/>
              </a:rPr>
              <a:t>Spatial Light Modulator(</a:t>
            </a:r>
            <a:r>
              <a:rPr lang="en-US" altLang="ko-KR" dirty="0"/>
              <a:t>SLM)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b="0" i="0" dirty="0">
                <a:effectLst/>
                <a:latin typeface="Arial" panose="020B0604020202020204" pitchFamily="34" charset="0"/>
              </a:rPr>
              <a:t>레이저 </a:t>
            </a:r>
            <a:r>
              <a:rPr lang="en-US" altLang="ko-KR" dirty="0">
                <a:latin typeface="Arial" panose="020B0604020202020204" pitchFamily="34" charset="0"/>
              </a:rPr>
              <a:t>B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eam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에 공간적인 변조를 가함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액정에 전압을 가하여 입사 </a:t>
            </a:r>
            <a:r>
              <a:rPr lang="en-US" altLang="ko-KR" dirty="0"/>
              <a:t>beam</a:t>
            </a:r>
            <a:r>
              <a:rPr lang="ko-KR" altLang="en-US" dirty="0"/>
              <a:t>의 유효 굴절률을 변경 </a:t>
            </a:r>
            <a:r>
              <a:rPr lang="en-US" altLang="ko-KR" dirty="0">
                <a:sym typeface="Wingdings" panose="05000000000000000000" pitchFamily="2" charset="2"/>
              </a:rPr>
              <a:t> 0~2</a:t>
            </a:r>
            <a:r>
              <a:rPr lang="el-GR" altLang="ko-KR" dirty="0">
                <a:sym typeface="Wingdings" panose="05000000000000000000" pitchFamily="2" charset="2"/>
              </a:rPr>
              <a:t>π</a:t>
            </a:r>
            <a:r>
              <a:rPr lang="ko-KR" altLang="en-US" dirty="0">
                <a:sym typeface="Wingdings" panose="05000000000000000000" pitchFamily="2" charset="2"/>
              </a:rPr>
              <a:t>까지 위상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08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포스터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090" y="660163"/>
            <a:ext cx="11463068" cy="305275"/>
          </a:xfrm>
        </p:spPr>
        <p:txBody>
          <a:bodyPr/>
          <a:lstStyle/>
          <a:p>
            <a:r>
              <a:rPr lang="ko-KR" altLang="en-US" dirty="0"/>
              <a:t>의의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FF915-B641-C987-58C1-183A41690E11}"/>
              </a:ext>
            </a:extLst>
          </p:cNvPr>
          <p:cNvSpPr txBox="1"/>
          <p:nvPr/>
        </p:nvSpPr>
        <p:spPr>
          <a:xfrm>
            <a:off x="473044" y="1099099"/>
            <a:ext cx="11245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SPGD</a:t>
            </a:r>
            <a:r>
              <a:rPr lang="ko-KR" altLang="en-US" dirty="0"/>
              <a:t>를 시뮬레이션 환경에서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SPGD</a:t>
            </a:r>
            <a:r>
              <a:rPr lang="ko-KR" altLang="en-US" dirty="0"/>
              <a:t>와 </a:t>
            </a:r>
            <a:r>
              <a:rPr lang="en-US" altLang="ko-KR" dirty="0"/>
              <a:t>Genetic algorithm</a:t>
            </a:r>
            <a:r>
              <a:rPr lang="ko-KR" altLang="en-US" dirty="0"/>
              <a:t>의 속도 차이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 적응형 광학에서 사용 가능성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14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논문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090" y="660163"/>
            <a:ext cx="11463068" cy="305275"/>
          </a:xfrm>
        </p:spPr>
        <p:txBody>
          <a:bodyPr/>
          <a:lstStyle/>
          <a:p>
            <a:r>
              <a:rPr lang="en-US" altLang="ko-KR" dirty="0"/>
              <a:t>Intelligent control of mode-locked femtosecond pulses by time-stretch-assisted real-time spectral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04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알고리즘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828EA53-143E-CCD9-DFBF-9CCA5F49D8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Stochastic Parallel Gradient Descent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FB40F-EF26-2F68-2492-C279E11376E2}"/>
              </a:ext>
            </a:extLst>
          </p:cNvPr>
          <p:cNvSpPr txBox="1"/>
          <p:nvPr/>
        </p:nvSpPr>
        <p:spPr>
          <a:xfrm>
            <a:off x="473044" y="1393988"/>
            <a:ext cx="11245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최대값</a:t>
            </a:r>
            <a:r>
              <a:rPr lang="en-US" altLang="ko-KR" dirty="0"/>
              <a:t>, </a:t>
            </a:r>
            <a:r>
              <a:rPr lang="ko-KR" altLang="en-US" dirty="0"/>
              <a:t>혹은 최솟값을 찾기 위해 평가 함수의 </a:t>
            </a:r>
            <a:r>
              <a:rPr lang="ko-KR" altLang="en-US" dirty="0" err="1"/>
              <a:t>미분값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평가함수가 극대</a:t>
            </a:r>
            <a:r>
              <a:rPr lang="en-US" altLang="ko-KR" dirty="0"/>
              <a:t>/</a:t>
            </a:r>
            <a:r>
              <a:rPr lang="ko-KR" altLang="en-US" dirty="0"/>
              <a:t>극소점에 다가갈수록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극대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극소점에 가까울수록 변화량 감소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EEF992-1452-75E8-9B60-06E8BC763E15}"/>
              </a:ext>
            </a:extLst>
          </p:cNvPr>
          <p:cNvSpPr/>
          <p:nvPr/>
        </p:nvSpPr>
        <p:spPr>
          <a:xfrm>
            <a:off x="473044" y="1246094"/>
            <a:ext cx="11245912" cy="1200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0B6818F-7A72-2B57-BECB-B853D9CD4934}"/>
              </a:ext>
            </a:extLst>
          </p:cNvPr>
          <p:cNvSpPr/>
          <p:nvPr/>
        </p:nvSpPr>
        <p:spPr>
          <a:xfrm>
            <a:off x="5818093" y="2591402"/>
            <a:ext cx="555811" cy="636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56B0E-3748-593B-B1C9-DF8C91DC2506}"/>
              </a:ext>
            </a:extLst>
          </p:cNvPr>
          <p:cNvSpPr txBox="1"/>
          <p:nvPr/>
        </p:nvSpPr>
        <p:spPr>
          <a:xfrm>
            <a:off x="473045" y="3775106"/>
            <a:ext cx="11245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실제 기울기를 </a:t>
            </a:r>
            <a:r>
              <a:rPr lang="en-US" altLang="ko-KR" dirty="0"/>
              <a:t>gradient descent</a:t>
            </a:r>
            <a:r>
              <a:rPr lang="ko-KR" altLang="en-US" dirty="0"/>
              <a:t>의 확률적 근사치로 대체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65A27A-8D1B-48B3-816B-61DFD434F585}"/>
              </a:ext>
            </a:extLst>
          </p:cNvPr>
          <p:cNvSpPr/>
          <p:nvPr/>
        </p:nvSpPr>
        <p:spPr>
          <a:xfrm>
            <a:off x="473044" y="3627190"/>
            <a:ext cx="11245912" cy="6364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CAFAC-BC49-5B7F-64E9-484C093807CA}"/>
              </a:ext>
            </a:extLst>
          </p:cNvPr>
          <p:cNvSpPr txBox="1"/>
          <p:nvPr/>
        </p:nvSpPr>
        <p:spPr>
          <a:xfrm>
            <a:off x="4294093" y="867322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Gradient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escent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6D8099B-CEC2-DD9A-CEA0-59B09CB2788C}"/>
              </a:ext>
            </a:extLst>
          </p:cNvPr>
          <p:cNvSpPr/>
          <p:nvPr/>
        </p:nvSpPr>
        <p:spPr>
          <a:xfrm>
            <a:off x="5818093" y="4397747"/>
            <a:ext cx="555811" cy="636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B16EA-3F0E-55B1-3A95-4E22D8A2197E}"/>
              </a:ext>
            </a:extLst>
          </p:cNvPr>
          <p:cNvSpPr txBox="1"/>
          <p:nvPr/>
        </p:nvSpPr>
        <p:spPr>
          <a:xfrm>
            <a:off x="473045" y="5537636"/>
            <a:ext cx="11245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전체 제어 함수를 동시에 병렬적으로 처리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DE57BD-370A-B61A-4AC3-024BA14215DC}"/>
              </a:ext>
            </a:extLst>
          </p:cNvPr>
          <p:cNvSpPr/>
          <p:nvPr/>
        </p:nvSpPr>
        <p:spPr>
          <a:xfrm>
            <a:off x="473044" y="5389720"/>
            <a:ext cx="11245912" cy="6364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8AE4AE-C454-2DD7-D080-E6C4A3A1D154}"/>
              </a:ext>
            </a:extLst>
          </p:cNvPr>
          <p:cNvSpPr txBox="1"/>
          <p:nvPr/>
        </p:nvSpPr>
        <p:spPr>
          <a:xfrm>
            <a:off x="4294093" y="3287519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Stochastic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Gradient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escent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BE4CE-1255-AA00-C8C6-BF2FD3A569AB}"/>
              </a:ext>
            </a:extLst>
          </p:cNvPr>
          <p:cNvSpPr txBox="1"/>
          <p:nvPr/>
        </p:nvSpPr>
        <p:spPr>
          <a:xfrm>
            <a:off x="473044" y="5049058"/>
            <a:ext cx="112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Stochastic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Parallel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Gradient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escent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6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알고리즘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828EA53-143E-CCD9-DFBF-9CCA5F49D8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Stochastic Parallel Gradient Descent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EC1733-DAA3-543D-56BD-BC7832DF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49126" y="1715620"/>
            <a:ext cx="5334000" cy="400050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E097CF4-39C1-6DB3-796E-7808B432BA17}"/>
              </a:ext>
            </a:extLst>
          </p:cNvPr>
          <p:cNvSpPr/>
          <p:nvPr/>
        </p:nvSpPr>
        <p:spPr>
          <a:xfrm>
            <a:off x="7608570" y="2710815"/>
            <a:ext cx="102394" cy="107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E148F7C-3F29-F63B-E902-0D2AD2AFBB2A}"/>
              </a:ext>
            </a:extLst>
          </p:cNvPr>
          <p:cNvSpPr/>
          <p:nvPr/>
        </p:nvSpPr>
        <p:spPr>
          <a:xfrm>
            <a:off x="8518684" y="3321844"/>
            <a:ext cx="102394" cy="107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C2A95-B93D-6D6B-3C11-464CE91ED6A4}"/>
              </a:ext>
            </a:extLst>
          </p:cNvPr>
          <p:cNvSpPr txBox="1"/>
          <p:nvPr/>
        </p:nvSpPr>
        <p:spPr>
          <a:xfrm>
            <a:off x="351090" y="1489076"/>
            <a:ext cx="52980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평가 함수의 </a:t>
            </a:r>
            <a:r>
              <a:rPr lang="ko-KR" altLang="en-US" dirty="0" err="1"/>
              <a:t>미분값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Fitting</a:t>
            </a:r>
            <a:r>
              <a:rPr lang="ko-KR" altLang="en-US" dirty="0"/>
              <a:t>된 지점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global minimal/ maximal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local minimal/ maximal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global maximal</a:t>
            </a:r>
            <a:r>
              <a:rPr lang="ko-KR" altLang="en-US" dirty="0">
                <a:sym typeface="Wingdings" panose="05000000000000000000" pitchFamily="2" charset="2"/>
              </a:rPr>
              <a:t>을 찾기 위해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기울기 값에 조정이 필요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Gamma </a:t>
            </a:r>
            <a:r>
              <a:rPr lang="ko-KR" altLang="en-US" dirty="0">
                <a:sym typeface="Wingdings" panose="05000000000000000000" pitchFamily="2" charset="2"/>
              </a:rPr>
              <a:t>함수 사용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EBD1BE-01AD-2FAE-D32A-669D40DAB5EA}"/>
              </a:ext>
            </a:extLst>
          </p:cNvPr>
          <p:cNvSpPr/>
          <p:nvPr/>
        </p:nvSpPr>
        <p:spPr>
          <a:xfrm>
            <a:off x="8831104" y="4769644"/>
            <a:ext cx="102394" cy="107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조건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FB40F-EF26-2F68-2492-C279E11376E2}"/>
              </a:ext>
            </a:extLst>
          </p:cNvPr>
          <p:cNvSpPr txBox="1"/>
          <p:nvPr/>
        </p:nvSpPr>
        <p:spPr>
          <a:xfrm>
            <a:off x="473044" y="1706070"/>
            <a:ext cx="11245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en-US" altLang="ko-KR" dirty="0"/>
              <a:t>beam</a:t>
            </a:r>
            <a:r>
              <a:rPr lang="ko-KR" altLang="en-US" dirty="0"/>
              <a:t>의 결합 </a:t>
            </a:r>
            <a:r>
              <a:rPr lang="en-US" altLang="ko-KR" dirty="0"/>
              <a:t>(n</a:t>
            </a:r>
            <a:r>
              <a:rPr lang="ko-KR" altLang="en-US" dirty="0"/>
              <a:t>개 </a:t>
            </a:r>
            <a:r>
              <a:rPr lang="en-US" altLang="ko-KR" dirty="0"/>
              <a:t>beam </a:t>
            </a:r>
            <a:r>
              <a:rPr lang="ko-KR" altLang="en-US" dirty="0"/>
              <a:t>모두 초기 </a:t>
            </a:r>
            <a:r>
              <a:rPr lang="en-US" altLang="ko-KR" dirty="0"/>
              <a:t>intensity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beam</a:t>
            </a:r>
            <a:r>
              <a:rPr lang="ko-KR" altLang="en-US" dirty="0"/>
              <a:t>의 위상을 </a:t>
            </a:r>
            <a:r>
              <a:rPr lang="en-US" altLang="ko-KR" dirty="0"/>
              <a:t>0.5 (0.0796*(2*pi)) </a:t>
            </a:r>
            <a:r>
              <a:rPr lang="ko-KR" altLang="en-US" dirty="0"/>
              <a:t>로 고정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beam</a:t>
            </a:r>
            <a:r>
              <a:rPr lang="ko-KR" altLang="en-US" dirty="0"/>
              <a:t>의 위상을 바꾸어 주면서 최대 값을 찾아가도록 </a:t>
            </a:r>
            <a:r>
              <a:rPr lang="en-US" altLang="ko-KR" dirty="0"/>
              <a:t>fitting</a:t>
            </a:r>
          </a:p>
          <a:p>
            <a:pPr algn="ctr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8968A8-369D-BBD3-55CC-94B990EAA56A}"/>
                  </a:ext>
                </a:extLst>
              </p:cNvPr>
              <p:cNvSpPr txBox="1"/>
              <p:nvPr/>
            </p:nvSpPr>
            <p:spPr>
              <a:xfrm>
                <a:off x="730753" y="4373249"/>
                <a:ext cx="107304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n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beam</a:t>
                </a:r>
                <a:r>
                  <a:rPr lang="ko-KR" altLang="en-US" dirty="0"/>
                  <a:t>의 위상이 같을 경우 </a:t>
                </a:r>
                <a:r>
                  <a:rPr lang="en-US" altLang="ko-KR" dirty="0"/>
                  <a:t>intensity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8968A8-369D-BBD3-55CC-94B990EAA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3" y="4373249"/>
                <a:ext cx="1073049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6288997-973C-975D-7929-767E9B3FE754}"/>
              </a:ext>
            </a:extLst>
          </p:cNvPr>
          <p:cNvSpPr/>
          <p:nvPr/>
        </p:nvSpPr>
        <p:spPr>
          <a:xfrm>
            <a:off x="5942162" y="3497024"/>
            <a:ext cx="307675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8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둘인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B7F0D2-61BF-0FB6-79B9-A4E25181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52" y="1724969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2D3F3-7CE1-48B7-EDD3-F9CB37BD4C8D}"/>
              </a:ext>
            </a:extLst>
          </p:cNvPr>
          <p:cNvSpPr txBox="1"/>
          <p:nvPr/>
        </p:nvSpPr>
        <p:spPr>
          <a:xfrm>
            <a:off x="5934635" y="5855921"/>
            <a:ext cx="6158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Gamma(</a:t>
            </a:r>
            <a:r>
              <a:rPr lang="en-US" altLang="ko-KR" sz="1400" dirty="0">
                <a:solidFill>
                  <a:srgbClr val="000000"/>
                </a:solidFill>
              </a:rPr>
              <a:t>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) = (1-(</a:t>
            </a:r>
            <a:r>
              <a:rPr lang="en-US" altLang="ko-KR" sz="1400" dirty="0">
                <a:solidFill>
                  <a:srgbClr val="000000"/>
                </a:solidFill>
              </a:rPr>
              <a:t>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/1000)+(100/(</a:t>
            </a:r>
            <a:r>
              <a:rPr lang="en-US" altLang="ko-KR" sz="1400" dirty="0">
                <a:solidFill>
                  <a:srgbClr val="000000"/>
                </a:solidFill>
              </a:rPr>
              <a:t>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^1.2)))/max(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</a:rPr>
              <a:t>Target_Intensity_Sum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54D6F6-5CCE-E291-7570-4A25CD554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5" y="172496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둘인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6F7646-9A6A-F9FB-A830-94C0CE80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C9EA011-D84E-C7C7-0C2F-4FC77B56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52" y="1724969"/>
            <a:ext cx="5334000" cy="4000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02BB19-2C4B-0294-EDB3-22B11C70B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5" y="1724969"/>
            <a:ext cx="5334000" cy="4000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셋인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82835-11D8-2040-D1BA-6A11B995C295}"/>
              </a:ext>
            </a:extLst>
          </p:cNvPr>
          <p:cNvSpPr txBox="1"/>
          <p:nvPr/>
        </p:nvSpPr>
        <p:spPr>
          <a:xfrm>
            <a:off x="6243916" y="5864886"/>
            <a:ext cx="5620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Gamma(n) = (1-(n/1000)+(100/(n^6)))/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</a:rPr>
              <a:t>Target_Intensity_Sum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</a:rPr>
              <a:t>(n);</a:t>
            </a:r>
          </a:p>
        </p:txBody>
      </p:sp>
    </p:spTree>
    <p:extLst>
      <p:ext uri="{BB962C8B-B14F-4D97-AF65-F5344CB8AC3E}">
        <p14:creationId xmlns:p14="http://schemas.microsoft.com/office/powerpoint/2010/main" val="285286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reduced </a:t>
            </a:r>
            <a:r>
              <a:rPr lang="ko-KR" altLang="en-US" sz="4400" dirty="0"/>
              <a:t>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51B4B-61E2-E44B-465E-FF04288A08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셋인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0D29E-021C-B3EA-6F6B-8F23F347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639</Words>
  <Application>Microsoft Office PowerPoint</Application>
  <PresentationFormat>와이드스크린</PresentationFormat>
  <Paragraphs>145</Paragraphs>
  <Slides>22</Slides>
  <Notes>19</Notes>
  <HiddenSlides>6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Office 테마</vt:lpstr>
      <vt:lpstr>SPGD implementation</vt:lpstr>
      <vt:lpstr>목차</vt:lpstr>
      <vt:lpstr>알고리즘</vt:lpstr>
      <vt:lpstr>알고리즘</vt:lpstr>
      <vt:lpstr>reduced 시뮬레이션</vt:lpstr>
      <vt:lpstr>reduced 시뮬레이션</vt:lpstr>
      <vt:lpstr>reduced 시뮬레이션</vt:lpstr>
      <vt:lpstr>reduced 시뮬레이션</vt:lpstr>
      <vt:lpstr>reduced 시뮬레이션</vt:lpstr>
      <vt:lpstr>reduced 시뮬레이션</vt:lpstr>
      <vt:lpstr>reduced 시뮬레이션</vt:lpstr>
      <vt:lpstr>reduced 시뮬레이션</vt:lpstr>
      <vt:lpstr>reduced 시뮬레이션</vt:lpstr>
      <vt:lpstr>reduced 시뮬레이션</vt:lpstr>
      <vt:lpstr>reduced 시뮬레이션</vt:lpstr>
      <vt:lpstr>NEXT PLAN</vt:lpstr>
      <vt:lpstr>ref</vt:lpstr>
      <vt:lpstr>포스터 개요</vt:lpstr>
      <vt:lpstr>포스터 개요</vt:lpstr>
      <vt:lpstr>포스터 개요</vt:lpstr>
      <vt:lpstr>포스터 개요</vt:lpstr>
      <vt:lpstr>논문 리뷰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분석</dc:title>
  <dc:creator>김 부경</dc:creator>
  <cp:lastModifiedBy>D.LS Oz</cp:lastModifiedBy>
  <cp:revision>45</cp:revision>
  <dcterms:created xsi:type="dcterms:W3CDTF">2023-04-10T16:15:33Z</dcterms:created>
  <dcterms:modified xsi:type="dcterms:W3CDTF">2023-06-08T08:15:52Z</dcterms:modified>
</cp:coreProperties>
</file>