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70" r:id="rId2"/>
    <p:sldId id="271" r:id="rId3"/>
    <p:sldId id="272" r:id="rId4"/>
    <p:sldId id="283" r:id="rId5"/>
    <p:sldId id="273" r:id="rId6"/>
    <p:sldId id="284" r:id="rId7"/>
    <p:sldId id="285" r:id="rId8"/>
    <p:sldId id="286" r:id="rId9"/>
    <p:sldId id="287" r:id="rId10"/>
    <p:sldId id="274" r:id="rId11"/>
    <p:sldId id="288" r:id="rId12"/>
    <p:sldId id="289" r:id="rId13"/>
    <p:sldId id="290" r:id="rId14"/>
    <p:sldId id="291" r:id="rId15"/>
    <p:sldId id="292" r:id="rId16"/>
    <p:sldId id="275" r:id="rId17"/>
    <p:sldId id="293" r:id="rId18"/>
    <p:sldId id="276" r:id="rId19"/>
    <p:sldId id="295" r:id="rId20"/>
    <p:sldId id="296" r:id="rId21"/>
    <p:sldId id="297" r:id="rId22"/>
    <p:sldId id="298" r:id="rId23"/>
    <p:sldId id="294" r:id="rId24"/>
    <p:sldId id="300" r:id="rId25"/>
    <p:sldId id="301" r:id="rId26"/>
    <p:sldId id="302" r:id="rId27"/>
    <p:sldId id="303" r:id="rId28"/>
    <p:sldId id="277" r:id="rId2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3D9D64-3793-4D61-90BB-507F49C8F91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2023-03-27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156258-22C2-4882-9F1C-855237B765CF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DF1C5CE-222C-4659-9A99-B99FC42AF6E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60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92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89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7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134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24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5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22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37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9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8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78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20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30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1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40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97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657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72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96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/>
          <a:lstStyle/>
          <a:p>
            <a:fld id="{3DF1C5CE-222C-4659-9A99-B99FC42AF6EC}" type="slidenum">
              <a:rPr lang="en-US" altLang="ko-KR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0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8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27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7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7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3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6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A45FB0-603D-43BF-8944-3A3BD2F325BE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0CD8F5D-A5AC-4A48-AC36-C087C371E0C7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4FD2BD-4C6A-470E-8EB5-D42C7EF5F2E2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2C8043-BFFE-40F3-B2E6-B4C9402720B6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8D69F2-FF86-403D-A8EF-5A108A27C9A7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CA8A49-4B8E-45A7-8421-872A6E977D49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DE42AFA-E3C0-47BA-9D7B-9445667C7488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3CCC3E6-6745-42AE-98F8-F616BB3A5B99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1EEFBC4-9F93-487A-AB7F-F629DF57066B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877E89F-4E2A-490F-9C7F-544D4CB781C6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37EF28-918A-4CE4-B1E7-91546B49DEB5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ko-KR" altLang="en-US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18FBD7-F59E-499B-ABBB-DEE384B67D12}" type="datetime1">
              <a:rPr lang="ko-KR" altLang="en-US" noProof="0" smtClean="0"/>
              <a:t>2023-03-27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1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z="4800" dirty="0"/>
              <a:t>Hybrid optimization algorithm based on neural networks and its application in wavefront shaping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201821252</a:t>
            </a:r>
            <a:r>
              <a:rPr lang="ko-KR" altLang="en-US" dirty="0"/>
              <a:t> 김부경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0863"/>
          </a:xfrm>
        </p:spPr>
        <p:txBody>
          <a:bodyPr rtlCol="0"/>
          <a:lstStyle/>
          <a:p>
            <a:pPr rtl="0"/>
            <a:r>
              <a:rPr lang="en-US" altLang="ko-KR" dirty="0"/>
              <a:t>Theory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90863"/>
                <a:ext cx="10972800" cy="5390148"/>
              </a:xfrm>
            </p:spPr>
            <p:txBody>
              <a:bodyPr rtlCol="0"/>
              <a:lstStyle/>
              <a:p>
                <a:pPr rtl="0"/>
                <a:r>
                  <a:rPr lang="en-US" altLang="ko-KR" dirty="0"/>
                  <a:t>Particle swarm optimization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algorithm(PSO)</a:t>
                </a:r>
              </a:p>
              <a:p>
                <a:pPr lvl="1"/>
                <a:r>
                  <a:rPr lang="en-US" altLang="ko-KR" dirty="0"/>
                  <a:t>Population</a:t>
                </a:r>
                <a:r>
                  <a:rPr lang="ko-KR" altLang="en-US" dirty="0"/>
                  <a:t>내의 각 </a:t>
                </a:r>
                <a:r>
                  <a:rPr lang="en-US" altLang="ko-KR" dirty="0"/>
                  <a:t>particle</a:t>
                </a:r>
                <a:r>
                  <a:rPr lang="ko-KR" altLang="en-US" dirty="0"/>
                  <a:t>이 개별 메모리와 </a:t>
                </a:r>
                <a:r>
                  <a:rPr lang="en-US" altLang="ko-KR" dirty="0"/>
                  <a:t>population</a:t>
                </a:r>
                <a:r>
                  <a:rPr lang="ko-KR" altLang="en-US" dirty="0"/>
                  <a:t> 최적 방향에 따라 개별적으로 </a:t>
                </a:r>
                <a:r>
                  <a:rPr lang="en-US" altLang="ko-KR" dirty="0"/>
                  <a:t>global optimum</a:t>
                </a:r>
                <a:r>
                  <a:rPr lang="ko-KR" altLang="en-US" dirty="0"/>
                  <a:t>을 찾음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각</a:t>
                </a:r>
                <a:r>
                  <a:rPr lang="en-US" altLang="ko-KR" dirty="0"/>
                  <a:t> particle</a:t>
                </a:r>
                <a:r>
                  <a:rPr lang="ko-KR" altLang="en-US" dirty="0"/>
                  <a:t>들의 움직임은 </a:t>
                </a:r>
                <a:r>
                  <a:rPr lang="en-US" altLang="ko-KR" dirty="0"/>
                  <a:t>population optimal value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individual optimal value</a:t>
                </a:r>
                <a:r>
                  <a:rPr lang="ko-KR" altLang="en-US" dirty="0"/>
                  <a:t>에 따라 가이드 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개별 </a:t>
                </a:r>
                <a:r>
                  <a:rPr lang="en-US" altLang="ko-KR" dirty="0"/>
                  <a:t>particle</a:t>
                </a:r>
                <a:r>
                  <a:rPr lang="ko-KR" altLang="en-US" dirty="0"/>
                  <a:t>의 경우 이전 </a:t>
                </a:r>
                <a:r>
                  <a:rPr lang="en-US" altLang="ko-KR" dirty="0"/>
                  <a:t>movement</a:t>
                </a:r>
                <a:r>
                  <a:rPr lang="ko-KR" altLang="en-US" dirty="0"/>
                  <a:t>에서 기록된 </a:t>
                </a:r>
                <a:r>
                  <a:rPr lang="en-US" altLang="ko-KR" dirty="0"/>
                  <a:t>optimal position</a:t>
                </a:r>
                <a:r>
                  <a:rPr lang="ko-KR" altLang="en-US" dirty="0"/>
                  <a:t>과 전체 </a:t>
                </a:r>
                <a:r>
                  <a:rPr lang="en-US" altLang="ko-KR" dirty="0"/>
                  <a:t>population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optimal position</a:t>
                </a:r>
                <a:r>
                  <a:rPr lang="ko-KR" altLang="en-US" dirty="0"/>
                  <a:t>이 다음 </a:t>
                </a:r>
                <a:r>
                  <a:rPr lang="en-US" altLang="ko-KR" dirty="0"/>
                  <a:t>movement</a:t>
                </a:r>
                <a:r>
                  <a:rPr lang="ko-KR" altLang="en-US" dirty="0"/>
                  <a:t>의 방향을 가이드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현재 상태와 이 두 값의 차이에 따라 속도가 결정되고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목표에 가까울 수록 속도 감소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무작위로 생성된 </a:t>
                </a:r>
                <a:r>
                  <a:rPr lang="en-US" altLang="ko-KR" dirty="0"/>
                  <a:t>DMD mask</a:t>
                </a:r>
                <a:r>
                  <a:rPr lang="ko-KR" altLang="en-US" dirty="0"/>
                  <a:t>를 사용하여 모든 </a:t>
                </a:r>
                <a:r>
                  <a:rPr lang="en-US" altLang="ko-KR" dirty="0"/>
                  <a:t>particle</a:t>
                </a:r>
                <a:r>
                  <a:rPr lang="ko-KR" altLang="en-US" dirty="0"/>
                  <a:t>의 위치 초기화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magnitude of the evaluation</a:t>
                </a:r>
                <a:r>
                  <a:rPr lang="ko-KR" altLang="en-US" dirty="0"/>
                  <a:t>를 입자의 적합도라고 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position with the highest fitness of the in the k</a:t>
                </a:r>
                <a:r>
                  <a:rPr lang="ko-KR" altLang="en-US" dirty="0"/>
                  <a:t>번째</a:t>
                </a:r>
                <a:r>
                  <a:rPr lang="en-US" altLang="ko-KR" dirty="0"/>
                  <a:t> generation</a:t>
                </a:r>
                <a:r>
                  <a:rPr lang="ko-KR" altLang="en-US" dirty="0"/>
                  <a:t>에서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</a:t>
                </a:r>
                <a:r>
                  <a:rPr lang="en-US" altLang="ko-KR" dirty="0"/>
                  <a:t> particle</a:t>
                </a:r>
                <a:r>
                  <a:rPr lang="ko-KR" altLang="en-US" dirty="0"/>
                  <a:t>의 적합도가 가장 높은 위치는 </a:t>
                </a:r>
                <a:r>
                  <a:rPr lang="en-US" altLang="ko-KR" dirty="0"/>
                  <a:t>individual optimum</a:t>
                </a:r>
                <a:r>
                  <a:rPr lang="ko-KR" altLang="en-US" dirty="0"/>
                  <a:t>를 나타내는 벡터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ko-KR" altLang="en-US" dirty="0"/>
                  <a:t>로 기록되며</a:t>
                </a:r>
                <a:r>
                  <a:rPr lang="en-US" altLang="ko-KR" dirty="0"/>
                  <a:t>, population</a:t>
                </a:r>
                <a:r>
                  <a:rPr lang="ko-KR" altLang="en-US" dirty="0"/>
                  <a:t> 내의 모든 </a:t>
                </a:r>
                <a:r>
                  <a:rPr lang="en-US" altLang="ko-KR" dirty="0"/>
                  <a:t>individuals</a:t>
                </a:r>
                <a:r>
                  <a:rPr lang="ko-KR" altLang="en-US" dirty="0"/>
                  <a:t>의 적합도가 가장 높은 위치는 </a:t>
                </a:r>
                <a:r>
                  <a:rPr lang="en-US" altLang="ko-KR" dirty="0"/>
                  <a:t>population optimum</a:t>
                </a:r>
                <a:r>
                  <a:rPr lang="ko-KR" altLang="en-US" dirty="0"/>
                  <a:t>를 나타내는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ko-KR" altLang="en-US" dirty="0"/>
                  <a:t>로 부름</a:t>
                </a:r>
                <a:r>
                  <a:rPr lang="en-US" altLang="ko-KR" dirty="0"/>
                  <a:t>. </a:t>
                </a:r>
              </a:p>
              <a:p>
                <a:pPr lvl="1"/>
                <a:r>
                  <a:rPr lang="ko-KR" altLang="en-US" dirty="0"/>
                  <a:t>후속 동작의 방향은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ko-KR" altLang="en-US" dirty="0"/>
                  <a:t>의 차이로 결정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90863"/>
                <a:ext cx="10972800" cy="5390148"/>
              </a:xfrm>
              <a:blipFill>
                <a:blip r:embed="rId3"/>
                <a:stretch>
                  <a:fillRect l="-722" t="-905" r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5EC002-58CC-299E-FA71-781D630932E8}"/>
                  </a:ext>
                </a:extLst>
              </p:cNvPr>
              <p:cNvSpPr txBox="1"/>
              <p:nvPr/>
            </p:nvSpPr>
            <p:spPr>
              <a:xfrm>
                <a:off x="7283115" y="3269481"/>
                <a:ext cx="4299285" cy="103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+mn-ea"/>
                      </a:rPr>
                      <m:t>𝜂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: the enhancement of the focus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+mn-ea"/>
                          </a:rPr>
                          <m:t>𝐼</m:t>
                        </m:r>
                      </m:e>
                      <m:sub>
                        <m:r>
                          <a:rPr lang="en-US" altLang="ko-KR" sz="1400" i="1" dirty="0" smtClean="0">
                            <a:latin typeface="+mn-ea"/>
                          </a:rPr>
                          <m:t>𝑚</m:t>
                        </m:r>
                      </m:sub>
                    </m:sSub>
                    <m:r>
                      <a:rPr lang="en-US" altLang="ko-KR" sz="1400" i="1" dirty="0" smtClean="0">
                        <a:latin typeface="+mn-ea"/>
                      </a:rPr>
                      <m:t> </m:t>
                    </m:r>
                    <m:r>
                      <a:rPr lang="en-US" altLang="ko-KR" sz="1400" b="0" i="0" dirty="0" smtClean="0">
                        <a:latin typeface="+mn-ea"/>
                      </a:rPr>
                      <m:t>: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the optimized focus intensity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400" i="1" dirty="0" smtClean="0">
                            <a:latin typeface="+mn-ea"/>
                          </a:rPr>
                          <m:t>𝐼</m:t>
                        </m:r>
                      </m:e>
                      <m:sub>
                        <m:r>
                          <a:rPr lang="en-US" altLang="ko-KR" sz="1400" i="1" dirty="0" smtClean="0">
                            <a:latin typeface="+mn-ea"/>
                          </a:rPr>
                          <m:t>𝑟𝑒𝑓</m:t>
                        </m:r>
                      </m:sub>
                    </m:sSub>
                    <m:r>
                      <a:rPr lang="en-US" altLang="ko-KR" sz="1400" i="1" dirty="0" smtClean="0">
                        <a:latin typeface="+mn-ea"/>
                      </a:rPr>
                      <m:t> </m:t>
                    </m:r>
                    <m:r>
                      <a:rPr lang="en-US" altLang="ko-KR" sz="1400" b="0" i="0" dirty="0" smtClean="0">
                        <a:latin typeface="+mn-ea"/>
                      </a:rPr>
                      <m:t>: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the reference intensity</a:t>
                </a:r>
                <a:endParaRPr lang="ko-KR" altLang="en-US" sz="1400" dirty="0">
                  <a:latin typeface="+mn-ea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5EC002-58CC-299E-FA71-781D63093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115" y="3269481"/>
                <a:ext cx="4299285" cy="1032911"/>
              </a:xfrm>
              <a:prstGeom prst="rect">
                <a:avLst/>
              </a:prstGeom>
              <a:blipFill>
                <a:blip r:embed="rId4"/>
                <a:stretch>
                  <a:fillRect t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891340-17E8-3958-2482-F9F6377AA05D}"/>
                  </a:ext>
                </a:extLst>
              </p:cNvPr>
              <p:cNvSpPr txBox="1"/>
              <p:nvPr/>
            </p:nvSpPr>
            <p:spPr>
              <a:xfrm>
                <a:off x="6096000" y="5276962"/>
                <a:ext cx="5855369" cy="120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dirty="0" smtClean="0">
                            <a:latin typeface="+mn-ea"/>
                          </a:rPr>
                        </m:ctrlPr>
                      </m:sSubSupPr>
                      <m:e>
                        <m:r>
                          <a:rPr lang="en-US" altLang="ko-KR" sz="1400" i="1" dirty="0" smtClean="0">
                            <a:latin typeface="+mn-ea"/>
                          </a:rPr>
                          <m:t>𝑣</m:t>
                        </m:r>
                      </m:e>
                      <m:sub>
                        <m:r>
                          <a:rPr lang="en-US" altLang="ko-KR" sz="1400" i="1" dirty="0" smtClean="0">
                            <a:latin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dirty="0" smtClean="0">
                            <a:latin typeface="+mn-ea"/>
                          </a:rPr>
                          <m:t>𝑘</m:t>
                        </m:r>
                      </m:sup>
                    </m:sSubSup>
                    <m:r>
                      <a:rPr lang="en-US" altLang="ko-KR" sz="1400" i="1" dirty="0" smtClean="0">
                        <a:latin typeface="+mn-ea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: k</a:t>
                </a:r>
                <a:r>
                  <a:rPr lang="ko-KR" altLang="en-US" sz="1400" dirty="0">
                    <a:latin typeface="+mn-ea"/>
                  </a:rPr>
                  <a:t>번째</a:t>
                </a:r>
                <a:r>
                  <a:rPr lang="en-US" altLang="ko-KR" sz="1400" dirty="0">
                    <a:latin typeface="+mn-ea"/>
                  </a:rPr>
                  <a:t> generation</a:t>
                </a:r>
                <a:r>
                  <a:rPr lang="ko-KR" altLang="en-US" sz="1400" dirty="0">
                    <a:latin typeface="+mn-ea"/>
                  </a:rPr>
                  <a:t>에서 </a:t>
                </a:r>
                <a:r>
                  <a:rPr lang="en-US" altLang="ko-KR" sz="1400" dirty="0" err="1">
                    <a:latin typeface="+mn-ea"/>
                  </a:rPr>
                  <a:t>i</a:t>
                </a:r>
                <a:r>
                  <a:rPr lang="ko-KR" altLang="en-US" sz="1400" dirty="0">
                    <a:latin typeface="+mn-ea"/>
                  </a:rPr>
                  <a:t>번째 </a:t>
                </a:r>
                <a:r>
                  <a:rPr lang="en-US" altLang="ko-KR" sz="1400" dirty="0">
                    <a:latin typeface="+mn-ea"/>
                  </a:rPr>
                  <a:t>individual</a:t>
                </a:r>
                <a:r>
                  <a:rPr lang="ko-KR" altLang="en-US" sz="1400" dirty="0">
                    <a:latin typeface="+mn-ea"/>
                  </a:rPr>
                  <a:t>의 속도</a:t>
                </a:r>
                <a:endParaRPr lang="en-US" altLang="ko-KR" sz="1400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+mn-ea"/>
                      </a:rPr>
                      <m:t>𝑤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 : the rate factor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+mn-ea"/>
                      </a:rPr>
                      <m:t>𝑐</m:t>
                    </m:r>
                    <m:r>
                      <a:rPr lang="en-US" altLang="ko-KR" sz="1400" i="1" dirty="0" smtClean="0">
                        <a:latin typeface="+mn-ea"/>
                      </a:rPr>
                      <m:t>1, </m:t>
                    </m:r>
                    <m:r>
                      <a:rPr lang="en-US" altLang="ko-KR" sz="1400" i="1" dirty="0" smtClean="0">
                        <a:latin typeface="+mn-ea"/>
                      </a:rPr>
                      <m:t>𝑐</m:t>
                    </m:r>
                    <m:r>
                      <a:rPr lang="en-US" altLang="ko-KR" sz="1400" i="1" dirty="0" smtClean="0">
                        <a:latin typeface="+mn-ea"/>
                      </a:rPr>
                      <m:t>2 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: </a:t>
                </a:r>
                <a:r>
                  <a:rPr lang="ko-KR" altLang="en-US" sz="1400" dirty="0">
                    <a:latin typeface="+mn-ea"/>
                  </a:rPr>
                  <a:t>각각 </a:t>
                </a:r>
                <a:r>
                  <a:rPr lang="en-US" altLang="ko-KR" sz="1400" dirty="0">
                    <a:latin typeface="+mn-ea"/>
                  </a:rPr>
                  <a:t>individual optimal</a:t>
                </a:r>
                <a:r>
                  <a:rPr lang="ko-KR" altLang="en-US" sz="1400" dirty="0">
                    <a:latin typeface="+mn-ea"/>
                  </a:rPr>
                  <a:t>과</a:t>
                </a:r>
                <a:r>
                  <a:rPr lang="en-US" altLang="ko-KR" sz="1400" dirty="0">
                    <a:latin typeface="+mn-ea"/>
                  </a:rPr>
                  <a:t> population optimal</a:t>
                </a:r>
                <a:r>
                  <a:rPr lang="ko-KR" altLang="en-US" sz="1400" dirty="0">
                    <a:latin typeface="+mn-ea"/>
                  </a:rPr>
                  <a:t>의 가중치</a:t>
                </a:r>
                <a:endParaRPr lang="en-US" altLang="ko-KR" sz="1400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+mn-ea"/>
                      </a:rPr>
                      <m:t>𝑟</m:t>
                    </m:r>
                    <m:r>
                      <a:rPr lang="en-US" altLang="ko-KR" sz="1400" i="1" dirty="0" smtClean="0">
                        <a:latin typeface="+mn-ea"/>
                      </a:rPr>
                      <m:t>1, </m:t>
                    </m:r>
                    <m:r>
                      <a:rPr lang="en-US" altLang="ko-KR" sz="1400" i="1" dirty="0">
                        <a:latin typeface="+mn-ea"/>
                      </a:rPr>
                      <m:t>𝑟</m:t>
                    </m:r>
                    <m:r>
                      <a:rPr lang="en-US" altLang="ko-KR" sz="1400" i="1" dirty="0">
                        <a:latin typeface="+mn-ea"/>
                      </a:rPr>
                      <m:t>2 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: 0</a:t>
                </a:r>
                <a:r>
                  <a:rPr lang="ko-KR" altLang="en-US" sz="1400" dirty="0">
                    <a:latin typeface="+mn-ea"/>
                  </a:rPr>
                  <a:t>과 </a:t>
                </a:r>
                <a:r>
                  <a:rPr lang="en-US" altLang="ko-KR" sz="1400" dirty="0">
                    <a:latin typeface="+mn-ea"/>
                  </a:rPr>
                  <a:t>1</a:t>
                </a:r>
                <a:r>
                  <a:rPr lang="ko-KR" altLang="en-US" sz="1400" dirty="0">
                    <a:latin typeface="+mn-ea"/>
                  </a:rPr>
                  <a:t>사이의 난수</a:t>
                </a:r>
                <a:endParaRPr lang="en-US" altLang="ko-KR" sz="1400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dirty="0" smtClean="0">
                            <a:latin typeface="+mn-ea"/>
                          </a:rPr>
                        </m:ctrlPr>
                      </m:sSubSupPr>
                      <m:e>
                        <m:r>
                          <a:rPr lang="en-US" altLang="ko-KR" sz="1400" i="1" dirty="0" smtClean="0">
                            <a:latin typeface="+mn-ea"/>
                          </a:rPr>
                          <m:t>𝑥</m:t>
                        </m:r>
                      </m:e>
                      <m:sub>
                        <m:r>
                          <a:rPr lang="en-US" altLang="ko-KR" sz="1400" i="1" dirty="0" smtClean="0">
                            <a:latin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400" i="1" dirty="0">
                            <a:latin typeface="+mn-ea"/>
                          </a:rPr>
                          <m:t>𝑘</m:t>
                        </m:r>
                      </m:sup>
                    </m:sSubSup>
                    <m:r>
                      <a:rPr lang="en-US" altLang="ko-KR" sz="1400" i="1" dirty="0">
                        <a:latin typeface="+mn-ea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+mn-ea"/>
                  </a:rPr>
                  <a:t>: k</a:t>
                </a:r>
                <a:r>
                  <a:rPr lang="ko-KR" altLang="en-US" sz="1400" dirty="0">
                    <a:latin typeface="+mn-ea"/>
                  </a:rPr>
                  <a:t>번째</a:t>
                </a:r>
                <a:r>
                  <a:rPr lang="en-US" altLang="ko-KR" sz="1400" dirty="0">
                    <a:latin typeface="+mn-ea"/>
                  </a:rPr>
                  <a:t> generation</a:t>
                </a:r>
                <a:r>
                  <a:rPr lang="ko-KR" altLang="en-US" sz="1400" dirty="0">
                    <a:latin typeface="+mn-ea"/>
                  </a:rPr>
                  <a:t>에서 </a:t>
                </a:r>
                <a:r>
                  <a:rPr lang="en-US" altLang="ko-KR" sz="1400" dirty="0">
                    <a:latin typeface="+mn-ea"/>
                  </a:rPr>
                  <a:t>particle</a:t>
                </a:r>
                <a:r>
                  <a:rPr lang="ko-KR" altLang="en-US" sz="1400" dirty="0">
                    <a:latin typeface="+mn-ea"/>
                  </a:rPr>
                  <a:t>의 위치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891340-17E8-3958-2482-F9F6377A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76962"/>
                <a:ext cx="5855369" cy="1204048"/>
              </a:xfrm>
              <a:prstGeom prst="rect">
                <a:avLst/>
              </a:prstGeom>
              <a:blipFill>
                <a:blip r:embed="rId5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6172D6-4BAC-0FFA-6C56-D8573E086098}"/>
                  </a:ext>
                </a:extLst>
              </p:cNvPr>
              <p:cNvSpPr txBox="1"/>
              <p:nvPr/>
            </p:nvSpPr>
            <p:spPr>
              <a:xfrm>
                <a:off x="465221" y="5668414"/>
                <a:ext cx="6079960" cy="98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8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6172D6-4BAC-0FFA-6C56-D8573E086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21" y="5668414"/>
                <a:ext cx="6079960" cy="982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0863"/>
          </a:xfrm>
        </p:spPr>
        <p:txBody>
          <a:bodyPr rtlCol="0"/>
          <a:lstStyle/>
          <a:p>
            <a:pPr rtl="0"/>
            <a:r>
              <a:rPr lang="en-US" altLang="ko-KR" dirty="0"/>
              <a:t>Theory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90863"/>
                <a:ext cx="10972800" cy="5390148"/>
              </a:xfrm>
            </p:spPr>
            <p:txBody>
              <a:bodyPr rtlCol="0"/>
              <a:lstStyle/>
              <a:p>
                <a:pPr rtl="0"/>
                <a:r>
                  <a:rPr lang="en-US" altLang="ko-KR" dirty="0"/>
                  <a:t>Particle swarm algorithm(PSO)</a:t>
                </a:r>
              </a:p>
              <a:p>
                <a:pPr lvl="1"/>
                <a:r>
                  <a:rPr lang="ko-KR" altLang="en-US" dirty="0"/>
                  <a:t>앞선 수식들을 사용하여 </a:t>
                </a:r>
                <a:r>
                  <a:rPr lang="en-US" altLang="ko-KR" dirty="0"/>
                  <a:t>particles</a:t>
                </a:r>
                <a:r>
                  <a:rPr lang="ko-KR" altLang="en-US" dirty="0"/>
                  <a:t>의 위치를 업데이트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이후 </a:t>
                </a:r>
                <a:r>
                  <a:rPr lang="en-US" altLang="ko-KR" dirty="0"/>
                  <a:t>particles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target position</a:t>
                </a:r>
                <a:r>
                  <a:rPr lang="ko-KR" altLang="en-US" dirty="0"/>
                  <a:t>사이의 차이를 다시 계산하고 </a:t>
                </a:r>
                <a:r>
                  <a:rPr lang="en-US" altLang="ko-KR" dirty="0"/>
                  <a:t>moving process</a:t>
                </a:r>
                <a:r>
                  <a:rPr lang="ko-KR" altLang="en-US" dirty="0"/>
                  <a:t>를 반복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반복이 진행됨에 따라 </a:t>
                </a:r>
                <a:r>
                  <a:rPr lang="en-US" altLang="ko-KR" dirty="0"/>
                  <a:t>population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particle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optimal solution</a:t>
                </a:r>
                <a:r>
                  <a:rPr lang="ko-KR" altLang="en-US" dirty="0"/>
                  <a:t>의 방향으로 이동하고 충분한 반복이후 </a:t>
                </a:r>
                <a:r>
                  <a:rPr lang="en-US" altLang="ko-KR" dirty="0"/>
                  <a:t>global optimal solution</a:t>
                </a:r>
                <a:r>
                  <a:rPr lang="ko-KR" altLang="en-US" dirty="0"/>
                  <a:t>에 수렴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Single-layer neural network(SLNN)</a:t>
                </a:r>
              </a:p>
              <a:p>
                <a:pPr lvl="1"/>
                <a:r>
                  <a:rPr lang="en-US" altLang="ko-KR" dirty="0"/>
                  <a:t>fully connected layer (FCL)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하나만 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네트워크 구조는 </a:t>
                </a:r>
                <a:r>
                  <a:rPr lang="en-US" altLang="ko-KR" dirty="0"/>
                  <a:t>linearized neural network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차 벡터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입력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i="1" dirty="0" err="1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ko-KR" altLang="en-US" dirty="0"/>
                  <a:t> 행렬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가 가중치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차 벡터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라고 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출력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는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90863"/>
                <a:ext cx="10972800" cy="5390148"/>
              </a:xfrm>
              <a:blipFill>
                <a:blip r:embed="rId3"/>
                <a:stretch>
                  <a:fillRect l="-722" t="-905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773ED34-3441-B7AB-BD4D-9C7B4468C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8206512" y="3883365"/>
            <a:ext cx="3375888" cy="2597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DB424-2770-1C2E-431B-76452A121CB4}"/>
              </a:ext>
            </a:extLst>
          </p:cNvPr>
          <p:cNvSpPr txBox="1"/>
          <p:nvPr/>
        </p:nvSpPr>
        <p:spPr>
          <a:xfrm>
            <a:off x="4583308" y="5692751"/>
            <a:ext cx="260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σ : the activation function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5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0863"/>
          </a:xfrm>
        </p:spPr>
        <p:txBody>
          <a:bodyPr rtlCol="0"/>
          <a:lstStyle/>
          <a:p>
            <a:pPr rtl="0"/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90863"/>
            <a:ext cx="10972800" cy="5390148"/>
          </a:xfrm>
        </p:spPr>
        <p:txBody>
          <a:bodyPr rtlCol="0"/>
          <a:lstStyle/>
          <a:p>
            <a:pPr rtl="0"/>
            <a:r>
              <a:rPr lang="en-US" altLang="ko-KR" dirty="0"/>
              <a:t>Hybrid algorithm</a:t>
            </a:r>
          </a:p>
          <a:p>
            <a:pPr lvl="1"/>
            <a:r>
              <a:rPr lang="ko-KR" altLang="en-US" dirty="0"/>
              <a:t>신경망 알고리즘에서 훈련샘플의 크기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최적화 품질에 영향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But, </a:t>
            </a:r>
            <a:r>
              <a:rPr lang="en-US" altLang="ko-KR" dirty="0"/>
              <a:t>preliminary focus </a:t>
            </a:r>
            <a:r>
              <a:rPr lang="ko-KR" altLang="en-US" dirty="0">
                <a:sym typeface="Wingdings" panose="05000000000000000000" pitchFamily="2" charset="2"/>
              </a:rPr>
              <a:t>을 얻기 위해서 큰 샘플일 필요 없으며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샘플의 크기를 늘려도 </a:t>
            </a:r>
            <a:r>
              <a:rPr lang="en-US" altLang="ko-KR" dirty="0"/>
              <a:t>focus intensity </a:t>
            </a:r>
            <a:r>
              <a:rPr lang="ko-KR" altLang="en-US" dirty="0">
                <a:sym typeface="Wingdings" panose="05000000000000000000" pitchFamily="2" charset="2"/>
              </a:rPr>
              <a:t>개선 정도보다 소모시간이 더 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/>
              <a:t>신경망의 최적화 결과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최적화 방향의 안내에 사용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/>
              <a:t>intelligent optimization algorithm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사전 처리된 마스크 기반으로 최적화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따라서</a:t>
            </a:r>
            <a:r>
              <a:rPr lang="en-US" altLang="ko-KR" dirty="0">
                <a:sym typeface="Wingdings" panose="05000000000000000000" pitchFamily="2" charset="2"/>
              </a:rPr>
              <a:t>, local optimum</a:t>
            </a:r>
            <a:r>
              <a:rPr lang="ko-KR" altLang="en-US" dirty="0">
                <a:sym typeface="Wingdings" panose="05000000000000000000" pitchFamily="2" charset="2"/>
              </a:rPr>
              <a:t>에 수렴할 가능성이 적어져 안정적인 결과 획득 가능성 증가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0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/>
              <a:t>Hybrid algorithm</a:t>
            </a:r>
          </a:p>
          <a:p>
            <a:pPr lvl="1"/>
            <a:r>
              <a:rPr lang="en-US" altLang="ko-KR" sz="1800" dirty="0"/>
              <a:t>Hybrid algorithm</a:t>
            </a:r>
            <a:r>
              <a:rPr lang="ko-KR" altLang="en-US" sz="1800" dirty="0"/>
              <a:t>의 구조는 </a:t>
            </a:r>
            <a:r>
              <a:rPr lang="en-US" altLang="ko-KR" sz="1800" dirty="0"/>
              <a:t>speckle pattern</a:t>
            </a:r>
            <a:r>
              <a:rPr lang="ko-KR" altLang="en-US" sz="1800" dirty="0"/>
              <a:t>과 </a:t>
            </a:r>
            <a:r>
              <a:rPr lang="en-US" altLang="ko-KR" sz="1800" dirty="0"/>
              <a:t>DMD modulation</a:t>
            </a:r>
            <a:r>
              <a:rPr lang="ko-KR" altLang="en-US" sz="1800" dirty="0"/>
              <a:t> </a:t>
            </a:r>
            <a:r>
              <a:rPr lang="en-US" altLang="ko-KR" sz="1800" dirty="0"/>
              <a:t>mask</a:t>
            </a:r>
            <a:r>
              <a:rPr lang="ko-KR" altLang="en-US" sz="1800" dirty="0"/>
              <a:t>를 입력 및 출력으로 사용하여 신경망 훈련</a:t>
            </a:r>
            <a:r>
              <a:rPr lang="en-US" altLang="ko-KR" sz="1800" dirty="0"/>
              <a:t>(</a:t>
            </a:r>
            <a:r>
              <a:rPr lang="ko-KR" altLang="en-US" sz="1800" dirty="0"/>
              <a:t>관계 학습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훈련 후 </a:t>
            </a:r>
            <a:r>
              <a:rPr lang="en-US" altLang="ko-KR" sz="1800" dirty="0"/>
              <a:t>focal image</a:t>
            </a:r>
            <a:r>
              <a:rPr lang="ko-KR" altLang="en-US" sz="1800" dirty="0"/>
              <a:t>가 신경망에 입력되고</a:t>
            </a:r>
            <a:r>
              <a:rPr lang="en-US" altLang="ko-KR" sz="1800" dirty="0"/>
              <a:t>, </a:t>
            </a:r>
            <a:r>
              <a:rPr lang="ko-KR" altLang="en-US" sz="1800" dirty="0"/>
              <a:t>신경망의 출력은 예측된 </a:t>
            </a:r>
            <a:r>
              <a:rPr lang="en-US" altLang="ko-KR" sz="1800" dirty="0"/>
              <a:t>DMD mask</a:t>
            </a:r>
            <a:r>
              <a:rPr lang="ko-KR" altLang="en-US" sz="1800" dirty="0"/>
              <a:t>가 됨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이 </a:t>
            </a:r>
            <a:r>
              <a:rPr lang="en-US" altLang="ko-KR" sz="1800" dirty="0"/>
              <a:t>DMD mask</a:t>
            </a:r>
            <a:r>
              <a:rPr lang="ko-KR" altLang="en-US" sz="1800" dirty="0"/>
              <a:t>를 시작으로 삼아 </a:t>
            </a:r>
            <a:r>
              <a:rPr lang="en-US" altLang="ko-KR" sz="1800" dirty="0"/>
              <a:t>intelligent optimization algorithm</a:t>
            </a:r>
            <a:r>
              <a:rPr lang="ko-KR" altLang="en-US" sz="1800" dirty="0"/>
              <a:t>은 </a:t>
            </a:r>
            <a:r>
              <a:rPr lang="en-US" altLang="ko-KR" sz="1800" dirty="0"/>
              <a:t>global optimization</a:t>
            </a:r>
            <a:r>
              <a:rPr lang="ko-KR" altLang="en-US" sz="1800" dirty="0"/>
              <a:t>을 위해 계속 최적화 진행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F24813-4D26-9943-8DEF-2D4CB4242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62"/>
          <a:stretch/>
        </p:blipFill>
        <p:spPr>
          <a:xfrm>
            <a:off x="6197600" y="2059276"/>
            <a:ext cx="5384800" cy="3587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69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0863"/>
          </a:xfrm>
        </p:spPr>
        <p:txBody>
          <a:bodyPr rtlCol="0"/>
          <a:lstStyle/>
          <a:p>
            <a:pPr rtl="0"/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90863"/>
            <a:ext cx="10972800" cy="5390148"/>
          </a:xfrm>
        </p:spPr>
        <p:txBody>
          <a:bodyPr rtlCol="0"/>
          <a:lstStyle/>
          <a:p>
            <a:pPr rtl="0"/>
            <a:r>
              <a:rPr lang="en-US" altLang="ko-KR" dirty="0"/>
              <a:t>Hybrid algorithm</a:t>
            </a:r>
          </a:p>
          <a:p>
            <a:pPr lvl="1"/>
            <a:r>
              <a:rPr lang="ko-KR" altLang="en-US" dirty="0"/>
              <a:t>신경망은 최적화의 초기방향 안내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높은 수준의 최적화 필요하지 않음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따라서</a:t>
            </a:r>
            <a:r>
              <a:rPr lang="en-US" altLang="ko-KR" dirty="0">
                <a:sym typeface="Wingdings" panose="05000000000000000000" pitchFamily="2" charset="2"/>
              </a:rPr>
              <a:t>, SLNN</a:t>
            </a:r>
            <a:r>
              <a:rPr lang="ko-KR" altLang="en-US" dirty="0">
                <a:sym typeface="Wingdings" panose="05000000000000000000" pitchFamily="2" charset="2"/>
              </a:rPr>
              <a:t>을 사용할 때보다 학습속도를 크게 높이고 시간을 단축할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/>
              <a:t>후속 최적화 과정에서 </a:t>
            </a:r>
            <a:r>
              <a:rPr lang="en-US" altLang="ko-KR" dirty="0"/>
              <a:t>1</a:t>
            </a:r>
            <a:r>
              <a:rPr lang="ko-KR" altLang="en-US" dirty="0"/>
              <a:t>세대에서 목표에 더 가까운 개체가 존재하고</a:t>
            </a:r>
            <a:r>
              <a:rPr lang="en-US" altLang="ko-KR" dirty="0"/>
              <a:t>, population</a:t>
            </a:r>
            <a:r>
              <a:rPr lang="ko-KR" altLang="en-US" dirty="0"/>
              <a:t>의 최적화 방향이 벗어날 가능성이 적어 더 빠르게 </a:t>
            </a:r>
            <a:r>
              <a:rPr lang="en-US" altLang="ko-KR" dirty="0"/>
              <a:t>global optimum</a:t>
            </a:r>
            <a:r>
              <a:rPr lang="ko-KR" altLang="en-US" dirty="0"/>
              <a:t>에 수렴가능</a:t>
            </a:r>
            <a:endParaRPr lang="en-US" altLang="ko-KR" dirty="0"/>
          </a:p>
          <a:p>
            <a:pPr lvl="1"/>
            <a:r>
              <a:rPr lang="en-US" altLang="ko-KR" dirty="0"/>
              <a:t>Combination-1</a:t>
            </a:r>
          </a:p>
          <a:p>
            <a:pPr lvl="2"/>
            <a:r>
              <a:rPr lang="ko-KR" altLang="en-US" dirty="0"/>
              <a:t>신경망</a:t>
            </a:r>
            <a:r>
              <a:rPr lang="en-US" altLang="ko-KR" dirty="0"/>
              <a:t> </a:t>
            </a:r>
            <a:r>
              <a:rPr lang="ko-KR" altLang="en-US" dirty="0"/>
              <a:t>예측 마스크를 </a:t>
            </a:r>
            <a:r>
              <a:rPr lang="en-US" altLang="ko-KR" dirty="0"/>
              <a:t>1</a:t>
            </a:r>
            <a:r>
              <a:rPr lang="ko-KR" altLang="en-US" dirty="0"/>
              <a:t>세대의 </a:t>
            </a:r>
            <a:r>
              <a:rPr lang="en-US" altLang="ko-KR" dirty="0" err="1"/>
              <a:t>indivisual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2"/>
            <a:r>
              <a:rPr lang="ko-KR" altLang="en-US" dirty="0"/>
              <a:t>무작위로 생성된 마스크보다 </a:t>
            </a:r>
            <a:r>
              <a:rPr lang="en-US" altLang="ko-KR" dirty="0"/>
              <a:t>individual evaluation</a:t>
            </a:r>
            <a:r>
              <a:rPr lang="ko-KR" altLang="en-US" dirty="0"/>
              <a:t>값이 더 높으며</a:t>
            </a:r>
            <a:r>
              <a:rPr lang="en-US" altLang="ko-KR" dirty="0"/>
              <a:t>, </a:t>
            </a:r>
            <a:r>
              <a:rPr lang="ko-KR" altLang="en-US" dirty="0"/>
              <a:t>후속최적화의 방향을 안내</a:t>
            </a:r>
            <a:endParaRPr lang="en-US" altLang="ko-KR" dirty="0"/>
          </a:p>
          <a:p>
            <a:pPr lvl="2"/>
            <a:r>
              <a:rPr lang="en-US" altLang="ko-KR" dirty="0"/>
              <a:t>Particle</a:t>
            </a:r>
            <a:r>
              <a:rPr lang="ko-KR" altLang="en-US" dirty="0"/>
              <a:t>이 </a:t>
            </a:r>
            <a:r>
              <a:rPr lang="en-US" altLang="ko-KR" dirty="0"/>
              <a:t>prediction mask</a:t>
            </a:r>
            <a:r>
              <a:rPr lang="ko-KR" altLang="en-US" dirty="0"/>
              <a:t>를 향해 모이고 그 주변을 탐색하도록 유도</a:t>
            </a:r>
            <a:endParaRPr lang="en-US" altLang="ko-KR" dirty="0"/>
          </a:p>
          <a:p>
            <a:pPr lvl="1"/>
            <a:r>
              <a:rPr lang="en-US" altLang="ko-KR" dirty="0"/>
              <a:t>Combination-2</a:t>
            </a:r>
          </a:p>
          <a:p>
            <a:pPr lvl="2"/>
            <a:r>
              <a:rPr lang="ko-KR" altLang="en-US" dirty="0"/>
              <a:t>신경망</a:t>
            </a:r>
            <a:r>
              <a:rPr lang="en-US" altLang="ko-KR" dirty="0"/>
              <a:t> </a:t>
            </a:r>
            <a:r>
              <a:rPr lang="ko-KR" altLang="en-US" dirty="0"/>
              <a:t>예측 마스크를 </a:t>
            </a:r>
            <a:r>
              <a:rPr lang="en-US" altLang="ko-KR" dirty="0"/>
              <a:t>1</a:t>
            </a:r>
            <a:r>
              <a:rPr lang="ko-KR" altLang="en-US" dirty="0"/>
              <a:t>세대 </a:t>
            </a:r>
            <a:r>
              <a:rPr lang="en-US" altLang="ko-KR" dirty="0" err="1"/>
              <a:t>indivisual</a:t>
            </a:r>
            <a:r>
              <a:rPr lang="ko-KR" altLang="en-US" dirty="0"/>
              <a:t>의 </a:t>
            </a:r>
            <a:r>
              <a:rPr lang="en-US" altLang="ko-KR" dirty="0"/>
              <a:t>basis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lvl="2"/>
            <a:r>
              <a:rPr lang="en-US" altLang="ko-KR" dirty="0"/>
              <a:t>1</a:t>
            </a:r>
            <a:r>
              <a:rPr lang="ko-KR" altLang="en-US" dirty="0"/>
              <a:t>세대는 마스크의 일부를 무작위로 상속</a:t>
            </a:r>
            <a:r>
              <a:rPr lang="en-US" altLang="ko-KR" dirty="0"/>
              <a:t>/ </a:t>
            </a:r>
          </a:p>
          <a:p>
            <a:pPr marL="914400" lvl="2" indent="0">
              <a:buNone/>
            </a:pPr>
            <a:r>
              <a:rPr lang="ko-KR" altLang="en-US" dirty="0"/>
              <a:t>나머지 무작위로 초기화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초기 </a:t>
            </a:r>
            <a:r>
              <a:rPr lang="ko-KR" altLang="en-US" dirty="0" err="1">
                <a:sym typeface="Wingdings" panose="05000000000000000000" pitchFamily="2" charset="2"/>
              </a:rPr>
              <a:t>평가값이</a:t>
            </a:r>
            <a:r>
              <a:rPr lang="ko-KR" altLang="en-US" dirty="0">
                <a:sym typeface="Wingdings" panose="05000000000000000000" pitchFamily="2" charset="2"/>
              </a:rPr>
              <a:t> 높아짐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시작상태에서 </a:t>
            </a:r>
            <a:r>
              <a:rPr lang="en-US" altLang="ko-KR" dirty="0">
                <a:sym typeface="Wingdings" panose="05000000000000000000" pitchFamily="2" charset="2"/>
              </a:rPr>
              <a:t>prediction mask</a:t>
            </a:r>
            <a:r>
              <a:rPr lang="ko-KR" altLang="en-US" dirty="0">
                <a:sym typeface="Wingdings" panose="05000000000000000000" pitchFamily="2" charset="2"/>
              </a:rPr>
              <a:t>의 주위에 분포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A2AC55-4A5E-5DCE-FD1C-25606A20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5" y="4482990"/>
            <a:ext cx="5545399" cy="231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0863"/>
          </a:xfrm>
        </p:spPr>
        <p:txBody>
          <a:bodyPr rtlCol="0"/>
          <a:lstStyle/>
          <a:p>
            <a:pPr rtl="0"/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90863"/>
            <a:ext cx="10972800" cy="5390148"/>
          </a:xfrm>
        </p:spPr>
        <p:txBody>
          <a:bodyPr rtlCol="0"/>
          <a:lstStyle/>
          <a:p>
            <a:pPr rtl="0"/>
            <a:r>
              <a:rPr lang="en-US" altLang="ko-KR" dirty="0"/>
              <a:t>Hybrid algorithm</a:t>
            </a:r>
          </a:p>
          <a:p>
            <a:pPr lvl="1"/>
            <a:r>
              <a:rPr lang="en-US" altLang="ko-KR" dirty="0"/>
              <a:t>PSO</a:t>
            </a:r>
            <a:r>
              <a:rPr lang="ko-KR" altLang="en-US" dirty="0"/>
              <a:t>과정에서 </a:t>
            </a:r>
            <a:r>
              <a:rPr lang="en-US" altLang="ko-KR" dirty="0"/>
              <a:t>combination-1</a:t>
            </a:r>
            <a:r>
              <a:rPr lang="ko-KR" altLang="en-US" dirty="0"/>
              <a:t>은 </a:t>
            </a:r>
            <a:endParaRPr lang="en-US" altLang="ko-KR" dirty="0"/>
          </a:p>
          <a:p>
            <a:pPr lvl="2"/>
            <a:r>
              <a:rPr lang="en-US" altLang="ko-KR" dirty="0"/>
              <a:t>neural-network-prediction mask</a:t>
            </a:r>
            <a:r>
              <a:rPr lang="ko-KR" altLang="en-US" dirty="0"/>
              <a:t>를 가진 입자가 모집단 최적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 입자와 다른 입자 간의 </a:t>
            </a:r>
            <a:r>
              <a:rPr lang="en-US" altLang="ko-KR" dirty="0"/>
              <a:t>evaluation </a:t>
            </a:r>
            <a:r>
              <a:rPr lang="ko-KR" altLang="en-US" dirty="0"/>
              <a:t>값의 차이가 크므로</a:t>
            </a:r>
            <a:r>
              <a:rPr lang="en-US" altLang="ko-KR" dirty="0"/>
              <a:t>, </a:t>
            </a:r>
            <a:r>
              <a:rPr lang="ko-KR" altLang="en-US" dirty="0"/>
              <a:t>다른 입자 속도 계산에서 지배적인 위치로 사용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각 입자의 </a:t>
            </a:r>
            <a:r>
              <a:rPr lang="en-US" altLang="ko-KR" dirty="0"/>
              <a:t>individual optimum</a:t>
            </a:r>
            <a:r>
              <a:rPr lang="ko-KR" altLang="en-US" dirty="0"/>
              <a:t>의 역할 약화</a:t>
            </a:r>
            <a:endParaRPr lang="en-US" altLang="ko-KR" dirty="0"/>
          </a:p>
          <a:p>
            <a:pPr lvl="2"/>
            <a:r>
              <a:rPr lang="ko-KR" altLang="en-US" dirty="0"/>
              <a:t>최적화 방향의 무작위성 감소</a:t>
            </a:r>
            <a:endParaRPr lang="en-US" altLang="ko-KR" dirty="0"/>
          </a:p>
          <a:p>
            <a:pPr lvl="2"/>
            <a:r>
              <a:rPr lang="ko-KR" altLang="en-US" dirty="0"/>
              <a:t>무작위 초기화로 </a:t>
            </a:r>
            <a:r>
              <a:rPr lang="en-US" altLang="ko-KR" dirty="0"/>
              <a:t>particle </a:t>
            </a:r>
            <a:r>
              <a:rPr lang="ko-KR" altLang="en-US" dirty="0"/>
              <a:t>평가 값이 높지 않아 최적화 초기단계에서 이동속도 빠름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값을 빠르게 향상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/>
              <a:t>combination-2</a:t>
            </a:r>
            <a:r>
              <a:rPr lang="ko-KR" altLang="en-US" dirty="0"/>
              <a:t>는 </a:t>
            </a:r>
            <a:endParaRPr lang="en-US" altLang="ko-KR" dirty="0"/>
          </a:p>
          <a:p>
            <a:pPr lvl="2"/>
            <a:r>
              <a:rPr lang="ko-KR" altLang="en-US" dirty="0"/>
              <a:t>초기 위치는 예측 마스크에서 무작위로 상속되어 </a:t>
            </a:r>
            <a:r>
              <a:rPr lang="en-US" altLang="ko-KR" dirty="0"/>
              <a:t>particle</a:t>
            </a:r>
            <a:r>
              <a:rPr lang="ko-KR" altLang="en-US" dirty="0"/>
              <a:t>은 </a:t>
            </a:r>
            <a:r>
              <a:rPr lang="en-US" altLang="ko-KR" dirty="0"/>
              <a:t>mask</a:t>
            </a:r>
            <a:r>
              <a:rPr lang="ko-KR" altLang="en-US" dirty="0"/>
              <a:t>의 주위에 분포됨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Population</a:t>
            </a:r>
            <a:r>
              <a:rPr lang="ko-KR" altLang="en-US" dirty="0"/>
              <a:t>이 </a:t>
            </a:r>
            <a:r>
              <a:rPr lang="en-US" altLang="ko-KR" dirty="0"/>
              <a:t>optimum</a:t>
            </a:r>
            <a:r>
              <a:rPr lang="ko-KR" altLang="en-US" dirty="0"/>
              <a:t>에 가까워 지면 </a:t>
            </a:r>
            <a:r>
              <a:rPr lang="en-US" altLang="ko-KR" dirty="0"/>
              <a:t>individual particle</a:t>
            </a:r>
            <a:r>
              <a:rPr lang="ko-KR" altLang="en-US" dirty="0"/>
              <a:t>은 </a:t>
            </a:r>
            <a:r>
              <a:rPr lang="en-US" altLang="ko-KR" dirty="0"/>
              <a:t>population optimum</a:t>
            </a:r>
            <a:r>
              <a:rPr lang="ko-KR" altLang="en-US" dirty="0"/>
              <a:t>과 크게 다르지 않아    느린 속도로 이동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5A1C92-3B17-FF8A-326B-1B5732755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73" r="7328" b="19137"/>
          <a:stretch/>
        </p:blipFill>
        <p:spPr>
          <a:xfrm>
            <a:off x="6481009" y="4439653"/>
            <a:ext cx="5101391" cy="20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74821"/>
          </a:xfrm>
        </p:spPr>
        <p:txBody>
          <a:bodyPr rtlCol="0"/>
          <a:lstStyle/>
          <a:p>
            <a:pPr algn="ctr" rtl="0"/>
            <a:r>
              <a:rPr lang="en-US" altLang="ko-KR" dirty="0"/>
              <a:t>Experiment setup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3999403"/>
            <a:ext cx="10972800" cy="251369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/>
              <a:t>실험에서 광원은 최대 출력이 </a:t>
            </a:r>
            <a:r>
              <a:rPr lang="en-US" altLang="ko-KR" sz="2000" dirty="0"/>
              <a:t>5W</a:t>
            </a:r>
            <a:r>
              <a:rPr lang="ko-KR" altLang="en-US" sz="2000" dirty="0"/>
              <a:t>인 </a:t>
            </a:r>
            <a:r>
              <a:rPr lang="en-US" altLang="ko-KR" sz="2000" dirty="0"/>
              <a:t>532nm solid-state continuous-wave laser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rtl="0"/>
            <a:r>
              <a:rPr lang="ko-KR" altLang="en-US" sz="2000" dirty="0"/>
              <a:t>레이저는 </a:t>
            </a:r>
            <a:r>
              <a:rPr lang="en-US" altLang="ko-KR" sz="2000" dirty="0"/>
              <a:t>beam expander</a:t>
            </a:r>
            <a:r>
              <a:rPr lang="ko-KR" altLang="en-US" sz="2000" dirty="0"/>
              <a:t>에 의해 확장 된 후 </a:t>
            </a:r>
            <a:r>
              <a:rPr lang="en-US" altLang="ko-KR" sz="2000" dirty="0"/>
              <a:t>half-wave plate</a:t>
            </a:r>
            <a:r>
              <a:rPr lang="ko-KR" altLang="en-US" sz="2000" dirty="0"/>
              <a:t>와</a:t>
            </a:r>
            <a:r>
              <a:rPr lang="en-US" altLang="ko-KR" sz="2000" dirty="0"/>
              <a:t> polarizer</a:t>
            </a:r>
            <a:r>
              <a:rPr lang="ko-KR" altLang="en-US" sz="2000" dirty="0"/>
              <a:t>에 의해 편광상태 변조</a:t>
            </a:r>
            <a:r>
              <a:rPr lang="en-US" altLang="ko-KR" sz="2000" dirty="0"/>
              <a:t>.</a:t>
            </a:r>
          </a:p>
          <a:p>
            <a:pPr rtl="0"/>
            <a:r>
              <a:rPr lang="en-US" altLang="ko-KR" sz="2000" dirty="0"/>
              <a:t>light wavefront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변조하기 위해 </a:t>
            </a:r>
            <a:r>
              <a:rPr lang="en-US" altLang="ko-KR" sz="2000" dirty="0"/>
              <a:t>high-speed DMD </a:t>
            </a:r>
            <a:r>
              <a:rPr lang="ko-KR" altLang="en-US" sz="2000" dirty="0"/>
              <a:t>사용</a:t>
            </a:r>
            <a:r>
              <a:rPr lang="en-US" altLang="ko-KR" sz="2000" dirty="0"/>
              <a:t>                                      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ViALUX</a:t>
            </a:r>
            <a:r>
              <a:rPr lang="en-US" altLang="ko-KR" sz="1600" dirty="0"/>
              <a:t>, V7001, resolution: 1024×768, pixel size: 13.7 µm×13.7 µm)</a:t>
            </a:r>
          </a:p>
          <a:p>
            <a:pPr rtl="0"/>
            <a:r>
              <a:rPr lang="en-US" altLang="ko-KR" sz="2000" dirty="0"/>
              <a:t>plane wavefront</a:t>
            </a:r>
            <a:r>
              <a:rPr lang="ko-KR" altLang="en-US" sz="2000" dirty="0"/>
              <a:t>는 </a:t>
            </a:r>
            <a:r>
              <a:rPr lang="en-US" altLang="ko-KR" sz="2000" dirty="0"/>
              <a:t>DMD</a:t>
            </a:r>
            <a:r>
              <a:rPr lang="ko-KR" altLang="en-US" sz="2000" dirty="0"/>
              <a:t>에 입사</a:t>
            </a:r>
            <a:r>
              <a:rPr lang="en-US" altLang="ko-KR" sz="2000" dirty="0"/>
              <a:t>/</a:t>
            </a:r>
            <a:r>
              <a:rPr lang="ko-KR" altLang="en-US" sz="2000" dirty="0"/>
              <a:t>반사 된 후 </a:t>
            </a:r>
            <a:r>
              <a:rPr lang="en-US" altLang="ko-KR" sz="2000" dirty="0"/>
              <a:t>4-f </a:t>
            </a:r>
            <a:r>
              <a:rPr lang="ko-KR" altLang="en-US" sz="2000" dirty="0"/>
              <a:t>시스템을 통해 </a:t>
            </a:r>
            <a:r>
              <a:rPr lang="en-US" altLang="ko-KR" sz="2000" dirty="0"/>
              <a:t>scattering medium</a:t>
            </a:r>
            <a:r>
              <a:rPr lang="ko-KR" altLang="en-US" sz="2000" dirty="0"/>
              <a:t>로 전달</a:t>
            </a:r>
            <a:r>
              <a:rPr lang="en-US" altLang="ko-KR" sz="2000" dirty="0"/>
              <a:t>. </a:t>
            </a:r>
            <a:r>
              <a:rPr lang="en-US" altLang="ko-KR" sz="1600" dirty="0"/>
              <a:t>(F1 = 600 mm, F2 = 300 mm)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CD84D-DD72-8DB6-9041-A8B04F10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90" y="1074821"/>
            <a:ext cx="623021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74821"/>
          </a:xfrm>
        </p:spPr>
        <p:txBody>
          <a:bodyPr rtlCol="0"/>
          <a:lstStyle/>
          <a:p>
            <a:pPr algn="ctr" rtl="0"/>
            <a:r>
              <a:rPr lang="en-US" altLang="ko-KR" dirty="0"/>
              <a:t>Experiment setup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3999403"/>
            <a:ext cx="10972800" cy="2513691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/>
              <a:t>scattering medium</a:t>
            </a:r>
            <a:r>
              <a:rPr lang="ko-KR" altLang="en-US" sz="2000" dirty="0"/>
              <a:t>은 </a:t>
            </a:r>
            <a:r>
              <a:rPr lang="en-US" altLang="ko-KR" sz="2000" dirty="0"/>
              <a:t>ground glass diffuser (Edmund, 220 grits)</a:t>
            </a:r>
            <a:r>
              <a:rPr lang="ko-KR" altLang="en-US" sz="2000" dirty="0"/>
              <a:t>로</a:t>
            </a:r>
            <a:r>
              <a:rPr lang="en-US" altLang="ko-KR" sz="2000" dirty="0"/>
              <a:t>, </a:t>
            </a:r>
            <a:r>
              <a:rPr lang="ko-KR" altLang="en-US" sz="2000" dirty="0"/>
              <a:t>통과하면</a:t>
            </a:r>
            <a:r>
              <a:rPr lang="en-US" altLang="ko-KR" sz="2000" dirty="0"/>
              <a:t> </a:t>
            </a:r>
            <a:r>
              <a:rPr lang="ko-KR" altLang="en-US" sz="2000" dirty="0"/>
              <a:t>빛이 산란됨</a:t>
            </a:r>
            <a:r>
              <a:rPr lang="en-US" altLang="ko-KR" sz="2000" dirty="0"/>
              <a:t>.</a:t>
            </a:r>
          </a:p>
          <a:p>
            <a:pPr rtl="0"/>
            <a:r>
              <a:rPr lang="ko-KR" altLang="en-US" sz="2000" dirty="0"/>
              <a:t>이 투과광을 </a:t>
            </a:r>
            <a:r>
              <a:rPr lang="en-US" altLang="ko-KR" sz="2000" dirty="0"/>
              <a:t>complementary metal-oxide-semiconductor (CMOS) camera </a:t>
            </a:r>
            <a:r>
              <a:rPr lang="en-US" altLang="ko-KR" sz="1600" dirty="0"/>
              <a:t>(PCO, edge 4.2 bi, pixel size: 6.5 µm×6.5 µm)</a:t>
            </a:r>
            <a:r>
              <a:rPr lang="ko-KR" altLang="en-US" sz="2000" dirty="0"/>
              <a:t>에 이미지화 하기 위해 </a:t>
            </a:r>
            <a:r>
              <a:rPr lang="en-US" altLang="ko-KR" sz="2000" dirty="0"/>
              <a:t>objective lens </a:t>
            </a:r>
            <a:r>
              <a:rPr lang="en-US" altLang="ko-KR" sz="1600" dirty="0"/>
              <a:t>(Obj, Olympus, MPLN20×, NA=0.40)</a:t>
            </a:r>
            <a:r>
              <a:rPr lang="en-US" altLang="ko-KR" sz="2000" dirty="0"/>
              <a:t> </a:t>
            </a:r>
            <a:r>
              <a:rPr lang="ko-KR" altLang="en-US" sz="2000" dirty="0"/>
              <a:t>와 </a:t>
            </a:r>
            <a:r>
              <a:rPr lang="en-US" altLang="ko-KR" sz="2000" dirty="0"/>
              <a:t>imaging lens </a:t>
            </a:r>
            <a:r>
              <a:rPr lang="en-US" altLang="ko-KR" sz="1600" dirty="0"/>
              <a:t>(F3 = 180 mm)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pPr rtl="0"/>
            <a:r>
              <a:rPr lang="ko-KR" altLang="en-US" sz="2000" dirty="0"/>
              <a:t>카메라와 </a:t>
            </a:r>
            <a:r>
              <a:rPr lang="en-US" altLang="ko-KR" sz="2000" dirty="0"/>
              <a:t>DMD</a:t>
            </a:r>
            <a:r>
              <a:rPr lang="ko-KR" altLang="en-US" sz="2000" dirty="0"/>
              <a:t>의 제어 프로그램은 </a:t>
            </a:r>
            <a:r>
              <a:rPr lang="en-US" altLang="ko-KR" sz="2000" dirty="0"/>
              <a:t>C++</a:t>
            </a:r>
            <a:r>
              <a:rPr lang="en-US" altLang="ko-KR" sz="1600" dirty="0"/>
              <a:t>(Visual studio 2019 community)</a:t>
            </a:r>
            <a:r>
              <a:rPr lang="ko-KR" altLang="en-US" sz="2000" dirty="0"/>
              <a:t>로 작성</a:t>
            </a:r>
            <a:endParaRPr lang="en-US" altLang="ko-KR" sz="2000" dirty="0"/>
          </a:p>
          <a:p>
            <a:pPr rtl="0"/>
            <a:r>
              <a:rPr lang="ko-KR" altLang="en-US" sz="2000" dirty="0"/>
              <a:t>실험에 사용한 신경망은 </a:t>
            </a:r>
            <a:r>
              <a:rPr lang="en-US" altLang="ko-KR" sz="2000" dirty="0"/>
              <a:t>MATLAB R2020a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기반으로 완성</a:t>
            </a:r>
            <a:endParaRPr lang="en-US" altLang="ko-KR" sz="2000" dirty="0"/>
          </a:p>
          <a:p>
            <a:pPr rtl="0"/>
            <a:r>
              <a:rPr lang="ko-KR" altLang="en-US" sz="1400" dirty="0"/>
              <a:t>사용한 하드웨어 </a:t>
            </a:r>
            <a:r>
              <a:rPr lang="en-US" altLang="ko-KR" sz="1400" dirty="0"/>
              <a:t>- CPU: Intel Core i5-10400F, GPU: NVIDIA GeForce GTX 1660 SUPER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CD84D-DD72-8DB6-9041-A8B04F10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890" y="1074821"/>
            <a:ext cx="623021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Experiment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32683"/>
          </a:xfrm>
        </p:spPr>
        <p:txBody>
          <a:bodyPr rtlCol="0"/>
          <a:lstStyle/>
          <a:p>
            <a:pPr rtl="0"/>
            <a:r>
              <a:rPr lang="en-US" altLang="ko-KR" dirty="0"/>
              <a:t>1700</a:t>
            </a:r>
            <a:r>
              <a:rPr lang="ko-KR" altLang="en-US" dirty="0"/>
              <a:t>쌍의 </a:t>
            </a:r>
            <a:r>
              <a:rPr lang="en-US" altLang="ko-KR" dirty="0"/>
              <a:t> transmitted light field intensity distributions</a:t>
            </a:r>
            <a:r>
              <a:rPr lang="ko-KR" altLang="en-US" dirty="0"/>
              <a:t>와 </a:t>
            </a:r>
            <a:r>
              <a:rPr lang="en-US" altLang="ko-KR" dirty="0"/>
              <a:t>DMD masks</a:t>
            </a:r>
            <a:r>
              <a:rPr lang="ko-KR" altLang="en-US" dirty="0"/>
              <a:t>를 사용하여 훈련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사용되는 </a:t>
            </a:r>
            <a:r>
              <a:rPr lang="en-US" altLang="ko-KR" dirty="0"/>
              <a:t>DMD masks</a:t>
            </a:r>
            <a:r>
              <a:rPr lang="ko-KR" altLang="en-US" dirty="0"/>
              <a:t>는 훈련에 포함되지 않는 </a:t>
            </a:r>
            <a:r>
              <a:rPr lang="en-US" altLang="ko-KR" dirty="0"/>
              <a:t>1000</a:t>
            </a:r>
            <a:r>
              <a:rPr lang="ko-KR" altLang="en-US" dirty="0"/>
              <a:t>쌍에 대해 훈련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훈련된 신경망은 </a:t>
            </a:r>
            <a:r>
              <a:rPr lang="en-US" altLang="ko-KR" dirty="0"/>
              <a:t>target</a:t>
            </a:r>
            <a:r>
              <a:rPr lang="ko-KR" altLang="en-US" dirty="0"/>
              <a:t>위치의 </a:t>
            </a:r>
            <a:r>
              <a:rPr lang="en-US" altLang="ko-KR" dirty="0"/>
              <a:t>focal map</a:t>
            </a:r>
            <a:r>
              <a:rPr lang="ko-KR" altLang="en-US" dirty="0"/>
              <a:t>에 입력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신경망은 </a:t>
            </a:r>
            <a:r>
              <a:rPr lang="en-US" altLang="ko-KR" dirty="0"/>
              <a:t>DMD modulation mask</a:t>
            </a:r>
            <a:r>
              <a:rPr lang="ko-KR" altLang="en-US" dirty="0"/>
              <a:t>의 </a:t>
            </a:r>
            <a:r>
              <a:rPr lang="en-US" altLang="ko-KR" dirty="0"/>
              <a:t>generation</a:t>
            </a:r>
            <a:r>
              <a:rPr lang="ko-KR" altLang="en-US" dirty="0"/>
              <a:t>을 예측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DMD</a:t>
            </a:r>
            <a:r>
              <a:rPr lang="ko-KR" altLang="en-US" dirty="0"/>
              <a:t>의 </a:t>
            </a:r>
            <a:r>
              <a:rPr lang="en-US" altLang="ko-KR" dirty="0"/>
              <a:t>1024×768 pixels</a:t>
            </a:r>
            <a:r>
              <a:rPr lang="ko-KR" altLang="en-US" dirty="0"/>
              <a:t>에 대해 중앙</a:t>
            </a:r>
            <a:r>
              <a:rPr lang="en-US" altLang="ko-KR" dirty="0"/>
              <a:t> 512×512 pixels</a:t>
            </a:r>
            <a:r>
              <a:rPr lang="ko-KR" altLang="en-US" dirty="0"/>
              <a:t>는 </a:t>
            </a:r>
            <a:r>
              <a:rPr lang="en-US" altLang="ko-KR" dirty="0"/>
              <a:t>modulation</a:t>
            </a:r>
            <a:r>
              <a:rPr lang="ko-KR" altLang="en-US" dirty="0"/>
              <a:t>에 참여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인접한 </a:t>
            </a:r>
            <a:r>
              <a:rPr lang="en-US" altLang="ko-KR" dirty="0"/>
              <a:t>16×16 pixels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하나의 제어 유닛으로 분할하여 총 </a:t>
            </a:r>
            <a:r>
              <a:rPr lang="en-US" altLang="ko-KR" dirty="0"/>
              <a:t>32×32 pixels</a:t>
            </a:r>
            <a:r>
              <a:rPr lang="ko-KR" altLang="en-US" dirty="0"/>
              <a:t>의 제어 유닛 선택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SLNN</a:t>
            </a:r>
            <a:r>
              <a:rPr lang="ko-KR" altLang="en-US" dirty="0"/>
              <a:t>은 선형 네트워크로</a:t>
            </a:r>
            <a:r>
              <a:rPr lang="en-US" altLang="ko-KR" dirty="0"/>
              <a:t>, </a:t>
            </a:r>
            <a:r>
              <a:rPr lang="ko-KR" altLang="en-US" dirty="0"/>
              <a:t>입력을 출력 레이어에 포함하기 위해 완전히 연결된 하나의 레이어만 포함</a:t>
            </a:r>
            <a:endParaRPr lang="en-US" altLang="ko-KR" dirty="0"/>
          </a:p>
          <a:p>
            <a:pPr rtl="0"/>
            <a:r>
              <a:rPr lang="ko-KR" altLang="en-US" dirty="0"/>
              <a:t>이후 </a:t>
            </a:r>
            <a:r>
              <a:rPr lang="en-US" altLang="ko-KR" dirty="0"/>
              <a:t>activation function</a:t>
            </a:r>
            <a:r>
              <a:rPr lang="ko-KR" altLang="en-US" dirty="0"/>
              <a:t>에 의해 결과가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매핑</a:t>
            </a: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Experiment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32683"/>
          </a:xfrm>
        </p:spPr>
        <p:txBody>
          <a:bodyPr rtlCol="0"/>
          <a:lstStyle/>
          <a:p>
            <a:pPr rtl="0"/>
            <a:r>
              <a:rPr lang="en-US" altLang="ko-KR" dirty="0"/>
              <a:t>activation function</a:t>
            </a:r>
            <a:r>
              <a:rPr lang="ko-KR" altLang="en-US" dirty="0"/>
              <a:t>에</a:t>
            </a:r>
            <a:r>
              <a:rPr lang="en-US" altLang="ko-KR" dirty="0"/>
              <a:t> sigmoid</a:t>
            </a:r>
            <a:r>
              <a:rPr lang="ko-KR" altLang="en-US" dirty="0"/>
              <a:t>를 사용하면 신경망이 과적합되기 쉽고 예측이 잘 되지 않음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binarization modulation</a:t>
            </a:r>
            <a:r>
              <a:rPr lang="ko-KR" altLang="en-US" dirty="0"/>
              <a:t>의 적용 요구사항에 따라 </a:t>
            </a:r>
            <a:r>
              <a:rPr lang="en-US" altLang="ko-KR" dirty="0"/>
              <a:t>activation function</a:t>
            </a:r>
            <a:r>
              <a:rPr lang="ko-KR" altLang="en-US" dirty="0"/>
              <a:t>을 </a:t>
            </a:r>
            <a:r>
              <a:rPr lang="en-US" altLang="ko-KR" dirty="0"/>
              <a:t>step function</a:t>
            </a:r>
            <a:r>
              <a:rPr lang="ko-KR" altLang="en-US" dirty="0"/>
              <a:t>으로 대체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800" dirty="0" err="1"/>
              <a:t>과적합</a:t>
            </a:r>
            <a:r>
              <a:rPr lang="ko-KR" altLang="en-US" sz="1800" dirty="0"/>
              <a:t> 문제 해결</a:t>
            </a:r>
            <a:endParaRPr lang="en-US" altLang="ko-KR" sz="1800" dirty="0"/>
          </a:p>
          <a:p>
            <a:pPr lvl="1"/>
            <a:r>
              <a:rPr lang="ko-KR" altLang="en-US" sz="1800" dirty="0"/>
              <a:t>더 나은 초점 효과 보장</a:t>
            </a:r>
            <a:endParaRPr lang="en-US" altLang="ko-KR" sz="1800" dirty="0"/>
          </a:p>
          <a:p>
            <a:r>
              <a:rPr lang="ko-KR" altLang="en-US" dirty="0"/>
              <a:t>모델의 훈련 시간은 훈련 </a:t>
            </a:r>
            <a:r>
              <a:rPr lang="en-US" altLang="ko-KR" dirty="0"/>
              <a:t>sample</a:t>
            </a:r>
            <a:r>
              <a:rPr lang="ko-KR" altLang="en-US" dirty="0"/>
              <a:t>의 크기와 세대수에 따라 상이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실험을 진행한 </a:t>
            </a:r>
            <a:r>
              <a:rPr lang="en-US" altLang="ko-KR" dirty="0"/>
              <a:t>1700</a:t>
            </a:r>
            <a:r>
              <a:rPr lang="ko-KR" altLang="en-US" dirty="0"/>
              <a:t>쌍</a:t>
            </a:r>
            <a:r>
              <a:rPr lang="en-US" altLang="ko-KR" dirty="0"/>
              <a:t>, 10</a:t>
            </a:r>
            <a:r>
              <a:rPr lang="ko-KR" altLang="en-US" dirty="0"/>
              <a:t>세대에서 </a:t>
            </a:r>
            <a:r>
              <a:rPr lang="en-US" altLang="ko-KR" dirty="0"/>
              <a:t>12.41</a:t>
            </a:r>
            <a:r>
              <a:rPr lang="ko-KR" altLang="en-US" dirty="0"/>
              <a:t>초 소모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 이후 예측을 수행하는 데에는 </a:t>
            </a:r>
            <a:r>
              <a:rPr lang="en-US" altLang="ko-KR" dirty="0"/>
              <a:t>6ms</a:t>
            </a:r>
            <a:r>
              <a:rPr lang="ko-KR" altLang="en-US" dirty="0"/>
              <a:t>밖에 소모되지 않음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5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2005263"/>
            <a:ext cx="10972800" cy="4120901"/>
          </a:xfrm>
        </p:spPr>
        <p:txBody>
          <a:bodyPr rtlCol="0"/>
          <a:lstStyle/>
          <a:p>
            <a:pPr algn="ctr" rtl="0"/>
            <a:r>
              <a:rPr lang="en-US" altLang="ko-KR" dirty="0"/>
              <a:t>Abstract</a:t>
            </a:r>
          </a:p>
          <a:p>
            <a:pPr algn="ctr" rtl="0"/>
            <a:r>
              <a:rPr lang="en-US" altLang="ko-KR" dirty="0"/>
              <a:t>Introduction</a:t>
            </a:r>
          </a:p>
          <a:p>
            <a:pPr algn="ctr" rtl="0"/>
            <a:r>
              <a:rPr lang="en-US" altLang="ko-KR" dirty="0"/>
              <a:t>Theory</a:t>
            </a:r>
          </a:p>
          <a:p>
            <a:pPr algn="ctr" rtl="0"/>
            <a:r>
              <a:rPr lang="en-US" altLang="ko-KR" dirty="0"/>
              <a:t>Experiment setup</a:t>
            </a:r>
          </a:p>
          <a:p>
            <a:pPr algn="ctr" rtl="0"/>
            <a:r>
              <a:rPr lang="en-US" altLang="ko-KR" dirty="0"/>
              <a:t>Experiment result</a:t>
            </a:r>
          </a:p>
          <a:p>
            <a:pPr algn="ctr" rtl="0"/>
            <a:r>
              <a:rPr lang="en-US" altLang="ko-KR" dirty="0"/>
              <a:t>Discussion</a:t>
            </a:r>
          </a:p>
          <a:p>
            <a:pPr algn="ctr" rtl="0"/>
            <a:r>
              <a:rPr lang="en-US" altLang="ko-KR" dirty="0"/>
              <a:t>Conclusion</a:t>
            </a:r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Experiment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5018843" cy="4832683"/>
              </a:xfrm>
            </p:spPr>
            <p:txBody>
              <a:bodyPr rtlCol="0">
                <a:normAutofit/>
              </a:bodyPr>
              <a:lstStyle/>
              <a:p>
                <a:pPr rtl="0"/>
                <a:r>
                  <a:rPr lang="en-US" altLang="ko-KR" sz="2000" dirty="0"/>
                  <a:t>Focus field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SNR</a:t>
                </a:r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77.</a:t>
                </a:r>
              </a:p>
              <a:p>
                <a:pPr rtl="0"/>
                <a:r>
                  <a:rPr lang="en-US" altLang="ko-KR" sz="2000" dirty="0"/>
                  <a:t>sample</a:t>
                </a:r>
                <a:r>
                  <a:rPr lang="ko-KR" altLang="en-US" sz="2000" dirty="0"/>
                  <a:t>의 크기를 늘리면 예측 정확도가 향상되고 초점의 강도가 증가하나 예측시간 또한 증가</a:t>
                </a:r>
                <a:r>
                  <a:rPr lang="en-US" altLang="ko-KR" sz="2000" dirty="0"/>
                  <a:t>.</a:t>
                </a:r>
              </a:p>
              <a:p>
                <a:pPr rtl="0"/>
                <a:r>
                  <a:rPr lang="en-US" altLang="ko-KR" sz="2000" dirty="0"/>
                  <a:t>target-focus</a:t>
                </a:r>
                <a:r>
                  <a:rPr lang="ko-KR" altLang="en-US" sz="2000" dirty="0"/>
                  <a:t>된 </a:t>
                </a:r>
                <a:r>
                  <a:rPr lang="en-US" altLang="ko-KR" sz="2000" dirty="0"/>
                  <a:t>optimized optical fields</a:t>
                </a:r>
                <a:r>
                  <a:rPr lang="ko-KR" altLang="en-US" sz="2000" dirty="0"/>
                  <a:t>를 얻기 위해 </a:t>
                </a:r>
                <a:r>
                  <a:rPr lang="en-US" altLang="ko-KR" sz="2000" dirty="0"/>
                  <a:t>1000</a:t>
                </a:r>
                <a:r>
                  <a:rPr lang="ko-KR" altLang="en-US" sz="2000" dirty="0"/>
                  <a:t>개의 훈련 </a:t>
                </a:r>
                <a:r>
                  <a:rPr lang="en-US" altLang="ko-KR" sz="2000" dirty="0"/>
                  <a:t>set</a:t>
                </a:r>
                <a:r>
                  <a:rPr lang="ko-KR" altLang="en-US" sz="2000" dirty="0"/>
                  <a:t>이 필요</a:t>
                </a:r>
                <a:r>
                  <a:rPr lang="en-US" altLang="ko-KR" sz="2000" dirty="0"/>
                  <a:t>.</a:t>
                </a:r>
              </a:p>
              <a:p>
                <a:pPr rtl="0"/>
                <a:r>
                  <a:rPr lang="en-US" altLang="ko-KR" sz="2000" dirty="0"/>
                  <a:t>enhancement</a:t>
                </a:r>
                <a:r>
                  <a:rPr lang="ko-KR" altLang="en-US" sz="2000" dirty="0"/>
                  <a:t>값은 </a:t>
                </a:r>
                <a:r>
                  <a:rPr lang="en-US" altLang="ko-KR" sz="2000" dirty="0"/>
                  <a:t>set</a:t>
                </a:r>
                <a:r>
                  <a:rPr lang="ko-KR" altLang="en-US" sz="2000" dirty="0"/>
                  <a:t>의 크기가 증가함에 따라 선형적으로 증가하지 않고 점차 효율이 떨어지는 것을 보임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5018843" cy="4832683"/>
              </a:xfrm>
              <a:blipFill>
                <a:blip r:embed="rId3"/>
                <a:stretch>
                  <a:fillRect l="-1094" t="-758" r="-1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70C1E2C-3043-232A-46DC-8FFEBF65B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443" y="1600200"/>
            <a:ext cx="6106377" cy="1952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129988-28C4-6B3D-1D29-2BD778750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443" y="3721226"/>
            <a:ext cx="580153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9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Experiment result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32683"/>
              </a:xfrm>
            </p:spPr>
            <p:txBody>
              <a:bodyPr rtlCol="0"/>
              <a:lstStyle/>
              <a:p>
                <a:pPr rtl="0"/>
                <a:r>
                  <a:rPr lang="en-US" altLang="ko-KR" dirty="0"/>
                  <a:t>Combination-2</a:t>
                </a:r>
                <a:r>
                  <a:rPr lang="ko-KR" altLang="en-US" dirty="0"/>
                  <a:t>에 의해 생성된 결과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적은 수의 </a:t>
                </a:r>
                <a:r>
                  <a:rPr lang="en-US" altLang="ko-KR" dirty="0"/>
                  <a:t>sample</a:t>
                </a:r>
                <a:r>
                  <a:rPr lang="ko-KR" altLang="en-US" dirty="0"/>
                  <a:t>로 예비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초점 필드 획득하여 </a:t>
                </a:r>
                <a:r>
                  <a:rPr lang="en-US" altLang="ko-KR" dirty="0"/>
                  <a:t>77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enhancement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획득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이후 </a:t>
                </a:r>
                <a:r>
                  <a:rPr lang="en-US" altLang="ko-KR" dirty="0"/>
                  <a:t>PSO</a:t>
                </a:r>
                <a:r>
                  <a:rPr lang="ko-KR" altLang="en-US" dirty="0"/>
                  <a:t>의 파라미터를 </a:t>
                </a:r>
                <a:r>
                  <a:rPr lang="en-US" altLang="ko-KR" dirty="0"/>
                  <a:t>w = 0.95,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= 18, population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ko-KR" dirty="0"/>
                  <a:t> = 70</a:t>
                </a:r>
                <a:r>
                  <a:rPr lang="ko-KR" altLang="en-US" dirty="0"/>
                  <a:t>로 설정하고 최적화 계속 진행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약 </a:t>
                </a:r>
                <a:r>
                  <a:rPr lang="en-US" altLang="ko-KR" dirty="0"/>
                  <a:t>120</a:t>
                </a:r>
                <a:r>
                  <a:rPr lang="ko-KR" altLang="en-US" dirty="0"/>
                  <a:t>회 반복 후 </a:t>
                </a:r>
                <a:r>
                  <a:rPr lang="en-US" altLang="ko-KR" dirty="0"/>
                  <a:t>global optimum</a:t>
                </a:r>
                <a:r>
                  <a:rPr lang="ko-KR" altLang="en-US" dirty="0"/>
                  <a:t>에 수렴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달성한 </a:t>
                </a:r>
                <a:r>
                  <a:rPr lang="en-US" altLang="ko-KR" dirty="0"/>
                  <a:t>enhancement</a:t>
                </a:r>
                <a:r>
                  <a:rPr lang="ko-KR" altLang="en-US" dirty="0"/>
                  <a:t>값이</a:t>
                </a:r>
                <a:r>
                  <a:rPr lang="en-US" altLang="ko-KR" dirty="0"/>
                  <a:t> 131.2</a:t>
                </a:r>
                <a:r>
                  <a:rPr lang="ko-KR" altLang="en-US" dirty="0"/>
                  <a:t>로 이론적인 </a:t>
                </a:r>
                <a:r>
                  <a:rPr lang="en-US" altLang="ko-KR" dirty="0"/>
                  <a:t>enhancement</a:t>
                </a:r>
                <a:r>
                  <a:rPr lang="ko-KR" altLang="en-US" dirty="0"/>
                  <a:t> 값 </a:t>
                </a:r>
                <a:r>
                  <a:rPr lang="en-US" altLang="ko-KR" dirty="0"/>
                  <a:t>162.9</a:t>
                </a:r>
                <a:r>
                  <a:rPr lang="ko-KR" altLang="en-US" dirty="0"/>
                  <a:t>에 근접하는 개선효과 확인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SLNN</a:t>
                </a:r>
                <a:r>
                  <a:rPr lang="ko-KR" altLang="en-US" dirty="0"/>
                  <a:t>의 초기 최적화 결과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후속 최적화 방향 안내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SLNN</a:t>
                </a:r>
                <a:r>
                  <a:rPr lang="ko-KR" altLang="en-US" dirty="0"/>
                  <a:t>에 의해 예측된 </a:t>
                </a:r>
                <a:r>
                  <a:rPr lang="en-US" altLang="ko-KR" dirty="0"/>
                  <a:t>mask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target location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focused light field</a:t>
                </a:r>
                <a:r>
                  <a:rPr lang="ko-KR" altLang="en-US" dirty="0"/>
                  <a:t>에 해당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이 한 개체가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세대에서 가장 높은 </a:t>
                </a:r>
                <a:endParaRPr lang="en-US" altLang="ko-KR" dirty="0"/>
              </a:p>
              <a:p>
                <a:pPr marL="914400" lvl="2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적합도를 가짐</a:t>
                </a:r>
                <a:r>
                  <a:rPr lang="en-US" altLang="ko-KR" dirty="0">
                    <a:sym typeface="Wingdings" panose="05000000000000000000" pitchFamily="2" charset="2"/>
                  </a:rPr>
                  <a:t>  </a:t>
                </a:r>
                <a:r>
                  <a:rPr lang="ko-KR" altLang="en-US" dirty="0"/>
                  <a:t>모집단의 최적이 됨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이후 최적화에서 모집단 이동에 영향</a:t>
                </a:r>
                <a:r>
                  <a:rPr lang="en-US" altLang="ko-KR" dirty="0"/>
                  <a:t>.</a:t>
                </a:r>
              </a:p>
              <a:p>
                <a:pPr marL="914400" lvl="2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반복 초기 무작위 이동에 비해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914400" lvl="2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    </a:t>
                </a:r>
                <a:r>
                  <a:rPr lang="en-US" altLang="ko-KR" dirty="0"/>
                  <a:t>local optimum </a:t>
                </a:r>
                <a:r>
                  <a:rPr lang="ko-KR" altLang="en-US" dirty="0"/>
                  <a:t>위험 감소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32683"/>
              </a:xfrm>
              <a:blipFill>
                <a:blip r:embed="rId3"/>
                <a:stretch>
                  <a:fillRect l="-722" t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D00D240-29E8-6AAD-FB1B-1841A8CB8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128" y="4076534"/>
            <a:ext cx="624927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Experiment 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32683"/>
          </a:xfrm>
        </p:spPr>
        <p:txBody>
          <a:bodyPr rtlCol="0"/>
          <a:lstStyle/>
          <a:p>
            <a:pPr rtl="0"/>
            <a:r>
              <a:rPr lang="en-US" altLang="ko-KR" dirty="0"/>
              <a:t>Combination-2</a:t>
            </a:r>
            <a:r>
              <a:rPr lang="ko-KR" altLang="en-US" dirty="0"/>
              <a:t>에 의해 생성된 결과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동시에 </a:t>
            </a:r>
            <a:r>
              <a:rPr lang="en-US" altLang="ko-KR" dirty="0"/>
              <a:t>SLNN</a:t>
            </a:r>
            <a:r>
              <a:rPr lang="ko-KR" altLang="en-US" dirty="0"/>
              <a:t>이 제공하는 </a:t>
            </a:r>
            <a:r>
              <a:rPr lang="en-US" altLang="ko-KR" dirty="0"/>
              <a:t>mask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global optimum</a:t>
            </a:r>
            <a:r>
              <a:rPr lang="ko-KR" altLang="en-US" dirty="0">
                <a:sym typeface="Wingdings" panose="05000000000000000000" pitchFamily="2" charset="2"/>
              </a:rPr>
              <a:t>에 가까움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1</a:t>
            </a:r>
            <a:r>
              <a:rPr lang="ko-KR" altLang="en-US" dirty="0">
                <a:sym typeface="Wingdings" panose="05000000000000000000" pitchFamily="2" charset="2"/>
              </a:rPr>
              <a:t>세대 </a:t>
            </a:r>
            <a:r>
              <a:rPr lang="en-US" altLang="ko-KR" dirty="0">
                <a:sym typeface="Wingdings" panose="05000000000000000000" pitchFamily="2" charset="2"/>
              </a:rPr>
              <a:t>individual position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global optimum</a:t>
            </a:r>
            <a:r>
              <a:rPr lang="ko-KR" altLang="en-US" dirty="0">
                <a:sym typeface="Wingdings" panose="05000000000000000000" pitchFamily="2" charset="2"/>
              </a:rPr>
              <a:t>에 가깝게 분포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</a:t>
            </a:r>
            <a:r>
              <a:rPr lang="ko-KR" altLang="en-US" dirty="0">
                <a:sym typeface="Wingdings" panose="05000000000000000000" pitchFamily="2" charset="2"/>
              </a:rPr>
              <a:t>결과적으로 </a:t>
            </a:r>
            <a:r>
              <a:rPr lang="en-US" altLang="ko-KR" dirty="0">
                <a:sym typeface="Wingdings" panose="05000000000000000000" pitchFamily="2" charset="2"/>
              </a:rPr>
              <a:t>PSO</a:t>
            </a:r>
            <a:r>
              <a:rPr lang="ko-KR" altLang="en-US" dirty="0">
                <a:sym typeface="Wingdings" panose="05000000000000000000" pitchFamily="2" charset="2"/>
              </a:rPr>
              <a:t>탐색 범위 감소 및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수렴속도 향상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동일한 조건에서 </a:t>
            </a:r>
            <a:r>
              <a:rPr lang="en-US" altLang="ko-KR" dirty="0">
                <a:sym typeface="Wingdings" panose="05000000000000000000" pitchFamily="2" charset="2"/>
              </a:rPr>
              <a:t>PSO</a:t>
            </a:r>
            <a:r>
              <a:rPr lang="ko-KR" altLang="en-US" dirty="0">
                <a:sym typeface="Wingdings" panose="05000000000000000000" pitchFamily="2" charset="2"/>
              </a:rPr>
              <a:t>와 비교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100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/>
              <a:t>enhancement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목표로 할 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PSO</a:t>
            </a:r>
            <a:r>
              <a:rPr lang="ko-KR" altLang="en-US" dirty="0">
                <a:sym typeface="Wingdings" panose="05000000000000000000" pitchFamily="2" charset="2"/>
              </a:rPr>
              <a:t>의 경우 </a:t>
            </a:r>
            <a:r>
              <a:rPr lang="en-US" altLang="ko-KR" dirty="0">
                <a:sym typeface="Wingdings" panose="05000000000000000000" pitchFamily="2" charset="2"/>
              </a:rPr>
              <a:t>106</a:t>
            </a:r>
            <a:r>
              <a:rPr lang="ko-KR" altLang="en-US" dirty="0">
                <a:sym typeface="Wingdings" panose="05000000000000000000" pitchFamily="2" charset="2"/>
              </a:rPr>
              <a:t>번</a:t>
            </a:r>
            <a:r>
              <a:rPr lang="en-US" altLang="ko-KR" dirty="0">
                <a:sym typeface="Wingdings" panose="05000000000000000000" pitchFamily="2" charset="2"/>
              </a:rPr>
              <a:t>, Hybrid algorithm</a:t>
            </a:r>
            <a:r>
              <a:rPr lang="ko-KR" altLang="en-US" dirty="0">
                <a:sym typeface="Wingdings" panose="05000000000000000000" pitchFamily="2" charset="2"/>
              </a:rPr>
              <a:t>의 경우 </a:t>
            </a:r>
            <a:r>
              <a:rPr lang="en-US" altLang="ko-KR" dirty="0">
                <a:sym typeface="Wingdings" panose="05000000000000000000" pitchFamily="2" charset="2"/>
              </a:rPr>
              <a:t>46</a:t>
            </a:r>
            <a:r>
              <a:rPr lang="ko-KR" altLang="en-US" dirty="0">
                <a:sym typeface="Wingdings" panose="05000000000000000000" pitchFamily="2" charset="2"/>
              </a:rPr>
              <a:t>번 반복하면 달성 가능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914400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 </a:t>
            </a:r>
            <a:r>
              <a:rPr lang="ko-KR" altLang="en-US" dirty="0">
                <a:sym typeface="Wingdings" panose="05000000000000000000" pitchFamily="2" charset="2"/>
              </a:rPr>
              <a:t>최종 초점 강도 향상 및 수렴속도 향상 보여줌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00D240-29E8-6AAD-FB1B-1841A8CB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128" y="2055228"/>
            <a:ext cx="624927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4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Discussion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/>
              <a:lstStyle/>
              <a:p>
                <a:pPr rtl="0"/>
                <a:r>
                  <a:rPr lang="en-US" altLang="ko-KR" dirty="0"/>
                  <a:t>Hybrid algorithm</a:t>
                </a:r>
              </a:p>
              <a:p>
                <a:pPr lvl="1"/>
                <a:r>
                  <a:rPr lang="en-US" altLang="ko-KR" dirty="0"/>
                  <a:t>PSO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SLNN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prediction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mask</a:t>
                </a:r>
                <a:r>
                  <a:rPr lang="ko-KR" altLang="en-US" dirty="0"/>
                  <a:t>를 사용하여 최적화를 진행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Population</a:t>
                </a:r>
                <a:r>
                  <a:rPr lang="ko-KR" altLang="en-US" dirty="0"/>
                  <a:t>의 크기에 따라 </a:t>
                </a:r>
                <a:r>
                  <a:rPr lang="en-US" altLang="ko-KR" dirty="0"/>
                  <a:t>prediction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mask</a:t>
                </a:r>
                <a:r>
                  <a:rPr lang="ko-KR" altLang="en-US" dirty="0"/>
                  <a:t>의 효과가 직접적으로 결정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Population</a:t>
                </a:r>
                <a:r>
                  <a:rPr lang="ko-KR" altLang="en-US" dirty="0"/>
                  <a:t>이 작을 수록 </a:t>
                </a:r>
                <a:r>
                  <a:rPr lang="en-US" altLang="ko-KR" dirty="0"/>
                  <a:t>prediction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mask</a:t>
                </a:r>
                <a:r>
                  <a:rPr lang="ko-KR" altLang="en-US" dirty="0"/>
                  <a:t>의 영향과</a:t>
                </a:r>
                <a:r>
                  <a:rPr lang="en-US" altLang="ko-KR" dirty="0"/>
                  <a:t> local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optimum </a:t>
                </a:r>
                <a:r>
                  <a:rPr lang="ko-KR" altLang="en-US" dirty="0"/>
                  <a:t>가능성 증가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Population</a:t>
                </a:r>
                <a:r>
                  <a:rPr lang="ko-KR" altLang="en-US" dirty="0"/>
                  <a:t>이 클 수록 검색 범위 증가</a:t>
                </a:r>
                <a:r>
                  <a:rPr lang="en-US" altLang="ko-KR" dirty="0"/>
                  <a:t>, prediction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mask</a:t>
                </a:r>
                <a:r>
                  <a:rPr lang="ko-KR" altLang="en-US" dirty="0"/>
                  <a:t>의 영향 감소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6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ko-KR" dirty="0"/>
                  <a:t> set (20,30,40,50,60,70)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 </a:t>
                </a:r>
                <a:r>
                  <a:rPr lang="en-US" altLang="ko-KR" dirty="0"/>
                  <a:t>population </a:t>
                </a:r>
                <a:r>
                  <a:rPr lang="ko-KR" altLang="en-US" dirty="0"/>
                  <a:t>크기에 따른 성능 테스트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비교를 위해 두개의 다른 </a:t>
                </a:r>
                <a:r>
                  <a:rPr lang="en-US" altLang="ko-KR" dirty="0"/>
                  <a:t>combination</a:t>
                </a:r>
                <a:r>
                  <a:rPr lang="ko-KR" altLang="en-US" dirty="0"/>
                  <a:t>을 사용하여 테스트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52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06905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33137" y="1064883"/>
            <a:ext cx="5662863" cy="547040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Combination-1</a:t>
            </a:r>
          </a:p>
          <a:p>
            <a:pPr lvl="1"/>
            <a:r>
              <a:rPr lang="en-US" altLang="ko-KR" sz="1400" dirty="0"/>
              <a:t>1</a:t>
            </a:r>
            <a:r>
              <a:rPr lang="ko-KR" altLang="en-US" sz="1400" dirty="0"/>
              <a:t>세대 </a:t>
            </a:r>
            <a:r>
              <a:rPr lang="en-US" altLang="ko-KR" dirty="0"/>
              <a:t>particle</a:t>
            </a:r>
            <a:r>
              <a:rPr lang="ko-KR" altLang="en-US" dirty="0"/>
              <a:t>은 더 높은 </a:t>
            </a:r>
            <a:r>
              <a:rPr lang="en-US" altLang="ko-KR" dirty="0"/>
              <a:t>evaluation</a:t>
            </a:r>
            <a:r>
              <a:rPr lang="ko-KR" altLang="en-US" dirty="0"/>
              <a:t>값을 가지며 전체 </a:t>
            </a:r>
            <a:r>
              <a:rPr lang="en-US" altLang="ko-KR" dirty="0"/>
              <a:t>population</a:t>
            </a:r>
            <a:r>
              <a:rPr lang="ko-KR" altLang="en-US" dirty="0"/>
              <a:t>의 움직임에 직접적인 유도 효과 가짐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</a:t>
            </a:r>
            <a:r>
              <a:rPr lang="en-US" altLang="ko-KR" dirty="0"/>
              <a:t> particle</a:t>
            </a:r>
            <a:r>
              <a:rPr lang="ko-KR" altLang="en-US" dirty="0"/>
              <a:t>은 </a:t>
            </a:r>
            <a:r>
              <a:rPr lang="en-US" altLang="ko-KR" dirty="0"/>
              <a:t>population</a:t>
            </a:r>
            <a:r>
              <a:rPr lang="ko-KR" altLang="en-US" dirty="0"/>
              <a:t>의 </a:t>
            </a:r>
            <a:r>
              <a:rPr lang="ko-KR" altLang="en-US" dirty="0" err="1"/>
              <a:t>최적값에</a:t>
            </a:r>
            <a:r>
              <a:rPr lang="ko-KR" altLang="en-US" dirty="0"/>
              <a:t> 영향 받아 </a:t>
            </a:r>
            <a:r>
              <a:rPr lang="en-US" altLang="ko-KR" dirty="0"/>
              <a:t>prediction mask</a:t>
            </a:r>
            <a:r>
              <a:rPr lang="ko-KR" altLang="en-US" dirty="0"/>
              <a:t>의 방향으로 이동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반복을 시작할 때 향상도가 더 높아지고 후속 반복에서 계속 상향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Particle swarm</a:t>
            </a:r>
            <a:r>
              <a:rPr lang="ko-KR" altLang="en-US" dirty="0"/>
              <a:t> 탐색의 방향을 크게 제한하고 </a:t>
            </a:r>
            <a:r>
              <a:rPr lang="en-US" altLang="ko-KR" dirty="0"/>
              <a:t>local optimum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빠지는 경향을 보임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Combination-2</a:t>
            </a:r>
          </a:p>
          <a:p>
            <a:pPr lvl="1"/>
            <a:r>
              <a:rPr lang="ko-KR" altLang="en-US" dirty="0"/>
              <a:t>부분상속으로 </a:t>
            </a:r>
            <a:r>
              <a:rPr lang="en-US" altLang="ko-KR" dirty="0"/>
              <a:t>particle </a:t>
            </a:r>
            <a:r>
              <a:rPr lang="ko-KR" altLang="en-US" dirty="0"/>
              <a:t>집단이 </a:t>
            </a:r>
            <a:r>
              <a:rPr lang="en-US" altLang="ko-KR" dirty="0"/>
              <a:t>prediction mask</a:t>
            </a:r>
            <a:r>
              <a:rPr lang="ko-KR" altLang="en-US" dirty="0"/>
              <a:t> 주변에 분포 </a:t>
            </a:r>
            <a:r>
              <a:rPr lang="en-US" altLang="ko-KR" dirty="0">
                <a:sym typeface="Wingdings" panose="05000000000000000000" pitchFamily="2" charset="2"/>
              </a:rPr>
              <a:t> global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optimum </a:t>
            </a:r>
            <a:r>
              <a:rPr lang="ko-KR" altLang="en-US" dirty="0">
                <a:sym typeface="Wingdings" panose="05000000000000000000" pitchFamily="2" charset="2"/>
              </a:rPr>
              <a:t>찾는 범위 축소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전체 </a:t>
            </a:r>
            <a:r>
              <a:rPr lang="en-US" altLang="ko-KR" dirty="0">
                <a:sym typeface="Wingdings" panose="05000000000000000000" pitchFamily="2" charset="2"/>
              </a:rPr>
              <a:t>evaluation </a:t>
            </a:r>
            <a:r>
              <a:rPr lang="ko-KR" altLang="en-US" dirty="0">
                <a:sym typeface="Wingdings" panose="05000000000000000000" pitchFamily="2" charset="2"/>
              </a:rPr>
              <a:t>값은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세대</a:t>
            </a:r>
            <a:r>
              <a:rPr lang="en-US" altLang="ko-KR" dirty="0">
                <a:sym typeface="Wingdings" panose="05000000000000000000" pitchFamily="2" charset="2"/>
              </a:rPr>
              <a:t> population</a:t>
            </a:r>
            <a:r>
              <a:rPr lang="ko-KR" altLang="en-US" dirty="0">
                <a:sym typeface="Wingdings" panose="05000000000000000000" pitchFamily="2" charset="2"/>
              </a:rPr>
              <a:t>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더 높음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Individual</a:t>
            </a:r>
            <a:r>
              <a:rPr lang="ko-KR" altLang="en-US" dirty="0">
                <a:sym typeface="Wingdings" panose="05000000000000000000" pitchFamily="2" charset="2"/>
              </a:rPr>
              <a:t>의 움직임 방향에 제한 없음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/>
              <a:t>후속 최적화를 위한 </a:t>
            </a:r>
            <a:r>
              <a:rPr lang="en-US" altLang="ko-KR" dirty="0"/>
              <a:t>global search capability</a:t>
            </a:r>
            <a:r>
              <a:rPr lang="ko-KR" altLang="en-US" dirty="0"/>
              <a:t>가 더 </a:t>
            </a:r>
            <a:r>
              <a:rPr lang="ko-KR" altLang="en-US" dirty="0" err="1"/>
              <a:t>강해짐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PSO</a:t>
            </a:r>
            <a:r>
              <a:rPr lang="ko-KR" altLang="en-US" dirty="0"/>
              <a:t>에 비해 더 빠른 수렴과 더 높은 최종 </a:t>
            </a:r>
            <a:r>
              <a:rPr lang="en-US" altLang="ko-KR" dirty="0"/>
              <a:t>enhancement </a:t>
            </a:r>
            <a:r>
              <a:rPr lang="ko-KR" altLang="en-US" dirty="0"/>
              <a:t>달성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7979A649-472C-364F-0CC6-8655E349C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89" y="1064883"/>
            <a:ext cx="4636169" cy="54704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28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Particle population </a:t>
            </a:r>
            <a:r>
              <a:rPr lang="ko-KR" altLang="en-US" dirty="0"/>
              <a:t>𝑁</a:t>
            </a:r>
            <a:r>
              <a:rPr lang="en-US" altLang="ko-KR" dirty="0"/>
              <a:t>_</a:t>
            </a:r>
            <a:r>
              <a:rPr lang="ko-KR" altLang="en-US" dirty="0"/>
              <a:t>𝐺 가 변하더라도 두 </a:t>
            </a:r>
            <a:r>
              <a:rPr lang="en-US" altLang="ko-KR" dirty="0"/>
              <a:t>combination</a:t>
            </a:r>
            <a:r>
              <a:rPr lang="ko-KR" altLang="en-US" dirty="0"/>
              <a:t>의 특성은 변하지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최적화에서 수렴까지 필요한 반복 횟수는 </a:t>
            </a:r>
            <a:r>
              <a:rPr lang="en-US" altLang="ko-KR" dirty="0"/>
              <a:t>population</a:t>
            </a:r>
            <a:r>
              <a:rPr lang="ko-KR" altLang="en-US" dirty="0"/>
              <a:t>의 크기 𝑁</a:t>
            </a:r>
            <a:r>
              <a:rPr lang="en-US" altLang="ko-KR" dirty="0"/>
              <a:t>_</a:t>
            </a:r>
            <a:r>
              <a:rPr lang="ko-KR" altLang="en-US" dirty="0"/>
              <a:t>𝐺 가 증가하면 감소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</a:t>
            </a:r>
            <a:r>
              <a:rPr lang="en-US" altLang="ko-KR" dirty="0"/>
              <a:t>population </a:t>
            </a:r>
            <a:r>
              <a:rPr lang="ko-KR" altLang="en-US" dirty="0"/>
              <a:t>수에 대해 </a:t>
            </a:r>
            <a:r>
              <a:rPr lang="en-US" altLang="ko-KR" dirty="0"/>
              <a:t>hybrid algorithm</a:t>
            </a:r>
            <a:r>
              <a:rPr lang="ko-KR" altLang="en-US" dirty="0"/>
              <a:t>의 효과 정량적 분석</a:t>
            </a:r>
            <a:endParaRPr lang="en-US" altLang="ko-KR" dirty="0"/>
          </a:p>
          <a:p>
            <a:pPr lvl="1"/>
            <a:r>
              <a:rPr lang="ko-KR" altLang="en-US" dirty="0"/>
              <a:t>수렴 속도의 경우</a:t>
            </a:r>
            <a:r>
              <a:rPr lang="en-US" altLang="ko-KR" dirty="0"/>
              <a:t>, enhancement</a:t>
            </a:r>
            <a:r>
              <a:rPr lang="ko-KR" altLang="en-US" dirty="0"/>
              <a:t>값에 도달하는데 필요한 반복 횟수 분석</a:t>
            </a:r>
            <a:endParaRPr lang="en-US" altLang="ko-KR" dirty="0"/>
          </a:p>
          <a:p>
            <a:pPr lvl="1"/>
            <a:r>
              <a:rPr lang="en-US" altLang="ko-KR" dirty="0"/>
              <a:t>Population</a:t>
            </a:r>
            <a:r>
              <a:rPr lang="ko-KR" altLang="en-US" dirty="0"/>
              <a:t>의 크기와 함께 저장된 </a:t>
            </a:r>
            <a:r>
              <a:rPr lang="en-US" altLang="ko-KR" dirty="0"/>
              <a:t>image acquisition </a:t>
            </a:r>
            <a:r>
              <a:rPr lang="ko-KR" altLang="en-US" dirty="0"/>
              <a:t>횟수 계산</a:t>
            </a:r>
            <a:endParaRPr lang="en-US" altLang="ko-KR" dirty="0"/>
          </a:p>
          <a:p>
            <a:pPr lvl="1"/>
            <a:r>
              <a:rPr lang="ko-KR" altLang="en-US" dirty="0"/>
              <a:t>신경망 훈련의 시간 소비 증가와 비교 </a:t>
            </a:r>
            <a:r>
              <a:rPr lang="en-US" altLang="ko-KR" dirty="0">
                <a:sym typeface="Wingdings" panose="05000000000000000000" pitchFamily="2" charset="2"/>
              </a:rPr>
              <a:t> hybrid algorithm</a:t>
            </a:r>
            <a:r>
              <a:rPr lang="ko-KR" altLang="en-US" dirty="0">
                <a:sym typeface="Wingdings" panose="05000000000000000000" pitchFamily="2" charset="2"/>
              </a:rPr>
              <a:t>의 총 시간 소비 계산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81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06905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Discussion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33137" y="1064883"/>
                <a:ext cx="5662863" cy="5470407"/>
              </a:xfrm>
            </p:spPr>
            <p:txBody>
              <a:bodyPr rtlCol="0">
                <a:normAutofit/>
              </a:bodyPr>
              <a:lstStyle/>
              <a:p>
                <a:pPr rtl="0">
                  <a:lnSpc>
                    <a:spcPct val="90000"/>
                  </a:lnSpc>
                </a:pPr>
                <a:r>
                  <a:rPr lang="ko-KR" altLang="en-US" dirty="0"/>
                  <a:t>세 </a:t>
                </a:r>
                <a:r>
                  <a:rPr lang="en-US" altLang="ko-KR" dirty="0"/>
                  <a:t>enhancement </a:t>
                </a:r>
                <a:r>
                  <a:rPr lang="ko-KR" altLang="en-US" dirty="0"/>
                  <a:t>값에 대해 </a:t>
                </a:r>
                <a:r>
                  <a:rPr lang="en-US" altLang="ko-KR" dirty="0"/>
                  <a:t>convergence speedup</a:t>
                </a:r>
                <a:r>
                  <a:rPr lang="ko-KR" altLang="en-US" dirty="0"/>
                  <a:t>은 동일한 패턴 반영</a:t>
                </a:r>
                <a:endParaRPr lang="en-US" altLang="ko-KR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ko-KR" dirty="0"/>
                  <a:t>Hybrid algorithm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image acquisition</a:t>
                </a:r>
                <a:r>
                  <a:rPr lang="ko-KR" altLang="en-US" dirty="0"/>
                  <a:t> 수가 </a:t>
                </a:r>
                <a:r>
                  <a:rPr lang="en-US" altLang="ko-KR" dirty="0"/>
                  <a:t>population </a:t>
                </a:r>
                <a:r>
                  <a:rPr lang="ko-KR" altLang="en-US" dirty="0"/>
                  <a:t>수에 비례하여 증가</a:t>
                </a:r>
                <a:endParaRPr lang="en-US" altLang="ko-KR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 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최적화의 전체 경과 시간 감소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  <a:p>
                <a:pPr marL="400050">
                  <a:lnSpc>
                    <a:spcPct val="9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Combination-1</a:t>
                </a:r>
                <a:r>
                  <a:rPr lang="ko-KR" altLang="en-US" dirty="0">
                    <a:sym typeface="Wingdings" panose="05000000000000000000" pitchFamily="2" charset="2"/>
                  </a:rPr>
                  <a:t>의 경우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800100" lvl="1">
                  <a:lnSpc>
                    <a:spcPct val="90000"/>
                  </a:lnSpc>
                </a:pPr>
                <a:r>
                  <a:rPr lang="ko-KR" altLang="en-US" dirty="0">
                    <a:sym typeface="Wingdings" panose="05000000000000000000" pitchFamily="2" charset="2"/>
                  </a:rPr>
                  <a:t>최적화 초기값이 매우 높음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초기 최적화 프로세스 필요 없어 </a:t>
                </a:r>
                <a:r>
                  <a:rPr lang="en-US" altLang="ko-KR" dirty="0">
                    <a:sym typeface="Wingdings" panose="05000000000000000000" pitchFamily="2" charset="2"/>
                  </a:rPr>
                  <a:t>enhancement</a:t>
                </a:r>
                <a:r>
                  <a:rPr lang="ko-KR" altLang="en-US" dirty="0">
                    <a:sym typeface="Wingdings" panose="05000000000000000000" pitchFamily="2" charset="2"/>
                  </a:rPr>
                  <a:t>값에 도달하는데 걸리는 시간 절약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800100" lvl="1">
                  <a:lnSpc>
                    <a:spcPct val="90000"/>
                  </a:lnSpc>
                </a:pPr>
                <a:r>
                  <a:rPr lang="ko-KR" altLang="en-US" dirty="0">
                    <a:sym typeface="Wingdings" panose="05000000000000000000" pitchFamily="2" charset="2"/>
                  </a:rPr>
                  <a:t>그러나 도달하는 </a:t>
                </a:r>
                <a:r>
                  <a:rPr lang="en-US" altLang="ko-KR" dirty="0">
                    <a:sym typeface="Wingdings" panose="05000000000000000000" pitchFamily="2" charset="2"/>
                  </a:rPr>
                  <a:t>enhancement</a:t>
                </a:r>
                <a:r>
                  <a:rPr lang="ko-KR" altLang="en-US" dirty="0">
                    <a:sym typeface="Wingdings" panose="05000000000000000000" pitchFamily="2" charset="2"/>
                  </a:rPr>
                  <a:t>값이 그리 높지 않고 </a:t>
                </a:r>
                <a:r>
                  <a:rPr lang="en-US" altLang="ko-KR" dirty="0">
                    <a:sym typeface="Wingdings" panose="05000000000000000000" pitchFamily="2" charset="2"/>
                  </a:rPr>
                  <a:t>local optimum</a:t>
                </a:r>
                <a:r>
                  <a:rPr lang="ko-KR" altLang="en-US" dirty="0">
                    <a:sym typeface="Wingdings" panose="05000000000000000000" pitchFamily="2" charset="2"/>
                  </a:rPr>
                  <a:t>에 도달할 가능성이 더 높아 최종</a:t>
                </a:r>
                <a:r>
                  <a:rPr lang="en-US" altLang="ko-KR" dirty="0">
                    <a:sym typeface="Wingdings" panose="05000000000000000000" pitchFamily="2" charset="2"/>
                  </a:rPr>
                  <a:t> enhancement</a:t>
                </a:r>
                <a:r>
                  <a:rPr lang="ko-KR" altLang="en-US" dirty="0">
                    <a:sym typeface="Wingdings" panose="05000000000000000000" pitchFamily="2" charset="2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ko-KR" dirty="0"/>
                  <a:t> = 20 </a:t>
                </a:r>
                <a:r>
                  <a:rPr lang="ko-KR" altLang="en-US" dirty="0"/>
                  <a:t>에서만 크게 향상</a:t>
                </a:r>
                <a:endParaRPr lang="en-US" altLang="ko-KR" dirty="0"/>
              </a:p>
              <a:p>
                <a:pPr marL="800100" lvl="1">
                  <a:lnSpc>
                    <a:spcPct val="90000"/>
                  </a:lnSpc>
                </a:pPr>
                <a:r>
                  <a:rPr lang="ko-KR" altLang="en-US" dirty="0">
                    <a:sym typeface="Wingdings" panose="05000000000000000000" pitchFamily="2" charset="2"/>
                  </a:rPr>
                  <a:t>다른 경우 최종 </a:t>
                </a:r>
                <a:r>
                  <a:rPr lang="en-US" altLang="ko-KR" dirty="0">
                    <a:sym typeface="Wingdings" panose="05000000000000000000" pitchFamily="2" charset="2"/>
                  </a:rPr>
                  <a:t>enhancement</a:t>
                </a:r>
                <a:r>
                  <a:rPr lang="ko-KR" altLang="en-US" dirty="0">
                    <a:sym typeface="Wingdings" panose="05000000000000000000" pitchFamily="2" charset="2"/>
                  </a:rPr>
                  <a:t>값은 </a:t>
                </a:r>
                <a:r>
                  <a:rPr lang="en-US" altLang="ko-KR" dirty="0">
                    <a:sym typeface="Wingdings" panose="05000000000000000000" pitchFamily="2" charset="2"/>
                  </a:rPr>
                  <a:t>PSO</a:t>
                </a:r>
                <a:r>
                  <a:rPr lang="ko-KR" altLang="en-US" dirty="0">
                    <a:sym typeface="Wingdings" panose="05000000000000000000" pitchFamily="2" charset="2"/>
                  </a:rPr>
                  <a:t>와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비슷하고큰</a:t>
                </a:r>
                <a:r>
                  <a:rPr lang="ko-KR" altLang="en-US" dirty="0">
                    <a:sym typeface="Wingdings" panose="05000000000000000000" pitchFamily="2" charset="2"/>
                  </a:rPr>
                  <a:t> 개선은 없음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33137" y="1064883"/>
                <a:ext cx="5662863" cy="5470407"/>
              </a:xfrm>
              <a:blipFill>
                <a:blip r:embed="rId3"/>
                <a:stretch>
                  <a:fillRect l="-1399" t="-1561" r="-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9CFBA45-B9C3-6C55-B26C-799E38A8E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38" y="1064883"/>
            <a:ext cx="5766793" cy="55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0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06905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433137" y="1064883"/>
            <a:ext cx="5662863" cy="5470407"/>
          </a:xfrm>
        </p:spPr>
        <p:txBody>
          <a:bodyPr rtlCol="0">
            <a:normAutofit/>
          </a:bodyPr>
          <a:lstStyle/>
          <a:p>
            <a:pPr marL="400050">
              <a:lnSpc>
                <a:spcPct val="90000"/>
              </a:lnSpc>
            </a:pPr>
            <a:r>
              <a:rPr lang="en-US" altLang="ko-KR" dirty="0">
                <a:sym typeface="Wingdings" panose="05000000000000000000" pitchFamily="2" charset="2"/>
              </a:rPr>
              <a:t>Combination-2</a:t>
            </a:r>
            <a:r>
              <a:rPr lang="ko-KR" altLang="en-US" dirty="0">
                <a:sym typeface="Wingdings" panose="05000000000000000000" pitchFamily="2" charset="2"/>
              </a:rPr>
              <a:t>의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00100" lvl="1">
              <a:lnSpc>
                <a:spcPct val="9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상대적으로 높은 </a:t>
            </a:r>
            <a:r>
              <a:rPr lang="en-US" altLang="ko-KR" dirty="0"/>
              <a:t>enhancement </a:t>
            </a:r>
            <a:r>
              <a:rPr lang="ko-KR" altLang="en-US" dirty="0">
                <a:sym typeface="Wingdings" panose="05000000000000000000" pitchFamily="2" charset="2"/>
              </a:rPr>
              <a:t>부터 최적화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800100" lvl="1">
              <a:lnSpc>
                <a:spcPct val="9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반복 수렴의 속도 추가적으로 높일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800100" lvl="1">
              <a:lnSpc>
                <a:spcPct val="9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다양한 </a:t>
            </a:r>
            <a:r>
              <a:rPr lang="en-US" altLang="ko-KR" dirty="0">
                <a:sym typeface="Wingdings" panose="05000000000000000000" pitchFamily="2" charset="2"/>
              </a:rPr>
              <a:t>population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/>
              <a:t>enhancement target</a:t>
            </a:r>
            <a:r>
              <a:rPr lang="ko-KR" altLang="en-US" dirty="0"/>
              <a:t>에서 안정적인 속도 향상을 얻을 수 있음</a:t>
            </a:r>
            <a:r>
              <a:rPr lang="en-US" altLang="ko-KR" dirty="0"/>
              <a:t>.</a:t>
            </a:r>
          </a:p>
          <a:p>
            <a:pPr marL="800100" lvl="1">
              <a:lnSpc>
                <a:spcPct val="9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총 소요시간이 </a:t>
            </a:r>
            <a:r>
              <a:rPr lang="en-US" altLang="ko-KR" dirty="0">
                <a:sym typeface="Wingdings" panose="05000000000000000000" pitchFamily="2" charset="2"/>
              </a:rPr>
              <a:t>PSO</a:t>
            </a:r>
            <a:r>
              <a:rPr lang="ko-KR" altLang="en-US" dirty="0">
                <a:sym typeface="Wingdings" panose="05000000000000000000" pitchFamily="2" charset="2"/>
              </a:rPr>
              <a:t>보다 낮음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00100" lvl="1">
              <a:lnSpc>
                <a:spcPct val="9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그러나 </a:t>
            </a:r>
            <a:r>
              <a:rPr lang="en-US" altLang="ko-KR" dirty="0">
                <a:sym typeface="Wingdings" panose="05000000000000000000" pitchFamily="2" charset="2"/>
              </a:rPr>
              <a:t>population</a:t>
            </a:r>
            <a:r>
              <a:rPr lang="ko-KR" altLang="en-US" dirty="0">
                <a:sym typeface="Wingdings" panose="05000000000000000000" pitchFamily="2" charset="2"/>
              </a:rPr>
              <a:t>이 적고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/>
              <a:t>target enhancement</a:t>
            </a:r>
            <a:r>
              <a:rPr lang="ko-KR" altLang="en-US" dirty="0">
                <a:sym typeface="Wingdings" panose="05000000000000000000" pitchFamily="2" charset="2"/>
              </a:rPr>
              <a:t>가 낮은 경우에는 </a:t>
            </a:r>
            <a:r>
              <a:rPr lang="en-US" altLang="ko-KR" dirty="0"/>
              <a:t>image acquisition</a:t>
            </a:r>
            <a:r>
              <a:rPr lang="ko-KR" altLang="en-US" dirty="0"/>
              <a:t>횟수 감소 효과가 크지 않음</a:t>
            </a:r>
            <a:r>
              <a:rPr lang="en-US" altLang="ko-KR" dirty="0"/>
              <a:t>.</a:t>
            </a:r>
          </a:p>
          <a:p>
            <a:pPr marL="400050">
              <a:lnSpc>
                <a:spcPct val="9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신경망 훈련에 필요한 </a:t>
            </a:r>
            <a:r>
              <a:rPr lang="en-US" altLang="ko-KR" dirty="0"/>
              <a:t>image acquisition</a:t>
            </a:r>
            <a:r>
              <a:rPr lang="ko-KR" altLang="en-US" dirty="0">
                <a:sym typeface="Wingdings" panose="05000000000000000000" pitchFamily="2" charset="2"/>
              </a:rPr>
              <a:t> 시간을 고려할 때 </a:t>
            </a:r>
            <a:r>
              <a:rPr lang="en-US" altLang="ko-KR" dirty="0">
                <a:sym typeface="Wingdings" panose="05000000000000000000" pitchFamily="2" charset="2"/>
              </a:rPr>
              <a:t>hybrid</a:t>
            </a:r>
            <a:r>
              <a:rPr lang="ko-KR" altLang="en-US" dirty="0">
                <a:sym typeface="Wingdings" panose="05000000000000000000" pitchFamily="2" charset="2"/>
              </a:rPr>
              <a:t>알고리즘의 전체 시간소비는 </a:t>
            </a:r>
            <a:r>
              <a:rPr lang="en-US" altLang="ko-KR" dirty="0">
                <a:sym typeface="Wingdings" panose="05000000000000000000" pitchFamily="2" charset="2"/>
              </a:rPr>
              <a:t>PSO</a:t>
            </a:r>
            <a:r>
              <a:rPr lang="ko-KR" altLang="en-US" dirty="0">
                <a:sym typeface="Wingdings" panose="05000000000000000000" pitchFamily="2" charset="2"/>
              </a:rPr>
              <a:t>보다 높음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400050">
              <a:lnSpc>
                <a:spcPct val="9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최적화 품질</a:t>
            </a:r>
            <a:r>
              <a:rPr lang="en-US" altLang="ko-KR" dirty="0">
                <a:sym typeface="Wingdings" panose="05000000000000000000" pitchFamily="2" charset="2"/>
              </a:rPr>
              <a:t>(Combination-2)</a:t>
            </a:r>
          </a:p>
          <a:p>
            <a:pPr marL="800100" lvl="1">
              <a:lnSpc>
                <a:spcPct val="9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최종</a:t>
            </a:r>
            <a:r>
              <a:rPr lang="en-US" altLang="ko-KR" dirty="0">
                <a:sym typeface="Wingdings" panose="05000000000000000000" pitchFamily="2" charset="2"/>
              </a:rPr>
              <a:t> enhancement</a:t>
            </a:r>
            <a:r>
              <a:rPr lang="ko-KR" altLang="en-US" dirty="0">
                <a:sym typeface="Wingdings" panose="05000000000000000000" pitchFamily="2" charset="2"/>
              </a:rPr>
              <a:t>를 최대 </a:t>
            </a:r>
            <a:r>
              <a:rPr lang="en-US" altLang="ko-KR" dirty="0">
                <a:sym typeface="Wingdings" panose="05000000000000000000" pitchFamily="2" charset="2"/>
              </a:rPr>
              <a:t>24.7% </a:t>
            </a:r>
            <a:r>
              <a:rPr lang="ko-KR" altLang="en-US" dirty="0">
                <a:sym typeface="Wingdings" panose="05000000000000000000" pitchFamily="2" charset="2"/>
              </a:rPr>
              <a:t>향상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00100" lvl="1">
              <a:lnSpc>
                <a:spcPct val="90000"/>
              </a:lnSpc>
            </a:pPr>
            <a:r>
              <a:rPr lang="en-US" altLang="ko-KR" dirty="0">
                <a:sym typeface="Wingdings" panose="05000000000000000000" pitchFamily="2" charset="2"/>
              </a:rPr>
              <a:t>Large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population size</a:t>
            </a:r>
            <a:r>
              <a:rPr lang="ko-KR" altLang="en-US" dirty="0">
                <a:sym typeface="Wingdings" panose="05000000000000000000" pitchFamily="2" charset="2"/>
              </a:rPr>
              <a:t>를 기반으로 수렴 속도와 최적화 품질 향상을 모두 달성 가능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CFBA45-B9C3-6C55-B26C-799E38A8E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38" y="1064883"/>
            <a:ext cx="5766793" cy="55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Hybrid algorithm</a:t>
            </a:r>
          </a:p>
          <a:p>
            <a:pPr marL="0" indent="0" rtl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 wavefront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optimizing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achieving light focusing through turbid media</a:t>
            </a:r>
          </a:p>
          <a:p>
            <a:pPr lvl="1"/>
            <a:r>
              <a:rPr lang="en-US" altLang="ko-KR" dirty="0"/>
              <a:t>PSO</a:t>
            </a:r>
            <a:r>
              <a:rPr lang="ko-KR" altLang="en-US" dirty="0"/>
              <a:t>와 </a:t>
            </a:r>
            <a:r>
              <a:rPr lang="en-US" altLang="ko-KR" dirty="0"/>
              <a:t>SLNN</a:t>
            </a:r>
            <a:r>
              <a:rPr lang="ko-KR" altLang="en-US" dirty="0"/>
              <a:t>결합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상호 보완적인 장점 최대한 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소수의 훈련 </a:t>
            </a:r>
            <a:r>
              <a:rPr lang="en-US" altLang="ko-KR" dirty="0">
                <a:sym typeface="Wingdings" panose="05000000000000000000" pitchFamily="2" charset="2"/>
              </a:rPr>
              <a:t>set</a:t>
            </a:r>
            <a:r>
              <a:rPr lang="ko-KR" altLang="en-US" dirty="0">
                <a:sym typeface="Wingdings" panose="05000000000000000000" pitchFamily="2" charset="2"/>
              </a:rPr>
              <a:t>를 가지고 </a:t>
            </a:r>
            <a:r>
              <a:rPr lang="en-US" altLang="ko-KR" dirty="0">
                <a:sym typeface="Wingdings" panose="05000000000000000000" pitchFamily="2" charset="2"/>
              </a:rPr>
              <a:t>SLNN</a:t>
            </a:r>
            <a:r>
              <a:rPr lang="ko-KR" altLang="en-US" dirty="0">
                <a:sym typeface="Wingdings" panose="05000000000000000000" pitchFamily="2" charset="2"/>
              </a:rPr>
              <a:t>을 먼저 사용하여 예비 최적화 결과를 얻은 이후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PSO</a:t>
            </a:r>
            <a:r>
              <a:rPr lang="ko-KR" altLang="en-US" dirty="0">
                <a:sym typeface="Wingdings" panose="05000000000000000000" pitchFamily="2" charset="2"/>
              </a:rPr>
              <a:t>가 이 결과를 사용하여 계속 최적화 하며 </a:t>
            </a:r>
            <a:r>
              <a:rPr lang="en-US" altLang="ko-KR" dirty="0">
                <a:sym typeface="Wingdings" panose="05000000000000000000" pitchFamily="2" charset="2"/>
              </a:rPr>
              <a:t>global optimum</a:t>
            </a:r>
            <a:r>
              <a:rPr lang="ko-KR" altLang="en-US" dirty="0">
                <a:sym typeface="Wingdings" panose="05000000000000000000" pitchFamily="2" charset="2"/>
              </a:rPr>
              <a:t>을 찾아 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SLNN</a:t>
            </a:r>
            <a:r>
              <a:rPr lang="ko-KR" altLang="en-US" dirty="0"/>
              <a:t>의 사전 최적화는 </a:t>
            </a:r>
            <a:r>
              <a:rPr lang="en-US" altLang="ko-KR" dirty="0"/>
              <a:t>PSO</a:t>
            </a:r>
            <a:r>
              <a:rPr lang="ko-KR" altLang="en-US" dirty="0"/>
              <a:t>의 수렴을 획기적으로 가속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성능 향상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실험적으로 </a:t>
            </a:r>
            <a:r>
              <a:rPr lang="en-US" altLang="ko-KR" dirty="0">
                <a:sym typeface="Wingdings" panose="05000000000000000000" pitchFamily="2" charset="2"/>
              </a:rPr>
              <a:t>PSO</a:t>
            </a:r>
            <a:r>
              <a:rPr lang="ko-KR" altLang="en-US" dirty="0">
                <a:sym typeface="Wingdings" panose="05000000000000000000" pitchFamily="2" charset="2"/>
              </a:rPr>
              <a:t>로 구현한 것 보다 </a:t>
            </a:r>
            <a:r>
              <a:rPr lang="en-US" altLang="ko-KR" dirty="0">
                <a:sym typeface="Wingdings" panose="05000000000000000000" pitchFamily="2" charset="2"/>
              </a:rPr>
              <a:t>24.7% </a:t>
            </a:r>
            <a:r>
              <a:rPr lang="ko-KR" altLang="en-US" dirty="0">
                <a:sym typeface="Wingdings" panose="05000000000000000000" pitchFamily="2" charset="2"/>
              </a:rPr>
              <a:t>더 높은 </a:t>
            </a:r>
            <a:r>
              <a:rPr lang="en-US" altLang="ko-KR" dirty="0">
                <a:sym typeface="Wingdings" panose="05000000000000000000" pitchFamily="2" charset="2"/>
              </a:rPr>
              <a:t>light focusing </a:t>
            </a:r>
            <a:r>
              <a:rPr lang="ko-KR" altLang="en-US" dirty="0">
                <a:sym typeface="Wingdings" panose="05000000000000000000" pitchFamily="2" charset="2"/>
              </a:rPr>
              <a:t>실현하고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반복 최적화에 소요되는 시간은 </a:t>
            </a:r>
            <a:r>
              <a:rPr lang="en-US" altLang="ko-KR" dirty="0">
                <a:sym typeface="Wingdings" panose="05000000000000000000" pitchFamily="2" charset="2"/>
              </a:rPr>
              <a:t>54.9% </a:t>
            </a:r>
            <a:r>
              <a:rPr lang="ko-KR" altLang="en-US" dirty="0">
                <a:sym typeface="Wingdings" panose="05000000000000000000" pitchFamily="2" charset="2"/>
              </a:rPr>
              <a:t>단축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/>
              <a:t>wavefront shaping techniques </a:t>
            </a:r>
            <a:r>
              <a:rPr lang="ko-KR" altLang="en-US" dirty="0"/>
              <a:t>를 사용하여 </a:t>
            </a:r>
            <a:r>
              <a:rPr lang="en-US" altLang="ko-KR" dirty="0"/>
              <a:t>turbid media</a:t>
            </a:r>
            <a:r>
              <a:rPr lang="ko-KR" altLang="en-US" dirty="0"/>
              <a:t>를 통해 빛을 집중시킬 수 있음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wavefront shaping </a:t>
            </a:r>
            <a:r>
              <a:rPr lang="ko-KR" altLang="en-US" dirty="0"/>
              <a:t>분야에서 두 가지 강력한 </a:t>
            </a:r>
            <a:r>
              <a:rPr lang="en-US" altLang="ko-KR" dirty="0"/>
              <a:t>algorithm</a:t>
            </a:r>
          </a:p>
          <a:p>
            <a:pPr lvl="1"/>
            <a:r>
              <a:rPr lang="en-US" altLang="ko-KR" sz="2000" dirty="0"/>
              <a:t>Intelligent optimization algorithms</a:t>
            </a:r>
          </a:p>
          <a:p>
            <a:pPr lvl="1"/>
            <a:r>
              <a:rPr lang="en-US" altLang="ko-KR" sz="2000" dirty="0"/>
              <a:t>neural network algorithms</a:t>
            </a:r>
          </a:p>
          <a:p>
            <a:pPr rtl="0"/>
            <a:r>
              <a:rPr lang="en-US" altLang="ko-KR" dirty="0"/>
              <a:t>but they have advantages and disadvantages.</a:t>
            </a:r>
          </a:p>
          <a:p>
            <a:pPr rtl="0"/>
            <a:r>
              <a:rPr lang="en-US" altLang="ko-KR" dirty="0"/>
              <a:t>new hybrid algorithm that combines the particle swarm optimization algorithm (PSO) and single-layer neural network (SLNN) to achieve the complementary advantages of both.</a:t>
            </a:r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new hybrid algorithm</a:t>
            </a:r>
          </a:p>
          <a:p>
            <a:pPr lvl="1"/>
            <a:r>
              <a:rPr lang="en-US" altLang="ko-KR" sz="2000" dirty="0"/>
              <a:t>train the SLNN to obtain preliminary focusing results</a:t>
            </a:r>
          </a:p>
          <a:p>
            <a:pPr lvl="1"/>
            <a:r>
              <a:rPr lang="en-US" altLang="ko-KR" sz="2000" dirty="0"/>
              <a:t>PSO continues to optimize to the global optimum</a:t>
            </a:r>
          </a:p>
          <a:p>
            <a:r>
              <a:rPr lang="en-US" altLang="ko-KR" dirty="0"/>
              <a:t>Benefits of the proposed algorithm</a:t>
            </a:r>
          </a:p>
          <a:p>
            <a:pPr lvl="1"/>
            <a:r>
              <a:rPr lang="en-US" altLang="ko-KR" sz="2000" dirty="0"/>
              <a:t>faster convergence and higher enhancement than the PSO</a:t>
            </a:r>
          </a:p>
          <a:p>
            <a:pPr lvl="1"/>
            <a:r>
              <a:rPr lang="en-US" altLang="ko-KR" sz="2000" dirty="0"/>
              <a:t>reducing the size of training samples required for SLNN training</a:t>
            </a:r>
          </a:p>
          <a:p>
            <a:r>
              <a:rPr lang="en-US" altLang="ko-KR" dirty="0"/>
              <a:t>Results of training with 1700 training sets</a:t>
            </a:r>
          </a:p>
          <a:p>
            <a:pPr lvl="1"/>
            <a:r>
              <a:rPr lang="en-US" altLang="ko-KR" sz="2000" dirty="0"/>
              <a:t>can speed up the convergence of the PSO by about 50%</a:t>
            </a:r>
          </a:p>
          <a:p>
            <a:pPr lvl="1"/>
            <a:r>
              <a:rPr lang="en-US" altLang="ko-KR" sz="2000" dirty="0"/>
              <a:t>boost the final enhancement by about 24%</a:t>
            </a:r>
          </a:p>
          <a:p>
            <a:r>
              <a:rPr lang="en-US" altLang="ko-KR" dirty="0"/>
              <a:t>This hybrid algorithm will be of great significance in fields such as biomedicine and particle manipulation.</a:t>
            </a:r>
          </a:p>
        </p:txBody>
      </p:sp>
    </p:spTree>
    <p:extLst>
      <p:ext uri="{BB962C8B-B14F-4D97-AF65-F5344CB8AC3E}">
        <p14:creationId xmlns:p14="http://schemas.microsoft.com/office/powerpoint/2010/main" val="317608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Introduction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altLang="ko-KR" dirty="0"/>
              <a:t>Turbid medium</a:t>
            </a:r>
          </a:p>
          <a:p>
            <a:pPr marL="857250" lvl="1" indent="-457200"/>
            <a:r>
              <a:rPr lang="en-US" altLang="ko-KR" sz="2000" dirty="0"/>
              <a:t>material composition is inhomogeneous.</a:t>
            </a:r>
          </a:p>
          <a:p>
            <a:pPr marL="857250" lvl="1" indent="-457200"/>
            <a:r>
              <a:rPr lang="en-US" altLang="ko-KR" sz="2000" dirty="0"/>
              <a:t>light propagation in it is affected by scattering effects.</a:t>
            </a:r>
          </a:p>
          <a:p>
            <a:pPr marL="857250" lvl="1" indent="-457200"/>
            <a:r>
              <a:rPr lang="en-US" altLang="ko-KR" sz="2000" dirty="0"/>
              <a:t>random scattering effect disrupt the optical wavefront distribution.</a:t>
            </a:r>
          </a:p>
          <a:p>
            <a:pPr marL="857250" lvl="1" indent="-457200"/>
            <a:r>
              <a:rPr lang="en-US" altLang="ko-KR" sz="2000" noProof="1"/>
              <a:t>As a result, it creates a speckle pattern in the </a:t>
            </a:r>
            <a:r>
              <a:rPr lang="en-US" altLang="ko-KR" sz="2000" dirty="0"/>
              <a:t>transmission</a:t>
            </a:r>
            <a:r>
              <a:rPr lang="en-US" altLang="ko-KR" sz="2000" noProof="1"/>
              <a:t> field.</a:t>
            </a:r>
          </a:p>
          <a:p>
            <a:r>
              <a:rPr lang="en-US" altLang="ko-KR" dirty="0"/>
              <a:t>Wavefront shaping technique</a:t>
            </a:r>
          </a:p>
          <a:p>
            <a:pPr marL="857250" lvl="1" indent="-457200"/>
            <a:r>
              <a:rPr lang="en-US" altLang="ko-KR" sz="2000" dirty="0"/>
              <a:t>incident light</a:t>
            </a:r>
            <a:r>
              <a:rPr lang="ko-KR" altLang="en-US" sz="2000" dirty="0"/>
              <a:t>에서 </a:t>
            </a:r>
            <a:r>
              <a:rPr lang="en-US" altLang="ko-KR" sz="2000" dirty="0"/>
              <a:t>scattering</a:t>
            </a:r>
            <a:r>
              <a:rPr lang="ko-KR" altLang="en-US" sz="2000" dirty="0"/>
              <a:t> </a:t>
            </a:r>
            <a:r>
              <a:rPr lang="en-US" altLang="ko-KR" sz="2000" dirty="0"/>
              <a:t>medium</a:t>
            </a:r>
            <a:r>
              <a:rPr lang="ko-KR" altLang="en-US" sz="2000" dirty="0"/>
              <a:t>에 의해 </a:t>
            </a:r>
            <a:r>
              <a:rPr lang="en-US" altLang="ko-KR" sz="2000" dirty="0"/>
              <a:t>introduce</a:t>
            </a:r>
            <a:r>
              <a:rPr lang="ko-KR" altLang="en-US" sz="2000" dirty="0"/>
              <a:t>된 </a:t>
            </a:r>
            <a:r>
              <a:rPr lang="en-US" altLang="ko-KR" sz="2000" dirty="0"/>
              <a:t>aberration</a:t>
            </a:r>
            <a:r>
              <a:rPr lang="ko-KR" altLang="en-US" sz="2000" dirty="0"/>
              <a:t>을 보상하는데 </a:t>
            </a:r>
            <a:endParaRPr lang="en-US" altLang="ko-KR" sz="2000" dirty="0"/>
          </a:p>
          <a:p>
            <a:pPr marL="400050" lvl="1" indent="0">
              <a:buNone/>
            </a:pPr>
            <a:r>
              <a:rPr lang="ko-KR" altLang="en-US" sz="2000" dirty="0"/>
              <a:t>     사용가능</a:t>
            </a:r>
            <a:r>
              <a:rPr lang="en-US" altLang="ko-KR" sz="2000" dirty="0"/>
              <a:t>.</a:t>
            </a:r>
          </a:p>
          <a:p>
            <a:pPr marL="857250" lvl="1" indent="-457200"/>
            <a:r>
              <a:rPr lang="ko-KR" altLang="en-US" sz="2000" dirty="0"/>
              <a:t>이를 통해 </a:t>
            </a:r>
            <a:r>
              <a:rPr lang="en-US" altLang="ko-KR" sz="2000" dirty="0"/>
              <a:t>imaging surface</a:t>
            </a:r>
            <a:r>
              <a:rPr lang="ko-KR" altLang="en-US" sz="2000" dirty="0"/>
              <a:t>에 </a:t>
            </a:r>
            <a:r>
              <a:rPr lang="en-US" altLang="ko-KR" sz="2000" dirty="0"/>
              <a:t>point pocus</a:t>
            </a:r>
            <a:r>
              <a:rPr lang="ko-KR" altLang="en-US" sz="2000" dirty="0"/>
              <a:t>를 얻을 수 있음</a:t>
            </a:r>
            <a:r>
              <a:rPr lang="en-US" altLang="ko-KR" sz="20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2000" dirty="0"/>
              <a:t>transmission matrix method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2000" dirty="0"/>
              <a:t>phase conjugation approach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2000" dirty="0"/>
              <a:t>iterative optimization algorithm</a:t>
            </a:r>
            <a:endParaRPr lang="ko-KR" altLang="en-US" sz="2000" noProof="1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Introduction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/>
              <a:t>transmission matrix method</a:t>
            </a:r>
          </a:p>
          <a:p>
            <a:pPr lvl="1"/>
            <a:r>
              <a:rPr lang="en-US" altLang="ko-KR" dirty="0"/>
              <a:t>Incident optical fields </a:t>
            </a:r>
            <a:r>
              <a:rPr lang="ko-KR" altLang="en-US" dirty="0"/>
              <a:t>와 </a:t>
            </a:r>
            <a:r>
              <a:rPr lang="en-US" altLang="ko-KR" dirty="0"/>
              <a:t>outgoing optical fields</a:t>
            </a:r>
            <a:r>
              <a:rPr lang="ko-KR" altLang="en-US" dirty="0"/>
              <a:t>사이의 연결을 설정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modulation mask</a:t>
            </a:r>
            <a:r>
              <a:rPr lang="ko-KR" altLang="en-US" dirty="0"/>
              <a:t>는 </a:t>
            </a:r>
            <a:r>
              <a:rPr lang="en-US" altLang="ko-KR" dirty="0"/>
              <a:t>target optical field</a:t>
            </a:r>
            <a:r>
              <a:rPr lang="ko-KR" altLang="en-US" dirty="0"/>
              <a:t>에서 파생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photoacoustic transmission matrix model</a:t>
            </a:r>
            <a:r>
              <a:rPr lang="ko-KR" altLang="en-US" dirty="0"/>
              <a:t>기반으로 </a:t>
            </a:r>
            <a:r>
              <a:rPr lang="en-US" altLang="ko-KR" dirty="0"/>
              <a:t>scattering medium</a:t>
            </a:r>
            <a:r>
              <a:rPr lang="ko-KR" altLang="en-US" dirty="0"/>
              <a:t>내부에서 </a:t>
            </a:r>
            <a:r>
              <a:rPr lang="en-US" altLang="ko-KR" dirty="0"/>
              <a:t>focusing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multimode fiber mode superposition</a:t>
            </a:r>
            <a:r>
              <a:rPr lang="ko-KR" altLang="en-US" dirty="0"/>
              <a:t>이</a:t>
            </a:r>
            <a:r>
              <a:rPr lang="en-US" altLang="ko-KR" dirty="0"/>
              <a:t> scattering medium</a:t>
            </a:r>
            <a:r>
              <a:rPr lang="ko-KR" altLang="en-US" dirty="0"/>
              <a:t>과 유사한 </a:t>
            </a:r>
            <a:r>
              <a:rPr lang="en-US" altLang="ko-KR" dirty="0"/>
              <a:t>beam effect</a:t>
            </a:r>
            <a:r>
              <a:rPr lang="ko-KR" altLang="en-US" dirty="0"/>
              <a:t>를 생성하여</a:t>
            </a:r>
            <a:r>
              <a:rPr lang="en-US" altLang="ko-KR" dirty="0"/>
              <a:t>, multimode fibers</a:t>
            </a:r>
            <a:r>
              <a:rPr lang="ko-KR" altLang="en-US" dirty="0"/>
              <a:t>를 통한 </a:t>
            </a:r>
            <a:r>
              <a:rPr lang="en-US" altLang="ko-KR" dirty="0"/>
              <a:t>focusing</a:t>
            </a:r>
            <a:r>
              <a:rPr lang="ko-KR" altLang="en-US" dirty="0"/>
              <a:t>에도 사용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한 번의 측정으로 다양한 </a:t>
            </a:r>
            <a:r>
              <a:rPr lang="en-US" altLang="ko-KR" dirty="0"/>
              <a:t>focusing targets</a:t>
            </a:r>
            <a:r>
              <a:rPr lang="ko-KR" altLang="en-US" dirty="0"/>
              <a:t>에 해당하는 마스크 계산을 빠르게 완료가능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/>
              <a:t>빠른 스캐닝을 기반으로 </a:t>
            </a:r>
            <a:r>
              <a:rPr lang="en-US" altLang="ko-KR" dirty="0"/>
              <a:t>dynamic range of focusing </a:t>
            </a:r>
            <a:r>
              <a:rPr lang="ko-KR" altLang="en-US" dirty="0"/>
              <a:t>달성 가능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이러한 높은 정확도와 확장성이 있으나</a:t>
            </a:r>
            <a:r>
              <a:rPr lang="en-US" altLang="ko-KR" dirty="0"/>
              <a:t>, transmission matrix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측정에 시간이 많이 걸리는 단점이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Introduction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/>
              <a:t>phase conjugation approach</a:t>
            </a:r>
          </a:p>
          <a:p>
            <a:pPr lvl="1"/>
            <a:r>
              <a:rPr lang="en-US" altLang="ko-KR" dirty="0"/>
              <a:t>transmission matrix method</a:t>
            </a:r>
            <a:r>
              <a:rPr lang="ko-KR" altLang="en-US" dirty="0"/>
              <a:t>와 달리 </a:t>
            </a:r>
            <a:r>
              <a:rPr lang="en-US" altLang="ko-KR" dirty="0"/>
              <a:t>optimization time</a:t>
            </a:r>
            <a:r>
              <a:rPr lang="ko-KR" altLang="en-US" dirty="0"/>
              <a:t>이 짧음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실험 </a:t>
            </a:r>
            <a:r>
              <a:rPr lang="en-US" altLang="ko-KR" dirty="0"/>
              <a:t>setup</a:t>
            </a:r>
            <a:r>
              <a:rPr lang="ko-KR" altLang="en-US" dirty="0"/>
              <a:t>이 복잡하고 </a:t>
            </a:r>
            <a:r>
              <a:rPr lang="en-US" altLang="ko-KR" dirty="0"/>
              <a:t>setup</a:t>
            </a:r>
            <a:r>
              <a:rPr lang="ko-KR" altLang="en-US" dirty="0"/>
              <a:t>과 </a:t>
            </a:r>
            <a:r>
              <a:rPr lang="en-US" altLang="ko-KR" dirty="0"/>
              <a:t>time control</a:t>
            </a:r>
            <a:r>
              <a:rPr lang="ko-KR" altLang="en-US" dirty="0"/>
              <a:t>에 높은 수준의 정확도가 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Iterative optimization algorithm</a:t>
            </a:r>
          </a:p>
          <a:p>
            <a:pPr lvl="1"/>
            <a:r>
              <a:rPr lang="en-US" altLang="ko-KR" dirty="0"/>
              <a:t>target optical field</a:t>
            </a:r>
            <a:r>
              <a:rPr lang="ko-KR" altLang="en-US" dirty="0"/>
              <a:t>에 </a:t>
            </a:r>
            <a:r>
              <a:rPr lang="en-US" altLang="ko-KR" dirty="0"/>
              <a:t>approximate</a:t>
            </a:r>
            <a:r>
              <a:rPr lang="ko-KR" altLang="en-US" dirty="0"/>
              <a:t>하는 데에 빠른 </a:t>
            </a:r>
            <a:r>
              <a:rPr lang="en-US" altLang="ko-KR" dirty="0"/>
              <a:t>optimization</a:t>
            </a:r>
            <a:r>
              <a:rPr lang="ko-KR" altLang="en-US" dirty="0"/>
              <a:t>이 가능함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local optimum</a:t>
            </a:r>
            <a:r>
              <a:rPr lang="ko-KR" altLang="en-US" dirty="0"/>
              <a:t>에 빠질 위험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stepwise sequential algorithm</a:t>
            </a:r>
            <a:r>
              <a:rPr lang="ko-KR" altLang="en-US" dirty="0"/>
              <a:t>과 </a:t>
            </a:r>
            <a:r>
              <a:rPr lang="en-US" altLang="ko-KR" dirty="0"/>
              <a:t>continuous sequential algorithm</a:t>
            </a:r>
          </a:p>
          <a:p>
            <a:pPr lvl="2"/>
            <a:r>
              <a:rPr lang="ko-KR" altLang="en-US" dirty="0"/>
              <a:t>위상 값을 하나씩 계산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최적화 과정이 느리고 최종 결과가 노이즈에 취약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partitioning algorithm</a:t>
            </a:r>
          </a:p>
          <a:p>
            <a:pPr lvl="2"/>
            <a:r>
              <a:rPr lang="en-US" altLang="ko-KR" dirty="0"/>
              <a:t>SNR</a:t>
            </a:r>
            <a:r>
              <a:rPr lang="ko-KR" altLang="en-US" dirty="0"/>
              <a:t>이 더 좋으나 최적화 속도가 느림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bionic optimization algorithm</a:t>
            </a:r>
          </a:p>
          <a:p>
            <a:pPr lvl="2"/>
            <a:r>
              <a:rPr lang="en-US" altLang="ko-KR" dirty="0"/>
              <a:t>genetic algorithm (GA) </a:t>
            </a:r>
            <a:r>
              <a:rPr lang="ko-KR" altLang="en-US" dirty="0"/>
              <a:t>와</a:t>
            </a:r>
            <a:r>
              <a:rPr lang="en-US" altLang="ko-KR" dirty="0"/>
              <a:t> particle swarm optimization algorithm (PSO)</a:t>
            </a:r>
            <a:r>
              <a:rPr lang="ko-KR" altLang="en-US" dirty="0"/>
              <a:t>을 포함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빠른 수렴속도와 높은 </a:t>
            </a:r>
            <a:r>
              <a:rPr lang="en-US" altLang="ko-KR" dirty="0"/>
              <a:t>SNR</a:t>
            </a:r>
            <a:r>
              <a:rPr lang="ko-KR" altLang="en-US" dirty="0"/>
              <a:t>을 가지나</a:t>
            </a:r>
            <a:r>
              <a:rPr lang="en-US" altLang="ko-KR" dirty="0"/>
              <a:t>, </a:t>
            </a:r>
            <a:r>
              <a:rPr lang="ko-KR" altLang="en-US" dirty="0"/>
              <a:t>역시 </a:t>
            </a:r>
            <a:r>
              <a:rPr lang="en-US" altLang="ko-KR" dirty="0"/>
              <a:t>local optimal</a:t>
            </a:r>
            <a:r>
              <a:rPr lang="ko-KR" altLang="en-US" dirty="0"/>
              <a:t>에 빠질 위험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595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Introduction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/>
              <a:t>single-layer neural network (SLNN)</a:t>
            </a:r>
          </a:p>
          <a:p>
            <a:pPr lvl="1"/>
            <a:r>
              <a:rPr lang="ko-KR" altLang="en-US" dirty="0"/>
              <a:t>기존 </a:t>
            </a:r>
            <a:r>
              <a:rPr lang="en-US" altLang="ko-KR" dirty="0"/>
              <a:t>convolutional neural networks</a:t>
            </a:r>
            <a:r>
              <a:rPr lang="ko-KR" altLang="en-US" dirty="0"/>
              <a:t>보다 더 빠르게 훈련할 수 있고 초점강도가 높음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학습시간이 오래 걸리고</a:t>
            </a:r>
            <a:r>
              <a:rPr lang="en-US" altLang="ko-KR" dirty="0"/>
              <a:t>, </a:t>
            </a:r>
            <a:r>
              <a:rPr lang="ko-KR" altLang="en-US" dirty="0"/>
              <a:t>모델의 정확도가 샘플의 크기에 밀접한 연관성이 있어 이론에 근접하기 위해 많은 수의 샘플이 필요함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GA</a:t>
            </a:r>
            <a:r>
              <a:rPr lang="ko-KR" altLang="en-US" dirty="0"/>
              <a:t>와 </a:t>
            </a:r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convolutional neural networks(DCNN)</a:t>
            </a:r>
            <a:r>
              <a:rPr lang="ko-KR" altLang="en-US" dirty="0"/>
              <a:t>의 결합</a:t>
            </a:r>
            <a:endParaRPr lang="en-US" altLang="ko-KR" dirty="0"/>
          </a:p>
          <a:p>
            <a:pPr lvl="1"/>
            <a:r>
              <a:rPr lang="en-US" altLang="ko-KR" dirty="0"/>
              <a:t>training consumption of neural networks</a:t>
            </a:r>
            <a:r>
              <a:rPr lang="ko-KR" altLang="en-US" dirty="0"/>
              <a:t>와 </a:t>
            </a:r>
            <a:r>
              <a:rPr lang="en-US" altLang="ko-KR" dirty="0"/>
              <a:t>number of iterations of GA</a:t>
            </a:r>
            <a:r>
              <a:rPr lang="ko-KR" altLang="en-US" dirty="0"/>
              <a:t>를 줄임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수렴속도는 빨라지나</a:t>
            </a:r>
            <a:r>
              <a:rPr lang="en-US" altLang="ko-KR" dirty="0"/>
              <a:t>, iteration of GA</a:t>
            </a:r>
            <a:r>
              <a:rPr lang="ko-KR" altLang="en-US" dirty="0"/>
              <a:t>은 여전히 </a:t>
            </a:r>
            <a:r>
              <a:rPr lang="en-US" altLang="ko-KR" dirty="0"/>
              <a:t>0</a:t>
            </a:r>
            <a:r>
              <a:rPr lang="ko-KR" altLang="en-US" dirty="0"/>
              <a:t>에 가까운 강화부터 시작해야 하므로</a:t>
            </a:r>
            <a:r>
              <a:rPr lang="en-US" altLang="ko-KR" dirty="0"/>
              <a:t>, </a:t>
            </a:r>
            <a:r>
              <a:rPr lang="ko-KR" altLang="en-US" dirty="0"/>
              <a:t>많은 수의 반복이 필요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</a:t>
            </a:r>
            <a:r>
              <a:rPr lang="en-US" altLang="ko-KR" dirty="0"/>
              <a:t>, camera acquisition</a:t>
            </a:r>
            <a:r>
              <a:rPr lang="ko-KR" altLang="en-US" dirty="0"/>
              <a:t>과 </a:t>
            </a:r>
            <a:r>
              <a:rPr lang="en-US" altLang="ko-KR" dirty="0"/>
              <a:t>data transmission time</a:t>
            </a:r>
            <a:r>
              <a:rPr lang="ko-KR" altLang="en-US" dirty="0"/>
              <a:t>이 </a:t>
            </a:r>
            <a:r>
              <a:rPr lang="en-US" altLang="ko-KR" dirty="0"/>
              <a:t>iterative optimization</a:t>
            </a:r>
            <a:r>
              <a:rPr lang="ko-KR" altLang="en-US" dirty="0"/>
              <a:t>의 주요 시간 소비 부분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지능형 알고리즘의 모집단 수에 따라 </a:t>
            </a:r>
            <a:r>
              <a:rPr lang="en-US" altLang="ko-KR" dirty="0"/>
              <a:t>image acquisition</a:t>
            </a:r>
            <a:r>
              <a:rPr lang="ko-KR" altLang="en-US" dirty="0"/>
              <a:t>의 양이 달라지므로</a:t>
            </a:r>
            <a:r>
              <a:rPr lang="en-US" altLang="ko-KR" dirty="0"/>
              <a:t>, </a:t>
            </a:r>
            <a:r>
              <a:rPr lang="ko-KR" altLang="en-US" dirty="0"/>
              <a:t>최적화 시간이 오래 걸림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DCNN</a:t>
            </a:r>
            <a:r>
              <a:rPr lang="ko-KR" altLang="en-US" dirty="0"/>
              <a:t>을 훈련하기 위해 많은 수의 훈련 </a:t>
            </a:r>
            <a:r>
              <a:rPr lang="en-US" altLang="ko-KR" dirty="0"/>
              <a:t>set</a:t>
            </a:r>
            <a:r>
              <a:rPr lang="ko-KR" altLang="en-US" dirty="0"/>
              <a:t>이 필요하므로</a:t>
            </a:r>
            <a:r>
              <a:rPr lang="en-US" altLang="ko-KR" dirty="0"/>
              <a:t>, </a:t>
            </a:r>
            <a:r>
              <a:rPr lang="ko-KR" altLang="en-US" dirty="0"/>
              <a:t>소요시간이 더욱 늘어남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결합 알고리즘에 소요되는 총 시간은 </a:t>
            </a:r>
            <a:r>
              <a:rPr lang="en-US" altLang="ko-KR" dirty="0">
                <a:sym typeface="Wingdings" panose="05000000000000000000" pitchFamily="2" charset="2"/>
              </a:rPr>
              <a:t>GA</a:t>
            </a:r>
            <a:r>
              <a:rPr lang="ko-KR" altLang="en-US" dirty="0">
                <a:sym typeface="Wingdings" panose="05000000000000000000" pitchFamily="2" charset="2"/>
              </a:rPr>
              <a:t>에서 필요로 하는 시간을 초과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2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Introduction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ko-KR" altLang="en-US" dirty="0"/>
              <a:t>새로이 제안하는 조합 </a:t>
            </a:r>
            <a:r>
              <a:rPr lang="en-US" altLang="ko-KR" dirty="0">
                <a:sym typeface="Wingdings" panose="05000000000000000000" pitchFamily="2" charset="2"/>
              </a:rPr>
              <a:t> PSO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SLNN</a:t>
            </a:r>
            <a:r>
              <a:rPr lang="ko-KR" altLang="en-US" dirty="0">
                <a:sym typeface="Wingdings" panose="05000000000000000000" pitchFamily="2" charset="2"/>
              </a:rPr>
              <a:t>의 조합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더 빠른 수렴 속도와 더 높은 초점 강도 획득할 것으로 예상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unique iterative approach of PSO</a:t>
            </a:r>
            <a:r>
              <a:rPr lang="ko-KR" altLang="en-US" dirty="0"/>
              <a:t>를 기반으로</a:t>
            </a:r>
            <a:r>
              <a:rPr lang="en-US" altLang="ko-KR" dirty="0"/>
              <a:t>, iterative optimization</a:t>
            </a:r>
            <a:r>
              <a:rPr lang="ko-KR" altLang="en-US" dirty="0"/>
              <a:t>시 하이브리드 알고리즘이 높은</a:t>
            </a:r>
            <a:r>
              <a:rPr lang="en-US" altLang="ko-KR" dirty="0"/>
              <a:t> enhancement</a:t>
            </a:r>
            <a:r>
              <a:rPr lang="ko-KR" altLang="en-US" dirty="0"/>
              <a:t>로 시작하여 </a:t>
            </a:r>
            <a:r>
              <a:rPr lang="en-US" altLang="ko-KR" dirty="0"/>
              <a:t>iterative optimization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시간을 단축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SLNN</a:t>
            </a:r>
            <a:r>
              <a:rPr lang="ko-KR" altLang="en-US" dirty="0"/>
              <a:t>이</a:t>
            </a:r>
            <a:r>
              <a:rPr lang="en-US" altLang="ko-KR" dirty="0"/>
              <a:t> DCNN</a:t>
            </a:r>
            <a:r>
              <a:rPr lang="ko-KR" altLang="en-US" dirty="0"/>
              <a:t>보다 네트워크 구조가 단순하므로</a:t>
            </a:r>
            <a:r>
              <a:rPr lang="en-US" altLang="ko-KR" dirty="0"/>
              <a:t>, </a:t>
            </a:r>
            <a:r>
              <a:rPr lang="ko-KR" altLang="en-US" dirty="0"/>
              <a:t>짧은 학습 시간 내에 더 높은 </a:t>
            </a:r>
            <a:r>
              <a:rPr lang="en-US" altLang="ko-KR" dirty="0"/>
              <a:t>enhancement</a:t>
            </a:r>
            <a:r>
              <a:rPr lang="ko-KR" altLang="en-US" dirty="0"/>
              <a:t>를 달성 가능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PSO</a:t>
            </a:r>
            <a:r>
              <a:rPr lang="ko-KR" altLang="en-US" dirty="0"/>
              <a:t>의 특성을 기반으로 설계된 조합 방식은 </a:t>
            </a:r>
            <a:r>
              <a:rPr lang="en-US" altLang="ko-KR" dirty="0"/>
              <a:t>SLNN</a:t>
            </a:r>
            <a:r>
              <a:rPr lang="ko-KR" altLang="en-US" dirty="0"/>
              <a:t>과 </a:t>
            </a:r>
            <a:r>
              <a:rPr lang="en-US" altLang="ko-KR" dirty="0"/>
              <a:t>PSO </a:t>
            </a:r>
            <a:r>
              <a:rPr lang="ko-KR" altLang="en-US" dirty="0"/>
              <a:t>양측의 강점을 극대화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사 배경 프레젠테이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644_TF03460510" id="{8ED92F7C-F582-40CD-B6CE-756E7D07922C}" vid="{46E7F06B-2C72-4C47-BB8D-B4E64B909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업무 회의 프레젠테이션</Template>
  <TotalTime>1217</TotalTime>
  <Words>2592</Words>
  <Application>Microsoft Office PowerPoint</Application>
  <PresentationFormat>와이드스크린</PresentationFormat>
  <Paragraphs>295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Cambria Math</vt:lpstr>
      <vt:lpstr>Courier New</vt:lpstr>
      <vt:lpstr>Palatino Linotype</vt:lpstr>
      <vt:lpstr>회사 배경 프레젠테이션</vt:lpstr>
      <vt:lpstr>Hybrid optimization algorithm based on neural networks and its application in wavefront shaping</vt:lpstr>
      <vt:lpstr>Index</vt:lpstr>
      <vt:lpstr>Abstract</vt:lpstr>
      <vt:lpstr>Abstract</vt:lpstr>
      <vt:lpstr>Introduction</vt:lpstr>
      <vt:lpstr>Introduction</vt:lpstr>
      <vt:lpstr>Introduction</vt:lpstr>
      <vt:lpstr>Introduction</vt:lpstr>
      <vt:lpstr>Introduction</vt:lpstr>
      <vt:lpstr>Theory</vt:lpstr>
      <vt:lpstr>Theory</vt:lpstr>
      <vt:lpstr>Theory</vt:lpstr>
      <vt:lpstr>Theory</vt:lpstr>
      <vt:lpstr>Theory</vt:lpstr>
      <vt:lpstr>Theory</vt:lpstr>
      <vt:lpstr>Experiment setup</vt:lpstr>
      <vt:lpstr>Experiment setup</vt:lpstr>
      <vt:lpstr>Experiment result</vt:lpstr>
      <vt:lpstr>Experiment result</vt:lpstr>
      <vt:lpstr>Experiment result</vt:lpstr>
      <vt:lpstr>Experiment result</vt:lpstr>
      <vt:lpstr>Experiment result</vt:lpstr>
      <vt:lpstr>Discussion</vt:lpstr>
      <vt:lpstr>Discussion</vt:lpstr>
      <vt:lpstr>Discussion</vt:lpstr>
      <vt:lpstr>Discussion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optimization algorithm based on neural networks and its application in wavefront shaping</dc:title>
  <dc:creator>김 부경</dc:creator>
  <cp:lastModifiedBy>D.LS Oz</cp:lastModifiedBy>
  <cp:revision>16</cp:revision>
  <dcterms:created xsi:type="dcterms:W3CDTF">2023-03-24T14:35:23Z</dcterms:created>
  <dcterms:modified xsi:type="dcterms:W3CDTF">2023-03-27T09:48:19Z</dcterms:modified>
</cp:coreProperties>
</file>