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80" r:id="rId2"/>
    <p:sldId id="271" r:id="rId3"/>
    <p:sldId id="287" r:id="rId4"/>
    <p:sldId id="286" r:id="rId5"/>
    <p:sldId id="301" r:id="rId6"/>
    <p:sldId id="288" r:id="rId7"/>
    <p:sldId id="297" r:id="rId8"/>
    <p:sldId id="298" r:id="rId9"/>
    <p:sldId id="289" r:id="rId10"/>
    <p:sldId id="290" r:id="rId11"/>
    <p:sldId id="281" r:id="rId12"/>
    <p:sldId id="292" r:id="rId13"/>
    <p:sldId id="293" r:id="rId14"/>
    <p:sldId id="294" r:id="rId15"/>
    <p:sldId id="295" r:id="rId16"/>
    <p:sldId id="296" r:id="rId17"/>
    <p:sldId id="299" r:id="rId18"/>
    <p:sldId id="300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2023-05-09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5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3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48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49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73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30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0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2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2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9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3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9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6CE2-3038-360F-7867-58D70CA1A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1F41E-3D78-3689-8098-389750A1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11DA-2DE7-5FDD-7403-8EE33322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FB0-603D-43BF-8944-3A3BD2F325BE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AD88D-A4C6-8106-CEED-17696DF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3E073-07B6-32CA-36E6-313B618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883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951E-9767-FB2D-A140-B9226C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0ACC7-B5AF-F121-676A-2FCFC494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39A7-D45B-FE96-4C36-8EA8798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F5D-A5AC-4A48-AC36-C087C371E0C7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13B54-1BD4-C491-DF32-7DE26B5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8B24-D9D6-9A94-6C4A-AA62DAA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40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83E9E-6F45-BEE7-037B-767583AD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871F0-BC9B-F911-8B17-6F1AC8FD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37FA4-72B4-C93F-8756-641A27F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2BD-4C6A-470E-8EB5-D42C7EF5F2E2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94DF-2BE7-9FBC-AA79-E6208E8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BA4C6-929E-34D0-5236-4F00AF7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89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4895-08E3-A723-7289-41E24E3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" y="136525"/>
            <a:ext cx="11108820" cy="52363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A5BAD-18FF-2577-29E9-AED6E0F089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1090" y="660163"/>
            <a:ext cx="3998912" cy="3052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488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DCF-D766-142D-99BB-3566849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0800-192E-7280-A4D0-BE93C7EE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80B2-23D5-5391-2340-14D60F5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69F2-FF86-403D-A8EF-5A108A27C9A7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15B0A-AAAC-9149-9702-7E06CEC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99BF4-AFA3-EEE7-28D2-3FCEABF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0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E0D2-89B1-D33D-5B42-F5B2130F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30BA-13C8-297F-92E4-3361A9E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45041-CCB0-A66F-15FE-DD4DE1BF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4603C-A952-2F8B-A740-E512935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7A1B2-C95C-985E-E7CA-EF3D7C6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5CD7C-E6AF-B421-89C8-C3BC61C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445466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FB43-3904-655F-2EB0-150ACC81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21C0-6182-E9CD-6963-FE26391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78614-73F2-05B7-4525-515313A9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176C-7155-3FE1-660B-7E9DEB37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57D34-21FC-BD05-BEEB-239557D2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AFA8D-496F-2504-B424-B07C134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9DF4A-B0F5-4301-5E90-C186755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1A394-7800-4B44-D167-D969F7A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6827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2C37-55BD-C849-1054-2F83CFF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C4C00-7444-0FF1-F078-08DC3E2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C3E6-6745-42AE-98F8-F616BB3A5B99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57DFC-29F2-E584-858D-AF3D2659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731-63BE-D09E-29ED-8CD336C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47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B9720-52DE-F6DD-409C-52EFFB9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6AD8A2-E62B-69FA-BC03-809A0AF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CE233-0314-6F93-12EA-AC454CC3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3842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D3F8-B31A-0219-686D-3672D4E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6B07-ED2B-BFFC-FE60-923E23B5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732B0-BA2D-9044-B37B-2E7B954C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08914-A806-3155-E1F2-155FB23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E89F-4E2A-490F-9C7F-544D4CB781C6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040FC-D885-582F-0DB3-5072158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82EE-7B3B-D3C8-1FF1-52F7A83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2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5C78-A413-F4AB-EF46-E619EB6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E3B04B-76BC-5E8D-1C47-DB6D08F1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3E690-A8C2-47DF-60F4-0AD6AC8C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874FB-89D8-E984-7E76-39BA4E31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F28-918A-4CE4-B1E7-91546B49DEB5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B9694-0CA3-04B4-83F8-274E4CA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D771-32D5-8088-8805-28A6772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36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DB10E-5348-037C-D3C1-C9A6AB85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16B6-C60D-F5FD-AC11-FDB3AA4E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586DE-2460-88C4-91ED-E98B05E2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FBD7-F59E-499B-ABBB-DEE384B67D12}" type="datetime1">
              <a:rPr lang="ko-KR" altLang="en-US" noProof="0" smtClean="0"/>
              <a:t>2023-05-09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253DF-F978-E89C-2E83-CD10552A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1794-DEA5-6F1F-3B5B-835E4180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168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79B2-C5D1-54B8-DBD7-04C7B87C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SPGD implementation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7F786-DDB4-8BBE-5A09-2DECD83E1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201821252 </a:t>
            </a:r>
            <a:r>
              <a:rPr lang="ko-KR" altLang="en-US" dirty="0" err="1"/>
              <a:t>김부경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000" noProof="1"/>
              <a:t>lens </a:t>
            </a:r>
            <a:r>
              <a:rPr lang="ko-KR" altLang="en-US" sz="4000" noProof="1"/>
              <a:t>시뮬레이션</a:t>
            </a:r>
            <a:endParaRPr lang="en-US" altLang="ko-KR" sz="4000" noProof="1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A42E6AB-C2CB-2FB8-EE2F-03FF1E2416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Gaussian beam </a:t>
            </a:r>
            <a:r>
              <a:rPr lang="ko-KR" altLang="en-US" dirty="0"/>
              <a:t>시뮬레이션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A804C-2BDA-CAAE-0071-F5DEDAAD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853" y="1681902"/>
            <a:ext cx="3965634" cy="34941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59072D-0208-478C-BC31-3A26AB1D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42876" y="1681902"/>
            <a:ext cx="3943448" cy="349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CE8A29-3F31-6127-6E13-D923F753451C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3342D-41EB-441C-8683-6C246EBE35E0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372BA-027C-A4BE-DF4B-DEC5538C457D}"/>
              </a:ext>
            </a:extLst>
          </p:cNvPr>
          <p:cNvSpPr txBox="1"/>
          <p:nvPr/>
        </p:nvSpPr>
        <p:spPr>
          <a:xfrm>
            <a:off x="5081198" y="986366"/>
            <a:ext cx="20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렌즈 통과 후 상태</a:t>
            </a:r>
          </a:p>
        </p:txBody>
      </p:sp>
    </p:spTree>
    <p:extLst>
      <p:ext uri="{BB962C8B-B14F-4D97-AF65-F5344CB8AC3E}">
        <p14:creationId xmlns:p14="http://schemas.microsoft.com/office/powerpoint/2010/main" val="411865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F9F3DDC-3809-EECD-C176-5C9A037F4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41319"/>
              </p:ext>
            </p:extLst>
          </p:nvPr>
        </p:nvGraphicFramePr>
        <p:xfrm>
          <a:off x="2085975" y="965438"/>
          <a:ext cx="802005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020050" imgH="5667375" progId="Acrobat.Document.DC">
                  <p:embed/>
                </p:oleObj>
              </mc:Choice>
              <mc:Fallback>
                <p:oleObj name="Acrobat Document" r:id="rId3" imgW="8020050" imgH="566737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5975" y="965438"/>
                        <a:ext cx="8020050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5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구름 58">
            <a:extLst>
              <a:ext uri="{FF2B5EF4-FFF2-40B4-BE49-F238E27FC236}">
                <a16:creationId xmlns:a16="http://schemas.microsoft.com/office/drawing/2014/main" id="{E35084B7-12EF-F913-D50C-A130256AEDA6}"/>
              </a:ext>
            </a:extLst>
          </p:cNvPr>
          <p:cNvSpPr/>
          <p:nvPr/>
        </p:nvSpPr>
        <p:spPr>
          <a:xfrm>
            <a:off x="9746766" y="5855491"/>
            <a:ext cx="935515" cy="65712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결과</a:t>
            </a:r>
          </a:p>
        </p:txBody>
      </p:sp>
      <p:sp>
        <p:nvSpPr>
          <p:cNvPr id="58" name="구름 57">
            <a:extLst>
              <a:ext uri="{FF2B5EF4-FFF2-40B4-BE49-F238E27FC236}">
                <a16:creationId xmlns:a16="http://schemas.microsoft.com/office/drawing/2014/main" id="{55C7BED7-3FD9-8E1C-CDF0-A1C631A1E25C}"/>
              </a:ext>
            </a:extLst>
          </p:cNvPr>
          <p:cNvSpPr/>
          <p:nvPr/>
        </p:nvSpPr>
        <p:spPr>
          <a:xfrm>
            <a:off x="8029491" y="5634847"/>
            <a:ext cx="935515" cy="65712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결과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F17207-F670-EE69-8663-1602F915DB66}"/>
              </a:ext>
            </a:extLst>
          </p:cNvPr>
          <p:cNvSpPr/>
          <p:nvPr/>
        </p:nvSpPr>
        <p:spPr>
          <a:xfrm>
            <a:off x="9051385" y="2412881"/>
            <a:ext cx="415223" cy="22513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구현방식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4D1AE1-26C0-7A13-5861-627643BD302D}"/>
              </a:ext>
            </a:extLst>
          </p:cNvPr>
          <p:cNvSpPr/>
          <p:nvPr/>
        </p:nvSpPr>
        <p:spPr>
          <a:xfrm>
            <a:off x="8262012" y="2424810"/>
            <a:ext cx="166089" cy="22513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051445-48CF-6112-81D2-A0CD4BEF12CC}"/>
              </a:ext>
            </a:extLst>
          </p:cNvPr>
          <p:cNvSpPr/>
          <p:nvPr/>
        </p:nvSpPr>
        <p:spPr>
          <a:xfrm>
            <a:off x="6229663" y="2424810"/>
            <a:ext cx="415223" cy="225139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8472C8-D190-F66B-6031-0178F499EC08}"/>
              </a:ext>
            </a:extLst>
          </p:cNvPr>
          <p:cNvSpPr/>
          <p:nvPr/>
        </p:nvSpPr>
        <p:spPr>
          <a:xfrm>
            <a:off x="4446450" y="2424810"/>
            <a:ext cx="166089" cy="22513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1529FED-7E61-4D6A-13F2-FF9DC9BB3697}"/>
              </a:ext>
            </a:extLst>
          </p:cNvPr>
          <p:cNvCxnSpPr>
            <a:cxnSpLocks/>
          </p:cNvCxnSpPr>
          <p:nvPr/>
        </p:nvCxnSpPr>
        <p:spPr>
          <a:xfrm>
            <a:off x="4519115" y="4235903"/>
            <a:ext cx="19077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6E2D818-8201-D87F-A4E3-8F6A4376DE13}"/>
              </a:ext>
            </a:extLst>
          </p:cNvPr>
          <p:cNvSpPr/>
          <p:nvPr/>
        </p:nvSpPr>
        <p:spPr>
          <a:xfrm>
            <a:off x="4467212" y="2875969"/>
            <a:ext cx="124567" cy="13490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95AC83-8A94-6B46-9B51-65EFA0747E15}"/>
              </a:ext>
            </a:extLst>
          </p:cNvPr>
          <p:cNvCxnSpPr>
            <a:cxnSpLocks/>
          </p:cNvCxnSpPr>
          <p:nvPr/>
        </p:nvCxnSpPr>
        <p:spPr>
          <a:xfrm>
            <a:off x="4529494" y="2875969"/>
            <a:ext cx="19077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212B3CE-7AE9-F2C1-6230-FF8F8FDE2127}"/>
              </a:ext>
            </a:extLst>
          </p:cNvPr>
          <p:cNvSpPr/>
          <p:nvPr/>
        </p:nvSpPr>
        <p:spPr>
          <a:xfrm>
            <a:off x="6426897" y="2877396"/>
            <a:ext cx="2832100" cy="518767"/>
          </a:xfrm>
          <a:custGeom>
            <a:avLst/>
            <a:gdLst>
              <a:gd name="connsiteX0" fmla="*/ 0 w 3041650"/>
              <a:gd name="connsiteY0" fmla="*/ 0 h 518767"/>
              <a:gd name="connsiteX1" fmla="*/ 1917700 w 3041650"/>
              <a:gd name="connsiteY1" fmla="*/ 514350 h 518767"/>
              <a:gd name="connsiteX2" fmla="*/ 3041650 w 3041650"/>
              <a:gd name="connsiteY2" fmla="*/ 247650 h 51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650" h="518767">
                <a:moveTo>
                  <a:pt x="0" y="0"/>
                </a:moveTo>
                <a:cubicBezTo>
                  <a:pt x="705379" y="236537"/>
                  <a:pt x="1410758" y="473075"/>
                  <a:pt x="1917700" y="514350"/>
                </a:cubicBezTo>
                <a:cubicBezTo>
                  <a:pt x="2424642" y="555625"/>
                  <a:pt x="2840567" y="295275"/>
                  <a:pt x="3041650" y="24765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46B888E-6032-D50D-58A4-43344CF00FD5}"/>
              </a:ext>
            </a:extLst>
          </p:cNvPr>
          <p:cNvSpPr/>
          <p:nvPr/>
        </p:nvSpPr>
        <p:spPr>
          <a:xfrm flipV="1">
            <a:off x="6426897" y="3713726"/>
            <a:ext cx="2832100" cy="522177"/>
          </a:xfrm>
          <a:custGeom>
            <a:avLst/>
            <a:gdLst>
              <a:gd name="connsiteX0" fmla="*/ 0 w 3041650"/>
              <a:gd name="connsiteY0" fmla="*/ 0 h 518767"/>
              <a:gd name="connsiteX1" fmla="*/ 1917700 w 3041650"/>
              <a:gd name="connsiteY1" fmla="*/ 514350 h 518767"/>
              <a:gd name="connsiteX2" fmla="*/ 3041650 w 3041650"/>
              <a:gd name="connsiteY2" fmla="*/ 247650 h 51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650" h="518767">
                <a:moveTo>
                  <a:pt x="0" y="0"/>
                </a:moveTo>
                <a:cubicBezTo>
                  <a:pt x="705379" y="236537"/>
                  <a:pt x="1410758" y="473075"/>
                  <a:pt x="1917700" y="514350"/>
                </a:cubicBezTo>
                <a:cubicBezTo>
                  <a:pt x="2424642" y="555625"/>
                  <a:pt x="2840567" y="295275"/>
                  <a:pt x="3041650" y="24765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96ACD4-7105-7998-92D4-81F4AB765CB0}"/>
              </a:ext>
            </a:extLst>
          </p:cNvPr>
          <p:cNvSpPr/>
          <p:nvPr/>
        </p:nvSpPr>
        <p:spPr>
          <a:xfrm>
            <a:off x="8285369" y="3394887"/>
            <a:ext cx="119376" cy="3188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8C1A11-E1E0-72D2-C416-6533FF34AC85}"/>
              </a:ext>
            </a:extLst>
          </p:cNvPr>
          <p:cNvSpPr/>
          <p:nvPr/>
        </p:nvSpPr>
        <p:spPr>
          <a:xfrm>
            <a:off x="9962182" y="2424810"/>
            <a:ext cx="166089" cy="22513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38CD0EB-C457-330F-0A76-4D4316DE987F}"/>
              </a:ext>
            </a:extLst>
          </p:cNvPr>
          <p:cNvCxnSpPr>
            <a:cxnSpLocks/>
          </p:cNvCxnSpPr>
          <p:nvPr/>
        </p:nvCxnSpPr>
        <p:spPr>
          <a:xfrm>
            <a:off x="9258996" y="3122652"/>
            <a:ext cx="786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D3014D-BEED-7BC1-C0CB-35D7111BE255}"/>
              </a:ext>
            </a:extLst>
          </p:cNvPr>
          <p:cNvCxnSpPr>
            <a:cxnSpLocks/>
          </p:cNvCxnSpPr>
          <p:nvPr/>
        </p:nvCxnSpPr>
        <p:spPr>
          <a:xfrm>
            <a:off x="9258996" y="3986707"/>
            <a:ext cx="786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0BD6DB2-F7D7-AB45-2BC8-47D4E38961C7}"/>
              </a:ext>
            </a:extLst>
          </p:cNvPr>
          <p:cNvSpPr/>
          <p:nvPr/>
        </p:nvSpPr>
        <p:spPr>
          <a:xfrm>
            <a:off x="9987763" y="3122652"/>
            <a:ext cx="102129" cy="864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AD88E44-87C2-0C1D-8A2D-E94B7F2738B3}"/>
              </a:ext>
            </a:extLst>
          </p:cNvPr>
          <p:cNvCxnSpPr>
            <a:cxnSpLocks/>
          </p:cNvCxnSpPr>
          <p:nvPr/>
        </p:nvCxnSpPr>
        <p:spPr>
          <a:xfrm>
            <a:off x="4591779" y="6067797"/>
            <a:ext cx="17416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55C6B8-90CA-D724-A98A-3695F766F100}"/>
              </a:ext>
            </a:extLst>
          </p:cNvPr>
          <p:cNvCxnSpPr>
            <a:cxnSpLocks/>
          </p:cNvCxnSpPr>
          <p:nvPr/>
        </p:nvCxnSpPr>
        <p:spPr>
          <a:xfrm>
            <a:off x="6509941" y="5971064"/>
            <a:ext cx="1741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FB03624-8A7A-28D2-FB52-F5B10E15D52F}"/>
              </a:ext>
            </a:extLst>
          </p:cNvPr>
          <p:cNvCxnSpPr>
            <a:cxnSpLocks/>
          </p:cNvCxnSpPr>
          <p:nvPr/>
        </p:nvCxnSpPr>
        <p:spPr>
          <a:xfrm>
            <a:off x="6509941" y="6188347"/>
            <a:ext cx="26763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AAC673-637E-962B-9490-FA62087F6E69}"/>
              </a:ext>
            </a:extLst>
          </p:cNvPr>
          <p:cNvSpPr/>
          <p:nvPr/>
        </p:nvSpPr>
        <p:spPr>
          <a:xfrm>
            <a:off x="9186331" y="5776658"/>
            <a:ext cx="166089" cy="5822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96D1E36-A1E7-409B-A627-73ACAA218AB5}"/>
              </a:ext>
            </a:extLst>
          </p:cNvPr>
          <p:cNvCxnSpPr>
            <a:cxnSpLocks/>
          </p:cNvCxnSpPr>
          <p:nvPr/>
        </p:nvCxnSpPr>
        <p:spPr>
          <a:xfrm>
            <a:off x="9352420" y="6197614"/>
            <a:ext cx="6033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FB9EA1-5373-0B4C-5500-6F844A6AEA95}"/>
              </a:ext>
            </a:extLst>
          </p:cNvPr>
          <p:cNvSpPr/>
          <p:nvPr/>
        </p:nvSpPr>
        <p:spPr>
          <a:xfrm>
            <a:off x="6343852" y="5783883"/>
            <a:ext cx="166089" cy="5822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53F3C0-112A-F36F-3C27-DD72BDEB8114}"/>
              </a:ext>
            </a:extLst>
          </p:cNvPr>
          <p:cNvSpPr txBox="1"/>
          <p:nvPr/>
        </p:nvSpPr>
        <p:spPr>
          <a:xfrm>
            <a:off x="5715493" y="5428824"/>
            <a:ext cx="144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focus</a:t>
            </a:r>
            <a:r>
              <a:rPr lang="ko-KR" altLang="en-US" sz="1400" dirty="0"/>
              <a:t>함수 적용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CC91F2-375E-B680-7F10-17C7E324DCFA}"/>
              </a:ext>
            </a:extLst>
          </p:cNvPr>
          <p:cNvSpPr txBox="1"/>
          <p:nvPr/>
        </p:nvSpPr>
        <p:spPr>
          <a:xfrm>
            <a:off x="8537215" y="5444957"/>
            <a:ext cx="144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focus</a:t>
            </a:r>
            <a:r>
              <a:rPr lang="ko-KR" altLang="en-US" sz="1400" dirty="0"/>
              <a:t>함수 적용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42B6C-2215-0258-F629-C383C62D508F}"/>
              </a:ext>
            </a:extLst>
          </p:cNvPr>
          <p:cNvSpPr txBox="1"/>
          <p:nvPr/>
        </p:nvSpPr>
        <p:spPr>
          <a:xfrm>
            <a:off x="6520321" y="6204839"/>
            <a:ext cx="26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Fresnel Transfer Function </a:t>
            </a:r>
            <a:r>
              <a:rPr lang="ko-KR" altLang="en-US" sz="1400" dirty="0"/>
              <a:t>적용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DB0686-22FE-9E22-0125-7970D1ED211B}"/>
              </a:ext>
            </a:extLst>
          </p:cNvPr>
          <p:cNvSpPr txBox="1"/>
          <p:nvPr/>
        </p:nvSpPr>
        <p:spPr>
          <a:xfrm>
            <a:off x="9352421" y="6204840"/>
            <a:ext cx="266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Fresnel Transfer Function </a:t>
            </a:r>
            <a:r>
              <a:rPr lang="ko-KR" altLang="en-US" sz="1400" dirty="0"/>
              <a:t>적용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7E4A78-C1FA-5873-D9DF-EA615BAD2FFA}"/>
                  </a:ext>
                </a:extLst>
              </p:cNvPr>
              <p:cNvSpPr txBox="1"/>
              <p:nvPr/>
            </p:nvSpPr>
            <p:spPr>
              <a:xfrm>
                <a:off x="406198" y="1593707"/>
                <a:ext cx="537561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초기 스크린 </a:t>
                </a:r>
                <a:r>
                  <a:rPr lang="en-US" altLang="ko-KR" dirty="0"/>
                  <a:t>: 512 X 512 pixels, 7.68 X 7.68 mm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빔 직경 </a:t>
                </a:r>
                <a:r>
                  <a:rPr lang="en-US" altLang="ko-KR" dirty="0"/>
                  <a:t>: 160 pixels,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2.4 mm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dx : 7.68/512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0.015mm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파장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</a:t>
                </a:r>
                <a:endParaRPr lang="en-US" altLang="ko-KR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ko-KR" dirty="0">
                  <a:solidFill>
                    <a:srgbClr val="000000"/>
                  </a:solidFill>
                </a:endParaRPr>
              </a:p>
              <a:p>
                <a:r>
                  <a:rPr lang="ko-KR" altLang="en-US" dirty="0">
                    <a:solidFill>
                      <a:srgbClr val="000000"/>
                    </a:solidFill>
                  </a:rPr>
                  <a:t>첫번째 렌즈 초점거리 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: 180mm</a:t>
                </a:r>
              </a:p>
              <a:p>
                <a:endParaRPr lang="en-US" altLang="ko-KR" dirty="0">
                  <a:solidFill>
                    <a:srgbClr val="000000"/>
                  </a:solidFill>
                </a:endParaRPr>
              </a:p>
              <a:p>
                <a:r>
                  <a:rPr lang="ko-KR" altLang="en-US" dirty="0">
                    <a:solidFill>
                      <a:srgbClr val="000000"/>
                    </a:solidFill>
                  </a:rPr>
                  <a:t>두번째 렌즈 초점거리 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: 8mm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7E4A78-C1FA-5873-D9DF-EA615BAD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" y="1593707"/>
                <a:ext cx="5375617" cy="3139321"/>
              </a:xfrm>
              <a:prstGeom prst="rect">
                <a:avLst/>
              </a:prstGeom>
              <a:blipFill>
                <a:blip r:embed="rId3"/>
                <a:stretch>
                  <a:fillRect l="-1022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9F407A5-2BD4-0EF6-5811-4F2938486FC6}"/>
              </a:ext>
            </a:extLst>
          </p:cNvPr>
          <p:cNvCxnSpPr/>
          <p:nvPr/>
        </p:nvCxnSpPr>
        <p:spPr>
          <a:xfrm>
            <a:off x="6416513" y="4526733"/>
            <a:ext cx="183511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BC1644A-DEA8-90DD-AD62-7D4EEF0A280E}"/>
              </a:ext>
            </a:extLst>
          </p:cNvPr>
          <p:cNvCxnSpPr/>
          <p:nvPr/>
        </p:nvCxnSpPr>
        <p:spPr>
          <a:xfrm>
            <a:off x="4591779" y="4526733"/>
            <a:ext cx="183511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B8E1340-91A9-0BAF-7B7E-6702A6849B9A}"/>
              </a:ext>
            </a:extLst>
          </p:cNvPr>
          <p:cNvCxnSpPr>
            <a:cxnSpLocks/>
          </p:cNvCxnSpPr>
          <p:nvPr/>
        </p:nvCxnSpPr>
        <p:spPr>
          <a:xfrm>
            <a:off x="8395633" y="4526733"/>
            <a:ext cx="8633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62368C7-48B5-8D35-802E-2E8AFABEF900}"/>
              </a:ext>
            </a:extLst>
          </p:cNvPr>
          <p:cNvCxnSpPr>
            <a:cxnSpLocks/>
          </p:cNvCxnSpPr>
          <p:nvPr/>
        </p:nvCxnSpPr>
        <p:spPr>
          <a:xfrm>
            <a:off x="9258996" y="4526733"/>
            <a:ext cx="69678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A58C41C-820F-3A44-2EFB-E0FDF60CDEA0}"/>
                  </a:ext>
                </a:extLst>
              </p:cNvPr>
              <p:cNvSpPr txBox="1"/>
              <p:nvPr/>
            </p:nvSpPr>
            <p:spPr>
              <a:xfrm>
                <a:off x="5251966" y="4584471"/>
                <a:ext cx="3971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A58C41C-820F-3A44-2EFB-E0FDF60CD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66" y="4584471"/>
                <a:ext cx="397160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E400E0-D9DD-0FB7-C246-F126D0D52C6A}"/>
                  </a:ext>
                </a:extLst>
              </p:cNvPr>
              <p:cNvSpPr txBox="1"/>
              <p:nvPr/>
            </p:nvSpPr>
            <p:spPr>
              <a:xfrm>
                <a:off x="7200361" y="4560026"/>
                <a:ext cx="3971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E400E0-D9DD-0FB7-C246-F126D0D5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61" y="4560026"/>
                <a:ext cx="397160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947E58-77D9-F75C-94FE-40D56F2604D1}"/>
                  </a:ext>
                </a:extLst>
              </p:cNvPr>
              <p:cNvSpPr txBox="1"/>
              <p:nvPr/>
            </p:nvSpPr>
            <p:spPr>
              <a:xfrm>
                <a:off x="8654225" y="4575191"/>
                <a:ext cx="401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947E58-77D9-F75C-94FE-40D56F26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25" y="4575191"/>
                <a:ext cx="401327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B3E58F-759D-731B-35D0-9207F560FE70}"/>
                  </a:ext>
                </a:extLst>
              </p:cNvPr>
              <p:cNvSpPr txBox="1"/>
              <p:nvPr/>
            </p:nvSpPr>
            <p:spPr>
              <a:xfrm>
                <a:off x="9494357" y="4592952"/>
                <a:ext cx="401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B3E58F-759D-731B-35D0-9207F560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357" y="4592952"/>
                <a:ext cx="401327" cy="307777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8" grpId="1" animBg="1"/>
      <p:bldP spid="48" grpId="0" animBg="1"/>
      <p:bldP spid="53" grpId="0" animBg="1"/>
      <p:bldP spid="54" grpId="0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circle beam </a:t>
            </a:r>
            <a:r>
              <a:rPr lang="ko-KR" altLang="en-US" dirty="0"/>
              <a:t>시뮬레이션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87FB3-4F09-AB09-0D61-C48B3D72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63915" y="1681902"/>
            <a:ext cx="3771510" cy="34941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3EDE24-6D99-84E4-F87D-D0D46DB958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60915" y="1681902"/>
            <a:ext cx="3804790" cy="349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C6962-F9C0-B912-B286-2DE7F56DF82C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77EFB-6F39-D312-5A87-962DBC15302B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689B2-5226-AED5-0B12-5C924D93E626}"/>
              </a:ext>
            </a:extLst>
          </p:cNvPr>
          <p:cNvSpPr txBox="1"/>
          <p:nvPr/>
        </p:nvSpPr>
        <p:spPr>
          <a:xfrm>
            <a:off x="4796709" y="986366"/>
            <a:ext cx="25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렌즈 통과 전 초기 상태</a:t>
            </a:r>
          </a:p>
        </p:txBody>
      </p:sp>
    </p:spTree>
    <p:extLst>
      <p:ext uri="{BB962C8B-B14F-4D97-AF65-F5344CB8AC3E}">
        <p14:creationId xmlns:p14="http://schemas.microsoft.com/office/powerpoint/2010/main" val="17706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circle beam </a:t>
            </a:r>
            <a:r>
              <a:rPr lang="ko-KR" altLang="en-US" dirty="0"/>
              <a:t>시뮬레이션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4D0A7-22A6-6A29-31DD-5140C150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0214" y="1735911"/>
            <a:ext cx="3998912" cy="3386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3A504C-8CE3-1D44-C64E-7ED54CB1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69401" y="1681902"/>
            <a:ext cx="3987819" cy="349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DAF2F-4E35-6695-F2F7-FFD02B8B771A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C1821-99B0-B7B9-2BC9-0B3996DA961C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3B05A-1F2B-9453-EDC9-58607D57805F}"/>
              </a:ext>
            </a:extLst>
          </p:cNvPr>
          <p:cNvSpPr txBox="1"/>
          <p:nvPr/>
        </p:nvSpPr>
        <p:spPr>
          <a:xfrm>
            <a:off x="3954041" y="1108243"/>
            <a:ext cx="428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렌즈 통과 </a:t>
            </a:r>
            <a:r>
              <a:rPr lang="ko-KR" altLang="en-US"/>
              <a:t>후 초점거리에서의 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6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circle beam </a:t>
            </a:r>
            <a:r>
              <a:rPr lang="ko-KR" altLang="en-US" dirty="0"/>
              <a:t>시뮬레이션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4B1EC-44DA-7EF3-B2E7-2CAA06C2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0214" y="1712845"/>
            <a:ext cx="3998912" cy="34323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C27297-EA3B-275E-F4CF-11D71CFED3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69401" y="1681902"/>
            <a:ext cx="3987819" cy="349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76E2C-91BA-D01E-CA7C-51E3E04FC8F7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37BB0-63D4-AD0E-69F4-DD8E69D1D276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D7FD7-B80B-45C2-9A36-9547C230AB99}"/>
              </a:ext>
            </a:extLst>
          </p:cNvPr>
          <p:cNvSpPr txBox="1"/>
          <p:nvPr/>
        </p:nvSpPr>
        <p:spPr>
          <a:xfrm>
            <a:off x="4057808" y="1001838"/>
            <a:ext cx="407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렌즈 통과 </a:t>
            </a:r>
            <a:r>
              <a:rPr lang="ko-KR" altLang="en-US"/>
              <a:t>후 스크린에서의 </a:t>
            </a:r>
            <a:r>
              <a:rPr lang="ko-KR" altLang="en-US" dirty="0"/>
              <a:t>상</a:t>
            </a:r>
          </a:p>
        </p:txBody>
      </p:sp>
    </p:spTree>
    <p:extLst>
      <p:ext uri="{BB962C8B-B14F-4D97-AF65-F5344CB8AC3E}">
        <p14:creationId xmlns:p14="http://schemas.microsoft.com/office/powerpoint/2010/main" val="23560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Gaussian beam </a:t>
            </a:r>
            <a:r>
              <a:rPr lang="ko-KR" altLang="en-US" dirty="0"/>
              <a:t>시뮬레이션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0D2D95-6047-D8BF-A5BD-B49939E5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63915" y="1681902"/>
            <a:ext cx="3771510" cy="34941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79AFAF-392A-1F05-708E-6B3366836C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60915" y="1681902"/>
            <a:ext cx="3804790" cy="349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C5F51-F12D-1E31-F73A-E2B13A54356D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89C1C-ABF1-F439-079B-5E7BAFA03A47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0C5C7-0F5C-5D30-0EAA-5BD08B4722A6}"/>
              </a:ext>
            </a:extLst>
          </p:cNvPr>
          <p:cNvSpPr txBox="1"/>
          <p:nvPr/>
        </p:nvSpPr>
        <p:spPr>
          <a:xfrm>
            <a:off x="4796709" y="986366"/>
            <a:ext cx="25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렌즈 통과 전 초기 상태</a:t>
            </a:r>
          </a:p>
        </p:txBody>
      </p:sp>
    </p:spTree>
    <p:extLst>
      <p:ext uri="{BB962C8B-B14F-4D97-AF65-F5344CB8AC3E}">
        <p14:creationId xmlns:p14="http://schemas.microsoft.com/office/powerpoint/2010/main" val="6451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Gaussian beam </a:t>
            </a:r>
            <a:r>
              <a:rPr lang="ko-KR" altLang="en-US" dirty="0"/>
              <a:t>시뮬레이션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B294C4-5B3E-D44B-2F89-C0466B8F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0214" y="1735911"/>
            <a:ext cx="3998912" cy="3386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A36EFF-1B38-08BB-A43C-05B83B0F2B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69401" y="1681902"/>
            <a:ext cx="3987819" cy="349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2DCDC6-52C3-6A83-AE89-22752FF2FED8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DDE9E-6A9E-4C2C-117F-F4764FD78AAA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C187F-BBC2-1E5F-4B92-68AF35DB0038}"/>
              </a:ext>
            </a:extLst>
          </p:cNvPr>
          <p:cNvSpPr txBox="1"/>
          <p:nvPr/>
        </p:nvSpPr>
        <p:spPr>
          <a:xfrm>
            <a:off x="3954041" y="1108243"/>
            <a:ext cx="428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렌즈 통과 </a:t>
            </a:r>
            <a:r>
              <a:rPr lang="ko-KR" altLang="en-US"/>
              <a:t>후 초점거리에서의 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7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4f system </a:t>
            </a:r>
            <a:r>
              <a:rPr lang="ko-KR" altLang="en-US" sz="4400" dirty="0"/>
              <a:t>시뮬레이션</a:t>
            </a:r>
            <a:endParaRPr lang="en-US" altLang="ko-KR" sz="44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AFE45A0-9C68-813D-5026-495FC9C85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Gaussian beam </a:t>
            </a:r>
            <a:r>
              <a:rPr lang="ko-KR" altLang="en-US" dirty="0"/>
              <a:t>시뮬레이션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77F77E-3BB4-E6CD-257E-8EF52393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0214" y="1712845"/>
            <a:ext cx="3998912" cy="34323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75986E-3C64-BFEB-680B-BFD2E6D8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69401" y="1681902"/>
            <a:ext cx="3987819" cy="349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9C696-FDCC-D4D1-451F-2E7F5D5142F4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09C99-8E39-493D-9988-D4B4C55CB907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C2086-239C-9C7D-EB1D-38F36F192D25}"/>
              </a:ext>
            </a:extLst>
          </p:cNvPr>
          <p:cNvSpPr txBox="1"/>
          <p:nvPr/>
        </p:nvSpPr>
        <p:spPr>
          <a:xfrm>
            <a:off x="4057808" y="1001838"/>
            <a:ext cx="407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렌즈 통과 </a:t>
            </a:r>
            <a:r>
              <a:rPr lang="ko-KR" altLang="en-US"/>
              <a:t>후 스크린에서의 </a:t>
            </a:r>
            <a:r>
              <a:rPr lang="ko-KR" altLang="en-US" dirty="0"/>
              <a:t>상</a:t>
            </a:r>
          </a:p>
        </p:txBody>
      </p:sp>
    </p:spTree>
    <p:extLst>
      <p:ext uri="{BB962C8B-B14F-4D97-AF65-F5344CB8AC3E}">
        <p14:creationId xmlns:p14="http://schemas.microsoft.com/office/powerpoint/2010/main" val="37366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4B02-20BB-E9D4-41EC-94E3EEEBC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4f system </a:t>
            </a:r>
            <a:r>
              <a:rPr lang="ko-KR" altLang="en-US" sz="1800" dirty="0"/>
              <a:t>실험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32X32 SLM </a:t>
            </a:r>
            <a:r>
              <a:rPr lang="ko-KR" altLang="en-US" sz="1800" dirty="0"/>
              <a:t>모의 시뮬레이션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464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en-US" altLang="ko-KR" dirty="0"/>
              <a:t>32X32 SPGD </a:t>
            </a:r>
            <a:r>
              <a:rPr lang="ko-KR" altLang="en-US" dirty="0"/>
              <a:t>모의 시뮬레이션</a:t>
            </a:r>
            <a:endParaRPr lang="en-US" altLang="ko-KR" dirty="0"/>
          </a:p>
          <a:p>
            <a:pPr algn="ctr" rtl="0"/>
            <a:r>
              <a:rPr lang="en-US" altLang="ko-KR" dirty="0"/>
              <a:t>lens </a:t>
            </a:r>
            <a:r>
              <a:rPr lang="ko-KR" altLang="en-US" dirty="0"/>
              <a:t>시뮬레이션 </a:t>
            </a:r>
            <a:endParaRPr lang="en-US" altLang="ko-KR" dirty="0"/>
          </a:p>
          <a:p>
            <a:pPr algn="ctr" rtl="0"/>
            <a:r>
              <a:rPr lang="en-US" altLang="ko-KR" dirty="0"/>
              <a:t>4f system </a:t>
            </a:r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9782615" cy="523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32X32 SPGD </a:t>
            </a:r>
            <a:r>
              <a:rPr lang="ko-KR" altLang="en-US" sz="4400" dirty="0"/>
              <a:t>모의 시뮬레이션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6C3A42-0121-149C-7AF9-7D02454619D0}"/>
              </a:ext>
            </a:extLst>
          </p:cNvPr>
          <p:cNvGrpSpPr/>
          <p:nvPr/>
        </p:nvGrpSpPr>
        <p:grpSpPr>
          <a:xfrm>
            <a:off x="1144269" y="1389201"/>
            <a:ext cx="4091136" cy="5012447"/>
            <a:chOff x="1502833" y="1488789"/>
            <a:chExt cx="4091136" cy="501244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DD08C10-E32C-E0E0-DC50-FB3504C0E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042177" y="1949445"/>
              <a:ext cx="5012447" cy="409113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/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/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9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E058B-7474-17E6-E3CC-EB9F97BADBFD}"/>
                </a:ext>
              </a:extLst>
            </p:cNvPr>
            <p:cNvSpPr txBox="1"/>
            <p:nvPr/>
          </p:nvSpPr>
          <p:spPr>
            <a:xfrm>
              <a:off x="4833299" y="3658787"/>
              <a:ext cx="539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return</a:t>
              </a:r>
            </a:p>
            <a:p>
              <a:pPr algn="ctr"/>
              <a:r>
                <a:rPr lang="en-US" altLang="ko-KR" sz="1000" dirty="0"/>
                <a:t>data</a:t>
              </a:r>
              <a:endParaRPr lang="ko-KR" altLang="en-US" sz="1000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1D6A691-A720-4210-5EC4-EBD938B8B0F2}"/>
              </a:ext>
            </a:extLst>
          </p:cNvPr>
          <p:cNvSpPr/>
          <p:nvPr/>
        </p:nvSpPr>
        <p:spPr>
          <a:xfrm>
            <a:off x="996611" y="2346611"/>
            <a:ext cx="1323992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225B33-A029-A797-8D7F-DA76D276152C}"/>
              </a:ext>
            </a:extLst>
          </p:cNvPr>
          <p:cNvSpPr/>
          <p:nvPr/>
        </p:nvSpPr>
        <p:spPr>
          <a:xfrm>
            <a:off x="1106164" y="4627390"/>
            <a:ext cx="1111936" cy="17742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9B1953-29B9-6438-296E-26D2BE1E467C}"/>
              </a:ext>
            </a:extLst>
          </p:cNvPr>
          <p:cNvSpPr/>
          <p:nvPr/>
        </p:nvSpPr>
        <p:spPr>
          <a:xfrm>
            <a:off x="4159116" y="3228899"/>
            <a:ext cx="1114394" cy="103431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21047-83F9-9681-1F6B-A3E42CBD873A}"/>
              </a:ext>
            </a:extLst>
          </p:cNvPr>
          <p:cNvSpPr txBox="1"/>
          <p:nvPr/>
        </p:nvSpPr>
        <p:spPr>
          <a:xfrm>
            <a:off x="1470459" y="908642"/>
            <a:ext cx="354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전체적인 </a:t>
            </a:r>
            <a:r>
              <a:rPr lang="en-US" altLang="ko-KR" sz="1800" b="1" dirty="0"/>
              <a:t>SPGD</a:t>
            </a:r>
            <a:r>
              <a:rPr lang="ko-KR" altLang="en-US" sz="1800" b="1" dirty="0"/>
              <a:t>알고리즘 흐름도</a:t>
            </a:r>
            <a:endParaRPr lang="en-US" altLang="ko-KR" sz="18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BEEB82-8726-35AA-7D22-47CAEBB9F692}"/>
              </a:ext>
            </a:extLst>
          </p:cNvPr>
          <p:cNvSpPr/>
          <p:nvPr/>
        </p:nvSpPr>
        <p:spPr>
          <a:xfrm>
            <a:off x="996611" y="4530510"/>
            <a:ext cx="4480736" cy="19823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DA715D-21CA-1C97-785C-8CE731A124B9}"/>
              </a:ext>
            </a:extLst>
          </p:cNvPr>
          <p:cNvSpPr/>
          <p:nvPr/>
        </p:nvSpPr>
        <p:spPr>
          <a:xfrm>
            <a:off x="7532483" y="1830238"/>
            <a:ext cx="3189058" cy="1158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en-US" altLang="ko-KR" dirty="0" err="1">
                <a:solidFill>
                  <a:schemeClr val="tx1"/>
                </a:solidFill>
              </a:rPr>
              <a:t>func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AC6042C-1AAA-D694-8A1D-2B9E89834724}"/>
              </a:ext>
            </a:extLst>
          </p:cNvPr>
          <p:cNvSpPr/>
          <p:nvPr/>
        </p:nvSpPr>
        <p:spPr>
          <a:xfrm>
            <a:off x="5767057" y="3559200"/>
            <a:ext cx="516048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9E371B-EB23-0096-9B2A-E692EDB412E9}"/>
              </a:ext>
            </a:extLst>
          </p:cNvPr>
          <p:cNvSpPr/>
          <p:nvPr/>
        </p:nvSpPr>
        <p:spPr>
          <a:xfrm>
            <a:off x="7532483" y="4570920"/>
            <a:ext cx="3189058" cy="1158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SLM calculation </a:t>
            </a:r>
            <a:r>
              <a:rPr lang="en-US" altLang="ko-KR" dirty="0" err="1">
                <a:solidFill>
                  <a:schemeClr val="tx1"/>
                </a:solidFill>
              </a:rPr>
              <a:t>func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8EEE50FE-EBAE-9021-9755-A2A70F90A979}"/>
              </a:ext>
            </a:extLst>
          </p:cNvPr>
          <p:cNvSpPr/>
          <p:nvPr/>
        </p:nvSpPr>
        <p:spPr>
          <a:xfrm>
            <a:off x="7044448" y="3228901"/>
            <a:ext cx="434566" cy="10537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7AF068C-A8AF-0678-3FDF-AEE5142BC5CF}"/>
              </a:ext>
            </a:extLst>
          </p:cNvPr>
          <p:cNvSpPr/>
          <p:nvPr/>
        </p:nvSpPr>
        <p:spPr>
          <a:xfrm rot="10800000">
            <a:off x="10721541" y="3228900"/>
            <a:ext cx="434566" cy="10537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DAA1-0F9E-6E11-6199-FA60C9ADCC2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320603" y="2409660"/>
            <a:ext cx="5211880" cy="882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18F4AF-2570-75B7-B5F4-0B183AE9234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273510" y="2409660"/>
            <a:ext cx="2258973" cy="1336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D950DB6-39AF-F2E0-A9E4-91185CDCF91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5477347" y="2409660"/>
            <a:ext cx="2055136" cy="3112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07B36F-4EFD-D967-129F-AEB2BD64CA8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218100" y="5150342"/>
            <a:ext cx="5314383" cy="364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5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9782615" cy="523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32X32 SPGD </a:t>
            </a:r>
            <a:r>
              <a:rPr lang="ko-KR" altLang="en-US" sz="4400" dirty="0"/>
              <a:t>모의 시뮬레이션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DA715D-21CA-1C97-785C-8CE731A124B9}"/>
              </a:ext>
            </a:extLst>
          </p:cNvPr>
          <p:cNvSpPr/>
          <p:nvPr/>
        </p:nvSpPr>
        <p:spPr>
          <a:xfrm>
            <a:off x="1176951" y="1694436"/>
            <a:ext cx="3189058" cy="1158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en-US" altLang="ko-KR" dirty="0" err="1">
                <a:solidFill>
                  <a:schemeClr val="tx1"/>
                </a:solidFill>
              </a:rPr>
              <a:t>func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9E371B-EB23-0096-9B2A-E692EDB412E9}"/>
              </a:ext>
            </a:extLst>
          </p:cNvPr>
          <p:cNvSpPr/>
          <p:nvPr/>
        </p:nvSpPr>
        <p:spPr>
          <a:xfrm>
            <a:off x="1176951" y="4435118"/>
            <a:ext cx="3189058" cy="1158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SLM calculation </a:t>
            </a:r>
            <a:r>
              <a:rPr lang="en-US" altLang="ko-KR" dirty="0" err="1">
                <a:solidFill>
                  <a:schemeClr val="tx1"/>
                </a:solidFill>
              </a:rPr>
              <a:t>func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8EEE50FE-EBAE-9021-9755-A2A70F90A979}"/>
              </a:ext>
            </a:extLst>
          </p:cNvPr>
          <p:cNvSpPr/>
          <p:nvPr/>
        </p:nvSpPr>
        <p:spPr>
          <a:xfrm>
            <a:off x="688916" y="3093099"/>
            <a:ext cx="434566" cy="10537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7AF068C-A8AF-0678-3FDF-AEE5142BC5CF}"/>
              </a:ext>
            </a:extLst>
          </p:cNvPr>
          <p:cNvSpPr/>
          <p:nvPr/>
        </p:nvSpPr>
        <p:spPr>
          <a:xfrm rot="10800000">
            <a:off x="4366009" y="3093098"/>
            <a:ext cx="434566" cy="10537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521B7A-EBCE-F782-2EE7-6ED0C1E52D88}"/>
              </a:ext>
            </a:extLst>
          </p:cNvPr>
          <p:cNvSpPr txBox="1"/>
          <p:nvPr/>
        </p:nvSpPr>
        <p:spPr>
          <a:xfrm>
            <a:off x="6096000" y="4691374"/>
            <a:ext cx="491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SLM</a:t>
            </a:r>
            <a:r>
              <a:rPr lang="ko-KR" altLang="en-US" dirty="0"/>
              <a:t> 마스크와 스크린 초기 상태를 사용하여 </a:t>
            </a:r>
            <a:endParaRPr lang="en-US" altLang="ko-KR" dirty="0"/>
          </a:p>
          <a:p>
            <a:r>
              <a:rPr lang="ko-KR" altLang="en-US" dirty="0"/>
              <a:t>이미지 연산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C83170-E076-A4B2-01F1-36C04546ABE2}"/>
              </a:ext>
            </a:extLst>
          </p:cNvPr>
          <p:cNvSpPr txBox="1"/>
          <p:nvPr/>
        </p:nvSpPr>
        <p:spPr>
          <a:xfrm>
            <a:off x="6095999" y="1950692"/>
            <a:ext cx="527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초기값 설정 및 </a:t>
            </a:r>
            <a:r>
              <a:rPr lang="en-US" altLang="ko-KR" dirty="0"/>
              <a:t>SLM </a:t>
            </a:r>
            <a:r>
              <a:rPr lang="ko-KR" altLang="en-US" dirty="0"/>
              <a:t>마스크 제어 및 연산 </a:t>
            </a:r>
          </a:p>
        </p:txBody>
      </p:sp>
      <p:sp>
        <p:nvSpPr>
          <p:cNvPr id="43" name="화살표: 위쪽/아래쪽 42">
            <a:extLst>
              <a:ext uri="{FF2B5EF4-FFF2-40B4-BE49-F238E27FC236}">
                <a16:creationId xmlns:a16="http://schemas.microsoft.com/office/drawing/2014/main" id="{7F34A3B1-57D0-B5BE-8E9F-AF10CC08F1F1}"/>
              </a:ext>
            </a:extLst>
          </p:cNvPr>
          <p:cNvSpPr/>
          <p:nvPr/>
        </p:nvSpPr>
        <p:spPr>
          <a:xfrm>
            <a:off x="8428773" y="3093099"/>
            <a:ext cx="434567" cy="1053704"/>
          </a:xfrm>
          <a:prstGeom prst="upDownArrow">
            <a:avLst>
              <a:gd name="adj1" fmla="val 375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C34542-012C-FA7A-2484-F3C024295C7A}"/>
              </a:ext>
            </a:extLst>
          </p:cNvPr>
          <p:cNvSpPr/>
          <p:nvPr/>
        </p:nvSpPr>
        <p:spPr>
          <a:xfrm>
            <a:off x="7653192" y="3429000"/>
            <a:ext cx="1985727" cy="3462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내부 함수 호출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ko-KR" sz="4400" dirty="0"/>
              <a:t>32X32 SPGD </a:t>
            </a:r>
            <a:r>
              <a:rPr lang="ko-KR" altLang="en-US" sz="4400" dirty="0"/>
              <a:t>모의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98FEB-B902-B281-FADE-C4471A8415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SLM calculation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74579-545D-0C4B-6C60-67781EA8BEA9}"/>
              </a:ext>
            </a:extLst>
          </p:cNvPr>
          <p:cNvSpPr txBox="1"/>
          <p:nvPr/>
        </p:nvSpPr>
        <p:spPr>
          <a:xfrm>
            <a:off x="434566" y="1276539"/>
            <a:ext cx="1134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SLM image pixel</a:t>
            </a:r>
            <a:r>
              <a:rPr lang="ko-KR" altLang="en-US" dirty="0"/>
              <a:t>마다 하나의 </a:t>
            </a:r>
            <a:r>
              <a:rPr lang="ko-KR" altLang="en-US" dirty="0" err="1"/>
              <a:t>프라운</a:t>
            </a:r>
            <a:r>
              <a:rPr lang="ko-KR" altLang="en-US" dirty="0"/>
              <a:t> </a:t>
            </a:r>
            <a:r>
              <a:rPr lang="ko-KR" altLang="en-US" dirty="0" err="1"/>
              <a:t>호퍼</a:t>
            </a:r>
            <a:r>
              <a:rPr lang="ko-KR" altLang="en-US" dirty="0"/>
              <a:t> 회절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픽셀마다 </a:t>
            </a:r>
            <a:r>
              <a:rPr lang="ko-KR" altLang="en-US" dirty="0" err="1"/>
              <a:t>프라운</a:t>
            </a:r>
            <a:r>
              <a:rPr lang="ko-KR" altLang="en-US" dirty="0"/>
              <a:t> </a:t>
            </a:r>
            <a:r>
              <a:rPr lang="ko-KR" altLang="en-US" dirty="0" err="1"/>
              <a:t>호퍼</a:t>
            </a:r>
            <a:r>
              <a:rPr lang="ko-KR" altLang="en-US" dirty="0"/>
              <a:t> 무늬 계산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각 픽셀에 맞는 지점에 값을 </a:t>
            </a:r>
            <a:r>
              <a:rPr lang="ko-KR" altLang="en-US" dirty="0" err="1">
                <a:sym typeface="Wingdings" panose="05000000000000000000" pitchFamily="2" charset="2"/>
              </a:rPr>
              <a:t>더해줌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BEE4FF-BD52-47A6-4B98-33D75D31F688}"/>
              </a:ext>
            </a:extLst>
          </p:cNvPr>
          <p:cNvSpPr/>
          <p:nvPr/>
        </p:nvSpPr>
        <p:spPr>
          <a:xfrm>
            <a:off x="3932221" y="2462542"/>
            <a:ext cx="4200807" cy="3847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62AB63-6F44-6807-F216-B7F0B8589985}"/>
              </a:ext>
            </a:extLst>
          </p:cNvPr>
          <p:cNvSpPr/>
          <p:nvPr/>
        </p:nvSpPr>
        <p:spPr>
          <a:xfrm>
            <a:off x="4149503" y="2679825"/>
            <a:ext cx="1068309" cy="1050202"/>
          </a:xfrm>
          <a:prstGeom prst="roundRect">
            <a:avLst/>
          </a:prstGeom>
          <a:solidFill>
            <a:srgbClr val="6B6B6B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A62B4A-ED9E-E604-2946-3055324EB4D1}"/>
              </a:ext>
            </a:extLst>
          </p:cNvPr>
          <p:cNvSpPr/>
          <p:nvPr/>
        </p:nvSpPr>
        <p:spPr>
          <a:xfrm>
            <a:off x="4537293" y="2679825"/>
            <a:ext cx="1068309" cy="1050202"/>
          </a:xfrm>
          <a:prstGeom prst="roundRect">
            <a:avLst/>
          </a:prstGeom>
          <a:solidFill>
            <a:srgbClr val="6B6B6B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69E75B-80BC-FD16-4611-2DFD74E9F44E}"/>
              </a:ext>
            </a:extLst>
          </p:cNvPr>
          <p:cNvSpPr/>
          <p:nvPr/>
        </p:nvSpPr>
        <p:spPr>
          <a:xfrm>
            <a:off x="4937909" y="2679825"/>
            <a:ext cx="1068309" cy="1050202"/>
          </a:xfrm>
          <a:prstGeom prst="roundRect">
            <a:avLst/>
          </a:prstGeom>
          <a:solidFill>
            <a:srgbClr val="6B6B6B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D71D60-F99E-6C5F-3127-6B447AA63C58}"/>
              </a:ext>
            </a:extLst>
          </p:cNvPr>
          <p:cNvSpPr/>
          <p:nvPr/>
        </p:nvSpPr>
        <p:spPr>
          <a:xfrm>
            <a:off x="5337015" y="2679825"/>
            <a:ext cx="1068309" cy="1050202"/>
          </a:xfrm>
          <a:prstGeom prst="roundRect">
            <a:avLst/>
          </a:prstGeom>
          <a:solidFill>
            <a:srgbClr val="6B6B6B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E5F9DB-4FD1-2F20-0E13-63FDE4CB2BE3}"/>
              </a:ext>
            </a:extLst>
          </p:cNvPr>
          <p:cNvSpPr/>
          <p:nvPr/>
        </p:nvSpPr>
        <p:spPr>
          <a:xfrm>
            <a:off x="5714241" y="2679825"/>
            <a:ext cx="1068309" cy="1050202"/>
          </a:xfrm>
          <a:prstGeom prst="roundRect">
            <a:avLst/>
          </a:prstGeom>
          <a:solidFill>
            <a:srgbClr val="6B6B6B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2EA935-5D49-60EF-A5BE-FD1D6580FD20}"/>
              </a:ext>
            </a:extLst>
          </p:cNvPr>
          <p:cNvSpPr/>
          <p:nvPr/>
        </p:nvSpPr>
        <p:spPr>
          <a:xfrm>
            <a:off x="4385648" y="4048836"/>
            <a:ext cx="3241140" cy="67513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NaN</a:t>
            </a:r>
            <a:r>
              <a:rPr lang="en-US" altLang="ko-KR" sz="2400" b="1" dirty="0">
                <a:solidFill>
                  <a:srgbClr val="FF0000"/>
                </a:solidFill>
              </a:rPr>
              <a:t> Error!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5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000" noProof="1"/>
              <a:t>lens </a:t>
            </a:r>
            <a:r>
              <a:rPr lang="ko-KR" altLang="en-US" sz="4000" noProof="1"/>
              <a:t>시뮬레이션</a:t>
            </a:r>
            <a:endParaRPr lang="en-US" altLang="ko-KR" sz="4000" noProof="1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A42E6AB-C2CB-2FB8-EE2F-03FF1E2416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EFCD69-6469-D513-71D0-AD1E7D8EC3D4}"/>
              </a:ext>
            </a:extLst>
          </p:cNvPr>
          <p:cNvGrpSpPr/>
          <p:nvPr/>
        </p:nvGrpSpPr>
        <p:grpSpPr>
          <a:xfrm>
            <a:off x="2547256" y="3998873"/>
            <a:ext cx="9827907" cy="2483929"/>
            <a:chOff x="2743200" y="1817483"/>
            <a:chExt cx="11796666" cy="325622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6983B78-1431-53FA-02B1-A19C1FC46CC4}"/>
                </a:ext>
              </a:extLst>
            </p:cNvPr>
            <p:cNvSpPr/>
            <p:nvPr/>
          </p:nvSpPr>
          <p:spPr>
            <a:xfrm>
              <a:off x="11230823" y="1941210"/>
              <a:ext cx="289711" cy="31324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6406ED9-41C5-22C1-4A71-09E7D0E22B1E}"/>
                </a:ext>
              </a:extLst>
            </p:cNvPr>
            <p:cNvSpPr/>
            <p:nvPr/>
          </p:nvSpPr>
          <p:spPr>
            <a:xfrm>
              <a:off x="6947026" y="1817483"/>
              <a:ext cx="724278" cy="32230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007172-D049-D621-2FBD-93E7C262E999}"/>
                </a:ext>
              </a:extLst>
            </p:cNvPr>
            <p:cNvSpPr/>
            <p:nvPr/>
          </p:nvSpPr>
          <p:spPr>
            <a:xfrm>
              <a:off x="2743200" y="1941210"/>
              <a:ext cx="289711" cy="31324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81E9900-A15C-BD12-CE82-B2BF47D83B48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2888057" y="2553077"/>
              <a:ext cx="4421108" cy="158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D9E7E93-3025-A126-34D6-A39D4B083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9950" y="4450527"/>
              <a:ext cx="4457322" cy="10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08BDDC1-714F-BCAC-D457-699B3B455CE2}"/>
                </a:ext>
              </a:extLst>
            </p:cNvPr>
            <p:cNvSpPr/>
            <p:nvPr/>
          </p:nvSpPr>
          <p:spPr>
            <a:xfrm>
              <a:off x="11271565" y="3290934"/>
              <a:ext cx="208229" cy="44362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ABC0832-34D7-81AA-B5EC-65A52781229C}"/>
                </a:ext>
              </a:extLst>
            </p:cNvPr>
            <p:cNvSpPr/>
            <p:nvPr/>
          </p:nvSpPr>
          <p:spPr>
            <a:xfrm>
              <a:off x="7297094" y="2553077"/>
              <a:ext cx="7242772" cy="724277"/>
            </a:xfrm>
            <a:custGeom>
              <a:avLst/>
              <a:gdLst>
                <a:gd name="connsiteX0" fmla="*/ 0 w 7242772"/>
                <a:gd name="connsiteY0" fmla="*/ 0 h 724277"/>
                <a:gd name="connsiteX1" fmla="*/ 4074059 w 7242772"/>
                <a:gd name="connsiteY1" fmla="*/ 724277 h 724277"/>
                <a:gd name="connsiteX2" fmla="*/ 7242772 w 7242772"/>
                <a:gd name="connsiteY2" fmla="*/ 0 h 72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772" h="724277">
                  <a:moveTo>
                    <a:pt x="0" y="0"/>
                  </a:moveTo>
                  <a:cubicBezTo>
                    <a:pt x="1433465" y="362138"/>
                    <a:pt x="2866930" y="724277"/>
                    <a:pt x="4074059" y="724277"/>
                  </a:cubicBezTo>
                  <a:cubicBezTo>
                    <a:pt x="5281188" y="724277"/>
                    <a:pt x="6261980" y="362138"/>
                    <a:pt x="7242772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AB505C1-5A42-1F8C-B217-5D3C5C6B2DBB}"/>
                </a:ext>
              </a:extLst>
            </p:cNvPr>
            <p:cNvSpPr/>
            <p:nvPr/>
          </p:nvSpPr>
          <p:spPr>
            <a:xfrm flipV="1">
              <a:off x="7297094" y="3734554"/>
              <a:ext cx="7242772" cy="727295"/>
            </a:xfrm>
            <a:custGeom>
              <a:avLst/>
              <a:gdLst>
                <a:gd name="connsiteX0" fmla="*/ 0 w 7242772"/>
                <a:gd name="connsiteY0" fmla="*/ 0 h 724277"/>
                <a:gd name="connsiteX1" fmla="*/ 4074059 w 7242772"/>
                <a:gd name="connsiteY1" fmla="*/ 724277 h 724277"/>
                <a:gd name="connsiteX2" fmla="*/ 7242772 w 7242772"/>
                <a:gd name="connsiteY2" fmla="*/ 0 h 72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772" h="724277">
                  <a:moveTo>
                    <a:pt x="0" y="0"/>
                  </a:moveTo>
                  <a:cubicBezTo>
                    <a:pt x="1433465" y="362138"/>
                    <a:pt x="2866930" y="724277"/>
                    <a:pt x="4074059" y="724277"/>
                  </a:cubicBezTo>
                  <a:cubicBezTo>
                    <a:pt x="5281188" y="724277"/>
                    <a:pt x="6261980" y="362138"/>
                    <a:pt x="7242772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8442C58-BC54-97DD-DACE-5D4D3914FD3F}"/>
                </a:ext>
              </a:extLst>
            </p:cNvPr>
            <p:cNvSpPr/>
            <p:nvPr/>
          </p:nvSpPr>
          <p:spPr>
            <a:xfrm>
              <a:off x="2779415" y="2568934"/>
              <a:ext cx="217283" cy="187705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111EEA-D10F-FE7F-A2C1-432FE72CFAA5}"/>
              </a:ext>
            </a:extLst>
          </p:cNvPr>
          <p:cNvSpPr txBox="1"/>
          <p:nvPr/>
        </p:nvSpPr>
        <p:spPr>
          <a:xfrm>
            <a:off x="5619364" y="3496220"/>
            <a:ext cx="144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focus</a:t>
            </a:r>
            <a:r>
              <a:rPr lang="ko-KR" altLang="en-US" sz="1400" dirty="0"/>
              <a:t>함수 적용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280549-582D-EF31-DA71-7662C4837A1A}"/>
              </a:ext>
            </a:extLst>
          </p:cNvPr>
          <p:cNvSpPr txBox="1"/>
          <p:nvPr/>
        </p:nvSpPr>
        <p:spPr>
          <a:xfrm>
            <a:off x="6949454" y="4132450"/>
            <a:ext cx="2653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Fresnel Transfer Function </a:t>
            </a:r>
            <a:r>
              <a:rPr lang="ko-KR" altLang="en-US" sz="1400" dirty="0"/>
              <a:t>적용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3B57C-296E-95D0-D8D9-4F1CBE03C6BD}"/>
                  </a:ext>
                </a:extLst>
              </p:cNvPr>
              <p:cNvSpPr txBox="1"/>
              <p:nvPr/>
            </p:nvSpPr>
            <p:spPr>
              <a:xfrm>
                <a:off x="258978" y="1152724"/>
                <a:ext cx="539014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초기 스크린 </a:t>
                </a:r>
                <a:r>
                  <a:rPr lang="en-US" altLang="ko-KR" dirty="0"/>
                  <a:t>: 512 X 512 pixels, 50 X 50 mm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빔 직경 </a:t>
                </a:r>
                <a:r>
                  <a:rPr lang="en-US" altLang="ko-KR" dirty="0"/>
                  <a:t>: 25mm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dx : 50/512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0.097656mm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파장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</a:t>
                </a:r>
                <a:endParaRPr lang="en-US" altLang="ko-KR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ko-KR" dirty="0">
                  <a:solidFill>
                    <a:srgbClr val="000000"/>
                  </a:solidFill>
                </a:endParaRPr>
              </a:p>
              <a:p>
                <a:r>
                  <a:rPr lang="ko-KR" altLang="en-US" dirty="0">
                    <a:solidFill>
                      <a:srgbClr val="000000"/>
                    </a:solidFill>
                  </a:rPr>
                  <a:t>렌즈 초점거리 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: 100m</a:t>
                </a:r>
              </a:p>
              <a:p>
                <a:endParaRPr lang="en-US" altLang="ko-KR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3B57C-296E-95D0-D8D9-4F1CBE03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78" y="1152724"/>
                <a:ext cx="5390148" cy="2862322"/>
              </a:xfrm>
              <a:prstGeom prst="rect">
                <a:avLst/>
              </a:prstGeom>
              <a:blipFill>
                <a:blip r:embed="rId3"/>
                <a:stretch>
                  <a:fillRect l="-904" t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000" noProof="1"/>
              <a:t>lens </a:t>
            </a:r>
            <a:r>
              <a:rPr lang="ko-KR" altLang="en-US" sz="4000" noProof="1"/>
              <a:t>시뮬레이션</a:t>
            </a:r>
            <a:endParaRPr lang="en-US" altLang="ko-KR" sz="4000" noProof="1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A42E6AB-C2CB-2FB8-EE2F-03FF1E2416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circle beam </a:t>
            </a:r>
            <a:r>
              <a:rPr lang="ko-KR" altLang="en-US" dirty="0"/>
              <a:t>시뮬레이션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A804C-2BDA-CAAE-0071-F5DEDAAD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0215" y="1681902"/>
            <a:ext cx="3998910" cy="3494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59072D-0208-478C-BC31-3A26AB1D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47215" y="1681902"/>
            <a:ext cx="4032190" cy="3494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BE30F-BE26-C24D-9DE7-12AB61BA18D5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2570-509D-29A3-DC62-5935C2261D56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A67D0-762F-DD75-C99A-30C70F5D7FF2}"/>
              </a:ext>
            </a:extLst>
          </p:cNvPr>
          <p:cNvSpPr txBox="1"/>
          <p:nvPr/>
        </p:nvSpPr>
        <p:spPr>
          <a:xfrm>
            <a:off x="4796709" y="986366"/>
            <a:ext cx="25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렌즈 통과 전 초기 상태</a:t>
            </a:r>
          </a:p>
        </p:txBody>
      </p:sp>
    </p:spTree>
    <p:extLst>
      <p:ext uri="{BB962C8B-B14F-4D97-AF65-F5344CB8AC3E}">
        <p14:creationId xmlns:p14="http://schemas.microsoft.com/office/powerpoint/2010/main" val="249735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000" noProof="1"/>
              <a:t>lens </a:t>
            </a:r>
            <a:r>
              <a:rPr lang="ko-KR" altLang="en-US" sz="4000" noProof="1"/>
              <a:t>시뮬레이션</a:t>
            </a:r>
            <a:endParaRPr lang="en-US" altLang="ko-KR" sz="4000" noProof="1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A42E6AB-C2CB-2FB8-EE2F-03FF1E2416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circle beam </a:t>
            </a:r>
            <a:r>
              <a:rPr lang="ko-KR" altLang="en-US" dirty="0"/>
              <a:t>시뮬레이션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A804C-2BDA-CAAE-0071-F5DEDAAD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854" y="1681902"/>
            <a:ext cx="3965632" cy="3494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59072D-0208-478C-BC31-3A26AB1D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42876" y="1681902"/>
            <a:ext cx="3943448" cy="3494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F6329-95F8-1839-CD67-5B826424CD5E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EE39F-DAF0-0D3A-64A1-9DC922C37E30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CCAA9-6B49-80BD-2F07-FD9D3FFA2E99}"/>
              </a:ext>
            </a:extLst>
          </p:cNvPr>
          <p:cNvSpPr txBox="1"/>
          <p:nvPr/>
        </p:nvSpPr>
        <p:spPr>
          <a:xfrm>
            <a:off x="5081198" y="986366"/>
            <a:ext cx="20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렌즈 통과 후 상태</a:t>
            </a:r>
          </a:p>
        </p:txBody>
      </p:sp>
    </p:spTree>
    <p:extLst>
      <p:ext uri="{BB962C8B-B14F-4D97-AF65-F5344CB8AC3E}">
        <p14:creationId xmlns:p14="http://schemas.microsoft.com/office/powerpoint/2010/main" val="199215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000" noProof="1"/>
              <a:t>lens </a:t>
            </a:r>
            <a:r>
              <a:rPr lang="ko-KR" altLang="en-US" sz="4000" noProof="1"/>
              <a:t>시뮬레이션</a:t>
            </a:r>
            <a:endParaRPr lang="en-US" altLang="ko-KR" sz="4000" noProof="1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A42E6AB-C2CB-2FB8-EE2F-03FF1E2416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Gaussian beam </a:t>
            </a:r>
            <a:r>
              <a:rPr lang="ko-KR" altLang="en-US" dirty="0"/>
              <a:t>시뮬레이션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A804C-2BDA-CAAE-0071-F5DEDAAD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0214" y="1681902"/>
            <a:ext cx="3998912" cy="3494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59072D-0208-478C-BC31-3A26AB1D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15" y="1681902"/>
            <a:ext cx="4032191" cy="3494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76138E-6CFC-B4AB-E6F3-6A3206DD576F}"/>
              </a:ext>
            </a:extLst>
          </p:cNvPr>
          <p:cNvSpPr txBox="1"/>
          <p:nvPr/>
        </p:nvSpPr>
        <p:spPr>
          <a:xfrm>
            <a:off x="3124569" y="5323438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F8FFF-BF14-2672-9ECC-8232311F0722}"/>
              </a:ext>
            </a:extLst>
          </p:cNvPr>
          <p:cNvSpPr txBox="1"/>
          <p:nvPr/>
        </p:nvSpPr>
        <p:spPr>
          <a:xfrm>
            <a:off x="8164323" y="5323438"/>
            <a:ext cx="7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BEF58-E69E-CF6C-527F-3CA28B54F4B1}"/>
              </a:ext>
            </a:extLst>
          </p:cNvPr>
          <p:cNvSpPr txBox="1"/>
          <p:nvPr/>
        </p:nvSpPr>
        <p:spPr>
          <a:xfrm>
            <a:off x="4796709" y="986366"/>
            <a:ext cx="25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렌즈 통과 전 초기 상태</a:t>
            </a:r>
          </a:p>
        </p:txBody>
      </p:sp>
    </p:spTree>
    <p:extLst>
      <p:ext uri="{BB962C8B-B14F-4D97-AF65-F5344CB8AC3E}">
        <p14:creationId xmlns:p14="http://schemas.microsoft.com/office/powerpoint/2010/main" val="72288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447</Words>
  <Application>Microsoft Office PowerPoint</Application>
  <PresentationFormat>와이드스크린</PresentationFormat>
  <Paragraphs>146</Paragraphs>
  <Slides>19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Cambria Math</vt:lpstr>
      <vt:lpstr>Courier New</vt:lpstr>
      <vt:lpstr>Wingdings</vt:lpstr>
      <vt:lpstr>Office 테마</vt:lpstr>
      <vt:lpstr>Adobe Acrobat Document</vt:lpstr>
      <vt:lpstr>SPGD implementation</vt:lpstr>
      <vt:lpstr>목차</vt:lpstr>
      <vt:lpstr>32X32 SPGD 모의 시뮬레이션</vt:lpstr>
      <vt:lpstr>32X32 SPGD 모의 시뮬레이션</vt:lpstr>
      <vt:lpstr>32X32 SPGD 모의 시뮬레이션</vt:lpstr>
      <vt:lpstr>lens 시뮬레이션</vt:lpstr>
      <vt:lpstr>lens 시뮬레이션</vt:lpstr>
      <vt:lpstr>lens 시뮬레이션</vt:lpstr>
      <vt:lpstr>lens 시뮬레이션</vt:lpstr>
      <vt:lpstr>lens 시뮬레이션</vt:lpstr>
      <vt:lpstr>4f system 시뮬레이션</vt:lpstr>
      <vt:lpstr>4f system 시뮬레이션</vt:lpstr>
      <vt:lpstr>4f system 시뮬레이션</vt:lpstr>
      <vt:lpstr>4f system 시뮬레이션</vt:lpstr>
      <vt:lpstr>4f system 시뮬레이션</vt:lpstr>
      <vt:lpstr>4f system 시뮬레이션</vt:lpstr>
      <vt:lpstr>4f system 시뮬레이션</vt:lpstr>
      <vt:lpstr>4f system 시뮬레이션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분석</dc:title>
  <dc:creator>김 부경</dc:creator>
  <cp:lastModifiedBy>D.LS Oz</cp:lastModifiedBy>
  <cp:revision>34</cp:revision>
  <dcterms:created xsi:type="dcterms:W3CDTF">2023-04-10T16:15:33Z</dcterms:created>
  <dcterms:modified xsi:type="dcterms:W3CDTF">2023-05-09T09:07:05Z</dcterms:modified>
</cp:coreProperties>
</file>