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80" r:id="rId2"/>
    <p:sldId id="271" r:id="rId3"/>
    <p:sldId id="290" r:id="rId4"/>
    <p:sldId id="302" r:id="rId5"/>
    <p:sldId id="294" r:id="rId6"/>
    <p:sldId id="291" r:id="rId7"/>
    <p:sldId id="288" r:id="rId8"/>
    <p:sldId id="293" r:id="rId9"/>
    <p:sldId id="289" r:id="rId10"/>
    <p:sldId id="292" r:id="rId11"/>
    <p:sldId id="295" r:id="rId12"/>
    <p:sldId id="296" r:id="rId13"/>
    <p:sldId id="299" r:id="rId14"/>
    <p:sldId id="301" r:id="rId15"/>
    <p:sldId id="300" r:id="rId16"/>
    <p:sldId id="285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918" autoAdjust="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2023-05-23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5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6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46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4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748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6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5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1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0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9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4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CE2-3038-360F-7867-58D70CA1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1F41E-3D78-3689-8098-389750A1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11DA-2DE7-5FDD-7403-8EE3332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FB0-603D-43BF-8944-3A3BD2F325BE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D88D-A4C6-8106-CEED-17696DF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3E073-07B6-32CA-36E6-313B618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883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951E-9767-FB2D-A140-B9226C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0ACC7-B5AF-F121-676A-2FCFC494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A7-D45B-FE96-4C36-8EA8798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F5D-A5AC-4A48-AC36-C087C371E0C7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13B54-1BD4-C491-DF32-7DE26B5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8B24-D9D6-9A94-6C4A-AA62DAA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0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83E9E-6F45-BEE7-037B-767583AD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871F0-BC9B-F911-8B17-6F1AC8FD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7FA4-72B4-C93F-8756-641A27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2BD-4C6A-470E-8EB5-D42C7EF5F2E2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94DF-2BE7-9FBC-AA79-E6208E8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BA4C6-929E-34D0-5236-4F00AF7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4895-08E3-A723-7289-41E24E3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" y="136525"/>
            <a:ext cx="11108820" cy="52363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9A5BAD-18FF-2577-29E9-AED6E0F089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1090" y="660163"/>
            <a:ext cx="3998912" cy="30527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488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DCF-D766-142D-99BB-3566849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0800-192E-7280-A4D0-BE93C7EE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80B2-23D5-5391-2340-14D60F5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69F2-FF86-403D-A8EF-5A108A27C9A7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15B0A-AAAC-9149-9702-7E06CEC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9BF4-AFA3-EEE7-28D2-3FCEABF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0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E0D2-89B1-D33D-5B42-F5B2130F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30BA-13C8-297F-92E4-3361A9E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45041-CCB0-A66F-15FE-DD4DE1BF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603C-A952-2F8B-A740-E512935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A1B2-C95C-985E-E7CA-EF3D7C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5CD7C-E6AF-B421-89C8-C3BC61C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445466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FB43-3904-655F-2EB0-150ACC81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21C0-6182-E9CD-6963-FE26391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78614-73F2-05B7-4525-515313A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176C-7155-3FE1-660B-7E9DEB37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57D34-21FC-BD05-BEEB-239557D2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AFA8D-496F-2504-B424-B07C134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9DF4A-B0F5-4301-5E90-C186755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1A394-7800-4B44-D167-D969F7A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6827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2C37-55BD-C849-1054-2F83CFF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C4C00-7444-0FF1-F078-08DC3E2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C3E6-6745-42AE-98F8-F616BB3A5B99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57DFC-29F2-E584-858D-AF3D265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731-63BE-D09E-29ED-8CD336C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47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B9720-52DE-F6DD-409C-52EFFB9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AD8A2-E62B-69FA-BC03-809A0AF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CE233-0314-6F93-12EA-AC454CC3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3842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D3F8-B31A-0219-686D-3672D4E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6B07-ED2B-BFFC-FE60-923E23B5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732B0-BA2D-9044-B37B-2E7B954C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08914-A806-3155-E1F2-155FB23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89F-4E2A-490F-9C7F-544D4CB781C6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40FC-D885-582F-0DB3-5072158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82EE-7B3B-D3C8-1FF1-52F7A83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5C78-A413-F4AB-EF46-E619EB6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3B04B-76BC-5E8D-1C47-DB6D08F1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3E690-A8C2-47DF-60F4-0AD6AC8C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874FB-89D8-E984-7E76-39BA4E3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F28-918A-4CE4-B1E7-91546B49DEB5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B9694-0CA3-04B4-83F8-274E4CA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D771-32D5-8088-8805-28A6772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DB10E-5348-037C-D3C1-C9A6AB8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6B6-C60D-F5FD-AC11-FDB3AA4E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586DE-2460-88C4-91ED-E98B05E2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FBD7-F59E-499B-ABBB-DEE384B67D12}" type="datetime1">
              <a:rPr lang="ko-KR" altLang="en-US" noProof="0" smtClean="0"/>
              <a:t>2023-05-23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53DF-F978-E89C-2E83-CD10552A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1794-DEA5-6F1F-3B5B-835E4180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168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1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79B2-C5D1-54B8-DBD7-04C7B87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SPGD implementation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7F786-DDB4-8BBE-5A09-2DECD83E1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201821252 </a:t>
            </a:r>
            <a:r>
              <a:rPr lang="ko-KR" altLang="en-US" dirty="0" err="1"/>
              <a:t>김부경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D8A8899-D369-344D-2E39-7AC9AFE9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73" y="2713258"/>
            <a:ext cx="196215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360F2C-3006-4B3A-A8ED-4BFD71A88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09" y="760633"/>
            <a:ext cx="2200275" cy="1952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trial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6958F-F97B-7E52-5636-31AD76625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257" y="760633"/>
            <a:ext cx="220027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86B25-C418-4320-692C-977710CD0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320" y="2713258"/>
            <a:ext cx="1962150" cy="1762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DC9F3-1C2D-EE32-4628-2A205A1D8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58" y="4475382"/>
            <a:ext cx="10869283" cy="2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trial 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94930-1E0E-1BE1-9811-1B598847E477}"/>
              </a:ext>
            </a:extLst>
          </p:cNvPr>
          <p:cNvSpPr txBox="1"/>
          <p:nvPr/>
        </p:nvSpPr>
        <p:spPr>
          <a:xfrm>
            <a:off x="473044" y="1102222"/>
            <a:ext cx="11245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시행시까지 최대 </a:t>
            </a:r>
            <a:r>
              <a:rPr lang="en-US" altLang="ko-KR" dirty="0"/>
              <a:t>J</a:t>
            </a:r>
            <a:r>
              <a:rPr lang="ko-KR" altLang="en-US" dirty="0"/>
              <a:t>값을 반환했던 </a:t>
            </a:r>
            <a:r>
              <a:rPr lang="en-US" altLang="ko-KR" dirty="0"/>
              <a:t>u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최대값의 상태와 현재</a:t>
            </a:r>
            <a:r>
              <a:rPr lang="en-US" altLang="ko-KR" dirty="0"/>
              <a:t>(</a:t>
            </a:r>
            <a:r>
              <a:rPr lang="ko-KR" altLang="en-US" dirty="0"/>
              <a:t>현재가 최대라면 바로 직전</a:t>
            </a:r>
            <a:r>
              <a:rPr lang="en-US" altLang="ko-KR" dirty="0"/>
              <a:t>)</a:t>
            </a:r>
            <a:r>
              <a:rPr lang="ko-KR" altLang="en-US" dirty="0"/>
              <a:t>의 상태 비교하여 </a:t>
            </a:r>
            <a:r>
              <a:rPr lang="en-US" altLang="ko-KR" dirty="0"/>
              <a:t>du</a:t>
            </a:r>
            <a:r>
              <a:rPr lang="ko-KR" altLang="en-US" dirty="0"/>
              <a:t>와 </a:t>
            </a:r>
            <a:r>
              <a:rPr lang="en-US" altLang="ko-KR" dirty="0" err="1"/>
              <a:t>dJ</a:t>
            </a:r>
            <a:r>
              <a:rPr lang="en-US" altLang="ko-KR" dirty="0"/>
              <a:t> </a:t>
            </a:r>
            <a:r>
              <a:rPr lang="ko-KR" altLang="en-US" dirty="0"/>
              <a:t>결정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879E54-8ADE-4036-648B-7D2DD75B3431}"/>
              </a:ext>
            </a:extLst>
          </p:cNvPr>
          <p:cNvGrpSpPr/>
          <p:nvPr/>
        </p:nvGrpSpPr>
        <p:grpSpPr>
          <a:xfrm>
            <a:off x="2704272" y="2018636"/>
            <a:ext cx="5565026" cy="4702839"/>
            <a:chOff x="2704272" y="2018636"/>
            <a:chExt cx="5565026" cy="4702839"/>
          </a:xfrm>
        </p:grpSpPr>
        <p:pic>
          <p:nvPicPr>
            <p:cNvPr id="10" name="그림 9" descr="도표, 평면도, 기술 도면, 라인이(가) 표시된 사진&#10;&#10;자동 생성된 설명">
              <a:extLst>
                <a:ext uri="{FF2B5EF4-FFF2-40B4-BE49-F238E27FC236}">
                  <a16:creationId xmlns:a16="http://schemas.microsoft.com/office/drawing/2014/main" id="{6B4C9B6B-6156-8EB1-FD4C-0A25569A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4272" y="2018636"/>
              <a:ext cx="5565026" cy="470283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0C1227-E8FD-6645-74C7-4F0DAF747522}"/>
                    </a:ext>
                  </a:extLst>
                </p:cNvPr>
                <p:cNvSpPr txBox="1"/>
                <p:nvPr/>
              </p:nvSpPr>
              <p:spPr>
                <a:xfrm>
                  <a:off x="5205506" y="3655660"/>
                  <a:ext cx="4436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0C1227-E8FD-6645-74C7-4F0DAF747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506" y="3655660"/>
                  <a:ext cx="443620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BD6CD0-74F7-2CE5-7FC7-7DD932CDDE8B}"/>
                    </a:ext>
                  </a:extLst>
                </p:cNvPr>
                <p:cNvSpPr txBox="1"/>
                <p:nvPr/>
              </p:nvSpPr>
              <p:spPr>
                <a:xfrm>
                  <a:off x="6973300" y="3655660"/>
                  <a:ext cx="1033502" cy="3049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2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BD6CD0-74F7-2CE5-7FC7-7DD932CDD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300" y="3655660"/>
                  <a:ext cx="1033502" cy="304955"/>
                </a:xfrm>
                <a:prstGeom prst="rect">
                  <a:avLst/>
                </a:prstGeom>
                <a:blipFill>
                  <a:blip r:embed="rId5"/>
                  <a:stretch>
                    <a:fillRect t="-8000"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352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299D0F-33C1-9266-D798-053336EE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70" y="2713257"/>
            <a:ext cx="1962150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D48EFA-8E59-C73D-B102-86C414E8A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08" y="760632"/>
            <a:ext cx="2200275" cy="19526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trial 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6958F-F97B-7E52-5636-31AD76625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257" y="760633"/>
            <a:ext cx="220027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86B25-C418-4320-692C-977710CD0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320" y="2713258"/>
            <a:ext cx="1962150" cy="1762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80CEC5-7A96-0578-27C6-6BEBDDCD9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58" y="4475381"/>
            <a:ext cx="10869283" cy="23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실제 실험 적용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0A253-CF6D-12BB-9BC7-A2D7A90DD6F8}"/>
              </a:ext>
            </a:extLst>
          </p:cNvPr>
          <p:cNvSpPr txBox="1"/>
          <p:nvPr/>
        </p:nvSpPr>
        <p:spPr>
          <a:xfrm>
            <a:off x="473044" y="1102222"/>
            <a:ext cx="11245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시뮬레이션 코드를 실험용 코드로 변환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코드 정리 작업중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실제 결과에는 영향이 없으나 </a:t>
            </a:r>
            <a:r>
              <a:rPr lang="en-US" altLang="ko-KR" dirty="0">
                <a:sym typeface="Wingdings" panose="05000000000000000000" pitchFamily="2" charset="2"/>
              </a:rPr>
              <a:t>figure</a:t>
            </a:r>
            <a:r>
              <a:rPr lang="ko-KR" altLang="en-US" dirty="0">
                <a:sym typeface="Wingdings" panose="05000000000000000000" pitchFamily="2" charset="2"/>
              </a:rPr>
              <a:t>표시에 아직 문제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100</a:t>
            </a:r>
            <a:r>
              <a:rPr lang="ko-KR" altLang="en-US" dirty="0">
                <a:sym typeface="Wingdings" panose="05000000000000000000" pitchFamily="2" charset="2"/>
              </a:rPr>
              <a:t>번 </a:t>
            </a:r>
            <a:r>
              <a:rPr lang="en-US" altLang="ko-KR" dirty="0">
                <a:sym typeface="Wingdings" panose="05000000000000000000" pitchFamily="2" charset="2"/>
              </a:rPr>
              <a:t>iteration</a:t>
            </a:r>
            <a:r>
              <a:rPr lang="ko-KR" altLang="en-US" dirty="0">
                <a:sym typeface="Wingdings" panose="05000000000000000000" pitchFamily="2" charset="2"/>
              </a:rPr>
              <a:t>에 대략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분 소모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수렴 </a:t>
            </a:r>
            <a:r>
              <a:rPr lang="en-US" altLang="ko-KR" dirty="0">
                <a:sym typeface="Wingdings" panose="05000000000000000000" pitchFamily="2" charset="2"/>
              </a:rPr>
              <a:t>X)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15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실제 실험 적용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2446EB8-8F34-1FA1-7E97-524EBEC7D9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Good case</a:t>
            </a:r>
            <a:endParaRPr lang="ko-KR" altLang="en-US" dirty="0"/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D8B2EF02-7133-D8D3-5E0A-A0A775B0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522" y="888518"/>
            <a:ext cx="3529207" cy="3324165"/>
          </a:xfrm>
          <a:prstGeom prst="rect">
            <a:avLst/>
          </a:prstGeom>
        </p:spPr>
      </p:pic>
      <p:pic>
        <p:nvPicPr>
          <p:cNvPr id="28" name="그림 27" descr="스크린샷, 다채로움, 패턴, 사각형이(가) 표시된 사진&#10;&#10;자동 생성된 설명">
            <a:extLst>
              <a:ext uri="{FF2B5EF4-FFF2-40B4-BE49-F238E27FC236}">
                <a16:creationId xmlns:a16="http://schemas.microsoft.com/office/drawing/2014/main" id="{07A50AD3-50B8-C11C-975A-64B9F7B2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787" y="4281191"/>
            <a:ext cx="2749069" cy="2493058"/>
          </a:xfrm>
          <a:prstGeom prst="rect">
            <a:avLst/>
          </a:prstGeom>
        </p:spPr>
      </p:pic>
      <p:pic>
        <p:nvPicPr>
          <p:cNvPr id="30" name="그림 29" descr="스크린샷, 다채로움, 패턴, 사각형이(가) 표시된 사진&#10;&#10;자동 생성된 설명">
            <a:extLst>
              <a:ext uri="{FF2B5EF4-FFF2-40B4-BE49-F238E27FC236}">
                <a16:creationId xmlns:a16="http://schemas.microsoft.com/office/drawing/2014/main" id="{264BF00F-E46B-4BF4-DDEF-74AF0DBF8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18" y="4281191"/>
            <a:ext cx="2749069" cy="249915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F7A18FA-26DF-C9F4-77C2-49CE17284185}"/>
              </a:ext>
            </a:extLst>
          </p:cNvPr>
          <p:cNvGrpSpPr/>
          <p:nvPr/>
        </p:nvGrpSpPr>
        <p:grpSpPr>
          <a:xfrm>
            <a:off x="7723950" y="888519"/>
            <a:ext cx="3529207" cy="3324165"/>
            <a:chOff x="7723950" y="888519"/>
            <a:chExt cx="3529207" cy="3324165"/>
          </a:xfrm>
        </p:grpSpPr>
        <p:pic>
          <p:nvPicPr>
            <p:cNvPr id="4" name="그림 3" descr="스크린샷, 텍스트이(가) 표시된 사진&#10;&#10;자동 생성된 설명">
              <a:extLst>
                <a:ext uri="{FF2B5EF4-FFF2-40B4-BE49-F238E27FC236}">
                  <a16:creationId xmlns:a16="http://schemas.microsoft.com/office/drawing/2014/main" id="{E7CE93F4-82FA-ED63-924F-2790C5B4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3950" y="888519"/>
              <a:ext cx="3529207" cy="3324165"/>
            </a:xfrm>
            <a:prstGeom prst="rect">
              <a:avLst/>
            </a:prstGeom>
          </p:spPr>
        </p:pic>
        <p:pic>
          <p:nvPicPr>
            <p:cNvPr id="36" name="그림 35" descr="텍스트, 스크린샷, 디스플레이, 번호이(가) 표시된 사진&#10;&#10;자동 생성된 설명">
              <a:extLst>
                <a:ext uri="{FF2B5EF4-FFF2-40B4-BE49-F238E27FC236}">
                  <a16:creationId xmlns:a16="http://schemas.microsoft.com/office/drawing/2014/main" id="{DB9D4911-0AF2-9B27-0A15-4A23CF5CD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551" t="7988" r="20698" b="19717"/>
            <a:stretch/>
          </p:blipFill>
          <p:spPr>
            <a:xfrm>
              <a:off x="7913818" y="974669"/>
              <a:ext cx="3037838" cy="300145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9EC11F-3FDD-A549-9FDC-80FBC01FFED9}"/>
              </a:ext>
            </a:extLst>
          </p:cNvPr>
          <p:cNvGrpSpPr/>
          <p:nvPr/>
        </p:nvGrpSpPr>
        <p:grpSpPr>
          <a:xfrm>
            <a:off x="200204" y="888517"/>
            <a:ext cx="3529207" cy="3324165"/>
            <a:chOff x="200204" y="888517"/>
            <a:chExt cx="3529207" cy="3324165"/>
          </a:xfrm>
        </p:grpSpPr>
        <p:pic>
          <p:nvPicPr>
            <p:cNvPr id="3" name="그림 2" descr="스크린샷, 텍스트이(가) 표시된 사진&#10;&#10;자동 생성된 설명">
              <a:extLst>
                <a:ext uri="{FF2B5EF4-FFF2-40B4-BE49-F238E27FC236}">
                  <a16:creationId xmlns:a16="http://schemas.microsoft.com/office/drawing/2014/main" id="{190D9E1C-8883-4F9E-50B7-427EA0FC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204" y="888517"/>
              <a:ext cx="3529207" cy="3324165"/>
            </a:xfrm>
            <a:prstGeom prst="rect">
              <a:avLst/>
            </a:prstGeom>
          </p:spPr>
        </p:pic>
        <p:pic>
          <p:nvPicPr>
            <p:cNvPr id="34" name="그림 33" descr="텍스트, 스크린샷, 폰트, 디스플레이이(가) 표시된 사진&#10;&#10;자동 생성된 설명">
              <a:extLst>
                <a:ext uri="{FF2B5EF4-FFF2-40B4-BE49-F238E27FC236}">
                  <a16:creationId xmlns:a16="http://schemas.microsoft.com/office/drawing/2014/main" id="{E1B26E2C-A629-CC63-4C4B-31025C279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4755" t="7640" r="19836" b="19111"/>
            <a:stretch/>
          </p:blipFill>
          <p:spPr>
            <a:xfrm>
              <a:off x="381001" y="965145"/>
              <a:ext cx="3012280" cy="3052109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DDBFCE-2DDA-E61B-28BD-CDEFE832E1E4}"/>
              </a:ext>
            </a:extLst>
          </p:cNvPr>
          <p:cNvSpPr/>
          <p:nvPr/>
        </p:nvSpPr>
        <p:spPr>
          <a:xfrm>
            <a:off x="5394324" y="2299111"/>
            <a:ext cx="390525" cy="384175"/>
          </a:xfrm>
          <a:prstGeom prst="rect">
            <a:avLst/>
          </a:prstGeom>
          <a:noFill/>
          <a:ln w="1905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CAD93-AA31-34EC-61E5-EBC72027FAFA}"/>
              </a:ext>
            </a:extLst>
          </p:cNvPr>
          <p:cNvSpPr txBox="1"/>
          <p:nvPr/>
        </p:nvSpPr>
        <p:spPr>
          <a:xfrm>
            <a:off x="5717322" y="2511531"/>
            <a:ext cx="170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J=1.3084</a:t>
            </a:r>
            <a:endParaRPr lang="ko-KR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2CBAA97B-7418-807C-D6BC-F431A2890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204" y="4312825"/>
            <a:ext cx="3867081" cy="22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9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실제 실험 적용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2446EB8-8F34-1FA1-7E97-524EBEC7D9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Bad case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B2EF02-7133-D8D3-5E0A-A0A775B0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1090" y="957025"/>
            <a:ext cx="3462671" cy="332416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7A50AD3-50B8-C11C-975A-64B9F7B2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42787" y="4281191"/>
            <a:ext cx="2749069" cy="249305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4BF00F-E46B-4BF4-DDEF-74AF0DBF89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14018" y="4281191"/>
            <a:ext cx="2749069" cy="2499153"/>
          </a:xfrm>
          <a:prstGeom prst="rect">
            <a:avLst/>
          </a:prstGeom>
        </p:spPr>
      </p:pic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E7CE93F4-82FA-ED63-924F-2790C5B4C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250" y="957026"/>
            <a:ext cx="3529207" cy="3324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CAD93-AA31-34EC-61E5-EBC72027FAFA}"/>
              </a:ext>
            </a:extLst>
          </p:cNvPr>
          <p:cNvSpPr txBox="1"/>
          <p:nvPr/>
        </p:nvSpPr>
        <p:spPr>
          <a:xfrm>
            <a:off x="1977744" y="2485741"/>
            <a:ext cx="170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J=0.87951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BAA97B-7418-807C-D6BC-F431A289039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39159" y="4312825"/>
            <a:ext cx="3789171" cy="22735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9F791D-0E8A-834D-66F2-F6E022B64A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866" t="8099" r="19229" b="19570"/>
          <a:stretch/>
        </p:blipFill>
        <p:spPr>
          <a:xfrm>
            <a:off x="4343021" y="1059107"/>
            <a:ext cx="3032906" cy="30115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116407-4C91-72BE-DFF3-93EEB544CCE1}"/>
              </a:ext>
            </a:extLst>
          </p:cNvPr>
          <p:cNvSpPr/>
          <p:nvPr/>
        </p:nvSpPr>
        <p:spPr>
          <a:xfrm>
            <a:off x="1985225" y="2521195"/>
            <a:ext cx="97200" cy="97911"/>
          </a:xfrm>
          <a:prstGeom prst="rect">
            <a:avLst/>
          </a:prstGeom>
          <a:noFill/>
          <a:ln w="1905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낱말맞추기 퍼즐, 사각형이(가) 표시된 사진&#10;&#10;자동 생성된 설명">
            <a:extLst>
              <a:ext uri="{FF2B5EF4-FFF2-40B4-BE49-F238E27FC236}">
                <a16:creationId xmlns:a16="http://schemas.microsoft.com/office/drawing/2014/main" id="{BFA7608A-516A-6C5D-A3EC-8157A56A7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8451" y="1059107"/>
            <a:ext cx="3857009" cy="30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8F4B02-20BB-E9D4-41EC-94E3EEEBCBC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16X16 SLM </a:t>
                </a:r>
                <a:r>
                  <a:rPr lang="ko-KR" altLang="en-US" sz="1800" dirty="0"/>
                  <a:t>시뮬레이션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dirty="0"/>
                  <a:t>local minimum(maximum) </a:t>
                </a:r>
                <a:r>
                  <a:rPr lang="ko-KR" altLang="en-US" sz="1800" dirty="0"/>
                  <a:t>해결</a:t>
                </a:r>
                <a:endParaRPr lang="en-US" altLang="ko-KR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800" b="0" i="0" u="none" strike="noStrike" baseline="0" dirty="0">
                    <a:latin typeface="CambriaMath"/>
                  </a:rPr>
                  <a:t>𝛾값 추가</a:t>
                </a:r>
                <a:endParaRPr lang="en-US" altLang="ko-KR" sz="1800" b="0" i="0" u="none" strike="noStrike" baseline="0" dirty="0">
                  <a:latin typeface="CambriaMath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sz="1800" b="0" i="0" u="none" strike="noStrike" baseline="0" dirty="0">
                    <a:latin typeface="CambriaMath"/>
                  </a:rPr>
                  <a:t>값 변경</a:t>
                </a:r>
                <a:endParaRPr lang="en-US" altLang="ko-KR" sz="1800" b="0" i="0" u="none" strike="noStrike" baseline="0" dirty="0">
                  <a:latin typeface="CambriaMath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altLang="ko-KR" sz="1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800" dirty="0"/>
                  <a:t>실제 </a:t>
                </a:r>
                <a:r>
                  <a:rPr lang="en-US" altLang="ko-KR" sz="1800" dirty="0"/>
                  <a:t>SLM system</a:t>
                </a:r>
                <a:r>
                  <a:rPr lang="ko-KR" altLang="en-US" sz="1800" dirty="0"/>
                  <a:t>에 적용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ko-KR" altLang="en-US" sz="180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8F4B02-20BB-E9D4-41EC-94E3EEEBC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ADEF63D-AC12-7601-7587-385ABE46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779654"/>
            <a:ext cx="4943475" cy="2924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1FC1DD-605C-5133-46FB-C22F3EC3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8" y="2133220"/>
            <a:ext cx="4838700" cy="487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A6896-BC4C-8E43-C79A-842DC7D015A2}"/>
              </a:ext>
            </a:extLst>
          </p:cNvPr>
          <p:cNvSpPr txBox="1"/>
          <p:nvPr/>
        </p:nvSpPr>
        <p:spPr>
          <a:xfrm>
            <a:off x="390524" y="6380859"/>
            <a:ext cx="1163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여민수, 김한솔, </a:t>
            </a:r>
            <a:r>
              <a:rPr lang="ko-KR" altLang="en-US" sz="1200" dirty="0" err="1"/>
              <a:t>정윤찬</a:t>
            </a:r>
            <a:r>
              <a:rPr lang="ko-KR" altLang="en-US" sz="1200" dirty="0"/>
              <a:t>. (2023). CMA-ES/SPGD 이중 알고리즘을 통한 결맞음 빔 결합 시스템 위상제어 및 동작성능에 대한 </a:t>
            </a:r>
            <a:r>
              <a:rPr lang="ko-KR" altLang="en-US" sz="1200" dirty="0" err="1"/>
              <a:t>전산모사</a:t>
            </a:r>
            <a:r>
              <a:rPr lang="ko-KR" altLang="en-US" sz="1200" dirty="0"/>
              <a:t> 분석. </a:t>
            </a:r>
            <a:r>
              <a:rPr lang="ko-KR" altLang="en-US" sz="1200" dirty="0" err="1"/>
              <a:t>한국광학회지</a:t>
            </a:r>
            <a:r>
              <a:rPr lang="ko-KR" altLang="en-US" sz="1200" dirty="0"/>
              <a:t>, 34(1), 1-12.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DB8A69-B731-94E2-0D48-7D89EBC6AA8D}"/>
              </a:ext>
            </a:extLst>
          </p:cNvPr>
          <p:cNvSpPr/>
          <p:nvPr/>
        </p:nvSpPr>
        <p:spPr>
          <a:xfrm>
            <a:off x="7739061" y="2219181"/>
            <a:ext cx="257175" cy="2769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9DCF87-DD86-C798-6BA4-8F0A6FB93580}"/>
              </a:ext>
            </a:extLst>
          </p:cNvPr>
          <p:cNvSpPr/>
          <p:nvPr/>
        </p:nvSpPr>
        <p:spPr>
          <a:xfrm>
            <a:off x="7162799" y="5267443"/>
            <a:ext cx="962026" cy="2769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E47F2C-5040-0A35-F218-416F0ED040D9}"/>
              </a:ext>
            </a:extLst>
          </p:cNvPr>
          <p:cNvGrpSpPr/>
          <p:nvPr/>
        </p:nvGrpSpPr>
        <p:grpSpPr>
          <a:xfrm>
            <a:off x="1140523" y="1247249"/>
            <a:ext cx="4091136" cy="5012447"/>
            <a:chOff x="1502833" y="1488789"/>
            <a:chExt cx="4091136" cy="50124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803251-BE47-C870-E0D4-81E6604B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042177" y="1949445"/>
              <a:ext cx="5012447" cy="4091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D1DB603-B3EF-955B-6000-750B98C1736B}"/>
                    </a:ext>
                  </a:extLst>
                </p:cNvPr>
                <p:cNvSpPr txBox="1"/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CCEE74-5192-D78E-619C-D25299CCAA53}"/>
                    </a:ext>
                  </a:extLst>
                </p:cNvPr>
                <p:cNvSpPr txBox="1"/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9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1CA016-787D-E4F8-44F8-78759626601F}"/>
                </a:ext>
              </a:extLst>
            </p:cNvPr>
            <p:cNvSpPr txBox="1"/>
            <p:nvPr/>
          </p:nvSpPr>
          <p:spPr>
            <a:xfrm>
              <a:off x="4833299" y="3658787"/>
              <a:ext cx="539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return</a:t>
              </a:r>
            </a:p>
            <a:p>
              <a:pPr algn="ctr"/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992B4F-F979-123A-9D51-FE56479BA699}"/>
              </a:ext>
            </a:extLst>
          </p:cNvPr>
          <p:cNvSpPr/>
          <p:nvPr/>
        </p:nvSpPr>
        <p:spPr>
          <a:xfrm>
            <a:off x="992865" y="2204659"/>
            <a:ext cx="1323992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FF7920-6D3B-D6F9-5AD9-072C8B770C64}"/>
              </a:ext>
            </a:extLst>
          </p:cNvPr>
          <p:cNvSpPr/>
          <p:nvPr/>
        </p:nvSpPr>
        <p:spPr>
          <a:xfrm>
            <a:off x="992866" y="4443425"/>
            <a:ext cx="4276897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174D82-FAC3-86A4-6A98-413CA11CFA7A}"/>
              </a:ext>
            </a:extLst>
          </p:cNvPr>
          <p:cNvSpPr/>
          <p:nvPr/>
        </p:nvSpPr>
        <p:spPr>
          <a:xfrm>
            <a:off x="4155370" y="1216400"/>
            <a:ext cx="1114394" cy="31721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FB7CB-1947-F055-1253-7540952D5BD8}"/>
              </a:ext>
            </a:extLst>
          </p:cNvPr>
          <p:cNvSpPr txBox="1"/>
          <p:nvPr/>
        </p:nvSpPr>
        <p:spPr>
          <a:xfrm>
            <a:off x="1466713" y="766690"/>
            <a:ext cx="354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전체적인 </a:t>
            </a:r>
            <a:r>
              <a:rPr lang="en-US" altLang="ko-KR" sz="1800" b="1" dirty="0"/>
              <a:t>SPGD</a:t>
            </a:r>
            <a:r>
              <a:rPr lang="ko-KR" altLang="en-US" sz="1800" b="1" dirty="0"/>
              <a:t>알고리즘 흐름도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10953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ko-KR" altLang="en-US" dirty="0"/>
              <a:t>현재 시뮬레이션 진행 상태</a:t>
            </a:r>
            <a:endParaRPr lang="en-US" altLang="ko-KR" dirty="0"/>
          </a:p>
          <a:p>
            <a:pPr algn="ctr"/>
            <a:r>
              <a:rPr lang="ko-KR" altLang="en-US" dirty="0"/>
              <a:t>실제 실험 적용</a:t>
            </a:r>
            <a:endParaRPr lang="en-US" altLang="ko-KR" dirty="0"/>
          </a:p>
          <a:p>
            <a:pPr algn="ctr" rtl="0"/>
            <a:endParaRPr lang="en-US" altLang="ko-KR" dirty="0"/>
          </a:p>
          <a:p>
            <a:pPr algn="ctr"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82D063-10C5-FD81-8497-CC25EAD1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0" y="1041639"/>
            <a:ext cx="3168057" cy="2549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13A10-0963-AF26-E219-44218B040BD9}"/>
              </a:ext>
            </a:extLst>
          </p:cNvPr>
          <p:cNvSpPr txBox="1"/>
          <p:nvPr/>
        </p:nvSpPr>
        <p:spPr>
          <a:xfrm>
            <a:off x="4408098" y="1102222"/>
            <a:ext cx="7310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초기 </a:t>
            </a:r>
            <a:r>
              <a:rPr lang="en-US" altLang="ko-KR" dirty="0"/>
              <a:t>J</a:t>
            </a:r>
            <a:r>
              <a:rPr lang="ko-KR" altLang="en-US" dirty="0"/>
              <a:t>값이 급격히 증가 후 수렴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local minimum(maximum)</a:t>
            </a:r>
            <a:r>
              <a:rPr lang="ko-KR" altLang="en-US" dirty="0"/>
              <a:t>에 빠짐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 </a:t>
            </a:r>
            <a:r>
              <a:rPr lang="en-US" altLang="ko-KR" dirty="0"/>
              <a:t>SLM</a:t>
            </a:r>
            <a:r>
              <a:rPr lang="ko-KR" altLang="en-US" dirty="0"/>
              <a:t>값이 수렴지점에 영향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 </a:t>
            </a:r>
            <a:r>
              <a:rPr lang="en-US" altLang="ko-KR" dirty="0"/>
              <a:t>SLM</a:t>
            </a:r>
            <a:r>
              <a:rPr lang="ko-KR" altLang="en-US" dirty="0"/>
              <a:t>의 </a:t>
            </a:r>
            <a:r>
              <a:rPr lang="ko-KR" altLang="en-US" dirty="0" err="1"/>
              <a:t>랜덤한</a:t>
            </a:r>
            <a:r>
              <a:rPr lang="ko-KR" altLang="en-US" dirty="0"/>
              <a:t> 값이 이후 변화 양상에도 영향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FFCB43-572E-5B25-A347-B3E00559D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988" y="2805740"/>
            <a:ext cx="2200275" cy="1952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B8AE0E-0380-9099-9481-83D780C17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425" y="2805739"/>
            <a:ext cx="2200275" cy="1952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43C8B1-C835-2AB6-667C-ED9083C7E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863" y="4874715"/>
            <a:ext cx="2057400" cy="17621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AE89B0-AF02-BACC-030E-67267886D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300" y="4874715"/>
            <a:ext cx="2057400" cy="176212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B1B65D-181C-6F55-A0A4-9EF607F05D6F}"/>
              </a:ext>
            </a:extLst>
          </p:cNvPr>
          <p:cNvSpPr/>
          <p:nvPr/>
        </p:nvSpPr>
        <p:spPr>
          <a:xfrm>
            <a:off x="990296" y="1136853"/>
            <a:ext cx="1036912" cy="229214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82D063-10C5-FD81-8497-CC25EAD1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0" y="1041639"/>
            <a:ext cx="3168057" cy="2549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13A10-0963-AF26-E219-44218B040BD9}"/>
                  </a:ext>
                </a:extLst>
              </p:cNvPr>
              <p:cNvSpPr txBox="1"/>
              <p:nvPr/>
            </p:nvSpPr>
            <p:spPr>
              <a:xfrm>
                <a:off x="4408098" y="1102222"/>
                <a:ext cx="7310858" cy="1232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dJ</a:t>
                </a:r>
                <a:r>
                  <a:rPr lang="ko-KR" altLang="en-US" dirty="0"/>
                  <a:t>값이 한번이라도 작아지면 그대로 수렴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/>
                  <a:t> local minimum(maximum)</a:t>
                </a:r>
                <a:r>
                  <a:rPr lang="ko-KR" altLang="en-US" dirty="0"/>
                  <a:t>에 빠짐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  <m:r>
                        <a:rPr lang="en-US" altLang="ko-KR" sz="1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1800" b="0" i="1" u="none" strike="noStrike" baseline="0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altLang="ko-KR" sz="1800" b="0" i="1" u="none" strike="noStrike" baseline="0" dirty="0" err="1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800" b="0" i="1" u="none" strike="noStrike" baseline="0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altLang="ko-KR" sz="1800" b="0" i="1" u="none" strike="noStrike" baseline="0" dirty="0" err="1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altLang="ko-KR" sz="1800" b="0" i="0" u="none" strike="noStrike" baseline="0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13A10-0963-AF26-E219-44218B04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098" y="1102222"/>
                <a:ext cx="7310858" cy="1232902"/>
              </a:xfrm>
              <a:prstGeom prst="rect">
                <a:avLst/>
              </a:prstGeom>
              <a:blipFill>
                <a:blip r:embed="rId4"/>
                <a:stretch>
                  <a:fillRect l="-667" t="-2970" b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7419D24-C94A-2269-6C2B-4C0BFA705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786" y="3878279"/>
            <a:ext cx="3068847" cy="28431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F16C88-C693-AFB9-B83C-752E1E84E7D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08098" y="3878279"/>
            <a:ext cx="3068846" cy="28431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BC9F70-6E8C-12E2-0841-E46444EFBB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856409" y="3878279"/>
            <a:ext cx="3068846" cy="284319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F64BD2-9C85-1218-69D7-C351FD919AF7}"/>
              </a:ext>
            </a:extLst>
          </p:cNvPr>
          <p:cNvSpPr/>
          <p:nvPr/>
        </p:nvSpPr>
        <p:spPr>
          <a:xfrm>
            <a:off x="1838325" y="1102222"/>
            <a:ext cx="438150" cy="52363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82D063-10C5-FD81-8497-CC25EAD1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0" y="1041639"/>
            <a:ext cx="3168057" cy="2549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13A10-0963-AF26-E219-44218B040BD9}"/>
              </a:ext>
            </a:extLst>
          </p:cNvPr>
          <p:cNvSpPr txBox="1"/>
          <p:nvPr/>
        </p:nvSpPr>
        <p:spPr>
          <a:xfrm>
            <a:off x="4408098" y="1102222"/>
            <a:ext cx="731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</a:t>
            </a:r>
            <a:r>
              <a:rPr lang="ko-KR" altLang="en-US" dirty="0"/>
              <a:t>값이 감소한 후 그대로 수렴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local minimum(maximum)</a:t>
            </a:r>
            <a:r>
              <a:rPr lang="ko-KR" altLang="en-US" dirty="0"/>
              <a:t>에 빠짐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419D24-C94A-2269-6C2B-4C0BFA70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86" y="3878279"/>
            <a:ext cx="3068847" cy="28431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F16C88-C693-AFB9-B83C-752E1E84E7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08098" y="3878279"/>
            <a:ext cx="3068846" cy="28431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BC9F70-6E8C-12E2-0841-E46444EFBB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56409" y="3878279"/>
            <a:ext cx="3068846" cy="284319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F64BD2-9C85-1218-69D7-C351FD919AF7}"/>
              </a:ext>
            </a:extLst>
          </p:cNvPr>
          <p:cNvSpPr/>
          <p:nvPr/>
        </p:nvSpPr>
        <p:spPr>
          <a:xfrm>
            <a:off x="1790374" y="1102222"/>
            <a:ext cx="2046203" cy="52363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957D5-C308-0CE8-58D4-350A0CC5E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57" y="760633"/>
            <a:ext cx="2200275" cy="1952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6EDD98-C54E-D11D-2C6A-68794397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10" y="760633"/>
            <a:ext cx="2200275" cy="1952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9438A4-43BC-EABE-010F-1649830CA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320" y="2713258"/>
            <a:ext cx="1962150" cy="1762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70B26B-AABA-01B2-96A6-38E4DD2AC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173" y="2713258"/>
            <a:ext cx="1962150" cy="1762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88C37D-BEDA-E426-B39F-FD68B00CA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58" y="4449036"/>
            <a:ext cx="10869283" cy="24089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A38C92-AED3-9FFE-A753-F1574FD29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173" y="2713258"/>
            <a:ext cx="1962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8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trial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01DDD-D2AD-B834-2CF6-0176E9EBEE3C}"/>
              </a:ext>
            </a:extLst>
          </p:cNvPr>
          <p:cNvSpPr txBox="1"/>
          <p:nvPr/>
        </p:nvSpPr>
        <p:spPr>
          <a:xfrm>
            <a:off x="473044" y="1102222"/>
            <a:ext cx="11245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30</a:t>
            </a:r>
            <a:r>
              <a:rPr lang="ko-KR" altLang="en-US" dirty="0"/>
              <a:t>회 시행마다 </a:t>
            </a:r>
            <a:r>
              <a:rPr lang="en-US" altLang="ko-KR" dirty="0"/>
              <a:t>1</a:t>
            </a:r>
            <a:r>
              <a:rPr lang="ko-KR" altLang="en-US" dirty="0"/>
              <a:t>번씩 </a:t>
            </a:r>
            <a:r>
              <a:rPr lang="ko-KR" altLang="en-US" dirty="0" err="1"/>
              <a:t>랜덤한</a:t>
            </a:r>
            <a:r>
              <a:rPr lang="ko-KR" altLang="en-US" dirty="0"/>
              <a:t> 값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종료 조건 무시하고 </a:t>
            </a:r>
            <a:r>
              <a:rPr lang="en-US" altLang="ko-KR" dirty="0"/>
              <a:t>1000</a:t>
            </a:r>
            <a:r>
              <a:rPr lang="ko-KR" altLang="en-US" dirty="0"/>
              <a:t>번 시행</a:t>
            </a:r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98E20-6885-DB42-A312-A57D1E654719}"/>
              </a:ext>
            </a:extLst>
          </p:cNvPr>
          <p:cNvGrpSpPr/>
          <p:nvPr/>
        </p:nvGrpSpPr>
        <p:grpSpPr>
          <a:xfrm>
            <a:off x="2648751" y="2467611"/>
            <a:ext cx="6000750" cy="3448049"/>
            <a:chOff x="2648751" y="2467611"/>
            <a:chExt cx="6000750" cy="344804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83A43AA-FFF7-378B-837A-1F19F4905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648751" y="2467611"/>
              <a:ext cx="6000750" cy="34480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1FE525D-6BA0-9D0C-1470-DBABB041C2C6}"/>
                    </a:ext>
                  </a:extLst>
                </p:cNvPr>
                <p:cNvSpPr txBox="1"/>
                <p:nvPr/>
              </p:nvSpPr>
              <p:spPr>
                <a:xfrm>
                  <a:off x="5348957" y="5417224"/>
                  <a:ext cx="36604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1FE525D-6BA0-9D0C-1470-DBABB041C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957" y="5417224"/>
                  <a:ext cx="366043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6BCAD5-EB76-77B6-4D79-5AAD03BE0018}"/>
                    </a:ext>
                  </a:extLst>
                </p:cNvPr>
                <p:cNvSpPr txBox="1"/>
                <p:nvPr/>
              </p:nvSpPr>
              <p:spPr>
                <a:xfrm>
                  <a:off x="7274116" y="5417224"/>
                  <a:ext cx="1033502" cy="3049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2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6BCAD5-EB76-77B6-4D79-5AAD03BE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116" y="5417224"/>
                  <a:ext cx="1033502" cy="304955"/>
                </a:xfrm>
                <a:prstGeom prst="rect">
                  <a:avLst/>
                </a:prstGeom>
                <a:blipFill>
                  <a:blip r:embed="rId5"/>
                  <a:stretch>
                    <a:fillRect t="-8000"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27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trial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6958F-F97B-7E52-5636-31AD7662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57" y="760633"/>
            <a:ext cx="2200275" cy="1952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695C89-DE62-7B3F-7760-B4D0BAF800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20052" y="760633"/>
            <a:ext cx="2188390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86B25-C418-4320-692C-977710CD0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418" y="2713258"/>
            <a:ext cx="1897052" cy="17036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A0CF99-9D55-0ED7-0F06-C6530FFA09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33173" y="2742489"/>
            <a:ext cx="1962150" cy="17036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031321-16CE-D998-786E-6F2AB7E7E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10" y="4416921"/>
            <a:ext cx="10954379" cy="24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sz="4400" dirty="0"/>
              <a:t>현재 시뮬레이션 진행 상태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CEEFB9F-C622-6333-FEAD-31C6A1D415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trial 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94930-1E0E-1BE1-9811-1B598847E477}"/>
              </a:ext>
            </a:extLst>
          </p:cNvPr>
          <p:cNvSpPr txBox="1"/>
          <p:nvPr/>
        </p:nvSpPr>
        <p:spPr>
          <a:xfrm>
            <a:off x="473044" y="1102222"/>
            <a:ext cx="11245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번째 시행까지 </a:t>
            </a:r>
            <a:r>
              <a:rPr lang="ko-KR" altLang="en-US" dirty="0" err="1"/>
              <a:t>랜덤한</a:t>
            </a:r>
            <a:r>
              <a:rPr lang="ko-KR" altLang="en-US" dirty="0"/>
              <a:t> 값으로 시행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번째 시행까지 시행한 결과를 토대로 다시 </a:t>
            </a:r>
            <a:r>
              <a:rPr lang="en-US" altLang="ko-KR" dirty="0"/>
              <a:t>SPGD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5F924-F6AD-DA01-7ED8-C14D2587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91074" y="1212768"/>
            <a:ext cx="2609850" cy="6010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3D44F-EB92-2F51-F6C2-2A8AD6F2AB61}"/>
                  </a:ext>
                </a:extLst>
              </p:cNvPr>
              <p:cNvSpPr txBox="1"/>
              <p:nvPr/>
            </p:nvSpPr>
            <p:spPr>
              <a:xfrm>
                <a:off x="5883242" y="4910334"/>
                <a:ext cx="4436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6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3D44F-EB92-2F51-F6C2-2A8AD6F2A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242" y="4910334"/>
                <a:ext cx="443620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E675C-0425-B330-1A23-0B5E7562DFAA}"/>
                  </a:ext>
                </a:extLst>
              </p:cNvPr>
              <p:cNvSpPr txBox="1"/>
              <p:nvPr/>
            </p:nvSpPr>
            <p:spPr>
              <a:xfrm>
                <a:off x="7908413" y="4943552"/>
                <a:ext cx="1033502" cy="340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altLang="ko-K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=</m:t>
                      </m:r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𝛿</m:t>
                      </m:r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𝐽</m:t>
                      </m:r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lang="ko-KR" altLang="ko-K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altLang="ko-K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E675C-0425-B330-1A23-0B5E7562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13" y="4943552"/>
                <a:ext cx="1033502" cy="340286"/>
              </a:xfrm>
              <a:prstGeom prst="rect">
                <a:avLst/>
              </a:prstGeom>
              <a:blipFill>
                <a:blip r:embed="rId5"/>
                <a:stretch>
                  <a:fillRect t="-357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F6E722-2513-255C-8CB8-C1F226401693}"/>
              </a:ext>
            </a:extLst>
          </p:cNvPr>
          <p:cNvSpPr/>
          <p:nvPr/>
        </p:nvSpPr>
        <p:spPr>
          <a:xfrm>
            <a:off x="2724205" y="2750127"/>
            <a:ext cx="2046203" cy="3089956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429</Words>
  <Application>Microsoft Office PowerPoint</Application>
  <PresentationFormat>와이드스크린</PresentationFormat>
  <Paragraphs>98</Paragraphs>
  <Slides>17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CambriaMath</vt:lpstr>
      <vt:lpstr>맑은 고딕</vt:lpstr>
      <vt:lpstr>Arial</vt:lpstr>
      <vt:lpstr>Cambria Math</vt:lpstr>
      <vt:lpstr>Courier New</vt:lpstr>
      <vt:lpstr>Wingdings</vt:lpstr>
      <vt:lpstr>Office 테마</vt:lpstr>
      <vt:lpstr>SPGD implementation</vt:lpstr>
      <vt:lpstr>목차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현재 시뮬레이션 진행 상태</vt:lpstr>
      <vt:lpstr>실제 실험 적용</vt:lpstr>
      <vt:lpstr>실제 실험 적용</vt:lpstr>
      <vt:lpstr>실제 실험 적용</vt:lpstr>
      <vt:lpstr>NEXT PLAN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분석</dc:title>
  <dc:creator>김 부경</dc:creator>
  <cp:lastModifiedBy>D.LS Oz</cp:lastModifiedBy>
  <cp:revision>39</cp:revision>
  <dcterms:created xsi:type="dcterms:W3CDTF">2023-04-10T16:15:33Z</dcterms:created>
  <dcterms:modified xsi:type="dcterms:W3CDTF">2023-05-23T09:34:40Z</dcterms:modified>
</cp:coreProperties>
</file>