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70" r:id="rId2"/>
    <p:sldId id="271" r:id="rId3"/>
    <p:sldId id="272" r:id="rId4"/>
    <p:sldId id="290" r:id="rId5"/>
    <p:sldId id="273" r:id="rId6"/>
    <p:sldId id="284" r:id="rId7"/>
    <p:sldId id="285" r:id="rId8"/>
    <p:sldId id="286" r:id="rId9"/>
    <p:sldId id="287" r:id="rId10"/>
    <p:sldId id="307" r:id="rId11"/>
    <p:sldId id="288" r:id="rId12"/>
    <p:sldId id="289" r:id="rId13"/>
    <p:sldId id="308" r:id="rId14"/>
    <p:sldId id="309" r:id="rId15"/>
    <p:sldId id="294" r:id="rId16"/>
    <p:sldId id="295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3D9D64-3793-4D61-90BB-507F49C8F91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2023-04-04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156258-22C2-4882-9F1C-855237B765CF}" type="datetime1">
              <a:rPr lang="ko-KR" altLang="en-US" noProof="0" smtClean="0"/>
              <a:t>2023-04-04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F1C5CE-222C-4659-9A99-B99FC42AF6E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60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04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70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10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4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25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37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36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2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45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5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78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02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97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14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19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7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0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58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2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67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7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3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4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A45FB0-603D-43BF-8944-3A3BD2F325BE}" type="datetime1">
              <a:rPr lang="ko-KR" altLang="en-US" noProof="0" smtClean="0"/>
              <a:t>2023-04-04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0CD8F5D-A5AC-4A48-AC36-C087C371E0C7}" type="datetime1">
              <a:rPr lang="ko-KR" altLang="en-US" noProof="0" smtClean="0"/>
              <a:t>2023-04-04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4FD2BD-4C6A-470E-8EB5-D42C7EF5F2E2}" type="datetime1">
              <a:rPr lang="ko-KR" altLang="en-US" noProof="0" smtClean="0"/>
              <a:t>2023-04-04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2C8043-BFFE-40F3-B2E6-B4C9402720B6}" type="datetime1">
              <a:rPr lang="ko-KR" altLang="en-US" noProof="0" smtClean="0"/>
              <a:t>2023-04-04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8D69F2-FF86-403D-A8EF-5A108A27C9A7}" type="datetime1">
              <a:rPr lang="ko-KR" altLang="en-US" noProof="0" smtClean="0"/>
              <a:t>2023-04-04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CA8A49-4B8E-45A7-8421-872A6E977D49}" type="datetime1">
              <a:rPr lang="ko-KR" altLang="en-US" noProof="0" smtClean="0"/>
              <a:t>2023-04-04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E42AFA-E3C0-47BA-9D7B-9445667C7488}" type="datetime1">
              <a:rPr lang="ko-KR" altLang="en-US" noProof="0" smtClean="0"/>
              <a:t>2023-04-04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CCC3E6-6745-42AE-98F8-F616BB3A5B99}" type="datetime1">
              <a:rPr lang="ko-KR" altLang="en-US" noProof="0" smtClean="0"/>
              <a:t>2023-04-04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EEFBC4-9F93-487A-AB7F-F629DF57066B}" type="datetime1">
              <a:rPr lang="ko-KR" altLang="en-US" noProof="0" smtClean="0"/>
              <a:t>2023-04-04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77E89F-4E2A-490F-9C7F-544D4CB781C6}" type="datetime1">
              <a:rPr lang="ko-KR" altLang="en-US" noProof="0" smtClean="0"/>
              <a:t>2023-04-04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37EF28-918A-4CE4-B1E7-91546B49DEB5}" type="datetime1">
              <a:rPr lang="ko-KR" altLang="en-US" noProof="0" smtClean="0"/>
              <a:t>2023-04-04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ko-KR" altLang="en-US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18FBD7-F59E-499B-ABBB-DEE384B67D12}" type="datetime1">
              <a:rPr lang="ko-KR" altLang="en-US" noProof="0" smtClean="0"/>
              <a:t>2023-04-04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1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sz="4000" dirty="0"/>
              <a:t>Adaptive optics based on analog parallel</a:t>
            </a:r>
            <a:br>
              <a:rPr lang="en-US" altLang="ko-KR" sz="4000" dirty="0"/>
            </a:br>
            <a:r>
              <a:rPr lang="en-US" altLang="ko-KR" sz="4000" dirty="0"/>
              <a:t>stochastic optimization:</a:t>
            </a:r>
            <a:br>
              <a:rPr lang="en-US" altLang="ko-KR" sz="4000" dirty="0"/>
            </a:br>
            <a:r>
              <a:rPr lang="en-US" altLang="ko-KR" sz="4000" dirty="0"/>
              <a:t>analysis and experimental demonstration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201821252</a:t>
            </a:r>
            <a:r>
              <a:rPr lang="ko-KR" altLang="en-US" dirty="0"/>
              <a:t> 김부경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5486400" cy="4525963"/>
              </a:xfrm>
            </p:spPr>
            <p:txBody>
              <a:bodyPr rtlCol="0">
                <a:normAutofit/>
              </a:bodyPr>
              <a:lstStyle/>
              <a:p>
                <a:r>
                  <a:rPr lang="en-US" altLang="ko-KR" dirty="0"/>
                  <a:t>Gradient Descent</a:t>
                </a:r>
              </a:p>
              <a:p>
                <a:pPr marL="457200" lvl="1" indent="0">
                  <a:buNone/>
                </a:pPr>
                <a:endParaRPr lang="en-US" altLang="ko-KR" sz="1600" i="1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𝜏</m:t>
                      </m:r>
                      <m:f>
                        <m:f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6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16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6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 를 알고 있거나 정의할 수 있는 경우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ko-KR" altLang="ko-KR" dirty="0"/>
                  <a:t>를 직접 계산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이 경우 위의 식은 </a:t>
                </a:r>
                <a:r>
                  <a:rPr lang="en-US" altLang="ko-KR" dirty="0"/>
                  <a:t>continuous time gradient descent optimization</a:t>
                </a:r>
                <a:r>
                  <a:rPr lang="ko-KR" altLang="en-US" dirty="0"/>
                  <a:t>을 설명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실제 </a:t>
                </a:r>
                <a:r>
                  <a:rPr lang="en-US" altLang="ko-KR" dirty="0"/>
                  <a:t>adaptive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optics </a:t>
                </a:r>
                <a:r>
                  <a:rPr lang="ko-KR" altLang="en-US" dirty="0"/>
                  <a:t>→ </a:t>
                </a:r>
                <a:r>
                  <a:rPr lang="en-US" altLang="ko-KR" dirty="0"/>
                  <a:t>model-free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ko-KR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와 시스템 모델을 모두 알 수 없음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측정된 데이터를 기반으로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ko-KR" altLang="en-US" dirty="0"/>
                  <a:t>를 결정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5486400" cy="4525963"/>
              </a:xfrm>
              <a:blipFill>
                <a:blip r:embed="rId3"/>
                <a:stretch>
                  <a:fillRect l="-1444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>
            <a:extLst>
              <a:ext uri="{FF2B5EF4-FFF2-40B4-BE49-F238E27FC236}">
                <a16:creationId xmlns:a16="http://schemas.microsoft.com/office/drawing/2014/main" id="{9C6B9A1C-3A17-3AF4-69EC-609CBC9E4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39604"/>
            <a:ext cx="5491911" cy="340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6845B8-C88B-8E71-E8ED-EB79077F07F8}"/>
                  </a:ext>
                </a:extLst>
              </p:cNvPr>
              <p:cNvSpPr txBox="1"/>
              <p:nvPr/>
            </p:nvSpPr>
            <p:spPr>
              <a:xfrm>
                <a:off x="8039819" y="2328786"/>
                <a:ext cx="83676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𝜕</m:t>
                      </m:r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6845B8-C88B-8E71-E8ED-EB79077F0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19" y="2328786"/>
                <a:ext cx="836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4C8127-AED6-4999-C669-B2AFF3D2A28D}"/>
                  </a:ext>
                </a:extLst>
              </p:cNvPr>
              <p:cNvSpPr txBox="1"/>
              <p:nvPr/>
            </p:nvSpPr>
            <p:spPr>
              <a:xfrm>
                <a:off x="10820400" y="2328786"/>
                <a:ext cx="7295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4C8127-AED6-4999-C669-B2AFF3D2A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00" y="2328786"/>
                <a:ext cx="729531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EFCCF8-0A13-4EDD-9CA3-EFE23955DB3A}"/>
                  </a:ext>
                </a:extLst>
              </p:cNvPr>
              <p:cNvSpPr txBox="1"/>
              <p:nvPr/>
            </p:nvSpPr>
            <p:spPr>
              <a:xfrm>
                <a:off x="6173638" y="2513452"/>
                <a:ext cx="4291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EFCCF8-0A13-4EDD-9CA3-EFE23955D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638" y="2513452"/>
                <a:ext cx="429164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56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ko-KR" dirty="0"/>
                  <a:t>Gradient Descent</a:t>
                </a:r>
              </a:p>
              <a:p>
                <a:pPr lvl="1"/>
                <a:r>
                  <a:rPr lang="ko-KR" altLang="en-US" dirty="0"/>
                  <a:t>제어신호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dirty="0"/>
                  <a:t>와 응답함수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활용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ko-KR" altLang="ko-KR" sz="1800" dirty="0" err="1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리아푸노프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함수이기 때문에 항상 안정적</a:t>
                </a:r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1800" dirty="0">
                    <a:cs typeface="Times New Roman" panose="02020603050405020304" pitchFamily="18" charset="0"/>
                  </a:rPr>
                  <a:t>Metric minimization</a:t>
                </a:r>
                <a:r>
                  <a:rPr lang="ko-KR" altLang="en-US" sz="1800" dirty="0">
                    <a:cs typeface="Times New Roman" panose="02020603050405020304" pitchFamily="18" charset="0"/>
                  </a:rPr>
                  <a:t>의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경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우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단조롭게 감소하고 그렇지 않은 경우 증가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극한 근처에서 동적 시스템의 안정성은 빠른 수렴을 보장하지 않</a:t>
                </a:r>
                <a:r>
                  <a:rPr lang="ko-KR" altLang="en-US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음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시스템이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local optimum</a:t>
                </a:r>
                <a:r>
                  <a:rPr lang="ko-KR" altLang="en-US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으로 수렴할 가능성 존재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B2E3F9-40D4-CB31-2F36-8CFC09E8DF19}"/>
              </a:ext>
            </a:extLst>
          </p:cNvPr>
          <p:cNvSpPr/>
          <p:nvPr/>
        </p:nvSpPr>
        <p:spPr>
          <a:xfrm>
            <a:off x="3217652" y="2604551"/>
            <a:ext cx="3545457" cy="637802"/>
          </a:xfrm>
          <a:prstGeom prst="rightArrow">
            <a:avLst>
              <a:gd name="adj1" fmla="val 33770"/>
              <a:gd name="adj2" fmla="val 48647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9DB54-327C-DC45-E8D9-7E5FDA376534}"/>
                  </a:ext>
                </a:extLst>
              </p:cNvPr>
              <p:cNvSpPr txBox="1"/>
              <p:nvPr/>
            </p:nvSpPr>
            <p:spPr>
              <a:xfrm>
                <a:off x="632243" y="2612501"/>
                <a:ext cx="2478657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𝜏</m:t>
                      </m:r>
                      <m:f>
                        <m:f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9DB54-327C-DC45-E8D9-7E5FDA376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3" y="2612501"/>
                <a:ext cx="2478657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EF0EF9-786B-B819-B336-CDBAA709A95C}"/>
                  </a:ext>
                </a:extLst>
              </p:cNvPr>
              <p:cNvSpPr txBox="1"/>
              <p:nvPr/>
            </p:nvSpPr>
            <p:spPr>
              <a:xfrm>
                <a:off x="3592183" y="2430429"/>
                <a:ext cx="2585768" cy="998571"/>
              </a:xfrm>
              <a:prstGeom prst="roundRect">
                <a:avLst>
                  <a:gd name="adj" fmla="val 17531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EF0EF9-786B-B819-B336-CDBAA709A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183" y="2430429"/>
                <a:ext cx="2585768" cy="998571"/>
              </a:xfrm>
              <a:prstGeom prst="roundRect">
                <a:avLst>
                  <a:gd name="adj" fmla="val 17531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18878F-EA49-463F-5AB1-AD922F7F4118}"/>
                  </a:ext>
                </a:extLst>
              </p:cNvPr>
              <p:cNvSpPr txBox="1"/>
              <p:nvPr/>
            </p:nvSpPr>
            <p:spPr>
              <a:xfrm>
                <a:off x="6391455" y="2604550"/>
                <a:ext cx="5190945" cy="637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 …, 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18878F-EA49-463F-5AB1-AD922F7F4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455" y="2604550"/>
                <a:ext cx="5190945" cy="637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2FF28B-353E-10C1-C234-17A9B4524665}"/>
                  </a:ext>
                </a:extLst>
              </p:cNvPr>
              <p:cNvSpPr txBox="1"/>
              <p:nvPr/>
            </p:nvSpPr>
            <p:spPr>
              <a:xfrm>
                <a:off x="6177951" y="3314959"/>
                <a:ext cx="6014049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400" dirty="0">
                    <a:cs typeface="Times New Roman" panose="02020603050405020304" pitchFamily="18" charset="0"/>
                  </a:rPr>
                  <a:t>Discrete version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+1)</m:t>
                        </m:r>
                      </m:sup>
                    </m:sSubSup>
                    <m:r>
                      <a:rPr lang="en-US" altLang="ko-KR" sz="1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sSubSup>
                      <m:sSubSupPr>
                        <m:ctrlPr>
                          <a:rPr lang="ko-KR" altLang="ko-KR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ko-KR" altLang="ko-KR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ko-KR" altLang="ko-KR" sz="1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… , </m:t>
                        </m:r>
                        <m:sSubSup>
                          <m:sSubSupPr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>
                            <m:d>
                              <m:dPr>
                                <m:ctrlPr>
                                  <a:rPr lang="ko-KR" altLang="ko-KR" sz="1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sz="1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=1, …, </m:t>
                    </m:r>
                    <m:r>
                      <a:rPr lang="en-US" altLang="ko-KR" sz="1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altLang="ko-KR" sz="1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2FF28B-353E-10C1-C234-17A9B4524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951" y="3314959"/>
                <a:ext cx="6014049" cy="414729"/>
              </a:xfrm>
              <a:prstGeom prst="rect">
                <a:avLst/>
              </a:prstGeom>
              <a:blipFill>
                <a:blip r:embed="rId7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8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ko-KR" dirty="0"/>
              <a:t>Gradient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E1E8F2E8-07D4-69E5-7D35-30DE009D37F6}"/>
                  </a:ext>
                </a:extLst>
              </p:cNvPr>
              <p:cNvSpPr/>
              <p:nvPr/>
            </p:nvSpPr>
            <p:spPr>
              <a:xfrm>
                <a:off x="5676181" y="2570701"/>
                <a:ext cx="1686818" cy="894251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Gradient components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 err="1"/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E1E8F2E8-07D4-69E5-7D35-30DE009D3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81" y="2570701"/>
                <a:ext cx="1686818" cy="894251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t="-6081" b="-675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A3840C-714D-8835-EED4-DA79F2660114}"/>
              </a:ext>
            </a:extLst>
          </p:cNvPr>
          <p:cNvSpPr/>
          <p:nvPr/>
        </p:nvSpPr>
        <p:spPr>
          <a:xfrm>
            <a:off x="2591886" y="2647977"/>
            <a:ext cx="1609179" cy="73969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Measured Information</a:t>
            </a:r>
            <a:endParaRPr lang="ko-KR" altLang="en-US" dirty="0" err="1"/>
          </a:p>
        </p:txBody>
      </p:sp>
      <p:sp>
        <p:nvSpPr>
          <p:cNvPr id="6" name="화살표: 줄무늬가 있는 오른쪽 5">
            <a:extLst>
              <a:ext uri="{FF2B5EF4-FFF2-40B4-BE49-F238E27FC236}">
                <a16:creationId xmlns:a16="http://schemas.microsoft.com/office/drawing/2014/main" id="{12CFDCBF-920C-D70E-5FBF-15EE0702F0AB}"/>
              </a:ext>
            </a:extLst>
          </p:cNvPr>
          <p:cNvSpPr/>
          <p:nvPr/>
        </p:nvSpPr>
        <p:spPr>
          <a:xfrm>
            <a:off x="4425351" y="2724529"/>
            <a:ext cx="1026544" cy="586596"/>
          </a:xfrm>
          <a:prstGeom prst="stripedRightArrow">
            <a:avLst>
              <a:gd name="adj1" fmla="val 47059"/>
              <a:gd name="adj2" fmla="val 5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966A8AA-A6FF-FD52-3467-847AD56B50A7}"/>
              </a:ext>
            </a:extLst>
          </p:cNvPr>
          <p:cNvSpPr/>
          <p:nvPr/>
        </p:nvSpPr>
        <p:spPr>
          <a:xfrm flipV="1">
            <a:off x="4649638" y="3387674"/>
            <a:ext cx="577970" cy="836762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FC2CC7B4-80AC-8723-C163-9252E3482383}"/>
              </a:ext>
            </a:extLst>
          </p:cNvPr>
          <p:cNvSpPr/>
          <p:nvPr/>
        </p:nvSpPr>
        <p:spPr>
          <a:xfrm rot="18935024">
            <a:off x="6140316" y="4061879"/>
            <a:ext cx="856496" cy="855625"/>
          </a:xfrm>
          <a:prstGeom prst="halfFrame">
            <a:avLst>
              <a:gd name="adj1" fmla="val 15151"/>
              <a:gd name="adj2" fmla="val 13804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B57B6B-39ED-6145-7E52-D0E054A7FDC4}"/>
              </a:ext>
            </a:extLst>
          </p:cNvPr>
          <p:cNvSpPr/>
          <p:nvPr/>
        </p:nvSpPr>
        <p:spPr>
          <a:xfrm>
            <a:off x="3847381" y="4214283"/>
            <a:ext cx="2182483" cy="51950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Aperture Tagging</a:t>
            </a:r>
            <a:endParaRPr lang="ko-KR" altLang="en-US" dirty="0" err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7AD6CC2-B6A7-B521-1540-62E78AF9A146}"/>
              </a:ext>
            </a:extLst>
          </p:cNvPr>
          <p:cNvSpPr/>
          <p:nvPr/>
        </p:nvSpPr>
        <p:spPr>
          <a:xfrm>
            <a:off x="6543143" y="3708189"/>
            <a:ext cx="2797835" cy="51950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cs typeface="Times New Roman" panose="02020603050405020304" pitchFamily="18" charset="0"/>
              </a:rPr>
              <a:t>time-division (sequential)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E9C7CE1-B1FB-8678-95A7-AFEEE1F3E1B6}"/>
              </a:ext>
            </a:extLst>
          </p:cNvPr>
          <p:cNvSpPr/>
          <p:nvPr/>
        </p:nvSpPr>
        <p:spPr>
          <a:xfrm>
            <a:off x="6546244" y="4755546"/>
            <a:ext cx="3453442" cy="51950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cs typeface="Times New Roman" panose="02020603050405020304" pitchFamily="18" charset="0"/>
              </a:rPr>
              <a:t>frequency-division (</a:t>
            </a:r>
            <a:r>
              <a:rPr lang="en-US" altLang="ko-KR" dirty="0" err="1">
                <a:cs typeface="Times New Roman" panose="02020603050405020304" pitchFamily="18" charset="0"/>
              </a:rPr>
              <a:t>multidither</a:t>
            </a:r>
            <a:r>
              <a:rPr lang="en-US" altLang="ko-KR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30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860984"/>
              </a:xfrm>
            </p:spPr>
            <p:txBody>
              <a:bodyPr rtlCol="0">
                <a:normAutofit/>
              </a:bodyPr>
              <a:lstStyle/>
              <a:p>
                <a:r>
                  <a:rPr lang="en-US" altLang="ko-KR" dirty="0"/>
                  <a:t>Gradient Approximation</a:t>
                </a:r>
              </a:p>
              <a:p>
                <a:pPr lvl="1"/>
                <a:r>
                  <a:rPr lang="en-US" altLang="ko-KR" sz="1800" dirty="0">
                    <a:cs typeface="Times New Roman" panose="02020603050405020304" pitchFamily="18" charset="0"/>
                  </a:rPr>
                  <a:t>time-division (sequential)</a:t>
                </a:r>
              </a:p>
              <a:p>
                <a:pPr lvl="1"/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effectLst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effectLst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effectLst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1800" dirty="0">
                  <a:effectLst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, …, 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, …, 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 …, 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altLang="ko-KR" sz="1800" dirty="0"/>
              </a:p>
              <a:p>
                <a:pPr lvl="1"/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finite-difference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기울기 추정에 사용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800" dirty="0"/>
              </a:p>
              <a:p>
                <a:pPr lvl="1"/>
                <a:r>
                  <a:rPr lang="ko-KR" altLang="en-US" sz="1800" dirty="0"/>
                  <a:t>이 경우 </a:t>
                </a:r>
                <a:r>
                  <a:rPr lang="en-US" altLang="ko-KR" sz="1800" dirty="0"/>
                  <a:t>SNR </a:t>
                </a:r>
                <a:r>
                  <a:rPr lang="ko-KR" altLang="en-US" sz="1800" dirty="0"/>
                  <a:t>및 파면 제어의 정확도는 제어 채널의 수 </a:t>
                </a:r>
                <a:r>
                  <a:rPr lang="en-US" altLang="ko-KR" sz="1800" dirty="0"/>
                  <a:t>N</a:t>
                </a:r>
                <a:r>
                  <a:rPr lang="ko-KR" altLang="en-US" sz="1800" dirty="0"/>
                  <a:t>과 무관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기울기 추정에 필요한 시간 ∝ </a:t>
                </a:r>
                <a:r>
                  <a:rPr lang="en-US" altLang="ko-KR" sz="1800" dirty="0"/>
                  <a:t>N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860984"/>
              </a:xfrm>
              <a:blipFill>
                <a:blip r:embed="rId3"/>
                <a:stretch>
                  <a:fillRect l="-722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C928D7B-E81C-448E-F6D0-B5DD20BF6C01}"/>
              </a:ext>
            </a:extLst>
          </p:cNvPr>
          <p:cNvSpPr/>
          <p:nvPr/>
        </p:nvSpPr>
        <p:spPr>
          <a:xfrm>
            <a:off x="2346385" y="3671235"/>
            <a:ext cx="1177859" cy="73324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Signal</a:t>
            </a:r>
            <a:endParaRPr lang="ko-KR" altLang="en-US" dirty="0" err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3DC9FDE-90FD-666C-CE20-198C8DD1CB02}"/>
              </a:ext>
            </a:extLst>
          </p:cNvPr>
          <p:cNvSpPr/>
          <p:nvPr/>
        </p:nvSpPr>
        <p:spPr>
          <a:xfrm>
            <a:off x="5059040" y="3510229"/>
            <a:ext cx="1609179" cy="105525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Performance Metric</a:t>
            </a:r>
            <a:endParaRPr lang="ko-KR" altLang="en-US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D3BEE91-97DB-8D59-25C6-1026D7C1742B}"/>
                  </a:ext>
                </a:extLst>
              </p:cNvPr>
              <p:cNvSpPr/>
              <p:nvPr/>
            </p:nvSpPr>
            <p:spPr>
              <a:xfrm>
                <a:off x="2603195" y="2418542"/>
                <a:ext cx="664234" cy="6628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 err="1"/>
              </a:p>
            </p:txBody>
          </p:sp>
        </mc:Choice>
        <mc:Fallback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D3BEE91-97DB-8D59-25C6-1026D7C17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95" y="2418542"/>
                <a:ext cx="664234" cy="66281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줄무늬가 있는 오른쪽 10">
            <a:extLst>
              <a:ext uri="{FF2B5EF4-FFF2-40B4-BE49-F238E27FC236}">
                <a16:creationId xmlns:a16="http://schemas.microsoft.com/office/drawing/2014/main" id="{83038328-CDA4-D8EC-519E-BE1EA54847F6}"/>
              </a:ext>
            </a:extLst>
          </p:cNvPr>
          <p:cNvSpPr/>
          <p:nvPr/>
        </p:nvSpPr>
        <p:spPr>
          <a:xfrm>
            <a:off x="3778370" y="3744560"/>
            <a:ext cx="1026544" cy="586596"/>
          </a:xfrm>
          <a:prstGeom prst="stripedRightArrow">
            <a:avLst>
              <a:gd name="adj1" fmla="val 47059"/>
              <a:gd name="adj2" fmla="val 5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A123A7-5310-C1CB-B43E-E0B450FD1967}"/>
              </a:ext>
            </a:extLst>
          </p:cNvPr>
          <p:cNvSpPr/>
          <p:nvPr/>
        </p:nvSpPr>
        <p:spPr>
          <a:xfrm>
            <a:off x="2197753" y="3141421"/>
            <a:ext cx="1475117" cy="345057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cs typeface="Times New Roman" panose="02020603050405020304" pitchFamily="18" charset="0"/>
              </a:rPr>
              <a:t>sequentially</a:t>
            </a:r>
            <a:endParaRPr lang="ko-KR" altLang="en-US" dirty="0" err="1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968B3E3F-5D99-1C1F-6075-61563BDCBE99}"/>
              </a:ext>
            </a:extLst>
          </p:cNvPr>
          <p:cNvSpPr/>
          <p:nvPr/>
        </p:nvSpPr>
        <p:spPr>
          <a:xfrm flipV="1">
            <a:off x="2741218" y="3486478"/>
            <a:ext cx="388188" cy="172861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6" name="화살표: 줄무늬가 있는 오른쪽 15">
            <a:extLst>
              <a:ext uri="{FF2B5EF4-FFF2-40B4-BE49-F238E27FC236}">
                <a16:creationId xmlns:a16="http://schemas.microsoft.com/office/drawing/2014/main" id="{8E57203A-42E0-78C9-A007-5B728D59D470}"/>
              </a:ext>
            </a:extLst>
          </p:cNvPr>
          <p:cNvSpPr/>
          <p:nvPr/>
        </p:nvSpPr>
        <p:spPr>
          <a:xfrm>
            <a:off x="6922344" y="3744560"/>
            <a:ext cx="1475823" cy="586596"/>
          </a:xfrm>
          <a:prstGeom prst="stripedRightArrow">
            <a:avLst>
              <a:gd name="adj1" fmla="val 47059"/>
              <a:gd name="adj2" fmla="val 5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1B542CD-CD6D-B3D1-2D6C-0E500A215456}"/>
              </a:ext>
            </a:extLst>
          </p:cNvPr>
          <p:cNvSpPr/>
          <p:nvPr/>
        </p:nvSpPr>
        <p:spPr>
          <a:xfrm>
            <a:off x="8569989" y="3669373"/>
            <a:ext cx="1475823" cy="73324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Gradient Estimation</a:t>
            </a:r>
            <a:endParaRPr lang="ko-KR" altLang="en-US" dirty="0" err="1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F043C3B-C7A5-CB1B-69D4-DCFF6D7E6A5F}"/>
              </a:ext>
            </a:extLst>
          </p:cNvPr>
          <p:cNvSpPr/>
          <p:nvPr/>
        </p:nvSpPr>
        <p:spPr>
          <a:xfrm>
            <a:off x="7094166" y="3784238"/>
            <a:ext cx="927694" cy="507238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cs typeface="Times New Roman" panose="02020603050405020304" pitchFamily="18" charset="0"/>
              </a:rPr>
              <a:t>measure change</a:t>
            </a:r>
            <a:endParaRPr lang="ko-KR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91361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ko-KR" dirty="0"/>
                  <a:t>Gradient Approximation</a:t>
                </a:r>
              </a:p>
              <a:p>
                <a:pPr lvl="1"/>
                <a:r>
                  <a:rPr lang="en-US" altLang="ko-KR" sz="1800" dirty="0" err="1"/>
                  <a:t>multidithering</a:t>
                </a:r>
                <a:r>
                  <a:rPr lang="ko-KR" altLang="en-US" sz="1800" dirty="0"/>
                  <a:t>을 사용하면 기울기를 </a:t>
                </a:r>
                <a:r>
                  <a:rPr lang="ko-KR" altLang="en-US" sz="1800" dirty="0" err="1"/>
                  <a:t>병렬으로</a:t>
                </a:r>
                <a:r>
                  <a:rPr lang="ko-KR" altLang="en-US" sz="1800" dirty="0"/>
                  <a:t> 추정</a:t>
                </a:r>
                <a:endParaRPr lang="en-US" altLang="ko-KR" sz="1800" dirty="0"/>
              </a:p>
              <a:p>
                <a:pPr lvl="1"/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+… </m:t>
                          </m:r>
                        </m:e>
                      </m:nary>
                    </m:oMath>
                  </m:oMathPara>
                </a14:m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2AE923-0A2F-A131-DDE5-B5166530FFB7}"/>
              </a:ext>
            </a:extLst>
          </p:cNvPr>
          <p:cNvSpPr/>
          <p:nvPr/>
        </p:nvSpPr>
        <p:spPr>
          <a:xfrm>
            <a:off x="2320505" y="3835137"/>
            <a:ext cx="1177859" cy="73324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Signal</a:t>
            </a:r>
            <a:endParaRPr lang="ko-KR" altLang="en-US" dirty="0" err="1"/>
          </a:p>
        </p:txBody>
      </p:sp>
      <p:sp>
        <p:nvSpPr>
          <p:cNvPr id="6" name="화살표: 줄무늬가 있는 오른쪽 5">
            <a:extLst>
              <a:ext uri="{FF2B5EF4-FFF2-40B4-BE49-F238E27FC236}">
                <a16:creationId xmlns:a16="http://schemas.microsoft.com/office/drawing/2014/main" id="{44C21590-4E91-12C0-172D-1379D90C9CA2}"/>
              </a:ext>
            </a:extLst>
          </p:cNvPr>
          <p:cNvSpPr/>
          <p:nvPr/>
        </p:nvSpPr>
        <p:spPr>
          <a:xfrm>
            <a:off x="3752490" y="3908462"/>
            <a:ext cx="1026544" cy="586596"/>
          </a:xfrm>
          <a:prstGeom prst="stripedRightArrow">
            <a:avLst>
              <a:gd name="adj1" fmla="val 47059"/>
              <a:gd name="adj2" fmla="val 5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F73330-D9FE-360C-5AB9-B3E671B69C6B}"/>
              </a:ext>
            </a:extLst>
          </p:cNvPr>
          <p:cNvSpPr/>
          <p:nvPr/>
        </p:nvSpPr>
        <p:spPr>
          <a:xfrm>
            <a:off x="2006310" y="3305323"/>
            <a:ext cx="1806240" cy="345057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cs typeface="Times New Roman" panose="02020603050405020304" pitchFamily="18" charset="0"/>
              </a:rPr>
              <a:t>simultaneously</a:t>
            </a:r>
            <a:endParaRPr lang="ko-KR" altLang="en-US" dirty="0" err="1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A1AC6A6-3643-C249-12BF-29A4BAFA7CF7}"/>
              </a:ext>
            </a:extLst>
          </p:cNvPr>
          <p:cNvSpPr/>
          <p:nvPr/>
        </p:nvSpPr>
        <p:spPr>
          <a:xfrm flipV="1">
            <a:off x="2715338" y="3650380"/>
            <a:ext cx="388188" cy="172861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2B86E94C-B2ED-DEEF-02D9-709B2A84E660}"/>
              </a:ext>
            </a:extLst>
          </p:cNvPr>
          <p:cNvSpPr/>
          <p:nvPr/>
        </p:nvSpPr>
        <p:spPr>
          <a:xfrm>
            <a:off x="6896464" y="3908462"/>
            <a:ext cx="1475823" cy="586596"/>
          </a:xfrm>
          <a:prstGeom prst="stripedRightArrow">
            <a:avLst>
              <a:gd name="adj1" fmla="val 47059"/>
              <a:gd name="adj2" fmla="val 5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874038B-FF63-1AF5-49C9-06C52459EEE0}"/>
              </a:ext>
            </a:extLst>
          </p:cNvPr>
          <p:cNvSpPr/>
          <p:nvPr/>
        </p:nvSpPr>
        <p:spPr>
          <a:xfrm>
            <a:off x="8544109" y="3833275"/>
            <a:ext cx="1475823" cy="73324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Gradient Estimation</a:t>
            </a:r>
            <a:endParaRPr lang="ko-KR" altLang="en-US" dirty="0" err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5096681-7282-E22B-328F-17A3778B1114}"/>
              </a:ext>
            </a:extLst>
          </p:cNvPr>
          <p:cNvSpPr/>
          <p:nvPr/>
        </p:nvSpPr>
        <p:spPr>
          <a:xfrm>
            <a:off x="7068286" y="3948140"/>
            <a:ext cx="927694" cy="507238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cs typeface="Times New Roman" panose="02020603050405020304" pitchFamily="18" charset="0"/>
              </a:rPr>
              <a:t>measure change</a:t>
            </a:r>
            <a:endParaRPr lang="ko-KR" altLang="en-US" sz="1400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5D8B0A1C-AD7D-ABAA-CF42-64D84504E8FE}"/>
                  </a:ext>
                </a:extLst>
              </p:cNvPr>
              <p:cNvSpPr/>
              <p:nvPr/>
            </p:nvSpPr>
            <p:spPr>
              <a:xfrm>
                <a:off x="1942280" y="2613289"/>
                <a:ext cx="1934301" cy="519505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ko-KR" sz="18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ko-KR" sz="18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 err="1"/>
              </a:p>
            </p:txBody>
          </p:sp>
        </mc:Choice>
        <mc:Fallback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5D8B0A1C-AD7D-ABAA-CF42-64D84504E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280" y="2613289"/>
                <a:ext cx="1934301" cy="519505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D83ED68-6626-DA8C-A8E8-A552BDE19AC3}"/>
              </a:ext>
            </a:extLst>
          </p:cNvPr>
          <p:cNvSpPr/>
          <p:nvPr/>
        </p:nvSpPr>
        <p:spPr>
          <a:xfrm>
            <a:off x="5033159" y="3672269"/>
            <a:ext cx="1609179" cy="105525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Performance Metric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79678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ko-KR" dirty="0"/>
                  <a:t>Gradient Approximation</a:t>
                </a:r>
                <a:endParaRPr lang="en-US" altLang="ko-KR" sz="1800" dirty="0"/>
              </a:p>
              <a:p>
                <a:pPr lvl="1"/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en-US" sz="1800" dirty="0">
                    <a:cs typeface="Times New Roman" panose="02020603050405020304" pitchFamily="18" charset="0"/>
                  </a:rPr>
                  <a:t>추정에 필요한 시간이 제어채널 수에 의존하지 않으므로</a:t>
                </a:r>
                <a:r>
                  <a:rPr lang="en-US" altLang="ko-KR" sz="1800" dirty="0">
                    <a:cs typeface="Times New Roman" panose="02020603050405020304" pitchFamily="18" charset="0"/>
                  </a:rPr>
                  <a:t>, </a:t>
                </a:r>
                <a:r>
                  <a:rPr lang="ko-KR" altLang="en-US" sz="1800" dirty="0">
                    <a:cs typeface="Times New Roman" panose="02020603050405020304" pitchFamily="18" charset="0"/>
                  </a:rPr>
                  <a:t>필요시간 크게 감소</a:t>
                </a:r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효율적인 신호 복조를 제공하려면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dithering </a:t>
                </a:r>
                <a:r>
                  <a:rPr lang="en-US" altLang="ko-KR" sz="1800" dirty="0">
                    <a:cs typeface="Times New Roman" panose="02020603050405020304" pitchFamily="18" charset="0"/>
                  </a:rPr>
                  <a:t>carrier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제어 시스템 대역폭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약 두 배만큼 분리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SNR</a:t>
                </a:r>
                <a:r>
                  <a:rPr lang="ko-KR" altLang="en-US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제어 채널 수에 비례하여 감소하므로 기준 소스의 높은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photon-flux </a:t>
                </a:r>
                <a:r>
                  <a:rPr lang="en-US" altLang="ko-KR" sz="1800" dirty="0">
                    <a:cs typeface="Times New Roman" panose="02020603050405020304" pitchFamily="18" charset="0"/>
                  </a:rPr>
                  <a:t>density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필요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 r="-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AF9265B-6461-E96B-39DB-C2F6930C14F3}"/>
              </a:ext>
            </a:extLst>
          </p:cNvPr>
          <p:cNvSpPr/>
          <p:nvPr/>
        </p:nvSpPr>
        <p:spPr>
          <a:xfrm>
            <a:off x="1483037" y="2280518"/>
            <a:ext cx="1246870" cy="73324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Dithering</a:t>
            </a:r>
            <a:r>
              <a:rPr lang="ko-KR" altLang="en-US" dirty="0"/>
              <a:t> </a:t>
            </a:r>
            <a:r>
              <a:rPr lang="en-US" altLang="ko-KR" dirty="0"/>
              <a:t>Carrier</a:t>
            </a:r>
            <a:endParaRPr lang="ko-KR" altLang="en-US" dirty="0" err="1"/>
          </a:p>
        </p:txBody>
      </p:sp>
      <p:sp>
        <p:nvSpPr>
          <p:cNvPr id="7" name="화살표: 줄무늬가 있는 오른쪽 6">
            <a:extLst>
              <a:ext uri="{FF2B5EF4-FFF2-40B4-BE49-F238E27FC236}">
                <a16:creationId xmlns:a16="http://schemas.microsoft.com/office/drawing/2014/main" id="{10224DAA-2C08-42FD-C76D-A2C93B89ACC0}"/>
              </a:ext>
            </a:extLst>
          </p:cNvPr>
          <p:cNvSpPr/>
          <p:nvPr/>
        </p:nvSpPr>
        <p:spPr>
          <a:xfrm>
            <a:off x="5244858" y="2353843"/>
            <a:ext cx="1475823" cy="586596"/>
          </a:xfrm>
          <a:prstGeom prst="stripedRightArrow">
            <a:avLst>
              <a:gd name="adj1" fmla="val 47059"/>
              <a:gd name="adj2" fmla="val 5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cs typeface="Times New Roman" panose="02020603050405020304" pitchFamily="18" charset="0"/>
              </a:rPr>
              <a:t>demodulated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B52D0A4-C79E-0CEF-6E7D-1F0A7E5E80B8}"/>
              </a:ext>
            </a:extLst>
          </p:cNvPr>
          <p:cNvSpPr/>
          <p:nvPr/>
        </p:nvSpPr>
        <p:spPr>
          <a:xfrm>
            <a:off x="6791807" y="2280517"/>
            <a:ext cx="1475823" cy="73324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Low-pass</a:t>
            </a:r>
          </a:p>
          <a:p>
            <a:pPr algn="ctr"/>
            <a:r>
              <a:rPr lang="en-US" altLang="ko-KR" dirty="0"/>
              <a:t>Filter</a:t>
            </a:r>
            <a:endParaRPr lang="ko-KR" altLang="en-US" dirty="0" err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604039-52B4-7D8D-7A2E-3FEB40D604BF}"/>
              </a:ext>
            </a:extLst>
          </p:cNvPr>
          <p:cNvSpPr/>
          <p:nvPr/>
        </p:nvSpPr>
        <p:spPr>
          <a:xfrm>
            <a:off x="3482249" y="2280517"/>
            <a:ext cx="1691483" cy="733248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Synchronous Detectors</a:t>
            </a:r>
            <a:endParaRPr lang="ko-KR" altLang="en-US" dirty="0" err="1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D9F9EC9-7336-9FA7-668D-24131BA8D964}"/>
              </a:ext>
            </a:extLst>
          </p:cNvPr>
          <p:cNvSpPr/>
          <p:nvPr/>
        </p:nvSpPr>
        <p:spPr>
          <a:xfrm>
            <a:off x="2784921" y="2395385"/>
            <a:ext cx="642314" cy="507238"/>
          </a:xfrm>
          <a:prstGeom prst="rightArrow">
            <a:avLst>
              <a:gd name="adj1" fmla="val 36394"/>
              <a:gd name="adj2" fmla="val 5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A0F2B40-D15F-BE79-7908-B9432884471C}"/>
              </a:ext>
            </a:extLst>
          </p:cNvPr>
          <p:cNvSpPr/>
          <p:nvPr/>
        </p:nvSpPr>
        <p:spPr>
          <a:xfrm>
            <a:off x="9052196" y="2241113"/>
            <a:ext cx="1722197" cy="812053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Determine </a:t>
            </a:r>
            <a:r>
              <a:rPr lang="en-US" altLang="ko-KR" sz="1800" dirty="0">
                <a:cs typeface="Times New Roman" panose="02020603050405020304" pitchFamily="18" charset="0"/>
              </a:rPr>
              <a:t>G</a:t>
            </a:r>
            <a:r>
              <a:rPr lang="en-US" altLang="ko-KR" sz="1800" dirty="0">
                <a:effectLst/>
                <a:cs typeface="Times New Roman" panose="02020603050405020304" pitchFamily="18" charset="0"/>
              </a:rPr>
              <a:t>radient Component</a:t>
            </a:r>
            <a:r>
              <a:rPr lang="en-US" altLang="ko-KR" dirty="0"/>
              <a:t> </a:t>
            </a:r>
            <a:endParaRPr lang="ko-KR" altLang="en-US" dirty="0" err="1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9EC07E2-5580-6993-EE75-DBD804C874C4}"/>
              </a:ext>
            </a:extLst>
          </p:cNvPr>
          <p:cNvSpPr/>
          <p:nvPr/>
        </p:nvSpPr>
        <p:spPr>
          <a:xfrm>
            <a:off x="8338756" y="2395385"/>
            <a:ext cx="642314" cy="507238"/>
          </a:xfrm>
          <a:prstGeom prst="rightArrow">
            <a:avLst>
              <a:gd name="adj1" fmla="val 36394"/>
              <a:gd name="adj2" fmla="val 5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264078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ko-KR" dirty="0"/>
                  <a:t>Parallel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Stochastic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Perturbative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Gradient Descent</a:t>
                </a: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모든 제어 채널에 병렬로</a:t>
                </a:r>
                <a:r>
                  <a:rPr lang="en-US" altLang="ko-KR" sz="1800" dirty="0"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작은 확률적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perturbations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적용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perturbations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측정된 값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은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기울기 추정</a:t>
                </a:r>
                <a:r>
                  <a:rPr lang="ko-KR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직접 사용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실제 기울기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≈</m:t>
                    </m:r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ko-KR" altLang="ko-KR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,where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𝑐𝑜𝑛𝑠𝑡𝑎𝑛𝑡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대한 </a:t>
                </a:r>
                <a:r>
                  <a:rPr lang="ko-KR" altLang="en-US" sz="1800" dirty="0">
                    <a:cs typeface="Times New Roman" panose="02020603050405020304" pitchFamily="18" charset="0"/>
                  </a:rPr>
                  <a:t>신뢰할 만한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근사치를 얻</a:t>
                </a:r>
                <a:r>
                  <a:rPr lang="ko-KR" altLang="en-US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으려면</a:t>
                </a:r>
                <a:r>
                  <a:rPr lang="en-US" altLang="ko-KR" sz="1800" dirty="0">
                    <a:cs typeface="Times New Roman" panose="02020603050405020304" pitchFamily="18" charset="0"/>
                  </a:rPr>
                  <a:t>  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:r>
                  <a:rPr lang="ko-KR" altLang="en-US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위 식의 두번째 항의 진폭이 작아야 함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순차적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perturbations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기법에서는 두 번째 항은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0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이며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800" dirty="0"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 때만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1800" dirty="0" err="1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multidithering</a:t>
                </a:r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기법에서는 두 번째 항</a:t>
                </a:r>
                <a:r>
                  <a:rPr lang="ko-KR" altLang="en-US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합과 차이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dithering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주파수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±</m:t>
                    </m:r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고조파 성분만 포함되며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적절하게 선택한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dithering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주파수 범위의 경우 동기식 검출기에 의해 필터링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4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ko-KR" dirty="0"/>
                  <a:t>Parallel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Stochastic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Perturbative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Gradient Descent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US" altLang="ko-KR" sz="1800" dirty="0">
                  <a:effectLst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cs typeface="Times New Roman" panose="02020603050405020304" pitchFamily="18" charset="0"/>
                  </a:rPr>
                  <a:t>선택된 </a:t>
                </a:r>
                <a:r>
                  <a:rPr lang="en-US" altLang="ko-KR" sz="1800" dirty="0">
                    <a:effectLst/>
                    <a:cs typeface="Times New Roman" panose="02020603050405020304" pitchFamily="18" charset="0"/>
                  </a:rPr>
                  <a:t>perturbations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ko-KR" sz="1800" dirty="0">
                    <a:effectLst/>
                    <a:cs typeface="Times New Roman" panose="02020603050405020304" pitchFamily="18" charset="0"/>
                  </a:rPr>
                  <a:t>가 무작위적</a:t>
                </a:r>
                <a:r>
                  <a:rPr lang="en-US" altLang="ko-KR" sz="1800" dirty="0">
                    <a:effectLst/>
                    <a:cs typeface="Times New Roman" panose="02020603050405020304" pitchFamily="18" charset="0"/>
                  </a:rPr>
                  <a:t>,</a:t>
                </a:r>
                <a:r>
                  <a:rPr lang="ko-KR" altLang="ko-KR" sz="1800" dirty="0">
                    <a:effectLst/>
                    <a:cs typeface="Times New Roman" panose="02020603050405020304" pitchFamily="18" charset="0"/>
                  </a:rPr>
                  <a:t> 통계적으로 독립적인 경우</a:t>
                </a:r>
                <a:endParaRPr lang="en-US" altLang="ko-KR" sz="1800" dirty="0">
                  <a:effectLst/>
                  <a:cs typeface="Times New Roman" panose="02020603050405020304" pitchFamily="18" charset="0"/>
                </a:endParaRPr>
              </a:p>
              <a:p>
                <a:pPr lvl="2"/>
                <a:r>
                  <a:rPr lang="ko-KR" altLang="ko-KR" sz="1800" dirty="0"/>
                  <a:t>두 번째 항은 </a:t>
                </a:r>
                <a:r>
                  <a:rPr lang="ko-KR" altLang="ko-KR" sz="1800" dirty="0" err="1"/>
                  <a:t>기대값</a:t>
                </a:r>
                <a:r>
                  <a:rPr lang="en-US" altLang="ko-KR" sz="1800" dirty="0"/>
                  <a:t> 0</a:t>
                </a:r>
                <a:r>
                  <a:rPr lang="ko-KR" altLang="ko-KR" sz="1800" dirty="0"/>
                  <a:t> </a:t>
                </a:r>
                <a:endParaRPr lang="en-US" altLang="ko-KR" sz="1800" dirty="0"/>
              </a:p>
              <a:p>
                <a:pPr lvl="2"/>
                <a:r>
                  <a:rPr lang="en-US" altLang="ko-KR" sz="1800" dirty="0"/>
                  <a:t>Gradient</a:t>
                </a:r>
                <a:r>
                  <a:rPr lang="ko-KR" altLang="ko-KR" sz="1800" dirty="0"/>
                  <a:t> 추정치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ko-KR" sz="1800" dirty="0"/>
                  <a:t>는 일관되고 편향되지 않</a:t>
                </a:r>
                <a:r>
                  <a:rPr lang="ko-KR" altLang="en-US" sz="1800" dirty="0"/>
                  <a:t>음</a:t>
                </a:r>
                <a:r>
                  <a:rPr lang="en-US" altLang="ko-KR" sz="1800" dirty="0"/>
                  <a:t>.</a:t>
                </a:r>
              </a:p>
              <a:p>
                <a:pPr lvl="1"/>
                <a:r>
                  <a:rPr lang="ko-KR" altLang="ko-KR" sz="1800" dirty="0">
                    <a:effectLst/>
                    <a:cs typeface="Times New Roman" panose="02020603050405020304" pitchFamily="18" charset="0"/>
                  </a:rPr>
                  <a:t>근사치</a:t>
                </a:r>
                <a:r>
                  <a:rPr lang="en-US" altLang="ko-KR" sz="1800" dirty="0">
                    <a:effectLst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d>
                      <m:dPr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sSup>
                      <m:sSupPr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ko-KR" sz="1800" dirty="0">
                    <a:effectLst/>
                    <a:cs typeface="Times New Roman" panose="02020603050405020304" pitchFamily="18" charset="0"/>
                  </a:rPr>
                  <a:t>는 </a:t>
                </a:r>
                <a:r>
                  <a:rPr lang="en-US" altLang="ko-KR" sz="1800" dirty="0"/>
                  <a:t>Gradient Descent</a:t>
                </a:r>
                <a:r>
                  <a:rPr lang="ko-KR" altLang="ko-KR" sz="1800" dirty="0">
                    <a:effectLst/>
                    <a:cs typeface="Times New Roman" panose="02020603050405020304" pitchFamily="18" charset="0"/>
                  </a:rPr>
                  <a:t>에서 </a:t>
                </a:r>
                <a:r>
                  <a:rPr lang="en-US" altLang="ko-KR" sz="1800" dirty="0"/>
                  <a:t>Gradient</a:t>
                </a:r>
                <a:r>
                  <a:rPr lang="ko-KR" altLang="ko-KR" sz="1800" dirty="0">
                    <a:effectLst/>
                    <a:cs typeface="Times New Roman" panose="02020603050405020304" pitchFamily="18" charset="0"/>
                  </a:rPr>
                  <a:t> 추정치로 직접 사용</a:t>
                </a:r>
                <a:endParaRPr lang="en-US" altLang="ko-KR" sz="1800" dirty="0">
                  <a:effectLst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68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ko-KR" dirty="0"/>
                  <a:t>Parallel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Stochastic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Perturbative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Gradient Descent</a:t>
                </a:r>
              </a:p>
              <a:p>
                <a:pPr lvl="1"/>
                <a:r>
                  <a:rPr lang="ko-KR" altLang="ko-KR" dirty="0"/>
                  <a:t>동일한 진폭을 갖는 상호 연관성이 없는 무작위</a:t>
                </a:r>
                <a:r>
                  <a:rPr lang="en-US" altLang="ko-KR" dirty="0"/>
                  <a:t> perturbations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ko-KR" dirty="0"/>
                  <a:t>와 베르누이 확률 분포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ko-KR" dirty="0"/>
                  <a:t>수학적으로 정확한 수렴 특성을 얻</a:t>
                </a:r>
                <a:r>
                  <a:rPr lang="ko-KR" altLang="en-US" dirty="0"/>
                  <a:t>을 수 있음</a:t>
                </a:r>
                <a:endParaRPr lang="en-US" altLang="ko-KR" dirty="0"/>
              </a:p>
              <a:p>
                <a:pPr lvl="2"/>
                <a:r>
                  <a:rPr lang="ko-KR" altLang="en-US" dirty="0">
                    <a:effectLst/>
                    <a:cs typeface="Times New Roman" panose="02020603050405020304" pitchFamily="18" charset="0"/>
                  </a:rPr>
                  <a:t>이 경우</a:t>
                </a:r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d>
                          <m:d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sSup>
                      <m:sSup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d>
                          <m:d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sSubSup>
                      <m:sSubSup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dirty="0">
                  <a:effectLst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비 베르누이 </a:t>
                </a:r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perturbations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도</a:t>
                </a:r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SPSA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에서 허용되지만</a:t>
                </a:r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특정한 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수학적 조건이 </a:t>
                </a:r>
                <a:r>
                  <a:rPr lang="ko-KR" altLang="en-US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필요</a:t>
                </a:r>
                <a:endParaRPr lang="en-US" altLang="ko-KR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기울기 추정의 정확도를 더욱 향상시키기 위해 양면 </a:t>
                </a:r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perturbations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사용</a:t>
                </a:r>
                <a:r>
                  <a:rPr lang="ko-KR" altLang="en-US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하여 </a:t>
                </a:r>
                <a:r>
                  <a:rPr lang="ko-KR" altLang="ko-KR" dirty="0"/>
                  <a:t>두 가지 측정을 수행</a:t>
                </a:r>
                <a:endParaRPr lang="en-US" altLang="ko-KR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2"/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순차적으로 적용된 미분 </a:t>
                </a:r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perturbations </a:t>
                </a:r>
                <a14:m>
                  <m:oMath xmlns:m="http://schemas.openxmlformats.org/officeDocument/2006/math"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dirty="0" err="1"/>
                  <a:t>및</a:t>
                </a:r>
                <a:r>
                  <a:rPr lang="ko-KR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이에 </a:t>
                </a:r>
                <a:r>
                  <a:rPr lang="ko-KR" altLang="ko-KR" dirty="0"/>
                  <a:t>해당하는 비용 함수 </a:t>
                </a:r>
                <a:r>
                  <a:rPr lang="en-US" altLang="ko-KR" dirty="0"/>
                  <a:t>perturbations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및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3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ko-KR" dirty="0"/>
              <a:t>Parallel</a:t>
            </a:r>
            <a:r>
              <a:rPr lang="ko-KR" altLang="en-US" dirty="0"/>
              <a:t> </a:t>
            </a:r>
            <a:r>
              <a:rPr lang="en-US" altLang="ko-KR" dirty="0"/>
              <a:t>Stochastic</a:t>
            </a:r>
            <a:r>
              <a:rPr lang="ko-KR" altLang="en-US" dirty="0"/>
              <a:t> </a:t>
            </a:r>
            <a:r>
              <a:rPr lang="en-US" altLang="ko-KR" dirty="0"/>
              <a:t>Perturbative</a:t>
            </a:r>
            <a:r>
              <a:rPr lang="ko-KR" altLang="en-US" dirty="0"/>
              <a:t> </a:t>
            </a:r>
            <a:r>
              <a:rPr lang="en-US" altLang="ko-KR" dirty="0"/>
              <a:t>Gradient Descent</a:t>
            </a:r>
          </a:p>
          <a:p>
            <a:pPr lvl="1"/>
            <a:r>
              <a:rPr lang="en-US" altLang="ko-KR" sz="1800" dirty="0">
                <a:cs typeface="Times New Roman" panose="02020603050405020304" pitchFamily="18" charset="0"/>
              </a:rPr>
              <a:t>sequential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방법과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multidithering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방법의 단점 없이 장점만 결합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endParaRPr lang="en-US" altLang="ko-KR" sz="1800" dirty="0">
              <a:cs typeface="Times New Roman" panose="02020603050405020304" pitchFamily="18" charset="0"/>
            </a:endParaRPr>
          </a:p>
          <a:p>
            <a:pPr lvl="1"/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endParaRPr lang="en-US" altLang="ko-KR" sz="1800" dirty="0">
              <a:cs typeface="Times New Roman" panose="02020603050405020304" pitchFamily="18" charset="0"/>
            </a:endParaRPr>
          </a:p>
          <a:p>
            <a:pPr lvl="1"/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endParaRPr lang="en-US" altLang="ko-KR" sz="1800" dirty="0">
              <a:cs typeface="Times New Roman" panose="02020603050405020304" pitchFamily="18" charset="0"/>
            </a:endParaRPr>
          </a:p>
          <a:p>
            <a:pPr lvl="1"/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endParaRPr lang="en-US" altLang="ko-KR" sz="1800" dirty="0">
              <a:cs typeface="Times New Roman" panose="02020603050405020304" pitchFamily="18" charset="0"/>
            </a:endParaRPr>
          </a:p>
          <a:p>
            <a:pPr lvl="1"/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아날로그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VLSI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기술을 사용한 효율적인 하드웨어 구현에 자연스럽게 적합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910C82-D287-E3C6-2925-404BF6056267}"/>
              </a:ext>
            </a:extLst>
          </p:cNvPr>
          <p:cNvSpPr/>
          <p:nvPr/>
        </p:nvSpPr>
        <p:spPr>
          <a:xfrm>
            <a:off x="1357223" y="3316542"/>
            <a:ext cx="1128932" cy="65853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SPGD</a:t>
            </a:r>
            <a:endParaRPr lang="ko-KR" altLang="en-US" dirty="0" err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D43297-4B35-1D61-2E9D-27FD14056CE5}"/>
              </a:ext>
            </a:extLst>
          </p:cNvPr>
          <p:cNvSpPr/>
          <p:nvPr/>
        </p:nvSpPr>
        <p:spPr>
          <a:xfrm>
            <a:off x="3270721" y="3316542"/>
            <a:ext cx="1762609" cy="659922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multidithering</a:t>
            </a:r>
            <a:endParaRPr lang="ko-KR" altLang="en-US" dirty="0" err="1"/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81E8FAFB-73C9-0F59-D9DA-4A3142BEDA94}"/>
              </a:ext>
            </a:extLst>
          </p:cNvPr>
          <p:cNvSpPr/>
          <p:nvPr/>
        </p:nvSpPr>
        <p:spPr>
          <a:xfrm rot="18805879">
            <a:off x="2769250" y="3315743"/>
            <a:ext cx="556430" cy="569195"/>
          </a:xfrm>
          <a:prstGeom prst="halfFrame">
            <a:avLst>
              <a:gd name="adj1" fmla="val 15361"/>
              <a:gd name="adj2" fmla="val 14163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D5A4BD-08EC-63A0-0E90-6D29719C640D}"/>
              </a:ext>
            </a:extLst>
          </p:cNvPr>
          <p:cNvSpPr/>
          <p:nvPr/>
        </p:nvSpPr>
        <p:spPr>
          <a:xfrm>
            <a:off x="1082434" y="2705235"/>
            <a:ext cx="4208797" cy="1871932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C389107-3C3E-02BD-7C70-DE80E2B73B32}"/>
              </a:ext>
            </a:extLst>
          </p:cNvPr>
          <p:cNvSpPr/>
          <p:nvPr/>
        </p:nvSpPr>
        <p:spPr>
          <a:xfrm>
            <a:off x="953038" y="2610345"/>
            <a:ext cx="763084" cy="348203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SNR</a:t>
            </a:r>
            <a:endParaRPr lang="ko-KR" altLang="en-US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3A8967-89BA-7F2B-882B-2F2977805786}"/>
                  </a:ext>
                </a:extLst>
              </p:cNvPr>
              <p:cNvSpPr txBox="1"/>
              <p:nvPr/>
            </p:nvSpPr>
            <p:spPr>
              <a:xfrm>
                <a:off x="3469833" y="4090362"/>
                <a:ext cx="13643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3A8967-89BA-7F2B-882B-2F297780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33" y="4090362"/>
                <a:ext cx="1364384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D35844F-1D3A-4F18-A11D-43B828F53732}"/>
              </a:ext>
            </a:extLst>
          </p:cNvPr>
          <p:cNvSpPr/>
          <p:nvPr/>
        </p:nvSpPr>
        <p:spPr>
          <a:xfrm>
            <a:off x="6940526" y="3316542"/>
            <a:ext cx="1128932" cy="65853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SPGD</a:t>
            </a:r>
            <a:endParaRPr lang="ko-KR" altLang="en-US" dirty="0" err="1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1A33F60-D924-55A8-89D9-4B31E6DBBF77}"/>
              </a:ext>
            </a:extLst>
          </p:cNvPr>
          <p:cNvSpPr/>
          <p:nvPr/>
        </p:nvSpPr>
        <p:spPr>
          <a:xfrm>
            <a:off x="8854024" y="3316542"/>
            <a:ext cx="1762609" cy="659922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cs typeface="Times New Roman" panose="02020603050405020304" pitchFamily="18" charset="0"/>
              </a:rPr>
              <a:t>sequential</a:t>
            </a:r>
            <a:endParaRPr lang="ko-KR" altLang="en-US" dirty="0" err="1"/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A4FD51E3-6EFE-8B8F-F352-C9E3820B1028}"/>
              </a:ext>
            </a:extLst>
          </p:cNvPr>
          <p:cNvSpPr/>
          <p:nvPr/>
        </p:nvSpPr>
        <p:spPr>
          <a:xfrm rot="8129841">
            <a:off x="7995250" y="3356603"/>
            <a:ext cx="556430" cy="569195"/>
          </a:xfrm>
          <a:prstGeom prst="halfFrame">
            <a:avLst>
              <a:gd name="adj1" fmla="val 15361"/>
              <a:gd name="adj2" fmla="val 14163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9106BDC-7FAD-482A-D498-036C37EAF7EB}"/>
              </a:ext>
            </a:extLst>
          </p:cNvPr>
          <p:cNvSpPr/>
          <p:nvPr/>
        </p:nvSpPr>
        <p:spPr>
          <a:xfrm>
            <a:off x="6665737" y="2705235"/>
            <a:ext cx="4208796" cy="1871932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61FD9E3-7563-89BD-68C7-90AA5B8C2A8F}"/>
              </a:ext>
            </a:extLst>
          </p:cNvPr>
          <p:cNvSpPr/>
          <p:nvPr/>
        </p:nvSpPr>
        <p:spPr>
          <a:xfrm>
            <a:off x="6536340" y="2610345"/>
            <a:ext cx="884389" cy="348203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Speed</a:t>
            </a:r>
            <a:endParaRPr lang="ko-KR" altLang="en-US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147C8-81B2-0BC8-51EA-17D5AB1A544E}"/>
                  </a:ext>
                </a:extLst>
              </p:cNvPr>
              <p:cNvSpPr txBox="1"/>
              <p:nvPr/>
            </p:nvSpPr>
            <p:spPr>
              <a:xfrm>
                <a:off x="6822800" y="4048407"/>
                <a:ext cx="1364384" cy="411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×</m:t>
                      </m:r>
                      <m:r>
                        <a:rPr lang="en-US" altLang="ko-KR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147C8-81B2-0BC8-51EA-17D5AB1A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0" y="4048407"/>
                <a:ext cx="1364384" cy="4119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013DEFE-CBC1-0B56-0877-28E991AC32D9}"/>
              </a:ext>
            </a:extLst>
          </p:cNvPr>
          <p:cNvSpPr txBox="1"/>
          <p:nvPr/>
        </p:nvSpPr>
        <p:spPr>
          <a:xfrm>
            <a:off x="7420729" y="2765620"/>
            <a:ext cx="325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obtain all components of the gradient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064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2005263"/>
            <a:ext cx="10972800" cy="4120901"/>
          </a:xfrm>
        </p:spPr>
        <p:txBody>
          <a:bodyPr rtlCol="0"/>
          <a:lstStyle/>
          <a:p>
            <a:pPr algn="ctr" rtl="0"/>
            <a:r>
              <a:rPr lang="en-US" altLang="ko-KR" dirty="0"/>
              <a:t>Abstract</a:t>
            </a:r>
          </a:p>
          <a:p>
            <a:pPr algn="ctr" rtl="0"/>
            <a:r>
              <a:rPr lang="en-US" altLang="ko-KR" dirty="0"/>
              <a:t>Introduction</a:t>
            </a:r>
          </a:p>
          <a:p>
            <a:pPr algn="ctr" rtl="0"/>
            <a:r>
              <a:rPr lang="en-US" altLang="ko-KR" dirty="0"/>
              <a:t>Theory</a:t>
            </a:r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ko-KR" dirty="0"/>
                  <a:t>Convergence</a:t>
                </a:r>
              </a:p>
              <a:p>
                <a:pPr lvl="1"/>
                <a:r>
                  <a:rPr lang="en-US" altLang="ko-KR" dirty="0">
                    <a:cs typeface="Times New Roman" panose="02020603050405020304" pitchFamily="18" charset="0"/>
                  </a:rPr>
                  <a:t>sequential 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및 이상적인</a:t>
                </a:r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dirty="0" err="1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무잡음</a:t>
                </a:r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</a:t>
                </a:r>
                <a:r>
                  <a:rPr lang="en-US" altLang="ko-KR" dirty="0" err="1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multidithering</a:t>
                </a:r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방법</a:t>
                </a:r>
                <a:r>
                  <a:rPr lang="ko-KR" altLang="en-US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보다 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기울기 추정 정확도가 감소</a:t>
                </a:r>
                <a:endParaRPr lang="en-US" altLang="ko-KR" dirty="0"/>
              </a:p>
              <a:p>
                <a:pPr lvl="1"/>
                <a:r>
                  <a:rPr lang="en-US" altLang="ko-KR" dirty="0">
                    <a:cs typeface="Times New Roman" panose="02020603050405020304" pitchFamily="18" charset="0"/>
                  </a:rPr>
                  <a:t>2</a:t>
                </a:r>
                <a:r>
                  <a:rPr lang="ko-KR" altLang="en-US" dirty="0">
                    <a:cs typeface="Times New Roman" panose="02020603050405020304" pitchFamily="18" charset="0"/>
                  </a:rPr>
                  <a:t>차 항 이상의 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고차 항</a:t>
                </a:r>
                <a:r>
                  <a:rPr lang="ko-KR" altLang="en-US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실제 기울기 추정에 오차</a:t>
                </a:r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생성</a:t>
                </a:r>
                <a:endParaRPr lang="en-US" altLang="ko-KR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경사 하강의 수렴 속도에 영향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 → 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실제 </a:t>
                </a:r>
                <a:r>
                  <a:rPr lang="en-US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</a:t>
                </a:r>
                <a:r>
                  <a:rPr lang="en-US" altLang="ko-KR" sz="16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radient </a:t>
                </a:r>
                <a:r>
                  <a:rPr lang="en-US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6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ecent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기반한 순수한 경사 하강보다 분명히 느</a:t>
                </a:r>
                <a:r>
                  <a:rPr lang="ko-KR" altLang="en-US" dirty="0">
                    <a:cs typeface="Times New Roman" panose="02020603050405020304" pitchFamily="18" charset="0"/>
                  </a:rPr>
                  <a:t>림</a:t>
                </a:r>
                <a:endParaRPr lang="en-US" altLang="ko-KR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dirty="0">
                    <a:cs typeface="Times New Roman" panose="02020603050405020304" pitchFamily="18" charset="0"/>
                  </a:rPr>
                  <a:t>sequential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perturbations 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방법을 사용한 경사도 추정의 시간 손실 계수 </a:t>
                </a:r>
                <a14:m>
                  <m:oMath xmlns:m="http://schemas.openxmlformats.org/officeDocument/2006/math"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고려하면 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SPGD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알고리즘은 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sequential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perturbations 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방법보다 훨씬 빠른 수렴 속도를 제공</a:t>
                </a:r>
                <a:endParaRPr lang="en-US" altLang="ko-KR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위상 왜곡의 통계적 특성과 일치하는 </a:t>
                </a:r>
                <a:r>
                  <a:rPr lang="en-US" altLang="ko-KR" dirty="0">
                    <a:effectLst/>
                    <a:cs typeface="Times New Roman" panose="02020603050405020304" pitchFamily="18" charset="0"/>
                  </a:rPr>
                  <a:t>correlated</a:t>
                </a:r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effectLst/>
                    <a:cs typeface="Times New Roman" panose="02020603050405020304" pitchFamily="18" charset="0"/>
                  </a:rPr>
                  <a:t>perturbations</a:t>
                </a:r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을 사용하거나 적응형</a:t>
                </a:r>
                <a:r>
                  <a:rPr lang="en-US" altLang="ko-KR" dirty="0">
                    <a:effectLst/>
                    <a:cs typeface="Times New Roman" panose="02020603050405020304" pitchFamily="18" charset="0"/>
                  </a:rPr>
                  <a:t> SPGD </a:t>
                </a:r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알고리즘을 사용하면 수렴 속도를 더욱 크게 높일 수 있</a:t>
                </a:r>
                <a:r>
                  <a:rPr lang="ko-KR" altLang="en-US" dirty="0">
                    <a:effectLst/>
                    <a:cs typeface="Times New Roman" panose="02020603050405020304" pitchFamily="18" charset="0"/>
                  </a:rPr>
                  <a:t>음</a:t>
                </a:r>
                <a:endParaRPr lang="en-US" altLang="ko-KR" dirty="0">
                  <a:effectLst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 b="-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4BF129-0099-8EC0-7D21-21F83EE85B81}"/>
              </a:ext>
            </a:extLst>
          </p:cNvPr>
          <p:cNvSpPr/>
          <p:nvPr/>
        </p:nvSpPr>
        <p:spPr>
          <a:xfrm>
            <a:off x="3434494" y="3553747"/>
            <a:ext cx="1201599" cy="795392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Pure</a:t>
            </a:r>
          </a:p>
          <a:p>
            <a:pPr algn="ctr"/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G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radient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ecent</a:t>
            </a:r>
            <a:endParaRPr lang="ko-KR" altLang="en-US" dirty="0" err="1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376D9FF-4262-08B5-A3EB-21FE6A15D60C}"/>
              </a:ext>
            </a:extLst>
          </p:cNvPr>
          <p:cNvSpPr/>
          <p:nvPr/>
        </p:nvSpPr>
        <p:spPr>
          <a:xfrm>
            <a:off x="5413060" y="3632857"/>
            <a:ext cx="910101" cy="659922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SPGD</a:t>
            </a:r>
            <a:endParaRPr lang="ko-KR" altLang="en-US" dirty="0" err="1"/>
          </a:p>
        </p:txBody>
      </p:sp>
      <p:sp>
        <p:nvSpPr>
          <p:cNvPr id="6" name="1/2 액자 5">
            <a:extLst>
              <a:ext uri="{FF2B5EF4-FFF2-40B4-BE49-F238E27FC236}">
                <a16:creationId xmlns:a16="http://schemas.microsoft.com/office/drawing/2014/main" id="{2C59A296-8F3E-A179-BB0F-6265F8F106BD}"/>
              </a:ext>
            </a:extLst>
          </p:cNvPr>
          <p:cNvSpPr/>
          <p:nvPr/>
        </p:nvSpPr>
        <p:spPr>
          <a:xfrm rot="18805879">
            <a:off x="4911589" y="3666846"/>
            <a:ext cx="556430" cy="569195"/>
          </a:xfrm>
          <a:prstGeom prst="halfFrame">
            <a:avLst>
              <a:gd name="adj1" fmla="val 15361"/>
              <a:gd name="adj2" fmla="val 14163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C701D5-6C07-DD73-CA3E-7247D1CCEC98}"/>
              </a:ext>
            </a:extLst>
          </p:cNvPr>
          <p:cNvSpPr/>
          <p:nvPr/>
        </p:nvSpPr>
        <p:spPr>
          <a:xfrm>
            <a:off x="2841593" y="3033039"/>
            <a:ext cx="6508813" cy="1871932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D8955C1-CBD7-BC69-A7FB-04300BBA1C43}"/>
              </a:ext>
            </a:extLst>
          </p:cNvPr>
          <p:cNvSpPr/>
          <p:nvPr/>
        </p:nvSpPr>
        <p:spPr>
          <a:xfrm>
            <a:off x="2712197" y="2938149"/>
            <a:ext cx="1128931" cy="348203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Iteration</a:t>
            </a:r>
            <a:endParaRPr lang="ko-KR" altLang="en-US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C295F8-E76A-D0D2-A2CC-991AB9471A11}"/>
                  </a:ext>
                </a:extLst>
              </p:cNvPr>
              <p:cNvSpPr txBox="1"/>
              <p:nvPr/>
            </p:nvSpPr>
            <p:spPr>
              <a:xfrm>
                <a:off x="5189804" y="4292779"/>
                <a:ext cx="1364384" cy="52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1800" b="0" i="1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C295F8-E76A-D0D2-A2CC-991AB9471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04" y="4292779"/>
                <a:ext cx="1364384" cy="526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F9B3BF9-C3A7-5990-7EDE-F272657C4C2D}"/>
              </a:ext>
            </a:extLst>
          </p:cNvPr>
          <p:cNvSpPr/>
          <p:nvPr/>
        </p:nvSpPr>
        <p:spPr>
          <a:xfrm>
            <a:off x="7023271" y="3632857"/>
            <a:ext cx="1762609" cy="659922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cs typeface="Times New Roman" panose="02020603050405020304" pitchFamily="18" charset="0"/>
              </a:rPr>
              <a:t>Sequential</a:t>
            </a:r>
            <a:r>
              <a:rPr lang="ko-KR" altLang="ko-KR" dirty="0"/>
              <a:t> </a:t>
            </a:r>
            <a:r>
              <a:rPr lang="en-US" altLang="ko-KR" dirty="0"/>
              <a:t>Perturbations</a:t>
            </a:r>
            <a:endParaRPr lang="ko-KR" altLang="en-US" dirty="0" err="1"/>
          </a:p>
        </p:txBody>
      </p:sp>
      <p:sp>
        <p:nvSpPr>
          <p:cNvPr id="11" name="1/2 액자 10">
            <a:extLst>
              <a:ext uri="{FF2B5EF4-FFF2-40B4-BE49-F238E27FC236}">
                <a16:creationId xmlns:a16="http://schemas.microsoft.com/office/drawing/2014/main" id="{713ECC01-0F77-CE18-F0B0-D37D56E9DD0B}"/>
              </a:ext>
            </a:extLst>
          </p:cNvPr>
          <p:cNvSpPr/>
          <p:nvPr/>
        </p:nvSpPr>
        <p:spPr>
          <a:xfrm rot="18805879">
            <a:off x="6521799" y="3663633"/>
            <a:ext cx="556430" cy="569195"/>
          </a:xfrm>
          <a:prstGeom prst="halfFrame">
            <a:avLst>
              <a:gd name="adj1" fmla="val 15361"/>
              <a:gd name="adj2" fmla="val 14163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C77BDC-1003-D2BA-5E13-2CB1C1627E54}"/>
                  </a:ext>
                </a:extLst>
              </p:cNvPr>
              <p:cNvSpPr txBox="1"/>
              <p:nvPr/>
            </p:nvSpPr>
            <p:spPr>
              <a:xfrm>
                <a:off x="7197957" y="4292779"/>
                <a:ext cx="1364384" cy="52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1800" b="0" i="1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C77BDC-1003-D2BA-5E13-2CB1C1627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57" y="4292779"/>
                <a:ext cx="1364384" cy="526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4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ko-KR" dirty="0"/>
                  <a:t>Restrictions for Wave-front Control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대부분의 적응형 광학 애플리케이션에서 시스템 성능 지표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임의의 값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의한 일정한 파면 이동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05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ko-KR" altLang="ko-KR" sz="105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𝒓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ko-KR" altLang="ko-KR" sz="105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민감하지 않</a:t>
                </a:r>
                <a:r>
                  <a:rPr lang="ko-KR" altLang="en-US" sz="1800" dirty="0">
                    <a:cs typeface="Times New Roman" panose="02020603050405020304" pitchFamily="18" charset="0"/>
                  </a:rPr>
                  <a:t>음</a:t>
                </a:r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적응 프로세스 중에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aperture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평균 위상 값의 바람직하지 않은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drift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발생할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800" dirty="0">
                    <a:cs typeface="Times New Roman" panose="02020603050405020304" pitchFamily="18" charset="0"/>
                  </a:rPr>
                  <a:t>가능성 존재</a:t>
                </a:r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drift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파면 전면 보정 장치의 작동 범위에 대한 물리적 한계를 초과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적용된 제어 신호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perturbations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대한 시스템 성능 지표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감도를 감소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→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손실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평균 위상의 </a:t>
                </a:r>
                <a:r>
                  <a:rPr lang="en-US" altLang="ko-KR" sz="1800" dirty="0">
                    <a:cs typeface="Times New Roman" panose="02020603050405020304" pitchFamily="18" charset="0"/>
                  </a:rPr>
                  <a:t>drift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설명하는 추가 페널티 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05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05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05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05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ko-KR" altLang="ko-KR" sz="105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ko-KR" altLang="ko-KR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ko-KR" altLang="ko-KR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포함하도록 원래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측정된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비용 함수</a:t>
                </a:r>
                <a14:m>
                  <m:oMath xmlns:m="http://schemas.openxmlformats.org/officeDocument/2006/math">
                    <m:r>
                      <a:rPr lang="ko-KR" altLang="ko-KR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수정</a:t>
                </a:r>
                <a:r>
                  <a:rPr lang="ko-KR" altLang="en-US" sz="1800" dirty="0">
                    <a:cs typeface="Times New Roman" panose="02020603050405020304" pitchFamily="18" charset="0"/>
                  </a:rPr>
                  <a:t>하여 방지 가능</a:t>
                </a:r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05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105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05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ko-KR" altLang="ko-KR" sz="105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105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ko-KR" altLang="ko-KR" sz="105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ko-KR" altLang="ko-KR" sz="105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05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ko-KR" altLang="ko-KR" sz="105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ko-KR" altLang="ko-KR" sz="105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ko-KR" altLang="ko-KR" sz="105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altLang="ko-KR" sz="10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경사 하강 최적화 절차에서 시작된 진화 방정식은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𝜏</m:t>
                    </m:r>
                    <m:f>
                      <m:f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𝒓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으로 변환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 r="-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ko-KR" dirty="0"/>
                  <a:t>Restrictions for Wave-front Control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제어 채널이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개인 적응형 시스템의 경우 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sSup>
                            <m:sSupPr>
                              <m:ctrlPr>
                                <a:rPr lang="ko-KR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피스톤형 파면 보정기의 경우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𝛾𝛿</m:t>
                      </m:r>
                      <m:sSup>
                        <m:sSup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p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 …, 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마찬가지로 비용 함수에는 제어 위상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b="1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기울기에 따른 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같은 추가 페널티 항이 포함될 수 있</a:t>
                </a:r>
                <a:r>
                  <a:rPr lang="ko-KR" altLang="en-US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음</a:t>
                </a:r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∇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ko-KR" altLang="ko-KR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1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89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ko-KR" dirty="0"/>
                  <a:t>Restrictions for Wave-front Control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r>
                  <a:rPr lang="ko-KR" altLang="ko-KR" dirty="0"/>
                  <a:t>페널티 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ko-KR" dirty="0"/>
                  <a:t>의 목적</a:t>
                </a:r>
                <a:endParaRPr lang="en-US" altLang="ko-KR" dirty="0"/>
              </a:p>
              <a:p>
                <a:pPr lvl="2"/>
                <a:r>
                  <a:rPr lang="ko-KR" altLang="ko-KR" dirty="0"/>
                  <a:t>노이즈를 억제</a:t>
                </a:r>
                <a:endParaRPr lang="en-US" altLang="ko-KR" dirty="0"/>
              </a:p>
              <a:p>
                <a:pPr lvl="2"/>
                <a:r>
                  <a:rPr lang="ko-KR" altLang="ko-KR" dirty="0"/>
                  <a:t>제어 파면 위상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ko-KR" dirty="0"/>
                  <a:t>에 </a:t>
                </a:r>
                <a:r>
                  <a:rPr lang="en-US" altLang="ko-KR" dirty="0"/>
                  <a:t>smoothness</a:t>
                </a:r>
                <a:r>
                  <a:rPr lang="ko-KR" altLang="ko-KR" dirty="0"/>
                  <a:t> 제공</a:t>
                </a:r>
                <a:endParaRPr lang="en-US" altLang="ko-KR" dirty="0"/>
              </a:p>
              <a:p>
                <a:pPr lvl="1"/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피스톤형 파면 전면 보정기의 경우 </a:t>
                </a:r>
                <a:endParaRPr lang="en-US" altLang="ko-KR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2"/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인접한 위상 편이 요소 간에 </a:t>
                </a:r>
                <a14:m>
                  <m:oMath xmlns:m="http://schemas.openxmlformats.org/officeDocument/2006/math">
                    <m:r>
                      <a:rPr lang="en-US" altLang="ko-KR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altLang="ko-KR" dirty="0">
                    <a:effectLst/>
                    <a:cs typeface="Times New Roman" panose="02020603050405020304" pitchFamily="18" charset="0"/>
                  </a:rPr>
                  <a:t> </a:t>
                </a:r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위상 점프가 나타나는 것을 억제</a:t>
                </a:r>
                <a:endParaRPr lang="en-US" altLang="ko-KR" dirty="0">
                  <a:effectLst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추가 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는 파면 제어 동역학에 다음과 같은 변화</a:t>
                </a:r>
                <a:endParaRPr lang="en-US" altLang="ko-KR" dirty="0"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𝜏</m:t>
                      </m:r>
                      <m:f>
                        <m:f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𝛾𝛿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평행 </a:t>
                </a:r>
                <a:r>
                  <a:rPr lang="en-US" altLang="ko-KR" dirty="0">
                    <a:effectLst/>
                    <a:cs typeface="Times New Roman" panose="02020603050405020304" pitchFamily="18" charset="0"/>
                  </a:rPr>
                  <a:t>perturbations </a:t>
                </a:r>
                <a:r>
                  <a:rPr lang="en-US" altLang="ko-KR" dirty="0"/>
                  <a:t>Gradient</a:t>
                </a:r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 추정치에서 비롯된 추가 확률 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가 있는 비선형 확산 과정을 나타</a:t>
                </a:r>
                <a:r>
                  <a:rPr lang="ko-KR" altLang="en-US" dirty="0">
                    <a:effectLst/>
                    <a:cs typeface="Times New Roman" panose="02020603050405020304" pitchFamily="18" charset="0"/>
                  </a:rPr>
                  <a:t>냄</a:t>
                </a:r>
                <a:endParaRPr lang="en-US" altLang="ko-KR" dirty="0">
                  <a:effectLst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en-US" dirty="0">
                    <a:cs typeface="Times New Roman" panose="02020603050405020304" pitchFamily="18" charset="0"/>
                  </a:rPr>
                  <a:t>위 식</a:t>
                </a:r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의 이산 모델에 의해 설명되는 비선형 동역학은 아날로그</a:t>
                </a:r>
                <a:r>
                  <a:rPr lang="en-US" altLang="ko-KR" dirty="0">
                    <a:effectLst/>
                    <a:cs typeface="Times New Roman" panose="02020603050405020304" pitchFamily="18" charset="0"/>
                  </a:rPr>
                  <a:t> VLSI </a:t>
                </a:r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하드웨어를 사용하여 구현</a:t>
                </a:r>
                <a:r>
                  <a:rPr lang="ko-KR" altLang="en-US" dirty="0">
                    <a:cs typeface="Times New Roman" panose="02020603050405020304" pitchFamily="18" charset="0"/>
                  </a:rPr>
                  <a:t>가능</a:t>
                </a:r>
                <a:endParaRPr lang="en-US" altLang="ko-KR" dirty="0">
                  <a:effectLst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dirty="0">
                    <a:effectLst/>
                    <a:cs typeface="Times New Roman" panose="02020603050405020304" pitchFamily="18" charset="0"/>
                  </a:rPr>
                  <a:t>weak inversion </a:t>
                </a:r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동작 영역의 </a:t>
                </a:r>
                <a:r>
                  <a:rPr lang="en-US" altLang="ko-KR" dirty="0" err="1">
                    <a:cs typeface="Times New Roman" panose="02020603050405020304" pitchFamily="18" charset="0"/>
                  </a:rPr>
                  <a:t>translinear</a:t>
                </a:r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 금속 산화물 반도체 회로는 </a:t>
                </a:r>
                <a:r>
                  <a:rPr lang="en-US" altLang="ko-KR" dirty="0" err="1">
                    <a:effectLst/>
                    <a:cs typeface="Times New Roman" panose="02020603050405020304" pitchFamily="18" charset="0"/>
                  </a:rPr>
                  <a:t>ms</a:t>
                </a:r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 단위의 특성 속도로 픽셀 수준에서 </a:t>
                </a:r>
                <a:r>
                  <a:rPr lang="ko-KR" altLang="ko-KR" dirty="0" err="1">
                    <a:effectLst/>
                    <a:cs typeface="Times New Roman" panose="02020603050405020304" pitchFamily="18" charset="0"/>
                  </a:rPr>
                  <a:t>디퓨저</a:t>
                </a:r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 유형 소자를 구현하면서 </a:t>
                </a:r>
                <a:r>
                  <a:rPr lang="en-US" altLang="ko-KR" dirty="0">
                    <a:effectLst/>
                    <a:cs typeface="Times New Roman" panose="02020603050405020304" pitchFamily="18" charset="0"/>
                  </a:rPr>
                  <a:t>mW</a:t>
                </a:r>
                <a:r>
                  <a:rPr lang="ko-KR" altLang="ko-KR" dirty="0">
                    <a:effectLst/>
                    <a:cs typeface="Times New Roman" panose="02020603050405020304" pitchFamily="18" charset="0"/>
                  </a:rPr>
                  <a:t>의 전력만 소모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60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ko-KR" dirty="0"/>
                  <a:t>Wave-Front Sensor Information Fusion</a:t>
                </a: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추가 파면 정보를 사용할 수 있는 경우 적응 프로세스에서 효과적으로 사용하여 수렴 속도와 정확도를 향상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다양한 파면 센서 유형에도 불구하고 각 파면 센서는 파면 위상 왜곡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또는 더 일반적으로 위상 오차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센서의 광 수신기에서 측정한 강도 변조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로 변환을 수행</a:t>
                </a:r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파면 센서의 정보는 선택한 시스템 성능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metric(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지표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추가 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도입하여 경사 하강 제어에 통합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ko-KR" sz="1800" i="1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ko-KR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1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ko-KR" altLang="ko-KR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sub>
                                    <m:sup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ko-KR" altLang="ko-KR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1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Parallel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Stochastic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Perturbative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Gradient Descent</a:t>
                </a:r>
                <a:r>
                  <a:rPr lang="ko-KR" altLang="en-US" dirty="0"/>
                  <a:t>에 적용하면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𝜏</m:t>
                      </m:r>
                      <m:f>
                        <m:fPr>
                          <m:ctrlPr>
                            <a:rPr lang="ko-KR" altLang="ko-KR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ko-KR" altLang="ko-KR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ko-KR" sz="1800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𝛾𝛿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b="1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98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ko-KR" dirty="0"/>
                  <a:t>Wave-Front Sensor Information Fusion</a:t>
                </a:r>
              </a:p>
              <a:p>
                <a:pPr lvl="1"/>
                <a:r>
                  <a:rPr lang="ko-KR" altLang="ko-KR" dirty="0"/>
                  <a:t>시스템 성능 지표</a:t>
                </a:r>
                <a:r>
                  <a:rPr lang="en-US" altLang="ko-KR" dirty="0"/>
                  <a:t> perturbations</a:t>
                </a:r>
                <a:r>
                  <a:rPr lang="ko-KR" altLang="en-US" dirty="0"/>
                  <a:t>과 달리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파면 센서에서는 공간적으로 분산된 응답</a:t>
                </a:r>
                <a:r>
                  <a:rPr lang="ko-KR" altLang="ko-KR" sz="1800" i="1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dirty="0"/>
                  <a:t>을 제공</a:t>
                </a:r>
                <a:endParaRPr lang="en-US" altLang="ko-KR" dirty="0"/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곱</a:t>
                </a:r>
                <a:r>
                  <a:rPr lang="ko-KR" altLang="ko-KR" sz="1800" i="1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ko-KR" dirty="0"/>
                  <a:t>은 파면 </a:t>
                </a:r>
                <a:r>
                  <a:rPr lang="en-US" altLang="ko-KR" dirty="0"/>
                  <a:t>perturbations</a:t>
                </a:r>
                <a:r>
                  <a:rPr lang="ko-KR" altLang="ko-KR" dirty="0"/>
                  <a:t>과 파면 센서에 의해 등록된 해당 강도 변화 사이의 국부적 상관 관계를 나타</a:t>
                </a:r>
                <a:r>
                  <a:rPr lang="ko-KR" altLang="en-US" dirty="0"/>
                  <a:t>냄</a:t>
                </a:r>
                <a:endParaRPr lang="en-US" altLang="ko-KR" dirty="0"/>
              </a:p>
              <a:p>
                <a:pPr lvl="2"/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상관관계는 파면 센서와 파면 </a:t>
                </a:r>
                <a:r>
                  <a:rPr lang="ko-KR" altLang="ko-KR" dirty="0" err="1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보정기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사이의 로컬 피드백을 제공</a:t>
                </a:r>
                <a:endParaRPr lang="en-US" altLang="ko-KR" dirty="0"/>
              </a:p>
              <a:p>
                <a:pPr lvl="1"/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로컬 피드백이 있으면 적응 수렴 속도가 크게 빨라</a:t>
                </a:r>
                <a:r>
                  <a:rPr lang="ko-KR" altLang="en-US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질 수 있음</a:t>
                </a:r>
                <a:endParaRPr lang="en-US" altLang="ko-KR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위에서 언급한 파면 </a:t>
                </a:r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smoothness</a:t>
                </a:r>
                <a:r>
                  <a:rPr lang="ko-KR" altLang="en-US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평균 위상 </a:t>
                </a:r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drift</a:t>
                </a:r>
                <a:r>
                  <a:rPr lang="ko-KR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부재에 대한 요구 사항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>
                    <a:cs typeface="Times New Roman" panose="02020603050405020304" pitchFamily="18" charset="0"/>
                  </a:rPr>
                  <a:t>통합가능</a:t>
                </a:r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𝜏</m:t>
                      </m:r>
                      <m:f>
                        <m:f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𝛾𝛿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b="1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66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5486400" cy="4525963"/>
          </a:xfrm>
        </p:spPr>
        <p:txBody>
          <a:bodyPr rtlCol="0"/>
          <a:lstStyle/>
          <a:p>
            <a:r>
              <a:rPr lang="en-US" altLang="ko-KR" dirty="0"/>
              <a:t>direct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성능 평가 최적화를   사용한 파면 왜곡 보정</a:t>
            </a:r>
            <a:endParaRPr lang="en-US" altLang="ko-K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0FD723B-2726-C92C-46E4-43351FC1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621766" y="3040016"/>
            <a:ext cx="3462068" cy="333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742E5DE-7E1D-F6F5-4D2E-A6B9982125E9}"/>
              </a:ext>
            </a:extLst>
          </p:cNvPr>
          <p:cNvSpPr txBox="1">
            <a:spLocks/>
          </p:cNvSpPr>
          <p:nvPr/>
        </p:nvSpPr>
        <p:spPr>
          <a:xfrm>
            <a:off x="6096000" y="1600200"/>
            <a:ext cx="548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일반화된 </a:t>
            </a:r>
            <a:r>
              <a:rPr lang="en-US" altLang="ko-KR" dirty="0"/>
              <a:t>gradient descent optimization paradigm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파면 제어에 대한 다양한 요구 사항의 </a:t>
            </a:r>
            <a:r>
              <a:rPr lang="en-US" altLang="ko-KR" dirty="0"/>
              <a:t>             </a:t>
            </a:r>
            <a:r>
              <a:rPr lang="ko-KR" altLang="en-US" dirty="0"/>
              <a:t>잘못된 평가</a:t>
            </a:r>
            <a:endParaRPr lang="en-US" altLang="ko-KR" dirty="0"/>
          </a:p>
          <a:p>
            <a:pPr lvl="1"/>
            <a:r>
              <a:rPr lang="ko-KR" altLang="en-US" dirty="0"/>
              <a:t>다양한 파면 센서 유형의 정보 융합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9E8F-3BD2-CA93-3D93-34AAF6F13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19" y="3429000"/>
            <a:ext cx="4799162" cy="29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dirty="0"/>
              <a:t>multielement wave-front correctors</a:t>
            </a:r>
            <a:r>
              <a:rPr lang="ko-KR" altLang="en-US" dirty="0"/>
              <a:t>의 실시간 적응 제어</a:t>
            </a:r>
            <a:endParaRPr lang="en-US" altLang="ko-KR" dirty="0"/>
          </a:p>
          <a:p>
            <a:pPr lvl="1"/>
            <a:r>
              <a:rPr lang="ko-KR" altLang="en-US" dirty="0"/>
              <a:t>초대형 집적회로</a:t>
            </a:r>
            <a:r>
              <a:rPr lang="en-US" altLang="ko-KR" dirty="0"/>
              <a:t>(VLSI) </a:t>
            </a:r>
            <a:r>
              <a:rPr lang="ko-KR" altLang="en-US" dirty="0"/>
              <a:t>시스템 적용 </a:t>
            </a:r>
            <a:r>
              <a:rPr lang="en-US" altLang="ko-KR" dirty="0"/>
              <a:t>(simultaneous perturbation stochastic approximation 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두 개의 적응형 레이저 빔 </a:t>
            </a:r>
            <a:r>
              <a:rPr lang="ko-KR" altLang="en-US" dirty="0" err="1"/>
              <a:t>포커싱</a:t>
            </a:r>
            <a:r>
              <a:rPr lang="ko-KR" altLang="en-US" dirty="0"/>
              <a:t> 시스템에서 사용되는 커스텀 칩 컨트롤러</a:t>
            </a:r>
            <a:endParaRPr lang="en-US" altLang="ko-KR" dirty="0"/>
          </a:p>
          <a:p>
            <a:pPr lvl="1"/>
            <a:r>
              <a:rPr lang="en-US" altLang="ko-KR" dirty="0"/>
              <a:t>127-element liquid-crystal phase modulator</a:t>
            </a:r>
          </a:p>
          <a:p>
            <a:pPr lvl="1"/>
            <a:r>
              <a:rPr lang="en-US" altLang="ko-KR" dirty="0"/>
              <a:t>beam steering</a:t>
            </a:r>
          </a:p>
          <a:p>
            <a:pPr lvl="1"/>
            <a:r>
              <a:rPr lang="en-US" altLang="ko-KR" dirty="0"/>
              <a:t>37-control channel micromachined deformable mirrors</a:t>
            </a:r>
          </a:p>
          <a:p>
            <a:pPr rtl="0"/>
            <a:r>
              <a:rPr lang="ko-KR" altLang="en-US" dirty="0"/>
              <a:t>강한 강도의 섬광 조건에서 레이저 빔의 동적 위상 수차에 대한 고속 적응형 보상 제공</a:t>
            </a:r>
            <a:endParaRPr lang="en-US" altLang="ko-KR" dirty="0"/>
          </a:p>
          <a:p>
            <a:pPr lvl="1"/>
            <a:r>
              <a:rPr lang="en-US" altLang="ko-KR" dirty="0"/>
              <a:t>micromachined deformable mirror </a:t>
            </a:r>
            <a:r>
              <a:rPr lang="ko-KR" altLang="en-US" dirty="0"/>
              <a:t>의 </a:t>
            </a:r>
            <a:r>
              <a:rPr lang="en-US" altLang="ko-KR" dirty="0"/>
              <a:t>1ms</a:t>
            </a:r>
            <a:r>
              <a:rPr lang="ko-KR" altLang="en-US" dirty="0"/>
              <a:t> 미만의 응답 시간 </a:t>
            </a:r>
            <a:endParaRPr lang="en-US" altLang="ko-KR" dirty="0"/>
          </a:p>
          <a:p>
            <a:pPr lvl="1"/>
            <a:r>
              <a:rPr lang="ko-KR" altLang="en-US" dirty="0"/>
              <a:t>아날로그 </a:t>
            </a:r>
            <a:r>
              <a:rPr lang="en-US" altLang="ko-KR" dirty="0"/>
              <a:t>VLSI </a:t>
            </a:r>
            <a:r>
              <a:rPr lang="ko-KR" altLang="en-US" dirty="0"/>
              <a:t>제어 아키텍처의 병렬 특성</a:t>
            </a:r>
            <a:endParaRPr lang="en-US" altLang="ko-KR" dirty="0"/>
          </a:p>
          <a:p>
            <a:pPr rtl="0"/>
            <a:r>
              <a:rPr lang="ko-KR" altLang="en-US" dirty="0"/>
              <a:t>최대 </a:t>
            </a:r>
            <a:r>
              <a:rPr lang="en-US" altLang="ko-KR" dirty="0"/>
              <a:t>60Hz </a:t>
            </a:r>
            <a:r>
              <a:rPr lang="ko-KR" altLang="en-US" dirty="0"/>
              <a:t>스펙트럼 대역의 수신기 평면에서 레이저 빔 품질이 개선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564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Introduction</a:t>
            </a:r>
            <a:endParaRPr lang="ko-KR" alt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ko-KR" dirty="0"/>
                  <a:t>adaptive optics</a:t>
                </a:r>
                <a:r>
                  <a:rPr lang="ko-KR" altLang="en-US" dirty="0"/>
                  <a:t>의 두가지</a:t>
                </a:r>
                <a:r>
                  <a:rPr lang="en-US" altLang="ko-KR" dirty="0"/>
                  <a:t> wave-front control paradigms</a:t>
                </a:r>
              </a:p>
              <a:p>
                <a:pPr lvl="1"/>
                <a:r>
                  <a:rPr lang="en-US" altLang="ko-KR" sz="1400" dirty="0"/>
                  <a:t>reciprocity principle</a:t>
                </a:r>
                <a:r>
                  <a:rPr lang="ko-KR" altLang="en-US" sz="1400" dirty="0"/>
                  <a:t>를 기반으로 하는 </a:t>
                </a:r>
                <a:r>
                  <a:rPr lang="en-US" altLang="ko-KR" sz="1600" dirty="0"/>
                  <a:t>wave-front conjugation (wave-front reversal)</a:t>
                </a:r>
              </a:p>
              <a:p>
                <a:pPr lvl="1"/>
                <a:r>
                  <a:rPr lang="en-US" altLang="ko-KR" sz="1600" dirty="0"/>
                  <a:t>wave-front control</a:t>
                </a:r>
                <a:r>
                  <a:rPr lang="ko-KR" altLang="en-US" sz="1600" dirty="0"/>
                  <a:t>를 사용한</a:t>
                </a:r>
                <a:r>
                  <a:rPr lang="en-US" altLang="ko-KR" sz="1600" dirty="0"/>
                  <a:t> direct system performance metric optimization</a:t>
                </a:r>
                <a:endParaRPr lang="en-US" altLang="ko-KR" sz="1400" dirty="0"/>
              </a:p>
              <a:p>
                <a:r>
                  <a:rPr lang="en-US" altLang="ko-KR" sz="2400" dirty="0"/>
                  <a:t>wave-front conjugation system</a:t>
                </a:r>
              </a:p>
              <a:p>
                <a:pPr lvl="1"/>
                <a:r>
                  <a:rPr lang="ko-KR" altLang="en-US" dirty="0"/>
                  <a:t>파동 전파 경로를 따라 축적된 파면 왜곡은 수신파의 </a:t>
                </a:r>
                <a:r>
                  <a:rPr lang="ko-KR" altLang="en-US" dirty="0" err="1"/>
                  <a:t>복소</a:t>
                </a:r>
                <a:r>
                  <a:rPr lang="ko-KR" altLang="en-US" dirty="0"/>
                  <a:t> 진폭을 접합하여 보정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transmitted wave</a:t>
                </a:r>
                <a:r>
                  <a:rPr lang="ko-KR" altLang="en-US" dirty="0"/>
                  <a:t>가 있는 </a:t>
                </a:r>
                <a:r>
                  <a:rPr lang="en-US" altLang="ko-KR" dirty="0"/>
                  <a:t>adaptive systems</a:t>
                </a:r>
                <a:r>
                  <a:rPr lang="ko-KR" altLang="en-US" dirty="0"/>
                  <a:t>의 경우 파면 접합 보정</a:t>
                </a: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파면 접합 조건에는 위상 접합과 진폭 변조가 모두 포함</a:t>
                </a:r>
                <a:endParaRPr lang="en-US" altLang="ko-KR" dirty="0"/>
              </a:p>
              <a:p>
                <a:r>
                  <a:rPr lang="ko-KR" altLang="en-US" dirty="0"/>
                  <a:t>대부분의 </a:t>
                </a:r>
                <a:r>
                  <a:rPr lang="en-US" altLang="ko-KR" dirty="0"/>
                  <a:t>optoelectronic wave-front conjugation adaptive</a:t>
                </a:r>
                <a:r>
                  <a:rPr lang="ko-KR" altLang="en-US" dirty="0"/>
                  <a:t> </a:t>
                </a:r>
                <a:r>
                  <a:rPr lang="en-US" altLang="ko-KR" sz="2400" dirty="0"/>
                  <a:t>system</a:t>
                </a:r>
              </a:p>
              <a:p>
                <a:pPr lvl="1"/>
                <a:r>
                  <a:rPr lang="ko-KR" altLang="en-US" dirty="0"/>
                  <a:t>위상만 보정하고 상호성 원칙에 의해 제기된 두 번째 요구 사항인 진폭 보정을 무시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amplitude modulation</a:t>
                </a:r>
                <a:r>
                  <a:rPr lang="ko-KR" altLang="en-US" dirty="0"/>
                  <a:t>이 작은 경우 시스템 성능에 영향을 미치지 않음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Introduction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ko-KR" dirty="0"/>
              <a:t>Phase-only correction</a:t>
            </a:r>
          </a:p>
          <a:p>
            <a:pPr lvl="1"/>
            <a:r>
              <a:rPr lang="ko-KR" altLang="en-US" dirty="0"/>
              <a:t>위상 왜곡 매체의 전파 거리가 상대적으로 짧고</a:t>
            </a:r>
            <a:r>
              <a:rPr lang="en-US" altLang="ko-KR" dirty="0"/>
              <a:t>(</a:t>
            </a:r>
            <a:r>
              <a:rPr lang="ko-KR" altLang="en-US" dirty="0" err="1"/>
              <a:t>프레넬</a:t>
            </a:r>
            <a:r>
              <a:rPr lang="ko-KR" altLang="en-US" dirty="0"/>
              <a:t> 또는 근거리 회절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특징적인 공간 스케일을 갖는 위상 왜곡이 강한 강도 섬광을 초래하지 않는 경우에 효과적</a:t>
            </a:r>
            <a:endParaRPr lang="en-US" altLang="ko-KR" dirty="0"/>
          </a:p>
          <a:p>
            <a:r>
              <a:rPr lang="en-US" altLang="ko-KR" dirty="0"/>
              <a:t>strong intensity modulation </a:t>
            </a:r>
            <a:r>
              <a:rPr lang="ko-KR" altLang="en-US" dirty="0"/>
              <a:t>조건</a:t>
            </a:r>
            <a:endParaRPr lang="en-US" altLang="ko-KR" dirty="0"/>
          </a:p>
          <a:p>
            <a:pPr lvl="1"/>
            <a:r>
              <a:rPr lang="en-US" altLang="ko-KR" dirty="0"/>
              <a:t>Phase-only correction</a:t>
            </a:r>
            <a:r>
              <a:rPr lang="ko-KR" altLang="en-US" dirty="0"/>
              <a:t>은 상호성 원칙을 명백히 위반하며 이러한 위상 접합 보정이 얼마나 효과적인지 불분명</a:t>
            </a:r>
            <a:endParaRPr lang="en-US" altLang="ko-KR" dirty="0"/>
          </a:p>
          <a:p>
            <a:pPr lvl="1"/>
            <a:r>
              <a:rPr lang="ko-KR" altLang="en-US" dirty="0"/>
              <a:t>강한 강도의 섬광은 파면 측정 기술에 심각한 문제를 야기</a:t>
            </a:r>
            <a:endParaRPr lang="en-US" altLang="ko-KR" dirty="0"/>
          </a:p>
          <a:p>
            <a:pPr lvl="2"/>
            <a:r>
              <a:rPr lang="ko-KR" altLang="en-US" dirty="0"/>
              <a:t>센서의 </a:t>
            </a:r>
            <a:r>
              <a:rPr lang="en-US" altLang="ko-KR" dirty="0"/>
              <a:t>SNR</a:t>
            </a:r>
            <a:r>
              <a:rPr lang="ko-KR" altLang="en-US" dirty="0"/>
              <a:t>의 감소</a:t>
            </a:r>
            <a:endParaRPr lang="en-US" altLang="ko-KR" dirty="0"/>
          </a:p>
          <a:p>
            <a:pPr lvl="2"/>
            <a:r>
              <a:rPr lang="ko-KR" altLang="en-US" dirty="0"/>
              <a:t>파면 전위 가 발생하여 파면 보정기를 사용한 검출 및 복제가 어려울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강한 강도 섬광 조건에서 실제 적응형 시스템 성능 영향 불분명</a:t>
            </a:r>
            <a:endParaRPr lang="en-US" altLang="ko-KR" dirty="0"/>
          </a:p>
          <a:p>
            <a:pPr lvl="1"/>
            <a:r>
              <a:rPr lang="ko-KR" altLang="en-US" dirty="0"/>
              <a:t>파면 진폭 제어를 무시함으로써 완벽한</a:t>
            </a:r>
            <a:r>
              <a:rPr lang="en-US" altLang="ko-KR" dirty="0"/>
              <a:t>(</a:t>
            </a:r>
            <a:r>
              <a:rPr lang="ko-KR" altLang="en-US" dirty="0"/>
              <a:t>회절 제한적</a:t>
            </a:r>
            <a:r>
              <a:rPr lang="en-US" altLang="ko-KR" dirty="0"/>
              <a:t>) </a:t>
            </a:r>
            <a:r>
              <a:rPr lang="ko-KR" altLang="en-US" dirty="0"/>
              <a:t>보정이 이루어질 수 없음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5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Introduction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dirty="0"/>
              <a:t>phase correction strategy</a:t>
            </a:r>
          </a:p>
          <a:p>
            <a:pPr lvl="1"/>
            <a:r>
              <a:rPr lang="ko-KR" altLang="en-US" dirty="0"/>
              <a:t>시스템 성능 </a:t>
            </a:r>
            <a:r>
              <a:rPr lang="en-US" altLang="ko-KR" dirty="0"/>
              <a:t>metric(</a:t>
            </a:r>
            <a:r>
              <a:rPr lang="ko-KR" altLang="en-US" dirty="0"/>
              <a:t>평가</a:t>
            </a:r>
            <a:r>
              <a:rPr lang="en-US" altLang="ko-KR" dirty="0"/>
              <a:t>)</a:t>
            </a:r>
            <a:r>
              <a:rPr lang="ko-KR" altLang="en-US" dirty="0"/>
              <a:t>의 직접 최적화를 기반</a:t>
            </a:r>
            <a:endParaRPr lang="en-US" altLang="ko-KR" dirty="0"/>
          </a:p>
          <a:p>
            <a:r>
              <a:rPr lang="en-US" altLang="ko-KR" dirty="0"/>
              <a:t>model-free optimization technique</a:t>
            </a:r>
          </a:p>
          <a:p>
            <a:pPr lvl="1"/>
            <a:r>
              <a:rPr lang="ko-KR" altLang="en-US" dirty="0"/>
              <a:t>강한 강도의 섬광에서 파면 접합 기법을 사용하는 경우 발생하는 문제점들</a:t>
            </a:r>
            <a:endParaRPr lang="en-US" altLang="ko-KR" dirty="0"/>
          </a:p>
          <a:p>
            <a:pPr lvl="1"/>
            <a:r>
              <a:rPr lang="ko-KR" altLang="en-US" dirty="0"/>
              <a:t>새로운 </a:t>
            </a:r>
            <a:r>
              <a:rPr lang="en-US" altLang="ko-KR" dirty="0"/>
              <a:t>adaptive optics application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기존의 파면 접합 기법에서는 다소 정교한 </a:t>
            </a:r>
            <a:r>
              <a:rPr lang="en-US" altLang="ko-KR" dirty="0"/>
              <a:t>guide star technique</a:t>
            </a:r>
            <a:r>
              <a:rPr lang="ko-KR" altLang="en-US" dirty="0"/>
              <a:t>이 필요</a:t>
            </a:r>
            <a:endParaRPr lang="en-US" altLang="ko-KR" dirty="0"/>
          </a:p>
          <a:p>
            <a:pPr lvl="1"/>
            <a:r>
              <a:rPr lang="en-US" altLang="ko-KR" dirty="0"/>
              <a:t>microelectromechanical systems</a:t>
            </a:r>
            <a:r>
              <a:rPr lang="ko-KR" altLang="en-US" dirty="0"/>
              <a:t>과 </a:t>
            </a:r>
            <a:r>
              <a:rPr lang="en-US" altLang="ko-KR" dirty="0"/>
              <a:t>liquid-crystal (LC) phase modulators</a:t>
            </a:r>
            <a:r>
              <a:rPr lang="ko-KR" altLang="en-US" dirty="0"/>
              <a:t>의 등장으로 전체 적응형 시스템을 빠르고</a:t>
            </a:r>
            <a:r>
              <a:rPr lang="en-US" altLang="ko-KR" dirty="0"/>
              <a:t>, </a:t>
            </a:r>
            <a:r>
              <a:rPr lang="ko-KR" altLang="en-US" dirty="0"/>
              <a:t>작고</a:t>
            </a:r>
            <a:r>
              <a:rPr lang="en-US" altLang="ko-KR" dirty="0"/>
              <a:t>, </a:t>
            </a:r>
            <a:r>
              <a:rPr lang="ko-KR" altLang="en-US" dirty="0"/>
              <a:t>저렴하게 만들 수 있다는 기대 </a:t>
            </a:r>
            <a:endParaRPr lang="en-US" altLang="ko-KR" dirty="0"/>
          </a:p>
          <a:p>
            <a:pPr lvl="1"/>
            <a:r>
              <a:rPr lang="ko-KR" altLang="en-US" dirty="0"/>
              <a:t>병렬 모델 프리 </a:t>
            </a:r>
            <a:r>
              <a:rPr lang="en-US" altLang="ko-KR" dirty="0"/>
              <a:t>optimization</a:t>
            </a:r>
            <a:r>
              <a:rPr lang="ko-KR" altLang="en-US" dirty="0"/>
              <a:t> 알고리즘과 초대형 집적회로</a:t>
            </a:r>
            <a:r>
              <a:rPr lang="en-US" altLang="ko-KR" dirty="0"/>
              <a:t>(VLSI) </a:t>
            </a:r>
            <a:r>
              <a:rPr lang="ko-KR" altLang="en-US" dirty="0"/>
              <a:t>시스템에서의 하드웨어 구현은 적응형 광학 애플리케이션을 위한 효율적인 신호 처리 아키텍처를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595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Introduction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ko-KR" altLang="en-US" dirty="0"/>
              <a:t>적응형 파면 위상 왜곡 보상의 이론적 측면과 실험적 측면을 모두 고려</a:t>
            </a:r>
            <a:endParaRPr lang="en-US" altLang="ko-KR" dirty="0"/>
          </a:p>
          <a:p>
            <a:r>
              <a:rPr lang="ko-KR" altLang="en-US" dirty="0"/>
              <a:t>적응형 광학 에서 모델 없는 최적화 기법에 대해 간략하게 설명</a:t>
            </a:r>
            <a:endParaRPr lang="en-US" altLang="ko-KR" dirty="0"/>
          </a:p>
          <a:p>
            <a:pPr lvl="1"/>
            <a:r>
              <a:rPr lang="ko-KR" altLang="en-US" dirty="0"/>
              <a:t>실제 경사도의 확률 적 근사에 기반한 경사 하강 방법 중심</a:t>
            </a:r>
            <a:endParaRPr lang="en-US" altLang="ko-KR" dirty="0"/>
          </a:p>
          <a:p>
            <a:r>
              <a:rPr lang="en-US" altLang="ko-KR" dirty="0"/>
              <a:t>VLSI </a:t>
            </a:r>
            <a:r>
              <a:rPr lang="ko-KR" altLang="en-US" dirty="0"/>
              <a:t>적응형 컨트롤러를 사용한 </a:t>
            </a:r>
            <a:r>
              <a:rPr lang="en-US" altLang="ko-KR" dirty="0"/>
              <a:t>SPSA </a:t>
            </a:r>
            <a:r>
              <a:rPr lang="ko-KR" altLang="en-US" dirty="0"/>
              <a:t>최적화에 기반한 시스템 구성 및 실험</a:t>
            </a:r>
            <a:endParaRPr lang="en-US" altLang="ko-KR" dirty="0"/>
          </a:p>
          <a:p>
            <a:r>
              <a:rPr lang="en-US" altLang="ko-KR" dirty="0" err="1"/>
              <a:t>ms</a:t>
            </a:r>
            <a:r>
              <a:rPr lang="ko-KR" altLang="en-US" dirty="0"/>
              <a:t> 미만의 응답 시간과 제어 신호 계산</a:t>
            </a:r>
            <a:endParaRPr lang="en-US" altLang="ko-KR" dirty="0"/>
          </a:p>
          <a:p>
            <a:pPr lvl="1"/>
            <a:r>
              <a:rPr lang="ko-KR" altLang="en-US" dirty="0"/>
              <a:t>강한 강도 섬광 조건에서 동적 레이저 빔 위상 수차를 적응적으로 보정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2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Theory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ko-KR" dirty="0"/>
              <a:t>Gradient Descent</a:t>
            </a:r>
          </a:p>
          <a:p>
            <a:pPr lvl="1"/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C6797C8-5962-37EC-D42B-98F05FBA7952}"/>
              </a:ext>
            </a:extLst>
          </p:cNvPr>
          <p:cNvSpPr/>
          <p:nvPr/>
        </p:nvSpPr>
        <p:spPr>
          <a:xfrm>
            <a:off x="1526877" y="3429001"/>
            <a:ext cx="1656272" cy="983411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Adaptive Optics System</a:t>
            </a:r>
            <a:endParaRPr lang="ko-KR" altLang="en-US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1E7FB8ED-9930-297B-1061-D57B3A202EDC}"/>
                  </a:ext>
                </a:extLst>
              </p:cNvPr>
              <p:cNvSpPr/>
              <p:nvPr/>
            </p:nvSpPr>
            <p:spPr>
              <a:xfrm>
                <a:off x="4363532" y="3569884"/>
                <a:ext cx="1837426" cy="733247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 Metric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endParaRPr lang="ko-KR" altLang="en-US" dirty="0" err="1"/>
              </a:p>
            </p:txBody>
          </p:sp>
        </mc:Choice>
        <mc:Fallback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1E7FB8ED-9930-297B-1061-D57B3A202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532" y="3569884"/>
                <a:ext cx="1837426" cy="73324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5FE152D-B8EA-6AD8-4F41-AC5D2A719ECF}"/>
              </a:ext>
            </a:extLst>
          </p:cNvPr>
          <p:cNvSpPr/>
          <p:nvPr/>
        </p:nvSpPr>
        <p:spPr>
          <a:xfrm>
            <a:off x="1380226" y="3150038"/>
            <a:ext cx="4960189" cy="2836693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142ECD6-5B26-A900-CFE8-58BAC2A54590}"/>
              </a:ext>
            </a:extLst>
          </p:cNvPr>
          <p:cNvSpPr/>
          <p:nvPr/>
        </p:nvSpPr>
        <p:spPr>
          <a:xfrm>
            <a:off x="3347050" y="3825817"/>
            <a:ext cx="882771" cy="25016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1710E00C-3163-925D-21C4-5B63466C62A4}"/>
              </a:ext>
            </a:extLst>
          </p:cNvPr>
          <p:cNvSpPr/>
          <p:nvPr/>
        </p:nvSpPr>
        <p:spPr>
          <a:xfrm flipH="1" flipV="1">
            <a:off x="2208359" y="4541782"/>
            <a:ext cx="3157269" cy="983411"/>
          </a:xfrm>
          <a:prstGeom prst="uturnArrow">
            <a:avLst>
              <a:gd name="adj1" fmla="val 13596"/>
              <a:gd name="adj2" fmla="val 18860"/>
              <a:gd name="adj3" fmla="val 21491"/>
              <a:gd name="adj4" fmla="val 43750"/>
              <a:gd name="adj5" fmla="val 10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68F56A-91EC-9933-97FE-1EE2795ED434}"/>
              </a:ext>
            </a:extLst>
          </p:cNvPr>
          <p:cNvSpPr/>
          <p:nvPr/>
        </p:nvSpPr>
        <p:spPr>
          <a:xfrm>
            <a:off x="728579" y="2434165"/>
            <a:ext cx="2182483" cy="888466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Wave-front distortion compensation</a:t>
            </a:r>
            <a:endParaRPr lang="ko-KR" altLang="en-US" dirty="0" err="1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0540777-8C75-A4B1-9F22-E8D954B4BC0F}"/>
              </a:ext>
            </a:extLst>
          </p:cNvPr>
          <p:cNvSpPr/>
          <p:nvPr/>
        </p:nvSpPr>
        <p:spPr>
          <a:xfrm>
            <a:off x="6259554" y="2413336"/>
            <a:ext cx="386011" cy="1889795"/>
          </a:xfrm>
          <a:prstGeom prst="leftBrace">
            <a:avLst>
              <a:gd name="adj1" fmla="val 24772"/>
              <a:gd name="adj2" fmla="val 81592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B79C4-E03C-1028-6183-A7DFC0D4E2BF}"/>
              </a:ext>
            </a:extLst>
          </p:cNvPr>
          <p:cNvSpPr txBox="1"/>
          <p:nvPr/>
        </p:nvSpPr>
        <p:spPr>
          <a:xfrm>
            <a:off x="3316860" y="3559708"/>
            <a:ext cx="91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measure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42B4C-7380-2DD9-6B23-5410D2F56EC6}"/>
              </a:ext>
            </a:extLst>
          </p:cNvPr>
          <p:cNvSpPr txBox="1"/>
          <p:nvPr/>
        </p:nvSpPr>
        <p:spPr>
          <a:xfrm>
            <a:off x="6641614" y="2381087"/>
            <a:ext cx="4023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intensity radiation at the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image sharpness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scattered field statistical moments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etc.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8A8E24C-5731-AC29-CB11-110C3C802600}"/>
              </a:ext>
            </a:extLst>
          </p:cNvPr>
          <p:cNvSpPr/>
          <p:nvPr/>
        </p:nvSpPr>
        <p:spPr>
          <a:xfrm>
            <a:off x="2911062" y="5070908"/>
            <a:ext cx="1837426" cy="73324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Optimization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266479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사 배경 프레젠테이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644_TF03460510" id="{8ED92F7C-F582-40CD-B6CE-756E7D07922C}" vid="{46E7F06B-2C72-4C47-BB8D-B4E64B909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업무 회의 프레젠테이션</Template>
  <TotalTime>2174</TotalTime>
  <Words>1844</Words>
  <Application>Microsoft Office PowerPoint</Application>
  <PresentationFormat>와이드스크린</PresentationFormat>
  <Paragraphs>303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Cambria Math</vt:lpstr>
      <vt:lpstr>Courier New</vt:lpstr>
      <vt:lpstr>Palatino Linotype</vt:lpstr>
      <vt:lpstr>회사 배경 프레젠테이션</vt:lpstr>
      <vt:lpstr>Adaptive optics based on analog parallel stochastic optimization: analysis and experimental demonstration</vt:lpstr>
      <vt:lpstr>Index</vt:lpstr>
      <vt:lpstr>Abstract</vt:lpstr>
      <vt:lpstr>Abstract</vt:lpstr>
      <vt:lpstr>Introduction</vt:lpstr>
      <vt:lpstr>Introduction</vt:lpstr>
      <vt:lpstr>Introduction</vt:lpstr>
      <vt:lpstr>Introduction</vt:lpstr>
      <vt:lpstr>Theory</vt:lpstr>
      <vt:lpstr>Theory</vt:lpstr>
      <vt:lpstr>Theory</vt:lpstr>
      <vt:lpstr>Theory</vt:lpstr>
      <vt:lpstr>Theory</vt:lpstr>
      <vt:lpstr>Theory</vt:lpstr>
      <vt:lpstr>Theory</vt:lpstr>
      <vt:lpstr>Theory</vt:lpstr>
      <vt:lpstr>Theory</vt:lpstr>
      <vt:lpstr>Theory</vt:lpstr>
      <vt:lpstr>Theory</vt:lpstr>
      <vt:lpstr>Theory</vt:lpstr>
      <vt:lpstr>Theory</vt:lpstr>
      <vt:lpstr>Theory</vt:lpstr>
      <vt:lpstr>Theory</vt:lpstr>
      <vt:lpstr>Theory</vt:lpstr>
      <vt:lpstr>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optimization algorithm based on neural networks and its application in wavefront shaping</dc:title>
  <dc:creator>김 부경</dc:creator>
  <cp:lastModifiedBy>D.LS Oz</cp:lastModifiedBy>
  <cp:revision>48</cp:revision>
  <dcterms:created xsi:type="dcterms:W3CDTF">2023-03-24T14:35:23Z</dcterms:created>
  <dcterms:modified xsi:type="dcterms:W3CDTF">2023-04-04T10:01:18Z</dcterms:modified>
</cp:coreProperties>
</file>