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80" r:id="rId2"/>
    <p:sldId id="271" r:id="rId3"/>
    <p:sldId id="273" r:id="rId4"/>
    <p:sldId id="281" r:id="rId5"/>
    <p:sldId id="276" r:id="rId6"/>
    <p:sldId id="286" r:id="rId7"/>
    <p:sldId id="283" r:id="rId8"/>
    <p:sldId id="274" r:id="rId9"/>
    <p:sldId id="282" r:id="rId10"/>
    <p:sldId id="279" r:id="rId11"/>
    <p:sldId id="285" r:id="rId12"/>
    <p:sldId id="28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3D9D64-3793-4D61-90BB-507F49C8F917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2023-04-11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9156258-22C2-4882-9F1C-855237B765CF}" type="datetime1">
              <a:rPr lang="ko-KR" altLang="en-US" noProof="0" smtClean="0"/>
              <a:t>2023-04-11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DF1C5CE-222C-4659-9A99-B99FC42AF6EC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178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427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J, Delta u </a:t>
            </a:r>
            <a:r>
              <a:rPr lang="ko-KR" altLang="en-US" dirty="0"/>
              <a:t>가 무엇인지 간단한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356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79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>
                  <a:buFont typeface="Wingdings" panose="05000000000000000000" pitchFamily="2" charset="2"/>
                  <a:buChar char="§"/>
                </a:pPr>
                <a:r>
                  <a:rPr lang="ko-KR" altLang="en-US" sz="1200" dirty="0"/>
                  <a:t>원하는 값에 수렴할 때까지 </a:t>
                </a:r>
                <a:r>
                  <a:rPr lang="en-US" altLang="ko-KR" sz="1200" dirty="0"/>
                  <a:t>SLM</a:t>
                </a:r>
                <a:r>
                  <a:rPr lang="ko-KR" altLang="en-US" sz="1200" dirty="0"/>
                  <a:t>의 재조정과 측정 반복</a:t>
                </a:r>
                <a:endParaRPr lang="en-US" altLang="ko-KR" sz="1200" dirty="0"/>
              </a:p>
              <a:p>
                <a:pPr rtl="0">
                  <a:buFont typeface="Wingdings" panose="05000000000000000000" pitchFamily="2" charset="2"/>
                  <a:buChar char="§"/>
                </a:pPr>
                <a:r>
                  <a:rPr lang="en-US" altLang="ko-KR" sz="1200" dirty="0"/>
                  <a:t>SLM</a:t>
                </a:r>
                <a:r>
                  <a:rPr lang="ko-KR" altLang="en-US" sz="1200" dirty="0"/>
                  <a:t>를 조정하여 측정 후 나온 이미지 데이터를 사용하여 </a:t>
                </a:r>
                <a:r>
                  <a:rPr lang="en-US" altLang="ko-KR" sz="1200" dirty="0"/>
                  <a:t>J</a:t>
                </a:r>
                <a:r>
                  <a:rPr lang="ko-KR" altLang="en-US" sz="1200" dirty="0"/>
                  <a:t>값 계산</a:t>
                </a:r>
                <a:endParaRPr lang="en-US" altLang="ko-KR" sz="12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ko-KR" altLang="en-US" sz="1200" dirty="0"/>
                  <a:t>계산된 </a:t>
                </a:r>
                <a:r>
                  <a:rPr lang="en-US" altLang="ko-KR" sz="1200" dirty="0"/>
                  <a:t>J</a:t>
                </a:r>
                <a:r>
                  <a:rPr lang="ko-KR" altLang="en-US" sz="1200" dirty="0"/>
                  <a:t>값과 이전의 </a:t>
                </a:r>
                <a:r>
                  <a:rPr lang="en-US" altLang="ko-KR" sz="1200" dirty="0"/>
                  <a:t>J</a:t>
                </a:r>
                <a:r>
                  <a:rPr lang="ko-KR" altLang="en-US" sz="1200" dirty="0"/>
                  <a:t>값을 사용하여 </a:t>
                </a:r>
                <a14:m>
                  <m:oMath xmlns:m="http://schemas.openxmlformats.org/officeDocument/2006/math">
                    <m:r>
                      <a:rPr lang="en-US" altLang="ko-KR" sz="120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ko-KR" sz="120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𝐽</m:t>
                    </m:r>
                  </m:oMath>
                </a14:m>
                <a:r>
                  <a:rPr lang="ko-KR" altLang="en-US" sz="1200" dirty="0"/>
                  <a:t> 계산</a:t>
                </a:r>
                <a:endParaRPr lang="en-US" altLang="ko-KR" sz="12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ko-KR" altLang="en-US" sz="1200" dirty="0"/>
                  <a:t>계산된 </a:t>
                </a:r>
                <a14:m>
                  <m:oMath xmlns:m="http://schemas.openxmlformats.org/officeDocument/2006/math">
                    <m:r>
                      <a:rPr lang="en-US" altLang="ko-KR" sz="120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ko-KR" sz="120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𝐽</m:t>
                    </m:r>
                  </m:oMath>
                </a14:m>
                <a:r>
                  <a:rPr lang="ko-KR" altLang="en-US" sz="1200" dirty="0"/>
                  <a:t> 값을 사용하여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ko-KR" altLang="ko-KR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ko-KR" altLang="ko-KR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200" dirty="0"/>
                  <a:t> 계산 후 이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ko-KR" altLang="ko-KR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sz="1200" dirty="0"/>
                  <a:t>값이 일정 기준을 넘지 않는 경우 수렴으로 판단하고 반복 종료</a:t>
                </a:r>
                <a:endParaRPr lang="en-US" altLang="ko-KR" sz="12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ko-KR" altLang="en-US" sz="1200" dirty="0"/>
                  <a:t>일정기준을 넘는 값인 경우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ko-KR" altLang="ko-KR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sz="1200" dirty="0"/>
                  <a:t>값을 사용하여 </a:t>
                </a:r>
                <a:r>
                  <a:rPr lang="en-US" altLang="ko-KR" sz="1200" dirty="0"/>
                  <a:t>SLM</a:t>
                </a:r>
                <a:r>
                  <a:rPr lang="ko-KR" altLang="en-US" sz="1200" dirty="0"/>
                  <a:t>을 재조정하고 다시 구간 반복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>
                  <a:buFont typeface="Wingdings" panose="05000000000000000000" pitchFamily="2" charset="2"/>
                  <a:buChar char="§"/>
                </a:pPr>
                <a:r>
                  <a:rPr lang="ko-KR" altLang="en-US" sz="1200" dirty="0"/>
                  <a:t>원하는 값에 수렴할 때까지 </a:t>
                </a:r>
                <a:r>
                  <a:rPr lang="en-US" altLang="ko-KR" sz="1200" dirty="0"/>
                  <a:t>SLM</a:t>
                </a:r>
                <a:r>
                  <a:rPr lang="ko-KR" altLang="en-US" sz="1200" dirty="0"/>
                  <a:t>의 재조정과 측정 반복</a:t>
                </a:r>
                <a:endParaRPr lang="en-US" altLang="ko-KR" sz="1200" dirty="0"/>
              </a:p>
              <a:p>
                <a:pPr rtl="0">
                  <a:buFont typeface="Wingdings" panose="05000000000000000000" pitchFamily="2" charset="2"/>
                  <a:buChar char="§"/>
                </a:pPr>
                <a:r>
                  <a:rPr lang="en-US" altLang="ko-KR" sz="1200" dirty="0"/>
                  <a:t>SLM</a:t>
                </a:r>
                <a:r>
                  <a:rPr lang="ko-KR" altLang="en-US" sz="1200" dirty="0"/>
                  <a:t>를 조정하여 측정 후 나온 이미지 데이터를 사용하여 </a:t>
                </a:r>
                <a:r>
                  <a:rPr lang="en-US" altLang="ko-KR" sz="1200" dirty="0"/>
                  <a:t>J</a:t>
                </a:r>
                <a:r>
                  <a:rPr lang="ko-KR" altLang="en-US" sz="1200" dirty="0"/>
                  <a:t>값 계산</a:t>
                </a:r>
                <a:endParaRPr lang="en-US" altLang="ko-KR" sz="12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ko-KR" altLang="en-US" sz="1200" dirty="0"/>
                  <a:t>계산된 </a:t>
                </a:r>
                <a:r>
                  <a:rPr lang="en-US" altLang="ko-KR" sz="1200" dirty="0"/>
                  <a:t>J</a:t>
                </a:r>
                <a:r>
                  <a:rPr lang="ko-KR" altLang="en-US" sz="1200" dirty="0"/>
                  <a:t>값과 이전의 </a:t>
                </a:r>
                <a:r>
                  <a:rPr lang="en-US" altLang="ko-KR" sz="1200" dirty="0"/>
                  <a:t>J</a:t>
                </a:r>
                <a:r>
                  <a:rPr lang="ko-KR" altLang="en-US" sz="1200" dirty="0"/>
                  <a:t>값을 사용하여 </a:t>
                </a:r>
                <a:r>
                  <a:rPr lang="en-US" altLang="ko-KR" sz="1200" i="0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𝛿𝐽</a:t>
                </a:r>
                <a:r>
                  <a:rPr lang="ko-KR" altLang="en-US" sz="1200" dirty="0"/>
                  <a:t> 계산</a:t>
                </a:r>
                <a:endParaRPr lang="en-US" altLang="ko-KR" sz="12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ko-KR" altLang="en-US" sz="1200" dirty="0"/>
                  <a:t>계산된 </a:t>
                </a:r>
                <a:r>
                  <a:rPr lang="en-US" altLang="ko-KR" sz="1200" i="0" kern="12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𝛿𝐽</a:t>
                </a:r>
                <a:r>
                  <a:rPr lang="ko-KR" altLang="en-US" sz="1200" dirty="0"/>
                  <a:t> 값을 사용하여 </a:t>
                </a:r>
                <a:r>
                  <a:rPr lang="en-US" altLang="ko-KR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𝐽</a:t>
                </a:r>
                <a:r>
                  <a:rPr lang="ko-KR" altLang="ko-KR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 ̃_</a:t>
                </a:r>
                <a:r>
                  <a:rPr lang="en-US" altLang="ko-KR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𝑗^′=𝛿𝐽𝛿𝑢</a:t>
                </a:r>
                <a:r>
                  <a:rPr lang="ko-KR" altLang="ko-KR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ko-KR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𝑗</a:t>
                </a:r>
                <a:r>
                  <a:rPr lang="ko-KR" altLang="en-US" sz="1200" dirty="0"/>
                  <a:t> 계산 후 이 </a:t>
                </a:r>
                <a:r>
                  <a:rPr lang="en-US" altLang="ko-KR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𝐽</a:t>
                </a:r>
                <a:r>
                  <a:rPr lang="ko-KR" altLang="ko-KR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 ̃_</a:t>
                </a:r>
                <a:r>
                  <a:rPr lang="en-US" altLang="ko-KR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𝑗^′</a:t>
                </a:r>
                <a:r>
                  <a:rPr lang="ko-KR" altLang="en-US" sz="1200" dirty="0"/>
                  <a:t>값이 일정 기준을 넘지 않는 경우 수렴으로 판단하고 반복 종료</a:t>
                </a:r>
                <a:endParaRPr lang="en-US" altLang="ko-KR" sz="12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ko-KR" altLang="en-US" sz="1200" dirty="0"/>
                  <a:t>일정기준을 넘는 값인 경우 </a:t>
                </a:r>
                <a:r>
                  <a:rPr lang="en-US" altLang="ko-KR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𝐽</a:t>
                </a:r>
                <a:r>
                  <a:rPr lang="ko-KR" altLang="ko-KR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 ̃_</a:t>
                </a:r>
                <a:r>
                  <a:rPr lang="en-US" altLang="ko-KR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𝑗^′</a:t>
                </a:r>
                <a:r>
                  <a:rPr lang="ko-KR" altLang="en-US" sz="1200" dirty="0"/>
                  <a:t>값을 사용하여 </a:t>
                </a:r>
                <a:r>
                  <a:rPr lang="en-US" altLang="ko-KR" sz="1200" dirty="0"/>
                  <a:t>SLM</a:t>
                </a:r>
                <a:r>
                  <a:rPr lang="ko-KR" altLang="en-US" sz="1200" dirty="0"/>
                  <a:t>을 재조정하고 다시 구간 반복</a:t>
                </a:r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454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871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092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091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86CE2-3038-360F-7867-58D70CA1A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B1F41E-3D78-3689-8098-389750A1D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8011DA-2DE7-5FDD-7403-8EE33322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5FB0-603D-43BF-8944-3A3BD2F325BE}" type="datetime1">
              <a:rPr lang="ko-KR" altLang="en-US" noProof="0" smtClean="0"/>
              <a:t>2023-04-11</a:t>
            </a:fld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9AD88D-A4C6-8106-CEED-17696DF5D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3E073-07B6-32CA-36E6-313B618F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8839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1951E-9767-FB2D-A140-B9226C59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30ACC7-B5AF-F121-676A-2FCFC4947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B39A7-D45B-FE96-4C36-8EA87982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8F5D-A5AC-4A48-AC36-C087C371E0C7}" type="datetime1">
              <a:rPr lang="ko-KR" altLang="en-US" noProof="0" smtClean="0"/>
              <a:t>2023-04-11</a:t>
            </a:fld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13B54-1BD4-C491-DF32-7DE26B59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F68B24-D9D6-9A94-6C4A-AA62DAA4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4062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383E9E-6F45-BEE7-037B-767583AD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0871F0-BC9B-F911-8B17-6F1AC8FD4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37FA4-72B4-C93F-8756-641A27FDF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D2BD-4C6A-470E-8EB5-D42C7EF5F2E2}" type="datetime1">
              <a:rPr lang="ko-KR" altLang="en-US" noProof="0" smtClean="0"/>
              <a:t>2023-04-11</a:t>
            </a:fld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494DF-2BE7-9FBC-AA79-E6208E81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8BA4C6-929E-34D0-5236-4F00AF7C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892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14895-08E3-A723-7289-41E24E3F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16" y="136525"/>
            <a:ext cx="4169636" cy="52363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1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CADCF-D766-142D-99BB-3566849F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C70800-192E-7280-A4D0-BE93C7EE9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CF80B2-23D5-5391-2340-14D60F5F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69F2-FF86-403D-A8EF-5A108A27C9A7}" type="datetime1">
              <a:rPr lang="ko-KR" altLang="en-US" noProof="0" smtClean="0"/>
              <a:t>2023-04-11</a:t>
            </a:fld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15B0A-AAAC-9149-9702-7E06CEC1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99BF4-AFA3-EEE7-28D2-3FCEABFA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4044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9E0D2-89B1-D33D-5B42-F5B2130F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530BA-13C8-297F-92E4-3361A9EFC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E45041-CCB0-A66F-15FE-DD4DE1BFE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84603C-A952-2F8B-A740-E512935D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FBD7-F59E-499B-ABBB-DEE384B67D12}" type="datetime1">
              <a:rPr lang="ko-KR" altLang="en-US" noProof="0" smtClean="0"/>
              <a:t>2023-04-11</a:t>
            </a:fld>
            <a:endParaRPr lang="ko-KR" altLang="en-US" noProof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A7A1B2-C95C-985E-E7CA-EF3D7C66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25CD7C-E6AF-B421-89C8-C3BC61C8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0445466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FFB43-3904-655F-2EB0-150ACC81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D821C0-6182-E9CD-6963-FE26391A8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F78614-73F2-05B7-4525-515313A9D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C2176C-7155-3FE1-660B-7E9DEB378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F57D34-21FC-BD05-BEEB-239557D29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9AFA8D-496F-2504-B424-B07C1341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FBD7-F59E-499B-ABBB-DEE384B67D12}" type="datetime1">
              <a:rPr lang="ko-KR" altLang="en-US" noProof="0" smtClean="0"/>
              <a:t>2023-04-11</a:t>
            </a:fld>
            <a:endParaRPr lang="ko-KR" altLang="en-US" noProof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19DF4A-B0F5-4301-5E90-C186755C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81A394-7800-4B44-D167-D969F7AE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368270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E2C37-55BD-C849-1054-2F83CFF0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6C4C00-7444-0FF1-F078-08DC3E27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C3E6-6745-42AE-98F8-F616BB3A5B99}" type="datetime1">
              <a:rPr lang="ko-KR" altLang="en-US" noProof="0" smtClean="0"/>
              <a:t>2023-04-11</a:t>
            </a:fld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657DFC-29F2-E584-858D-AF3D2659F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983731-63BE-D09E-29ED-8CD336C2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4797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6B9720-52DE-F6DD-409C-52EFFB9C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FBD7-F59E-499B-ABBB-DEE384B67D12}" type="datetime1">
              <a:rPr lang="ko-KR" altLang="en-US" noProof="0" smtClean="0"/>
              <a:t>2023-04-11</a:t>
            </a:fld>
            <a:endParaRPr lang="ko-KR" altLang="en-US" noProof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6AD8A2-E62B-69FA-BC03-809A0AFB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DCE233-0314-6F93-12EA-AC454CC3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9384202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CD3F8-B31A-0219-686D-3672D4EB1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546B07-ED2B-BFFC-FE60-923E23B50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9732B0-BA2D-9044-B37B-2E7B954CD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408914-A806-3155-E1F2-155FB23C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7E89F-4E2A-490F-9C7F-544D4CB781C6}" type="datetime1">
              <a:rPr lang="ko-KR" altLang="en-US" noProof="0" smtClean="0"/>
              <a:t>2023-04-11</a:t>
            </a:fld>
            <a:endParaRPr lang="ko-KR" altLang="en-US" noProof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040FC-D885-582F-0DB3-5072158A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0782EE-7B3B-D3C8-1FF1-52F7A838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5285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85C78-A413-F4AB-EF46-E619EB64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E3B04B-76BC-5E8D-1C47-DB6D08F15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53E690-A8C2-47DF-60F4-0AD6AC8C1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C874FB-89D8-E984-7E76-39BA4E31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EF28-918A-4CE4-B1E7-91546B49DEB5}" type="datetime1">
              <a:rPr lang="ko-KR" altLang="en-US" noProof="0" smtClean="0"/>
              <a:t>2023-04-11</a:t>
            </a:fld>
            <a:endParaRPr lang="ko-KR" altLang="en-US" noProof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5B9694-0CA3-04B4-83F8-274E4CA2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F4D771-32D5-8088-8805-28A67723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368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BDB10E-5348-037C-D3C1-C9A6AB854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716B6-C60D-F5FD-AC11-FDB3AA4EA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8586DE-2460-88C4-91ED-E98B05E28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8FBD7-F59E-499B-ABBB-DEE384B67D12}" type="datetime1">
              <a:rPr lang="ko-KR" altLang="en-US" noProof="0" smtClean="0"/>
              <a:t>2023-04-11</a:t>
            </a:fld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4253DF-F978-E89C-2E83-CD10552AE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F1794-DEA5-6F1F-3B5B-835E41800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1681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F79B2-C5D1-54B8-DBD7-04C7B87CEA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SPGD implementation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D7F786-DDB4-8BBE-5A09-2DECD83E1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201821252 </a:t>
            </a:r>
            <a:r>
              <a:rPr lang="ko-KR" altLang="en-US" dirty="0" err="1"/>
              <a:t>김부경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26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BD947-57F9-E738-0F9F-0FF581ED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14" y="136525"/>
            <a:ext cx="9126923" cy="523638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SPGD WFS FLOWCHART - </a:t>
            </a:r>
            <a:r>
              <a:rPr lang="ko-KR" altLang="en-US" dirty="0"/>
              <a:t>알고리즘 종료 후 얻는 값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F4B02-20BB-E9D4-41EC-94E3EEEBCBC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/>
              <a:t>초기화시에 저장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en-US" altLang="ko-KR" sz="1800" dirty="0"/>
              <a:t> </a:t>
            </a:r>
            <a:r>
              <a:rPr lang="ko-KR" altLang="en-US" sz="1800" dirty="0"/>
              <a:t>최적화 이전 이미지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/>
              <a:t>반복 종료 조건 만족 시 저장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en-US" altLang="ko-KR" sz="1800" dirty="0"/>
              <a:t> </a:t>
            </a:r>
            <a:r>
              <a:rPr lang="ko-KR" altLang="en-US" sz="1800" dirty="0"/>
              <a:t>최적화 이후 이미지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en-US" altLang="ko-KR" sz="1800" dirty="0"/>
              <a:t> </a:t>
            </a:r>
            <a:r>
              <a:rPr lang="ko-KR" altLang="en-US" sz="1800" dirty="0"/>
              <a:t>현재 </a:t>
            </a:r>
            <a:r>
              <a:rPr lang="en-US" altLang="ko-KR" sz="1800" dirty="0"/>
              <a:t>SLM</a:t>
            </a:r>
            <a:r>
              <a:rPr lang="ko-KR" altLang="en-US" sz="1800" dirty="0"/>
              <a:t>세팅 </a:t>
            </a:r>
            <a:r>
              <a:rPr lang="en-US" altLang="ko-KR" sz="1800" dirty="0"/>
              <a:t>(u) </a:t>
            </a:r>
          </a:p>
          <a:p>
            <a:pPr marL="0" indent="0">
              <a:buNone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/>
              <a:t>반복이 진행되면서 중첩되며 저장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en-US" altLang="ko-KR" sz="1800" dirty="0"/>
              <a:t> </a:t>
            </a:r>
            <a:r>
              <a:rPr lang="ko-KR" altLang="en-US" sz="1800" dirty="0"/>
              <a:t>결과를 얻기까지 걸리는 시간</a:t>
            </a:r>
            <a:r>
              <a:rPr lang="en-US" altLang="ko-KR" sz="1800" dirty="0"/>
              <a:t>/ </a:t>
            </a:r>
            <a:r>
              <a:rPr lang="ko-KR" altLang="en-US" sz="1800" dirty="0"/>
              <a:t>반복횟수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en-US" altLang="ko-KR" sz="1800" dirty="0"/>
              <a:t> </a:t>
            </a:r>
            <a:r>
              <a:rPr lang="ko-KR" altLang="en-US" sz="1800" dirty="0"/>
              <a:t>결과를 얻기까지 변화한 </a:t>
            </a:r>
            <a:r>
              <a:rPr lang="en-US" altLang="ko-KR" sz="1800" dirty="0"/>
              <a:t>J</a:t>
            </a:r>
            <a:r>
              <a:rPr lang="ko-KR" altLang="en-US" sz="1800" dirty="0"/>
              <a:t>값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428F98-3573-19B2-EEC0-F88363DEEB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3" r="33533" b="25709"/>
          <a:stretch/>
        </p:blipFill>
        <p:spPr>
          <a:xfrm>
            <a:off x="6614018" y="1100216"/>
            <a:ext cx="4065006" cy="14508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855F79-0651-7ADB-43DF-138BE81231DF}"/>
              </a:ext>
            </a:extLst>
          </p:cNvPr>
          <p:cNvSpPr txBox="1"/>
          <p:nvPr/>
        </p:nvSpPr>
        <p:spPr>
          <a:xfrm>
            <a:off x="5744886" y="2546855"/>
            <a:ext cx="61020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i="0" dirty="0" err="1">
                <a:solidFill>
                  <a:srgbClr val="545454"/>
                </a:solidFill>
                <a:effectLst/>
                <a:latin typeface="Archivo"/>
              </a:rPr>
              <a:t>Kaige</a:t>
            </a:r>
            <a:r>
              <a:rPr lang="en-US" altLang="ko-KR" sz="1050" b="1" i="0" dirty="0">
                <a:solidFill>
                  <a:srgbClr val="545454"/>
                </a:solidFill>
                <a:effectLst/>
                <a:latin typeface="Archivo"/>
              </a:rPr>
              <a:t> Liu, </a:t>
            </a:r>
            <a:r>
              <a:rPr lang="en-US" altLang="ko-KR" sz="1050" b="1" i="0" dirty="0" err="1">
                <a:solidFill>
                  <a:srgbClr val="545454"/>
                </a:solidFill>
                <a:effectLst/>
                <a:latin typeface="Archivo"/>
              </a:rPr>
              <a:t>Hengkang</a:t>
            </a:r>
            <a:r>
              <a:rPr lang="en-US" altLang="ko-KR" sz="1050" b="1" i="0" dirty="0">
                <a:solidFill>
                  <a:srgbClr val="545454"/>
                </a:solidFill>
                <a:effectLst/>
                <a:latin typeface="Archivo"/>
              </a:rPr>
              <a:t> Zhang, Bin Zhang, and </a:t>
            </a:r>
            <a:r>
              <a:rPr lang="en-US" altLang="ko-KR" sz="1050" b="1" i="0" dirty="0" err="1">
                <a:solidFill>
                  <a:srgbClr val="545454"/>
                </a:solidFill>
                <a:effectLst/>
                <a:latin typeface="Archivo"/>
              </a:rPr>
              <a:t>Qiang</a:t>
            </a:r>
            <a:r>
              <a:rPr lang="en-US" altLang="ko-KR" sz="1050" b="1" i="0" dirty="0">
                <a:solidFill>
                  <a:srgbClr val="545454"/>
                </a:solidFill>
                <a:effectLst/>
                <a:latin typeface="Archivo"/>
              </a:rPr>
              <a:t> Liu, "Hybrid optimization algorithm based on neural networks and its application in wavefront shaping," Opt. Express 29, 15517-15527 (2021)</a:t>
            </a:r>
            <a:endParaRPr lang="ko-KR" altLang="en-US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64A29C-2E69-14B0-1B75-8C17131ECB5A}"/>
              </a:ext>
            </a:extLst>
          </p:cNvPr>
          <p:cNvSpPr txBox="1"/>
          <p:nvPr/>
        </p:nvSpPr>
        <p:spPr>
          <a:xfrm>
            <a:off x="6776981" y="823217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최적화 이전 이미지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468091-3F55-D349-60B1-8C614DCC439A}"/>
              </a:ext>
            </a:extLst>
          </p:cNvPr>
          <p:cNvSpPr txBox="1"/>
          <p:nvPr/>
        </p:nvSpPr>
        <p:spPr>
          <a:xfrm>
            <a:off x="8817751" y="823217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최적화 이후 이미지</a:t>
            </a:r>
          </a:p>
        </p:txBody>
      </p:sp>
      <p:pic>
        <p:nvPicPr>
          <p:cNvPr id="1026" name="Picture 2" descr="figure: FIG. 6">
            <a:extLst>
              <a:ext uri="{FF2B5EF4-FFF2-40B4-BE49-F238E27FC236}">
                <a16:creationId xmlns:a16="http://schemas.microsoft.com/office/drawing/2014/main" id="{8ABC503D-AB09-339C-5CF1-7F151089C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22"/>
          <a:stretch/>
        </p:blipFill>
        <p:spPr bwMode="auto">
          <a:xfrm>
            <a:off x="7238761" y="4063474"/>
            <a:ext cx="3114286" cy="231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59050A-0DB5-A662-95F2-F07288939B92}"/>
              </a:ext>
            </a:extLst>
          </p:cNvPr>
          <p:cNvSpPr txBox="1"/>
          <p:nvPr/>
        </p:nvSpPr>
        <p:spPr>
          <a:xfrm>
            <a:off x="6287387" y="6365664"/>
            <a:ext cx="55595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i="0" dirty="0">
                <a:solidFill>
                  <a:srgbClr val="545454"/>
                </a:solidFill>
                <a:effectLst/>
                <a:latin typeface="Archivo"/>
              </a:rPr>
              <a:t>T. R. O’Meara, "The </a:t>
            </a:r>
            <a:r>
              <a:rPr lang="en-US" altLang="ko-KR" sz="1050" b="1" i="0" dirty="0" err="1">
                <a:solidFill>
                  <a:srgbClr val="545454"/>
                </a:solidFill>
                <a:effectLst/>
                <a:latin typeface="Archivo"/>
              </a:rPr>
              <a:t>multidither</a:t>
            </a:r>
            <a:r>
              <a:rPr lang="en-US" altLang="ko-KR" sz="1050" b="1" i="0" dirty="0">
                <a:solidFill>
                  <a:srgbClr val="545454"/>
                </a:solidFill>
                <a:effectLst/>
                <a:latin typeface="Archivo"/>
              </a:rPr>
              <a:t> principle in adaptive optics," J. Opt. Soc. Am. 67, 306-315 (1977)</a:t>
            </a:r>
            <a:endParaRPr lang="ko-KR" alt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AF7300-C7DA-19BB-B849-D8F262C14B61}"/>
              </a:ext>
            </a:extLst>
          </p:cNvPr>
          <p:cNvSpPr txBox="1"/>
          <p:nvPr/>
        </p:nvSpPr>
        <p:spPr>
          <a:xfrm>
            <a:off x="8132105" y="3924974"/>
            <a:ext cx="164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최적화 동안 </a:t>
            </a:r>
            <a:r>
              <a:rPr lang="en-US" altLang="ko-KR" sz="1200" b="1" dirty="0"/>
              <a:t>J</a:t>
            </a:r>
            <a:r>
              <a:rPr lang="ko-KR" altLang="en-US" sz="1200" b="1" dirty="0"/>
              <a:t>의 변화</a:t>
            </a:r>
          </a:p>
        </p:txBody>
      </p:sp>
    </p:spTree>
    <p:extLst>
      <p:ext uri="{BB962C8B-B14F-4D97-AF65-F5344CB8AC3E}">
        <p14:creationId xmlns:p14="http://schemas.microsoft.com/office/powerpoint/2010/main" val="325366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BD947-57F9-E738-0F9F-0FF581ED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15" y="136525"/>
            <a:ext cx="4296129" cy="523638"/>
          </a:xfrm>
        </p:spPr>
        <p:txBody>
          <a:bodyPr/>
          <a:lstStyle/>
          <a:p>
            <a:r>
              <a:rPr lang="en-US" altLang="ko-KR" dirty="0"/>
              <a:t>NEXT PLAN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F4B02-20BB-E9D4-41EC-94E3EEEBCBC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/>
              <a:t>32X32 SLM </a:t>
            </a:r>
            <a:r>
              <a:rPr lang="ko-KR" altLang="en-US" sz="1800" dirty="0"/>
              <a:t>모의 시뮬레이션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/>
              <a:t>실제 </a:t>
            </a:r>
            <a:r>
              <a:rPr lang="en-US" altLang="ko-KR" sz="1800" dirty="0"/>
              <a:t>SLM</a:t>
            </a:r>
            <a:r>
              <a:rPr lang="ko-KR" altLang="en-US" sz="1800" dirty="0"/>
              <a:t>을 활용하여 </a:t>
            </a:r>
            <a:r>
              <a:rPr lang="en-US" altLang="ko-KR" sz="1800" dirty="0"/>
              <a:t>SPGD algorithm </a:t>
            </a:r>
            <a:r>
              <a:rPr lang="ko-KR" altLang="en-US" sz="1800" dirty="0"/>
              <a:t>적용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4647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BD947-57F9-E738-0F9F-0FF581ED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15" y="136525"/>
            <a:ext cx="4296129" cy="523638"/>
          </a:xfrm>
        </p:spPr>
        <p:txBody>
          <a:bodyPr/>
          <a:lstStyle/>
          <a:p>
            <a:r>
              <a:rPr lang="en-US" altLang="ko-KR" dirty="0"/>
              <a:t>ref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48F4B02-20BB-E9D4-41EC-94E3EEEBCBC9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US" altLang="ko-KR" sz="180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𝐽</m:t>
                      </m:r>
                      <m:r>
                        <a:rPr lang="en-US" altLang="ko-KR" sz="180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𝐽</m:t>
                      </m:r>
                      <m:d>
                        <m:d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𝐽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𝐽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ko-KR" altLang="ko-KR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≠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num>
                            <m:den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ko-KR" altLang="ko-KR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+…</m:t>
                      </m:r>
                    </m:oMath>
                  </m:oMathPara>
                </a14:m>
                <a:endParaRPr lang="en-US" altLang="ko-KR" sz="18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f>
                        <m:fPr>
                          <m:ctrlPr>
                            <a:rPr lang="ko-KR" altLang="ko-KR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ko-KR" altLang="ko-KR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−</m:t>
                      </m:r>
                      <m:r>
                        <a:rPr lang="en-US" altLang="ko-KR" sz="1800" i="1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ko-KR" altLang="ko-KR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ko-KR" altLang="ko-KR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800" i="1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ko-KR" altLang="ko-KR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48F4B02-20BB-E9D4-41EC-94E3EEEBCB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15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09600" y="2005263"/>
            <a:ext cx="10972800" cy="4120901"/>
          </a:xfrm>
        </p:spPr>
        <p:txBody>
          <a:bodyPr rtlCol="0"/>
          <a:lstStyle/>
          <a:p>
            <a:pPr algn="ctr" rtl="0"/>
            <a:r>
              <a:rPr lang="ko-KR" altLang="en-US" dirty="0"/>
              <a:t>이미지 분석</a:t>
            </a:r>
            <a:endParaRPr lang="en-US" altLang="ko-KR" dirty="0"/>
          </a:p>
          <a:p>
            <a:pPr algn="ctr" rtl="0"/>
            <a:r>
              <a:rPr lang="en-US" altLang="ko-KR" dirty="0"/>
              <a:t>SPGD WFS FLOWCHART</a:t>
            </a:r>
          </a:p>
          <a:p>
            <a:pPr algn="ctr" rt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715" y="136525"/>
            <a:ext cx="5529707" cy="523638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4000" noProof="1"/>
              <a:t>카메라 이미지 분석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188859" y="1471943"/>
                <a:ext cx="6164941" cy="4351338"/>
              </a:xfrm>
            </p:spPr>
            <p:txBody>
              <a:bodyPr rtlCol="0">
                <a:normAutofit/>
              </a:bodyPr>
              <a:lstStyle/>
              <a:p>
                <a:pPr rtl="0">
                  <a:buFont typeface="Wingdings" panose="05000000000000000000" pitchFamily="2" charset="2"/>
                  <a:buChar char="§"/>
                </a:pPr>
                <a:r>
                  <a:rPr lang="ko-KR" altLang="en-US" sz="1800" noProof="1"/>
                  <a:t>측정 이미지를 받아 처리할 방식에 대한 논의</a:t>
                </a:r>
                <a:endParaRPr lang="en-US" altLang="ko-KR" sz="1800" noProof="1"/>
              </a:p>
              <a:p>
                <a:pPr rtl="0">
                  <a:buFont typeface="Wingdings" panose="05000000000000000000" pitchFamily="2" charset="2"/>
                  <a:buChar char="§"/>
                </a:pPr>
                <a:r>
                  <a:rPr lang="ko-KR" altLang="en-US" sz="1800" noProof="1"/>
                  <a:t>사용할 카메라</a:t>
                </a:r>
                <a:r>
                  <a:rPr lang="en-US" altLang="ko-KR" sz="1800" noProof="1"/>
                  <a:t>(FLIR Grasshopper3)</a:t>
                </a:r>
                <a:r>
                  <a:rPr lang="ko-KR" altLang="en-US" sz="1800" noProof="1"/>
                  <a:t>의 </a:t>
                </a:r>
                <a:r>
                  <a:rPr lang="en-US" altLang="ko-KR" sz="1800" noProof="1"/>
                  <a:t>512X512 </a:t>
                </a:r>
                <a:r>
                  <a:rPr lang="ko-KR" altLang="en-US" sz="1800" noProof="1"/>
                  <a:t>만큼의 영역을 사용</a:t>
                </a:r>
                <a:endParaRPr lang="en-US" altLang="ko-KR" sz="1800" noProof="1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altLang="ko-KR" sz="1800" noProof="1"/>
                  <a:t>Cost function </a:t>
                </a:r>
                <a:r>
                  <a:rPr lang="ko-KR" altLang="en-US" sz="1800" noProof="1"/>
                  <a:t>후보 </a:t>
                </a:r>
                <a:r>
                  <a:rPr lang="en-US" altLang="ko-KR" sz="1800" noProof="1"/>
                  <a:t>(</a:t>
                </a:r>
                <a14:m>
                  <m:oMath xmlns:m="http://schemas.openxmlformats.org/officeDocument/2006/math">
                    <m:r>
                      <a:rPr lang="en-US" altLang="ko-KR" sz="1800" b="0" i="1" noProof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ko-KR" sz="1800" noProof="1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altLang="ko-KR" sz="1800" noProof="1"/>
              </a:p>
              <a:p>
                <a:pPr marL="457200" lvl="1" indent="0">
                  <a:buNone/>
                </a:pPr>
                <a:r>
                  <a:rPr lang="en-US" altLang="ko-KR" sz="1800" noProof="1"/>
                  <a:t>1. Peak to background ratio(PBR)</a:t>
                </a:r>
              </a:p>
              <a:p>
                <a:pPr marL="457200" lvl="1" indent="0">
                  <a:buNone/>
                </a:pPr>
                <a:r>
                  <a:rPr lang="ko-KR" altLang="en-US" sz="1800" noProof="1"/>
                  <a:t>목표 지점과 그 외 지역의 세기 비율</a:t>
                </a:r>
                <a:endParaRPr lang="en-US" altLang="ko-KR" sz="1800" noProof="1"/>
              </a:p>
              <a:p>
                <a:pPr marL="457200" lvl="1" indent="0">
                  <a:buNone/>
                </a:pPr>
                <a:endParaRPr lang="en-US" altLang="ko-KR" sz="1800" noProof="1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altLang="ko-KR" sz="1800" noProof="1">
                    <a:solidFill>
                      <a:srgbClr val="FF0000"/>
                    </a:solidFill>
                  </a:rPr>
                  <a:t>2. </a:t>
                </a:r>
                <a:r>
                  <a:rPr lang="ko-KR" altLang="en-US" sz="1800" noProof="1">
                    <a:solidFill>
                      <a:srgbClr val="FF0000"/>
                    </a:solidFill>
                  </a:rPr>
                  <a:t>세기</a:t>
                </a:r>
                <a:endParaRPr lang="en-US" altLang="ko-KR" sz="1800" noProof="1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ko-KR" altLang="en-US" sz="1800" noProof="1">
                    <a:solidFill>
                      <a:srgbClr val="FF0000"/>
                    </a:solidFill>
                  </a:rPr>
                  <a:t>목표 지점의 세기 </a:t>
                </a:r>
                <a:r>
                  <a:rPr lang="en-US" altLang="ko-KR" sz="1800" noProof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ko-KR" altLang="en-US" sz="1800" noProof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목표 지점 신호 크기의 합</a:t>
                </a:r>
                <a:endParaRPr lang="en-US" altLang="ko-KR" sz="1800" noProof="1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altLang="ko-KR" sz="1800" noProof="1"/>
              </a:p>
              <a:p>
                <a:pPr marL="457200" lvl="1" indent="0">
                  <a:buNone/>
                </a:pPr>
                <a:r>
                  <a:rPr lang="en-US" altLang="ko-KR" sz="1800" noProof="1"/>
                  <a:t>3. Signal to noise ratio(SNR)</a:t>
                </a:r>
              </a:p>
              <a:p>
                <a:pPr marL="457200" lvl="1" indent="0">
                  <a:buNone/>
                </a:pPr>
                <a:r>
                  <a:rPr lang="ko-KR" altLang="en-US" sz="1800" noProof="1"/>
                  <a:t>개선 전과 개선 후의 목표지점 세기 비 </a:t>
                </a:r>
                <a:endParaRPr lang="en-US" altLang="ko-KR" sz="1800" noProof="1"/>
              </a:p>
              <a:p>
                <a:pPr marL="0" indent="0" rtl="0">
                  <a:buNone/>
                </a:pPr>
                <a:endParaRPr lang="en-US" altLang="ko-KR" sz="1800" noProof="1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188859" y="1471943"/>
                <a:ext cx="6164941" cy="4351338"/>
              </a:xfrm>
              <a:blipFill>
                <a:blip r:embed="rId3"/>
                <a:stretch>
                  <a:fillRect l="-59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원호 5">
            <a:extLst>
              <a:ext uri="{FF2B5EF4-FFF2-40B4-BE49-F238E27FC236}">
                <a16:creationId xmlns:a16="http://schemas.microsoft.com/office/drawing/2014/main" id="{93F980BE-7A8F-DBF6-5415-476DCC34B553}"/>
              </a:ext>
            </a:extLst>
          </p:cNvPr>
          <p:cNvSpPr/>
          <p:nvPr/>
        </p:nvSpPr>
        <p:spPr>
          <a:xfrm>
            <a:off x="1751162" y="1844373"/>
            <a:ext cx="2880000" cy="1046383"/>
          </a:xfrm>
          <a:prstGeom prst="arc">
            <a:avLst>
              <a:gd name="adj1" fmla="val 10782369"/>
              <a:gd name="adj2" fmla="val 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776B1C92-8411-F3D6-48DC-79ACA93B44EF}"/>
              </a:ext>
            </a:extLst>
          </p:cNvPr>
          <p:cNvSpPr/>
          <p:nvPr/>
        </p:nvSpPr>
        <p:spPr>
          <a:xfrm rot="16200000">
            <a:off x="311163" y="3284371"/>
            <a:ext cx="2880000" cy="1046383"/>
          </a:xfrm>
          <a:prstGeom prst="arc">
            <a:avLst>
              <a:gd name="adj1" fmla="val 10782369"/>
              <a:gd name="adj2" fmla="val 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FF8620-BF15-3662-997B-2A21889452FA}"/>
                  </a:ext>
                </a:extLst>
              </p:cNvPr>
              <p:cNvSpPr txBox="1"/>
              <p:nvPr/>
            </p:nvSpPr>
            <p:spPr>
              <a:xfrm>
                <a:off x="2274355" y="1471943"/>
                <a:ext cx="1844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512px x5.5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FF8620-BF15-3662-997B-2A2188945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355" y="1471943"/>
                <a:ext cx="1844830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28996D9-F562-23F8-DDB5-B0D8298EC5A7}"/>
              </a:ext>
            </a:extLst>
          </p:cNvPr>
          <p:cNvSpPr txBox="1"/>
          <p:nvPr/>
        </p:nvSpPr>
        <p:spPr>
          <a:xfrm>
            <a:off x="1227971" y="1085886"/>
            <a:ext cx="391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처리에 사용할 카메라 이미지 크기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FE5532-42A8-F25E-1B4D-1CF2B0BB5835}"/>
                  </a:ext>
                </a:extLst>
              </p:cNvPr>
              <p:cNvSpPr txBox="1"/>
              <p:nvPr/>
            </p:nvSpPr>
            <p:spPr>
              <a:xfrm rot="16200000">
                <a:off x="100451" y="3652444"/>
                <a:ext cx="1844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512px x5.5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FE5532-42A8-F25E-1B4D-1CF2B0BB5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0451" y="3652444"/>
                <a:ext cx="1844830" cy="369332"/>
              </a:xfrm>
              <a:prstGeom prst="rect">
                <a:avLst/>
              </a:prstGeom>
              <a:blipFill>
                <a:blip r:embed="rId5"/>
                <a:stretch>
                  <a:fillRect l="-10000" r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B699564D-BAC1-66F1-8FC8-914FEA7CB776}"/>
              </a:ext>
            </a:extLst>
          </p:cNvPr>
          <p:cNvSpPr/>
          <p:nvPr/>
        </p:nvSpPr>
        <p:spPr>
          <a:xfrm>
            <a:off x="1751162" y="2373759"/>
            <a:ext cx="2880000" cy="28800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6FBD26-0880-620A-698C-91A12A235B7D}"/>
              </a:ext>
            </a:extLst>
          </p:cNvPr>
          <p:cNvSpPr/>
          <p:nvPr/>
        </p:nvSpPr>
        <p:spPr>
          <a:xfrm>
            <a:off x="3011162" y="3633759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9E6B48AF-1463-CDE6-59E0-EF9A87B35921}"/>
              </a:ext>
            </a:extLst>
          </p:cNvPr>
          <p:cNvCxnSpPr>
            <a:cxnSpLocks/>
            <a:stCxn id="17" idx="0"/>
            <a:endCxn id="5" idx="3"/>
          </p:cNvCxnSpPr>
          <p:nvPr/>
        </p:nvCxnSpPr>
        <p:spPr>
          <a:xfrm rot="16200000" flipV="1">
            <a:off x="3269763" y="3915158"/>
            <a:ext cx="576434" cy="373635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7F38F28-004B-7542-9035-F38ABA5B56C9}"/>
              </a:ext>
            </a:extLst>
          </p:cNvPr>
          <p:cNvSpPr txBox="1"/>
          <p:nvPr/>
        </p:nvSpPr>
        <p:spPr>
          <a:xfrm>
            <a:off x="3110755" y="4390193"/>
            <a:ext cx="126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목표 지점</a:t>
            </a:r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716" y="136525"/>
            <a:ext cx="6001284" cy="523638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sz="4400" dirty="0"/>
              <a:t>SPGD WFS FLOWCHART</a:t>
            </a:r>
            <a:endParaRPr lang="ko-KR" altLang="en-US" sz="4000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5BC0B68E-1ECC-2A5C-F588-3776E9FB2A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92174" y="914400"/>
                <a:ext cx="5313871" cy="5469147"/>
              </a:xfrm>
              <a:prstGeom prst="rect">
                <a:avLst/>
              </a:prstGeom>
            </p:spPr>
            <p:txBody>
              <a:bodyPr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+mj-ea"/>
                    <a:ea typeface="+mj-ea"/>
                  </a:rPr>
                  <a:t>SPGD </a:t>
                </a:r>
                <a:r>
                  <a:rPr lang="ko-KR" altLang="en-US" sz="2000" dirty="0">
                    <a:latin typeface="+mj-ea"/>
                    <a:ea typeface="+mj-ea"/>
                  </a:rPr>
                  <a:t>알고리즘 </a:t>
                </a:r>
                <a:r>
                  <a:rPr lang="en-US" altLang="ko-KR" sz="2000" dirty="0">
                    <a:latin typeface="+mj-ea"/>
                    <a:ea typeface="+mj-ea"/>
                  </a:rPr>
                  <a:t>cost function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6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400" i="1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𝛿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6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ko-KR" altLang="ko-KR" sz="16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+mj-ea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+mj-ea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sz="16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naryPr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≠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+mj-ea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+mj-ea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400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ko-KR" sz="1400" i="1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+…</m:t>
                    </m:r>
                  </m:oMath>
                </a14:m>
                <a:endParaRPr lang="en-US" altLang="ko-KR" sz="1400" dirty="0">
                  <a:latin typeface="+mj-ea"/>
                  <a:ea typeface="+mj-ea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altLang="ko-KR" sz="1800" dirty="0">
                  <a:latin typeface="+mj-ea"/>
                  <a:ea typeface="+mj-ea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ko-KR" altLang="en-US" sz="1800" dirty="0">
                    <a:latin typeface="+mj-ea"/>
                    <a:ea typeface="+mj-ea"/>
                  </a:rPr>
                  <a:t>초기화</a:t>
                </a:r>
                <a:endParaRPr lang="en-US" altLang="ko-KR" sz="1800" dirty="0">
                  <a:latin typeface="+mj-ea"/>
                  <a:ea typeface="+mj-ea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ko-KR" sz="1800" dirty="0">
                    <a:latin typeface="+mj-ea"/>
                    <a:ea typeface="+mj-ea"/>
                  </a:rPr>
                  <a:t>SLM</a:t>
                </a:r>
                <a:r>
                  <a:rPr lang="ko-KR" altLang="en-US" sz="1800" dirty="0">
                    <a:latin typeface="+mj-ea"/>
                    <a:ea typeface="+mj-ea"/>
                  </a:rPr>
                  <a:t>정렬</a:t>
                </a:r>
                <a:endParaRPr lang="en-US" altLang="ko-KR" sz="1800" dirty="0">
                  <a:latin typeface="+mj-ea"/>
                  <a:ea typeface="+mj-ea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ko-KR" altLang="en-US" sz="1800" dirty="0">
                    <a:latin typeface="+mj-ea"/>
                    <a:ea typeface="+mj-ea"/>
                  </a:rPr>
                  <a:t>무작위</a:t>
                </a:r>
                <a:r>
                  <a:rPr lang="en-US" altLang="ko-KR" sz="1800" dirty="0">
                    <a:latin typeface="+mj-ea"/>
                    <a:ea typeface="+mj-ea"/>
                  </a:rPr>
                  <a:t> perturbation</a:t>
                </a:r>
                <a:r>
                  <a:rPr lang="ko-KR" altLang="en-US" sz="1800" dirty="0">
                    <a:latin typeface="+mj-ea"/>
                    <a:ea typeface="+mj-ea"/>
                  </a:rPr>
                  <a:t>적용 후 측정</a:t>
                </a:r>
                <a:endParaRPr lang="en-US" altLang="ko-KR" sz="1800" dirty="0">
                  <a:latin typeface="+mj-ea"/>
                  <a:ea typeface="+mj-ea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altLang="ko-KR" sz="1800" dirty="0">
                  <a:latin typeface="+mj-ea"/>
                  <a:ea typeface="+mj-ea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altLang="ko-KR" sz="1800" dirty="0">
                    <a:latin typeface="+mj-ea"/>
                    <a:ea typeface="+mj-ea"/>
                  </a:rPr>
                  <a:t>Gradient</a:t>
                </a:r>
                <a:r>
                  <a:rPr lang="ko-KR" altLang="en-US" sz="1800" dirty="0">
                    <a:latin typeface="+mj-ea"/>
                    <a:ea typeface="+mj-ea"/>
                  </a:rPr>
                  <a:t>를 측정하며 수렴할 때까지 반복</a:t>
                </a:r>
                <a:endParaRPr lang="en-US" altLang="ko-KR" sz="1800" dirty="0">
                  <a:latin typeface="+mj-ea"/>
                  <a:ea typeface="+mj-ea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ko-KR" altLang="en-US" sz="1800" dirty="0">
                    <a:latin typeface="+mj-ea"/>
                    <a:ea typeface="+mj-ea"/>
                  </a:rPr>
                  <a:t>새로 측정된 값과 이전 값을 사용해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ko-KR" altLang="ko-KR" sz="1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accPr>
                          <m:e>
                            <m:r>
                              <a:rPr lang="en-US" altLang="ko-KR" sz="180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j-ea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</a:rPr>
                          <m:t>𝑗</m:t>
                        </m:r>
                      </m:sub>
                      <m:sup>
                        <m:r>
                          <a:rPr lang="en-US" altLang="ko-KR" sz="18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</a:rPr>
                          <m:t>′</m:t>
                        </m:r>
                      </m:sup>
                    </m:sSubSup>
                    <m:r>
                      <a:rPr lang="ko-KR" altLang="en-US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계</m:t>
                    </m:r>
                  </m:oMath>
                </a14:m>
                <a:r>
                  <a:rPr lang="ko-KR" altLang="en-US" sz="1800" dirty="0">
                    <a:latin typeface="+mj-ea"/>
                    <a:ea typeface="+mj-ea"/>
                  </a:rPr>
                  <a:t>산</a:t>
                </a:r>
                <a:endParaRPr lang="en-US" altLang="ko-KR" sz="1800" dirty="0">
                  <a:latin typeface="+mj-ea"/>
                  <a:ea typeface="+mj-ea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ko-KR" altLang="ko-KR" sz="1800" kern="1200" dirty="0">
                    <a:solidFill>
                      <a:srgbClr val="000000"/>
                    </a:solidFill>
                    <a:effectLst/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ko-KR" altLang="ko-KR" sz="18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accPr>
                          <m:e>
                            <m:r>
                              <a:rPr lang="en-US" altLang="ko-KR" sz="180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+mj-ea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</a:rPr>
                          <m:t>𝑗</m:t>
                        </m:r>
                      </m:sub>
                      <m:sup>
                        <m:r>
                          <a:rPr lang="en-US" altLang="ko-KR" sz="18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sz="1800" dirty="0">
                    <a:latin typeface="+mj-ea"/>
                    <a:ea typeface="+mj-ea"/>
                  </a:rPr>
                  <a:t>값이 일정 수치 이상인 경우 구간 반복</a:t>
                </a:r>
                <a:endParaRPr lang="en-US" altLang="ko-KR" sz="1800" dirty="0">
                  <a:latin typeface="+mj-ea"/>
                  <a:ea typeface="+mj-ea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+mj-ea"/>
                  <a:ea typeface="+mj-ea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ko-KR" altLang="en-US" sz="1800" dirty="0">
                    <a:latin typeface="+mj-ea"/>
                    <a:ea typeface="+mj-ea"/>
                  </a:rPr>
                  <a:t>수렴이 확인되면 측정된 데이터 반환</a:t>
                </a:r>
                <a:r>
                  <a:rPr lang="en-US" altLang="ko-KR" sz="1800" dirty="0">
                    <a:latin typeface="+mj-ea"/>
                    <a:ea typeface="+mj-ea"/>
                  </a:rPr>
                  <a:t>/</a:t>
                </a:r>
                <a:r>
                  <a:rPr lang="ko-KR" altLang="en-US" sz="1800" dirty="0">
                    <a:latin typeface="+mj-ea"/>
                    <a:ea typeface="+mj-ea"/>
                  </a:rPr>
                  <a:t>종료</a:t>
                </a:r>
                <a:endParaRPr lang="en-US" altLang="ko-KR" sz="1800" dirty="0">
                  <a:latin typeface="+mj-ea"/>
                  <a:ea typeface="+mj-ea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ko-KR" altLang="en-US" sz="1800" dirty="0">
                    <a:latin typeface="+mj-ea"/>
                    <a:ea typeface="+mj-ea"/>
                  </a:rPr>
                  <a:t>이미지</a:t>
                </a:r>
                <a:endParaRPr lang="en-US" altLang="ko-KR" sz="1800" dirty="0">
                  <a:latin typeface="+mj-ea"/>
                  <a:ea typeface="+mj-ea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ko-KR" altLang="en-US" sz="1800" dirty="0">
                    <a:latin typeface="+mj-ea"/>
                    <a:ea typeface="+mj-ea"/>
                  </a:rPr>
                  <a:t>시간에 따른 </a:t>
                </a:r>
                <a:r>
                  <a:rPr lang="en-US" altLang="ko-KR" sz="1800" dirty="0">
                    <a:latin typeface="+mj-ea"/>
                    <a:ea typeface="+mj-ea"/>
                  </a:rPr>
                  <a:t>J</a:t>
                </a:r>
                <a:r>
                  <a:rPr lang="ko-KR" altLang="en-US" sz="1800" dirty="0">
                    <a:latin typeface="+mj-ea"/>
                    <a:ea typeface="+mj-ea"/>
                  </a:rPr>
                  <a:t>변화율</a:t>
                </a:r>
                <a:endParaRPr lang="en-US" altLang="ko-KR" sz="1800" dirty="0">
                  <a:latin typeface="+mj-ea"/>
                  <a:ea typeface="+mj-ea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ko-KR" sz="1800" dirty="0">
                    <a:latin typeface="+mj-ea"/>
                    <a:ea typeface="+mj-ea"/>
                  </a:rPr>
                  <a:t>SLM </a:t>
                </a:r>
                <a:r>
                  <a:rPr lang="ko-KR" altLang="en-US" sz="1800" dirty="0">
                    <a:latin typeface="+mj-ea"/>
                    <a:ea typeface="+mj-ea"/>
                  </a:rPr>
                  <a:t>세팅</a:t>
                </a:r>
                <a:endParaRPr lang="en-US" altLang="ko-KR" sz="18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5BC0B68E-1ECC-2A5C-F588-3776E9FB2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174" y="914400"/>
                <a:ext cx="5313871" cy="5469147"/>
              </a:xfrm>
              <a:prstGeom prst="rect">
                <a:avLst/>
              </a:prstGeom>
              <a:blipFill>
                <a:blip r:embed="rId3"/>
                <a:stretch>
                  <a:fillRect l="-1033" t="-1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6BA0225-7195-5B19-326C-0DAF86C9D8DF}"/>
              </a:ext>
            </a:extLst>
          </p:cNvPr>
          <p:cNvSpPr txBox="1"/>
          <p:nvPr/>
        </p:nvSpPr>
        <p:spPr>
          <a:xfrm>
            <a:off x="9919124" y="352386"/>
            <a:ext cx="2178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WFS: Wavefront shaping</a:t>
            </a:r>
            <a:endParaRPr lang="ko-KR" altLang="en-US" sz="14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76C3A42-0121-149C-7AF9-7D02454619D0}"/>
              </a:ext>
            </a:extLst>
          </p:cNvPr>
          <p:cNvGrpSpPr/>
          <p:nvPr/>
        </p:nvGrpSpPr>
        <p:grpSpPr>
          <a:xfrm>
            <a:off x="1502833" y="1488789"/>
            <a:ext cx="4091136" cy="5012447"/>
            <a:chOff x="1502833" y="1488789"/>
            <a:chExt cx="4091136" cy="5012447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DD08C10-E32C-E0E0-DC50-FB3504C0E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1042177" y="1949445"/>
              <a:ext cx="5012447" cy="409113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CE86B10-0E62-185E-EA85-19B6C0058052}"/>
                    </a:ext>
                  </a:extLst>
                </p:cNvPr>
                <p:cNvSpPr txBox="1"/>
                <p:nvPr/>
              </p:nvSpPr>
              <p:spPr>
                <a:xfrm>
                  <a:off x="3402032" y="6061547"/>
                  <a:ext cx="348901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lang="en-US" altLang="ko-KR" sz="11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𝐽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CE86B10-0E62-185E-EA85-19B6C00580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032" y="6061547"/>
                  <a:ext cx="348901" cy="261610"/>
                </a:xfrm>
                <a:prstGeom prst="rect">
                  <a:avLst/>
                </a:prstGeom>
                <a:blipFill>
                  <a:blip r:embed="rId5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312DEE6-3B67-79EA-704F-FBA770C24F37}"/>
                    </a:ext>
                  </a:extLst>
                </p:cNvPr>
                <p:cNvSpPr txBox="1"/>
                <p:nvPr/>
              </p:nvSpPr>
              <p:spPr>
                <a:xfrm>
                  <a:off x="4742774" y="6088058"/>
                  <a:ext cx="796112" cy="2518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90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ko-KR" altLang="ko-KR" sz="9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9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+mn-cs"/>
                                  </a:rPr>
                                  <m:t>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9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9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ko-KR" sz="9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=</m:t>
                        </m:r>
                        <m:r>
                          <a:rPr lang="en-US" altLang="ko-KR" sz="9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𝛿</m:t>
                        </m:r>
                        <m:r>
                          <a:rPr lang="en-US" altLang="ko-KR" sz="9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𝐽</m:t>
                        </m:r>
                        <m:r>
                          <a:rPr lang="en-US" altLang="ko-KR" sz="9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𝛿</m:t>
                        </m:r>
                        <m:sSub>
                          <m:sSubPr>
                            <m:ctrlPr>
                              <a:rPr lang="ko-KR" altLang="ko-KR" sz="9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ko-KR" sz="9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9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312DEE6-3B67-79EA-704F-FBA770C24F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2774" y="6088058"/>
                  <a:ext cx="796112" cy="2518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DE058B-7474-17E6-E3CC-EB9F97BADBFD}"/>
                </a:ext>
              </a:extLst>
            </p:cNvPr>
            <p:cNvSpPr txBox="1"/>
            <p:nvPr/>
          </p:nvSpPr>
          <p:spPr>
            <a:xfrm>
              <a:off x="4833299" y="3658787"/>
              <a:ext cx="539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return</a:t>
              </a:r>
            </a:p>
            <a:p>
              <a:pPr algn="ctr"/>
              <a:r>
                <a:rPr lang="en-US" altLang="ko-KR" sz="1000" dirty="0"/>
                <a:t>data</a:t>
              </a:r>
              <a:endParaRPr lang="ko-KR" altLang="en-US" sz="1000" dirty="0"/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1D6A691-A720-4210-5EC4-EBD938B8B0F2}"/>
              </a:ext>
            </a:extLst>
          </p:cNvPr>
          <p:cNvSpPr/>
          <p:nvPr/>
        </p:nvSpPr>
        <p:spPr>
          <a:xfrm>
            <a:off x="1355175" y="2446199"/>
            <a:ext cx="1323992" cy="189069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E225B33-A029-A797-8D7F-DA76D276152C}"/>
              </a:ext>
            </a:extLst>
          </p:cNvPr>
          <p:cNvSpPr/>
          <p:nvPr/>
        </p:nvSpPr>
        <p:spPr>
          <a:xfrm>
            <a:off x="1355176" y="4684965"/>
            <a:ext cx="4276897" cy="189069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09B1953-29B9-6438-296E-26D2BE1E467C}"/>
              </a:ext>
            </a:extLst>
          </p:cNvPr>
          <p:cNvSpPr/>
          <p:nvPr/>
        </p:nvSpPr>
        <p:spPr>
          <a:xfrm>
            <a:off x="4517680" y="1457940"/>
            <a:ext cx="1114394" cy="3172158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021047-83F9-9681-1F6B-A3E42CBD873A}"/>
              </a:ext>
            </a:extLst>
          </p:cNvPr>
          <p:cNvSpPr txBox="1"/>
          <p:nvPr/>
        </p:nvSpPr>
        <p:spPr>
          <a:xfrm>
            <a:off x="1829023" y="1008230"/>
            <a:ext cx="3544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/>
              <a:t>전체적인 </a:t>
            </a:r>
            <a:r>
              <a:rPr lang="en-US" altLang="ko-KR" sz="1800" b="1" dirty="0"/>
              <a:t>SPGD</a:t>
            </a:r>
            <a:r>
              <a:rPr lang="ko-KR" altLang="en-US" sz="1800" b="1" dirty="0"/>
              <a:t>알고리즘 흐름도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65156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2245102-F4A7-21EE-EA36-23C451067D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42" t="3236" r="11696" b="3084"/>
          <a:stretch/>
        </p:blipFill>
        <p:spPr>
          <a:xfrm>
            <a:off x="2209046" y="2506660"/>
            <a:ext cx="1303699" cy="435133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715" y="136525"/>
            <a:ext cx="8704227" cy="523638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4000" dirty="0"/>
              <a:t>SPGD WFS FLOWCHART - </a:t>
            </a:r>
            <a:r>
              <a:rPr lang="ko-KR" altLang="en-US" sz="4000" dirty="0"/>
              <a:t>초기화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4889740" cy="4351338"/>
          </a:xfrm>
        </p:spPr>
        <p:txBody>
          <a:bodyPr rtlCol="0">
            <a:normAutofit/>
          </a:bodyPr>
          <a:lstStyle/>
          <a:p>
            <a:pPr rtl="0">
              <a:buFont typeface="Wingdings" panose="05000000000000000000" pitchFamily="2" charset="2"/>
              <a:buChar char="§"/>
            </a:pPr>
            <a:r>
              <a:rPr lang="en-US" altLang="ko-KR" sz="1800" dirty="0"/>
              <a:t>SLM</a:t>
            </a:r>
            <a:r>
              <a:rPr lang="ko-KR" altLang="en-US" sz="1800" dirty="0"/>
              <a:t>을 가동하고 정렬</a:t>
            </a:r>
            <a:r>
              <a:rPr lang="en-US" altLang="ko-KR" sz="1800" dirty="0"/>
              <a:t> -&gt; u </a:t>
            </a:r>
            <a:r>
              <a:rPr lang="ko-KR" altLang="en-US" sz="1800" dirty="0"/>
              <a:t>초기화</a:t>
            </a:r>
            <a:endParaRPr lang="en-US" altLang="ko-KR" sz="1800" dirty="0"/>
          </a:p>
          <a:p>
            <a:pPr rtl="0">
              <a:buFont typeface="Wingdings" panose="05000000000000000000" pitchFamily="2" charset="2"/>
              <a:buChar char="§"/>
            </a:pPr>
            <a:r>
              <a:rPr lang="ko-KR" altLang="en-US" sz="1800" dirty="0"/>
              <a:t>초기화 된 상태로 카메라 이미지 촬영</a:t>
            </a:r>
            <a:endParaRPr lang="en-US" altLang="ko-KR" sz="18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4D668F8-853C-0105-EB3D-9AF1193AC1D8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8897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/>
              <a:t>무작위 </a:t>
            </a:r>
            <a:r>
              <a:rPr lang="en-US" altLang="ko-KR" sz="1800" dirty="0"/>
              <a:t>perturbation </a:t>
            </a:r>
            <a:r>
              <a:rPr lang="ko-KR" altLang="en-US" sz="1800" dirty="0"/>
              <a:t>적용 후 이미지 촬영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/>
              <a:t>촬영된 값을 토대로 초기 </a:t>
            </a:r>
            <a:r>
              <a:rPr lang="en-US" altLang="ko-KR" sz="1800" dirty="0"/>
              <a:t>J</a:t>
            </a:r>
            <a:r>
              <a:rPr lang="ko-KR" altLang="en-US" sz="1800" dirty="0"/>
              <a:t>와 </a:t>
            </a:r>
            <a:r>
              <a:rPr lang="en-US" altLang="ko-KR" sz="1800" dirty="0"/>
              <a:t>u</a:t>
            </a:r>
            <a:r>
              <a:rPr lang="ko-KR" altLang="en-US" sz="1800" dirty="0"/>
              <a:t>계산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8EE6B22-1531-E861-9BF2-AD56BBEF0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3244" y="2687128"/>
            <a:ext cx="2971800" cy="37338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4A3611-DD6A-94E3-FB02-6A89A4C39E82}"/>
              </a:ext>
            </a:extLst>
          </p:cNvPr>
          <p:cNvSpPr/>
          <p:nvPr/>
        </p:nvSpPr>
        <p:spPr>
          <a:xfrm>
            <a:off x="2290881" y="932343"/>
            <a:ext cx="1139260" cy="6211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initialization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A7FAF0-BC3E-2AA7-A147-2480A18EA808}"/>
              </a:ext>
            </a:extLst>
          </p:cNvPr>
          <p:cNvSpPr/>
          <p:nvPr/>
        </p:nvSpPr>
        <p:spPr>
          <a:xfrm>
            <a:off x="7936951" y="932343"/>
            <a:ext cx="1207837" cy="6211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Generate random Perturbation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594B268C-6803-8F91-FF64-B0FEBACA2657}"/>
              </a:ext>
            </a:extLst>
          </p:cNvPr>
          <p:cNvGrpSpPr/>
          <p:nvPr/>
        </p:nvGrpSpPr>
        <p:grpSpPr>
          <a:xfrm>
            <a:off x="5514089" y="3818754"/>
            <a:ext cx="6010275" cy="2609850"/>
            <a:chOff x="5514089" y="3818754"/>
            <a:chExt cx="6010275" cy="26098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89B3C32-A899-F242-7BF4-E39911D47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7214302" y="2118541"/>
              <a:ext cx="2609850" cy="60102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497C9DB-95C3-9B37-55ED-75822C450A84}"/>
                    </a:ext>
                  </a:extLst>
                </p:cNvPr>
                <p:cNvSpPr txBox="1"/>
                <p:nvPr/>
              </p:nvSpPr>
              <p:spPr>
                <a:xfrm>
                  <a:off x="8306470" y="5816107"/>
                  <a:ext cx="44362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lang="en-US" altLang="ko-KR" sz="16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𝐽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497C9DB-95C3-9B37-55ED-75822C450A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6470" y="5816107"/>
                  <a:ext cx="443620" cy="338554"/>
                </a:xfrm>
                <a:prstGeom prst="rect">
                  <a:avLst/>
                </a:prstGeom>
                <a:blipFill>
                  <a:blip r:embed="rId4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4926A2-5B1E-1C7A-BC44-C3038C142CDE}"/>
                    </a:ext>
                  </a:extLst>
                </p:cNvPr>
                <p:cNvSpPr txBox="1"/>
                <p:nvPr/>
              </p:nvSpPr>
              <p:spPr>
                <a:xfrm>
                  <a:off x="10331641" y="5849325"/>
                  <a:ext cx="1033502" cy="3402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40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ko-KR" altLang="ko-KR" sz="14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+mn-cs"/>
                                  </a:rPr>
                                  <m:t>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ko-KR" sz="14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=</m:t>
                        </m:r>
                        <m:r>
                          <a:rPr lang="en-US" altLang="ko-KR" sz="14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𝛿</m:t>
                        </m:r>
                        <m:r>
                          <a:rPr lang="en-US" altLang="ko-KR" sz="14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𝐽</m:t>
                        </m:r>
                        <m:r>
                          <a:rPr lang="en-US" altLang="ko-KR" sz="14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𝛿</m:t>
                        </m:r>
                        <m:sSub>
                          <m:sSubPr>
                            <m:ctrlPr>
                              <a:rPr lang="ko-KR" altLang="ko-KR" sz="1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ko-KR" sz="1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4926A2-5B1E-1C7A-BC44-C3038C142C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1641" y="5849325"/>
                  <a:ext cx="1033502" cy="340286"/>
                </a:xfrm>
                <a:prstGeom prst="rect">
                  <a:avLst/>
                </a:prstGeom>
                <a:blipFill>
                  <a:blip r:embed="rId5"/>
                  <a:stretch>
                    <a:fillRect t="-3636" b="-54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715" y="136525"/>
            <a:ext cx="9316703" cy="523638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4000" dirty="0"/>
              <a:t>SPGD WFS FLOWCHART - </a:t>
            </a:r>
            <a:r>
              <a:rPr lang="ko-KR" altLang="en-US" sz="4000" dirty="0"/>
              <a:t>반복 구간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C8707D-8B57-ACBD-605E-51D3CBBA7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951" y="1377399"/>
            <a:ext cx="3612555" cy="36811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85B986C-F90E-25B7-8CFA-3DF4F4F95075}"/>
              </a:ext>
            </a:extLst>
          </p:cNvPr>
          <p:cNvSpPr txBox="1"/>
          <p:nvPr/>
        </p:nvSpPr>
        <p:spPr>
          <a:xfrm>
            <a:off x="457227" y="1008067"/>
            <a:ext cx="391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Iteration for WFS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894EE1-66E9-CE36-353C-AC19F3B1D6EB}"/>
              </a:ext>
            </a:extLst>
          </p:cNvPr>
          <p:cNvSpPr txBox="1"/>
          <p:nvPr/>
        </p:nvSpPr>
        <p:spPr>
          <a:xfrm>
            <a:off x="6562882" y="3042750"/>
            <a:ext cx="3912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Iteration section – Cost function calculation</a:t>
            </a:r>
            <a:endParaRPr lang="ko-KR" altLang="en-US" b="1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5DDBFB7-5D8C-0EB5-506D-20B7B38C4EA7}"/>
              </a:ext>
            </a:extLst>
          </p:cNvPr>
          <p:cNvSpPr/>
          <p:nvPr/>
        </p:nvSpPr>
        <p:spPr>
          <a:xfrm>
            <a:off x="360567" y="2461008"/>
            <a:ext cx="3297034" cy="1357745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B2340F8-21E1-371D-A05E-1F9F52AB52CA}"/>
              </a:ext>
            </a:extLst>
          </p:cNvPr>
          <p:cNvSpPr/>
          <p:nvPr/>
        </p:nvSpPr>
        <p:spPr>
          <a:xfrm>
            <a:off x="7585232" y="5294742"/>
            <a:ext cx="4066578" cy="1357745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5CBF80-7EA1-3010-FF0E-D33B815E3C3E}"/>
              </a:ext>
            </a:extLst>
          </p:cNvPr>
          <p:cNvCxnSpPr>
            <a:cxnSpLocks/>
          </p:cNvCxnSpPr>
          <p:nvPr/>
        </p:nvCxnSpPr>
        <p:spPr>
          <a:xfrm>
            <a:off x="3657601" y="2461008"/>
            <a:ext cx="7994209" cy="28337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A98A531-9F39-AF6A-DB5D-01170B70DCF4}"/>
              </a:ext>
            </a:extLst>
          </p:cNvPr>
          <p:cNvCxnSpPr>
            <a:cxnSpLocks/>
          </p:cNvCxnSpPr>
          <p:nvPr/>
        </p:nvCxnSpPr>
        <p:spPr>
          <a:xfrm>
            <a:off x="360567" y="3818753"/>
            <a:ext cx="7224665" cy="28337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09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715" y="136525"/>
            <a:ext cx="6616635" cy="523638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800" dirty="0"/>
              <a:t>SPGD WFS FLOWCHART - </a:t>
            </a:r>
            <a:r>
              <a:rPr lang="ko-KR" altLang="en-US" dirty="0"/>
              <a:t>예외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838200" y="1242204"/>
            <a:ext cx="10203611" cy="1424797"/>
          </a:xfrm>
        </p:spPr>
        <p:txBody>
          <a:bodyPr rtlCol="0">
            <a:normAutofit/>
          </a:bodyPr>
          <a:lstStyle/>
          <a:p>
            <a:pPr rtl="0">
              <a:buFont typeface="Wingdings" panose="05000000000000000000" pitchFamily="2" charset="2"/>
              <a:buChar char="§"/>
            </a:pPr>
            <a:r>
              <a:rPr lang="en-US" altLang="ko-KR" sz="1800" noProof="1"/>
              <a:t>FLIR Grasshopper3: </a:t>
            </a:r>
            <a:r>
              <a:rPr lang="en-US" altLang="ko-KR" sz="1800" dirty="0"/>
              <a:t>8-bits </a:t>
            </a:r>
            <a:r>
              <a:rPr lang="ko-KR" altLang="en-US" sz="1800" dirty="0"/>
              <a:t>카메라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en-US" altLang="ko-KR" sz="1800" dirty="0"/>
              <a:t>J</a:t>
            </a:r>
            <a:r>
              <a:rPr lang="ko-KR" altLang="en-US" sz="1800" dirty="0"/>
              <a:t>값에 대한 예외사항 탐색 필요</a:t>
            </a:r>
            <a:endParaRPr lang="en-US" altLang="ko-KR" sz="1800" dirty="0"/>
          </a:p>
          <a:p>
            <a:pPr marL="0" indent="0" rtl="0">
              <a:buNone/>
            </a:pPr>
            <a:endParaRPr lang="ko-KR" altLang="en-US" sz="18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7A37539-D168-3A7B-4B07-2DBE2E035BB4}"/>
              </a:ext>
            </a:extLst>
          </p:cNvPr>
          <p:cNvGrpSpPr/>
          <p:nvPr/>
        </p:nvGrpSpPr>
        <p:grpSpPr>
          <a:xfrm>
            <a:off x="4368034" y="1846907"/>
            <a:ext cx="7364981" cy="4745133"/>
            <a:chOff x="4368034" y="1846907"/>
            <a:chExt cx="7364981" cy="474513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4D81519-3AB8-4936-B40C-C27B5CEA4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8034" y="1846907"/>
              <a:ext cx="7364981" cy="474513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99C17D4-C28B-6370-A7FD-7E6429B43D5A}"/>
                    </a:ext>
                  </a:extLst>
                </p:cNvPr>
                <p:cNvSpPr txBox="1"/>
                <p:nvPr/>
              </p:nvSpPr>
              <p:spPr>
                <a:xfrm>
                  <a:off x="8716022" y="4366608"/>
                  <a:ext cx="57437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lang="en-US" altLang="ko-KR" sz="14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𝐽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99C17D4-C28B-6370-A7FD-7E6429B43D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6022" y="4366608"/>
                  <a:ext cx="57437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3EBD696-3A8D-154B-B9F6-77AA7AF54A87}"/>
                    </a:ext>
                  </a:extLst>
                </p:cNvPr>
                <p:cNvSpPr txBox="1"/>
                <p:nvPr/>
              </p:nvSpPr>
              <p:spPr>
                <a:xfrm>
                  <a:off x="10541593" y="4393773"/>
                  <a:ext cx="1054754" cy="3049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20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ko-KR" altLang="ko-KR" sz="12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2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+mn-cs"/>
                                  </a:rPr>
                                  <m:t>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ko-KR" sz="12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=</m:t>
                        </m:r>
                        <m:r>
                          <a:rPr lang="en-US" altLang="ko-KR" sz="12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𝛿</m:t>
                        </m:r>
                        <m:r>
                          <a:rPr lang="en-US" altLang="ko-KR" sz="12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𝐽</m:t>
                        </m:r>
                        <m:r>
                          <a:rPr lang="en-US" altLang="ko-KR" sz="12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𝛿</m:t>
                        </m:r>
                        <m:sSub>
                          <m:sSubPr>
                            <m:ctrlPr>
                              <a:rPr lang="ko-KR" altLang="ko-KR" sz="1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ko-KR" sz="1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2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+mn-cs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3EBD696-3A8D-154B-B9F6-77AA7AF54A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1593" y="4393773"/>
                  <a:ext cx="1054754" cy="304955"/>
                </a:xfrm>
                <a:prstGeom prst="rect">
                  <a:avLst/>
                </a:prstGeom>
                <a:blipFill>
                  <a:blip r:embed="rId5"/>
                  <a:stretch>
                    <a:fillRect t="-8000" b="-4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1AA7E2C-795B-8233-2598-A2670560FB76}"/>
              </a:ext>
            </a:extLst>
          </p:cNvPr>
          <p:cNvSpPr txBox="1"/>
          <p:nvPr/>
        </p:nvSpPr>
        <p:spPr>
          <a:xfrm>
            <a:off x="838199" y="2098873"/>
            <a:ext cx="57401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ko-KR" altLang="en-US" sz="1800" dirty="0"/>
              <a:t>목표 지점 주변 </a:t>
            </a:r>
            <a:r>
              <a:rPr lang="en-US" altLang="ko-KR" sz="1800" dirty="0"/>
              <a:t>J</a:t>
            </a:r>
            <a:r>
              <a:rPr lang="ko-KR" altLang="en-US" dirty="0"/>
              <a:t> 값</a:t>
            </a:r>
            <a:r>
              <a:rPr lang="ko-KR" altLang="en-US" sz="1800" dirty="0"/>
              <a:t> 검사</a:t>
            </a:r>
            <a:endParaRPr lang="en-US" altLang="ko-KR" sz="1800" dirty="0"/>
          </a:p>
          <a:p>
            <a:pPr marL="285750" indent="-285750" rtl="0"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ko-KR" altLang="en-US" sz="1800" dirty="0"/>
              <a:t>최대값 도달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/>
              <a:t>카메라의 감도를 낮추어 다시 촬영</a:t>
            </a:r>
            <a:endParaRPr lang="en-US" altLang="ko-KR" sz="1800" dirty="0"/>
          </a:p>
          <a:p>
            <a:pPr marL="285750" indent="-285750" rtl="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ko-KR" altLang="en-US" dirty="0"/>
              <a:t>최대값 도달</a:t>
            </a:r>
            <a:r>
              <a:rPr lang="en-US" altLang="ko-KR" dirty="0"/>
              <a:t>x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계속 진행</a:t>
            </a:r>
            <a:endParaRPr lang="en-US" altLang="ko-KR" sz="1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15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715" y="136525"/>
            <a:ext cx="8909440" cy="523638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4000" dirty="0"/>
              <a:t>SPGD WFS FLOWCHART - SLM </a:t>
            </a:r>
            <a:r>
              <a:rPr lang="ko-KR" altLang="en-US" sz="4000" dirty="0"/>
              <a:t>제어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838200" y="1389766"/>
                <a:ext cx="10515600" cy="4787197"/>
              </a:xfrm>
            </p:spPr>
            <p:txBody>
              <a:bodyPr rtlCol="0">
                <a:normAutofit/>
              </a:bodyPr>
              <a:lstStyle/>
              <a:p>
                <a:pPr rtl="0">
                  <a:buFont typeface="Wingdings" panose="05000000000000000000" pitchFamily="2" charset="2"/>
                  <a:buChar char="§"/>
                </a:pPr>
                <a:r>
                  <a:rPr lang="en-US" altLang="ko-KR" sz="1800" dirty="0"/>
                  <a:t>SLM</a:t>
                </a:r>
                <a:r>
                  <a:rPr lang="ko-KR" altLang="en-US" sz="1800" dirty="0"/>
                  <a:t>의 각 </a:t>
                </a:r>
                <a:r>
                  <a:rPr lang="en-US" altLang="ko-KR" sz="1800" dirty="0"/>
                  <a:t>Super-pixel</a:t>
                </a:r>
                <a:r>
                  <a:rPr lang="ko-KR" altLang="en-US" sz="1800" dirty="0"/>
                  <a:t>에 대해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800" dirty="0"/>
                  <a:t>를 연산</a:t>
                </a:r>
                <a:endParaRPr lang="en-US" altLang="ko-KR" sz="1800" dirty="0"/>
              </a:p>
              <a:p>
                <a:pPr rtl="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dirty="0"/>
                  <a:t>연산한 값을 각 </a:t>
                </a:r>
                <a:r>
                  <a:rPr lang="en-US" altLang="ko-KR" sz="1800" dirty="0"/>
                  <a:t>Super-pixel</a:t>
                </a:r>
                <a:r>
                  <a:rPr lang="ko-KR" altLang="en-US" sz="1800" dirty="0"/>
                  <a:t>에 피드백</a:t>
                </a:r>
                <a:endParaRPr lang="en-US" altLang="ko-KR" sz="1800" dirty="0"/>
              </a:p>
              <a:p>
                <a:pPr rtl="0">
                  <a:buFont typeface="Wingdings" panose="05000000000000000000" pitchFamily="2" charset="2"/>
                  <a:buChar char="§"/>
                </a:pPr>
                <a:endParaRPr lang="en-US" altLang="ko-KR" sz="1800" dirty="0"/>
              </a:p>
              <a:p>
                <a:pPr rtl="0">
                  <a:buFont typeface="Wingdings" panose="05000000000000000000" pitchFamily="2" charset="2"/>
                  <a:buChar char="§"/>
                </a:pPr>
                <a:r>
                  <a:rPr lang="ko-KR" altLang="en-US" sz="1800" dirty="0"/>
                  <a:t>각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dirty="0"/>
                  <a:t>연산은 스레드를 사용하여 병렬 계산 후 </a:t>
                </a:r>
                <a:r>
                  <a:rPr lang="en-US" altLang="ko-KR" sz="1800" dirty="0"/>
                  <a:t>TIFF</a:t>
                </a:r>
                <a:r>
                  <a:rPr lang="ko-KR" altLang="en-US" sz="1800" dirty="0"/>
                  <a:t>이미지로 변환하여 </a:t>
                </a:r>
                <a:r>
                  <a:rPr lang="en-US" altLang="ko-KR" sz="1800" dirty="0"/>
                  <a:t>SLM</a:t>
                </a:r>
                <a:r>
                  <a:rPr lang="ko-KR" altLang="en-US" sz="1800" dirty="0"/>
                  <a:t> 조정 값 </a:t>
                </a:r>
                <a:r>
                  <a:rPr lang="en-US" altLang="ko-KR" sz="1800" dirty="0"/>
                  <a:t>u</a:t>
                </a:r>
                <a:r>
                  <a:rPr lang="ko-KR" altLang="en-US" sz="1800" dirty="0"/>
                  <a:t>에 반환</a:t>
                </a:r>
                <a:endParaRPr lang="en-US" altLang="ko-KR" sz="1800" dirty="0"/>
              </a:p>
              <a:p>
                <a:pPr marL="0" indent="0" rtl="0">
                  <a:buNone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838200" y="1389766"/>
                <a:ext cx="10515600" cy="4787197"/>
              </a:xfrm>
              <a:blipFill>
                <a:blip r:embed="rId3"/>
                <a:stretch>
                  <a:fillRect l="-406" t="-12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1CF33460-8571-62F8-D4FA-217E1A6B3A92}"/>
              </a:ext>
            </a:extLst>
          </p:cNvPr>
          <p:cNvGrpSpPr/>
          <p:nvPr/>
        </p:nvGrpSpPr>
        <p:grpSpPr>
          <a:xfrm>
            <a:off x="4264352" y="3638984"/>
            <a:ext cx="393943" cy="803619"/>
            <a:chOff x="4753155" y="3562709"/>
            <a:chExt cx="500332" cy="1078302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2089F38E-1F29-3F97-131B-9DFDF2AF6FCA}"/>
                </a:ext>
              </a:extLst>
            </p:cNvPr>
            <p:cNvSpPr/>
            <p:nvPr/>
          </p:nvSpPr>
          <p:spPr>
            <a:xfrm>
              <a:off x="4871044" y="3743864"/>
              <a:ext cx="218540" cy="724619"/>
            </a:xfrm>
            <a:custGeom>
              <a:avLst/>
              <a:gdLst>
                <a:gd name="connsiteX0" fmla="*/ 138027 w 362314"/>
                <a:gd name="connsiteY0" fmla="*/ 0 h 1224951"/>
                <a:gd name="connsiteX1" fmla="*/ 301929 w 362314"/>
                <a:gd name="connsiteY1" fmla="*/ 267419 h 1224951"/>
                <a:gd name="connsiteX2" fmla="*/ 5 w 362314"/>
                <a:gd name="connsiteY2" fmla="*/ 396815 h 1224951"/>
                <a:gd name="connsiteX3" fmla="*/ 310555 w 362314"/>
                <a:gd name="connsiteY3" fmla="*/ 577970 h 1224951"/>
                <a:gd name="connsiteX4" fmla="*/ 112148 w 362314"/>
                <a:gd name="connsiteY4" fmla="*/ 741872 h 1224951"/>
                <a:gd name="connsiteX5" fmla="*/ 319182 w 362314"/>
                <a:gd name="connsiteY5" fmla="*/ 879894 h 1224951"/>
                <a:gd name="connsiteX6" fmla="*/ 155280 w 362314"/>
                <a:gd name="connsiteY6" fmla="*/ 1086928 h 1224951"/>
                <a:gd name="connsiteX7" fmla="*/ 362314 w 362314"/>
                <a:gd name="connsiteY7" fmla="*/ 1224951 h 122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2314" h="1224951">
                  <a:moveTo>
                    <a:pt x="138027" y="0"/>
                  </a:moveTo>
                  <a:cubicBezTo>
                    <a:pt x="231480" y="100641"/>
                    <a:pt x="324933" y="201283"/>
                    <a:pt x="301929" y="267419"/>
                  </a:cubicBezTo>
                  <a:cubicBezTo>
                    <a:pt x="278925" y="333555"/>
                    <a:pt x="-1433" y="345057"/>
                    <a:pt x="5" y="396815"/>
                  </a:cubicBezTo>
                  <a:cubicBezTo>
                    <a:pt x="1443" y="448574"/>
                    <a:pt x="291865" y="520461"/>
                    <a:pt x="310555" y="577970"/>
                  </a:cubicBezTo>
                  <a:cubicBezTo>
                    <a:pt x="329245" y="635479"/>
                    <a:pt x="110710" y="691551"/>
                    <a:pt x="112148" y="741872"/>
                  </a:cubicBezTo>
                  <a:cubicBezTo>
                    <a:pt x="113586" y="792193"/>
                    <a:pt x="311993" y="822385"/>
                    <a:pt x="319182" y="879894"/>
                  </a:cubicBezTo>
                  <a:cubicBezTo>
                    <a:pt x="326371" y="937403"/>
                    <a:pt x="148091" y="1029418"/>
                    <a:pt x="155280" y="1086928"/>
                  </a:cubicBezTo>
                  <a:cubicBezTo>
                    <a:pt x="162469" y="1144438"/>
                    <a:pt x="297616" y="1212011"/>
                    <a:pt x="362314" y="1224951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24EC0B2-3179-D499-B620-4066AAA442CA}"/>
                </a:ext>
              </a:extLst>
            </p:cNvPr>
            <p:cNvSpPr/>
            <p:nvPr/>
          </p:nvSpPr>
          <p:spPr>
            <a:xfrm>
              <a:off x="4753155" y="3562709"/>
              <a:ext cx="500332" cy="10783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C1DF9F2-FC34-4C4F-8220-F0ACD37F1EE9}"/>
              </a:ext>
            </a:extLst>
          </p:cNvPr>
          <p:cNvGrpSpPr/>
          <p:nvPr/>
        </p:nvGrpSpPr>
        <p:grpSpPr>
          <a:xfrm>
            <a:off x="4264352" y="4664615"/>
            <a:ext cx="393943" cy="803619"/>
            <a:chOff x="4753155" y="3562709"/>
            <a:chExt cx="500332" cy="1078302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353A881B-DFAF-6267-2717-F9DDBC557614}"/>
                </a:ext>
              </a:extLst>
            </p:cNvPr>
            <p:cNvSpPr/>
            <p:nvPr/>
          </p:nvSpPr>
          <p:spPr>
            <a:xfrm>
              <a:off x="4871044" y="3743864"/>
              <a:ext cx="218540" cy="724619"/>
            </a:xfrm>
            <a:custGeom>
              <a:avLst/>
              <a:gdLst>
                <a:gd name="connsiteX0" fmla="*/ 138027 w 362314"/>
                <a:gd name="connsiteY0" fmla="*/ 0 h 1224951"/>
                <a:gd name="connsiteX1" fmla="*/ 301929 w 362314"/>
                <a:gd name="connsiteY1" fmla="*/ 267419 h 1224951"/>
                <a:gd name="connsiteX2" fmla="*/ 5 w 362314"/>
                <a:gd name="connsiteY2" fmla="*/ 396815 h 1224951"/>
                <a:gd name="connsiteX3" fmla="*/ 310555 w 362314"/>
                <a:gd name="connsiteY3" fmla="*/ 577970 h 1224951"/>
                <a:gd name="connsiteX4" fmla="*/ 112148 w 362314"/>
                <a:gd name="connsiteY4" fmla="*/ 741872 h 1224951"/>
                <a:gd name="connsiteX5" fmla="*/ 319182 w 362314"/>
                <a:gd name="connsiteY5" fmla="*/ 879894 h 1224951"/>
                <a:gd name="connsiteX6" fmla="*/ 155280 w 362314"/>
                <a:gd name="connsiteY6" fmla="*/ 1086928 h 1224951"/>
                <a:gd name="connsiteX7" fmla="*/ 362314 w 362314"/>
                <a:gd name="connsiteY7" fmla="*/ 1224951 h 122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2314" h="1224951">
                  <a:moveTo>
                    <a:pt x="138027" y="0"/>
                  </a:moveTo>
                  <a:cubicBezTo>
                    <a:pt x="231480" y="100641"/>
                    <a:pt x="324933" y="201283"/>
                    <a:pt x="301929" y="267419"/>
                  </a:cubicBezTo>
                  <a:cubicBezTo>
                    <a:pt x="278925" y="333555"/>
                    <a:pt x="-1433" y="345057"/>
                    <a:pt x="5" y="396815"/>
                  </a:cubicBezTo>
                  <a:cubicBezTo>
                    <a:pt x="1443" y="448574"/>
                    <a:pt x="291865" y="520461"/>
                    <a:pt x="310555" y="577970"/>
                  </a:cubicBezTo>
                  <a:cubicBezTo>
                    <a:pt x="329245" y="635479"/>
                    <a:pt x="110710" y="691551"/>
                    <a:pt x="112148" y="741872"/>
                  </a:cubicBezTo>
                  <a:cubicBezTo>
                    <a:pt x="113586" y="792193"/>
                    <a:pt x="311993" y="822385"/>
                    <a:pt x="319182" y="879894"/>
                  </a:cubicBezTo>
                  <a:cubicBezTo>
                    <a:pt x="326371" y="937403"/>
                    <a:pt x="148091" y="1029418"/>
                    <a:pt x="155280" y="1086928"/>
                  </a:cubicBezTo>
                  <a:cubicBezTo>
                    <a:pt x="162469" y="1144438"/>
                    <a:pt x="297616" y="1212011"/>
                    <a:pt x="362314" y="1224951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6C6B091-543A-7EF5-A64F-44C7717A3700}"/>
                </a:ext>
              </a:extLst>
            </p:cNvPr>
            <p:cNvSpPr/>
            <p:nvPr/>
          </p:nvSpPr>
          <p:spPr>
            <a:xfrm>
              <a:off x="4753155" y="3562709"/>
              <a:ext cx="500332" cy="10783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13D3368-A55F-FE00-DB4B-D30CC2647AB6}"/>
              </a:ext>
            </a:extLst>
          </p:cNvPr>
          <p:cNvGrpSpPr/>
          <p:nvPr/>
        </p:nvGrpSpPr>
        <p:grpSpPr>
          <a:xfrm>
            <a:off x="4267217" y="5692071"/>
            <a:ext cx="393943" cy="803619"/>
            <a:chOff x="4753155" y="3562709"/>
            <a:chExt cx="500332" cy="1078302"/>
          </a:xfrm>
        </p:grpSpPr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2FB52B6D-AE74-9A80-33C0-3A521704EEF4}"/>
                </a:ext>
              </a:extLst>
            </p:cNvPr>
            <p:cNvSpPr/>
            <p:nvPr/>
          </p:nvSpPr>
          <p:spPr>
            <a:xfrm>
              <a:off x="4871044" y="3743864"/>
              <a:ext cx="218540" cy="724619"/>
            </a:xfrm>
            <a:custGeom>
              <a:avLst/>
              <a:gdLst>
                <a:gd name="connsiteX0" fmla="*/ 138027 w 362314"/>
                <a:gd name="connsiteY0" fmla="*/ 0 h 1224951"/>
                <a:gd name="connsiteX1" fmla="*/ 301929 w 362314"/>
                <a:gd name="connsiteY1" fmla="*/ 267419 h 1224951"/>
                <a:gd name="connsiteX2" fmla="*/ 5 w 362314"/>
                <a:gd name="connsiteY2" fmla="*/ 396815 h 1224951"/>
                <a:gd name="connsiteX3" fmla="*/ 310555 w 362314"/>
                <a:gd name="connsiteY3" fmla="*/ 577970 h 1224951"/>
                <a:gd name="connsiteX4" fmla="*/ 112148 w 362314"/>
                <a:gd name="connsiteY4" fmla="*/ 741872 h 1224951"/>
                <a:gd name="connsiteX5" fmla="*/ 319182 w 362314"/>
                <a:gd name="connsiteY5" fmla="*/ 879894 h 1224951"/>
                <a:gd name="connsiteX6" fmla="*/ 155280 w 362314"/>
                <a:gd name="connsiteY6" fmla="*/ 1086928 h 1224951"/>
                <a:gd name="connsiteX7" fmla="*/ 362314 w 362314"/>
                <a:gd name="connsiteY7" fmla="*/ 1224951 h 122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2314" h="1224951">
                  <a:moveTo>
                    <a:pt x="138027" y="0"/>
                  </a:moveTo>
                  <a:cubicBezTo>
                    <a:pt x="231480" y="100641"/>
                    <a:pt x="324933" y="201283"/>
                    <a:pt x="301929" y="267419"/>
                  </a:cubicBezTo>
                  <a:cubicBezTo>
                    <a:pt x="278925" y="333555"/>
                    <a:pt x="-1433" y="345057"/>
                    <a:pt x="5" y="396815"/>
                  </a:cubicBezTo>
                  <a:cubicBezTo>
                    <a:pt x="1443" y="448574"/>
                    <a:pt x="291865" y="520461"/>
                    <a:pt x="310555" y="577970"/>
                  </a:cubicBezTo>
                  <a:cubicBezTo>
                    <a:pt x="329245" y="635479"/>
                    <a:pt x="110710" y="691551"/>
                    <a:pt x="112148" y="741872"/>
                  </a:cubicBezTo>
                  <a:cubicBezTo>
                    <a:pt x="113586" y="792193"/>
                    <a:pt x="311993" y="822385"/>
                    <a:pt x="319182" y="879894"/>
                  </a:cubicBezTo>
                  <a:cubicBezTo>
                    <a:pt x="326371" y="937403"/>
                    <a:pt x="148091" y="1029418"/>
                    <a:pt x="155280" y="1086928"/>
                  </a:cubicBezTo>
                  <a:cubicBezTo>
                    <a:pt x="162469" y="1144438"/>
                    <a:pt x="297616" y="1212011"/>
                    <a:pt x="362314" y="1224951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726E5C6-7504-7F75-303E-A9166CB8BD98}"/>
                </a:ext>
              </a:extLst>
            </p:cNvPr>
            <p:cNvSpPr/>
            <p:nvPr/>
          </p:nvSpPr>
          <p:spPr>
            <a:xfrm>
              <a:off x="4753155" y="3562709"/>
              <a:ext cx="500332" cy="10783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E09B1D7-8178-77EE-72CF-4F622DB58209}"/>
                  </a:ext>
                </a:extLst>
              </p:cNvPr>
              <p:cNvSpPr/>
              <p:nvPr/>
            </p:nvSpPr>
            <p:spPr>
              <a:xfrm>
                <a:off x="1104259" y="4755873"/>
                <a:ext cx="1207837" cy="6211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Calculate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US" altLang="ko-KR" sz="140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𝐽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E09B1D7-8178-77EE-72CF-4F622DB582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59" y="4755873"/>
                <a:ext cx="1207837" cy="6211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D4A7473-A453-6CD9-5615-066DEC29CEAD}"/>
              </a:ext>
            </a:extLst>
          </p:cNvPr>
          <p:cNvCxnSpPr>
            <a:stCxn id="22" idx="3"/>
            <a:endCxn id="7" idx="2"/>
          </p:cNvCxnSpPr>
          <p:nvPr/>
        </p:nvCxnSpPr>
        <p:spPr>
          <a:xfrm flipV="1">
            <a:off x="2312096" y="4040794"/>
            <a:ext cx="1952256" cy="1025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EACC6D4-15D0-212E-623A-729246CD0B8D}"/>
              </a:ext>
            </a:extLst>
          </p:cNvPr>
          <p:cNvCxnSpPr>
            <a:cxnSpLocks/>
            <a:stCxn id="22" idx="3"/>
            <a:endCxn id="17" idx="2"/>
          </p:cNvCxnSpPr>
          <p:nvPr/>
        </p:nvCxnSpPr>
        <p:spPr>
          <a:xfrm>
            <a:off x="2312096" y="5066424"/>
            <a:ext cx="19522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6706702-FD6A-A983-10C5-C225D3B2F062}"/>
              </a:ext>
            </a:extLst>
          </p:cNvPr>
          <p:cNvCxnSpPr>
            <a:cxnSpLocks/>
            <a:stCxn id="22" idx="3"/>
            <a:endCxn id="20" idx="2"/>
          </p:cNvCxnSpPr>
          <p:nvPr/>
        </p:nvCxnSpPr>
        <p:spPr>
          <a:xfrm>
            <a:off x="2312096" y="5066424"/>
            <a:ext cx="1955121" cy="10274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07C0B7E-042B-69FB-95E3-F26016E1984A}"/>
              </a:ext>
            </a:extLst>
          </p:cNvPr>
          <p:cNvSpPr/>
          <p:nvPr/>
        </p:nvSpPr>
        <p:spPr>
          <a:xfrm>
            <a:off x="6680382" y="4755873"/>
            <a:ext cx="1207837" cy="6211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translate image</a:t>
            </a:r>
            <a:endParaRPr lang="ko-KR" altLang="en-US" sz="2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5E6E364-59AC-BCDA-BAA7-64573D34AB7B}"/>
              </a:ext>
            </a:extLst>
          </p:cNvPr>
          <p:cNvCxnSpPr>
            <a:cxnSpLocks/>
            <a:stCxn id="7" idx="6"/>
            <a:endCxn id="31" idx="1"/>
          </p:cNvCxnSpPr>
          <p:nvPr/>
        </p:nvCxnSpPr>
        <p:spPr>
          <a:xfrm>
            <a:off x="4658295" y="4040794"/>
            <a:ext cx="2022087" cy="1025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9188858-667D-486B-240E-514CF9D546E4}"/>
              </a:ext>
            </a:extLst>
          </p:cNvPr>
          <p:cNvCxnSpPr>
            <a:cxnSpLocks/>
            <a:stCxn id="17" idx="6"/>
            <a:endCxn id="31" idx="1"/>
          </p:cNvCxnSpPr>
          <p:nvPr/>
        </p:nvCxnSpPr>
        <p:spPr>
          <a:xfrm flipV="1">
            <a:off x="4658295" y="5066424"/>
            <a:ext cx="202208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2FEC25D-B949-A6FF-0E26-87B3C0EFC910}"/>
              </a:ext>
            </a:extLst>
          </p:cNvPr>
          <p:cNvCxnSpPr>
            <a:cxnSpLocks/>
            <a:stCxn id="20" idx="6"/>
            <a:endCxn id="31" idx="1"/>
          </p:cNvCxnSpPr>
          <p:nvPr/>
        </p:nvCxnSpPr>
        <p:spPr>
          <a:xfrm flipV="1">
            <a:off x="4661160" y="5066424"/>
            <a:ext cx="2019222" cy="10274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38A5D2-6479-AE20-8F05-6EC2393ED5D2}"/>
                  </a:ext>
                </a:extLst>
              </p:cNvPr>
              <p:cNvSpPr txBox="1"/>
              <p:nvPr/>
            </p:nvSpPr>
            <p:spPr>
              <a:xfrm>
                <a:off x="3796672" y="3187763"/>
                <a:ext cx="1329301" cy="4110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ko-KR" altLang="ko-KR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ko-KR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38A5D2-6479-AE20-8F05-6EC2393ED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672" y="3187763"/>
                <a:ext cx="1329301" cy="411075"/>
              </a:xfrm>
              <a:prstGeom prst="rect">
                <a:avLst/>
              </a:prstGeom>
              <a:blipFill>
                <a:blip r:embed="rId5"/>
                <a:stretch>
                  <a:fillRect t="-2985"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직사각형 50">
            <a:extLst>
              <a:ext uri="{FF2B5EF4-FFF2-40B4-BE49-F238E27FC236}">
                <a16:creationId xmlns:a16="http://schemas.microsoft.com/office/drawing/2014/main" id="{32C221BE-7401-9E19-C2A8-6A697A4E6054}"/>
              </a:ext>
            </a:extLst>
          </p:cNvPr>
          <p:cNvSpPr/>
          <p:nvPr/>
        </p:nvSpPr>
        <p:spPr>
          <a:xfrm>
            <a:off x="9004155" y="4759113"/>
            <a:ext cx="1207837" cy="6211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SLM</a:t>
            </a:r>
            <a:endParaRPr lang="ko-KR" altLang="en-US" sz="20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967C856-2C21-3624-EF6C-A78F5D44737D}"/>
              </a:ext>
            </a:extLst>
          </p:cNvPr>
          <p:cNvCxnSpPr>
            <a:cxnSpLocks/>
            <a:stCxn id="31" idx="3"/>
            <a:endCxn id="51" idx="1"/>
          </p:cNvCxnSpPr>
          <p:nvPr/>
        </p:nvCxnSpPr>
        <p:spPr>
          <a:xfrm>
            <a:off x="7888219" y="5066424"/>
            <a:ext cx="1115936" cy="32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715" y="136525"/>
            <a:ext cx="6996198" cy="523638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800" dirty="0"/>
              <a:t>SPGD WFS FLOWCHART - </a:t>
            </a:r>
            <a:r>
              <a:rPr lang="ko-KR" altLang="en-US" dirty="0"/>
              <a:t>반복 종료 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/>
              <a:t>반복 종료 조건에 해당 하는 경우 해당 시점의 데이터</a:t>
            </a:r>
            <a:r>
              <a:rPr lang="en-US" altLang="ko-KR" sz="1800" dirty="0"/>
              <a:t>(</a:t>
            </a:r>
            <a:r>
              <a:rPr lang="ko-KR" altLang="en-US" sz="1800" dirty="0"/>
              <a:t>이미지</a:t>
            </a:r>
            <a:r>
              <a:rPr lang="en-US" altLang="ko-KR" sz="1800" dirty="0"/>
              <a:t>, </a:t>
            </a:r>
            <a:r>
              <a:rPr lang="ko-KR" altLang="en-US" sz="1800" dirty="0"/>
              <a:t>현재 세팅 상태</a:t>
            </a:r>
            <a:r>
              <a:rPr lang="en-US" altLang="ko-KR" sz="1800" dirty="0"/>
              <a:t>) </a:t>
            </a:r>
            <a:r>
              <a:rPr lang="ko-KR" altLang="en-US" sz="1800" dirty="0"/>
              <a:t>저장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/>
              <a:t>반환할 값들을 모두 반환하고 알고리즘 종료</a:t>
            </a:r>
            <a:endParaRPr lang="en-US" altLang="ko-KR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97ED5A-379C-8ED5-5C93-4C94A7D33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312" y="2535086"/>
            <a:ext cx="9419376" cy="418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</TotalTime>
  <Words>604</Words>
  <Application>Microsoft Office PowerPoint</Application>
  <PresentationFormat>와이드스크린</PresentationFormat>
  <Paragraphs>118</Paragraphs>
  <Slides>12</Slides>
  <Notes>8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Archivo</vt:lpstr>
      <vt:lpstr>맑은 고딕</vt:lpstr>
      <vt:lpstr>Arial</vt:lpstr>
      <vt:lpstr>Cambria Math</vt:lpstr>
      <vt:lpstr>Wingdings</vt:lpstr>
      <vt:lpstr>Office 테마</vt:lpstr>
      <vt:lpstr>SPGD implementation</vt:lpstr>
      <vt:lpstr>목차</vt:lpstr>
      <vt:lpstr>카메라 이미지 분석</vt:lpstr>
      <vt:lpstr>SPGD WFS FLOWCHART</vt:lpstr>
      <vt:lpstr>SPGD WFS FLOWCHART - 초기화</vt:lpstr>
      <vt:lpstr>SPGD WFS FLOWCHART - 반복 구간</vt:lpstr>
      <vt:lpstr>SPGD WFS FLOWCHART - 예외</vt:lpstr>
      <vt:lpstr>SPGD WFS FLOWCHART - SLM 제어</vt:lpstr>
      <vt:lpstr>SPGD WFS FLOWCHART - 반복 종료 후</vt:lpstr>
      <vt:lpstr>SPGD WFS FLOWCHART - 알고리즘 종료 후 얻는 값</vt:lpstr>
      <vt:lpstr>NEXT PLAN</vt:lpstr>
      <vt:lpstr>ref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이미지 분석</dc:title>
  <dc:creator>김 부경</dc:creator>
  <cp:lastModifiedBy>D.LS Oz</cp:lastModifiedBy>
  <cp:revision>29</cp:revision>
  <dcterms:created xsi:type="dcterms:W3CDTF">2023-04-10T16:15:33Z</dcterms:created>
  <dcterms:modified xsi:type="dcterms:W3CDTF">2023-04-11T09:52:31Z</dcterms:modified>
</cp:coreProperties>
</file>