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80" r:id="rId2"/>
    <p:sldId id="271" r:id="rId3"/>
    <p:sldId id="273" r:id="rId4"/>
    <p:sldId id="281" r:id="rId5"/>
    <p:sldId id="276" r:id="rId6"/>
    <p:sldId id="278" r:id="rId7"/>
    <p:sldId id="283" r:id="rId8"/>
    <p:sldId id="274" r:id="rId9"/>
    <p:sldId id="282" r:id="rId10"/>
    <p:sldId id="279" r:id="rId11"/>
    <p:sldId id="285" r:id="rId12"/>
    <p:sldId id="28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D9D64-3793-4D61-90BB-507F49C8F91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2023-04-11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156258-22C2-4882-9F1C-855237B765CF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F1C5CE-222C-4659-9A99-B99FC42AF6E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7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2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5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5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7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92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9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86CE2-3038-360F-7867-58D70CA1A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1F41E-3D78-3689-8098-389750A1D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011DA-2DE7-5FDD-7403-8EE33322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FB0-603D-43BF-8944-3A3BD2F325BE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AD88D-A4C6-8106-CEED-17696DF5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3E073-07B6-32CA-36E6-313B618F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883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1951E-9767-FB2D-A140-B9226C59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30ACC7-B5AF-F121-676A-2FCFC494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B39A7-D45B-FE96-4C36-8EA87982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F5D-A5AC-4A48-AC36-C087C371E0C7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13B54-1BD4-C491-DF32-7DE26B59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68B24-D9D6-9A94-6C4A-AA62DAA4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406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83E9E-6F45-BEE7-037B-767583AD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871F0-BC9B-F911-8B17-6F1AC8FD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37FA4-72B4-C93F-8756-641A27FD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2BD-4C6A-470E-8EB5-D42C7EF5F2E2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494DF-2BE7-9FBC-AA79-E6208E81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BA4C6-929E-34D0-5236-4F00AF7C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89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4895-08E3-A723-7289-41E24E3F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" y="136525"/>
            <a:ext cx="4169636" cy="52363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ADCF-D766-142D-99BB-3566849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70800-192E-7280-A4D0-BE93C7EE9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F80B2-23D5-5391-2340-14D60F5F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69F2-FF86-403D-A8EF-5A108A27C9A7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15B0A-AAAC-9149-9702-7E06CEC1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99BF4-AFA3-EEE7-28D2-3FCEABFA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404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9E0D2-89B1-D33D-5B42-F5B2130F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530BA-13C8-297F-92E4-3361A9EFC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45041-CCB0-A66F-15FE-DD4DE1BF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84603C-A952-2F8B-A740-E512935D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7A1B2-C95C-985E-E7CA-EF3D7C66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5CD7C-E6AF-B421-89C8-C3BC61C8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445466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FB43-3904-655F-2EB0-150ACC81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821C0-6182-E9CD-6963-FE26391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78614-73F2-05B7-4525-515313A9D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C2176C-7155-3FE1-660B-7E9DEB378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57D34-21FC-BD05-BEEB-239557D2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AFA8D-496F-2504-B424-B07C1341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19DF4A-B0F5-4301-5E90-C186755C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81A394-7800-4B44-D167-D969F7AE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68270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E2C37-55BD-C849-1054-2F83CFF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6C4C00-7444-0FF1-F078-08DC3E27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C3E6-6745-42AE-98F8-F616BB3A5B99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657DFC-29F2-E584-858D-AF3D2659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83731-63BE-D09E-29ED-8CD336C2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479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B9720-52DE-F6DD-409C-52EFFB9C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6AD8A2-E62B-69FA-BC03-809A0AFB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CE233-0314-6F93-12EA-AC454CC3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938420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CD3F8-B31A-0219-686D-3672D4EB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6B07-ED2B-BFFC-FE60-923E23B5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9732B0-BA2D-9044-B37B-2E7B954C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08914-A806-3155-E1F2-155FB23C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E89F-4E2A-490F-9C7F-544D4CB781C6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040FC-D885-582F-0DB3-5072158A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782EE-7B3B-D3C8-1FF1-52F7A838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528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5C78-A413-F4AB-EF46-E619EB64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E3B04B-76BC-5E8D-1C47-DB6D08F15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3E690-A8C2-47DF-60F4-0AD6AC8C1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874FB-89D8-E984-7E76-39BA4E31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F28-918A-4CE4-B1E7-91546B49DEB5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B9694-0CA3-04B4-83F8-274E4CA2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4D771-32D5-8088-8805-28A6772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36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BDB10E-5348-037C-D3C1-C9A6AB85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716B6-C60D-F5FD-AC11-FDB3AA4EA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586DE-2460-88C4-91ED-E98B05E28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FBD7-F59E-499B-ABBB-DEE384B67D12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253DF-F978-E89C-2E83-CD10552AE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F1794-DEA5-6F1F-3B5B-835E41800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168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79B2-C5D1-54B8-DBD7-04C7B87CE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SPGD implementation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D7F786-DDB4-8BBE-5A09-2DECD83E1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201821252 </a:t>
            </a:r>
            <a:r>
              <a:rPr lang="ko-KR" altLang="en-US" dirty="0" err="1"/>
              <a:t>김부경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2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D947-57F9-E738-0F9F-0FF581E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5" y="136525"/>
            <a:ext cx="4296129" cy="523638"/>
          </a:xfrm>
        </p:spPr>
        <p:txBody>
          <a:bodyPr/>
          <a:lstStyle/>
          <a:p>
            <a:r>
              <a:rPr lang="ko-KR" altLang="en-US" dirty="0"/>
              <a:t>알고리즘 종료 후 얻는 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F4B02-20BB-E9D4-41EC-94E3EEEBCB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초기화시에 저장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최적화 이전 이미지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반복 종료 조건 만족 시 저장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최적화 이후 이미지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현재 </a:t>
            </a:r>
            <a:r>
              <a:rPr lang="en-US" altLang="ko-KR" sz="1800" dirty="0"/>
              <a:t>SLM</a:t>
            </a:r>
            <a:r>
              <a:rPr lang="ko-KR" altLang="en-US" sz="1800" dirty="0"/>
              <a:t>세팅 </a:t>
            </a:r>
            <a:r>
              <a:rPr lang="en-US" altLang="ko-KR" sz="1800" dirty="0"/>
              <a:t>(u)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반복이 진행되면서 중첩되며 저장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결과를 얻기까지 걸리는 시간</a:t>
            </a:r>
            <a:r>
              <a:rPr lang="en-US" altLang="ko-KR" sz="1800" dirty="0"/>
              <a:t>/ </a:t>
            </a:r>
            <a:r>
              <a:rPr lang="ko-KR" altLang="en-US" sz="1800" dirty="0"/>
              <a:t>반복횟수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결과를 얻기까지 변화한 </a:t>
            </a:r>
            <a:r>
              <a:rPr lang="en-US" altLang="ko-KR" sz="1800" dirty="0"/>
              <a:t>J</a:t>
            </a:r>
            <a:r>
              <a:rPr lang="ko-KR" altLang="en-US" sz="1800" dirty="0"/>
              <a:t>값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366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D947-57F9-E738-0F9F-0FF581E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5" y="136525"/>
            <a:ext cx="4296129" cy="523638"/>
          </a:xfrm>
        </p:spPr>
        <p:txBody>
          <a:bodyPr/>
          <a:lstStyle/>
          <a:p>
            <a:r>
              <a:rPr lang="en-US" altLang="ko-KR" dirty="0"/>
              <a:t>NEXT 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F4B02-20BB-E9D4-41EC-94E3EEEBCB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32X32 SLM </a:t>
            </a:r>
            <a:r>
              <a:rPr lang="ko-KR" altLang="en-US" sz="1800" dirty="0"/>
              <a:t>모의 시뮬레이션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/>
              <a:t>실제 </a:t>
            </a:r>
            <a:r>
              <a:rPr lang="en-US" altLang="ko-KR" sz="1800" dirty="0"/>
              <a:t>SLM</a:t>
            </a:r>
            <a:r>
              <a:rPr lang="ko-KR" altLang="en-US" sz="1800" dirty="0"/>
              <a:t>을 활용하여 </a:t>
            </a:r>
            <a:r>
              <a:rPr lang="en-US" altLang="ko-KR" sz="1800" dirty="0"/>
              <a:t>SPGD algorithm </a:t>
            </a:r>
            <a:r>
              <a:rPr lang="ko-KR" altLang="en-US" sz="1800" dirty="0"/>
              <a:t>적용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4647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D947-57F9-E738-0F9F-0FF581E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5" y="136525"/>
            <a:ext cx="4296129" cy="523638"/>
          </a:xfrm>
        </p:spPr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8F4B02-20BB-E9D4-41EC-94E3EEEBCBC9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8F4B02-20BB-E9D4-41EC-94E3EEEBC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15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09600" y="2005263"/>
            <a:ext cx="10972800" cy="4120901"/>
          </a:xfrm>
        </p:spPr>
        <p:txBody>
          <a:bodyPr rtlCol="0"/>
          <a:lstStyle/>
          <a:p>
            <a:pPr algn="ctr" rtl="0"/>
            <a:r>
              <a:rPr lang="ko-KR" altLang="en-US" dirty="0"/>
              <a:t>이미지 분석</a:t>
            </a:r>
            <a:endParaRPr lang="en-US" altLang="ko-KR" dirty="0"/>
          </a:p>
          <a:p>
            <a:pPr algn="ctr" rtl="0"/>
            <a:r>
              <a:rPr lang="en-US" altLang="ko-KR" dirty="0"/>
              <a:t>FLOWCHART</a:t>
            </a:r>
          </a:p>
          <a:p>
            <a:pPr algn="ctr"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000" noProof="1"/>
              <a:t>이미지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340416" y="1825625"/>
            <a:ext cx="5013384" cy="435133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1800" noProof="1"/>
              <a:t>측정 이미지를 받아 처리할 방식에 대한 논의</a:t>
            </a:r>
            <a:endParaRPr lang="en-US" altLang="ko-KR" sz="1800" noProof="1"/>
          </a:p>
          <a:p>
            <a:pPr marL="0" indent="0" rtl="0">
              <a:buNone/>
            </a:pPr>
            <a:r>
              <a:rPr lang="ko-KR" altLang="en-US" sz="1800" noProof="1"/>
              <a:t>사용할 카메라의 </a:t>
            </a:r>
            <a:r>
              <a:rPr lang="en-US" altLang="ko-KR" sz="1800" noProof="1"/>
              <a:t>512X512 </a:t>
            </a:r>
            <a:r>
              <a:rPr lang="ko-KR" altLang="en-US" sz="1800" noProof="1"/>
              <a:t>만큼의 영역을 사용</a:t>
            </a:r>
            <a:endParaRPr lang="en-US" altLang="ko-KR" sz="1800" noProof="1"/>
          </a:p>
          <a:p>
            <a:pPr marL="0" indent="0" rtl="0">
              <a:buNone/>
            </a:pPr>
            <a:endParaRPr lang="en-US" altLang="ko-KR" sz="1800" noProof="1"/>
          </a:p>
          <a:p>
            <a:pPr marL="0" indent="0" rtl="0">
              <a:buNone/>
            </a:pPr>
            <a:r>
              <a:rPr lang="en-US" altLang="ko-KR" sz="1800" noProof="1"/>
              <a:t>1.peak to background ratio(PBR)</a:t>
            </a:r>
          </a:p>
          <a:p>
            <a:pPr marL="0" indent="0" rtl="0">
              <a:buNone/>
            </a:pPr>
            <a:r>
              <a:rPr lang="ko-KR" altLang="en-US" sz="1800" noProof="1"/>
              <a:t>목표 지점과 그 외 지역의 세기 비율</a:t>
            </a:r>
            <a:endParaRPr lang="en-US" altLang="ko-KR" sz="1800" noProof="1"/>
          </a:p>
          <a:p>
            <a:pPr marL="0" indent="0" rtl="0">
              <a:buNone/>
            </a:pPr>
            <a:endParaRPr lang="en-US" altLang="ko-KR" sz="1800" noProof="1"/>
          </a:p>
          <a:p>
            <a:pPr marL="0" indent="0" rtl="0">
              <a:buNone/>
            </a:pPr>
            <a:r>
              <a:rPr lang="en-US" altLang="ko-KR" sz="1800" noProof="1"/>
              <a:t>2.</a:t>
            </a:r>
            <a:r>
              <a:rPr lang="ko-KR" altLang="en-US" sz="1800" noProof="1"/>
              <a:t>세기</a:t>
            </a:r>
            <a:endParaRPr lang="en-US" altLang="ko-KR" sz="1800" noProof="1"/>
          </a:p>
          <a:p>
            <a:pPr marL="0" indent="0" rtl="0">
              <a:buNone/>
            </a:pPr>
            <a:r>
              <a:rPr lang="ko-KR" altLang="en-US" sz="1800" noProof="1"/>
              <a:t>목표지점의 세기</a:t>
            </a:r>
            <a:endParaRPr lang="en-US" altLang="ko-KR" sz="1800" noProof="1"/>
          </a:p>
          <a:p>
            <a:pPr marL="0" indent="0" rtl="0">
              <a:buNone/>
            </a:pPr>
            <a:endParaRPr lang="en-US" altLang="ko-KR" sz="1800" noProof="1"/>
          </a:p>
          <a:p>
            <a:pPr marL="0" indent="0" rtl="0">
              <a:buNone/>
            </a:pPr>
            <a:r>
              <a:rPr lang="en-US" altLang="ko-KR" sz="1800" noProof="1"/>
              <a:t>3.signal to noise ratio(SNR)</a:t>
            </a:r>
          </a:p>
          <a:p>
            <a:pPr marL="0" indent="0" rtl="0">
              <a:buNone/>
            </a:pPr>
            <a:endParaRPr lang="en-US" altLang="ko-KR" sz="1800" noProof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99564D-BAC1-66F1-8FC8-914FEA7CB776}"/>
              </a:ext>
            </a:extLst>
          </p:cNvPr>
          <p:cNvSpPr/>
          <p:nvPr/>
        </p:nvSpPr>
        <p:spPr>
          <a:xfrm>
            <a:off x="1785668" y="2355011"/>
            <a:ext cx="2880000" cy="2880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6FBD26-0880-620A-698C-91A12A235B7D}"/>
              </a:ext>
            </a:extLst>
          </p:cNvPr>
          <p:cNvSpPr/>
          <p:nvPr/>
        </p:nvSpPr>
        <p:spPr>
          <a:xfrm>
            <a:off x="3045668" y="361501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93F980BE-7A8F-DBF6-5415-476DCC34B553}"/>
              </a:ext>
            </a:extLst>
          </p:cNvPr>
          <p:cNvSpPr/>
          <p:nvPr/>
        </p:nvSpPr>
        <p:spPr>
          <a:xfrm>
            <a:off x="1785668" y="1825625"/>
            <a:ext cx="2880000" cy="1046383"/>
          </a:xfrm>
          <a:prstGeom prst="arc">
            <a:avLst>
              <a:gd name="adj1" fmla="val 1078236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776B1C92-8411-F3D6-48DC-79ACA93B44EF}"/>
              </a:ext>
            </a:extLst>
          </p:cNvPr>
          <p:cNvSpPr/>
          <p:nvPr/>
        </p:nvSpPr>
        <p:spPr>
          <a:xfrm rot="16200000">
            <a:off x="345669" y="3265623"/>
            <a:ext cx="2880000" cy="1046383"/>
          </a:xfrm>
          <a:prstGeom prst="arc">
            <a:avLst>
              <a:gd name="adj1" fmla="val 1078236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F8620-BF15-3662-997B-2A21889452FA}"/>
              </a:ext>
            </a:extLst>
          </p:cNvPr>
          <p:cNvSpPr txBox="1"/>
          <p:nvPr/>
        </p:nvSpPr>
        <p:spPr>
          <a:xfrm>
            <a:off x="2820838" y="1453195"/>
            <a:ext cx="81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512px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BEA20-9465-89C9-B25D-647B76DA0748}"/>
              </a:ext>
            </a:extLst>
          </p:cNvPr>
          <p:cNvSpPr txBox="1"/>
          <p:nvPr/>
        </p:nvSpPr>
        <p:spPr>
          <a:xfrm>
            <a:off x="525668" y="3594354"/>
            <a:ext cx="8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512px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996D9-F562-23F8-DDB5-B0D8298EC5A7}"/>
              </a:ext>
            </a:extLst>
          </p:cNvPr>
          <p:cNvSpPr txBox="1"/>
          <p:nvPr/>
        </p:nvSpPr>
        <p:spPr>
          <a:xfrm>
            <a:off x="1509623" y="5650302"/>
            <a:ext cx="35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처리에 사용할 이미지크기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1143B3-6C58-A5EF-3235-ECE3A3C346D1}"/>
              </a:ext>
            </a:extLst>
          </p:cNvPr>
          <p:cNvSpPr/>
          <p:nvPr/>
        </p:nvSpPr>
        <p:spPr>
          <a:xfrm>
            <a:off x="6245524" y="3977317"/>
            <a:ext cx="4373593" cy="8707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9E6B48AF-1463-CDE6-59E0-EF9A87B35921}"/>
              </a:ext>
            </a:extLst>
          </p:cNvPr>
          <p:cNvCxnSpPr>
            <a:cxnSpLocks/>
            <a:stCxn id="17" idx="0"/>
            <a:endCxn id="5" idx="3"/>
          </p:cNvCxnSpPr>
          <p:nvPr/>
        </p:nvCxnSpPr>
        <p:spPr>
          <a:xfrm rot="16200000" flipV="1">
            <a:off x="3304269" y="3896410"/>
            <a:ext cx="576434" cy="3736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F38F28-004B-7542-9035-F38ABA5B56C9}"/>
              </a:ext>
            </a:extLst>
          </p:cNvPr>
          <p:cNvSpPr txBox="1"/>
          <p:nvPr/>
        </p:nvSpPr>
        <p:spPr>
          <a:xfrm>
            <a:off x="3145261" y="4371445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지점</a:t>
            </a: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FLOWCHART</a:t>
            </a:r>
            <a:endParaRPr lang="ko-KR" altLang="en-US" sz="4000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5BC0B68E-1ECC-2A5C-F588-3776E9FB2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174" y="914400"/>
                <a:ext cx="5313871" cy="5469147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800" dirty="0"/>
                  <a:t>전체적인 </a:t>
                </a:r>
                <a:r>
                  <a:rPr lang="en-US" altLang="ko-KR" sz="1800" dirty="0"/>
                  <a:t>SPGD</a:t>
                </a:r>
                <a:r>
                  <a:rPr lang="ko-KR" altLang="en-US" sz="1800" dirty="0"/>
                  <a:t>알고리즘 흐름도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초기화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-SLM</a:t>
                </a:r>
                <a:r>
                  <a:rPr lang="ko-KR" altLang="en-US" sz="1800" dirty="0"/>
                  <a:t>정렬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-</a:t>
                </a:r>
                <a:r>
                  <a:rPr lang="ko-KR" altLang="en-US" sz="1800" dirty="0"/>
                  <a:t>무작위</a:t>
                </a:r>
                <a:r>
                  <a:rPr lang="en-US" altLang="ko-KR" sz="1800" dirty="0"/>
                  <a:t> perturbation</a:t>
                </a:r>
                <a:r>
                  <a:rPr lang="ko-KR" altLang="en-US" sz="1800" dirty="0"/>
                  <a:t>적용 후 측정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Gradient</a:t>
                </a:r>
                <a:r>
                  <a:rPr lang="ko-KR" altLang="en-US" sz="1800" dirty="0"/>
                  <a:t>를 측정하며 수렴할 때까지 반복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-</a:t>
                </a:r>
                <a:r>
                  <a:rPr lang="ko-KR" altLang="en-US" sz="1800" dirty="0"/>
                  <a:t>새로 측정된 값과 이전 값을 사용해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en-US" altLang="ko-KR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lang="ko-KR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계</m:t>
                    </m:r>
                  </m:oMath>
                </a14:m>
                <a:r>
                  <a:rPr lang="ko-KR" altLang="en-US" sz="1800" dirty="0"/>
                  <a:t>산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-</a:t>
                </a:r>
                <a:r>
                  <a:rPr lang="ko-KR" altLang="ko-KR" sz="1800" kern="120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en-US" altLang="ko-KR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800" dirty="0"/>
                  <a:t>값이 일정 수치 이상인 경우 구간 반복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수렴이 확인되면 측정된 데이터 반환</a:t>
                </a:r>
                <a:r>
                  <a:rPr lang="en-US" altLang="ko-KR" sz="1800" dirty="0"/>
                  <a:t>/</a:t>
                </a:r>
                <a:r>
                  <a:rPr lang="ko-KR" altLang="en-US" sz="1800" dirty="0"/>
                  <a:t>종료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-</a:t>
                </a:r>
                <a:r>
                  <a:rPr lang="ko-KR" altLang="en-US" sz="1800" dirty="0"/>
                  <a:t>이미지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-</a:t>
                </a:r>
                <a:r>
                  <a:rPr lang="ko-KR" altLang="en-US" sz="1800" dirty="0"/>
                  <a:t>시간에 따른 </a:t>
                </a:r>
                <a:r>
                  <a:rPr lang="en-US" altLang="ko-KR" sz="1800" dirty="0"/>
                  <a:t>J</a:t>
                </a:r>
                <a:r>
                  <a:rPr lang="ko-KR" altLang="en-US" sz="1800" dirty="0"/>
                  <a:t>변화율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-SLM </a:t>
                </a:r>
                <a:r>
                  <a:rPr lang="ko-KR" altLang="en-US" sz="1800" dirty="0"/>
                  <a:t>세팅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5BC0B68E-1ECC-2A5C-F588-3776E9FB2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174" y="914400"/>
                <a:ext cx="5313871" cy="5469147"/>
              </a:xfrm>
              <a:prstGeom prst="rect">
                <a:avLst/>
              </a:prstGeom>
              <a:blipFill>
                <a:blip r:embed="rId3"/>
                <a:stretch>
                  <a:fillRect l="-1033" t="-1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90DAABF8-FB64-2126-66A7-6227711484DA}"/>
              </a:ext>
            </a:extLst>
          </p:cNvPr>
          <p:cNvGrpSpPr/>
          <p:nvPr/>
        </p:nvGrpSpPr>
        <p:grpSpPr>
          <a:xfrm>
            <a:off x="1336810" y="660163"/>
            <a:ext cx="4784920" cy="5853113"/>
            <a:chOff x="1336810" y="660163"/>
            <a:chExt cx="4784920" cy="58531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4B50C3-82AE-AE46-3C1F-6E11D702C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6810" y="660163"/>
              <a:ext cx="4784920" cy="5853113"/>
            </a:xfrm>
            <a:prstGeom prst="rect">
              <a:avLst/>
            </a:prstGeom>
            <a:no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E86B10-0E62-185E-EA85-19B6C0058052}"/>
                    </a:ext>
                  </a:extLst>
                </p:cNvPr>
                <p:cNvSpPr txBox="1"/>
                <p:nvPr/>
              </p:nvSpPr>
              <p:spPr>
                <a:xfrm>
                  <a:off x="3551929" y="5938090"/>
                  <a:ext cx="39034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E86B10-0E62-185E-EA85-19B6C0058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929" y="5938090"/>
                  <a:ext cx="390345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12DEE6-3B67-79EA-704F-FBA770C24F37}"/>
                    </a:ext>
                  </a:extLst>
                </p:cNvPr>
                <p:cNvSpPr txBox="1"/>
                <p:nvPr/>
              </p:nvSpPr>
              <p:spPr>
                <a:xfrm>
                  <a:off x="5052923" y="5933037"/>
                  <a:ext cx="890677" cy="3049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2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R" altLang="ko-KR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12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=</m:t>
                        </m:r>
                        <m:r>
                          <a:rPr lang="en-US" altLang="ko-KR" sz="12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r>
                          <a:rPr lang="en-US" altLang="ko-KR" sz="12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𝐽</m:t>
                        </m:r>
                        <m:r>
                          <a:rPr lang="en-US" altLang="ko-KR" sz="12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12DEE6-3B67-79EA-704F-FBA770C24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923" y="5933037"/>
                  <a:ext cx="890677" cy="304955"/>
                </a:xfrm>
                <a:prstGeom prst="rect">
                  <a:avLst/>
                </a:prstGeom>
                <a:blipFill>
                  <a:blip r:embed="rId6"/>
                  <a:stretch>
                    <a:fillRect t="-8000" b="-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DE058B-7474-17E6-E3CC-EB9F97BADBFD}"/>
                </a:ext>
              </a:extLst>
            </p:cNvPr>
            <p:cNvSpPr txBox="1"/>
            <p:nvPr/>
          </p:nvSpPr>
          <p:spPr>
            <a:xfrm>
              <a:off x="5153206" y="3249923"/>
              <a:ext cx="603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return</a:t>
              </a:r>
            </a:p>
            <a:p>
              <a:pPr algn="ctr"/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56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4889740" cy="435133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1800" dirty="0"/>
              <a:t>SLM</a:t>
            </a:r>
            <a:r>
              <a:rPr lang="ko-KR" altLang="en-US" sz="1800" dirty="0"/>
              <a:t>을 가동하고 정렬</a:t>
            </a:r>
            <a:r>
              <a:rPr lang="en-US" altLang="ko-KR" sz="1800" dirty="0"/>
              <a:t> -&gt; u </a:t>
            </a:r>
            <a:r>
              <a:rPr lang="ko-KR" altLang="en-US" sz="1800" dirty="0"/>
              <a:t>초기화</a:t>
            </a:r>
            <a:endParaRPr lang="en-US" altLang="ko-KR" sz="1800" dirty="0"/>
          </a:p>
          <a:p>
            <a:pPr marL="0" indent="0" rtl="0">
              <a:buNone/>
            </a:pPr>
            <a:r>
              <a:rPr lang="ko-KR" altLang="en-US" sz="1800" dirty="0"/>
              <a:t>초기화 된 상태로 이미지 촬영</a:t>
            </a:r>
            <a:endParaRPr lang="en-US" altLang="ko-KR" sz="1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4D668F8-853C-0105-EB3D-9AF1193AC1D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897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무작위 </a:t>
            </a:r>
            <a:r>
              <a:rPr lang="en-US" altLang="ko-KR" sz="1800" dirty="0"/>
              <a:t>perturbation </a:t>
            </a:r>
            <a:r>
              <a:rPr lang="ko-KR" altLang="en-US" sz="1800" dirty="0"/>
              <a:t>적용 후 이미지 촬영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촬영된 값을 토대로 초기 </a:t>
            </a:r>
            <a:r>
              <a:rPr lang="en-US" altLang="ko-KR" sz="1800" dirty="0"/>
              <a:t>J</a:t>
            </a:r>
            <a:r>
              <a:rPr lang="ko-KR" altLang="en-US" sz="1800" dirty="0"/>
              <a:t>와 </a:t>
            </a:r>
            <a:r>
              <a:rPr lang="en-US" altLang="ko-KR" sz="1800" dirty="0"/>
              <a:t>u</a:t>
            </a:r>
            <a:r>
              <a:rPr lang="ko-KR" altLang="en-US" sz="1800" dirty="0"/>
              <a:t>계산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245102-F4A7-21EE-EA36-23C45106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30" y="2608187"/>
            <a:ext cx="1426700" cy="3891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EE6B22-1531-E861-9BF2-AD56BBEF0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244" y="2687128"/>
            <a:ext cx="2971800" cy="37338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A3611-DD6A-94E3-FB02-6A89A4C39E82}"/>
              </a:ext>
            </a:extLst>
          </p:cNvPr>
          <p:cNvSpPr/>
          <p:nvPr/>
        </p:nvSpPr>
        <p:spPr>
          <a:xfrm>
            <a:off x="2135850" y="932343"/>
            <a:ext cx="1139260" cy="621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initialization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A7FAF0-BC3E-2AA7-A147-2480A18EA808}"/>
              </a:ext>
            </a:extLst>
          </p:cNvPr>
          <p:cNvSpPr/>
          <p:nvPr/>
        </p:nvSpPr>
        <p:spPr>
          <a:xfrm>
            <a:off x="7755225" y="932343"/>
            <a:ext cx="1207837" cy="621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 random Perturbation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반복 구간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242204"/>
                <a:ext cx="10515600" cy="4934759"/>
              </a:xfrm>
            </p:spPr>
            <p:txBody>
              <a:bodyPr rtlCol="0">
                <a:normAutofit/>
              </a:bodyPr>
              <a:lstStyle/>
              <a:p>
                <a:pPr marL="0" indent="0" rtl="0">
                  <a:buNone/>
                </a:pPr>
                <a:r>
                  <a:rPr lang="ko-KR" altLang="en-US" sz="1800" dirty="0"/>
                  <a:t>원하는 값에 수렴할 때까지 </a:t>
                </a:r>
                <a:r>
                  <a:rPr lang="en-US" altLang="ko-KR" sz="1800" dirty="0"/>
                  <a:t>SLM</a:t>
                </a:r>
                <a:r>
                  <a:rPr lang="ko-KR" altLang="en-US" sz="1800" dirty="0"/>
                  <a:t>의 재조정과 측정 반복</a:t>
                </a:r>
                <a:endParaRPr lang="en-US" altLang="ko-KR" sz="1800" dirty="0"/>
              </a:p>
              <a:p>
                <a:pPr marL="0" indent="0" rtl="0">
                  <a:buNone/>
                </a:pPr>
                <a:r>
                  <a:rPr lang="en-US" altLang="ko-KR" sz="1800" dirty="0"/>
                  <a:t>SLM</a:t>
                </a:r>
                <a:r>
                  <a:rPr lang="ko-KR" altLang="en-US" sz="1800" dirty="0"/>
                  <a:t>를 조정하여 측정 후 나온 이미지 데이터를 사용하여 </a:t>
                </a:r>
                <a:r>
                  <a:rPr lang="en-US" altLang="ko-KR" sz="1800" dirty="0"/>
                  <a:t>J</a:t>
                </a:r>
                <a:r>
                  <a:rPr lang="ko-KR" altLang="en-US" sz="1800" dirty="0"/>
                  <a:t>값 계산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계산된 </a:t>
                </a:r>
                <a:r>
                  <a:rPr lang="en-US" altLang="ko-KR" sz="1800" dirty="0"/>
                  <a:t>J</a:t>
                </a:r>
                <a:r>
                  <a:rPr lang="ko-KR" altLang="en-US" sz="1800" dirty="0"/>
                  <a:t>값과 이전의 </a:t>
                </a:r>
                <a:r>
                  <a:rPr lang="en-US" altLang="ko-KR" sz="1800" dirty="0"/>
                  <a:t>J</a:t>
                </a:r>
                <a:r>
                  <a:rPr lang="ko-KR" altLang="en-US" sz="1800" dirty="0"/>
                  <a:t>값을 사용하여 </a:t>
                </a:r>
                <a14:m>
                  <m:oMath xmlns:m="http://schemas.openxmlformats.org/officeDocument/2006/math">
                    <m:r>
                      <a:rPr lang="en-US" altLang="ko-KR" sz="1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sz="1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ko-KR" altLang="en-US" sz="1800" dirty="0"/>
                  <a:t> 계산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계산된 </a:t>
                </a:r>
                <a14:m>
                  <m:oMath xmlns:m="http://schemas.openxmlformats.org/officeDocument/2006/math">
                    <m:r>
                      <a:rPr lang="en-US" altLang="ko-KR" sz="1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sz="1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ko-KR" altLang="en-US" sz="1800" dirty="0"/>
                  <a:t> 값을 사용하여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800" dirty="0"/>
                  <a:t> 계산 후 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800" dirty="0"/>
                  <a:t>값이 일정 기준을 넘지 않는 경우 수렴으로 판단하고 반복 종료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일정기준을 넘는 값인 경우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800" dirty="0"/>
                  <a:t>값을 사용하여 </a:t>
                </a:r>
                <a:r>
                  <a:rPr lang="en-US" altLang="ko-KR" sz="1800" dirty="0"/>
                  <a:t>SLM</a:t>
                </a:r>
                <a:r>
                  <a:rPr lang="ko-KR" altLang="en-US" sz="1800" dirty="0"/>
                  <a:t>을 재조정하고 다시 구간 반복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242204"/>
                <a:ext cx="10515600" cy="4934759"/>
              </a:xfrm>
              <a:blipFill>
                <a:blip r:embed="rId3"/>
                <a:stretch>
                  <a:fillRect l="-522" t="-1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FD86A9-1BF0-4558-DDD0-7227FF019F19}"/>
              </a:ext>
            </a:extLst>
          </p:cNvPr>
          <p:cNvGrpSpPr/>
          <p:nvPr/>
        </p:nvGrpSpPr>
        <p:grpSpPr>
          <a:xfrm>
            <a:off x="6096000" y="3641246"/>
            <a:ext cx="4387072" cy="2535717"/>
            <a:chOff x="3902463" y="3744758"/>
            <a:chExt cx="4387072" cy="253571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393450F-5D36-CA5A-FA04-DD9AC7D0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2463" y="3744758"/>
              <a:ext cx="4387072" cy="253571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DA909-F7C3-2F8F-7B7A-99F673AAA634}"/>
                    </a:ext>
                  </a:extLst>
                </p:cNvPr>
                <p:cNvSpPr txBox="1"/>
                <p:nvPr/>
              </p:nvSpPr>
              <p:spPr>
                <a:xfrm>
                  <a:off x="5858773" y="5823633"/>
                  <a:ext cx="47445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DA909-F7C3-2F8F-7B7A-99F673AAA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773" y="5823633"/>
                  <a:ext cx="474453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F97F225-998A-E961-35A8-3B44D355F058}"/>
                    </a:ext>
                  </a:extLst>
                </p:cNvPr>
                <p:cNvSpPr txBox="1"/>
                <p:nvPr/>
              </p:nvSpPr>
              <p:spPr>
                <a:xfrm>
                  <a:off x="7325962" y="5823633"/>
                  <a:ext cx="871268" cy="3049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2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R" altLang="ko-KR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12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=</m:t>
                        </m:r>
                        <m:r>
                          <a:rPr lang="en-US" altLang="ko-KR" sz="12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r>
                          <a:rPr lang="en-US" altLang="ko-KR" sz="12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𝐽</m:t>
                        </m:r>
                        <m:r>
                          <a:rPr lang="en-US" altLang="ko-KR" sz="12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F97F225-998A-E961-35A8-3B44D355F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962" y="5823633"/>
                  <a:ext cx="871268" cy="304955"/>
                </a:xfrm>
                <a:prstGeom prst="rect">
                  <a:avLst/>
                </a:prstGeom>
                <a:blipFill>
                  <a:blip r:embed="rId6"/>
                  <a:stretch>
                    <a:fillRect t="-8000" b="-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C253570-8EB9-3F93-AD8E-9BCB30392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5616" y="3429000"/>
            <a:ext cx="3866811" cy="3215962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BC821EE-31DA-892F-55A9-60262D521854}"/>
              </a:ext>
            </a:extLst>
          </p:cNvPr>
          <p:cNvSpPr/>
          <p:nvPr/>
        </p:nvSpPr>
        <p:spPr>
          <a:xfrm>
            <a:off x="6003986" y="4235570"/>
            <a:ext cx="1276710" cy="208759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96104DA0-C130-25F6-5F96-184030D244DF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>
            <a:off x="5132428" y="5036982"/>
            <a:ext cx="871559" cy="242385"/>
          </a:xfrm>
          <a:prstGeom prst="curvedConnector3">
            <a:avLst>
              <a:gd name="adj1" fmla="val 5000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4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예외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1242204"/>
            <a:ext cx="10203611" cy="142479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1800" dirty="0"/>
              <a:t>사용할 카메라가 </a:t>
            </a:r>
            <a:r>
              <a:rPr lang="en-US" altLang="ko-KR" sz="1800" dirty="0"/>
              <a:t>8bit </a:t>
            </a:r>
            <a:r>
              <a:rPr lang="ko-KR" altLang="en-US" sz="1800" dirty="0"/>
              <a:t>카메라</a:t>
            </a:r>
            <a:endParaRPr lang="en-US" altLang="ko-KR" sz="1800" dirty="0"/>
          </a:p>
          <a:p>
            <a:pPr marL="0" indent="0" rtl="0">
              <a:buNone/>
            </a:pPr>
            <a:r>
              <a:rPr lang="ko-KR" altLang="en-US" sz="1800" dirty="0"/>
              <a:t>수렴이 진행되면서 세기가 강해지는 경우 </a:t>
            </a:r>
            <a:r>
              <a:rPr lang="en-US" altLang="ko-KR" sz="1800" dirty="0"/>
              <a:t>8bit</a:t>
            </a:r>
            <a:r>
              <a:rPr lang="ko-KR" altLang="en-US" sz="1800" dirty="0"/>
              <a:t>를 넘어설 가능성 존재</a:t>
            </a:r>
            <a:endParaRPr lang="en-US" altLang="ko-KR" sz="1800" dirty="0"/>
          </a:p>
          <a:p>
            <a:pPr marL="0" indent="0" rtl="0">
              <a:buNone/>
            </a:pPr>
            <a:r>
              <a:rPr lang="en-US" altLang="ko-KR" sz="1800" dirty="0"/>
              <a:t>-&gt;J</a:t>
            </a:r>
            <a:r>
              <a:rPr lang="ko-KR" altLang="en-US" sz="1800" dirty="0"/>
              <a:t>값에 대한 예외사항 탐색 필요</a:t>
            </a:r>
            <a:endParaRPr lang="en-US" altLang="ko-KR" sz="1800" dirty="0"/>
          </a:p>
          <a:p>
            <a:pPr marL="0" indent="0" rtl="0">
              <a:buNone/>
            </a:pPr>
            <a:endParaRPr lang="ko-KR" altLang="en-US" sz="18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E0202A-DE97-67CE-E777-D8A27C0C900E}"/>
              </a:ext>
            </a:extLst>
          </p:cNvPr>
          <p:cNvGrpSpPr/>
          <p:nvPr/>
        </p:nvGrpSpPr>
        <p:grpSpPr>
          <a:xfrm>
            <a:off x="6133249" y="2667001"/>
            <a:ext cx="5220551" cy="3509962"/>
            <a:chOff x="6133249" y="2667001"/>
            <a:chExt cx="5220551" cy="350996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36B479A-36EB-9642-1884-8951B8EE0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3249" y="2667001"/>
              <a:ext cx="5220551" cy="350996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9C17D4-C28B-6370-A7FD-7E6429B43D5A}"/>
                    </a:ext>
                  </a:extLst>
                </p:cNvPr>
                <p:cNvSpPr txBox="1"/>
                <p:nvPr/>
              </p:nvSpPr>
              <p:spPr>
                <a:xfrm>
                  <a:off x="9182370" y="4546929"/>
                  <a:ext cx="47445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9C17D4-C28B-6370-A7FD-7E6429B43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370" y="4546929"/>
                  <a:ext cx="474453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3EBD696-3A8D-154B-B9F6-77AA7AF54A87}"/>
                    </a:ext>
                  </a:extLst>
                </p:cNvPr>
                <p:cNvSpPr txBox="1"/>
                <p:nvPr/>
              </p:nvSpPr>
              <p:spPr>
                <a:xfrm>
                  <a:off x="10416646" y="4546929"/>
                  <a:ext cx="871268" cy="287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R" altLang="ko-KR" sz="11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1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1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1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=</m:t>
                        </m:r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𝐽</m:t>
                        </m:r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11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11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1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3EBD696-3A8D-154B-B9F6-77AA7AF54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646" y="4546929"/>
                  <a:ext cx="871268" cy="287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1AA7E2C-795B-8233-2598-A2670560FB76}"/>
              </a:ext>
            </a:extLst>
          </p:cNvPr>
          <p:cNvSpPr txBox="1"/>
          <p:nvPr/>
        </p:nvSpPr>
        <p:spPr>
          <a:xfrm>
            <a:off x="838201" y="2667001"/>
            <a:ext cx="5220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>
              <a:buNone/>
            </a:pPr>
            <a:r>
              <a:rPr lang="en-US" altLang="ko-KR" sz="1800" dirty="0"/>
              <a:t>J</a:t>
            </a:r>
            <a:r>
              <a:rPr lang="ko-KR" altLang="en-US" sz="1800" dirty="0"/>
              <a:t>의 계산 후 목표 지점 주변 </a:t>
            </a:r>
            <a:r>
              <a:rPr lang="en-US" altLang="ko-KR" sz="1800" dirty="0"/>
              <a:t>J</a:t>
            </a:r>
            <a:r>
              <a:rPr lang="ko-KR" altLang="en-US" sz="1800" dirty="0"/>
              <a:t>의 값이 </a:t>
            </a:r>
            <a:endParaRPr lang="en-US" altLang="ko-KR" sz="1800" dirty="0"/>
          </a:p>
          <a:p>
            <a:pPr marL="0" indent="0" rtl="0">
              <a:buNone/>
            </a:pPr>
            <a:r>
              <a:rPr lang="ko-KR" altLang="en-US" sz="1800" dirty="0"/>
              <a:t>최대 값에 도달 하였는지 검사</a:t>
            </a:r>
            <a:endParaRPr lang="en-US" altLang="ko-KR" sz="1800" dirty="0"/>
          </a:p>
          <a:p>
            <a:pPr marL="0" indent="0" rtl="0">
              <a:buNone/>
            </a:pPr>
            <a:endParaRPr lang="en-US" altLang="ko-KR" sz="1800" dirty="0"/>
          </a:p>
          <a:p>
            <a:pPr marL="0" indent="0" rtl="0">
              <a:buNone/>
            </a:pPr>
            <a:r>
              <a:rPr lang="ko-KR" altLang="en-US" sz="1800" dirty="0"/>
              <a:t>최대값에 도달한 것이 확인된 경우 </a:t>
            </a:r>
            <a:endParaRPr lang="en-US" altLang="ko-KR" sz="1800" dirty="0"/>
          </a:p>
          <a:p>
            <a:pPr marL="0" indent="0" rtl="0">
              <a:buNone/>
            </a:pPr>
            <a:r>
              <a:rPr lang="ko-KR" altLang="en-US" sz="1800" dirty="0"/>
              <a:t>카메라의 감도를 낮추어 다시 촬영</a:t>
            </a:r>
            <a:endParaRPr lang="en-US" altLang="ko-KR" sz="1800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최대값에 도달하지 않은 경우 계속 진행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15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SLM </a:t>
            </a:r>
            <a:r>
              <a:rPr lang="ko-KR" altLang="en-US" dirty="0"/>
              <a:t>제어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389766"/>
                <a:ext cx="10515600" cy="4787197"/>
              </a:xfrm>
            </p:spPr>
            <p:txBody>
              <a:bodyPr rtlCol="0">
                <a:normAutofit/>
              </a:bodyPr>
              <a:lstStyle/>
              <a:p>
                <a:pPr marL="0" indent="0" rtl="0">
                  <a:buNone/>
                </a:pPr>
                <a:r>
                  <a:rPr lang="en-US" altLang="ko-KR" sz="1800" dirty="0"/>
                  <a:t>SLM</a:t>
                </a:r>
                <a:r>
                  <a:rPr lang="ko-KR" altLang="en-US" sz="1800" dirty="0"/>
                  <a:t>의 각 </a:t>
                </a:r>
                <a:r>
                  <a:rPr lang="en-US" altLang="ko-KR" sz="1800" dirty="0"/>
                  <a:t>pixel</a:t>
                </a:r>
                <a:r>
                  <a:rPr lang="ko-KR" altLang="en-US" sz="1800" dirty="0"/>
                  <a:t>에 대해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800" dirty="0"/>
                  <a:t>를 연산</a:t>
                </a:r>
                <a:endParaRPr lang="en-US" altLang="ko-KR" sz="1800" dirty="0"/>
              </a:p>
              <a:p>
                <a:pPr marL="0" indent="0" rtl="0">
                  <a:buNone/>
                </a:pPr>
                <a:r>
                  <a:rPr lang="ko-KR" altLang="en-US" sz="1800" dirty="0"/>
                  <a:t>연산한 값을 각 </a:t>
                </a:r>
                <a:r>
                  <a:rPr lang="en-US" altLang="ko-KR" sz="1800" dirty="0"/>
                  <a:t>pixel</a:t>
                </a:r>
                <a:r>
                  <a:rPr lang="ko-KR" altLang="en-US" sz="1800" dirty="0"/>
                  <a:t>에 피드백</a:t>
                </a:r>
                <a:endParaRPr lang="en-US" altLang="ko-KR" sz="1800" dirty="0"/>
              </a:p>
              <a:p>
                <a:pPr marL="0" indent="0" rtl="0">
                  <a:buNone/>
                </a:pPr>
                <a:endParaRPr lang="en-US" altLang="ko-KR" sz="1800" dirty="0"/>
              </a:p>
              <a:p>
                <a:pPr marL="0" indent="0" rtl="0">
                  <a:buNone/>
                </a:pPr>
                <a:r>
                  <a:rPr lang="ko-KR" altLang="en-US" sz="1800" dirty="0"/>
                  <a:t>각 연산은 스레드를 사용하여 병렬 계산 후 이미지로 변환하여 </a:t>
                </a:r>
                <a:r>
                  <a:rPr lang="en-US" altLang="ko-KR" sz="1800" dirty="0"/>
                  <a:t>SLM</a:t>
                </a:r>
                <a:r>
                  <a:rPr lang="ko-KR" altLang="en-US" sz="1800" dirty="0"/>
                  <a:t> </a:t>
                </a:r>
                <a:r>
                  <a:rPr lang="ko-KR" altLang="en-US" sz="1800" dirty="0" err="1"/>
                  <a:t>조정값에</a:t>
                </a:r>
                <a:r>
                  <a:rPr lang="ko-KR" altLang="en-US" sz="1800" dirty="0"/>
                  <a:t> 반환</a:t>
                </a:r>
                <a:endParaRPr lang="en-US" altLang="ko-KR" sz="1800" dirty="0"/>
              </a:p>
              <a:p>
                <a:pPr marL="0" indent="0" rtl="0">
                  <a:buNone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389766"/>
                <a:ext cx="10515600" cy="4787197"/>
              </a:xfrm>
              <a:blipFill>
                <a:blip r:embed="rId3"/>
                <a:stretch>
                  <a:fillRect l="-522" t="-1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1CF33460-8571-62F8-D4FA-217E1A6B3A92}"/>
              </a:ext>
            </a:extLst>
          </p:cNvPr>
          <p:cNvGrpSpPr/>
          <p:nvPr/>
        </p:nvGrpSpPr>
        <p:grpSpPr>
          <a:xfrm>
            <a:off x="4264352" y="3638984"/>
            <a:ext cx="393943" cy="803619"/>
            <a:chOff x="4753155" y="3562709"/>
            <a:chExt cx="500332" cy="1078302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089F38E-1F29-3F97-131B-9DFDF2AF6FCA}"/>
                </a:ext>
              </a:extLst>
            </p:cNvPr>
            <p:cNvSpPr/>
            <p:nvPr/>
          </p:nvSpPr>
          <p:spPr>
            <a:xfrm>
              <a:off x="4871044" y="3743864"/>
              <a:ext cx="218540" cy="724619"/>
            </a:xfrm>
            <a:custGeom>
              <a:avLst/>
              <a:gdLst>
                <a:gd name="connsiteX0" fmla="*/ 138027 w 362314"/>
                <a:gd name="connsiteY0" fmla="*/ 0 h 1224951"/>
                <a:gd name="connsiteX1" fmla="*/ 301929 w 362314"/>
                <a:gd name="connsiteY1" fmla="*/ 267419 h 1224951"/>
                <a:gd name="connsiteX2" fmla="*/ 5 w 362314"/>
                <a:gd name="connsiteY2" fmla="*/ 396815 h 1224951"/>
                <a:gd name="connsiteX3" fmla="*/ 310555 w 362314"/>
                <a:gd name="connsiteY3" fmla="*/ 577970 h 1224951"/>
                <a:gd name="connsiteX4" fmla="*/ 112148 w 362314"/>
                <a:gd name="connsiteY4" fmla="*/ 741872 h 1224951"/>
                <a:gd name="connsiteX5" fmla="*/ 319182 w 362314"/>
                <a:gd name="connsiteY5" fmla="*/ 879894 h 1224951"/>
                <a:gd name="connsiteX6" fmla="*/ 155280 w 362314"/>
                <a:gd name="connsiteY6" fmla="*/ 1086928 h 1224951"/>
                <a:gd name="connsiteX7" fmla="*/ 362314 w 362314"/>
                <a:gd name="connsiteY7" fmla="*/ 1224951 h 122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314" h="1224951">
                  <a:moveTo>
                    <a:pt x="138027" y="0"/>
                  </a:moveTo>
                  <a:cubicBezTo>
                    <a:pt x="231480" y="100641"/>
                    <a:pt x="324933" y="201283"/>
                    <a:pt x="301929" y="267419"/>
                  </a:cubicBezTo>
                  <a:cubicBezTo>
                    <a:pt x="278925" y="333555"/>
                    <a:pt x="-1433" y="345057"/>
                    <a:pt x="5" y="396815"/>
                  </a:cubicBezTo>
                  <a:cubicBezTo>
                    <a:pt x="1443" y="448574"/>
                    <a:pt x="291865" y="520461"/>
                    <a:pt x="310555" y="577970"/>
                  </a:cubicBezTo>
                  <a:cubicBezTo>
                    <a:pt x="329245" y="635479"/>
                    <a:pt x="110710" y="691551"/>
                    <a:pt x="112148" y="741872"/>
                  </a:cubicBezTo>
                  <a:cubicBezTo>
                    <a:pt x="113586" y="792193"/>
                    <a:pt x="311993" y="822385"/>
                    <a:pt x="319182" y="879894"/>
                  </a:cubicBezTo>
                  <a:cubicBezTo>
                    <a:pt x="326371" y="937403"/>
                    <a:pt x="148091" y="1029418"/>
                    <a:pt x="155280" y="1086928"/>
                  </a:cubicBezTo>
                  <a:cubicBezTo>
                    <a:pt x="162469" y="1144438"/>
                    <a:pt x="297616" y="1212011"/>
                    <a:pt x="362314" y="1224951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24EC0B2-3179-D499-B620-4066AAA442CA}"/>
                </a:ext>
              </a:extLst>
            </p:cNvPr>
            <p:cNvSpPr/>
            <p:nvPr/>
          </p:nvSpPr>
          <p:spPr>
            <a:xfrm>
              <a:off x="4753155" y="3562709"/>
              <a:ext cx="500332" cy="10783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1DF9F2-FC34-4C4F-8220-F0ACD37F1EE9}"/>
              </a:ext>
            </a:extLst>
          </p:cNvPr>
          <p:cNvGrpSpPr/>
          <p:nvPr/>
        </p:nvGrpSpPr>
        <p:grpSpPr>
          <a:xfrm>
            <a:off x="4264352" y="4664615"/>
            <a:ext cx="393943" cy="803619"/>
            <a:chOff x="4753155" y="3562709"/>
            <a:chExt cx="500332" cy="107830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53A881B-DFAF-6267-2717-F9DDBC557614}"/>
                </a:ext>
              </a:extLst>
            </p:cNvPr>
            <p:cNvSpPr/>
            <p:nvPr/>
          </p:nvSpPr>
          <p:spPr>
            <a:xfrm>
              <a:off x="4871044" y="3743864"/>
              <a:ext cx="218540" cy="724619"/>
            </a:xfrm>
            <a:custGeom>
              <a:avLst/>
              <a:gdLst>
                <a:gd name="connsiteX0" fmla="*/ 138027 w 362314"/>
                <a:gd name="connsiteY0" fmla="*/ 0 h 1224951"/>
                <a:gd name="connsiteX1" fmla="*/ 301929 w 362314"/>
                <a:gd name="connsiteY1" fmla="*/ 267419 h 1224951"/>
                <a:gd name="connsiteX2" fmla="*/ 5 w 362314"/>
                <a:gd name="connsiteY2" fmla="*/ 396815 h 1224951"/>
                <a:gd name="connsiteX3" fmla="*/ 310555 w 362314"/>
                <a:gd name="connsiteY3" fmla="*/ 577970 h 1224951"/>
                <a:gd name="connsiteX4" fmla="*/ 112148 w 362314"/>
                <a:gd name="connsiteY4" fmla="*/ 741872 h 1224951"/>
                <a:gd name="connsiteX5" fmla="*/ 319182 w 362314"/>
                <a:gd name="connsiteY5" fmla="*/ 879894 h 1224951"/>
                <a:gd name="connsiteX6" fmla="*/ 155280 w 362314"/>
                <a:gd name="connsiteY6" fmla="*/ 1086928 h 1224951"/>
                <a:gd name="connsiteX7" fmla="*/ 362314 w 362314"/>
                <a:gd name="connsiteY7" fmla="*/ 1224951 h 122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314" h="1224951">
                  <a:moveTo>
                    <a:pt x="138027" y="0"/>
                  </a:moveTo>
                  <a:cubicBezTo>
                    <a:pt x="231480" y="100641"/>
                    <a:pt x="324933" y="201283"/>
                    <a:pt x="301929" y="267419"/>
                  </a:cubicBezTo>
                  <a:cubicBezTo>
                    <a:pt x="278925" y="333555"/>
                    <a:pt x="-1433" y="345057"/>
                    <a:pt x="5" y="396815"/>
                  </a:cubicBezTo>
                  <a:cubicBezTo>
                    <a:pt x="1443" y="448574"/>
                    <a:pt x="291865" y="520461"/>
                    <a:pt x="310555" y="577970"/>
                  </a:cubicBezTo>
                  <a:cubicBezTo>
                    <a:pt x="329245" y="635479"/>
                    <a:pt x="110710" y="691551"/>
                    <a:pt x="112148" y="741872"/>
                  </a:cubicBezTo>
                  <a:cubicBezTo>
                    <a:pt x="113586" y="792193"/>
                    <a:pt x="311993" y="822385"/>
                    <a:pt x="319182" y="879894"/>
                  </a:cubicBezTo>
                  <a:cubicBezTo>
                    <a:pt x="326371" y="937403"/>
                    <a:pt x="148091" y="1029418"/>
                    <a:pt x="155280" y="1086928"/>
                  </a:cubicBezTo>
                  <a:cubicBezTo>
                    <a:pt x="162469" y="1144438"/>
                    <a:pt x="297616" y="1212011"/>
                    <a:pt x="362314" y="1224951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C6B091-543A-7EF5-A64F-44C7717A3700}"/>
                </a:ext>
              </a:extLst>
            </p:cNvPr>
            <p:cNvSpPr/>
            <p:nvPr/>
          </p:nvSpPr>
          <p:spPr>
            <a:xfrm>
              <a:off x="4753155" y="3562709"/>
              <a:ext cx="500332" cy="10783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13D3368-A55F-FE00-DB4B-D30CC2647AB6}"/>
              </a:ext>
            </a:extLst>
          </p:cNvPr>
          <p:cNvGrpSpPr/>
          <p:nvPr/>
        </p:nvGrpSpPr>
        <p:grpSpPr>
          <a:xfrm>
            <a:off x="4267217" y="5692071"/>
            <a:ext cx="393943" cy="803619"/>
            <a:chOff x="4753155" y="3562709"/>
            <a:chExt cx="500332" cy="1078302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2FB52B6D-AE74-9A80-33C0-3A521704EEF4}"/>
                </a:ext>
              </a:extLst>
            </p:cNvPr>
            <p:cNvSpPr/>
            <p:nvPr/>
          </p:nvSpPr>
          <p:spPr>
            <a:xfrm>
              <a:off x="4871044" y="3743864"/>
              <a:ext cx="218540" cy="724619"/>
            </a:xfrm>
            <a:custGeom>
              <a:avLst/>
              <a:gdLst>
                <a:gd name="connsiteX0" fmla="*/ 138027 w 362314"/>
                <a:gd name="connsiteY0" fmla="*/ 0 h 1224951"/>
                <a:gd name="connsiteX1" fmla="*/ 301929 w 362314"/>
                <a:gd name="connsiteY1" fmla="*/ 267419 h 1224951"/>
                <a:gd name="connsiteX2" fmla="*/ 5 w 362314"/>
                <a:gd name="connsiteY2" fmla="*/ 396815 h 1224951"/>
                <a:gd name="connsiteX3" fmla="*/ 310555 w 362314"/>
                <a:gd name="connsiteY3" fmla="*/ 577970 h 1224951"/>
                <a:gd name="connsiteX4" fmla="*/ 112148 w 362314"/>
                <a:gd name="connsiteY4" fmla="*/ 741872 h 1224951"/>
                <a:gd name="connsiteX5" fmla="*/ 319182 w 362314"/>
                <a:gd name="connsiteY5" fmla="*/ 879894 h 1224951"/>
                <a:gd name="connsiteX6" fmla="*/ 155280 w 362314"/>
                <a:gd name="connsiteY6" fmla="*/ 1086928 h 1224951"/>
                <a:gd name="connsiteX7" fmla="*/ 362314 w 362314"/>
                <a:gd name="connsiteY7" fmla="*/ 1224951 h 122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314" h="1224951">
                  <a:moveTo>
                    <a:pt x="138027" y="0"/>
                  </a:moveTo>
                  <a:cubicBezTo>
                    <a:pt x="231480" y="100641"/>
                    <a:pt x="324933" y="201283"/>
                    <a:pt x="301929" y="267419"/>
                  </a:cubicBezTo>
                  <a:cubicBezTo>
                    <a:pt x="278925" y="333555"/>
                    <a:pt x="-1433" y="345057"/>
                    <a:pt x="5" y="396815"/>
                  </a:cubicBezTo>
                  <a:cubicBezTo>
                    <a:pt x="1443" y="448574"/>
                    <a:pt x="291865" y="520461"/>
                    <a:pt x="310555" y="577970"/>
                  </a:cubicBezTo>
                  <a:cubicBezTo>
                    <a:pt x="329245" y="635479"/>
                    <a:pt x="110710" y="691551"/>
                    <a:pt x="112148" y="741872"/>
                  </a:cubicBezTo>
                  <a:cubicBezTo>
                    <a:pt x="113586" y="792193"/>
                    <a:pt x="311993" y="822385"/>
                    <a:pt x="319182" y="879894"/>
                  </a:cubicBezTo>
                  <a:cubicBezTo>
                    <a:pt x="326371" y="937403"/>
                    <a:pt x="148091" y="1029418"/>
                    <a:pt x="155280" y="1086928"/>
                  </a:cubicBezTo>
                  <a:cubicBezTo>
                    <a:pt x="162469" y="1144438"/>
                    <a:pt x="297616" y="1212011"/>
                    <a:pt x="362314" y="1224951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26E5C6-7504-7F75-303E-A9166CB8BD98}"/>
                </a:ext>
              </a:extLst>
            </p:cNvPr>
            <p:cNvSpPr/>
            <p:nvPr/>
          </p:nvSpPr>
          <p:spPr>
            <a:xfrm>
              <a:off x="4753155" y="3562709"/>
              <a:ext cx="500332" cy="10783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E09B1D7-8178-77EE-72CF-4F622DB58209}"/>
                  </a:ext>
                </a:extLst>
              </p:cNvPr>
              <p:cNvSpPr/>
              <p:nvPr/>
            </p:nvSpPr>
            <p:spPr>
              <a:xfrm>
                <a:off x="1104259" y="4755873"/>
                <a:ext cx="1207837" cy="6211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Calculate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E09B1D7-8178-77EE-72CF-4F622DB58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59" y="4755873"/>
                <a:ext cx="1207837" cy="6211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D4A7473-A453-6CD9-5615-066DEC29CEAD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V="1">
            <a:off x="2312096" y="4040794"/>
            <a:ext cx="1952256" cy="102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EACC6D4-15D0-212E-623A-729246CD0B8D}"/>
              </a:ext>
            </a:extLst>
          </p:cNvPr>
          <p:cNvCxnSpPr>
            <a:cxnSpLocks/>
            <a:stCxn id="22" idx="3"/>
            <a:endCxn id="17" idx="2"/>
          </p:cNvCxnSpPr>
          <p:nvPr/>
        </p:nvCxnSpPr>
        <p:spPr>
          <a:xfrm>
            <a:off x="2312096" y="5066424"/>
            <a:ext cx="19522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6706702-FD6A-A983-10C5-C225D3B2F062}"/>
              </a:ext>
            </a:extLst>
          </p:cNvPr>
          <p:cNvCxnSpPr>
            <a:cxnSpLocks/>
            <a:stCxn id="22" idx="3"/>
            <a:endCxn id="20" idx="2"/>
          </p:cNvCxnSpPr>
          <p:nvPr/>
        </p:nvCxnSpPr>
        <p:spPr>
          <a:xfrm>
            <a:off x="2312096" y="5066424"/>
            <a:ext cx="1955121" cy="1027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7C0B7E-042B-69FB-95E3-F26016E1984A}"/>
              </a:ext>
            </a:extLst>
          </p:cNvPr>
          <p:cNvSpPr/>
          <p:nvPr/>
        </p:nvSpPr>
        <p:spPr>
          <a:xfrm>
            <a:off x="6680382" y="4755873"/>
            <a:ext cx="1207837" cy="621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translate image</a:t>
            </a:r>
            <a:endParaRPr lang="ko-KR" altLang="en-US" sz="2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5E6E364-59AC-BCDA-BAA7-64573D34AB7B}"/>
              </a:ext>
            </a:extLst>
          </p:cNvPr>
          <p:cNvCxnSpPr>
            <a:cxnSpLocks/>
            <a:stCxn id="7" idx="6"/>
            <a:endCxn id="31" idx="1"/>
          </p:cNvCxnSpPr>
          <p:nvPr/>
        </p:nvCxnSpPr>
        <p:spPr>
          <a:xfrm>
            <a:off x="4658295" y="4040794"/>
            <a:ext cx="2022087" cy="102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9188858-667D-486B-240E-514CF9D546E4}"/>
              </a:ext>
            </a:extLst>
          </p:cNvPr>
          <p:cNvCxnSpPr>
            <a:cxnSpLocks/>
            <a:stCxn id="17" idx="6"/>
            <a:endCxn id="31" idx="1"/>
          </p:cNvCxnSpPr>
          <p:nvPr/>
        </p:nvCxnSpPr>
        <p:spPr>
          <a:xfrm flipV="1">
            <a:off x="4658295" y="5066424"/>
            <a:ext cx="202208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FEC25D-B949-A6FF-0E26-87B3C0EFC910}"/>
              </a:ext>
            </a:extLst>
          </p:cNvPr>
          <p:cNvCxnSpPr>
            <a:cxnSpLocks/>
            <a:stCxn id="20" idx="6"/>
            <a:endCxn id="31" idx="1"/>
          </p:cNvCxnSpPr>
          <p:nvPr/>
        </p:nvCxnSpPr>
        <p:spPr>
          <a:xfrm flipV="1">
            <a:off x="4661160" y="5066424"/>
            <a:ext cx="2019222" cy="1027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38A5D2-6479-AE20-8F05-6EC2393ED5D2}"/>
                  </a:ext>
                </a:extLst>
              </p:cNvPr>
              <p:cNvSpPr txBox="1"/>
              <p:nvPr/>
            </p:nvSpPr>
            <p:spPr>
              <a:xfrm>
                <a:off x="3796672" y="3187763"/>
                <a:ext cx="1329301" cy="411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ko-KR" altLang="ko-K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ko-K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38A5D2-6479-AE20-8F05-6EC2393ED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672" y="3187763"/>
                <a:ext cx="1329301" cy="411075"/>
              </a:xfrm>
              <a:prstGeom prst="rect">
                <a:avLst/>
              </a:prstGeom>
              <a:blipFill>
                <a:blip r:embed="rId5"/>
                <a:stretch>
                  <a:fillRect t="-2985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C221BE-7401-9E19-C2A8-6A697A4E6054}"/>
              </a:ext>
            </a:extLst>
          </p:cNvPr>
          <p:cNvSpPr/>
          <p:nvPr/>
        </p:nvSpPr>
        <p:spPr>
          <a:xfrm>
            <a:off x="9004155" y="4759113"/>
            <a:ext cx="1207837" cy="621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SLM</a:t>
            </a:r>
            <a:endParaRPr lang="ko-KR" altLang="en-US" sz="2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967C856-2C21-3624-EF6C-A78F5D44737D}"/>
              </a:ext>
            </a:extLst>
          </p:cNvPr>
          <p:cNvCxnSpPr>
            <a:cxnSpLocks/>
            <a:stCxn id="31" idx="3"/>
            <a:endCxn id="51" idx="1"/>
          </p:cNvCxnSpPr>
          <p:nvPr/>
        </p:nvCxnSpPr>
        <p:spPr>
          <a:xfrm>
            <a:off x="7888219" y="5066424"/>
            <a:ext cx="1115936" cy="3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반복 종료 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1800" dirty="0"/>
              <a:t>반복 종료 조건에 해당 하는 경우 해당 시점의 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이미지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세팅 상태</a:t>
            </a:r>
            <a:r>
              <a:rPr lang="en-US" altLang="ko-KR" sz="1800" dirty="0"/>
              <a:t>) </a:t>
            </a:r>
            <a:r>
              <a:rPr lang="ko-KR" altLang="en-US" sz="1800" dirty="0"/>
              <a:t>저장</a:t>
            </a:r>
            <a:endParaRPr lang="en-US" altLang="ko-KR" sz="1800" dirty="0"/>
          </a:p>
          <a:p>
            <a:pPr marL="0" indent="0" rtl="0">
              <a:buNone/>
            </a:pPr>
            <a:r>
              <a:rPr lang="ko-KR" altLang="en-US" sz="1800" dirty="0"/>
              <a:t>반환할 값들을 모두 반환하고 알고리즘 종료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492060-0286-B4D3-55B1-42D839B35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180" y="2627283"/>
            <a:ext cx="83248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452</Words>
  <Application>Microsoft Office PowerPoint</Application>
  <PresentationFormat>와이드스크린</PresentationFormat>
  <Paragraphs>108</Paragraphs>
  <Slides>12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SPGD implementation</vt:lpstr>
      <vt:lpstr>목차</vt:lpstr>
      <vt:lpstr>이미지 분석</vt:lpstr>
      <vt:lpstr>FLOWCHART</vt:lpstr>
      <vt:lpstr>초기화</vt:lpstr>
      <vt:lpstr>반복 구간</vt:lpstr>
      <vt:lpstr>예외</vt:lpstr>
      <vt:lpstr>SLM 제어</vt:lpstr>
      <vt:lpstr>반복 종료 후</vt:lpstr>
      <vt:lpstr>알고리즘 종료 후 얻는 값</vt:lpstr>
      <vt:lpstr>NEXT PLAN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분석</dc:title>
  <dc:creator>김 부경</dc:creator>
  <cp:lastModifiedBy>D.LS Oz</cp:lastModifiedBy>
  <cp:revision>12</cp:revision>
  <dcterms:created xsi:type="dcterms:W3CDTF">2023-04-10T16:15:33Z</dcterms:created>
  <dcterms:modified xsi:type="dcterms:W3CDTF">2023-04-11T07:33:30Z</dcterms:modified>
</cp:coreProperties>
</file>