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125F"/>
    <a:srgbClr val="750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605E93-FDCF-E1D8-0C25-68E3710A59C3}" v="36" dt="2023-11-29T09:54:54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9920-7692-56F3-BF33-37F8E3350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E1405-D664-AD74-D3B0-571491ECD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F45F-A920-4F17-268D-C04E442B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6040-9EC0-4366-9965-6C5850BC8D03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6837-B8D1-3519-078D-F20986E0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8A1E-D9A6-1654-1458-2699CF5A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C0E2-3298-415B-9CBE-DBF8D2B6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72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C35-7912-997E-1DA1-C3CE3FD4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0017F-40D8-F238-9256-C1944B24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8DAE-CB82-7829-1A23-B57939B1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6040-9EC0-4366-9965-6C5850BC8D03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7A69-1FCF-05DC-61ED-A269E184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4D12-C6EF-43B9-5BB3-DEEAACCC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C0E2-3298-415B-9CBE-DBF8D2B6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44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4DED6-A6DF-4C05-BA4C-BBF6BE58B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B9E66-3C50-DE95-E32D-9A467693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8FAB-E041-F253-76EC-E3BD4A64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6040-9EC0-4366-9965-6C5850BC8D03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A15D3-4311-C045-AC4E-CB1CE84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564E-7FD9-5957-3956-F53C0533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C0E2-3298-415B-9CBE-DBF8D2B6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8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A644-AFEE-DB89-0227-17D4DD51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FA66-2C28-FA24-FB24-01613F20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B91E-CF8F-C07A-45D6-2E26CC23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6040-9EC0-4366-9965-6C5850BC8D03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70E0-3EC2-C7B1-2132-F86A32F2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D8F6-C5B1-4EAD-B73F-0199366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C0E2-3298-415B-9CBE-DBF8D2B6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4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B46-4AE6-029D-86D8-0E5CF6E0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C2C4E-DB4D-B0C8-6902-5F9081A5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6D934-8262-0F37-F6AB-0BFE8F81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6040-9EC0-4366-9965-6C5850BC8D03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5772-63B6-FB62-D910-DBA699F6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C263-0F26-6616-2E28-8EA247A0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C0E2-3298-415B-9CBE-DBF8D2B6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4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AC1F-E74B-60C9-03A8-93BFAD2D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8E11-AAF8-7C8A-0881-05456EF7D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36FBF-37C9-A6B3-71F7-F8F28EF6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A2081-03DA-643C-F7EF-6D84F680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6040-9EC0-4366-9965-6C5850BC8D03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6F29-F711-3FEA-980C-139556E3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DABE1-F41A-40E7-81A4-A4363347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C0E2-3298-415B-9CBE-DBF8D2B6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60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FE0E-0CEC-6232-E7CE-07CC1A4D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98CC2-53C5-B5A9-FEAB-018D3FE18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C189-CAF7-855B-5132-B273D463F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1F4CE-00FD-5CFA-0065-D4C27C0FC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CC956-5183-0ABB-25B5-2BA69089D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D53DA-4FA0-A00D-6ACC-E8A88BDC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6040-9EC0-4366-9965-6C5850BC8D03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FD2C8-1319-8F34-EEFF-280671F1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C9368-7066-D341-1233-3E650B3B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C0E2-3298-415B-9CBE-DBF8D2B6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F003-F224-D0B1-519C-1780947A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A23DC-D00E-0D00-EBF8-CBDA8899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6040-9EC0-4366-9965-6C5850BC8D03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F2B52-57D6-A36D-F8AE-678B04C1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0C4B0-E2CB-FB8C-AE2A-46BAB5B3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C0E2-3298-415B-9CBE-DBF8D2B6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8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C7C8D-6626-4473-3B7A-69BCE887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6040-9EC0-4366-9965-6C5850BC8D03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94847-693F-73E1-D9DB-5FF38B8D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2DD9B-B953-AFDF-EB20-D084F0D7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C0E2-3298-415B-9CBE-DBF8D2B6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8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5792-E304-5611-496F-4812ACE1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0776-92BA-7DD4-6E88-8E7A8DB4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CD20C-CEE9-4B9C-1D3B-041A673E8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D3570-A7DA-F791-8CA6-3C7E60EC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6040-9EC0-4366-9965-6C5850BC8D03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9C19B-BCF6-F35B-C616-4E9C74EB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575B6-A6A1-2D95-EF0E-14FF27A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C0E2-3298-415B-9CBE-DBF8D2B6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79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A72C-842B-08B9-90CF-8EEE49D9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E7D9B-B663-2E2B-EE0D-39E1D74C6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C62A3-6AD5-E919-2529-0809187C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EB8E8-9B72-DFCB-19F2-55B910FB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6040-9EC0-4366-9965-6C5850BC8D03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2DE8B-C512-30BB-E332-1C48B9C6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E9A98-F4B5-B609-9EF3-0F054477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C0E2-3298-415B-9CBE-DBF8D2B6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45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5E8D8-4889-1ABB-44CE-37F61124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243CA-A5AA-CE81-5A39-B72A991E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5D8B-3272-53A3-6EA4-B3D73113F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6040-9EC0-4366-9965-6C5850BC8D03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A6B1-0AB1-1180-8448-460D79B59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6F321-CDE2-36E7-87E8-F6815A9A7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C0E2-3298-415B-9CBE-DBF8D2B6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1AEE3FD-8451-3100-8B97-D79D1EC711B6}"/>
              </a:ext>
            </a:extLst>
          </p:cNvPr>
          <p:cNvGrpSpPr/>
          <p:nvPr/>
        </p:nvGrpSpPr>
        <p:grpSpPr>
          <a:xfrm>
            <a:off x="0" y="-3"/>
            <a:ext cx="12192000" cy="3429004"/>
            <a:chOff x="0" y="-3"/>
            <a:chExt cx="12192000" cy="34290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6B66EB-496C-F923-7076-E23959E2E3B1}"/>
                </a:ext>
              </a:extLst>
            </p:cNvPr>
            <p:cNvSpPr/>
            <p:nvPr/>
          </p:nvSpPr>
          <p:spPr>
            <a:xfrm>
              <a:off x="0" y="1"/>
              <a:ext cx="12192000" cy="3429000"/>
            </a:xfrm>
            <a:prstGeom prst="rect">
              <a:avLst/>
            </a:prstGeom>
            <a:solidFill>
              <a:srgbClr val="60125F"/>
            </a:solidFill>
            <a:ln>
              <a:solidFill>
                <a:srgbClr val="7500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FEDF607-0465-DA4C-6BCD-B32BDF9F8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324"/>
            <a:stretch/>
          </p:blipFill>
          <p:spPr>
            <a:xfrm rot="5400000">
              <a:off x="11203288" y="2311072"/>
              <a:ext cx="1114425" cy="862997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3C1C36E-F102-8E95-2BDA-86210A8B5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17995"/>
            <a:stretch/>
          </p:blipFill>
          <p:spPr>
            <a:xfrm rot="16200000">
              <a:off x="350146" y="-46826"/>
              <a:ext cx="812751" cy="906402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ED2FAAB-6B24-3539-D837-4752F90AD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23202"/>
            <a:stretch/>
          </p:blipFill>
          <p:spPr>
            <a:xfrm>
              <a:off x="2319164" y="-1"/>
              <a:ext cx="655999" cy="499373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72635B9-6B12-B4E5-B63B-5A0EDF13DD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50000"/>
            <a:stretch/>
          </p:blipFill>
          <p:spPr>
            <a:xfrm>
              <a:off x="0" y="1186165"/>
              <a:ext cx="779161" cy="105667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100DB332-EF0E-5D46-38B5-9DFEA11D1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r="40706"/>
            <a:stretch/>
          </p:blipFill>
          <p:spPr>
            <a:xfrm>
              <a:off x="11644167" y="838233"/>
              <a:ext cx="547833" cy="9239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0C54DC92-07AB-BBC0-D264-3D343BE5CD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50000"/>
            <a:stretch/>
          </p:blipFill>
          <p:spPr>
            <a:xfrm>
              <a:off x="6168756" y="0"/>
              <a:ext cx="1390650" cy="471487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76C5C96-F723-D25F-3B59-33EE71FA7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58349"/>
            <a:stretch/>
          </p:blipFill>
          <p:spPr>
            <a:xfrm>
              <a:off x="8644553" y="0"/>
              <a:ext cx="1205216" cy="498013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6932FD6-E4B9-38DB-E6F7-9B8EEE8B39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t="47173"/>
            <a:stretch/>
          </p:blipFill>
          <p:spPr>
            <a:xfrm>
              <a:off x="4287643" y="-1"/>
              <a:ext cx="795966" cy="416794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F4BDE38D-C0A3-11A2-3FCF-ECD15C968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0474" y="2437368"/>
              <a:ext cx="804920" cy="705085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C9C5ECAE-EE3C-69BA-64D9-C3B8897F6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r="50830"/>
            <a:stretch/>
          </p:blipFill>
          <p:spPr>
            <a:xfrm rot="16200000">
              <a:off x="10759540" y="-129601"/>
              <a:ext cx="683779" cy="942975"/>
            </a:xfrm>
            <a:prstGeom prst="rect">
              <a:avLst/>
            </a:prstGeom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D390179-8BC0-69A3-74F3-736F2E006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9300"/>
            <a:ext cx="9144000" cy="792760"/>
          </a:xfrm>
        </p:spPr>
        <p:txBody>
          <a:bodyPr>
            <a:normAutofit/>
          </a:bodyPr>
          <a:lstStyle/>
          <a:p>
            <a:r>
              <a:rPr lang="en-GB" sz="4400"/>
              <a:t>She/Her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0A997-0B4E-1DC5-3057-FBA0B6328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5094"/>
            <a:ext cx="9144000" cy="1266740"/>
          </a:xfrm>
        </p:spPr>
        <p:txBody>
          <a:bodyPr>
            <a:normAutofit fontScale="90000"/>
          </a:bodyPr>
          <a:lstStyle/>
          <a:p>
            <a:r>
              <a:rPr lang="en-GB" sz="5400" b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Hayley Director of Services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ED17794-4C26-0135-C071-96B7681AFF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48513" y="6115701"/>
            <a:ext cx="1209765" cy="5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1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A43CE6B-3A64-4925-06E9-B3CC689FF55C}"/>
              </a:ext>
            </a:extLst>
          </p:cNvPr>
          <p:cNvGrpSpPr/>
          <p:nvPr/>
        </p:nvGrpSpPr>
        <p:grpSpPr>
          <a:xfrm>
            <a:off x="2" y="5967661"/>
            <a:ext cx="12192000" cy="890341"/>
            <a:chOff x="2" y="5967661"/>
            <a:chExt cx="12192000" cy="8903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BBEEFF-16AF-695E-177F-16BA0A112ED6}"/>
                </a:ext>
              </a:extLst>
            </p:cNvPr>
            <p:cNvSpPr/>
            <p:nvPr/>
          </p:nvSpPr>
          <p:spPr>
            <a:xfrm>
              <a:off x="2" y="5967663"/>
              <a:ext cx="12192000" cy="890337"/>
            </a:xfrm>
            <a:prstGeom prst="rect">
              <a:avLst/>
            </a:prstGeom>
            <a:solidFill>
              <a:srgbClr val="60125F"/>
            </a:solidFill>
            <a:ln w="3175">
              <a:solidFill>
                <a:srgbClr val="6012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67DBFB1-51EF-B0ED-0B13-816F0CC93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37771"/>
            <a:stretch/>
          </p:blipFill>
          <p:spPr>
            <a:xfrm rot="16200000">
              <a:off x="350929" y="5818524"/>
              <a:ext cx="584809" cy="883084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F94C5A3-DAD3-75F4-1689-443443D8F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9067"/>
            <a:stretch/>
          </p:blipFill>
          <p:spPr>
            <a:xfrm rot="5400000">
              <a:off x="9685554" y="6203677"/>
              <a:ext cx="523278" cy="78537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A452485-0E2A-30C2-EC71-0E29B4389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07837" y="6097341"/>
              <a:ext cx="568405" cy="56341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333966B-350D-2A4B-4190-45B534E97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48762"/>
            <a:stretch/>
          </p:blipFill>
          <p:spPr>
            <a:xfrm>
              <a:off x="2000359" y="5970494"/>
              <a:ext cx="800554" cy="40018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20A8C7F-9E20-3BE1-DAF8-4F69C6DFD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5200289" y="6096477"/>
              <a:ext cx="697440" cy="61093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B23832A-1045-B962-39FE-5F6481C86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55686"/>
            <a:stretch/>
          </p:blipFill>
          <p:spPr>
            <a:xfrm rot="16200000">
              <a:off x="3717324" y="6182483"/>
              <a:ext cx="533972" cy="81706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8331C12-EF6F-B077-DF52-56048EAB3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r="50727"/>
            <a:stretch/>
          </p:blipFill>
          <p:spPr>
            <a:xfrm rot="16200000">
              <a:off x="6924182" y="5855993"/>
              <a:ext cx="593722" cy="81706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16271C-2A7D-568E-5E72-20FA8EAC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280"/>
          </a:xfrm>
        </p:spPr>
        <p:txBody>
          <a:bodyPr>
            <a:normAutofit/>
          </a:bodyPr>
          <a:lstStyle/>
          <a:p>
            <a:r>
              <a:rPr lang="en-GB" sz="4000" b="1">
                <a:latin typeface="Poppins" panose="00000800000000000000" pitchFamily="2" charset="0"/>
                <a:cs typeface="Poppins" panose="00000800000000000000" pitchFamily="2" charset="0"/>
              </a:rPr>
              <a:t>Current Context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123A-D4C7-CC68-C38D-DE08EE85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573"/>
            <a:ext cx="10515600" cy="3836944"/>
          </a:xfrm>
        </p:spPr>
        <p:txBody>
          <a:bodyPr>
            <a:normAutofit fontScale="92500" lnSpcReduction="20000"/>
          </a:bodyPr>
          <a:lstStyle/>
          <a:p>
            <a:r>
              <a:rPr lang="en-GB">
                <a:latin typeface="Poppins"/>
                <a:cs typeface="Poppins"/>
              </a:rPr>
              <a:t>Lack of affordable housing </a:t>
            </a:r>
          </a:p>
          <a:p>
            <a:r>
              <a:rPr lang="en-GB">
                <a:latin typeface="Poppins"/>
                <a:cs typeface="Poppins"/>
              </a:rPr>
              <a:t>Intersectional needs of young people </a:t>
            </a:r>
          </a:p>
          <a:p>
            <a:r>
              <a:rPr lang="en-GB">
                <a:latin typeface="Poppins"/>
                <a:cs typeface="Poppins"/>
              </a:rPr>
              <a:t>Increase of transphobic community groups e.g. LGB Alliance</a:t>
            </a:r>
          </a:p>
          <a:p>
            <a:r>
              <a:rPr lang="en-GB">
                <a:latin typeface="Poppins"/>
                <a:cs typeface="Poppins"/>
              </a:rPr>
              <a:t>EHRC guidance and Conversion Therapy Ban</a:t>
            </a:r>
          </a:p>
          <a:p>
            <a:r>
              <a:rPr lang="en-GB">
                <a:latin typeface="Poppins"/>
                <a:cs typeface="Poppins"/>
              </a:rPr>
              <a:t>Roll back of rights for trans people</a:t>
            </a:r>
          </a:p>
          <a:p>
            <a:r>
              <a:rPr lang="en-GB">
                <a:latin typeface="Poppins"/>
                <a:cs typeface="Poppins"/>
              </a:rPr>
              <a:t>Significant delays to obtaining healthcare for trans people.</a:t>
            </a:r>
          </a:p>
          <a:p>
            <a:r>
              <a:rPr lang="en-GB">
                <a:latin typeface="Poppins"/>
                <a:cs typeface="Poppins"/>
              </a:rPr>
              <a:t>Capacity of local authority </a:t>
            </a:r>
          </a:p>
          <a:p>
            <a:r>
              <a:rPr lang="en-GB">
                <a:latin typeface="Poppins"/>
                <a:cs typeface="Poppins"/>
              </a:rPr>
              <a:t>Mental Health </a:t>
            </a:r>
          </a:p>
          <a:p>
            <a:r>
              <a:rPr lang="en-GB">
                <a:latin typeface="Poppins"/>
                <a:cs typeface="Poppins"/>
              </a:rPr>
              <a:t>Consistency of data monitoring</a:t>
            </a:r>
          </a:p>
          <a:p>
            <a:endParaRPr lang="en-GB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28F155-BE93-A6E2-CF4D-88587FBF47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48513" y="6115701"/>
            <a:ext cx="1209765" cy="5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1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A43CE6B-3A64-4925-06E9-B3CC689FF55C}"/>
              </a:ext>
            </a:extLst>
          </p:cNvPr>
          <p:cNvGrpSpPr/>
          <p:nvPr/>
        </p:nvGrpSpPr>
        <p:grpSpPr>
          <a:xfrm>
            <a:off x="2" y="5967661"/>
            <a:ext cx="12192000" cy="890341"/>
            <a:chOff x="2" y="5967661"/>
            <a:chExt cx="12192000" cy="8903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BBEEFF-16AF-695E-177F-16BA0A112ED6}"/>
                </a:ext>
              </a:extLst>
            </p:cNvPr>
            <p:cNvSpPr/>
            <p:nvPr/>
          </p:nvSpPr>
          <p:spPr>
            <a:xfrm>
              <a:off x="2" y="5967663"/>
              <a:ext cx="12192000" cy="890337"/>
            </a:xfrm>
            <a:prstGeom prst="rect">
              <a:avLst/>
            </a:prstGeom>
            <a:solidFill>
              <a:srgbClr val="60125F"/>
            </a:solidFill>
            <a:ln w="3175">
              <a:solidFill>
                <a:srgbClr val="6012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67DBFB1-51EF-B0ED-0B13-816F0CC93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37771"/>
            <a:stretch/>
          </p:blipFill>
          <p:spPr>
            <a:xfrm rot="16200000">
              <a:off x="350929" y="5818524"/>
              <a:ext cx="584809" cy="883084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F94C5A3-DAD3-75F4-1689-443443D8F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9067"/>
            <a:stretch/>
          </p:blipFill>
          <p:spPr>
            <a:xfrm rot="5400000">
              <a:off x="9685554" y="6203677"/>
              <a:ext cx="523278" cy="78537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A452485-0E2A-30C2-EC71-0E29B4389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07837" y="6097341"/>
              <a:ext cx="568405" cy="56341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333966B-350D-2A4B-4190-45B534E97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48762"/>
            <a:stretch/>
          </p:blipFill>
          <p:spPr>
            <a:xfrm>
              <a:off x="2000359" y="5970494"/>
              <a:ext cx="800554" cy="40018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20A8C7F-9E20-3BE1-DAF8-4F69C6DFD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5200289" y="6096477"/>
              <a:ext cx="697440" cy="61093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B23832A-1045-B962-39FE-5F6481C86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55686"/>
            <a:stretch/>
          </p:blipFill>
          <p:spPr>
            <a:xfrm rot="16200000">
              <a:off x="3717324" y="6182483"/>
              <a:ext cx="533972" cy="81706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8331C12-EF6F-B077-DF52-56048EAB3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r="50727"/>
            <a:stretch/>
          </p:blipFill>
          <p:spPr>
            <a:xfrm rot="16200000">
              <a:off x="6924182" y="5855993"/>
              <a:ext cx="593722" cy="81706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16271C-2A7D-568E-5E72-20FA8EAC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280"/>
          </a:xfrm>
        </p:spPr>
        <p:txBody>
          <a:bodyPr>
            <a:normAutofit/>
          </a:bodyPr>
          <a:lstStyle/>
          <a:p>
            <a:r>
              <a:rPr lang="en-GB" sz="4000" b="1">
                <a:latin typeface="Poppins" panose="00000800000000000000" pitchFamily="2" charset="0"/>
                <a:cs typeface="Poppins" panose="00000800000000000000" pitchFamily="2" charset="0"/>
              </a:rPr>
              <a:t>Why we are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123A-D4C7-CC68-C38D-DE08EE85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487"/>
            <a:ext cx="10515600" cy="43670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750" b="1">
                <a:latin typeface="Poppins"/>
                <a:cs typeface="Poppins"/>
              </a:rPr>
              <a:t>Negative experiences when engaging with services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1750">
                <a:latin typeface="Poppins"/>
                <a:cs typeface="Poppins"/>
              </a:rPr>
              <a:t>Less than half </a:t>
            </a:r>
            <a:r>
              <a:rPr lang="en-US" sz="1750" b="1">
                <a:latin typeface="Poppins"/>
                <a:cs typeface="Poppins"/>
              </a:rPr>
              <a:t>(40 per cent) </a:t>
            </a:r>
            <a:r>
              <a:rPr lang="en-US" sz="1750">
                <a:latin typeface="Poppins"/>
                <a:cs typeface="Poppins"/>
              </a:rPr>
              <a:t>of LGBTQ+ young people felt that services staff understood why they had become homeless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1750">
                <a:latin typeface="Poppins"/>
                <a:cs typeface="Poppins"/>
              </a:rPr>
              <a:t>Over half </a:t>
            </a:r>
            <a:r>
              <a:rPr lang="en-US" sz="1750" b="1">
                <a:latin typeface="Poppins"/>
                <a:cs typeface="Poppins"/>
              </a:rPr>
              <a:t>(59 per cent)  </a:t>
            </a:r>
            <a:r>
              <a:rPr lang="en-US" sz="1750">
                <a:latin typeface="Poppins"/>
                <a:cs typeface="Poppins"/>
              </a:rPr>
              <a:t>experienced discrimination or harassment from services; </a:t>
            </a:r>
            <a:r>
              <a:rPr lang="en-US" sz="1750" b="1">
                <a:latin typeface="Poppins"/>
                <a:cs typeface="Poppins"/>
              </a:rPr>
              <a:t>40 per cent </a:t>
            </a:r>
            <a:r>
              <a:rPr lang="en-US" sz="1750">
                <a:latin typeface="Poppins"/>
                <a:cs typeface="Poppins"/>
              </a:rPr>
              <a:t>of trans young people experienced misgendering or deadnaming from services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1750">
                <a:latin typeface="Poppins"/>
              </a:rPr>
              <a:t>Only one third </a:t>
            </a:r>
            <a:r>
              <a:rPr lang="en-US" sz="1750" b="1">
                <a:latin typeface="Poppins"/>
              </a:rPr>
              <a:t>(35 per cent)</a:t>
            </a:r>
            <a:r>
              <a:rPr lang="en-US" sz="1750">
                <a:latin typeface="Poppins"/>
              </a:rPr>
              <a:t> of LGBTQ+ young people recall being asked to provide information about their gender identity and sexual orientation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1750" b="1">
                <a:latin typeface="Poppins"/>
              </a:rPr>
              <a:t>Just 33 per cent felt safe to disclose this information </a:t>
            </a:r>
            <a:endParaRPr lang="en-US" sz="175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b="0" i="0">
                <a:effectLst/>
                <a:latin typeface="Poppins"/>
              </a:rPr>
              <a:t>More than eight out of ten (</a:t>
            </a:r>
            <a:r>
              <a:rPr lang="en-GB" sz="1750" b="1" i="0">
                <a:effectLst/>
                <a:latin typeface="Poppins"/>
              </a:rPr>
              <a:t>85 per cent</a:t>
            </a:r>
            <a:r>
              <a:rPr lang="en-GB" sz="1750" b="0" i="0">
                <a:effectLst/>
                <a:latin typeface="Poppins"/>
              </a:rPr>
              <a:t>) of local authorities and housing associations surveyed said that their data capture could be improved to be more inclusive of a range of gender identities (</a:t>
            </a:r>
            <a:r>
              <a:rPr lang="en-GB" sz="1750" b="0" i="0" err="1">
                <a:effectLst/>
                <a:latin typeface="Poppins"/>
              </a:rPr>
              <a:t>akt</a:t>
            </a:r>
            <a:r>
              <a:rPr lang="en-GB" sz="1750">
                <a:latin typeface="Poppins"/>
              </a:rPr>
              <a:t> 2022)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b="0" i="0">
                <a:effectLst/>
                <a:latin typeface="Poppins"/>
              </a:rPr>
              <a:t>More than two fifths (</a:t>
            </a:r>
            <a:r>
              <a:rPr lang="en-GB" sz="1750" b="1" i="0">
                <a:effectLst/>
                <a:latin typeface="Poppins"/>
              </a:rPr>
              <a:t>44 per cent</a:t>
            </a:r>
            <a:r>
              <a:rPr lang="en-GB" sz="1750" b="0" i="0">
                <a:effectLst/>
                <a:latin typeface="Poppins"/>
              </a:rPr>
              <a:t>) of those surveyed have not received training on LGBTQ+ inclusion or LGBTQ+ homelessness.</a:t>
            </a:r>
          </a:p>
          <a:p>
            <a:endParaRPr lang="en-GB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28F155-BE93-A6E2-CF4D-88587FBF47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48513" y="6115701"/>
            <a:ext cx="1209765" cy="5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9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A43CE6B-3A64-4925-06E9-B3CC689FF55C}"/>
              </a:ext>
            </a:extLst>
          </p:cNvPr>
          <p:cNvGrpSpPr/>
          <p:nvPr/>
        </p:nvGrpSpPr>
        <p:grpSpPr>
          <a:xfrm>
            <a:off x="2" y="5967661"/>
            <a:ext cx="12192000" cy="890341"/>
            <a:chOff x="2" y="5967661"/>
            <a:chExt cx="12192000" cy="8903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BBEEFF-16AF-695E-177F-16BA0A112ED6}"/>
                </a:ext>
              </a:extLst>
            </p:cNvPr>
            <p:cNvSpPr/>
            <p:nvPr/>
          </p:nvSpPr>
          <p:spPr>
            <a:xfrm>
              <a:off x="2" y="5967663"/>
              <a:ext cx="12192000" cy="890337"/>
            </a:xfrm>
            <a:prstGeom prst="rect">
              <a:avLst/>
            </a:prstGeom>
            <a:solidFill>
              <a:srgbClr val="60125F"/>
            </a:solidFill>
            <a:ln w="3175">
              <a:solidFill>
                <a:srgbClr val="6012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67DBFB1-51EF-B0ED-0B13-816F0CC93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37771"/>
            <a:stretch/>
          </p:blipFill>
          <p:spPr>
            <a:xfrm rot="16200000">
              <a:off x="350929" y="5818524"/>
              <a:ext cx="584809" cy="883084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F94C5A3-DAD3-75F4-1689-443443D8F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9067"/>
            <a:stretch/>
          </p:blipFill>
          <p:spPr>
            <a:xfrm rot="5400000">
              <a:off x="9685554" y="6203677"/>
              <a:ext cx="523278" cy="78537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A452485-0E2A-30C2-EC71-0E29B4389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07837" y="6097341"/>
              <a:ext cx="568405" cy="56341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333966B-350D-2A4B-4190-45B534E97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48762"/>
            <a:stretch/>
          </p:blipFill>
          <p:spPr>
            <a:xfrm>
              <a:off x="2000359" y="5970494"/>
              <a:ext cx="800554" cy="40018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20A8C7F-9E20-3BE1-DAF8-4F69C6DFD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5200289" y="6096477"/>
              <a:ext cx="697440" cy="61093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B23832A-1045-B962-39FE-5F6481C86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55686"/>
            <a:stretch/>
          </p:blipFill>
          <p:spPr>
            <a:xfrm rot="16200000">
              <a:off x="3717324" y="6182483"/>
              <a:ext cx="533972" cy="81706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8331C12-EF6F-B077-DF52-56048EAB3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r="50727"/>
            <a:stretch/>
          </p:blipFill>
          <p:spPr>
            <a:xfrm rot="16200000">
              <a:off x="6924182" y="5855993"/>
              <a:ext cx="593722" cy="81706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16271C-2A7D-568E-5E72-20FA8EAC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280"/>
          </a:xfrm>
        </p:spPr>
        <p:txBody>
          <a:bodyPr>
            <a:normAutofit/>
          </a:bodyPr>
          <a:lstStyle/>
          <a:p>
            <a:r>
              <a:rPr lang="en-GB" sz="4000" b="1">
                <a:latin typeface="Poppins" panose="00000800000000000000" pitchFamily="2" charset="0"/>
                <a:cs typeface="Poppins" panose="00000800000000000000" pitchFamily="2" charset="0"/>
              </a:rPr>
              <a:t>Offer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123A-D4C7-CC68-C38D-DE08EE85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573"/>
            <a:ext cx="10515600" cy="38369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latin typeface="Poppins Light" panose="00000400000000000000" pitchFamily="2" charset="0"/>
                <a:cs typeface="Poppins Light" panose="00000400000000000000" pitchFamily="2" charset="0"/>
              </a:rPr>
              <a:t>-34 years of experience in Manchester </a:t>
            </a:r>
          </a:p>
          <a:p>
            <a:pPr marL="0" indent="0">
              <a:buNone/>
            </a:pPr>
            <a:r>
              <a:rPr lang="en-GB">
                <a:latin typeface="Poppins Light"/>
                <a:cs typeface="Poppins Light"/>
              </a:rPr>
              <a:t>-Providing specialist services to the Pathfinder Project</a:t>
            </a:r>
            <a:endParaRPr lang="en-GB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indent="0">
              <a:buNone/>
            </a:pPr>
            <a:r>
              <a:rPr lang="en-GB">
                <a:latin typeface="Poppins Light" panose="00000400000000000000" pitchFamily="2" charset="0"/>
                <a:cs typeface="Poppins Light" panose="00000400000000000000" pitchFamily="2" charset="0"/>
              </a:rPr>
              <a:t>-Added value - Youth Engagement  Trans Pathway pilot</a:t>
            </a:r>
          </a:p>
          <a:p>
            <a:pPr marL="0" indent="0">
              <a:buNone/>
            </a:pPr>
            <a:r>
              <a:rPr lang="en-GB">
                <a:latin typeface="Poppins Light" panose="00000400000000000000" pitchFamily="2" charset="0"/>
                <a:cs typeface="Poppins Light" panose="00000400000000000000" pitchFamily="2" charset="0"/>
              </a:rPr>
              <a:t>-Chance for </a:t>
            </a:r>
            <a:r>
              <a:rPr lang="en-GB" err="1">
                <a:latin typeface="Poppins Light" panose="00000400000000000000" pitchFamily="2" charset="0"/>
                <a:cs typeface="Poppins Light" panose="00000400000000000000" pitchFamily="2" charset="0"/>
              </a:rPr>
              <a:t>akt</a:t>
            </a:r>
            <a:r>
              <a:rPr lang="en-GB">
                <a:latin typeface="Poppins Light" panose="00000400000000000000" pitchFamily="2" charset="0"/>
                <a:cs typeface="Poppins Light" panose="00000400000000000000" pitchFamily="2" charset="0"/>
              </a:rPr>
              <a:t> to understand Prevention as a model </a:t>
            </a:r>
          </a:p>
          <a:p>
            <a:pPr marL="0" indent="0">
              <a:buNone/>
            </a:pPr>
            <a:r>
              <a:rPr lang="en-GB">
                <a:latin typeface="Poppins Light" panose="00000400000000000000" pitchFamily="2" charset="0"/>
                <a:cs typeface="Poppins Light" panose="00000400000000000000" pitchFamily="2" charset="0"/>
              </a:rPr>
              <a:t>-Shared learning from across the pathway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28F155-BE93-A6E2-CF4D-88587FBF47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48513" y="6115701"/>
            <a:ext cx="1209765" cy="5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0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EDDEAB5-AE1D-4AE2-B61B-EFCB4FE1F4B9}" vid="{B9732C8D-64FC-49FC-BFFC-D834D755653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ac9813-98d2-4768-89f7-63a47f8a4346">
      <Terms xmlns="http://schemas.microsoft.com/office/infopath/2007/PartnerControls"/>
    </lcf76f155ced4ddcb4097134ff3c332f>
    <TaxCatchAll xmlns="4dc5afdf-b3ab-4297-9399-4fff46a1ac9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3D74E06EAC446812AA576D8BEE96E" ma:contentTypeVersion="15" ma:contentTypeDescription="Create a new document." ma:contentTypeScope="" ma:versionID="648f7cec6a47875407367f178defda8e">
  <xsd:schema xmlns:xsd="http://www.w3.org/2001/XMLSchema" xmlns:xs="http://www.w3.org/2001/XMLSchema" xmlns:p="http://schemas.microsoft.com/office/2006/metadata/properties" xmlns:ns2="a4ac9813-98d2-4768-89f7-63a47f8a4346" xmlns:ns3="4dc5afdf-b3ab-4297-9399-4fff46a1ac97" targetNamespace="http://schemas.microsoft.com/office/2006/metadata/properties" ma:root="true" ma:fieldsID="b427a38e8964b43b299821d05898361e" ns2:_="" ns3:_="">
    <xsd:import namespace="a4ac9813-98d2-4768-89f7-63a47f8a4346"/>
    <xsd:import namespace="4dc5afdf-b3ab-4297-9399-4fff46a1a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c9813-98d2-4768-89f7-63a47f8a4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57a3381-57d6-49a8-af37-fc2e562485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c5afdf-b3ab-4297-9399-4fff46a1ac9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8329cb6-c088-40b5-abab-20804b78e8a0}" ma:internalName="TaxCatchAll" ma:showField="CatchAllData" ma:web="4dc5afdf-b3ab-4297-9399-4fff46a1ac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3B7BBD-CC4C-4E0A-80F2-D2CF1D3DC2FF}">
  <ds:schemaRefs>
    <ds:schemaRef ds:uri="4dc5afdf-b3ab-4297-9399-4fff46a1ac97"/>
    <ds:schemaRef ds:uri="a4ac9813-98d2-4768-89f7-63a47f8a434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AA22F5-5098-476B-807A-16B2959EE9DA}">
  <ds:schemaRefs>
    <ds:schemaRef ds:uri="4dc5afdf-b3ab-4297-9399-4fff46a1ac97"/>
    <ds:schemaRef ds:uri="a4ac9813-98d2-4768-89f7-63a47f8a43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183A7E-C287-46C9-B9B9-938101DF34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akt Powerpoint Template 2023 (3)</Template>
  <TotalTime>0</TotalTime>
  <Words>264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Poppins Light</vt:lpstr>
      <vt:lpstr>Office Theme</vt:lpstr>
      <vt:lpstr>Hayley Director of Services </vt:lpstr>
      <vt:lpstr>Current Context </vt:lpstr>
      <vt:lpstr>Why we are needed</vt:lpstr>
      <vt:lpstr>Offer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Hayley Director of Services</dc:title>
  <dc:creator>Hayley Speed</dc:creator>
  <cp:lastModifiedBy>Rachel O'Connor</cp:lastModifiedBy>
  <cp:revision>2</cp:revision>
  <dcterms:created xsi:type="dcterms:W3CDTF">2023-11-28T20:42:35Z</dcterms:created>
  <dcterms:modified xsi:type="dcterms:W3CDTF">2023-11-29T21:26:53Z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0x01010026F3D74E06EAC446812AA576D8BEE96E</vt:lpwstr>
  </property>
</Properties>
</file>