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84" r:id="rId3"/>
    <p:sldId id="294" r:id="rId4"/>
    <p:sldId id="273" r:id="rId5"/>
    <p:sldId id="258" r:id="rId6"/>
    <p:sldId id="259" r:id="rId7"/>
    <p:sldId id="277" r:id="rId8"/>
    <p:sldId id="291" r:id="rId9"/>
    <p:sldId id="263" r:id="rId10"/>
    <p:sldId id="292" r:id="rId11"/>
    <p:sldId id="293"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8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A4730-B153-42A5-BB86-9AF5F8EA11C8}" v="25" dt="2022-05-20T17:30:50.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4186" autoAdjust="0"/>
  </p:normalViewPr>
  <p:slideViewPr>
    <p:cSldViewPr snapToGrid="0" snapToObjects="1">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ohue, Joseph" userId="08adf77c-69dc-4fae-9d0c-823b3ce9a8a8" providerId="ADAL" clId="{364A4730-B153-42A5-BB86-9AF5F8EA11C8}"/>
    <pc:docChg chg="undo redo custSel addSld delSld modSld sldOrd">
      <pc:chgData name="Donohue, Joseph" userId="08adf77c-69dc-4fae-9d0c-823b3ce9a8a8" providerId="ADAL" clId="{364A4730-B153-42A5-BB86-9AF5F8EA11C8}" dt="2022-05-20T17:21:23.437" v="2422" actId="1076"/>
      <pc:docMkLst>
        <pc:docMk/>
      </pc:docMkLst>
      <pc:sldChg chg="addSp modSp mod modClrScheme chgLayout">
        <pc:chgData name="Donohue, Joseph" userId="08adf77c-69dc-4fae-9d0c-823b3ce9a8a8" providerId="ADAL" clId="{364A4730-B153-42A5-BB86-9AF5F8EA11C8}" dt="2022-05-20T17:08:11.947" v="1564" actId="6549"/>
        <pc:sldMkLst>
          <pc:docMk/>
          <pc:sldMk cId="3167318861" sldId="256"/>
        </pc:sldMkLst>
        <pc:spChg chg="mod ord">
          <ac:chgData name="Donohue, Joseph" userId="08adf77c-69dc-4fae-9d0c-823b3ce9a8a8" providerId="ADAL" clId="{364A4730-B153-42A5-BB86-9AF5F8EA11C8}" dt="2022-05-20T17:07:52.372" v="1547" actId="2711"/>
          <ac:spMkLst>
            <pc:docMk/>
            <pc:sldMk cId="3167318861" sldId="256"/>
            <ac:spMk id="2" creationId="{00000000-0000-0000-0000-000000000000}"/>
          </ac:spMkLst>
        </pc:spChg>
        <pc:spChg chg="mod ord">
          <ac:chgData name="Donohue, Joseph" userId="08adf77c-69dc-4fae-9d0c-823b3ce9a8a8" providerId="ADAL" clId="{364A4730-B153-42A5-BB86-9AF5F8EA11C8}" dt="2022-05-20T17:08:11.947" v="1564" actId="6549"/>
          <ac:spMkLst>
            <pc:docMk/>
            <pc:sldMk cId="3167318861" sldId="256"/>
            <ac:spMk id="3" creationId="{00000000-0000-0000-0000-000000000000}"/>
          </ac:spMkLst>
        </pc:spChg>
        <pc:picChg chg="add mod modCrop">
          <ac:chgData name="Donohue, Joseph" userId="08adf77c-69dc-4fae-9d0c-823b3ce9a8a8" providerId="ADAL" clId="{364A4730-B153-42A5-BB86-9AF5F8EA11C8}" dt="2022-05-20T17:05:44.452" v="1428" actId="1076"/>
          <ac:picMkLst>
            <pc:docMk/>
            <pc:sldMk cId="3167318861" sldId="256"/>
            <ac:picMk id="4" creationId="{CB797197-2420-4D0E-AAC5-2F4FE0ACC0F8}"/>
          </ac:picMkLst>
        </pc:picChg>
        <pc:picChg chg="add mod">
          <ac:chgData name="Donohue, Joseph" userId="08adf77c-69dc-4fae-9d0c-823b3ce9a8a8" providerId="ADAL" clId="{364A4730-B153-42A5-BB86-9AF5F8EA11C8}" dt="2022-05-20T17:05:51.979" v="1430" actId="1076"/>
          <ac:picMkLst>
            <pc:docMk/>
            <pc:sldMk cId="3167318861" sldId="256"/>
            <ac:picMk id="5" creationId="{00CB2E16-7A95-4D9A-A706-15D284C1604F}"/>
          </ac:picMkLst>
        </pc:picChg>
      </pc:sldChg>
      <pc:sldChg chg="ord">
        <pc:chgData name="Donohue, Joseph" userId="08adf77c-69dc-4fae-9d0c-823b3ce9a8a8" providerId="ADAL" clId="{364A4730-B153-42A5-BB86-9AF5F8EA11C8}" dt="2022-05-20T14:48:54.803" v="75"/>
        <pc:sldMkLst>
          <pc:docMk/>
          <pc:sldMk cId="1916982710" sldId="258"/>
        </pc:sldMkLst>
      </pc:sldChg>
      <pc:sldChg chg="modSp mod">
        <pc:chgData name="Donohue, Joseph" userId="08adf77c-69dc-4fae-9d0c-823b3ce9a8a8" providerId="ADAL" clId="{364A4730-B153-42A5-BB86-9AF5F8EA11C8}" dt="2022-05-20T17:13:33.363" v="1931" actId="1076"/>
        <pc:sldMkLst>
          <pc:docMk/>
          <pc:sldMk cId="1328477072" sldId="259"/>
        </pc:sldMkLst>
        <pc:spChg chg="mod">
          <ac:chgData name="Donohue, Joseph" userId="08adf77c-69dc-4fae-9d0c-823b3ce9a8a8" providerId="ADAL" clId="{364A4730-B153-42A5-BB86-9AF5F8EA11C8}" dt="2022-05-20T17:13:33.363" v="1931" actId="1076"/>
          <ac:spMkLst>
            <pc:docMk/>
            <pc:sldMk cId="1328477072" sldId="259"/>
            <ac:spMk id="5" creationId="{6A28CB65-33AC-419B-89BF-80CC2596D072}"/>
          </ac:spMkLst>
        </pc:spChg>
        <pc:graphicFrameChg chg="mod modGraphic">
          <ac:chgData name="Donohue, Joseph" userId="08adf77c-69dc-4fae-9d0c-823b3ce9a8a8" providerId="ADAL" clId="{364A4730-B153-42A5-BB86-9AF5F8EA11C8}" dt="2022-05-20T17:13:28.277" v="1930" actId="1076"/>
          <ac:graphicFrameMkLst>
            <pc:docMk/>
            <pc:sldMk cId="1328477072" sldId="259"/>
            <ac:graphicFrameMk id="6" creationId="{B7427F78-3EB9-423D-A0B6-E837366F8AD6}"/>
          </ac:graphicFrameMkLst>
        </pc:graphicFrameChg>
      </pc:sldChg>
      <pc:sldChg chg="del">
        <pc:chgData name="Donohue, Joseph" userId="08adf77c-69dc-4fae-9d0c-823b3ce9a8a8" providerId="ADAL" clId="{364A4730-B153-42A5-BB86-9AF5F8EA11C8}" dt="2022-05-20T15:54:58.792" v="445" actId="47"/>
        <pc:sldMkLst>
          <pc:docMk/>
          <pc:sldMk cId="3994000339" sldId="260"/>
        </pc:sldMkLst>
      </pc:sldChg>
      <pc:sldChg chg="del">
        <pc:chgData name="Donohue, Joseph" userId="08adf77c-69dc-4fae-9d0c-823b3ce9a8a8" providerId="ADAL" clId="{364A4730-B153-42A5-BB86-9AF5F8EA11C8}" dt="2022-05-20T11:52:04.446" v="11" actId="47"/>
        <pc:sldMkLst>
          <pc:docMk/>
          <pc:sldMk cId="2192443" sldId="261"/>
        </pc:sldMkLst>
      </pc:sldChg>
      <pc:sldChg chg="addSp modSp mod modClrScheme chgLayout">
        <pc:chgData name="Donohue, Joseph" userId="08adf77c-69dc-4fae-9d0c-823b3ce9a8a8" providerId="ADAL" clId="{364A4730-B153-42A5-BB86-9AF5F8EA11C8}" dt="2022-05-20T15:51:46.689" v="284" actId="207"/>
        <pc:sldMkLst>
          <pc:docMk/>
          <pc:sldMk cId="4142174934" sldId="263"/>
        </pc:sldMkLst>
        <pc:spChg chg="add mod ord">
          <ac:chgData name="Donohue, Joseph" userId="08adf77c-69dc-4fae-9d0c-823b3ce9a8a8" providerId="ADAL" clId="{364A4730-B153-42A5-BB86-9AF5F8EA11C8}" dt="2022-05-20T15:51:46.689" v="284" actId="207"/>
          <ac:spMkLst>
            <pc:docMk/>
            <pc:sldMk cId="4142174934" sldId="263"/>
            <ac:spMk id="2" creationId="{30784D0A-ED52-40A4-9897-7B17D7F91D5D}"/>
          </ac:spMkLst>
        </pc:spChg>
        <pc:graphicFrameChg chg="mod ord modGraphic">
          <ac:chgData name="Donohue, Joseph" userId="08adf77c-69dc-4fae-9d0c-823b3ce9a8a8" providerId="ADAL" clId="{364A4730-B153-42A5-BB86-9AF5F8EA11C8}" dt="2022-05-20T15:50:39.945" v="259" actId="1076"/>
          <ac:graphicFrameMkLst>
            <pc:docMk/>
            <pc:sldMk cId="4142174934" sldId="263"/>
            <ac:graphicFrameMk id="6" creationId="{EC350251-2BF9-407A-8B60-83EFE527B77E}"/>
          </ac:graphicFrameMkLst>
        </pc:graphicFrameChg>
      </pc:sldChg>
      <pc:sldChg chg="del">
        <pc:chgData name="Donohue, Joseph" userId="08adf77c-69dc-4fae-9d0c-823b3ce9a8a8" providerId="ADAL" clId="{364A4730-B153-42A5-BB86-9AF5F8EA11C8}" dt="2022-05-20T16:42:54.817" v="633" actId="47"/>
        <pc:sldMkLst>
          <pc:docMk/>
          <pc:sldMk cId="3667925404" sldId="264"/>
        </pc:sldMkLst>
      </pc:sldChg>
      <pc:sldChg chg="del">
        <pc:chgData name="Donohue, Joseph" userId="08adf77c-69dc-4fae-9d0c-823b3ce9a8a8" providerId="ADAL" clId="{364A4730-B153-42A5-BB86-9AF5F8EA11C8}" dt="2022-05-20T16:09:53.958" v="569" actId="47"/>
        <pc:sldMkLst>
          <pc:docMk/>
          <pc:sldMk cId="3958568061" sldId="266"/>
        </pc:sldMkLst>
      </pc:sldChg>
      <pc:sldChg chg="del">
        <pc:chgData name="Donohue, Joseph" userId="08adf77c-69dc-4fae-9d0c-823b3ce9a8a8" providerId="ADAL" clId="{364A4730-B153-42A5-BB86-9AF5F8EA11C8}" dt="2022-05-20T11:51:56.457" v="10" actId="47"/>
        <pc:sldMkLst>
          <pc:docMk/>
          <pc:sldMk cId="2286025744" sldId="267"/>
        </pc:sldMkLst>
      </pc:sldChg>
      <pc:sldChg chg="del">
        <pc:chgData name="Donohue, Joseph" userId="08adf77c-69dc-4fae-9d0c-823b3ce9a8a8" providerId="ADAL" clId="{364A4730-B153-42A5-BB86-9AF5F8EA11C8}" dt="2022-05-20T11:51:56.457" v="10" actId="47"/>
        <pc:sldMkLst>
          <pc:docMk/>
          <pc:sldMk cId="529315985" sldId="268"/>
        </pc:sldMkLst>
      </pc:sldChg>
      <pc:sldChg chg="del">
        <pc:chgData name="Donohue, Joseph" userId="08adf77c-69dc-4fae-9d0c-823b3ce9a8a8" providerId="ADAL" clId="{364A4730-B153-42A5-BB86-9AF5F8EA11C8}" dt="2022-05-20T11:52:50.691" v="18" actId="47"/>
        <pc:sldMkLst>
          <pc:docMk/>
          <pc:sldMk cId="762775741" sldId="269"/>
        </pc:sldMkLst>
      </pc:sldChg>
      <pc:sldChg chg="del">
        <pc:chgData name="Donohue, Joseph" userId="08adf77c-69dc-4fae-9d0c-823b3ce9a8a8" providerId="ADAL" clId="{364A4730-B153-42A5-BB86-9AF5F8EA11C8}" dt="2022-05-20T11:52:50.691" v="18" actId="47"/>
        <pc:sldMkLst>
          <pc:docMk/>
          <pc:sldMk cId="3360227003" sldId="272"/>
        </pc:sldMkLst>
      </pc:sldChg>
      <pc:sldChg chg="add del">
        <pc:chgData name="Donohue, Joseph" userId="08adf77c-69dc-4fae-9d0c-823b3ce9a8a8" providerId="ADAL" clId="{364A4730-B153-42A5-BB86-9AF5F8EA11C8}" dt="2022-05-20T11:51:50.711" v="9" actId="47"/>
        <pc:sldMkLst>
          <pc:docMk/>
          <pc:sldMk cId="3490587474" sldId="274"/>
        </pc:sldMkLst>
      </pc:sldChg>
      <pc:sldChg chg="del">
        <pc:chgData name="Donohue, Joseph" userId="08adf77c-69dc-4fae-9d0c-823b3ce9a8a8" providerId="ADAL" clId="{364A4730-B153-42A5-BB86-9AF5F8EA11C8}" dt="2022-05-20T11:52:27.382" v="14" actId="47"/>
        <pc:sldMkLst>
          <pc:docMk/>
          <pc:sldMk cId="909105473" sldId="275"/>
        </pc:sldMkLst>
      </pc:sldChg>
      <pc:sldChg chg="addSp modSp mod modClrScheme chgLayout">
        <pc:chgData name="Donohue, Joseph" userId="08adf77c-69dc-4fae-9d0c-823b3ce9a8a8" providerId="ADAL" clId="{364A4730-B153-42A5-BB86-9AF5F8EA11C8}" dt="2022-05-20T17:20:44.086" v="2420" actId="20577"/>
        <pc:sldMkLst>
          <pc:docMk/>
          <pc:sldMk cId="1697985204" sldId="277"/>
        </pc:sldMkLst>
        <pc:spChg chg="mod ord">
          <ac:chgData name="Donohue, Joseph" userId="08adf77c-69dc-4fae-9d0c-823b3ce9a8a8" providerId="ADAL" clId="{364A4730-B153-42A5-BB86-9AF5F8EA11C8}" dt="2022-05-20T17:11:49.491" v="1923" actId="20577"/>
          <ac:spMkLst>
            <pc:docMk/>
            <pc:sldMk cId="1697985204" sldId="277"/>
            <ac:spMk id="2" creationId="{7995053A-C124-46DD-938B-AB38C59ABDC5}"/>
          </ac:spMkLst>
        </pc:spChg>
        <pc:spChg chg="add mod ord">
          <ac:chgData name="Donohue, Joseph" userId="08adf77c-69dc-4fae-9d0c-823b3ce9a8a8" providerId="ADAL" clId="{364A4730-B153-42A5-BB86-9AF5F8EA11C8}" dt="2022-05-20T17:20:44.086" v="2420" actId="20577"/>
          <ac:spMkLst>
            <pc:docMk/>
            <pc:sldMk cId="1697985204" sldId="277"/>
            <ac:spMk id="3" creationId="{33E8F6AD-AFFB-419E-8407-B27DC9F53C01}"/>
          </ac:spMkLst>
        </pc:spChg>
      </pc:sldChg>
      <pc:sldChg chg="del ord">
        <pc:chgData name="Donohue, Joseph" userId="08adf77c-69dc-4fae-9d0c-823b3ce9a8a8" providerId="ADAL" clId="{364A4730-B153-42A5-BB86-9AF5F8EA11C8}" dt="2022-05-20T11:52:43.370" v="17" actId="47"/>
        <pc:sldMkLst>
          <pc:docMk/>
          <pc:sldMk cId="280027047" sldId="278"/>
        </pc:sldMkLst>
      </pc:sldChg>
      <pc:sldChg chg="del">
        <pc:chgData name="Donohue, Joseph" userId="08adf77c-69dc-4fae-9d0c-823b3ce9a8a8" providerId="ADAL" clId="{364A4730-B153-42A5-BB86-9AF5F8EA11C8}" dt="2022-05-20T11:52:50.691" v="18" actId="47"/>
        <pc:sldMkLst>
          <pc:docMk/>
          <pc:sldMk cId="84541493" sldId="280"/>
        </pc:sldMkLst>
      </pc:sldChg>
      <pc:sldChg chg="del">
        <pc:chgData name="Donohue, Joseph" userId="08adf77c-69dc-4fae-9d0c-823b3ce9a8a8" providerId="ADAL" clId="{364A4730-B153-42A5-BB86-9AF5F8EA11C8}" dt="2022-05-20T11:52:50.691" v="18" actId="47"/>
        <pc:sldMkLst>
          <pc:docMk/>
          <pc:sldMk cId="217323997" sldId="282"/>
        </pc:sldMkLst>
      </pc:sldChg>
      <pc:sldChg chg="del">
        <pc:chgData name="Donohue, Joseph" userId="08adf77c-69dc-4fae-9d0c-823b3ce9a8a8" providerId="ADAL" clId="{364A4730-B153-42A5-BB86-9AF5F8EA11C8}" dt="2022-05-20T11:52:50.691" v="18" actId="47"/>
        <pc:sldMkLst>
          <pc:docMk/>
          <pc:sldMk cId="3612069744" sldId="283"/>
        </pc:sldMkLst>
      </pc:sldChg>
      <pc:sldChg chg="modSp mod">
        <pc:chgData name="Donohue, Joseph" userId="08adf77c-69dc-4fae-9d0c-823b3ce9a8a8" providerId="ADAL" clId="{364A4730-B153-42A5-BB86-9AF5F8EA11C8}" dt="2022-05-20T11:52:59.677" v="19" actId="114"/>
        <pc:sldMkLst>
          <pc:docMk/>
          <pc:sldMk cId="3166645208" sldId="284"/>
        </pc:sldMkLst>
        <pc:spChg chg="mod">
          <ac:chgData name="Donohue, Joseph" userId="08adf77c-69dc-4fae-9d0c-823b3ce9a8a8" providerId="ADAL" clId="{364A4730-B153-42A5-BB86-9AF5F8EA11C8}" dt="2022-05-20T11:52:59.677" v="19" actId="114"/>
          <ac:spMkLst>
            <pc:docMk/>
            <pc:sldMk cId="3166645208" sldId="284"/>
            <ac:spMk id="2" creationId="{00000000-0000-0000-0000-000000000000}"/>
          </ac:spMkLst>
        </pc:spChg>
      </pc:sldChg>
      <pc:sldChg chg="del">
        <pc:chgData name="Donohue, Joseph" userId="08adf77c-69dc-4fae-9d0c-823b3ce9a8a8" providerId="ADAL" clId="{364A4730-B153-42A5-BB86-9AF5F8EA11C8}" dt="2022-05-20T15:53:00.610" v="305" actId="47"/>
        <pc:sldMkLst>
          <pc:docMk/>
          <pc:sldMk cId="148606755" sldId="285"/>
        </pc:sldMkLst>
      </pc:sldChg>
      <pc:sldChg chg="del">
        <pc:chgData name="Donohue, Joseph" userId="08adf77c-69dc-4fae-9d0c-823b3ce9a8a8" providerId="ADAL" clId="{364A4730-B153-42A5-BB86-9AF5F8EA11C8}" dt="2022-05-20T16:42:51.388" v="631" actId="47"/>
        <pc:sldMkLst>
          <pc:docMk/>
          <pc:sldMk cId="2372439655" sldId="286"/>
        </pc:sldMkLst>
      </pc:sldChg>
      <pc:sldChg chg="del">
        <pc:chgData name="Donohue, Joseph" userId="08adf77c-69dc-4fae-9d0c-823b3ce9a8a8" providerId="ADAL" clId="{364A4730-B153-42A5-BB86-9AF5F8EA11C8}" dt="2022-05-20T15:51:58.661" v="287" actId="47"/>
        <pc:sldMkLst>
          <pc:docMk/>
          <pc:sldMk cId="3149004957" sldId="287"/>
        </pc:sldMkLst>
      </pc:sldChg>
      <pc:sldChg chg="del">
        <pc:chgData name="Donohue, Joseph" userId="08adf77c-69dc-4fae-9d0c-823b3ce9a8a8" providerId="ADAL" clId="{364A4730-B153-42A5-BB86-9AF5F8EA11C8}" dt="2022-05-20T16:42:53.305" v="632" actId="47"/>
        <pc:sldMkLst>
          <pc:docMk/>
          <pc:sldMk cId="3009350520" sldId="288"/>
        </pc:sldMkLst>
      </pc:sldChg>
      <pc:sldChg chg="del">
        <pc:chgData name="Donohue, Joseph" userId="08adf77c-69dc-4fae-9d0c-823b3ce9a8a8" providerId="ADAL" clId="{364A4730-B153-42A5-BB86-9AF5F8EA11C8}" dt="2022-05-20T16:42:55.740" v="634" actId="47"/>
        <pc:sldMkLst>
          <pc:docMk/>
          <pc:sldMk cId="3544737364" sldId="289"/>
        </pc:sldMkLst>
      </pc:sldChg>
      <pc:sldChg chg="addSp modSp del mod">
        <pc:chgData name="Donohue, Joseph" userId="08adf77c-69dc-4fae-9d0c-823b3ce9a8a8" providerId="ADAL" clId="{364A4730-B153-42A5-BB86-9AF5F8EA11C8}" dt="2022-05-20T16:09:50.751" v="568" actId="2696"/>
        <pc:sldMkLst>
          <pc:docMk/>
          <pc:sldMk cId="3252130586" sldId="290"/>
        </pc:sldMkLst>
        <pc:spChg chg="mod">
          <ac:chgData name="Donohue, Joseph" userId="08adf77c-69dc-4fae-9d0c-823b3ce9a8a8" providerId="ADAL" clId="{364A4730-B153-42A5-BB86-9AF5F8EA11C8}" dt="2022-05-20T16:07:44.658" v="566" actId="1076"/>
          <ac:spMkLst>
            <pc:docMk/>
            <pc:sldMk cId="3252130586" sldId="290"/>
            <ac:spMk id="8" creationId="{88FAF01C-7B24-4365-BC4D-BD276D1793F9}"/>
          </ac:spMkLst>
        </pc:spChg>
        <pc:spChg chg="mod">
          <ac:chgData name="Donohue, Joseph" userId="08adf77c-69dc-4fae-9d0c-823b3ce9a8a8" providerId="ADAL" clId="{364A4730-B153-42A5-BB86-9AF5F8EA11C8}" dt="2022-05-20T16:06:34.594" v="465" actId="1076"/>
          <ac:spMkLst>
            <pc:docMk/>
            <pc:sldMk cId="3252130586" sldId="290"/>
            <ac:spMk id="10" creationId="{79B46E0C-0279-4E5D-BB9E-03DA79DC928A}"/>
          </ac:spMkLst>
        </pc:spChg>
        <pc:spChg chg="mod">
          <ac:chgData name="Donohue, Joseph" userId="08adf77c-69dc-4fae-9d0c-823b3ce9a8a8" providerId="ADAL" clId="{364A4730-B153-42A5-BB86-9AF5F8EA11C8}" dt="2022-05-20T16:07:21.317" v="564" actId="20577"/>
          <ac:spMkLst>
            <pc:docMk/>
            <pc:sldMk cId="3252130586" sldId="290"/>
            <ac:spMk id="11" creationId="{6B15F51C-60DF-46CE-A65D-F178DCDBA93A}"/>
          </ac:spMkLst>
        </pc:spChg>
        <pc:spChg chg="add mod">
          <ac:chgData name="Donohue, Joseph" userId="08adf77c-69dc-4fae-9d0c-823b3ce9a8a8" providerId="ADAL" clId="{364A4730-B153-42A5-BB86-9AF5F8EA11C8}" dt="2022-05-20T16:09:42.394" v="567" actId="1076"/>
          <ac:spMkLst>
            <pc:docMk/>
            <pc:sldMk cId="3252130586" sldId="290"/>
            <ac:spMk id="12" creationId="{6D2B458B-132B-4BC3-AE3A-F66DF2CE2E95}"/>
          </ac:spMkLst>
        </pc:spChg>
        <pc:grpChg chg="mod">
          <ac:chgData name="Donohue, Joseph" userId="08adf77c-69dc-4fae-9d0c-823b3ce9a8a8" providerId="ADAL" clId="{364A4730-B153-42A5-BB86-9AF5F8EA11C8}" dt="2022-05-20T16:06:34.594" v="465" actId="1076"/>
          <ac:grpSpMkLst>
            <pc:docMk/>
            <pc:sldMk cId="3252130586" sldId="290"/>
            <ac:grpSpMk id="9" creationId="{69E403F2-B342-434D-9612-AC71403FEC7E}"/>
          </ac:grpSpMkLst>
        </pc:grpChg>
      </pc:sldChg>
      <pc:sldChg chg="addSp delSp modSp add mod">
        <pc:chgData name="Donohue, Joseph" userId="08adf77c-69dc-4fae-9d0c-823b3ce9a8a8" providerId="ADAL" clId="{364A4730-B153-42A5-BB86-9AF5F8EA11C8}" dt="2022-05-20T17:21:04.475" v="2421" actId="207"/>
        <pc:sldMkLst>
          <pc:docMk/>
          <pc:sldMk cId="1844559258" sldId="291"/>
        </pc:sldMkLst>
        <pc:spChg chg="add mod">
          <ac:chgData name="Donohue, Joseph" userId="08adf77c-69dc-4fae-9d0c-823b3ce9a8a8" providerId="ADAL" clId="{364A4730-B153-42A5-BB86-9AF5F8EA11C8}" dt="2022-05-20T17:21:04.475" v="2421" actId="207"/>
          <ac:spMkLst>
            <pc:docMk/>
            <pc:sldMk cId="1844559258" sldId="291"/>
            <ac:spMk id="4" creationId="{EFAA09AC-F539-47EF-993D-EFB441DB3A00}"/>
          </ac:spMkLst>
        </pc:spChg>
        <pc:spChg chg="mod">
          <ac:chgData name="Donohue, Joseph" userId="08adf77c-69dc-4fae-9d0c-823b3ce9a8a8" providerId="ADAL" clId="{364A4730-B153-42A5-BB86-9AF5F8EA11C8}" dt="2022-05-20T16:51:51.194" v="946" actId="1076"/>
          <ac:spMkLst>
            <pc:docMk/>
            <pc:sldMk cId="1844559258" sldId="291"/>
            <ac:spMk id="5" creationId="{CD0C9924-F3EA-45E5-97B1-3D5799F702B9}"/>
          </ac:spMkLst>
        </pc:spChg>
        <pc:spChg chg="add del mod">
          <ac:chgData name="Donohue, Joseph" userId="08adf77c-69dc-4fae-9d0c-823b3ce9a8a8" providerId="ADAL" clId="{364A4730-B153-42A5-BB86-9AF5F8EA11C8}" dt="2022-05-20T16:58:30.962" v="1096" actId="14100"/>
          <ac:spMkLst>
            <pc:docMk/>
            <pc:sldMk cId="1844559258" sldId="291"/>
            <ac:spMk id="7" creationId="{7DD2EBDE-9BC9-4425-BA43-152033A55714}"/>
          </ac:spMkLst>
        </pc:spChg>
        <pc:spChg chg="mod">
          <ac:chgData name="Donohue, Joseph" userId="08adf77c-69dc-4fae-9d0c-823b3ce9a8a8" providerId="ADAL" clId="{364A4730-B153-42A5-BB86-9AF5F8EA11C8}" dt="2022-05-20T17:01:39.363" v="1244" actId="20577"/>
          <ac:spMkLst>
            <pc:docMk/>
            <pc:sldMk cId="1844559258" sldId="291"/>
            <ac:spMk id="8" creationId="{88FAF01C-7B24-4365-BC4D-BD276D1793F9}"/>
          </ac:spMkLst>
        </pc:spChg>
        <pc:spChg chg="mod">
          <ac:chgData name="Donohue, Joseph" userId="08adf77c-69dc-4fae-9d0c-823b3ce9a8a8" providerId="ADAL" clId="{364A4730-B153-42A5-BB86-9AF5F8EA11C8}" dt="2022-05-20T16:50:06.416" v="932" actId="1076"/>
          <ac:spMkLst>
            <pc:docMk/>
            <pc:sldMk cId="1844559258" sldId="291"/>
            <ac:spMk id="10" creationId="{79B46E0C-0279-4E5D-BB9E-03DA79DC928A}"/>
          </ac:spMkLst>
        </pc:spChg>
        <pc:spChg chg="mod">
          <ac:chgData name="Donohue, Joseph" userId="08adf77c-69dc-4fae-9d0c-823b3ce9a8a8" providerId="ADAL" clId="{364A4730-B153-42A5-BB86-9AF5F8EA11C8}" dt="2022-05-20T17:04:03.925" v="1372" actId="20577"/>
          <ac:spMkLst>
            <pc:docMk/>
            <pc:sldMk cId="1844559258" sldId="291"/>
            <ac:spMk id="11" creationId="{6B15F51C-60DF-46CE-A65D-F178DCDBA93A}"/>
          </ac:spMkLst>
        </pc:spChg>
        <pc:spChg chg="add mod">
          <ac:chgData name="Donohue, Joseph" userId="08adf77c-69dc-4fae-9d0c-823b3ce9a8a8" providerId="ADAL" clId="{364A4730-B153-42A5-BB86-9AF5F8EA11C8}" dt="2022-05-20T17:21:04.475" v="2421" actId="207"/>
          <ac:spMkLst>
            <pc:docMk/>
            <pc:sldMk cId="1844559258" sldId="291"/>
            <ac:spMk id="12" creationId="{7536FB3B-E7AA-4515-BF02-AD4F6DDFD30A}"/>
          </ac:spMkLst>
        </pc:spChg>
        <pc:spChg chg="add del mod ord">
          <ac:chgData name="Donohue, Joseph" userId="08adf77c-69dc-4fae-9d0c-823b3ce9a8a8" providerId="ADAL" clId="{364A4730-B153-42A5-BB86-9AF5F8EA11C8}" dt="2022-05-20T16:58:38.451" v="1115"/>
          <ac:spMkLst>
            <pc:docMk/>
            <pc:sldMk cId="1844559258" sldId="291"/>
            <ac:spMk id="13" creationId="{B2E977C1-EE52-44D4-B999-8EBEFDAC8A3E}"/>
          </ac:spMkLst>
        </pc:spChg>
        <pc:spChg chg="add mod">
          <ac:chgData name="Donohue, Joseph" userId="08adf77c-69dc-4fae-9d0c-823b3ce9a8a8" providerId="ADAL" clId="{364A4730-B153-42A5-BB86-9AF5F8EA11C8}" dt="2022-05-20T17:21:04.475" v="2421" actId="207"/>
          <ac:spMkLst>
            <pc:docMk/>
            <pc:sldMk cId="1844559258" sldId="291"/>
            <ac:spMk id="14" creationId="{80642394-6739-45F2-9355-F415E66B607E}"/>
          </ac:spMkLst>
        </pc:spChg>
        <pc:grpChg chg="mod">
          <ac:chgData name="Donohue, Joseph" userId="08adf77c-69dc-4fae-9d0c-823b3ce9a8a8" providerId="ADAL" clId="{364A4730-B153-42A5-BB86-9AF5F8EA11C8}" dt="2022-05-20T16:57:37.899" v="1088" actId="1076"/>
          <ac:grpSpMkLst>
            <pc:docMk/>
            <pc:sldMk cId="1844559258" sldId="291"/>
            <ac:grpSpMk id="9" creationId="{69E403F2-B342-434D-9612-AC71403FEC7E}"/>
          </ac:grpSpMkLst>
        </pc:grpChg>
        <pc:graphicFrameChg chg="add del mod modGraphic">
          <ac:chgData name="Donohue, Joseph" userId="08adf77c-69dc-4fae-9d0c-823b3ce9a8a8" providerId="ADAL" clId="{364A4730-B153-42A5-BB86-9AF5F8EA11C8}" dt="2022-05-20T16:51:22.692" v="944" actId="478"/>
          <ac:graphicFrameMkLst>
            <pc:docMk/>
            <pc:sldMk cId="1844559258" sldId="291"/>
            <ac:graphicFrameMk id="3" creationId="{A346984F-9CAB-4AA8-A9B7-F7C481B65EAF}"/>
          </ac:graphicFrameMkLst>
        </pc:graphicFrameChg>
      </pc:sldChg>
      <pc:sldChg chg="addSp delSp modSp add mod">
        <pc:chgData name="Donohue, Joseph" userId="08adf77c-69dc-4fae-9d0c-823b3ce9a8a8" providerId="ADAL" clId="{364A4730-B153-42A5-BB86-9AF5F8EA11C8}" dt="2022-05-20T15:51:55.083" v="286" actId="207"/>
        <pc:sldMkLst>
          <pc:docMk/>
          <pc:sldMk cId="39605931" sldId="292"/>
        </pc:sldMkLst>
        <pc:spChg chg="mod">
          <ac:chgData name="Donohue, Joseph" userId="08adf77c-69dc-4fae-9d0c-823b3ce9a8a8" providerId="ADAL" clId="{364A4730-B153-42A5-BB86-9AF5F8EA11C8}" dt="2022-05-20T15:51:55.083" v="286" actId="207"/>
          <ac:spMkLst>
            <pc:docMk/>
            <pc:sldMk cId="39605931" sldId="292"/>
            <ac:spMk id="2" creationId="{30784D0A-ED52-40A4-9897-7B17D7F91D5D}"/>
          </ac:spMkLst>
        </pc:spChg>
        <pc:graphicFrameChg chg="add mod modGraphic">
          <ac:chgData name="Donohue, Joseph" userId="08adf77c-69dc-4fae-9d0c-823b3ce9a8a8" providerId="ADAL" clId="{364A4730-B153-42A5-BB86-9AF5F8EA11C8}" dt="2022-05-20T15:51:36.609" v="282" actId="1076"/>
          <ac:graphicFrameMkLst>
            <pc:docMk/>
            <pc:sldMk cId="39605931" sldId="292"/>
            <ac:graphicFrameMk id="5" creationId="{9D6472AC-1852-439D-B0D1-33A26391BA36}"/>
          </ac:graphicFrameMkLst>
        </pc:graphicFrameChg>
        <pc:graphicFrameChg chg="del">
          <ac:chgData name="Donohue, Joseph" userId="08adf77c-69dc-4fae-9d0c-823b3ce9a8a8" providerId="ADAL" clId="{364A4730-B153-42A5-BB86-9AF5F8EA11C8}" dt="2022-05-20T15:51:01.972" v="270" actId="478"/>
          <ac:graphicFrameMkLst>
            <pc:docMk/>
            <pc:sldMk cId="39605931" sldId="292"/>
            <ac:graphicFrameMk id="6" creationId="{EC350251-2BF9-407A-8B60-83EFE527B77E}"/>
          </ac:graphicFrameMkLst>
        </pc:graphicFrameChg>
        <pc:picChg chg="del">
          <ac:chgData name="Donohue, Joseph" userId="08adf77c-69dc-4fae-9d0c-823b3ce9a8a8" providerId="ADAL" clId="{364A4730-B153-42A5-BB86-9AF5F8EA11C8}" dt="2022-05-20T15:51:03.684" v="271" actId="478"/>
          <ac:picMkLst>
            <pc:docMk/>
            <pc:sldMk cId="39605931" sldId="292"/>
            <ac:picMk id="7" creationId="{B734DF23-1FFD-4445-A771-E3875BCA83B0}"/>
          </ac:picMkLst>
        </pc:picChg>
      </pc:sldChg>
      <pc:sldChg chg="new del">
        <pc:chgData name="Donohue, Joseph" userId="08adf77c-69dc-4fae-9d0c-823b3ce9a8a8" providerId="ADAL" clId="{364A4730-B153-42A5-BB86-9AF5F8EA11C8}" dt="2022-05-20T15:47:59.600" v="181" actId="47"/>
        <pc:sldMkLst>
          <pc:docMk/>
          <pc:sldMk cId="3241432170" sldId="292"/>
        </pc:sldMkLst>
      </pc:sldChg>
      <pc:sldChg chg="addSp delSp modSp add mod">
        <pc:chgData name="Donohue, Joseph" userId="08adf77c-69dc-4fae-9d0c-823b3ce9a8a8" providerId="ADAL" clId="{364A4730-B153-42A5-BB86-9AF5F8EA11C8}" dt="2022-05-20T17:21:23.437" v="2422" actId="1076"/>
        <pc:sldMkLst>
          <pc:docMk/>
          <pc:sldMk cId="1580174431" sldId="293"/>
        </pc:sldMkLst>
        <pc:spChg chg="mod">
          <ac:chgData name="Donohue, Joseph" userId="08adf77c-69dc-4fae-9d0c-823b3ce9a8a8" providerId="ADAL" clId="{364A4730-B153-42A5-BB86-9AF5F8EA11C8}" dt="2022-05-20T15:52:46.248" v="304" actId="207"/>
          <ac:spMkLst>
            <pc:docMk/>
            <pc:sldMk cId="1580174431" sldId="293"/>
            <ac:spMk id="2" creationId="{30784D0A-ED52-40A4-9897-7B17D7F91D5D}"/>
          </ac:spMkLst>
        </pc:spChg>
        <pc:graphicFrameChg chg="del">
          <ac:chgData name="Donohue, Joseph" userId="08adf77c-69dc-4fae-9d0c-823b3ce9a8a8" providerId="ADAL" clId="{364A4730-B153-42A5-BB86-9AF5F8EA11C8}" dt="2022-05-20T15:52:21.512" v="291" actId="478"/>
          <ac:graphicFrameMkLst>
            <pc:docMk/>
            <pc:sldMk cId="1580174431" sldId="293"/>
            <ac:graphicFrameMk id="5" creationId="{9D6472AC-1852-439D-B0D1-33A26391BA36}"/>
          </ac:graphicFrameMkLst>
        </pc:graphicFrameChg>
        <pc:picChg chg="add mod">
          <ac:chgData name="Donohue, Joseph" userId="08adf77c-69dc-4fae-9d0c-823b3ce9a8a8" providerId="ADAL" clId="{364A4730-B153-42A5-BB86-9AF5F8EA11C8}" dt="2022-05-20T17:21:23.437" v="2422" actId="1076"/>
          <ac:picMkLst>
            <pc:docMk/>
            <pc:sldMk cId="1580174431" sldId="293"/>
            <ac:picMk id="3" creationId="{5088905B-83C9-494A-B17F-2033ADAE469F}"/>
          </ac:picMkLst>
        </pc:picChg>
      </pc:sldChg>
      <pc:sldChg chg="new del">
        <pc:chgData name="Donohue, Joseph" userId="08adf77c-69dc-4fae-9d0c-823b3ce9a8a8" providerId="ADAL" clId="{364A4730-B153-42A5-BB86-9AF5F8EA11C8}" dt="2022-05-20T15:52:16.659" v="289" actId="47"/>
        <pc:sldMkLst>
          <pc:docMk/>
          <pc:sldMk cId="1699354215" sldId="293"/>
        </pc:sldMkLst>
      </pc:sldChg>
      <pc:sldChg chg="addSp delSp modSp new mod">
        <pc:chgData name="Donohue, Joseph" userId="08adf77c-69dc-4fae-9d0c-823b3ce9a8a8" providerId="ADAL" clId="{364A4730-B153-42A5-BB86-9AF5F8EA11C8}" dt="2022-05-20T16:39:39.410" v="630" actId="113"/>
        <pc:sldMkLst>
          <pc:docMk/>
          <pc:sldMk cId="1020704970" sldId="294"/>
        </pc:sldMkLst>
        <pc:spChg chg="mod">
          <ac:chgData name="Donohue, Joseph" userId="08adf77c-69dc-4fae-9d0c-823b3ce9a8a8" providerId="ADAL" clId="{364A4730-B153-42A5-BB86-9AF5F8EA11C8}" dt="2022-05-20T16:39:39.410" v="630" actId="113"/>
          <ac:spMkLst>
            <pc:docMk/>
            <pc:sldMk cId="1020704970" sldId="294"/>
            <ac:spMk id="2" creationId="{834D5082-6F5D-411F-B3D1-A6D4B454B70B}"/>
          </ac:spMkLst>
        </pc:spChg>
        <pc:spChg chg="del">
          <ac:chgData name="Donohue, Joseph" userId="08adf77c-69dc-4fae-9d0c-823b3ce9a8a8" providerId="ADAL" clId="{364A4730-B153-42A5-BB86-9AF5F8EA11C8}" dt="2022-05-20T16:19:44.231" v="589" actId="478"/>
          <ac:spMkLst>
            <pc:docMk/>
            <pc:sldMk cId="1020704970" sldId="294"/>
            <ac:spMk id="3" creationId="{163CD1B0-68CC-4EC9-B306-36170F85889A}"/>
          </ac:spMkLst>
        </pc:spChg>
        <pc:spChg chg="del">
          <ac:chgData name="Donohue, Joseph" userId="08adf77c-69dc-4fae-9d0c-823b3ce9a8a8" providerId="ADAL" clId="{364A4730-B153-42A5-BB86-9AF5F8EA11C8}" dt="2022-05-20T16:38:03.513" v="614"/>
          <ac:spMkLst>
            <pc:docMk/>
            <pc:sldMk cId="1020704970" sldId="294"/>
            <ac:spMk id="4" creationId="{11A195AF-FBA3-4A5D-B927-1DEDE8ABBF17}"/>
          </ac:spMkLst>
        </pc:spChg>
        <pc:picChg chg="add mod">
          <ac:chgData name="Donohue, Joseph" userId="08adf77c-69dc-4fae-9d0c-823b3ce9a8a8" providerId="ADAL" clId="{364A4730-B153-42A5-BB86-9AF5F8EA11C8}" dt="2022-05-20T16:39:29.431" v="629" actId="1076"/>
          <ac:picMkLst>
            <pc:docMk/>
            <pc:sldMk cId="1020704970" sldId="294"/>
            <ac:picMk id="6" creationId="{C866B109-6A19-4165-8904-94F4A6DA0078}"/>
          </ac:picMkLst>
        </pc:picChg>
        <pc:picChg chg="add mod">
          <ac:chgData name="Donohue, Joseph" userId="08adf77c-69dc-4fae-9d0c-823b3ce9a8a8" providerId="ADAL" clId="{364A4730-B153-42A5-BB86-9AF5F8EA11C8}" dt="2022-05-20T16:39:17.656" v="626" actId="1076"/>
          <ac:picMkLst>
            <pc:docMk/>
            <pc:sldMk cId="1020704970" sldId="294"/>
            <ac:picMk id="8" creationId="{04FCC681-8AAC-4731-8DDA-8C14EC1D7624}"/>
          </ac:picMkLst>
        </pc:picChg>
        <pc:picChg chg="add mod modCrop">
          <ac:chgData name="Donohue, Joseph" userId="08adf77c-69dc-4fae-9d0c-823b3ce9a8a8" providerId="ADAL" clId="{364A4730-B153-42A5-BB86-9AF5F8EA11C8}" dt="2022-05-20T16:39:21.201" v="627" actId="1076"/>
          <ac:picMkLst>
            <pc:docMk/>
            <pc:sldMk cId="1020704970" sldId="294"/>
            <ac:picMk id="10" creationId="{0A020201-2733-4520-AD5C-DDD9751B9A73}"/>
          </ac:picMkLst>
        </pc:picChg>
      </pc:sldChg>
      <pc:sldChg chg="addSp delSp modSp new del mod">
        <pc:chgData name="Donohue, Joseph" userId="08adf77c-69dc-4fae-9d0c-823b3ce9a8a8" providerId="ADAL" clId="{364A4730-B153-42A5-BB86-9AF5F8EA11C8}" dt="2022-05-20T16:05:37.091" v="453" actId="680"/>
        <pc:sldMkLst>
          <pc:docMk/>
          <pc:sldMk cId="3689400875" sldId="294"/>
        </pc:sldMkLst>
        <pc:spChg chg="add del mod">
          <ac:chgData name="Donohue, Joseph" userId="08adf77c-69dc-4fae-9d0c-823b3ce9a8a8" providerId="ADAL" clId="{364A4730-B153-42A5-BB86-9AF5F8EA11C8}" dt="2022-05-20T16:05:36.157" v="452" actId="22"/>
          <ac:spMkLst>
            <pc:docMk/>
            <pc:sldMk cId="3689400875" sldId="294"/>
            <ac:spMk id="3" creationId="{508B55B0-23FC-487A-A9A2-384E4DB1969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52F5AE-B166-40E9-A5DC-E4768DEDC997}" type="doc">
      <dgm:prSet loTypeId="urn:microsoft.com/office/officeart/2005/8/layout/vList2" loCatId="list" qsTypeId="urn:microsoft.com/office/officeart/2005/8/quickstyle/simple4" qsCatId="simple" csTypeId="urn:microsoft.com/office/officeart/2005/8/colors/accent0_1" csCatId="mainScheme" phldr="1"/>
      <dgm:spPr/>
      <dgm:t>
        <a:bodyPr/>
        <a:lstStyle/>
        <a:p>
          <a:endParaRPr lang="en-US"/>
        </a:p>
      </dgm:t>
    </dgm:pt>
    <dgm:pt modelId="{B9D240BB-0018-475B-BD13-4E05CF335AA4}">
      <dgm:prSet/>
      <dgm:spPr/>
      <dgm:t>
        <a:bodyPr/>
        <a:lstStyle/>
        <a:p>
          <a:r>
            <a:rPr lang="en-GB"/>
            <a:t>The problem we are all trying to solve is incredibly complex.</a:t>
          </a:r>
          <a:endParaRPr lang="en-US"/>
        </a:p>
      </dgm:t>
    </dgm:pt>
    <dgm:pt modelId="{214334F5-B161-4736-B9D8-F0F7CF7596A7}" type="parTrans" cxnId="{043CD670-A431-451F-9206-CB44F7755AFA}">
      <dgm:prSet/>
      <dgm:spPr/>
      <dgm:t>
        <a:bodyPr/>
        <a:lstStyle/>
        <a:p>
          <a:endParaRPr lang="en-US"/>
        </a:p>
      </dgm:t>
    </dgm:pt>
    <dgm:pt modelId="{7F00E727-BD1A-4060-9857-FD2A3C180B6A}" type="sibTrans" cxnId="{043CD670-A431-451F-9206-CB44F7755AFA}">
      <dgm:prSet/>
      <dgm:spPr/>
      <dgm:t>
        <a:bodyPr/>
        <a:lstStyle/>
        <a:p>
          <a:endParaRPr lang="en-US"/>
        </a:p>
      </dgm:t>
    </dgm:pt>
    <dgm:pt modelId="{23A03658-5F20-4382-BC3F-79A5597E75FD}">
      <dgm:prSet/>
      <dgm:spPr/>
      <dgm:t>
        <a:bodyPr/>
        <a:lstStyle/>
        <a:p>
          <a:r>
            <a:rPr lang="en-GB"/>
            <a:t>No one organisation has a ringfenced budget dedicated to delivering the strategy.</a:t>
          </a:r>
          <a:endParaRPr lang="en-US"/>
        </a:p>
      </dgm:t>
    </dgm:pt>
    <dgm:pt modelId="{9A78A0AC-E01F-4D65-9FD6-98AA87C55AC6}" type="parTrans" cxnId="{F40F0E95-CD0C-4D3B-91DB-76C153D6FAE9}">
      <dgm:prSet/>
      <dgm:spPr/>
      <dgm:t>
        <a:bodyPr/>
        <a:lstStyle/>
        <a:p>
          <a:endParaRPr lang="en-US"/>
        </a:p>
      </dgm:t>
    </dgm:pt>
    <dgm:pt modelId="{E6570F01-26A0-4406-91DC-F64873BD9E2F}" type="sibTrans" cxnId="{F40F0E95-CD0C-4D3B-91DB-76C153D6FAE9}">
      <dgm:prSet/>
      <dgm:spPr/>
      <dgm:t>
        <a:bodyPr/>
        <a:lstStyle/>
        <a:p>
          <a:endParaRPr lang="en-US"/>
        </a:p>
      </dgm:t>
    </dgm:pt>
    <dgm:pt modelId="{9196AC3F-8359-4269-AE27-70BCCC3B0DA5}">
      <dgm:prSet/>
      <dgm:spPr/>
      <dgm:t>
        <a:bodyPr/>
        <a:lstStyle/>
        <a:p>
          <a:r>
            <a:rPr lang="en-GB" dirty="0"/>
            <a:t>The </a:t>
          </a:r>
          <a:r>
            <a:rPr lang="en-GB" b="1" dirty="0"/>
            <a:t>statutory</a:t>
          </a:r>
          <a:r>
            <a:rPr lang="en-GB" dirty="0"/>
            <a:t> burden of preventing homelessness falls mainly on individual Local Authorities, but…</a:t>
          </a:r>
          <a:endParaRPr lang="en-US" dirty="0"/>
        </a:p>
      </dgm:t>
    </dgm:pt>
    <dgm:pt modelId="{D1DA12BD-595B-4234-8240-49C6576E42E4}" type="parTrans" cxnId="{4A8563CD-3FD8-47C3-9C00-C69FE48B1E03}">
      <dgm:prSet/>
      <dgm:spPr/>
      <dgm:t>
        <a:bodyPr/>
        <a:lstStyle/>
        <a:p>
          <a:endParaRPr lang="en-US"/>
        </a:p>
      </dgm:t>
    </dgm:pt>
    <dgm:pt modelId="{5F9D05C9-E55F-4195-B330-D05C980A4034}" type="sibTrans" cxnId="{4A8563CD-3FD8-47C3-9C00-C69FE48B1E03}">
      <dgm:prSet/>
      <dgm:spPr/>
      <dgm:t>
        <a:bodyPr/>
        <a:lstStyle/>
        <a:p>
          <a:endParaRPr lang="en-US"/>
        </a:p>
      </dgm:t>
    </dgm:pt>
    <dgm:pt modelId="{44C43854-EAE6-4F68-9036-DA966BEAAB09}">
      <dgm:prSet/>
      <dgm:spPr/>
      <dgm:t>
        <a:bodyPr/>
        <a:lstStyle/>
        <a:p>
          <a:r>
            <a:rPr lang="en-GB" b="0" dirty="0"/>
            <a:t>…</a:t>
          </a:r>
          <a:r>
            <a:rPr lang="en-GB" b="1" dirty="0"/>
            <a:t>Every organisation </a:t>
          </a:r>
          <a:r>
            <a:rPr lang="en-GB" dirty="0"/>
            <a:t>across the whole system has an interest in, and a role to play in preventing homelessness. </a:t>
          </a:r>
          <a:endParaRPr lang="en-US" dirty="0"/>
        </a:p>
      </dgm:t>
    </dgm:pt>
    <dgm:pt modelId="{0581EA4B-D6F3-4693-B28D-A7A00B977A4B}" type="parTrans" cxnId="{E8FFA8A9-5E1E-4271-A7AB-C2F995F13EA4}">
      <dgm:prSet/>
      <dgm:spPr/>
      <dgm:t>
        <a:bodyPr/>
        <a:lstStyle/>
        <a:p>
          <a:endParaRPr lang="en-US"/>
        </a:p>
      </dgm:t>
    </dgm:pt>
    <dgm:pt modelId="{9E3D30F0-511B-4763-A8A9-C6D5781BA2D6}" type="sibTrans" cxnId="{E8FFA8A9-5E1E-4271-A7AB-C2F995F13EA4}">
      <dgm:prSet/>
      <dgm:spPr/>
      <dgm:t>
        <a:bodyPr/>
        <a:lstStyle/>
        <a:p>
          <a:endParaRPr lang="en-US"/>
        </a:p>
      </dgm:t>
    </dgm:pt>
    <dgm:pt modelId="{2611A7C9-7673-4E20-A39C-7915851E746B}" type="pres">
      <dgm:prSet presAssocID="{2652F5AE-B166-40E9-A5DC-E4768DEDC997}" presName="linear" presStyleCnt="0">
        <dgm:presLayoutVars>
          <dgm:animLvl val="lvl"/>
          <dgm:resizeHandles val="exact"/>
        </dgm:presLayoutVars>
      </dgm:prSet>
      <dgm:spPr/>
    </dgm:pt>
    <dgm:pt modelId="{D87062B5-AB7E-428B-9243-D88FD18BAC56}" type="pres">
      <dgm:prSet presAssocID="{B9D240BB-0018-475B-BD13-4E05CF335AA4}" presName="parentText" presStyleLbl="node1" presStyleIdx="0" presStyleCnt="4">
        <dgm:presLayoutVars>
          <dgm:chMax val="0"/>
          <dgm:bulletEnabled val="1"/>
        </dgm:presLayoutVars>
      </dgm:prSet>
      <dgm:spPr/>
    </dgm:pt>
    <dgm:pt modelId="{01825C77-8232-41DA-95D5-4B817262EF64}" type="pres">
      <dgm:prSet presAssocID="{7F00E727-BD1A-4060-9857-FD2A3C180B6A}" presName="spacer" presStyleCnt="0"/>
      <dgm:spPr/>
    </dgm:pt>
    <dgm:pt modelId="{7831178F-4043-4DE5-AD1D-6FBA7DF5774C}" type="pres">
      <dgm:prSet presAssocID="{23A03658-5F20-4382-BC3F-79A5597E75FD}" presName="parentText" presStyleLbl="node1" presStyleIdx="1" presStyleCnt="4">
        <dgm:presLayoutVars>
          <dgm:chMax val="0"/>
          <dgm:bulletEnabled val="1"/>
        </dgm:presLayoutVars>
      </dgm:prSet>
      <dgm:spPr/>
    </dgm:pt>
    <dgm:pt modelId="{D1E3DF32-7E9E-4C5B-9E2D-EC97C3327874}" type="pres">
      <dgm:prSet presAssocID="{E6570F01-26A0-4406-91DC-F64873BD9E2F}" presName="spacer" presStyleCnt="0"/>
      <dgm:spPr/>
    </dgm:pt>
    <dgm:pt modelId="{371FEDE3-3025-4059-B003-9623925B10F9}" type="pres">
      <dgm:prSet presAssocID="{9196AC3F-8359-4269-AE27-70BCCC3B0DA5}" presName="parentText" presStyleLbl="node1" presStyleIdx="2" presStyleCnt="4">
        <dgm:presLayoutVars>
          <dgm:chMax val="0"/>
          <dgm:bulletEnabled val="1"/>
        </dgm:presLayoutVars>
      </dgm:prSet>
      <dgm:spPr/>
    </dgm:pt>
    <dgm:pt modelId="{3BAD82C1-0161-4627-8810-CCE455D8BF2A}" type="pres">
      <dgm:prSet presAssocID="{5F9D05C9-E55F-4195-B330-D05C980A4034}" presName="spacer" presStyleCnt="0"/>
      <dgm:spPr/>
    </dgm:pt>
    <dgm:pt modelId="{0A0AF282-6DFB-47B4-AA75-F4A104A882C1}" type="pres">
      <dgm:prSet presAssocID="{44C43854-EAE6-4F68-9036-DA966BEAAB09}" presName="parentText" presStyleLbl="node1" presStyleIdx="3" presStyleCnt="4">
        <dgm:presLayoutVars>
          <dgm:chMax val="0"/>
          <dgm:bulletEnabled val="1"/>
        </dgm:presLayoutVars>
      </dgm:prSet>
      <dgm:spPr/>
    </dgm:pt>
  </dgm:ptLst>
  <dgm:cxnLst>
    <dgm:cxn modelId="{E2CAE347-D77D-4FBD-93FD-1EB78FBEF056}" type="presOf" srcId="{B9D240BB-0018-475B-BD13-4E05CF335AA4}" destId="{D87062B5-AB7E-428B-9243-D88FD18BAC56}" srcOrd="0" destOrd="0" presId="urn:microsoft.com/office/officeart/2005/8/layout/vList2"/>
    <dgm:cxn modelId="{237BE068-B416-4E4C-83FB-F52ACD9CA55C}" type="presOf" srcId="{2652F5AE-B166-40E9-A5DC-E4768DEDC997}" destId="{2611A7C9-7673-4E20-A39C-7915851E746B}" srcOrd="0" destOrd="0" presId="urn:microsoft.com/office/officeart/2005/8/layout/vList2"/>
    <dgm:cxn modelId="{043CD670-A431-451F-9206-CB44F7755AFA}" srcId="{2652F5AE-B166-40E9-A5DC-E4768DEDC997}" destId="{B9D240BB-0018-475B-BD13-4E05CF335AA4}" srcOrd="0" destOrd="0" parTransId="{214334F5-B161-4736-B9D8-F0F7CF7596A7}" sibTransId="{7F00E727-BD1A-4060-9857-FD2A3C180B6A}"/>
    <dgm:cxn modelId="{F60F9185-5CBA-4264-833B-1E9DAB4CE302}" type="presOf" srcId="{44C43854-EAE6-4F68-9036-DA966BEAAB09}" destId="{0A0AF282-6DFB-47B4-AA75-F4A104A882C1}" srcOrd="0" destOrd="0" presId="urn:microsoft.com/office/officeart/2005/8/layout/vList2"/>
    <dgm:cxn modelId="{F40F0E95-CD0C-4D3B-91DB-76C153D6FAE9}" srcId="{2652F5AE-B166-40E9-A5DC-E4768DEDC997}" destId="{23A03658-5F20-4382-BC3F-79A5597E75FD}" srcOrd="1" destOrd="0" parTransId="{9A78A0AC-E01F-4D65-9FD6-98AA87C55AC6}" sibTransId="{E6570F01-26A0-4406-91DC-F64873BD9E2F}"/>
    <dgm:cxn modelId="{BD3ECC9B-1530-4567-81BF-2E3E5A79FC30}" type="presOf" srcId="{23A03658-5F20-4382-BC3F-79A5597E75FD}" destId="{7831178F-4043-4DE5-AD1D-6FBA7DF5774C}" srcOrd="0" destOrd="0" presId="urn:microsoft.com/office/officeart/2005/8/layout/vList2"/>
    <dgm:cxn modelId="{BB748A9C-AA42-49D8-9DC5-C58433399145}" type="presOf" srcId="{9196AC3F-8359-4269-AE27-70BCCC3B0DA5}" destId="{371FEDE3-3025-4059-B003-9623925B10F9}" srcOrd="0" destOrd="0" presId="urn:microsoft.com/office/officeart/2005/8/layout/vList2"/>
    <dgm:cxn modelId="{E8FFA8A9-5E1E-4271-A7AB-C2F995F13EA4}" srcId="{2652F5AE-B166-40E9-A5DC-E4768DEDC997}" destId="{44C43854-EAE6-4F68-9036-DA966BEAAB09}" srcOrd="3" destOrd="0" parTransId="{0581EA4B-D6F3-4693-B28D-A7A00B977A4B}" sibTransId="{9E3D30F0-511B-4763-A8A9-C6D5781BA2D6}"/>
    <dgm:cxn modelId="{4A8563CD-3FD8-47C3-9C00-C69FE48B1E03}" srcId="{2652F5AE-B166-40E9-A5DC-E4768DEDC997}" destId="{9196AC3F-8359-4269-AE27-70BCCC3B0DA5}" srcOrd="2" destOrd="0" parTransId="{D1DA12BD-595B-4234-8240-49C6576E42E4}" sibTransId="{5F9D05C9-E55F-4195-B330-D05C980A4034}"/>
    <dgm:cxn modelId="{E03CC4A7-CBBC-44C0-BFE6-825792A68A22}" type="presParOf" srcId="{2611A7C9-7673-4E20-A39C-7915851E746B}" destId="{D87062B5-AB7E-428B-9243-D88FD18BAC56}" srcOrd="0" destOrd="0" presId="urn:microsoft.com/office/officeart/2005/8/layout/vList2"/>
    <dgm:cxn modelId="{5432134F-FA5C-4BEF-9AB5-E0DAABB1699F}" type="presParOf" srcId="{2611A7C9-7673-4E20-A39C-7915851E746B}" destId="{01825C77-8232-41DA-95D5-4B817262EF64}" srcOrd="1" destOrd="0" presId="urn:microsoft.com/office/officeart/2005/8/layout/vList2"/>
    <dgm:cxn modelId="{85825904-9B8C-49BD-BE05-41C32C27BC09}" type="presParOf" srcId="{2611A7C9-7673-4E20-A39C-7915851E746B}" destId="{7831178F-4043-4DE5-AD1D-6FBA7DF5774C}" srcOrd="2" destOrd="0" presId="urn:microsoft.com/office/officeart/2005/8/layout/vList2"/>
    <dgm:cxn modelId="{2751FD14-5D7A-4CF7-A17B-28F0EC2DC8D9}" type="presParOf" srcId="{2611A7C9-7673-4E20-A39C-7915851E746B}" destId="{D1E3DF32-7E9E-4C5B-9E2D-EC97C3327874}" srcOrd="3" destOrd="0" presId="urn:microsoft.com/office/officeart/2005/8/layout/vList2"/>
    <dgm:cxn modelId="{FC4C73EA-1A45-42E3-91D9-3DF931357700}" type="presParOf" srcId="{2611A7C9-7673-4E20-A39C-7915851E746B}" destId="{371FEDE3-3025-4059-B003-9623925B10F9}" srcOrd="4" destOrd="0" presId="urn:microsoft.com/office/officeart/2005/8/layout/vList2"/>
    <dgm:cxn modelId="{7D85BA35-88EB-4764-ABD5-29D454F52180}" type="presParOf" srcId="{2611A7C9-7673-4E20-A39C-7915851E746B}" destId="{3BAD82C1-0161-4627-8810-CCE455D8BF2A}" srcOrd="5" destOrd="0" presId="urn:microsoft.com/office/officeart/2005/8/layout/vList2"/>
    <dgm:cxn modelId="{69B9DBD6-C4EE-4078-961E-F059A6D90C48}" type="presParOf" srcId="{2611A7C9-7673-4E20-A39C-7915851E746B}" destId="{0A0AF282-6DFB-47B4-AA75-F4A104A882C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062B5-AB7E-428B-9243-D88FD18BAC56}">
      <dsp:nvSpPr>
        <dsp:cNvPr id="0" name=""/>
        <dsp:cNvSpPr/>
      </dsp:nvSpPr>
      <dsp:spPr>
        <a:xfrm>
          <a:off x="0" y="81411"/>
          <a:ext cx="10515600" cy="99312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The problem we are all trying to solve is incredibly complex.</a:t>
          </a:r>
          <a:endParaRPr lang="en-US" sz="2500" kern="1200"/>
        </a:p>
      </dsp:txBody>
      <dsp:txXfrm>
        <a:off x="48481" y="129892"/>
        <a:ext cx="10418638" cy="896166"/>
      </dsp:txXfrm>
    </dsp:sp>
    <dsp:sp modelId="{7831178F-4043-4DE5-AD1D-6FBA7DF5774C}">
      <dsp:nvSpPr>
        <dsp:cNvPr id="0" name=""/>
        <dsp:cNvSpPr/>
      </dsp:nvSpPr>
      <dsp:spPr>
        <a:xfrm>
          <a:off x="0" y="1146540"/>
          <a:ext cx="10515600" cy="99312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No one organisation has a ringfenced budget dedicated to delivering the strategy.</a:t>
          </a:r>
          <a:endParaRPr lang="en-US" sz="2500" kern="1200"/>
        </a:p>
      </dsp:txBody>
      <dsp:txXfrm>
        <a:off x="48481" y="1195021"/>
        <a:ext cx="10418638" cy="896166"/>
      </dsp:txXfrm>
    </dsp:sp>
    <dsp:sp modelId="{371FEDE3-3025-4059-B003-9623925B10F9}">
      <dsp:nvSpPr>
        <dsp:cNvPr id="0" name=""/>
        <dsp:cNvSpPr/>
      </dsp:nvSpPr>
      <dsp:spPr>
        <a:xfrm>
          <a:off x="0" y="2211669"/>
          <a:ext cx="10515600" cy="99312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The </a:t>
          </a:r>
          <a:r>
            <a:rPr lang="en-GB" sz="2500" b="1" kern="1200" dirty="0"/>
            <a:t>statutory</a:t>
          </a:r>
          <a:r>
            <a:rPr lang="en-GB" sz="2500" kern="1200" dirty="0"/>
            <a:t> burden of preventing homelessness falls mainly on individual Local Authorities, but…</a:t>
          </a:r>
          <a:endParaRPr lang="en-US" sz="2500" kern="1200" dirty="0"/>
        </a:p>
      </dsp:txBody>
      <dsp:txXfrm>
        <a:off x="48481" y="2260150"/>
        <a:ext cx="10418638" cy="896166"/>
      </dsp:txXfrm>
    </dsp:sp>
    <dsp:sp modelId="{0A0AF282-6DFB-47B4-AA75-F4A104A882C1}">
      <dsp:nvSpPr>
        <dsp:cNvPr id="0" name=""/>
        <dsp:cNvSpPr/>
      </dsp:nvSpPr>
      <dsp:spPr>
        <a:xfrm>
          <a:off x="0" y="3276797"/>
          <a:ext cx="10515600" cy="99312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0" kern="1200" dirty="0"/>
            <a:t>…</a:t>
          </a:r>
          <a:r>
            <a:rPr lang="en-GB" sz="2500" b="1" kern="1200" dirty="0"/>
            <a:t>Every organisation </a:t>
          </a:r>
          <a:r>
            <a:rPr lang="en-GB" sz="2500" kern="1200" dirty="0"/>
            <a:t>across the whole system has an interest in, and a role to play in preventing homelessness. </a:t>
          </a:r>
          <a:endParaRPr lang="en-US" sz="2500" kern="1200" dirty="0"/>
        </a:p>
      </dsp:txBody>
      <dsp:txXfrm>
        <a:off x="48481" y="3325278"/>
        <a:ext cx="10418638"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35A2D-10AB-4329-859F-BE311E516E5F}" type="datetimeFigureOut">
              <a:rPr lang="en-GB" smtClean="0"/>
              <a:t>20/05/2022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2E918-E12C-463D-8FBF-2D2E723E1F84}" type="slidenum">
              <a:rPr lang="en-GB" smtClean="0"/>
              <a:t>‹#›</a:t>
            </a:fld>
            <a:endParaRPr lang="en-GB" dirty="0"/>
          </a:p>
        </p:txBody>
      </p:sp>
    </p:spTree>
    <p:extLst>
      <p:ext uri="{BB962C8B-B14F-4D97-AF65-F5344CB8AC3E}">
        <p14:creationId xmlns:p14="http://schemas.microsoft.com/office/powerpoint/2010/main" val="2433862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384392-799D-F24B-A54F-B685D758F38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B032220-D447-804B-A8DF-E8F0221A49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029D7C-D67E-3240-B172-3465B1125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14208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47FE-5E75-3C4C-BA0A-50E84A2C55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B8F856-75B2-D94F-8BF9-F5BAFC8C0E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991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C080F-59C8-DA40-825F-C6F2C5B636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FD164D-334A-D04C-9F29-17AD026CDC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83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390B-25C3-8A4C-9945-B68529ACE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E59D2-7D94-1D45-B0A1-71F3E6BA8C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340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AD45-F1F9-384A-AF3D-69FFB076F131}"/>
              </a:ext>
            </a:extLst>
          </p:cNvPr>
          <p:cNvSpPr>
            <a:spLocks noGrp="1"/>
          </p:cNvSpPr>
          <p:nvPr>
            <p:ph type="title"/>
          </p:nvPr>
        </p:nvSpPr>
        <p:spPr>
          <a:xfrm>
            <a:off x="838200" y="113018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83067C-EF2A-6F42-B5A2-F057AFF101AE}"/>
              </a:ext>
            </a:extLst>
          </p:cNvPr>
          <p:cNvSpPr>
            <a:spLocks noGrp="1"/>
          </p:cNvSpPr>
          <p:nvPr>
            <p:ph type="body" idx="1"/>
          </p:nvPr>
        </p:nvSpPr>
        <p:spPr>
          <a:xfrm>
            <a:off x="838200" y="398751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9464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F955-107F-B24D-9AE0-CD7460A71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A9B5E-5D22-7B42-BF6B-C7D046702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67EF1-F157-1348-A92F-BB73F50BFB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952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C788-654F-8447-80B9-583BC53E0B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C269DD-0523-584F-BF5A-F2582729F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C41541-C969-1B40-8051-951D794D3A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69A563-2E75-1F45-A7D2-83F6F72B3D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BFCA64-E7ED-0046-A568-365E2A8342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5265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FCBB-0CCC-674D-A4BE-CA9C249A3E4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133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0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279D1-CA64-9F42-B8CF-8832F2190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E4CDE0-4511-C643-8099-DBB13A3F1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677E52-37E2-7E49-A830-96F0A00D4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3987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F3A7-2C10-9C4F-94BA-E06066F5D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5226A3-DFFD-C54B-A152-C68618C648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25F2ACF-E7FE-1144-895E-6411E4912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8933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2D9AC9-614E-4E44-8FA0-F0A0F56FFB6B}"/>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EFC2E083-CB66-664A-9594-255CB669C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75F937-45F6-CF4D-B2D9-7920C13EE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0363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solidFill>
                  <a:srgbClr val="F9A81B"/>
                </a:solidFill>
                <a:latin typeface="Calibri Light" panose="020F0302020204030204" pitchFamily="34" charset="0"/>
                <a:cs typeface="Calibri Light" panose="020F0302020204030204" pitchFamily="34" charset="0"/>
              </a:rPr>
              <a:t>GM Homelessness Prevention Strategy Action Plan</a:t>
            </a:r>
          </a:p>
        </p:txBody>
      </p:sp>
      <p:sp>
        <p:nvSpPr>
          <p:cNvPr id="3" name="Subtitle 2"/>
          <p:cNvSpPr>
            <a:spLocks noGrp="1"/>
          </p:cNvSpPr>
          <p:nvPr>
            <p:ph type="subTitle" idx="1"/>
          </p:nvPr>
        </p:nvSpPr>
        <p:spPr/>
        <p:txBody>
          <a:bodyPr/>
          <a:lstStyle/>
          <a:p>
            <a:r>
              <a:rPr lang="en-GB" dirty="0"/>
              <a:t>What now, what next, and how GMHAN can help.</a:t>
            </a:r>
          </a:p>
        </p:txBody>
      </p:sp>
      <p:pic>
        <p:nvPicPr>
          <p:cNvPr id="4" name="Picture 3">
            <a:extLst>
              <a:ext uri="{FF2B5EF4-FFF2-40B4-BE49-F238E27FC236}">
                <a16:creationId xmlns:a16="http://schemas.microsoft.com/office/drawing/2014/main" id="{CB797197-2420-4D0E-AAC5-2F4FE0ACC0F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20512" y="5238866"/>
            <a:ext cx="2714920" cy="1619134"/>
          </a:xfrm>
          <a:prstGeom prst="rect">
            <a:avLst/>
          </a:prstGeom>
        </p:spPr>
      </p:pic>
      <p:pic>
        <p:nvPicPr>
          <p:cNvPr id="5" name="Picture 4">
            <a:extLst>
              <a:ext uri="{FF2B5EF4-FFF2-40B4-BE49-F238E27FC236}">
                <a16:creationId xmlns:a16="http://schemas.microsoft.com/office/drawing/2014/main" id="{00CB2E16-7A95-4D9A-A706-15D284C1604F}"/>
              </a:ext>
            </a:extLst>
          </p:cNvPr>
          <p:cNvPicPr>
            <a:picLocks noChangeAspect="1"/>
          </p:cNvPicPr>
          <p:nvPr/>
        </p:nvPicPr>
        <p:blipFill>
          <a:blip r:embed="rId3"/>
          <a:stretch>
            <a:fillRect/>
          </a:stretch>
        </p:blipFill>
        <p:spPr>
          <a:xfrm>
            <a:off x="9199861" y="5722070"/>
            <a:ext cx="2295341" cy="726077"/>
          </a:xfrm>
          <a:prstGeom prst="rect">
            <a:avLst/>
          </a:prstGeom>
        </p:spPr>
      </p:pic>
    </p:spTree>
    <p:extLst>
      <p:ext uri="{BB962C8B-B14F-4D97-AF65-F5344CB8AC3E}">
        <p14:creationId xmlns:p14="http://schemas.microsoft.com/office/powerpoint/2010/main" val="3167318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4D0A-ED52-40A4-9897-7B17D7F91D5D}"/>
              </a:ext>
            </a:extLst>
          </p:cNvPr>
          <p:cNvSpPr>
            <a:spLocks noGrp="1"/>
          </p:cNvSpPr>
          <p:nvPr>
            <p:ph type="title"/>
          </p:nvPr>
        </p:nvSpPr>
        <p:spPr>
          <a:xfrm>
            <a:off x="838200" y="360223"/>
            <a:ext cx="10515600" cy="941751"/>
          </a:xfrm>
        </p:spPr>
        <p:txBody>
          <a:bodyPr/>
          <a:lstStyle/>
          <a:p>
            <a:r>
              <a:rPr lang="en-GB" b="1" dirty="0"/>
              <a:t>Tools to do the job: </a:t>
            </a:r>
            <a:r>
              <a:rPr lang="en-GB" b="1" dirty="0">
                <a:solidFill>
                  <a:schemeClr val="accent2"/>
                </a:solidFill>
              </a:rPr>
              <a:t>Lobbying Group</a:t>
            </a:r>
          </a:p>
        </p:txBody>
      </p:sp>
      <p:graphicFrame>
        <p:nvGraphicFramePr>
          <p:cNvPr id="5" name="Content Placeholder 7">
            <a:extLst>
              <a:ext uri="{FF2B5EF4-FFF2-40B4-BE49-F238E27FC236}">
                <a16:creationId xmlns:a16="http://schemas.microsoft.com/office/drawing/2014/main" id="{9D6472AC-1852-439D-B0D1-33A26391BA36}"/>
              </a:ext>
            </a:extLst>
          </p:cNvPr>
          <p:cNvGraphicFramePr>
            <a:graphicFrameLocks/>
          </p:cNvGraphicFramePr>
          <p:nvPr>
            <p:extLst>
              <p:ext uri="{D42A27DB-BD31-4B8C-83A1-F6EECF244321}">
                <p14:modId xmlns:p14="http://schemas.microsoft.com/office/powerpoint/2010/main" val="165244484"/>
              </p:ext>
            </p:extLst>
          </p:nvPr>
        </p:nvGraphicFramePr>
        <p:xfrm>
          <a:off x="838200" y="1293265"/>
          <a:ext cx="10515600" cy="5364809"/>
        </p:xfrm>
        <a:graphic>
          <a:graphicData uri="http://schemas.openxmlformats.org/drawingml/2006/table">
            <a:tbl>
              <a:tblPr firstRow="1" firstCol="1" bandRow="1"/>
              <a:tblGrid>
                <a:gridCol w="8334665">
                  <a:extLst>
                    <a:ext uri="{9D8B030D-6E8A-4147-A177-3AD203B41FA5}">
                      <a16:colId xmlns:a16="http://schemas.microsoft.com/office/drawing/2014/main" val="652066568"/>
                    </a:ext>
                  </a:extLst>
                </a:gridCol>
                <a:gridCol w="2180935">
                  <a:extLst>
                    <a:ext uri="{9D8B030D-6E8A-4147-A177-3AD203B41FA5}">
                      <a16:colId xmlns:a16="http://schemas.microsoft.com/office/drawing/2014/main" val="2950971489"/>
                    </a:ext>
                  </a:extLst>
                </a:gridCol>
              </a:tblGrid>
              <a:tr h="365761">
                <a:tc>
                  <a:txBody>
                    <a:bodyPr/>
                    <a:lstStyle/>
                    <a:p>
                      <a:pPr>
                        <a:lnSpc>
                          <a:spcPct val="107000"/>
                        </a:lnSpc>
                        <a:spcAft>
                          <a:spcPts val="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Working with National Government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Mission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5763274"/>
                  </a:ext>
                </a:extLst>
              </a:tr>
              <a:tr h="849402">
                <a:tc>
                  <a:txBody>
                    <a:bodyPr/>
                    <a:lstStyle/>
                    <a:p>
                      <a:pPr>
                        <a:lnSpc>
                          <a:spcPct val="107000"/>
                        </a:lnSpc>
                        <a:spcAft>
                          <a:spcPts val="800"/>
                        </a:spcAft>
                      </a:pPr>
                      <a:r>
                        <a:rPr lang="en-GB" sz="1600" b="1">
                          <a:effectLst/>
                          <a:latin typeface="Calibri" panose="020F0502020204030204" pitchFamily="34" charset="0"/>
                          <a:ea typeface="Calibri" panose="020F0502020204030204" pitchFamily="34" charset="0"/>
                          <a:cs typeface="Calibri" panose="020F0502020204030204" pitchFamily="34" charset="0"/>
                        </a:rPr>
                        <a:t>Embedding prevention - welfare reform</a:t>
                      </a:r>
                      <a:r>
                        <a:rPr lang="en-GB" sz="1600">
                          <a:effectLst/>
                          <a:latin typeface="Calibri" panose="020F0502020204030204" pitchFamily="34" charset="0"/>
                          <a:ea typeface="Calibri" panose="020F0502020204030204" pitchFamily="34" charset="0"/>
                          <a:cs typeface="Calibri" panose="020F0502020204030204" pitchFamily="34" charset="0"/>
                        </a:rPr>
                        <a:t>: Lobbying the government on essential welfare reform including ensuring people’s housing affordability and sustainability is not adversely impacted by changes to their welfare benefits, ensuring that starting part time work is beneficial to overall income. </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b="1">
                          <a:solidFill>
                            <a:srgbClr val="000000"/>
                          </a:solidFill>
                          <a:effectLst/>
                          <a:latin typeface="Calibri" panose="020F0502020204030204" pitchFamily="34" charset="0"/>
                          <a:ea typeface="Calibri" panose="020F0502020204030204" pitchFamily="34" charset="0"/>
                          <a:cs typeface="Calibri" panose="020F0502020204030204" pitchFamily="34" charset="0"/>
                        </a:rPr>
                        <a:t>Universal</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1343249431"/>
                  </a:ext>
                </a:extLst>
              </a:tr>
              <a:tr h="1136763">
                <a:tc>
                  <a:txBody>
                    <a:bodyPr/>
                    <a:lstStyle/>
                    <a:p>
                      <a:pPr>
                        <a:lnSpc>
                          <a:spcPct val="107000"/>
                        </a:lnSpc>
                        <a:spcAft>
                          <a:spcPts val="800"/>
                        </a:spcAft>
                      </a:pPr>
                      <a:r>
                        <a:rPr lang="en-GB" sz="1600" b="1" dirty="0">
                          <a:effectLst/>
                          <a:latin typeface="Calibri" panose="020F0502020204030204" pitchFamily="34" charset="0"/>
                          <a:ea typeface="Calibri" panose="020F0502020204030204" pitchFamily="34" charset="0"/>
                          <a:cs typeface="Calibri" panose="020F0502020204030204" pitchFamily="34" charset="0"/>
                        </a:rPr>
                        <a:t>Social Housing and Private Rented Sectors:</a:t>
                      </a:r>
                      <a:r>
                        <a:rPr lang="en-GB" sz="1600" dirty="0">
                          <a:effectLst/>
                          <a:latin typeface="Calibri" panose="020F0502020204030204" pitchFamily="34" charset="0"/>
                          <a:ea typeface="Calibri" panose="020F0502020204030204" pitchFamily="34" charset="0"/>
                          <a:cs typeface="Calibri" panose="020F0502020204030204" pitchFamily="34" charset="0"/>
                        </a:rPr>
                        <a:t> Continuing to work constructively with government on innovative ways to increase and accelerate genuinely affordable housing supply in Greater Manchester, including collaboration on projects such as Affordable Homes Programme, Rough Sleeper Accommodation Programme and ensuring learning from these programmes influences public policy, including the Renter’s Reform Bill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b="1">
                          <a:solidFill>
                            <a:srgbClr val="000000"/>
                          </a:solidFill>
                          <a:effectLst/>
                          <a:latin typeface="Calibri" panose="020F0502020204030204" pitchFamily="34" charset="0"/>
                          <a:ea typeface="Calibri" panose="020F0502020204030204" pitchFamily="34" charset="0"/>
                          <a:cs typeface="Calibri" panose="020F0502020204030204" pitchFamily="34" charset="0"/>
                        </a:rPr>
                        <a:t>Universal</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2455801493"/>
                  </a:ext>
                </a:extLst>
              </a:tr>
              <a:tr h="849402">
                <a:tc>
                  <a:txBody>
                    <a:bodyPr/>
                    <a:lstStyle/>
                    <a:p>
                      <a:pPr>
                        <a:lnSpc>
                          <a:spcPct val="107000"/>
                        </a:lnSpc>
                        <a:spcAft>
                          <a:spcPts val="800"/>
                        </a:spcAft>
                      </a:pPr>
                      <a:r>
                        <a:rPr lang="en-GB" sz="1600" b="1">
                          <a:effectLst/>
                          <a:latin typeface="Calibri" panose="020F0502020204030204" pitchFamily="34" charset="0"/>
                          <a:ea typeface="Calibri" panose="020F0502020204030204" pitchFamily="34" charset="0"/>
                          <a:cs typeface="Calibri" panose="020F0502020204030204" pitchFamily="34" charset="0"/>
                        </a:rPr>
                        <a:t>Person centred - asylum and immigration: </a:t>
                      </a:r>
                      <a:r>
                        <a:rPr lang="en-GB" sz="1600">
                          <a:effectLst/>
                          <a:latin typeface="Calibri" panose="020F0502020204030204" pitchFamily="34" charset="0"/>
                          <a:ea typeface="Calibri" panose="020F0502020204030204" pitchFamily="34" charset="0"/>
                          <a:cs typeface="Calibri" panose="020F0502020204030204" pitchFamily="34" charset="0"/>
                        </a:rPr>
                        <a:t>influence the Home Office to make significant changes to asylum and immigration policy that drives people into homelessness and destitution, with a particular focus on the No Recourse to Public Funds policy and 28-day eviction notice period.</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b="1">
                          <a:solidFill>
                            <a:srgbClr val="000000"/>
                          </a:solidFill>
                          <a:effectLst/>
                          <a:latin typeface="Calibri" panose="020F0502020204030204" pitchFamily="34" charset="0"/>
                          <a:ea typeface="Calibri" panose="020F0502020204030204" pitchFamily="34" charset="0"/>
                          <a:cs typeface="Calibri" panose="020F0502020204030204" pitchFamily="34" charset="0"/>
                        </a:rPr>
                        <a:t>Targeted</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FFE"/>
                    </a:solidFill>
                  </a:tcPr>
                </a:tc>
                <a:extLst>
                  <a:ext uri="{0D108BD9-81ED-4DB2-BD59-A6C34878D82A}">
                    <a16:rowId xmlns:a16="http://schemas.microsoft.com/office/drawing/2014/main" val="462477496"/>
                  </a:ext>
                </a:extLst>
              </a:tr>
              <a:tr h="849402">
                <a:tc>
                  <a:txBody>
                    <a:bodyPr/>
                    <a:lstStyle/>
                    <a:p>
                      <a:pPr>
                        <a:lnSpc>
                          <a:spcPct val="107000"/>
                        </a:lnSpc>
                        <a:spcAft>
                          <a:spcPts val="800"/>
                        </a:spcAft>
                      </a:pPr>
                      <a:r>
                        <a:rPr lang="en-GB" sz="1600" b="1">
                          <a:effectLst/>
                          <a:latin typeface="Calibri" panose="020F0502020204030204" pitchFamily="34" charset="0"/>
                          <a:ea typeface="Calibri" panose="020F0502020204030204" pitchFamily="34" charset="0"/>
                          <a:cs typeface="Calibri" panose="020F0502020204030204" pitchFamily="34" charset="0"/>
                        </a:rPr>
                        <a:t>Person centred - offending: </a:t>
                      </a:r>
                      <a:r>
                        <a:rPr lang="en-GB" sz="1600">
                          <a:effectLst/>
                          <a:latin typeface="Calibri" panose="020F0502020204030204" pitchFamily="34" charset="0"/>
                          <a:ea typeface="Calibri" panose="020F0502020204030204" pitchFamily="34" charset="0"/>
                          <a:cs typeface="Calibri" panose="020F0502020204030204" pitchFamily="34" charset="0"/>
                        </a:rPr>
                        <a:t>work collaboratively with Ministry of Justice through the delivery of the Integrated Rehabilitation services and Tier 3 Community Accommodation Service to reduce repeat offending for people in the criminal justice system</a:t>
                      </a:r>
                      <a:r>
                        <a:rPr lang="en-GB" sz="1600" b="1">
                          <a:effectLst/>
                          <a:latin typeface="Calibri" panose="020F0502020204030204" pitchFamily="34" charset="0"/>
                          <a:ea typeface="Calibri" panose="020F0502020204030204" pitchFamily="34" charset="0"/>
                          <a:cs typeface="Calibri" panose="020F0502020204030204" pitchFamily="34" charset="0"/>
                        </a:rPr>
                        <a:t>, </a:t>
                      </a:r>
                      <a:r>
                        <a:rPr lang="en-GB" sz="1600">
                          <a:effectLst/>
                          <a:latin typeface="Calibri" panose="020F0502020204030204" pitchFamily="34" charset="0"/>
                          <a:ea typeface="Calibri" panose="020F0502020204030204" pitchFamily="34" charset="0"/>
                          <a:cs typeface="Calibri" panose="020F0502020204030204" pitchFamily="34" charset="0"/>
                        </a:rPr>
                        <a:t>prevent</a:t>
                      </a:r>
                      <a:r>
                        <a:rPr lang="en-GB" sz="1600" b="1">
                          <a:effectLst/>
                          <a:latin typeface="Calibri" panose="020F0502020204030204" pitchFamily="34" charset="0"/>
                          <a:ea typeface="Calibri" panose="020F0502020204030204" pitchFamily="34" charset="0"/>
                          <a:cs typeface="Calibri" panose="020F0502020204030204" pitchFamily="34" charset="0"/>
                        </a:rPr>
                        <a:t> </a:t>
                      </a:r>
                      <a:r>
                        <a:rPr lang="en-GB" sz="1600">
                          <a:effectLst/>
                          <a:latin typeface="Calibri" panose="020F0502020204030204" pitchFamily="34" charset="0"/>
                          <a:ea typeface="Calibri" panose="020F0502020204030204" pitchFamily="34" charset="0"/>
                          <a:cs typeface="Calibri" panose="020F0502020204030204" pitchFamily="34" charset="0"/>
                        </a:rPr>
                        <a:t>homelessness on prison release and ensure learning and innovation from these projects results in policy change.</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b="1">
                          <a:solidFill>
                            <a:srgbClr val="000000"/>
                          </a:solidFill>
                          <a:effectLst/>
                          <a:latin typeface="Calibri" panose="020F0502020204030204" pitchFamily="34" charset="0"/>
                          <a:ea typeface="Calibri" panose="020F0502020204030204" pitchFamily="34" charset="0"/>
                          <a:cs typeface="Calibri" panose="020F0502020204030204" pitchFamily="34" charset="0"/>
                        </a:rPr>
                        <a:t>Targeted</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FFE"/>
                    </a:solidFill>
                  </a:tcPr>
                </a:tc>
                <a:extLst>
                  <a:ext uri="{0D108BD9-81ED-4DB2-BD59-A6C34878D82A}">
                    <a16:rowId xmlns:a16="http://schemas.microsoft.com/office/drawing/2014/main" val="1015437080"/>
                  </a:ext>
                </a:extLst>
              </a:tr>
              <a:tr h="792527">
                <a:tc>
                  <a:txBody>
                    <a:bodyPr/>
                    <a:lstStyle/>
                    <a:p>
                      <a:pPr>
                        <a:lnSpc>
                          <a:spcPct val="107000"/>
                        </a:lnSpc>
                        <a:spcAft>
                          <a:spcPts val="800"/>
                        </a:spcAft>
                      </a:pPr>
                      <a:r>
                        <a:rPr lang="en-GB" sz="1600" b="1">
                          <a:effectLst/>
                          <a:latin typeface="Calibri" panose="020F0502020204030204" pitchFamily="34" charset="0"/>
                          <a:ea typeface="Calibri" panose="020F0502020204030204" pitchFamily="34" charset="0"/>
                          <a:cs typeface="Calibri" panose="020F0502020204030204" pitchFamily="34" charset="0"/>
                        </a:rPr>
                        <a:t>Embedding prevention – welfare reform:</a:t>
                      </a:r>
                      <a:r>
                        <a:rPr lang="en-GB" sz="1600">
                          <a:effectLst/>
                          <a:latin typeface="Calibri" panose="020F0502020204030204" pitchFamily="34" charset="0"/>
                          <a:ea typeface="Calibri" panose="020F0502020204030204" pitchFamily="34" charset="0"/>
                          <a:cs typeface="Calibri" panose="020F0502020204030204" pitchFamily="34" charset="0"/>
                        </a:rPr>
                        <a:t> lobbying the government for welfare reform with a particular focus on the Under 35s room rate, No Recourse to Public Funds, and opening eligibility to apply for welfare before leaving a place of care.</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Targeted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FFE"/>
                    </a:solidFill>
                  </a:tcPr>
                </a:tc>
                <a:extLst>
                  <a:ext uri="{0D108BD9-81ED-4DB2-BD59-A6C34878D82A}">
                    <a16:rowId xmlns:a16="http://schemas.microsoft.com/office/drawing/2014/main" val="4051472087"/>
                  </a:ext>
                </a:extLst>
              </a:tr>
            </a:tbl>
          </a:graphicData>
        </a:graphic>
      </p:graphicFrame>
    </p:spTree>
    <p:extLst>
      <p:ext uri="{BB962C8B-B14F-4D97-AF65-F5344CB8AC3E}">
        <p14:creationId xmlns:p14="http://schemas.microsoft.com/office/powerpoint/2010/main" val="3960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4D0A-ED52-40A4-9897-7B17D7F91D5D}"/>
              </a:ext>
            </a:extLst>
          </p:cNvPr>
          <p:cNvSpPr>
            <a:spLocks noGrp="1"/>
          </p:cNvSpPr>
          <p:nvPr>
            <p:ph type="title"/>
          </p:nvPr>
        </p:nvSpPr>
        <p:spPr>
          <a:xfrm>
            <a:off x="838200" y="360223"/>
            <a:ext cx="10515600" cy="941751"/>
          </a:xfrm>
        </p:spPr>
        <p:txBody>
          <a:bodyPr/>
          <a:lstStyle/>
          <a:p>
            <a:r>
              <a:rPr lang="en-GB" b="1" dirty="0"/>
              <a:t>Tools to do the job: </a:t>
            </a:r>
            <a:r>
              <a:rPr lang="en-GB" b="1" dirty="0">
                <a:solidFill>
                  <a:schemeClr val="accent6"/>
                </a:solidFill>
              </a:rPr>
              <a:t>Learning Group</a:t>
            </a:r>
          </a:p>
        </p:txBody>
      </p:sp>
      <p:pic>
        <p:nvPicPr>
          <p:cNvPr id="3" name="Picture 2">
            <a:extLst>
              <a:ext uri="{FF2B5EF4-FFF2-40B4-BE49-F238E27FC236}">
                <a16:creationId xmlns:a16="http://schemas.microsoft.com/office/drawing/2014/main" id="{5088905B-83C9-494A-B17F-2033ADAE469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50713" y="1301974"/>
            <a:ext cx="9460992" cy="5475111"/>
          </a:xfrm>
          <a:prstGeom prst="rect">
            <a:avLst/>
          </a:prstGeom>
        </p:spPr>
      </p:pic>
    </p:spTree>
    <p:extLst>
      <p:ext uri="{BB962C8B-B14F-4D97-AF65-F5344CB8AC3E}">
        <p14:creationId xmlns:p14="http://schemas.microsoft.com/office/powerpoint/2010/main" val="158017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82018" cy="1112693"/>
          </a:xfrm>
        </p:spPr>
        <p:txBody>
          <a:bodyPr>
            <a:normAutofit/>
          </a:bodyPr>
          <a:lstStyle/>
          <a:p>
            <a:r>
              <a:rPr lang="en-GB" sz="3600" b="1" dirty="0"/>
              <a:t>GM Homelessness Prevention Strategy </a:t>
            </a:r>
          </a:p>
        </p:txBody>
      </p:sp>
      <p:pic>
        <p:nvPicPr>
          <p:cNvPr id="5" name="Content Placeholder 4">
            <a:extLst>
              <a:ext uri="{C183D7F6-B498-43B3-948B-1728B52AA6E4}">
                <adec:decorative xmlns:adec="http://schemas.microsoft.com/office/drawing/2017/decorative" val="1"/>
              </a:ext>
            </a:extLst>
          </p:cNvPr>
          <p:cNvPicPr>
            <a:picLocks noGrp="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692728" y="1403927"/>
            <a:ext cx="8519256" cy="5352289"/>
          </a:xfrm>
          <a:prstGeom prst="rect">
            <a:avLst/>
          </a:prstGeom>
        </p:spPr>
      </p:pic>
      <p:grpSp>
        <p:nvGrpSpPr>
          <p:cNvPr id="26" name="Group 25">
            <a:extLst>
              <a:ext uri="{FF2B5EF4-FFF2-40B4-BE49-F238E27FC236}">
                <a16:creationId xmlns:a16="http://schemas.microsoft.com/office/drawing/2014/main" id="{69249FF2-6720-441A-B123-6CE612504007}"/>
              </a:ext>
            </a:extLst>
          </p:cNvPr>
          <p:cNvGrpSpPr/>
          <p:nvPr/>
        </p:nvGrpSpPr>
        <p:grpSpPr>
          <a:xfrm>
            <a:off x="10108526" y="814925"/>
            <a:ext cx="1858966" cy="6043075"/>
            <a:chOff x="8645486" y="-177118"/>
            <a:chExt cx="2282903" cy="7546645"/>
          </a:xfrm>
        </p:grpSpPr>
        <p:grpSp>
          <p:nvGrpSpPr>
            <p:cNvPr id="27" name="Group 26">
              <a:extLst>
                <a:ext uri="{FF2B5EF4-FFF2-40B4-BE49-F238E27FC236}">
                  <a16:creationId xmlns:a16="http://schemas.microsoft.com/office/drawing/2014/main" id="{0431994B-6E4B-444F-9874-3EF2B5BEB122}"/>
                </a:ext>
              </a:extLst>
            </p:cNvPr>
            <p:cNvGrpSpPr/>
            <p:nvPr/>
          </p:nvGrpSpPr>
          <p:grpSpPr>
            <a:xfrm>
              <a:off x="8704294" y="4934978"/>
              <a:ext cx="2224095" cy="2434549"/>
              <a:chOff x="-123840" y="3286557"/>
              <a:chExt cx="1929465" cy="2199328"/>
            </a:xfrm>
          </p:grpSpPr>
          <p:sp>
            <p:nvSpPr>
              <p:cNvPr id="32" name="Hexagon 31">
                <a:extLst>
                  <a:ext uri="{FF2B5EF4-FFF2-40B4-BE49-F238E27FC236}">
                    <a16:creationId xmlns:a16="http://schemas.microsoft.com/office/drawing/2014/main" id="{67435681-7B0E-44D7-A664-580D5838A697}"/>
                  </a:ext>
                </a:extLst>
              </p:cNvPr>
              <p:cNvSpPr/>
              <p:nvPr/>
            </p:nvSpPr>
            <p:spPr>
              <a:xfrm rot="5400000">
                <a:off x="-258771" y="3421488"/>
                <a:ext cx="2199328" cy="1929465"/>
              </a:xfrm>
              <a:prstGeom prst="hexagon">
                <a:avLst>
                  <a:gd name="adj" fmla="val 25000"/>
                  <a:gd name="vf" fmla="val 115470"/>
                </a:avLst>
              </a:prstGeom>
              <a:solidFill>
                <a:srgbClr val="096789"/>
              </a:solidFill>
              <a:ln w="76200">
                <a:solidFill>
                  <a:srgbClr val="DDDDDD"/>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Hexagon 4">
                <a:extLst>
                  <a:ext uri="{FF2B5EF4-FFF2-40B4-BE49-F238E27FC236}">
                    <a16:creationId xmlns:a16="http://schemas.microsoft.com/office/drawing/2014/main" id="{873EEA42-7560-43C6-A76C-E98823ECF1E8}"/>
                  </a:ext>
                </a:extLst>
              </p:cNvPr>
              <p:cNvSpPr txBox="1"/>
              <p:nvPr/>
            </p:nvSpPr>
            <p:spPr>
              <a:xfrm>
                <a:off x="171107" y="3630622"/>
                <a:ext cx="1457675" cy="15111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algn="ctr"/>
                <a:r>
                  <a:rPr lang="en-GB" sz="1600" b="1" dirty="0"/>
                  <a:t>Prevention</a:t>
                </a:r>
              </a:p>
            </p:txBody>
          </p:sp>
        </p:grpSp>
        <p:sp>
          <p:nvSpPr>
            <p:cNvPr id="28" name="Hexagon 27">
              <a:extLst>
                <a:ext uri="{FF2B5EF4-FFF2-40B4-BE49-F238E27FC236}">
                  <a16:creationId xmlns:a16="http://schemas.microsoft.com/office/drawing/2014/main" id="{ED943D23-4F00-473A-BACB-9349FBA62B37}"/>
                </a:ext>
              </a:extLst>
            </p:cNvPr>
            <p:cNvSpPr/>
            <p:nvPr/>
          </p:nvSpPr>
          <p:spPr>
            <a:xfrm rot="5400000">
              <a:off x="8562940" y="2489221"/>
              <a:ext cx="2434549" cy="2213967"/>
            </a:xfrm>
            <a:prstGeom prst="hexagon">
              <a:avLst>
                <a:gd name="adj" fmla="val 25000"/>
                <a:gd name="vf" fmla="val 115470"/>
              </a:avLst>
            </a:prstGeom>
            <a:solidFill>
              <a:srgbClr val="616160"/>
            </a:solidFill>
            <a:ln w="76200">
              <a:solidFill>
                <a:srgbClr val="DDDDDD"/>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dirty="0"/>
            </a:p>
          </p:txBody>
        </p:sp>
        <p:grpSp>
          <p:nvGrpSpPr>
            <p:cNvPr id="29" name="Group 28">
              <a:extLst>
                <a:ext uri="{FF2B5EF4-FFF2-40B4-BE49-F238E27FC236}">
                  <a16:creationId xmlns:a16="http://schemas.microsoft.com/office/drawing/2014/main" id="{F26D0FE3-69C5-495E-BC41-54B75E58DBF6}"/>
                </a:ext>
              </a:extLst>
            </p:cNvPr>
            <p:cNvGrpSpPr/>
            <p:nvPr/>
          </p:nvGrpSpPr>
          <p:grpSpPr>
            <a:xfrm>
              <a:off x="8645486" y="-177118"/>
              <a:ext cx="2224095" cy="2434549"/>
              <a:chOff x="911207" y="524410"/>
              <a:chExt cx="1929465" cy="2199328"/>
            </a:xfrm>
          </p:grpSpPr>
          <p:sp>
            <p:nvSpPr>
              <p:cNvPr id="30" name="Hexagon 29">
                <a:extLst>
                  <a:ext uri="{FF2B5EF4-FFF2-40B4-BE49-F238E27FC236}">
                    <a16:creationId xmlns:a16="http://schemas.microsoft.com/office/drawing/2014/main" id="{7535A21E-A565-41BF-9BD9-CF10024C883C}"/>
                  </a:ext>
                </a:extLst>
              </p:cNvPr>
              <p:cNvSpPr/>
              <p:nvPr/>
            </p:nvSpPr>
            <p:spPr>
              <a:xfrm rot="5400000">
                <a:off x="776276" y="659341"/>
                <a:ext cx="2199328" cy="1929465"/>
              </a:xfrm>
              <a:prstGeom prst="hexagon">
                <a:avLst>
                  <a:gd name="adj" fmla="val 25000"/>
                  <a:gd name="vf" fmla="val 115470"/>
                </a:avLst>
              </a:prstGeom>
              <a:solidFill>
                <a:srgbClr val="E22144"/>
              </a:solidFill>
              <a:ln w="76200">
                <a:solidFill>
                  <a:srgbClr val="DDDDDD"/>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Hexagon 4">
                <a:extLst>
                  <a:ext uri="{FF2B5EF4-FFF2-40B4-BE49-F238E27FC236}">
                    <a16:creationId xmlns:a16="http://schemas.microsoft.com/office/drawing/2014/main" id="{709638F7-CA5F-4992-8D07-0353CCCEB267}"/>
                  </a:ext>
                </a:extLst>
              </p:cNvPr>
              <p:cNvSpPr txBox="1"/>
              <p:nvPr/>
            </p:nvSpPr>
            <p:spPr>
              <a:xfrm>
                <a:off x="1062131" y="771185"/>
                <a:ext cx="1627618" cy="15111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algn="ctr"/>
                <a:r>
                  <a:rPr lang="en-GB" sz="1600" b="1" dirty="0"/>
                  <a:t>People</a:t>
                </a:r>
              </a:p>
            </p:txBody>
          </p:sp>
        </p:grpSp>
      </p:grpSp>
      <p:sp>
        <p:nvSpPr>
          <p:cNvPr id="43" name="Hexagon 4">
            <a:extLst>
              <a:ext uri="{FF2B5EF4-FFF2-40B4-BE49-F238E27FC236}">
                <a16:creationId xmlns:a16="http://schemas.microsoft.com/office/drawing/2014/main" id="{873EEA42-7560-43C6-A76C-E98823ECF1E8}"/>
              </a:ext>
            </a:extLst>
          </p:cNvPr>
          <p:cNvSpPr txBox="1"/>
          <p:nvPr/>
        </p:nvSpPr>
        <p:spPr>
          <a:xfrm>
            <a:off x="10350957" y="3166695"/>
            <a:ext cx="1368236" cy="1339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algn="ctr"/>
            <a:r>
              <a:rPr lang="en-GB" sz="1600" b="1" dirty="0"/>
              <a:t>Participation</a:t>
            </a:r>
          </a:p>
        </p:txBody>
      </p:sp>
    </p:spTree>
    <p:extLst>
      <p:ext uri="{BB962C8B-B14F-4D97-AF65-F5344CB8AC3E}">
        <p14:creationId xmlns:p14="http://schemas.microsoft.com/office/powerpoint/2010/main" val="316664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5082-6F5D-411F-B3D1-A6D4B454B70B}"/>
              </a:ext>
            </a:extLst>
          </p:cNvPr>
          <p:cNvSpPr>
            <a:spLocks noGrp="1"/>
          </p:cNvSpPr>
          <p:nvPr>
            <p:ph type="title"/>
          </p:nvPr>
        </p:nvSpPr>
        <p:spPr/>
        <p:txBody>
          <a:bodyPr/>
          <a:lstStyle/>
          <a:p>
            <a:r>
              <a:rPr lang="en-GB" b="1" dirty="0"/>
              <a:t>Strategy -&gt; Action Plan</a:t>
            </a:r>
          </a:p>
        </p:txBody>
      </p:sp>
      <p:pic>
        <p:nvPicPr>
          <p:cNvPr id="8" name="Content Placeholder 7" descr="A piece of paper with writing on it&#10;&#10;Description automatically generated with medium confidence">
            <a:extLst>
              <a:ext uri="{FF2B5EF4-FFF2-40B4-BE49-F238E27FC236}">
                <a16:creationId xmlns:a16="http://schemas.microsoft.com/office/drawing/2014/main" id="{04FCC681-8AAC-4731-8DDA-8C14EC1D7624}"/>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6949106" y="870856"/>
            <a:ext cx="3246453" cy="2434840"/>
          </a:xfrm>
        </p:spPr>
      </p:pic>
      <p:pic>
        <p:nvPicPr>
          <p:cNvPr id="6" name="Picture 5">
            <a:extLst>
              <a:ext uri="{FF2B5EF4-FFF2-40B4-BE49-F238E27FC236}">
                <a16:creationId xmlns:a16="http://schemas.microsoft.com/office/drawing/2014/main" id="{C866B109-6A19-4165-8904-94F4A6DA0078}"/>
              </a:ext>
            </a:extLst>
          </p:cNvPr>
          <p:cNvPicPr>
            <a:picLocks noChangeAspect="1"/>
          </p:cNvPicPr>
          <p:nvPr/>
        </p:nvPicPr>
        <p:blipFill>
          <a:blip r:embed="rId3"/>
          <a:stretch>
            <a:fillRect/>
          </a:stretch>
        </p:blipFill>
        <p:spPr>
          <a:xfrm>
            <a:off x="838200" y="1480457"/>
            <a:ext cx="4040809" cy="5190467"/>
          </a:xfrm>
          <a:prstGeom prst="rect">
            <a:avLst/>
          </a:prstGeom>
        </p:spPr>
      </p:pic>
      <p:pic>
        <p:nvPicPr>
          <p:cNvPr id="10" name="Picture 9" descr="Text&#10;&#10;Description automatically generated">
            <a:extLst>
              <a:ext uri="{FF2B5EF4-FFF2-40B4-BE49-F238E27FC236}">
                <a16:creationId xmlns:a16="http://schemas.microsoft.com/office/drawing/2014/main" id="{0A020201-2733-4520-AD5C-DDD9751B9A73}"/>
              </a:ext>
            </a:extLst>
          </p:cNvPr>
          <p:cNvPicPr>
            <a:picLocks noChangeAspect="1"/>
          </p:cNvPicPr>
          <p:nvPr/>
        </p:nvPicPr>
        <p:blipFill rotWithShape="1">
          <a:blip r:embed="rId4" cstate="screen">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a:ext>
            </a:extLst>
          </a:blip>
          <a:srcRect/>
          <a:stretch/>
        </p:blipFill>
        <p:spPr>
          <a:xfrm>
            <a:off x="6268905" y="3505358"/>
            <a:ext cx="4606853" cy="3165566"/>
          </a:xfrm>
          <a:prstGeom prst="rect">
            <a:avLst/>
          </a:prstGeom>
        </p:spPr>
      </p:pic>
    </p:spTree>
    <p:extLst>
      <p:ext uri="{BB962C8B-B14F-4D97-AF65-F5344CB8AC3E}">
        <p14:creationId xmlns:p14="http://schemas.microsoft.com/office/powerpoint/2010/main" val="102070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GB" b="1" dirty="0"/>
              <a:t>How do you deliver a homelessness prevention strategy when…?</a:t>
            </a:r>
          </a:p>
        </p:txBody>
      </p:sp>
      <p:graphicFrame>
        <p:nvGraphicFramePr>
          <p:cNvPr id="5" name="Content Placeholder 2">
            <a:extLst>
              <a:ext uri="{FF2B5EF4-FFF2-40B4-BE49-F238E27FC236}">
                <a16:creationId xmlns:a16="http://schemas.microsoft.com/office/drawing/2014/main" id="{36127DB3-92B2-F23A-2D5A-7F89D58150D0}"/>
              </a:ext>
            </a:extLst>
          </p:cNvPr>
          <p:cNvGraphicFramePr>
            <a:graphicFrameLocks noGrp="1"/>
          </p:cNvGraphicFramePr>
          <p:nvPr>
            <p:ph idx="1"/>
            <p:extLst>
              <p:ext uri="{D42A27DB-BD31-4B8C-83A1-F6EECF244321}">
                <p14:modId xmlns:p14="http://schemas.microsoft.com/office/powerpoint/2010/main" val="1579248196"/>
              </p:ext>
            </p:extLst>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669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F671A7-9E76-4AAC-8958-A618531D5CA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12093"/>
            <a:ext cx="12192000" cy="6433814"/>
          </a:xfrm>
          <a:prstGeom prst="rect">
            <a:avLst/>
          </a:prstGeom>
        </p:spPr>
      </p:pic>
    </p:spTree>
    <p:extLst>
      <p:ext uri="{BB962C8B-B14F-4D97-AF65-F5344CB8AC3E}">
        <p14:creationId xmlns:p14="http://schemas.microsoft.com/office/powerpoint/2010/main" val="1916982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7427F78-3EB9-423D-A0B6-E837366F8AD6}"/>
              </a:ext>
            </a:extLst>
          </p:cNvPr>
          <p:cNvGraphicFramePr>
            <a:graphicFrameLocks noGrp="1"/>
          </p:cNvGraphicFramePr>
          <p:nvPr>
            <p:extLst>
              <p:ext uri="{D42A27DB-BD31-4B8C-83A1-F6EECF244321}">
                <p14:modId xmlns:p14="http://schemas.microsoft.com/office/powerpoint/2010/main" val="2752374552"/>
              </p:ext>
            </p:extLst>
          </p:nvPr>
        </p:nvGraphicFramePr>
        <p:xfrm>
          <a:off x="433633" y="1034143"/>
          <a:ext cx="11481226" cy="5664408"/>
        </p:xfrm>
        <a:graphic>
          <a:graphicData uri="http://schemas.openxmlformats.org/drawingml/2006/table">
            <a:tbl>
              <a:tblPr firstRow="1" bandRow="1"/>
              <a:tblGrid>
                <a:gridCol w="2947331">
                  <a:extLst>
                    <a:ext uri="{9D8B030D-6E8A-4147-A177-3AD203B41FA5}">
                      <a16:colId xmlns:a16="http://schemas.microsoft.com/office/drawing/2014/main" val="357698894"/>
                    </a:ext>
                  </a:extLst>
                </a:gridCol>
                <a:gridCol w="8533895">
                  <a:extLst>
                    <a:ext uri="{9D8B030D-6E8A-4147-A177-3AD203B41FA5}">
                      <a16:colId xmlns:a16="http://schemas.microsoft.com/office/drawing/2014/main" val="503323895"/>
                    </a:ext>
                  </a:extLst>
                </a:gridCol>
              </a:tblGrid>
              <a:tr h="405359">
                <a:tc>
                  <a:txBody>
                    <a:bodyPr/>
                    <a:lstStyle/>
                    <a:p>
                      <a:pPr>
                        <a:lnSpc>
                          <a:spcPct val="150000"/>
                        </a:lnSpc>
                        <a:spcBef>
                          <a:spcPts val="595"/>
                        </a:spcBef>
                        <a:spcAft>
                          <a:spcPts val="595"/>
                        </a:spcAft>
                      </a:pPr>
                      <a:r>
                        <a:rPr lang="en-GB" sz="1800" b="1"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We collectively need to…</a:t>
                      </a:r>
                      <a:endPar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202" marR="57202" marT="28601" marB="286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a:lnSpc>
                          <a:spcPct val="150000"/>
                        </a:lnSpc>
                        <a:spcBef>
                          <a:spcPts val="595"/>
                        </a:spcBef>
                        <a:spcAft>
                          <a:spcPts val="595"/>
                        </a:spcAft>
                      </a:pPr>
                      <a:r>
                        <a:rPr lang="en-GB" sz="1800" b="1"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GMCA can support this through…</a:t>
                      </a:r>
                      <a:endPar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202" marR="57202" marT="28601" marB="286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44324739"/>
                  </a:ext>
                </a:extLst>
              </a:tr>
              <a:tr h="1873831">
                <a:tc>
                  <a:txBody>
                    <a:bodyPr/>
                    <a:lstStyle/>
                    <a:p>
                      <a:pPr>
                        <a:lnSpc>
                          <a:spcPct val="150000"/>
                        </a:lnSpc>
                        <a:spcBef>
                          <a:spcPts val="595"/>
                        </a:spcBef>
                        <a:spcAft>
                          <a:spcPts val="595"/>
                        </a:spcAft>
                      </a:pPr>
                      <a:r>
                        <a:rPr lang="en-GB" sz="1800" b="1"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Keep the strategy alive:</a:t>
                      </a:r>
                      <a:endPar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202" marR="57202" marT="28601" marB="286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nSpc>
                          <a:spcPct val="100000"/>
                        </a:lnSpc>
                        <a:spcBef>
                          <a:spcPts val="595"/>
                        </a:spcBef>
                        <a:spcAft>
                          <a:spcPts val="595"/>
                        </a:spcAft>
                      </a:pPr>
                      <a:r>
                        <a:rPr lang="en-GB" sz="1800" b="1"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Strategic Direction</a:t>
                      </a:r>
                      <a:r>
                        <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00000"/>
                        </a:lnSpc>
                        <a:spcBef>
                          <a:spcPts val="595"/>
                        </a:spcBef>
                        <a:spcAft>
                          <a:spcPts val="0"/>
                        </a:spcAft>
                        <a:buFont typeface="Arial" panose="020B0604020202020204" pitchFamily="34" charset="0"/>
                        <a:buChar char="•"/>
                        <a:tabLst>
                          <a:tab pos="457200" algn="l"/>
                        </a:tabLst>
                      </a:pPr>
                      <a:r>
                        <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Working with the Action Networks and cross-sector colleagues to generate enthusiasm and lobby at a local, regional and national level for fundamental systems change.</a:t>
                      </a:r>
                    </a:p>
                    <a:p>
                      <a:pPr marL="342900" lvl="0" indent="-342900">
                        <a:lnSpc>
                          <a:spcPct val="100000"/>
                        </a:lnSpc>
                        <a:spcBef>
                          <a:spcPts val="595"/>
                        </a:spcBef>
                        <a:spcAft>
                          <a:spcPts val="0"/>
                        </a:spcAft>
                        <a:buFont typeface="Arial" panose="020B0604020202020204" pitchFamily="34" charset="0"/>
                        <a:buChar char="•"/>
                        <a:tabLst>
                          <a:tab pos="457200" algn="l"/>
                        </a:tabLst>
                      </a:pPr>
                      <a:r>
                        <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Promote the Strategy and Action Plan as a way of thinking about, and ‘doing about’ homelessness prevention.</a:t>
                      </a:r>
                    </a:p>
                  </a:txBody>
                  <a:tcPr marL="57202" marR="57202" marT="28601" marB="286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29622988"/>
                  </a:ext>
                </a:extLst>
              </a:tr>
              <a:tr h="1615614">
                <a:tc>
                  <a:txBody>
                    <a:bodyPr/>
                    <a:lstStyle/>
                    <a:p>
                      <a:pPr>
                        <a:lnSpc>
                          <a:spcPct val="150000"/>
                        </a:lnSpc>
                        <a:spcBef>
                          <a:spcPts val="595"/>
                        </a:spcBef>
                        <a:spcAft>
                          <a:spcPts val="595"/>
                        </a:spcAft>
                      </a:pPr>
                      <a:r>
                        <a:rPr lang="en-GB" sz="1800" b="1"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Support stakeholders to make progress:</a:t>
                      </a:r>
                      <a:endPar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202" marR="57202" marT="28601" marB="286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0F4FA"/>
                    </a:solidFill>
                  </a:tcPr>
                </a:tc>
                <a:tc>
                  <a:txBody>
                    <a:bodyPr/>
                    <a:lstStyle/>
                    <a:p>
                      <a:pPr>
                        <a:lnSpc>
                          <a:spcPct val="100000"/>
                        </a:lnSpc>
                        <a:spcBef>
                          <a:spcPts val="595"/>
                        </a:spcBef>
                        <a:spcAft>
                          <a:spcPts val="595"/>
                        </a:spcAft>
                      </a:pPr>
                      <a:r>
                        <a:rPr lang="en-GB" sz="1800" b="1"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Building Capacity and Learning</a:t>
                      </a:r>
                      <a:endPar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00000"/>
                        </a:lnSpc>
                        <a:spcBef>
                          <a:spcPts val="595"/>
                        </a:spcBef>
                        <a:spcAft>
                          <a:spcPts val="0"/>
                        </a:spcAft>
                        <a:buFont typeface="Arial" panose="020B0604020202020204" pitchFamily="34" charset="0"/>
                        <a:buChar char="•"/>
                        <a:tabLst>
                          <a:tab pos="457200" algn="l"/>
                        </a:tabLst>
                      </a:pPr>
                      <a:r>
                        <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Supporting Local Authority colleagues and Locality Partnerships to develop and deliver homelessness strategies.</a:t>
                      </a:r>
                    </a:p>
                    <a:p>
                      <a:pPr marL="342900" lvl="0" indent="-342900">
                        <a:lnSpc>
                          <a:spcPct val="100000"/>
                        </a:lnSpc>
                        <a:spcBef>
                          <a:spcPts val="595"/>
                        </a:spcBef>
                        <a:spcAft>
                          <a:spcPts val="0"/>
                        </a:spcAft>
                        <a:buFont typeface="Arial" panose="020B0604020202020204" pitchFamily="34" charset="0"/>
                        <a:buChar char="•"/>
                        <a:tabLst>
                          <a:tab pos="457200" algn="l"/>
                        </a:tabLst>
                      </a:pPr>
                      <a:r>
                        <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Providing capacity, structure and expertise across thematic areas to ensure strategy in policy is aligned. </a:t>
                      </a:r>
                    </a:p>
                  </a:txBody>
                  <a:tcPr marL="57202" marR="57202" marT="28601" marB="286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72865601"/>
                  </a:ext>
                </a:extLst>
              </a:tr>
              <a:tr h="1615614">
                <a:tc>
                  <a:txBody>
                    <a:bodyPr/>
                    <a:lstStyle/>
                    <a:p>
                      <a:pPr>
                        <a:lnSpc>
                          <a:spcPct val="150000"/>
                        </a:lnSpc>
                        <a:spcBef>
                          <a:spcPts val="595"/>
                        </a:spcBef>
                        <a:spcAft>
                          <a:spcPts val="595"/>
                        </a:spcAft>
                      </a:pPr>
                      <a:r>
                        <a:rPr lang="en-GB" sz="1800" b="1"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Hold ourselves to account:</a:t>
                      </a:r>
                      <a:endPar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202" marR="57202" marT="28601" marB="286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nSpc>
                          <a:spcPct val="100000"/>
                        </a:lnSpc>
                        <a:spcBef>
                          <a:spcPts val="595"/>
                        </a:spcBef>
                        <a:spcAft>
                          <a:spcPts val="595"/>
                        </a:spcAft>
                      </a:pPr>
                      <a:r>
                        <a:rPr lang="en-GB" sz="1800" b="1"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Collaborative Governance</a:t>
                      </a:r>
                      <a:r>
                        <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00000"/>
                        </a:lnSpc>
                        <a:spcBef>
                          <a:spcPts val="595"/>
                        </a:spcBef>
                        <a:spcAft>
                          <a:spcPts val="0"/>
                        </a:spcAft>
                        <a:buFont typeface="Arial" panose="020B0604020202020204" pitchFamily="34" charset="0"/>
                        <a:buChar char="•"/>
                        <a:tabLst>
                          <a:tab pos="457200" algn="l"/>
                        </a:tabLst>
                      </a:pPr>
                      <a:r>
                        <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Establishing governance processes for the strategy and action plan across a number of different contexts.  </a:t>
                      </a:r>
                    </a:p>
                    <a:p>
                      <a:pPr marL="342900" lvl="0" indent="-342900">
                        <a:lnSpc>
                          <a:spcPct val="100000"/>
                        </a:lnSpc>
                        <a:spcBef>
                          <a:spcPts val="595"/>
                        </a:spcBef>
                        <a:spcAft>
                          <a:spcPts val="0"/>
                        </a:spcAft>
                        <a:buFont typeface="Arial" panose="020B0604020202020204" pitchFamily="34" charset="0"/>
                        <a:buChar char="•"/>
                        <a:tabLst>
                          <a:tab pos="457200" algn="l"/>
                        </a:tabLst>
                      </a:pPr>
                      <a:r>
                        <a:rPr lang="en-GB" sz="1800" dirty="0">
                          <a:solidFill>
                            <a:srgbClr val="262626"/>
                          </a:solidFill>
                          <a:effectLst/>
                          <a:latin typeface="Arial" panose="020B0604020202020204" pitchFamily="34" charset="0"/>
                          <a:ea typeface="Times New Roman" panose="02020603050405020304" pitchFamily="18" charset="0"/>
                          <a:cs typeface="Times New Roman" panose="02020603050405020304" pitchFamily="18" charset="0"/>
                        </a:rPr>
                        <a:t>Generating high quality data on whether or not the whole system is becoming more preventative.</a:t>
                      </a:r>
                    </a:p>
                  </a:txBody>
                  <a:tcPr marL="57202" marR="57202" marT="28601" marB="286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47650352"/>
                  </a:ext>
                </a:extLst>
              </a:tr>
            </a:tbl>
          </a:graphicData>
        </a:graphic>
      </p:graphicFrame>
      <p:sp>
        <p:nvSpPr>
          <p:cNvPr id="5" name="Title 1">
            <a:extLst>
              <a:ext uri="{FF2B5EF4-FFF2-40B4-BE49-F238E27FC236}">
                <a16:creationId xmlns:a16="http://schemas.microsoft.com/office/drawing/2014/main" id="{6A28CB65-33AC-419B-89BF-80CC2596D072}"/>
              </a:ext>
            </a:extLst>
          </p:cNvPr>
          <p:cNvSpPr txBox="1">
            <a:spLocks/>
          </p:cNvSpPr>
          <p:nvPr/>
        </p:nvSpPr>
        <p:spPr>
          <a:xfrm>
            <a:off x="433633" y="370366"/>
            <a:ext cx="10515600" cy="6637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t>Role of GMCA</a:t>
            </a:r>
          </a:p>
        </p:txBody>
      </p:sp>
    </p:spTree>
    <p:extLst>
      <p:ext uri="{BB962C8B-B14F-4D97-AF65-F5344CB8AC3E}">
        <p14:creationId xmlns:p14="http://schemas.microsoft.com/office/powerpoint/2010/main" val="132847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053A-C124-46DD-938B-AB38C59ABDC5}"/>
              </a:ext>
            </a:extLst>
          </p:cNvPr>
          <p:cNvSpPr>
            <a:spLocks noGrp="1"/>
          </p:cNvSpPr>
          <p:nvPr>
            <p:ph type="title"/>
          </p:nvPr>
        </p:nvSpPr>
        <p:spPr/>
        <p:txBody>
          <a:bodyPr>
            <a:normAutofit/>
          </a:bodyPr>
          <a:lstStyle/>
          <a:p>
            <a:pPr algn="ctr"/>
            <a:r>
              <a:rPr lang="en-GB" b="1" dirty="0"/>
              <a:t>But the Prevention Strategy belongs to us all!</a:t>
            </a:r>
          </a:p>
        </p:txBody>
      </p:sp>
      <p:sp>
        <p:nvSpPr>
          <p:cNvPr id="3" name="Content Placeholder 2">
            <a:extLst>
              <a:ext uri="{FF2B5EF4-FFF2-40B4-BE49-F238E27FC236}">
                <a16:creationId xmlns:a16="http://schemas.microsoft.com/office/drawing/2014/main" id="{33E8F6AD-AFFB-419E-8407-B27DC9F53C01}"/>
              </a:ext>
            </a:extLst>
          </p:cNvPr>
          <p:cNvSpPr>
            <a:spLocks noGrp="1"/>
          </p:cNvSpPr>
          <p:nvPr>
            <p:ph idx="1"/>
          </p:nvPr>
        </p:nvSpPr>
        <p:spPr/>
        <p:txBody>
          <a:bodyPr/>
          <a:lstStyle/>
          <a:p>
            <a:r>
              <a:rPr lang="en-GB" dirty="0"/>
              <a:t>No one organisation can (or should) ‘own’ the Strategy or action plan. </a:t>
            </a:r>
          </a:p>
          <a:p>
            <a:r>
              <a:rPr lang="en-GB" dirty="0"/>
              <a:t>We all have to work together to achieve these missions, otherwise we will all fail.</a:t>
            </a:r>
          </a:p>
          <a:p>
            <a:r>
              <a:rPr lang="en-GB" dirty="0"/>
              <a:t>As a collection of people who are all fully committed to ending homelessness in Greater Manchester, GMHAN is well placed to:</a:t>
            </a:r>
            <a:br>
              <a:rPr lang="en-GB" dirty="0"/>
            </a:br>
            <a:endParaRPr lang="en-GB" dirty="0"/>
          </a:p>
          <a:p>
            <a:pPr lvl="1"/>
            <a:r>
              <a:rPr lang="en-GB" b="1" dirty="0">
                <a:solidFill>
                  <a:srgbClr val="F9A81B"/>
                </a:solidFill>
              </a:rPr>
              <a:t>Be honest about whether these missions are really being achieved.</a:t>
            </a:r>
          </a:p>
          <a:p>
            <a:pPr lvl="1"/>
            <a:r>
              <a:rPr lang="en-GB" b="1" dirty="0">
                <a:solidFill>
                  <a:srgbClr val="F9A81B"/>
                </a:solidFill>
              </a:rPr>
              <a:t>Work with partners to find ways to make them a reality.</a:t>
            </a:r>
          </a:p>
          <a:p>
            <a:pPr lvl="1"/>
            <a:r>
              <a:rPr lang="en-GB" b="1" dirty="0">
                <a:solidFill>
                  <a:srgbClr val="F9A81B"/>
                </a:solidFill>
              </a:rPr>
              <a:t>Challenge ‘the system’ to do better.</a:t>
            </a:r>
          </a:p>
          <a:p>
            <a:pPr lvl="1"/>
            <a:r>
              <a:rPr lang="en-GB" b="1" dirty="0">
                <a:solidFill>
                  <a:srgbClr val="F9A81B"/>
                </a:solidFill>
              </a:rPr>
              <a:t>Share learning from our successes and mistakes.</a:t>
            </a:r>
          </a:p>
          <a:p>
            <a:pPr lvl="1"/>
            <a:endParaRPr lang="en-GB" dirty="0"/>
          </a:p>
        </p:txBody>
      </p:sp>
    </p:spTree>
    <p:extLst>
      <p:ext uri="{BB962C8B-B14F-4D97-AF65-F5344CB8AC3E}">
        <p14:creationId xmlns:p14="http://schemas.microsoft.com/office/powerpoint/2010/main" val="169798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9E403F2-B342-434D-9612-AC71403FEC7E}"/>
              </a:ext>
            </a:extLst>
          </p:cNvPr>
          <p:cNvGrpSpPr/>
          <p:nvPr/>
        </p:nvGrpSpPr>
        <p:grpSpPr>
          <a:xfrm>
            <a:off x="3241103" y="1617044"/>
            <a:ext cx="5664124" cy="3767819"/>
            <a:chOff x="2736655" y="0"/>
            <a:chExt cx="6614808" cy="5286051"/>
          </a:xfrm>
        </p:grpSpPr>
        <p:pic>
          <p:nvPicPr>
            <p:cNvPr id="2" name="Picture 1">
              <a:extLst>
                <a:ext uri="{FF2B5EF4-FFF2-40B4-BE49-F238E27FC236}">
                  <a16:creationId xmlns:a16="http://schemas.microsoft.com/office/drawing/2014/main" id="{BD2E106D-5360-4F58-84C9-2273699A2653}"/>
                </a:ext>
              </a:extLst>
            </p:cNvPr>
            <p:cNvPicPr>
              <a:picLocks noChangeAspect="1"/>
            </p:cNvPicPr>
            <p:nvPr/>
          </p:nvPicPr>
          <p:blipFill>
            <a:blip r:embed="rId2"/>
            <a:stretch>
              <a:fillRect/>
            </a:stretch>
          </p:blipFill>
          <p:spPr>
            <a:xfrm>
              <a:off x="2736655" y="0"/>
              <a:ext cx="6614808" cy="4367738"/>
            </a:xfrm>
            <a:prstGeom prst="rect">
              <a:avLst/>
            </a:prstGeom>
          </p:spPr>
        </p:pic>
        <p:sp>
          <p:nvSpPr>
            <p:cNvPr id="5" name="Arrow: Circular 4">
              <a:extLst>
                <a:ext uri="{FF2B5EF4-FFF2-40B4-BE49-F238E27FC236}">
                  <a16:creationId xmlns:a16="http://schemas.microsoft.com/office/drawing/2014/main" id="{CD0C9924-F3EA-45E5-97B1-3D5799F702B9}"/>
                </a:ext>
              </a:extLst>
            </p:cNvPr>
            <p:cNvSpPr/>
            <p:nvPr/>
          </p:nvSpPr>
          <p:spPr>
            <a:xfrm rot="15385867" flipV="1">
              <a:off x="7158107" y="994635"/>
              <a:ext cx="2080470" cy="1510019"/>
            </a:xfrm>
            <a:custGeom>
              <a:avLst/>
              <a:gdLst>
                <a:gd name="connsiteX0" fmla="*/ 120409 w 2080470"/>
                <a:gd name="connsiteY0" fmla="*/ 755010 h 1510019"/>
                <a:gd name="connsiteX1" fmla="*/ 709091 w 2080470"/>
                <a:gd name="connsiteY1" fmla="*/ 162959 h 1510019"/>
                <a:gd name="connsiteX2" fmla="*/ 1399160 w 2080470"/>
                <a:gd name="connsiteY2" fmla="*/ 170716 h 1510019"/>
                <a:gd name="connsiteX3" fmla="*/ 1958447 w 2080470"/>
                <a:gd name="connsiteY3" fmla="*/ 792579 h 1510019"/>
                <a:gd name="connsiteX4" fmla="*/ 2068629 w 2080470"/>
                <a:gd name="connsiteY4" fmla="*/ 831990 h 1510019"/>
                <a:gd name="connsiteX5" fmla="*/ 1778502 w 2080470"/>
                <a:gd name="connsiteY5" fmla="*/ 1019077 h 1510019"/>
                <a:gd name="connsiteX6" fmla="*/ 1690856 w 2080470"/>
                <a:gd name="connsiteY6" fmla="*/ 696866 h 1510019"/>
                <a:gd name="connsiteX7" fmla="*/ 1799028 w 2080470"/>
                <a:gd name="connsiteY7" fmla="*/ 735557 h 1510019"/>
                <a:gd name="connsiteX8" fmla="*/ 1034158 w 2080470"/>
                <a:gd name="connsiteY8" fmla="*/ 280819 h 1510019"/>
                <a:gd name="connsiteX9" fmla="*/ 280803 w 2080470"/>
                <a:gd name="connsiteY9" fmla="*/ 755010 h 1510019"/>
                <a:gd name="connsiteX10" fmla="*/ 120409 w 2080470"/>
                <a:gd name="connsiteY10" fmla="*/ 755010 h 151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0470" h="1510019" fill="none" extrusionOk="0">
                  <a:moveTo>
                    <a:pt x="120409" y="755010"/>
                  </a:moveTo>
                  <a:cubicBezTo>
                    <a:pt x="181592" y="511442"/>
                    <a:pt x="345512" y="267000"/>
                    <a:pt x="709091" y="162959"/>
                  </a:cubicBezTo>
                  <a:cubicBezTo>
                    <a:pt x="956687" y="110427"/>
                    <a:pt x="1158741" y="126363"/>
                    <a:pt x="1399160" y="170716"/>
                  </a:cubicBezTo>
                  <a:cubicBezTo>
                    <a:pt x="1782275" y="260281"/>
                    <a:pt x="1959061" y="514676"/>
                    <a:pt x="1958447" y="792579"/>
                  </a:cubicBezTo>
                  <a:cubicBezTo>
                    <a:pt x="1984584" y="797841"/>
                    <a:pt x="2028386" y="815678"/>
                    <a:pt x="2068629" y="831990"/>
                  </a:cubicBezTo>
                  <a:cubicBezTo>
                    <a:pt x="1945809" y="926879"/>
                    <a:pt x="1891240" y="918510"/>
                    <a:pt x="1778502" y="1019077"/>
                  </a:cubicBezTo>
                  <a:cubicBezTo>
                    <a:pt x="1791588" y="953060"/>
                    <a:pt x="1742769" y="830365"/>
                    <a:pt x="1690856" y="696866"/>
                  </a:cubicBezTo>
                  <a:cubicBezTo>
                    <a:pt x="1711890" y="712408"/>
                    <a:pt x="1754951" y="729193"/>
                    <a:pt x="1799028" y="735557"/>
                  </a:cubicBezTo>
                  <a:cubicBezTo>
                    <a:pt x="1760124" y="438707"/>
                    <a:pt x="1437173" y="272240"/>
                    <a:pt x="1034158" y="280819"/>
                  </a:cubicBezTo>
                  <a:cubicBezTo>
                    <a:pt x="612805" y="278693"/>
                    <a:pt x="262112" y="450800"/>
                    <a:pt x="280803" y="755010"/>
                  </a:cubicBezTo>
                  <a:cubicBezTo>
                    <a:pt x="230807" y="759964"/>
                    <a:pt x="192215" y="748190"/>
                    <a:pt x="120409" y="755010"/>
                  </a:cubicBezTo>
                  <a:close/>
                </a:path>
                <a:path w="2080470" h="1510019" stroke="0" extrusionOk="0">
                  <a:moveTo>
                    <a:pt x="120409" y="755010"/>
                  </a:moveTo>
                  <a:cubicBezTo>
                    <a:pt x="106691" y="538494"/>
                    <a:pt x="385164" y="213115"/>
                    <a:pt x="709091" y="162959"/>
                  </a:cubicBezTo>
                  <a:cubicBezTo>
                    <a:pt x="915908" y="124103"/>
                    <a:pt x="1138250" y="118693"/>
                    <a:pt x="1399160" y="170716"/>
                  </a:cubicBezTo>
                  <a:cubicBezTo>
                    <a:pt x="1753946" y="306445"/>
                    <a:pt x="1964734" y="484921"/>
                    <a:pt x="1958447" y="792579"/>
                  </a:cubicBezTo>
                  <a:cubicBezTo>
                    <a:pt x="1978506" y="807517"/>
                    <a:pt x="2012749" y="820672"/>
                    <a:pt x="2068629" y="831990"/>
                  </a:cubicBezTo>
                  <a:cubicBezTo>
                    <a:pt x="1995466" y="897952"/>
                    <a:pt x="1889233" y="975202"/>
                    <a:pt x="1778502" y="1019077"/>
                  </a:cubicBezTo>
                  <a:cubicBezTo>
                    <a:pt x="1757550" y="890315"/>
                    <a:pt x="1723620" y="729656"/>
                    <a:pt x="1690856" y="696866"/>
                  </a:cubicBezTo>
                  <a:cubicBezTo>
                    <a:pt x="1727429" y="716401"/>
                    <a:pt x="1789585" y="723592"/>
                    <a:pt x="1799028" y="735557"/>
                  </a:cubicBezTo>
                  <a:cubicBezTo>
                    <a:pt x="1812928" y="431312"/>
                    <a:pt x="1492187" y="230180"/>
                    <a:pt x="1034158" y="280819"/>
                  </a:cubicBezTo>
                  <a:cubicBezTo>
                    <a:pt x="617800" y="251931"/>
                    <a:pt x="279944" y="490660"/>
                    <a:pt x="280803" y="755010"/>
                  </a:cubicBezTo>
                  <a:cubicBezTo>
                    <a:pt x="209111" y="746516"/>
                    <a:pt x="191435" y="762659"/>
                    <a:pt x="120409" y="755010"/>
                  </a:cubicBezTo>
                  <a:close/>
                </a:path>
              </a:pathLst>
            </a:custGeom>
            <a:solidFill>
              <a:schemeClr val="accent1">
                <a:lumMod val="20000"/>
                <a:lumOff val="80000"/>
              </a:schemeClr>
            </a:solidFill>
            <a:ln>
              <a:extLst>
                <a:ext uri="{C807C97D-BFC1-408E-A445-0C87EB9F89A2}">
                  <ask:lineSketchStyleProps xmlns:ask="http://schemas.microsoft.com/office/drawing/2018/sketchyshapes" sd="1310845663">
                    <a:prstGeom prst="circularArrow">
                      <a:avLst>
                        <a:gd name="adj1" fmla="val 10622"/>
                        <a:gd name="adj2" fmla="val 1142319"/>
                        <a:gd name="adj3" fmla="val 38565"/>
                        <a:gd name="adj4" fmla="val 10800000"/>
                        <a:gd name="adj5" fmla="val 13285"/>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Arrow: Circular 5">
              <a:extLst>
                <a:ext uri="{FF2B5EF4-FFF2-40B4-BE49-F238E27FC236}">
                  <a16:creationId xmlns:a16="http://schemas.microsoft.com/office/drawing/2014/main" id="{6D81CAC2-92B9-4CE4-B448-265993081ACD}"/>
                </a:ext>
              </a:extLst>
            </p:cNvPr>
            <p:cNvSpPr/>
            <p:nvPr/>
          </p:nvSpPr>
          <p:spPr>
            <a:xfrm rot="17673195" flipH="1">
              <a:off x="2945158" y="994634"/>
              <a:ext cx="2080470" cy="1510019"/>
            </a:xfrm>
            <a:custGeom>
              <a:avLst/>
              <a:gdLst>
                <a:gd name="connsiteX0" fmla="*/ 120409 w 2080470"/>
                <a:gd name="connsiteY0" fmla="*/ 755010 h 1510019"/>
                <a:gd name="connsiteX1" fmla="*/ 709091 w 2080470"/>
                <a:gd name="connsiteY1" fmla="*/ 162959 h 1510019"/>
                <a:gd name="connsiteX2" fmla="*/ 1399160 w 2080470"/>
                <a:gd name="connsiteY2" fmla="*/ 170716 h 1510019"/>
                <a:gd name="connsiteX3" fmla="*/ 1958447 w 2080470"/>
                <a:gd name="connsiteY3" fmla="*/ 792579 h 1510019"/>
                <a:gd name="connsiteX4" fmla="*/ 2068629 w 2080470"/>
                <a:gd name="connsiteY4" fmla="*/ 831990 h 1510019"/>
                <a:gd name="connsiteX5" fmla="*/ 1778502 w 2080470"/>
                <a:gd name="connsiteY5" fmla="*/ 1019077 h 1510019"/>
                <a:gd name="connsiteX6" fmla="*/ 1690856 w 2080470"/>
                <a:gd name="connsiteY6" fmla="*/ 696866 h 1510019"/>
                <a:gd name="connsiteX7" fmla="*/ 1799028 w 2080470"/>
                <a:gd name="connsiteY7" fmla="*/ 735557 h 1510019"/>
                <a:gd name="connsiteX8" fmla="*/ 1034158 w 2080470"/>
                <a:gd name="connsiteY8" fmla="*/ 280819 h 1510019"/>
                <a:gd name="connsiteX9" fmla="*/ 280803 w 2080470"/>
                <a:gd name="connsiteY9" fmla="*/ 755010 h 1510019"/>
                <a:gd name="connsiteX10" fmla="*/ 120409 w 2080470"/>
                <a:gd name="connsiteY10" fmla="*/ 755010 h 151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0470" h="1510019" fill="none" extrusionOk="0">
                  <a:moveTo>
                    <a:pt x="120409" y="755010"/>
                  </a:moveTo>
                  <a:cubicBezTo>
                    <a:pt x="181592" y="511442"/>
                    <a:pt x="345512" y="267000"/>
                    <a:pt x="709091" y="162959"/>
                  </a:cubicBezTo>
                  <a:cubicBezTo>
                    <a:pt x="956687" y="110427"/>
                    <a:pt x="1158741" y="126363"/>
                    <a:pt x="1399160" y="170716"/>
                  </a:cubicBezTo>
                  <a:cubicBezTo>
                    <a:pt x="1782275" y="260281"/>
                    <a:pt x="1959061" y="514676"/>
                    <a:pt x="1958447" y="792579"/>
                  </a:cubicBezTo>
                  <a:cubicBezTo>
                    <a:pt x="1984584" y="797841"/>
                    <a:pt x="2028386" y="815678"/>
                    <a:pt x="2068629" y="831990"/>
                  </a:cubicBezTo>
                  <a:cubicBezTo>
                    <a:pt x="1945809" y="926879"/>
                    <a:pt x="1891240" y="918510"/>
                    <a:pt x="1778502" y="1019077"/>
                  </a:cubicBezTo>
                  <a:cubicBezTo>
                    <a:pt x="1791588" y="953060"/>
                    <a:pt x="1742769" y="830365"/>
                    <a:pt x="1690856" y="696866"/>
                  </a:cubicBezTo>
                  <a:cubicBezTo>
                    <a:pt x="1711890" y="712408"/>
                    <a:pt x="1754951" y="729193"/>
                    <a:pt x="1799028" y="735557"/>
                  </a:cubicBezTo>
                  <a:cubicBezTo>
                    <a:pt x="1760124" y="438707"/>
                    <a:pt x="1437173" y="272240"/>
                    <a:pt x="1034158" y="280819"/>
                  </a:cubicBezTo>
                  <a:cubicBezTo>
                    <a:pt x="612805" y="278693"/>
                    <a:pt x="262112" y="450800"/>
                    <a:pt x="280803" y="755010"/>
                  </a:cubicBezTo>
                  <a:cubicBezTo>
                    <a:pt x="230807" y="759964"/>
                    <a:pt x="192215" y="748190"/>
                    <a:pt x="120409" y="755010"/>
                  </a:cubicBezTo>
                  <a:close/>
                </a:path>
                <a:path w="2080470" h="1510019" stroke="0" extrusionOk="0">
                  <a:moveTo>
                    <a:pt x="120409" y="755010"/>
                  </a:moveTo>
                  <a:cubicBezTo>
                    <a:pt x="106691" y="538494"/>
                    <a:pt x="385164" y="213115"/>
                    <a:pt x="709091" y="162959"/>
                  </a:cubicBezTo>
                  <a:cubicBezTo>
                    <a:pt x="915908" y="124103"/>
                    <a:pt x="1138250" y="118693"/>
                    <a:pt x="1399160" y="170716"/>
                  </a:cubicBezTo>
                  <a:cubicBezTo>
                    <a:pt x="1753946" y="306445"/>
                    <a:pt x="1964734" y="484921"/>
                    <a:pt x="1958447" y="792579"/>
                  </a:cubicBezTo>
                  <a:cubicBezTo>
                    <a:pt x="1978506" y="807517"/>
                    <a:pt x="2012749" y="820672"/>
                    <a:pt x="2068629" y="831990"/>
                  </a:cubicBezTo>
                  <a:cubicBezTo>
                    <a:pt x="1995466" y="897952"/>
                    <a:pt x="1889233" y="975202"/>
                    <a:pt x="1778502" y="1019077"/>
                  </a:cubicBezTo>
                  <a:cubicBezTo>
                    <a:pt x="1757550" y="890315"/>
                    <a:pt x="1723620" y="729656"/>
                    <a:pt x="1690856" y="696866"/>
                  </a:cubicBezTo>
                  <a:cubicBezTo>
                    <a:pt x="1727429" y="716401"/>
                    <a:pt x="1789585" y="723592"/>
                    <a:pt x="1799028" y="735557"/>
                  </a:cubicBezTo>
                  <a:cubicBezTo>
                    <a:pt x="1812928" y="431312"/>
                    <a:pt x="1492187" y="230180"/>
                    <a:pt x="1034158" y="280819"/>
                  </a:cubicBezTo>
                  <a:cubicBezTo>
                    <a:pt x="617800" y="251931"/>
                    <a:pt x="279944" y="490660"/>
                    <a:pt x="280803" y="755010"/>
                  </a:cubicBezTo>
                  <a:cubicBezTo>
                    <a:pt x="209111" y="746516"/>
                    <a:pt x="191435" y="762659"/>
                    <a:pt x="120409" y="755010"/>
                  </a:cubicBezTo>
                  <a:close/>
                </a:path>
              </a:pathLst>
            </a:custGeom>
            <a:solidFill>
              <a:schemeClr val="accent1">
                <a:lumMod val="20000"/>
                <a:lumOff val="80000"/>
              </a:schemeClr>
            </a:solidFill>
            <a:ln>
              <a:extLst>
                <a:ext uri="{C807C97D-BFC1-408E-A445-0C87EB9F89A2}">
                  <ask:lineSketchStyleProps xmlns:ask="http://schemas.microsoft.com/office/drawing/2018/sketchyshapes" sd="1310845663">
                    <a:prstGeom prst="circularArrow">
                      <a:avLst>
                        <a:gd name="adj1" fmla="val 10622"/>
                        <a:gd name="adj2" fmla="val 1142319"/>
                        <a:gd name="adj3" fmla="val 38565"/>
                        <a:gd name="adj4" fmla="val 10800000"/>
                        <a:gd name="adj5" fmla="val 13285"/>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Arrow: Circular 6">
              <a:extLst>
                <a:ext uri="{FF2B5EF4-FFF2-40B4-BE49-F238E27FC236}">
                  <a16:creationId xmlns:a16="http://schemas.microsoft.com/office/drawing/2014/main" id="{7DD2EBDE-9BC9-4425-BA43-152033A55714}"/>
                </a:ext>
              </a:extLst>
            </p:cNvPr>
            <p:cNvSpPr/>
            <p:nvPr/>
          </p:nvSpPr>
          <p:spPr>
            <a:xfrm rot="11986827" flipH="1">
              <a:off x="4982236" y="3440725"/>
              <a:ext cx="2080470" cy="1845326"/>
            </a:xfrm>
            <a:custGeom>
              <a:avLst/>
              <a:gdLst>
                <a:gd name="connsiteX0" fmla="*/ 257110 w 2080470"/>
                <a:gd name="connsiteY0" fmla="*/ 549855 h 1845326"/>
                <a:gd name="connsiteX1" fmla="*/ 1227390 w 2080470"/>
                <a:gd name="connsiteY1" fmla="*/ 164366 h 1845326"/>
                <a:gd name="connsiteX2" fmla="*/ 1932395 w 2080470"/>
                <a:gd name="connsiteY2" fmla="*/ 958047 h 1845326"/>
                <a:gd name="connsiteX3" fmla="*/ 2071781 w 2080470"/>
                <a:gd name="connsiteY3" fmla="*/ 996018 h 1845326"/>
                <a:gd name="connsiteX4" fmla="*/ 1797559 w 2080470"/>
                <a:gd name="connsiteY4" fmla="*/ 1128974 h 1845326"/>
                <a:gd name="connsiteX5" fmla="*/ 1598718 w 2080470"/>
                <a:gd name="connsiteY5" fmla="*/ 867146 h 1845326"/>
                <a:gd name="connsiteX6" fmla="*/ 1736982 w 2080470"/>
                <a:gd name="connsiteY6" fmla="*/ 904812 h 1845326"/>
                <a:gd name="connsiteX7" fmla="*/ 1161479 w 2080470"/>
                <a:gd name="connsiteY7" fmla="*/ 351990 h 1845326"/>
                <a:gd name="connsiteX8" fmla="*/ 435316 w 2080470"/>
                <a:gd name="connsiteY8" fmla="*/ 634691 h 1845326"/>
                <a:gd name="connsiteX9" fmla="*/ 257110 w 2080470"/>
                <a:gd name="connsiteY9" fmla="*/ 549855 h 184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0470" h="1845326" fill="none" extrusionOk="0">
                  <a:moveTo>
                    <a:pt x="257110" y="549855"/>
                  </a:moveTo>
                  <a:cubicBezTo>
                    <a:pt x="396821" y="214555"/>
                    <a:pt x="820588" y="45270"/>
                    <a:pt x="1227390" y="164366"/>
                  </a:cubicBezTo>
                  <a:cubicBezTo>
                    <a:pt x="1667220" y="247793"/>
                    <a:pt x="1947147" y="585040"/>
                    <a:pt x="1932395" y="958047"/>
                  </a:cubicBezTo>
                  <a:cubicBezTo>
                    <a:pt x="1984709" y="970454"/>
                    <a:pt x="2021194" y="969522"/>
                    <a:pt x="2071781" y="996018"/>
                  </a:cubicBezTo>
                  <a:cubicBezTo>
                    <a:pt x="1953113" y="1033065"/>
                    <a:pt x="1844689" y="1084837"/>
                    <a:pt x="1797559" y="1128974"/>
                  </a:cubicBezTo>
                  <a:cubicBezTo>
                    <a:pt x="1715091" y="1052875"/>
                    <a:pt x="1671949" y="952881"/>
                    <a:pt x="1598718" y="867146"/>
                  </a:cubicBezTo>
                  <a:cubicBezTo>
                    <a:pt x="1634927" y="878874"/>
                    <a:pt x="1685578" y="879010"/>
                    <a:pt x="1736982" y="904812"/>
                  </a:cubicBezTo>
                  <a:cubicBezTo>
                    <a:pt x="1747315" y="627575"/>
                    <a:pt x="1503212" y="387208"/>
                    <a:pt x="1161479" y="351990"/>
                  </a:cubicBezTo>
                  <a:cubicBezTo>
                    <a:pt x="870086" y="306866"/>
                    <a:pt x="591236" y="471389"/>
                    <a:pt x="435316" y="634691"/>
                  </a:cubicBezTo>
                  <a:cubicBezTo>
                    <a:pt x="346704" y="606021"/>
                    <a:pt x="288937" y="558553"/>
                    <a:pt x="257110" y="549855"/>
                  </a:cubicBezTo>
                  <a:close/>
                </a:path>
                <a:path w="2080470" h="1845326" stroke="0" extrusionOk="0">
                  <a:moveTo>
                    <a:pt x="257110" y="549855"/>
                  </a:moveTo>
                  <a:cubicBezTo>
                    <a:pt x="438756" y="276399"/>
                    <a:pt x="867644" y="54800"/>
                    <a:pt x="1227390" y="164366"/>
                  </a:cubicBezTo>
                  <a:cubicBezTo>
                    <a:pt x="1621664" y="285465"/>
                    <a:pt x="1913493" y="591022"/>
                    <a:pt x="1932395" y="958047"/>
                  </a:cubicBezTo>
                  <a:cubicBezTo>
                    <a:pt x="1983189" y="977059"/>
                    <a:pt x="2018855" y="982785"/>
                    <a:pt x="2071781" y="996018"/>
                  </a:cubicBezTo>
                  <a:cubicBezTo>
                    <a:pt x="2032212" y="1011215"/>
                    <a:pt x="1847823" y="1126711"/>
                    <a:pt x="1797559" y="1128974"/>
                  </a:cubicBezTo>
                  <a:cubicBezTo>
                    <a:pt x="1773097" y="1097037"/>
                    <a:pt x="1621699" y="936128"/>
                    <a:pt x="1598718" y="867146"/>
                  </a:cubicBezTo>
                  <a:cubicBezTo>
                    <a:pt x="1644450" y="892935"/>
                    <a:pt x="1670072" y="880333"/>
                    <a:pt x="1736982" y="904812"/>
                  </a:cubicBezTo>
                  <a:cubicBezTo>
                    <a:pt x="1771652" y="677383"/>
                    <a:pt x="1481890" y="404855"/>
                    <a:pt x="1161479" y="351990"/>
                  </a:cubicBezTo>
                  <a:cubicBezTo>
                    <a:pt x="889452" y="281708"/>
                    <a:pt x="614964" y="388887"/>
                    <a:pt x="435316" y="634691"/>
                  </a:cubicBezTo>
                  <a:cubicBezTo>
                    <a:pt x="357272" y="582150"/>
                    <a:pt x="321561" y="562014"/>
                    <a:pt x="257110" y="549855"/>
                  </a:cubicBezTo>
                  <a:close/>
                </a:path>
              </a:pathLst>
            </a:custGeom>
            <a:solidFill>
              <a:schemeClr val="accent1">
                <a:lumMod val="20000"/>
                <a:lumOff val="80000"/>
              </a:schemeClr>
            </a:solidFill>
            <a:ln>
              <a:extLst>
                <a:ext uri="{C807C97D-BFC1-408E-A445-0C87EB9F89A2}">
                  <ask:lineSketchStyleProps xmlns:ask="http://schemas.microsoft.com/office/drawing/2018/sketchyshapes" sd="1310845663">
                    <a:prstGeom prst="circularArrow">
                      <a:avLst>
                        <a:gd name="adj1" fmla="val 10622"/>
                        <a:gd name="adj2" fmla="val 875762"/>
                        <a:gd name="adj3" fmla="val 38565"/>
                        <a:gd name="adj4" fmla="val 12327411"/>
                        <a:gd name="adj5" fmla="val 13285"/>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8" name="TextBox 7">
            <a:extLst>
              <a:ext uri="{FF2B5EF4-FFF2-40B4-BE49-F238E27FC236}">
                <a16:creationId xmlns:a16="http://schemas.microsoft.com/office/drawing/2014/main" id="{88FAF01C-7B24-4365-BC4D-BD276D1793F9}"/>
              </a:ext>
            </a:extLst>
          </p:cNvPr>
          <p:cNvSpPr txBox="1"/>
          <p:nvPr/>
        </p:nvSpPr>
        <p:spPr>
          <a:xfrm>
            <a:off x="4826699" y="162158"/>
            <a:ext cx="2816762" cy="1328023"/>
          </a:xfrm>
          <a:custGeom>
            <a:avLst/>
            <a:gdLst>
              <a:gd name="connsiteX0" fmla="*/ 0 w 2816762"/>
              <a:gd name="connsiteY0" fmla="*/ 221342 h 1328023"/>
              <a:gd name="connsiteX1" fmla="*/ 221342 w 2816762"/>
              <a:gd name="connsiteY1" fmla="*/ 0 h 1328023"/>
              <a:gd name="connsiteX2" fmla="*/ 862343 w 2816762"/>
              <a:gd name="connsiteY2" fmla="*/ 0 h 1328023"/>
              <a:gd name="connsiteX3" fmla="*/ 1479603 w 2816762"/>
              <a:gd name="connsiteY3" fmla="*/ 0 h 1328023"/>
              <a:gd name="connsiteX4" fmla="*/ 2595420 w 2816762"/>
              <a:gd name="connsiteY4" fmla="*/ 0 h 1328023"/>
              <a:gd name="connsiteX5" fmla="*/ 2816762 w 2816762"/>
              <a:gd name="connsiteY5" fmla="*/ 221342 h 1328023"/>
              <a:gd name="connsiteX6" fmla="*/ 2816762 w 2816762"/>
              <a:gd name="connsiteY6" fmla="*/ 646305 h 1328023"/>
              <a:gd name="connsiteX7" fmla="*/ 2816762 w 2816762"/>
              <a:gd name="connsiteY7" fmla="*/ 1106681 h 1328023"/>
              <a:gd name="connsiteX8" fmla="*/ 2595420 w 2816762"/>
              <a:gd name="connsiteY8" fmla="*/ 1328023 h 1328023"/>
              <a:gd name="connsiteX9" fmla="*/ 2073123 w 2816762"/>
              <a:gd name="connsiteY9" fmla="*/ 1328023 h 1328023"/>
              <a:gd name="connsiteX10" fmla="*/ 1527085 w 2816762"/>
              <a:gd name="connsiteY10" fmla="*/ 1328023 h 1328023"/>
              <a:gd name="connsiteX11" fmla="*/ 981047 w 2816762"/>
              <a:gd name="connsiteY11" fmla="*/ 1328023 h 1328023"/>
              <a:gd name="connsiteX12" fmla="*/ 221342 w 2816762"/>
              <a:gd name="connsiteY12" fmla="*/ 1328023 h 1328023"/>
              <a:gd name="connsiteX13" fmla="*/ 0 w 2816762"/>
              <a:gd name="connsiteY13" fmla="*/ 1106681 h 1328023"/>
              <a:gd name="connsiteX14" fmla="*/ 0 w 2816762"/>
              <a:gd name="connsiteY14" fmla="*/ 655158 h 1328023"/>
              <a:gd name="connsiteX15" fmla="*/ 0 w 2816762"/>
              <a:gd name="connsiteY15" fmla="*/ 221342 h 1328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6762" h="1328023" fill="none" extrusionOk="0">
                <a:moveTo>
                  <a:pt x="0" y="221342"/>
                </a:moveTo>
                <a:cubicBezTo>
                  <a:pt x="-6140" y="87070"/>
                  <a:pt x="101414" y="3091"/>
                  <a:pt x="221342" y="0"/>
                </a:cubicBezTo>
                <a:cubicBezTo>
                  <a:pt x="516488" y="-11636"/>
                  <a:pt x="566457" y="30028"/>
                  <a:pt x="862343" y="0"/>
                </a:cubicBezTo>
                <a:cubicBezTo>
                  <a:pt x="1158229" y="-30028"/>
                  <a:pt x="1208558" y="-7816"/>
                  <a:pt x="1479603" y="0"/>
                </a:cubicBezTo>
                <a:cubicBezTo>
                  <a:pt x="1750648" y="7816"/>
                  <a:pt x="2345606" y="-22536"/>
                  <a:pt x="2595420" y="0"/>
                </a:cubicBezTo>
                <a:cubicBezTo>
                  <a:pt x="2699292" y="-8130"/>
                  <a:pt x="2807214" y="88897"/>
                  <a:pt x="2816762" y="221342"/>
                </a:cubicBezTo>
                <a:cubicBezTo>
                  <a:pt x="2821688" y="393527"/>
                  <a:pt x="2829121" y="506113"/>
                  <a:pt x="2816762" y="646305"/>
                </a:cubicBezTo>
                <a:cubicBezTo>
                  <a:pt x="2804403" y="786497"/>
                  <a:pt x="2820622" y="889494"/>
                  <a:pt x="2816762" y="1106681"/>
                </a:cubicBezTo>
                <a:cubicBezTo>
                  <a:pt x="2806489" y="1242384"/>
                  <a:pt x="2693290" y="1345075"/>
                  <a:pt x="2595420" y="1328023"/>
                </a:cubicBezTo>
                <a:cubicBezTo>
                  <a:pt x="2472670" y="1328165"/>
                  <a:pt x="2288059" y="1344397"/>
                  <a:pt x="2073123" y="1328023"/>
                </a:cubicBezTo>
                <a:cubicBezTo>
                  <a:pt x="1858187" y="1311649"/>
                  <a:pt x="1678389" y="1343226"/>
                  <a:pt x="1527085" y="1328023"/>
                </a:cubicBezTo>
                <a:cubicBezTo>
                  <a:pt x="1375781" y="1312820"/>
                  <a:pt x="1234538" y="1326779"/>
                  <a:pt x="981047" y="1328023"/>
                </a:cubicBezTo>
                <a:cubicBezTo>
                  <a:pt x="727556" y="1329267"/>
                  <a:pt x="570774" y="1355870"/>
                  <a:pt x="221342" y="1328023"/>
                </a:cubicBezTo>
                <a:cubicBezTo>
                  <a:pt x="72436" y="1325113"/>
                  <a:pt x="-19502" y="1240911"/>
                  <a:pt x="0" y="1106681"/>
                </a:cubicBezTo>
                <a:cubicBezTo>
                  <a:pt x="-10968" y="900805"/>
                  <a:pt x="18769" y="851974"/>
                  <a:pt x="0" y="655158"/>
                </a:cubicBezTo>
                <a:cubicBezTo>
                  <a:pt x="-18769" y="458342"/>
                  <a:pt x="-10188" y="399137"/>
                  <a:pt x="0" y="221342"/>
                </a:cubicBezTo>
                <a:close/>
              </a:path>
              <a:path w="2816762" h="1328023" stroke="0" extrusionOk="0">
                <a:moveTo>
                  <a:pt x="0" y="221342"/>
                </a:moveTo>
                <a:cubicBezTo>
                  <a:pt x="21400" y="82668"/>
                  <a:pt x="120731" y="-6421"/>
                  <a:pt x="221342" y="0"/>
                </a:cubicBezTo>
                <a:cubicBezTo>
                  <a:pt x="350693" y="23584"/>
                  <a:pt x="574876" y="1560"/>
                  <a:pt x="767380" y="0"/>
                </a:cubicBezTo>
                <a:cubicBezTo>
                  <a:pt x="959884" y="-1560"/>
                  <a:pt x="1066080" y="-22954"/>
                  <a:pt x="1313418" y="0"/>
                </a:cubicBezTo>
                <a:cubicBezTo>
                  <a:pt x="1560756" y="22954"/>
                  <a:pt x="1602709" y="25384"/>
                  <a:pt x="1835715" y="0"/>
                </a:cubicBezTo>
                <a:cubicBezTo>
                  <a:pt x="2068721" y="-25384"/>
                  <a:pt x="2389812" y="-20274"/>
                  <a:pt x="2595420" y="0"/>
                </a:cubicBezTo>
                <a:cubicBezTo>
                  <a:pt x="2718177" y="25300"/>
                  <a:pt x="2812520" y="104790"/>
                  <a:pt x="2816762" y="221342"/>
                </a:cubicBezTo>
                <a:cubicBezTo>
                  <a:pt x="2815729" y="412733"/>
                  <a:pt x="2835950" y="539537"/>
                  <a:pt x="2816762" y="681718"/>
                </a:cubicBezTo>
                <a:cubicBezTo>
                  <a:pt x="2797574" y="823899"/>
                  <a:pt x="2831396" y="900187"/>
                  <a:pt x="2816762" y="1106681"/>
                </a:cubicBezTo>
                <a:cubicBezTo>
                  <a:pt x="2807219" y="1232126"/>
                  <a:pt x="2731099" y="1323329"/>
                  <a:pt x="2595420" y="1328023"/>
                </a:cubicBezTo>
                <a:cubicBezTo>
                  <a:pt x="2352916" y="1314969"/>
                  <a:pt x="2182997" y="1326464"/>
                  <a:pt x="2049382" y="1328023"/>
                </a:cubicBezTo>
                <a:cubicBezTo>
                  <a:pt x="1915767" y="1329582"/>
                  <a:pt x="1759988" y="1337114"/>
                  <a:pt x="1527085" y="1328023"/>
                </a:cubicBezTo>
                <a:cubicBezTo>
                  <a:pt x="1294182" y="1318932"/>
                  <a:pt x="1189947" y="1325241"/>
                  <a:pt x="909825" y="1328023"/>
                </a:cubicBezTo>
                <a:cubicBezTo>
                  <a:pt x="629703" y="1330805"/>
                  <a:pt x="452277" y="1310915"/>
                  <a:pt x="221342" y="1328023"/>
                </a:cubicBezTo>
                <a:cubicBezTo>
                  <a:pt x="89172" y="1350250"/>
                  <a:pt x="17710" y="1232935"/>
                  <a:pt x="0" y="1106681"/>
                </a:cubicBezTo>
                <a:cubicBezTo>
                  <a:pt x="-11862" y="1005286"/>
                  <a:pt x="981" y="781046"/>
                  <a:pt x="0" y="681718"/>
                </a:cubicBezTo>
                <a:cubicBezTo>
                  <a:pt x="-981" y="582390"/>
                  <a:pt x="19657" y="328659"/>
                  <a:pt x="0" y="221342"/>
                </a:cubicBezTo>
                <a:close/>
              </a:path>
            </a:pathLst>
          </a:custGeom>
          <a:solidFill>
            <a:schemeClr val="bg1"/>
          </a:solidFill>
          <a:ln w="28575">
            <a:solidFill>
              <a:schemeClr val="accent2"/>
            </a:solidFill>
            <a:extLst>
              <a:ext uri="{C807C97D-BFC1-408E-A445-0C87EB9F89A2}">
                <ask:lineSketchStyleProps xmlns:ask="http://schemas.microsoft.com/office/drawing/2018/sketchyshapes" sd="1229571908">
                  <a:prstGeom prst="roundRect">
                    <a:avLst/>
                  </a:prstGeom>
                  <ask:type>
                    <ask:lineSketchFreehand/>
                  </ask:type>
                </ask:lineSketchStyleProps>
              </a:ext>
            </a:extLst>
          </a:ln>
        </p:spPr>
        <p:txBody>
          <a:bodyPr wrap="square" rtlCol="0" anchor="ctr">
            <a:spAutoFit/>
          </a:bodyPr>
          <a:lstStyle/>
          <a:p>
            <a:pPr algn="ctr"/>
            <a:r>
              <a:rPr lang="en-GB" dirty="0"/>
              <a:t>Embedding best practice from across our network into the HP Strategy and Action Plan.</a:t>
            </a:r>
          </a:p>
        </p:txBody>
      </p:sp>
      <p:sp>
        <p:nvSpPr>
          <p:cNvPr id="10" name="TextBox 9">
            <a:extLst>
              <a:ext uri="{FF2B5EF4-FFF2-40B4-BE49-F238E27FC236}">
                <a16:creationId xmlns:a16="http://schemas.microsoft.com/office/drawing/2014/main" id="{79B46E0C-0279-4E5D-BB9E-03DA79DC928A}"/>
              </a:ext>
            </a:extLst>
          </p:cNvPr>
          <p:cNvSpPr txBox="1"/>
          <p:nvPr/>
        </p:nvSpPr>
        <p:spPr>
          <a:xfrm>
            <a:off x="9037702" y="5094181"/>
            <a:ext cx="2989805" cy="1328023"/>
          </a:xfrm>
          <a:custGeom>
            <a:avLst/>
            <a:gdLst>
              <a:gd name="connsiteX0" fmla="*/ 0 w 2989805"/>
              <a:gd name="connsiteY0" fmla="*/ 221342 h 1328023"/>
              <a:gd name="connsiteX1" fmla="*/ 221342 w 2989805"/>
              <a:gd name="connsiteY1" fmla="*/ 0 h 1328023"/>
              <a:gd name="connsiteX2" fmla="*/ 909065 w 2989805"/>
              <a:gd name="connsiteY2" fmla="*/ 0 h 1328023"/>
              <a:gd name="connsiteX3" fmla="*/ 1571316 w 2989805"/>
              <a:gd name="connsiteY3" fmla="*/ 0 h 1328023"/>
              <a:gd name="connsiteX4" fmla="*/ 2768463 w 2989805"/>
              <a:gd name="connsiteY4" fmla="*/ 0 h 1328023"/>
              <a:gd name="connsiteX5" fmla="*/ 2989805 w 2989805"/>
              <a:gd name="connsiteY5" fmla="*/ 221342 h 1328023"/>
              <a:gd name="connsiteX6" fmla="*/ 2989805 w 2989805"/>
              <a:gd name="connsiteY6" fmla="*/ 646305 h 1328023"/>
              <a:gd name="connsiteX7" fmla="*/ 2989805 w 2989805"/>
              <a:gd name="connsiteY7" fmla="*/ 1106681 h 1328023"/>
              <a:gd name="connsiteX8" fmla="*/ 2768463 w 2989805"/>
              <a:gd name="connsiteY8" fmla="*/ 1328023 h 1328023"/>
              <a:gd name="connsiteX9" fmla="*/ 2208096 w 2989805"/>
              <a:gd name="connsiteY9" fmla="*/ 1328023 h 1328023"/>
              <a:gd name="connsiteX10" fmla="*/ 1622259 w 2989805"/>
              <a:gd name="connsiteY10" fmla="*/ 1328023 h 1328023"/>
              <a:gd name="connsiteX11" fmla="*/ 1036421 w 2989805"/>
              <a:gd name="connsiteY11" fmla="*/ 1328023 h 1328023"/>
              <a:gd name="connsiteX12" fmla="*/ 221342 w 2989805"/>
              <a:gd name="connsiteY12" fmla="*/ 1328023 h 1328023"/>
              <a:gd name="connsiteX13" fmla="*/ 0 w 2989805"/>
              <a:gd name="connsiteY13" fmla="*/ 1106681 h 1328023"/>
              <a:gd name="connsiteX14" fmla="*/ 0 w 2989805"/>
              <a:gd name="connsiteY14" fmla="*/ 655158 h 1328023"/>
              <a:gd name="connsiteX15" fmla="*/ 0 w 2989805"/>
              <a:gd name="connsiteY15" fmla="*/ 221342 h 1328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9805" h="1328023" fill="none" extrusionOk="0">
                <a:moveTo>
                  <a:pt x="0" y="221342"/>
                </a:moveTo>
                <a:cubicBezTo>
                  <a:pt x="-6140" y="87070"/>
                  <a:pt x="101414" y="3091"/>
                  <a:pt x="221342" y="0"/>
                </a:cubicBezTo>
                <a:cubicBezTo>
                  <a:pt x="503235" y="-2780"/>
                  <a:pt x="607310" y="7398"/>
                  <a:pt x="909065" y="0"/>
                </a:cubicBezTo>
                <a:cubicBezTo>
                  <a:pt x="1210820" y="-7398"/>
                  <a:pt x="1429217" y="14540"/>
                  <a:pt x="1571316" y="0"/>
                </a:cubicBezTo>
                <a:cubicBezTo>
                  <a:pt x="1713415" y="-14540"/>
                  <a:pt x="2437045" y="-24133"/>
                  <a:pt x="2768463" y="0"/>
                </a:cubicBezTo>
                <a:cubicBezTo>
                  <a:pt x="2872335" y="-8130"/>
                  <a:pt x="2980257" y="88897"/>
                  <a:pt x="2989805" y="221342"/>
                </a:cubicBezTo>
                <a:cubicBezTo>
                  <a:pt x="2994731" y="393527"/>
                  <a:pt x="3002164" y="506113"/>
                  <a:pt x="2989805" y="646305"/>
                </a:cubicBezTo>
                <a:cubicBezTo>
                  <a:pt x="2977446" y="786497"/>
                  <a:pt x="2993665" y="889494"/>
                  <a:pt x="2989805" y="1106681"/>
                </a:cubicBezTo>
                <a:cubicBezTo>
                  <a:pt x="2979532" y="1242384"/>
                  <a:pt x="2866333" y="1345075"/>
                  <a:pt x="2768463" y="1328023"/>
                </a:cubicBezTo>
                <a:cubicBezTo>
                  <a:pt x="2490375" y="1305998"/>
                  <a:pt x="2377554" y="1348136"/>
                  <a:pt x="2208096" y="1328023"/>
                </a:cubicBezTo>
                <a:cubicBezTo>
                  <a:pt x="2038638" y="1307910"/>
                  <a:pt x="1911837" y="1344773"/>
                  <a:pt x="1622259" y="1328023"/>
                </a:cubicBezTo>
                <a:cubicBezTo>
                  <a:pt x="1332681" y="1311273"/>
                  <a:pt x="1193905" y="1339852"/>
                  <a:pt x="1036421" y="1328023"/>
                </a:cubicBezTo>
                <a:cubicBezTo>
                  <a:pt x="878937" y="1316194"/>
                  <a:pt x="394016" y="1298634"/>
                  <a:pt x="221342" y="1328023"/>
                </a:cubicBezTo>
                <a:cubicBezTo>
                  <a:pt x="72436" y="1325113"/>
                  <a:pt x="-19502" y="1240911"/>
                  <a:pt x="0" y="1106681"/>
                </a:cubicBezTo>
                <a:cubicBezTo>
                  <a:pt x="-10968" y="900805"/>
                  <a:pt x="18769" y="851974"/>
                  <a:pt x="0" y="655158"/>
                </a:cubicBezTo>
                <a:cubicBezTo>
                  <a:pt x="-18769" y="458342"/>
                  <a:pt x="-10188" y="399137"/>
                  <a:pt x="0" y="221342"/>
                </a:cubicBezTo>
                <a:close/>
              </a:path>
              <a:path w="2989805" h="1328023" stroke="0" extrusionOk="0">
                <a:moveTo>
                  <a:pt x="0" y="221342"/>
                </a:moveTo>
                <a:cubicBezTo>
                  <a:pt x="21400" y="82668"/>
                  <a:pt x="120731" y="-6421"/>
                  <a:pt x="221342" y="0"/>
                </a:cubicBezTo>
                <a:cubicBezTo>
                  <a:pt x="414263" y="-5849"/>
                  <a:pt x="589345" y="-11024"/>
                  <a:pt x="807180" y="0"/>
                </a:cubicBezTo>
                <a:cubicBezTo>
                  <a:pt x="1025015" y="11024"/>
                  <a:pt x="1129897" y="3655"/>
                  <a:pt x="1393018" y="0"/>
                </a:cubicBezTo>
                <a:cubicBezTo>
                  <a:pt x="1656139" y="-3655"/>
                  <a:pt x="1781236" y="19125"/>
                  <a:pt x="1953384" y="0"/>
                </a:cubicBezTo>
                <a:cubicBezTo>
                  <a:pt x="2125532" y="-19125"/>
                  <a:pt x="2564418" y="-29720"/>
                  <a:pt x="2768463" y="0"/>
                </a:cubicBezTo>
                <a:cubicBezTo>
                  <a:pt x="2891220" y="25300"/>
                  <a:pt x="2985563" y="104790"/>
                  <a:pt x="2989805" y="221342"/>
                </a:cubicBezTo>
                <a:cubicBezTo>
                  <a:pt x="2988772" y="412733"/>
                  <a:pt x="3008993" y="539537"/>
                  <a:pt x="2989805" y="681718"/>
                </a:cubicBezTo>
                <a:cubicBezTo>
                  <a:pt x="2970617" y="823899"/>
                  <a:pt x="3004439" y="900187"/>
                  <a:pt x="2989805" y="1106681"/>
                </a:cubicBezTo>
                <a:cubicBezTo>
                  <a:pt x="2980262" y="1232126"/>
                  <a:pt x="2904142" y="1323329"/>
                  <a:pt x="2768463" y="1328023"/>
                </a:cubicBezTo>
                <a:cubicBezTo>
                  <a:pt x="2640926" y="1300731"/>
                  <a:pt x="2303407" y="1311874"/>
                  <a:pt x="2182625" y="1328023"/>
                </a:cubicBezTo>
                <a:cubicBezTo>
                  <a:pt x="2061843" y="1344172"/>
                  <a:pt x="1763413" y="1352351"/>
                  <a:pt x="1622259" y="1328023"/>
                </a:cubicBezTo>
                <a:cubicBezTo>
                  <a:pt x="1481105" y="1303695"/>
                  <a:pt x="1288705" y="1350384"/>
                  <a:pt x="960007" y="1328023"/>
                </a:cubicBezTo>
                <a:cubicBezTo>
                  <a:pt x="631309" y="1305662"/>
                  <a:pt x="538257" y="1352364"/>
                  <a:pt x="221342" y="1328023"/>
                </a:cubicBezTo>
                <a:cubicBezTo>
                  <a:pt x="89172" y="1350250"/>
                  <a:pt x="17710" y="1232935"/>
                  <a:pt x="0" y="1106681"/>
                </a:cubicBezTo>
                <a:cubicBezTo>
                  <a:pt x="-11862" y="1005286"/>
                  <a:pt x="981" y="781046"/>
                  <a:pt x="0" y="681718"/>
                </a:cubicBezTo>
                <a:cubicBezTo>
                  <a:pt x="-981" y="582390"/>
                  <a:pt x="19657" y="328659"/>
                  <a:pt x="0" y="221342"/>
                </a:cubicBezTo>
                <a:close/>
              </a:path>
            </a:pathLst>
          </a:custGeom>
          <a:solidFill>
            <a:schemeClr val="bg1"/>
          </a:solidFill>
          <a:ln w="28575">
            <a:solidFill>
              <a:schemeClr val="accent2"/>
            </a:solidFill>
            <a:extLst>
              <a:ext uri="{C807C97D-BFC1-408E-A445-0C87EB9F89A2}">
                <ask:lineSketchStyleProps xmlns:ask="http://schemas.microsoft.com/office/drawing/2018/sketchyshapes" sd="1229571908">
                  <a:prstGeom prst="roundRect">
                    <a:avLst/>
                  </a:prstGeom>
                  <ask:type>
                    <ask:lineSketchFreehand/>
                  </ask:type>
                </ask:lineSketchStyleProps>
              </a:ext>
            </a:extLst>
          </a:ln>
        </p:spPr>
        <p:txBody>
          <a:bodyPr wrap="square" rtlCol="0" anchor="ctr">
            <a:spAutoFit/>
          </a:bodyPr>
          <a:lstStyle/>
          <a:p>
            <a:pPr algn="ctr"/>
            <a:r>
              <a:rPr lang="en-GB" dirty="0"/>
              <a:t>Influencing local, regional and national policy which gets in the way of a preventative system. </a:t>
            </a:r>
          </a:p>
        </p:txBody>
      </p:sp>
      <p:sp>
        <p:nvSpPr>
          <p:cNvPr id="11" name="TextBox 10">
            <a:extLst>
              <a:ext uri="{FF2B5EF4-FFF2-40B4-BE49-F238E27FC236}">
                <a16:creationId xmlns:a16="http://schemas.microsoft.com/office/drawing/2014/main" id="{6B15F51C-60DF-46CE-A65D-F178DCDBA93A}"/>
              </a:ext>
            </a:extLst>
          </p:cNvPr>
          <p:cNvSpPr txBox="1"/>
          <p:nvPr/>
        </p:nvSpPr>
        <p:spPr>
          <a:xfrm>
            <a:off x="199792" y="5094181"/>
            <a:ext cx="3041311" cy="1328023"/>
          </a:xfrm>
          <a:custGeom>
            <a:avLst/>
            <a:gdLst>
              <a:gd name="connsiteX0" fmla="*/ 0 w 3041311"/>
              <a:gd name="connsiteY0" fmla="*/ 221342 h 1328023"/>
              <a:gd name="connsiteX1" fmla="*/ 221342 w 3041311"/>
              <a:gd name="connsiteY1" fmla="*/ 0 h 1328023"/>
              <a:gd name="connsiteX2" fmla="*/ 922971 w 3041311"/>
              <a:gd name="connsiteY2" fmla="*/ 0 h 1328023"/>
              <a:gd name="connsiteX3" fmla="*/ 1598614 w 3041311"/>
              <a:gd name="connsiteY3" fmla="*/ 0 h 1328023"/>
              <a:gd name="connsiteX4" fmla="*/ 2819969 w 3041311"/>
              <a:gd name="connsiteY4" fmla="*/ 0 h 1328023"/>
              <a:gd name="connsiteX5" fmla="*/ 3041311 w 3041311"/>
              <a:gd name="connsiteY5" fmla="*/ 221342 h 1328023"/>
              <a:gd name="connsiteX6" fmla="*/ 3041311 w 3041311"/>
              <a:gd name="connsiteY6" fmla="*/ 646305 h 1328023"/>
              <a:gd name="connsiteX7" fmla="*/ 3041311 w 3041311"/>
              <a:gd name="connsiteY7" fmla="*/ 1106681 h 1328023"/>
              <a:gd name="connsiteX8" fmla="*/ 2819969 w 3041311"/>
              <a:gd name="connsiteY8" fmla="*/ 1328023 h 1328023"/>
              <a:gd name="connsiteX9" fmla="*/ 2248271 w 3041311"/>
              <a:gd name="connsiteY9" fmla="*/ 1328023 h 1328023"/>
              <a:gd name="connsiteX10" fmla="*/ 1650587 w 3041311"/>
              <a:gd name="connsiteY10" fmla="*/ 1328023 h 1328023"/>
              <a:gd name="connsiteX11" fmla="*/ 1052903 w 3041311"/>
              <a:gd name="connsiteY11" fmla="*/ 1328023 h 1328023"/>
              <a:gd name="connsiteX12" fmla="*/ 221342 w 3041311"/>
              <a:gd name="connsiteY12" fmla="*/ 1328023 h 1328023"/>
              <a:gd name="connsiteX13" fmla="*/ 0 w 3041311"/>
              <a:gd name="connsiteY13" fmla="*/ 1106681 h 1328023"/>
              <a:gd name="connsiteX14" fmla="*/ 0 w 3041311"/>
              <a:gd name="connsiteY14" fmla="*/ 655158 h 1328023"/>
              <a:gd name="connsiteX15" fmla="*/ 0 w 3041311"/>
              <a:gd name="connsiteY15" fmla="*/ 221342 h 1328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41311" h="1328023" fill="none" extrusionOk="0">
                <a:moveTo>
                  <a:pt x="0" y="221342"/>
                </a:moveTo>
                <a:cubicBezTo>
                  <a:pt x="-6140" y="87070"/>
                  <a:pt x="101414" y="3091"/>
                  <a:pt x="221342" y="0"/>
                </a:cubicBezTo>
                <a:cubicBezTo>
                  <a:pt x="501486" y="-17240"/>
                  <a:pt x="682322" y="2521"/>
                  <a:pt x="922971" y="0"/>
                </a:cubicBezTo>
                <a:cubicBezTo>
                  <a:pt x="1163620" y="-2521"/>
                  <a:pt x="1358756" y="-8584"/>
                  <a:pt x="1598614" y="0"/>
                </a:cubicBezTo>
                <a:cubicBezTo>
                  <a:pt x="1838472" y="8584"/>
                  <a:pt x="2563835" y="-45316"/>
                  <a:pt x="2819969" y="0"/>
                </a:cubicBezTo>
                <a:cubicBezTo>
                  <a:pt x="2923841" y="-8130"/>
                  <a:pt x="3031763" y="88897"/>
                  <a:pt x="3041311" y="221342"/>
                </a:cubicBezTo>
                <a:cubicBezTo>
                  <a:pt x="3046237" y="393527"/>
                  <a:pt x="3053670" y="506113"/>
                  <a:pt x="3041311" y="646305"/>
                </a:cubicBezTo>
                <a:cubicBezTo>
                  <a:pt x="3028952" y="786497"/>
                  <a:pt x="3045171" y="889494"/>
                  <a:pt x="3041311" y="1106681"/>
                </a:cubicBezTo>
                <a:cubicBezTo>
                  <a:pt x="3031038" y="1242384"/>
                  <a:pt x="2917839" y="1345075"/>
                  <a:pt x="2819969" y="1328023"/>
                </a:cubicBezTo>
                <a:cubicBezTo>
                  <a:pt x="2560908" y="1325251"/>
                  <a:pt x="2371658" y="1308326"/>
                  <a:pt x="2248271" y="1328023"/>
                </a:cubicBezTo>
                <a:cubicBezTo>
                  <a:pt x="2124884" y="1347720"/>
                  <a:pt x="1844777" y="1346311"/>
                  <a:pt x="1650587" y="1328023"/>
                </a:cubicBezTo>
                <a:cubicBezTo>
                  <a:pt x="1456397" y="1309735"/>
                  <a:pt x="1346230" y="1332586"/>
                  <a:pt x="1052903" y="1328023"/>
                </a:cubicBezTo>
                <a:cubicBezTo>
                  <a:pt x="759576" y="1323460"/>
                  <a:pt x="489878" y="1358677"/>
                  <a:pt x="221342" y="1328023"/>
                </a:cubicBezTo>
                <a:cubicBezTo>
                  <a:pt x="72436" y="1325113"/>
                  <a:pt x="-19502" y="1240911"/>
                  <a:pt x="0" y="1106681"/>
                </a:cubicBezTo>
                <a:cubicBezTo>
                  <a:pt x="-10968" y="900805"/>
                  <a:pt x="18769" y="851974"/>
                  <a:pt x="0" y="655158"/>
                </a:cubicBezTo>
                <a:cubicBezTo>
                  <a:pt x="-18769" y="458342"/>
                  <a:pt x="-10188" y="399137"/>
                  <a:pt x="0" y="221342"/>
                </a:cubicBezTo>
                <a:close/>
              </a:path>
              <a:path w="3041311" h="1328023" stroke="0" extrusionOk="0">
                <a:moveTo>
                  <a:pt x="0" y="221342"/>
                </a:moveTo>
                <a:cubicBezTo>
                  <a:pt x="21400" y="82668"/>
                  <a:pt x="120731" y="-6421"/>
                  <a:pt x="221342" y="0"/>
                </a:cubicBezTo>
                <a:cubicBezTo>
                  <a:pt x="390277" y="2992"/>
                  <a:pt x="678108" y="27631"/>
                  <a:pt x="819026" y="0"/>
                </a:cubicBezTo>
                <a:cubicBezTo>
                  <a:pt x="959944" y="-27631"/>
                  <a:pt x="1244620" y="-16343"/>
                  <a:pt x="1416710" y="0"/>
                </a:cubicBezTo>
                <a:cubicBezTo>
                  <a:pt x="1588800" y="16343"/>
                  <a:pt x="1843292" y="8233"/>
                  <a:pt x="1988408" y="0"/>
                </a:cubicBezTo>
                <a:cubicBezTo>
                  <a:pt x="2133524" y="-8233"/>
                  <a:pt x="2555413" y="-6613"/>
                  <a:pt x="2819969" y="0"/>
                </a:cubicBezTo>
                <a:cubicBezTo>
                  <a:pt x="2942726" y="25300"/>
                  <a:pt x="3037069" y="104790"/>
                  <a:pt x="3041311" y="221342"/>
                </a:cubicBezTo>
                <a:cubicBezTo>
                  <a:pt x="3040278" y="412733"/>
                  <a:pt x="3060499" y="539537"/>
                  <a:pt x="3041311" y="681718"/>
                </a:cubicBezTo>
                <a:cubicBezTo>
                  <a:pt x="3022123" y="823899"/>
                  <a:pt x="3055945" y="900187"/>
                  <a:pt x="3041311" y="1106681"/>
                </a:cubicBezTo>
                <a:cubicBezTo>
                  <a:pt x="3031768" y="1232126"/>
                  <a:pt x="2955648" y="1323329"/>
                  <a:pt x="2819969" y="1328023"/>
                </a:cubicBezTo>
                <a:cubicBezTo>
                  <a:pt x="2626259" y="1301228"/>
                  <a:pt x="2383747" y="1305315"/>
                  <a:pt x="2222285" y="1328023"/>
                </a:cubicBezTo>
                <a:cubicBezTo>
                  <a:pt x="2060823" y="1350731"/>
                  <a:pt x="1825737" y="1340062"/>
                  <a:pt x="1650587" y="1328023"/>
                </a:cubicBezTo>
                <a:cubicBezTo>
                  <a:pt x="1475437" y="1315984"/>
                  <a:pt x="1274273" y="1343931"/>
                  <a:pt x="974944" y="1328023"/>
                </a:cubicBezTo>
                <a:cubicBezTo>
                  <a:pt x="675615" y="1312115"/>
                  <a:pt x="487589" y="1302487"/>
                  <a:pt x="221342" y="1328023"/>
                </a:cubicBezTo>
                <a:cubicBezTo>
                  <a:pt x="89172" y="1350250"/>
                  <a:pt x="17710" y="1232935"/>
                  <a:pt x="0" y="1106681"/>
                </a:cubicBezTo>
                <a:cubicBezTo>
                  <a:pt x="-11862" y="1005286"/>
                  <a:pt x="981" y="781046"/>
                  <a:pt x="0" y="681718"/>
                </a:cubicBezTo>
                <a:cubicBezTo>
                  <a:pt x="-981" y="582390"/>
                  <a:pt x="19657" y="328659"/>
                  <a:pt x="0" y="221342"/>
                </a:cubicBezTo>
                <a:close/>
              </a:path>
            </a:pathLst>
          </a:custGeom>
          <a:solidFill>
            <a:schemeClr val="bg1"/>
          </a:solidFill>
          <a:ln w="28575">
            <a:solidFill>
              <a:schemeClr val="accent2"/>
            </a:solidFill>
            <a:extLst>
              <a:ext uri="{C807C97D-BFC1-408E-A445-0C87EB9F89A2}">
                <ask:lineSketchStyleProps xmlns:ask="http://schemas.microsoft.com/office/drawing/2018/sketchyshapes" sd="1229571908">
                  <a:prstGeom prst="roundRect">
                    <a:avLst/>
                  </a:prstGeom>
                  <ask:type>
                    <ask:lineSketchFreehand/>
                  </ask:type>
                </ask:lineSketchStyleProps>
              </a:ext>
            </a:extLst>
          </a:ln>
        </p:spPr>
        <p:txBody>
          <a:bodyPr wrap="square" rtlCol="0" anchor="ctr">
            <a:spAutoFit/>
          </a:bodyPr>
          <a:lstStyle/>
          <a:p>
            <a:pPr algn="ctr"/>
            <a:r>
              <a:rPr lang="en-GB" dirty="0"/>
              <a:t>Working to help make the action plan a reality in partnership with Locality  Homelessness Partnerships.</a:t>
            </a:r>
          </a:p>
        </p:txBody>
      </p:sp>
      <p:sp>
        <p:nvSpPr>
          <p:cNvPr id="4" name="TextBox 3">
            <a:extLst>
              <a:ext uri="{FF2B5EF4-FFF2-40B4-BE49-F238E27FC236}">
                <a16:creationId xmlns:a16="http://schemas.microsoft.com/office/drawing/2014/main" id="{EFAA09AC-F539-47EF-993D-EFB441DB3A00}"/>
              </a:ext>
            </a:extLst>
          </p:cNvPr>
          <p:cNvSpPr txBox="1"/>
          <p:nvPr/>
        </p:nvSpPr>
        <p:spPr>
          <a:xfrm>
            <a:off x="4891009" y="5424819"/>
            <a:ext cx="2688142"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accent1"/>
                </a:solidFill>
              </a:rPr>
              <a:t>Intractable problems</a:t>
            </a:r>
          </a:p>
          <a:p>
            <a:pPr marL="285750" indent="-285750">
              <a:buFont typeface="Arial" panose="020B0604020202020204" pitchFamily="34" charset="0"/>
              <a:buChar char="•"/>
            </a:pPr>
            <a:r>
              <a:rPr lang="en-GB" b="1" dirty="0">
                <a:solidFill>
                  <a:schemeClr val="accent1"/>
                </a:solidFill>
              </a:rPr>
              <a:t>‘Big’ systems issues</a:t>
            </a:r>
          </a:p>
          <a:p>
            <a:pPr marL="285750" indent="-285750">
              <a:buFont typeface="Arial" panose="020B0604020202020204" pitchFamily="34" charset="0"/>
              <a:buChar char="•"/>
            </a:pPr>
            <a:r>
              <a:rPr lang="en-GB" b="1" dirty="0">
                <a:solidFill>
                  <a:schemeClr val="bg2">
                    <a:lumMod val="50000"/>
                  </a:schemeClr>
                </a:solidFill>
              </a:rPr>
              <a:t>Things we can’t control</a:t>
            </a:r>
          </a:p>
          <a:p>
            <a:pPr marL="285750" indent="-285750">
              <a:buFont typeface="Arial" panose="020B0604020202020204" pitchFamily="34" charset="0"/>
              <a:buChar char="•"/>
            </a:pPr>
            <a:endParaRPr lang="en-GB" b="1" dirty="0">
              <a:solidFill>
                <a:schemeClr val="accent1"/>
              </a:solidFill>
            </a:endParaRPr>
          </a:p>
        </p:txBody>
      </p:sp>
      <p:sp>
        <p:nvSpPr>
          <p:cNvPr id="12" name="TextBox 11">
            <a:extLst>
              <a:ext uri="{FF2B5EF4-FFF2-40B4-BE49-F238E27FC236}">
                <a16:creationId xmlns:a16="http://schemas.microsoft.com/office/drawing/2014/main" id="{7536FB3B-E7AA-4515-BF02-AD4F6DDFD30A}"/>
              </a:ext>
            </a:extLst>
          </p:cNvPr>
          <p:cNvSpPr txBox="1"/>
          <p:nvPr/>
        </p:nvSpPr>
        <p:spPr>
          <a:xfrm>
            <a:off x="8615004" y="1991718"/>
            <a:ext cx="3449115" cy="2031325"/>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accent1"/>
                </a:solidFill>
              </a:rPr>
              <a:t>Learning from working with other bits of the system</a:t>
            </a:r>
          </a:p>
          <a:p>
            <a:pPr marL="285750" indent="-285750">
              <a:buFont typeface="Arial" panose="020B0604020202020204" pitchFamily="34" charset="0"/>
              <a:buChar char="•"/>
            </a:pPr>
            <a:r>
              <a:rPr lang="en-GB" b="1" dirty="0">
                <a:solidFill>
                  <a:schemeClr val="accent1"/>
                </a:solidFill>
              </a:rPr>
              <a:t>Perspectives from other action networks </a:t>
            </a:r>
          </a:p>
          <a:p>
            <a:pPr marL="285750" indent="-285750">
              <a:buFont typeface="Arial" panose="020B0604020202020204" pitchFamily="34" charset="0"/>
              <a:buChar char="•"/>
            </a:pPr>
            <a:r>
              <a:rPr lang="en-GB" b="1" dirty="0">
                <a:solidFill>
                  <a:schemeClr val="bg2">
                    <a:lumMod val="50000"/>
                  </a:schemeClr>
                </a:solidFill>
              </a:rPr>
              <a:t>Things we might be able to control</a:t>
            </a:r>
          </a:p>
          <a:p>
            <a:pPr marL="285750" indent="-285750">
              <a:buFont typeface="Arial" panose="020B0604020202020204" pitchFamily="34" charset="0"/>
              <a:buChar char="•"/>
            </a:pPr>
            <a:endParaRPr lang="en-GB" b="1" dirty="0">
              <a:solidFill>
                <a:schemeClr val="accent1"/>
              </a:solidFill>
            </a:endParaRPr>
          </a:p>
        </p:txBody>
      </p:sp>
      <p:sp>
        <p:nvSpPr>
          <p:cNvPr id="14" name="TextBox 13">
            <a:extLst>
              <a:ext uri="{FF2B5EF4-FFF2-40B4-BE49-F238E27FC236}">
                <a16:creationId xmlns:a16="http://schemas.microsoft.com/office/drawing/2014/main" id="{80642394-6739-45F2-9355-F415E66B607E}"/>
              </a:ext>
            </a:extLst>
          </p:cNvPr>
          <p:cNvSpPr txBox="1"/>
          <p:nvPr/>
        </p:nvSpPr>
        <p:spPr>
          <a:xfrm>
            <a:off x="125337" y="2125500"/>
            <a:ext cx="3449115"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accent1"/>
                </a:solidFill>
              </a:rPr>
              <a:t>New ideas for the action plan</a:t>
            </a:r>
          </a:p>
          <a:p>
            <a:pPr marL="285750" indent="-285750">
              <a:buFont typeface="Arial" panose="020B0604020202020204" pitchFamily="34" charset="0"/>
              <a:buChar char="•"/>
            </a:pPr>
            <a:r>
              <a:rPr lang="en-GB" b="1" dirty="0">
                <a:solidFill>
                  <a:schemeClr val="accent1"/>
                </a:solidFill>
              </a:rPr>
              <a:t>New ways of thinking about prevention</a:t>
            </a:r>
          </a:p>
          <a:p>
            <a:pPr marL="285750" indent="-285750">
              <a:buFont typeface="Arial" panose="020B0604020202020204" pitchFamily="34" charset="0"/>
              <a:buChar char="•"/>
            </a:pPr>
            <a:r>
              <a:rPr lang="en-GB" b="1" dirty="0">
                <a:solidFill>
                  <a:schemeClr val="bg2">
                    <a:lumMod val="50000"/>
                  </a:schemeClr>
                </a:solidFill>
              </a:rPr>
              <a:t>Things we can control</a:t>
            </a:r>
          </a:p>
          <a:p>
            <a:pPr marL="285750" indent="-285750">
              <a:buFont typeface="Arial" panose="020B0604020202020204" pitchFamily="34" charset="0"/>
              <a:buChar char="•"/>
            </a:pPr>
            <a:endParaRPr lang="en-GB" b="1" dirty="0">
              <a:solidFill>
                <a:schemeClr val="accent1"/>
              </a:solidFill>
            </a:endParaRPr>
          </a:p>
        </p:txBody>
      </p:sp>
    </p:spTree>
    <p:extLst>
      <p:ext uri="{BB962C8B-B14F-4D97-AF65-F5344CB8AC3E}">
        <p14:creationId xmlns:p14="http://schemas.microsoft.com/office/powerpoint/2010/main" val="184455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4D0A-ED52-40A4-9897-7B17D7F91D5D}"/>
              </a:ext>
            </a:extLst>
          </p:cNvPr>
          <p:cNvSpPr>
            <a:spLocks noGrp="1"/>
          </p:cNvSpPr>
          <p:nvPr>
            <p:ph type="title"/>
          </p:nvPr>
        </p:nvSpPr>
        <p:spPr>
          <a:xfrm>
            <a:off x="838200" y="360223"/>
            <a:ext cx="10515600" cy="941751"/>
          </a:xfrm>
        </p:spPr>
        <p:txBody>
          <a:bodyPr/>
          <a:lstStyle/>
          <a:p>
            <a:r>
              <a:rPr lang="en-GB" b="1" dirty="0"/>
              <a:t>Tools to do the job: </a:t>
            </a:r>
            <a:r>
              <a:rPr lang="en-GB" b="1" dirty="0">
                <a:solidFill>
                  <a:schemeClr val="accent1"/>
                </a:solidFill>
              </a:rPr>
              <a:t>Delivery Group</a:t>
            </a:r>
          </a:p>
        </p:txBody>
      </p:sp>
      <p:graphicFrame>
        <p:nvGraphicFramePr>
          <p:cNvPr id="6" name="Content Placeholder 5">
            <a:extLst>
              <a:ext uri="{FF2B5EF4-FFF2-40B4-BE49-F238E27FC236}">
                <a16:creationId xmlns:a16="http://schemas.microsoft.com/office/drawing/2014/main" id="{EC350251-2BF9-407A-8B60-83EFE527B77E}"/>
              </a:ext>
            </a:extLst>
          </p:cNvPr>
          <p:cNvGraphicFramePr>
            <a:graphicFrameLocks noGrp="1"/>
          </p:cNvGraphicFramePr>
          <p:nvPr>
            <p:ph idx="4294967295"/>
            <p:extLst>
              <p:ext uri="{D42A27DB-BD31-4B8C-83A1-F6EECF244321}">
                <p14:modId xmlns:p14="http://schemas.microsoft.com/office/powerpoint/2010/main" val="2901595673"/>
              </p:ext>
            </p:extLst>
          </p:nvPr>
        </p:nvGraphicFramePr>
        <p:xfrm>
          <a:off x="900607" y="1162637"/>
          <a:ext cx="10094694" cy="5627725"/>
        </p:xfrm>
        <a:graphic>
          <a:graphicData uri="http://schemas.openxmlformats.org/drawingml/2006/table">
            <a:tbl>
              <a:tblPr firstRow="1" firstCol="1" bandRow="1"/>
              <a:tblGrid>
                <a:gridCol w="7670275">
                  <a:extLst>
                    <a:ext uri="{9D8B030D-6E8A-4147-A177-3AD203B41FA5}">
                      <a16:colId xmlns:a16="http://schemas.microsoft.com/office/drawing/2014/main" val="2947855375"/>
                    </a:ext>
                  </a:extLst>
                </a:gridCol>
                <a:gridCol w="2424419">
                  <a:extLst>
                    <a:ext uri="{9D8B030D-6E8A-4147-A177-3AD203B41FA5}">
                      <a16:colId xmlns:a16="http://schemas.microsoft.com/office/drawing/2014/main" val="1847732489"/>
                    </a:ext>
                  </a:extLst>
                </a:gridCol>
              </a:tblGrid>
              <a:tr h="279408">
                <a:tc gridSpan="2">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Priority Actions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52529" marR="525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ACEDE"/>
                    </a:solidFill>
                  </a:tcPr>
                </a:tc>
                <a:tc hMerge="1">
                  <a:txBody>
                    <a:bodyPr/>
                    <a:lstStyle/>
                    <a:p>
                      <a:endParaRPr lang="en-GB"/>
                    </a:p>
                  </a:txBody>
                  <a:tcPr/>
                </a:tc>
                <a:extLst>
                  <a:ext uri="{0D108BD9-81ED-4DB2-BD59-A6C34878D82A}">
                    <a16:rowId xmlns:a16="http://schemas.microsoft.com/office/drawing/2014/main" val="1433948081"/>
                  </a:ext>
                </a:extLst>
              </a:tr>
              <a:tr h="279408">
                <a:tc gridSpan="2">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We Will…</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52529" marR="525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165988098"/>
                  </a:ext>
                </a:extLst>
              </a:tr>
              <a:tr h="412943">
                <a:tc>
                  <a:txBody>
                    <a:bodyPr/>
                    <a:lstStyle/>
                    <a:p>
                      <a:pPr>
                        <a:lnSpc>
                          <a:spcPct val="107000"/>
                        </a:lnSpc>
                        <a:spcAft>
                          <a:spcPts val="800"/>
                        </a:spcAft>
                      </a:pPr>
                      <a:r>
                        <a:rPr lang="en-GB" sz="1300" b="1" dirty="0">
                          <a:effectLst/>
                          <a:latin typeface="Calibri" panose="020F0502020204030204" pitchFamily="34" charset="0"/>
                          <a:ea typeface="Calibri" panose="020F0502020204030204" pitchFamily="34" charset="0"/>
                          <a:cs typeface="Calibri" panose="020F0502020204030204" pitchFamily="34" charset="0"/>
                        </a:rPr>
                        <a:t>Provide person-centred support and advice to people with outstanding immigration issues:</a:t>
                      </a:r>
                      <a:br>
                        <a:rPr lang="en-GB" sz="1300" b="1" dirty="0">
                          <a:effectLst/>
                          <a:latin typeface="Calibri" panose="020F0502020204030204" pitchFamily="34" charset="0"/>
                          <a:ea typeface="Calibri" panose="020F0502020204030204" pitchFamily="34" charset="0"/>
                          <a:cs typeface="Calibri" panose="020F0502020204030204" pitchFamily="34" charset="0"/>
                        </a:rPr>
                      </a:br>
                      <a:r>
                        <a:rPr lang="en-GB" sz="1300" dirty="0">
                          <a:effectLst/>
                          <a:latin typeface="Calibri" panose="020F0502020204030204" pitchFamily="34" charset="0"/>
                          <a:ea typeface="Calibri" panose="020F0502020204030204" pitchFamily="34" charset="0"/>
                          <a:cs typeface="Calibri" panose="020F0502020204030204" pitchFamily="34" charset="0"/>
                        </a:rPr>
                        <a:t>By increasing the capacity and availability of quality independent legal advice, asylum advice and advocacy (LT)</a:t>
                      </a:r>
                      <a:endParaRPr lang="en-GB" sz="1300" dirty="0">
                        <a:effectLst/>
                        <a:latin typeface="Calibri" panose="020F0502020204030204" pitchFamily="34" charset="0"/>
                        <a:ea typeface="Calibri" panose="020F0502020204030204" pitchFamily="34" charset="0"/>
                        <a:cs typeface="Arial" panose="020B0604020202020204" pitchFamily="34" charset="0"/>
                      </a:endParaRPr>
                    </a:p>
                  </a:txBody>
                  <a:tcPr marL="52529" marR="5252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lnSpc>
                          <a:spcPct val="107000"/>
                        </a:lnSpc>
                        <a:spcAft>
                          <a:spcPts val="8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Indicator: </a:t>
                      </a:r>
                      <a:br>
                        <a:rPr lang="en-GB" sz="1800" b="1" dirty="0">
                          <a:effectLst/>
                          <a:latin typeface="Calibri" panose="020F0502020204030204" pitchFamily="34" charset="0"/>
                          <a:ea typeface="Calibri" panose="020F0502020204030204" pitchFamily="34" charset="0"/>
                          <a:cs typeface="Calibri" panose="020F0502020204030204" pitchFamily="34" charset="0"/>
                        </a:rPr>
                      </a:br>
                      <a:br>
                        <a:rPr lang="en-GB" sz="1100" dirty="0">
                          <a:effectLst/>
                          <a:latin typeface="Calibri" panose="020F0502020204030204" pitchFamily="34" charset="0"/>
                          <a:ea typeface="Calibri" panose="020F0502020204030204" pitchFamily="34" charset="0"/>
                          <a:cs typeface="Arial" panose="020B0604020202020204" pitchFamily="34" charset="0"/>
                        </a:rPr>
                      </a:br>
                      <a:r>
                        <a:rPr lang="en-GB" sz="1800" b="1" dirty="0">
                          <a:effectLst/>
                          <a:latin typeface="Calibri" panose="020F0502020204030204" pitchFamily="34" charset="0"/>
                          <a:ea typeface="Calibri" panose="020F0502020204030204" pitchFamily="34" charset="0"/>
                          <a:cs typeface="Calibri" panose="020F0502020204030204" pitchFamily="34" charset="0"/>
                        </a:rPr>
                        <a:t>We’ll know it’s working when…</a:t>
                      </a:r>
                      <a:br>
                        <a:rPr lang="en-GB" sz="1800" b="1" dirty="0">
                          <a:effectLst/>
                          <a:latin typeface="Calibri" panose="020F0502020204030204" pitchFamily="34" charset="0"/>
                          <a:ea typeface="Calibri" panose="020F0502020204030204" pitchFamily="34" charset="0"/>
                          <a:cs typeface="Calibri" panose="020F0502020204030204" pitchFamily="34" charset="0"/>
                        </a:rPr>
                      </a:br>
                      <a:r>
                        <a:rPr lang="en-GB" sz="1200" dirty="0">
                          <a:solidFill>
                            <a:srgbClr val="000000"/>
                          </a:solidFill>
                          <a:effectLst/>
                          <a:latin typeface="Calibri" panose="020F0502020204030204" pitchFamily="34" charset="0"/>
                          <a:ea typeface="Symbol" panose="05050102010706020507" pitchFamily="18" charset="2"/>
                          <a:cs typeface="Symbol" panose="05050102010706020507" pitchFamily="18" charset="2"/>
                        </a:rPr>
                        <a:t>More people are being successfully supported by Local authorities to prevent them from becoming homeless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52529" marR="5252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66642"/>
                  </a:ext>
                </a:extLst>
              </a:tr>
              <a:tr h="1095080">
                <a:tc>
                  <a:txBody>
                    <a:bodyPr/>
                    <a:lstStyle/>
                    <a:p>
                      <a:pPr>
                        <a:lnSpc>
                          <a:spcPct val="100000"/>
                        </a:lnSpc>
                        <a:spcAft>
                          <a:spcPts val="0"/>
                        </a:spcAft>
                      </a:pPr>
                      <a:r>
                        <a:rPr lang="en-GB" sz="1300" b="1" dirty="0">
                          <a:effectLst/>
                          <a:latin typeface="Calibri" panose="020F0502020204030204" pitchFamily="34" charset="0"/>
                          <a:ea typeface="Calibri" panose="020F0502020204030204" pitchFamily="34" charset="0"/>
                          <a:cs typeface="Calibri" panose="020F0502020204030204" pitchFamily="34" charset="0"/>
                        </a:rPr>
                        <a:t>Support homeless families</a:t>
                      </a:r>
                      <a:r>
                        <a:rPr lang="en-GB" sz="1300" dirty="0">
                          <a:effectLst/>
                          <a:latin typeface="Calibri" panose="020F0502020204030204" pitchFamily="34" charset="0"/>
                          <a:ea typeface="Calibri" panose="020F0502020204030204" pitchFamily="34" charset="0"/>
                          <a:cs typeface="Calibri" panose="020F0502020204030204" pitchFamily="34" charset="0"/>
                        </a:rPr>
                        <a:t>:</a:t>
                      </a:r>
                      <a:br>
                        <a:rPr lang="en-GB" sz="1300" dirty="0">
                          <a:effectLst/>
                          <a:latin typeface="Calibri" panose="020F0502020204030204" pitchFamily="34" charset="0"/>
                          <a:ea typeface="Calibri" panose="020F0502020204030204" pitchFamily="34" charset="0"/>
                          <a:cs typeface="Calibri" panose="020F0502020204030204" pitchFamily="34" charset="0"/>
                        </a:rPr>
                      </a:br>
                      <a:r>
                        <a:rPr lang="en-GB" sz="1300" dirty="0">
                          <a:effectLst/>
                          <a:latin typeface="Calibri" panose="020F0502020204030204" pitchFamily="34" charset="0"/>
                          <a:ea typeface="Calibri" panose="020F0502020204030204" pitchFamily="34" charset="0"/>
                          <a:cs typeface="Calibri" panose="020F0502020204030204" pitchFamily="34" charset="0"/>
                        </a:rPr>
                        <a:t>Implement recommendations of the Homeless Families Review including:</a:t>
                      </a:r>
                      <a:endParaRPr lang="en-GB" sz="13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300" dirty="0">
                          <a:effectLst/>
                          <a:latin typeface="Calibri" panose="020F0502020204030204" pitchFamily="34" charset="0"/>
                          <a:ea typeface="Calibri" panose="020F0502020204030204" pitchFamily="34" charset="0"/>
                          <a:cs typeface="Calibri" panose="020F0502020204030204" pitchFamily="34" charset="0"/>
                        </a:rPr>
                        <a:t>Developing a GM Homelessness and Health Leads network, </a:t>
                      </a:r>
                      <a:endParaRPr lang="en-GB" sz="13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300" dirty="0">
                          <a:effectLst/>
                          <a:latin typeface="Calibri" panose="020F0502020204030204" pitchFamily="34" charset="0"/>
                          <a:ea typeface="Calibri" panose="020F0502020204030204" pitchFamily="34" charset="0"/>
                          <a:cs typeface="Calibri" panose="020F0502020204030204" pitchFamily="34" charset="0"/>
                        </a:rPr>
                        <a:t>Develop a joint procurement framework/standards for B&amp;B accommodation whilst moving to eliminate it</a:t>
                      </a:r>
                      <a:endParaRPr lang="en-GB" sz="13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en-GB" sz="1300" dirty="0">
                          <a:effectLst/>
                          <a:latin typeface="Calibri" panose="020F0502020204030204" pitchFamily="34" charset="0"/>
                          <a:ea typeface="Calibri" panose="020F0502020204030204" pitchFamily="34" charset="0"/>
                          <a:cs typeface="Calibri" panose="020F0502020204030204" pitchFamily="34" charset="0"/>
                        </a:rPr>
                        <a:t>Create a directory of services that acts as a single point of information for support for families and children.  </a:t>
                      </a:r>
                      <a:endParaRPr lang="en-GB" sz="1300" dirty="0">
                        <a:effectLst/>
                        <a:latin typeface="Calibri" panose="020F0502020204030204" pitchFamily="34" charset="0"/>
                        <a:ea typeface="Calibri" panose="020F0502020204030204" pitchFamily="34" charset="0"/>
                        <a:cs typeface="Arial" panose="020B0604020202020204" pitchFamily="34" charset="0"/>
                      </a:endParaRPr>
                    </a:p>
                  </a:txBody>
                  <a:tcPr marL="52529" marR="5252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extLst>
                  <a:ext uri="{0D108BD9-81ED-4DB2-BD59-A6C34878D82A}">
                    <a16:rowId xmlns:a16="http://schemas.microsoft.com/office/drawing/2014/main" val="650007788"/>
                  </a:ext>
                </a:extLst>
              </a:tr>
              <a:tr h="835249">
                <a:tc>
                  <a:txBody>
                    <a:bodyPr/>
                    <a:lstStyle/>
                    <a:p>
                      <a:pPr>
                        <a:lnSpc>
                          <a:spcPct val="107000"/>
                        </a:lnSpc>
                        <a:spcAft>
                          <a:spcPts val="800"/>
                        </a:spcAft>
                      </a:pPr>
                      <a:r>
                        <a:rPr lang="en-GB" sz="1300" b="1" dirty="0">
                          <a:effectLst/>
                          <a:latin typeface="Calibri" panose="020F0502020204030204" pitchFamily="34" charset="0"/>
                          <a:ea typeface="Calibri" panose="020F0502020204030204" pitchFamily="34" charset="0"/>
                          <a:cs typeface="Calibri" panose="020F0502020204030204" pitchFamily="34" charset="0"/>
                        </a:rPr>
                        <a:t>Create services delivered by people with lived experience of homelessness.</a:t>
                      </a:r>
                      <a:br>
                        <a:rPr lang="en-GB" sz="1300" b="1" dirty="0">
                          <a:effectLst/>
                          <a:latin typeface="Calibri" panose="020F0502020204030204" pitchFamily="34" charset="0"/>
                          <a:ea typeface="Calibri" panose="020F0502020204030204" pitchFamily="34" charset="0"/>
                          <a:cs typeface="Calibri" panose="020F0502020204030204" pitchFamily="34" charset="0"/>
                        </a:rPr>
                      </a:br>
                      <a:r>
                        <a:rPr lang="en-GB" sz="1300" dirty="0">
                          <a:effectLst/>
                          <a:latin typeface="Calibri" panose="020F0502020204030204" pitchFamily="34" charset="0"/>
                          <a:ea typeface="Calibri" panose="020F0502020204030204" pitchFamily="34" charset="0"/>
                          <a:cs typeface="Calibri" panose="020F0502020204030204" pitchFamily="34" charset="0"/>
                        </a:rPr>
                        <a:t>Develop a GM Peer Advocacy model where advocates are paid fairly, have experience accessing services and have the power and independence to scrutinise agencies that are not carrying out good practise and identify gaps in the system.  (LT)</a:t>
                      </a:r>
                      <a:endParaRPr lang="en-GB" sz="1300" dirty="0">
                        <a:effectLst/>
                        <a:latin typeface="Calibri" panose="020F0502020204030204" pitchFamily="34" charset="0"/>
                        <a:ea typeface="Calibri" panose="020F0502020204030204" pitchFamily="34" charset="0"/>
                        <a:cs typeface="Arial" panose="020B0604020202020204" pitchFamily="34" charset="0"/>
                      </a:endParaRPr>
                    </a:p>
                  </a:txBody>
                  <a:tcPr marL="52529" marR="5252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extLst>
                  <a:ext uri="{0D108BD9-81ED-4DB2-BD59-A6C34878D82A}">
                    <a16:rowId xmlns:a16="http://schemas.microsoft.com/office/drawing/2014/main" val="520279088"/>
                  </a:ext>
                </a:extLst>
              </a:tr>
              <a:tr h="728447">
                <a:tc>
                  <a:txBody>
                    <a:bodyPr/>
                    <a:lstStyle/>
                    <a:p>
                      <a:pPr>
                        <a:lnSpc>
                          <a:spcPct val="107000"/>
                        </a:lnSpc>
                        <a:spcAft>
                          <a:spcPts val="0"/>
                        </a:spcAft>
                      </a:pPr>
                      <a:r>
                        <a:rPr lang="en-GB" sz="1300" b="1" dirty="0">
                          <a:effectLst/>
                          <a:latin typeface="Calibri" panose="020F0502020204030204" pitchFamily="34" charset="0"/>
                          <a:ea typeface="Calibri" panose="020F0502020204030204" pitchFamily="34" charset="0"/>
                          <a:cs typeface="Calibri" panose="020F0502020204030204" pitchFamily="34" charset="0"/>
                        </a:rPr>
                        <a:t>Get better at sharing data across agencies:</a:t>
                      </a:r>
                      <a:br>
                        <a:rPr lang="en-GB" sz="1300" b="1" dirty="0">
                          <a:effectLst/>
                          <a:latin typeface="Calibri" panose="020F0502020204030204" pitchFamily="34" charset="0"/>
                          <a:ea typeface="Calibri" panose="020F0502020204030204" pitchFamily="34" charset="0"/>
                          <a:cs typeface="Calibri" panose="020F0502020204030204" pitchFamily="34" charset="0"/>
                        </a:rPr>
                      </a:br>
                      <a:r>
                        <a:rPr lang="en-GB" sz="1300" dirty="0">
                          <a:effectLst/>
                          <a:latin typeface="Calibri" panose="020F0502020204030204" pitchFamily="34" charset="0"/>
                          <a:ea typeface="Calibri" panose="020F0502020204030204" pitchFamily="34" charset="0"/>
                          <a:cs typeface="Calibri" panose="020F0502020204030204" pitchFamily="34" charset="0"/>
                        </a:rPr>
                        <a:t>Use GM Data Discovery process and Data Accelerator resource to further develop the </a:t>
                      </a:r>
                      <a:r>
                        <a:rPr lang="en-GB" sz="1300" dirty="0" err="1">
                          <a:effectLst/>
                          <a:latin typeface="Calibri" panose="020F0502020204030204" pitchFamily="34" charset="0"/>
                          <a:ea typeface="Calibri" panose="020F0502020204030204" pitchFamily="34" charset="0"/>
                          <a:cs typeface="Calibri" panose="020F0502020204030204" pitchFamily="34" charset="0"/>
                        </a:rPr>
                        <a:t>GMThink</a:t>
                      </a:r>
                      <a:r>
                        <a:rPr lang="en-GB" sz="1300" dirty="0">
                          <a:effectLst/>
                          <a:latin typeface="Calibri" panose="020F0502020204030204" pitchFamily="34" charset="0"/>
                          <a:ea typeface="Calibri" panose="020F0502020204030204" pitchFamily="34" charset="0"/>
                          <a:cs typeface="Calibri" panose="020F0502020204030204" pitchFamily="34" charset="0"/>
                        </a:rPr>
                        <a:t> principles across the GM system - prioritising ownership, accuracy, access, and transparency. (LT)</a:t>
                      </a:r>
                      <a:endParaRPr lang="en-GB" sz="1300" dirty="0">
                        <a:effectLst/>
                        <a:latin typeface="Calibri" panose="020F0502020204030204" pitchFamily="34" charset="0"/>
                        <a:ea typeface="Calibri" panose="020F0502020204030204" pitchFamily="34" charset="0"/>
                        <a:cs typeface="Arial" panose="020B0604020202020204" pitchFamily="34" charset="0"/>
                      </a:endParaRPr>
                    </a:p>
                  </a:txBody>
                  <a:tcPr marL="52529" marR="5252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extLst>
                  <a:ext uri="{0D108BD9-81ED-4DB2-BD59-A6C34878D82A}">
                    <a16:rowId xmlns:a16="http://schemas.microsoft.com/office/drawing/2014/main" val="182337343"/>
                  </a:ext>
                </a:extLst>
              </a:tr>
              <a:tr h="624096">
                <a:tc>
                  <a:txBody>
                    <a:bodyPr/>
                    <a:lstStyle/>
                    <a:p>
                      <a:pPr>
                        <a:lnSpc>
                          <a:spcPct val="107000"/>
                        </a:lnSpc>
                        <a:spcAft>
                          <a:spcPts val="800"/>
                        </a:spcAft>
                      </a:pPr>
                      <a:r>
                        <a:rPr lang="en-GB" sz="1300" b="1" dirty="0">
                          <a:effectLst/>
                          <a:latin typeface="Calibri" panose="020F0502020204030204" pitchFamily="34" charset="0"/>
                          <a:ea typeface="Calibri" panose="020F0502020204030204" pitchFamily="34" charset="0"/>
                          <a:cs typeface="Calibri" panose="020F0502020204030204" pitchFamily="34" charset="0"/>
                        </a:rPr>
                        <a:t>Develop specialist Substance Misuse and Mental Health services</a:t>
                      </a:r>
                      <a:br>
                        <a:rPr lang="en-GB" sz="1300" b="1" dirty="0">
                          <a:effectLst/>
                          <a:latin typeface="Calibri" panose="020F0502020204030204" pitchFamily="34" charset="0"/>
                          <a:ea typeface="Calibri" panose="020F0502020204030204" pitchFamily="34" charset="0"/>
                          <a:cs typeface="Calibri" panose="020F0502020204030204" pitchFamily="34" charset="0"/>
                        </a:rPr>
                      </a:br>
                      <a:r>
                        <a:rPr lang="en-GB" sz="1300" dirty="0">
                          <a:effectLst/>
                          <a:latin typeface="Calibri" panose="020F0502020204030204" pitchFamily="34" charset="0"/>
                          <a:ea typeface="Calibri" panose="020F0502020204030204" pitchFamily="34" charset="0"/>
                          <a:cs typeface="Calibri" panose="020F0502020204030204" pitchFamily="34" charset="0"/>
                        </a:rPr>
                        <a:t>Develop integrated service specifications for commissioned Mental Health and Substance Misuse, using initial pilot and specialist services for joint commissioning and future funding opportunities.  </a:t>
                      </a:r>
                      <a:endParaRPr lang="en-GB" sz="1300" dirty="0">
                        <a:effectLst/>
                        <a:latin typeface="Calibri" panose="020F0502020204030204" pitchFamily="34" charset="0"/>
                        <a:ea typeface="Calibri" panose="020F0502020204030204" pitchFamily="34" charset="0"/>
                        <a:cs typeface="Arial" panose="020B0604020202020204" pitchFamily="34" charset="0"/>
                      </a:endParaRPr>
                    </a:p>
                  </a:txBody>
                  <a:tcPr marL="52529" marR="5252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extLst>
                  <a:ext uri="{0D108BD9-81ED-4DB2-BD59-A6C34878D82A}">
                    <a16:rowId xmlns:a16="http://schemas.microsoft.com/office/drawing/2014/main" val="3941461113"/>
                  </a:ext>
                </a:extLst>
              </a:tr>
              <a:tr h="737274">
                <a:tc>
                  <a:txBody>
                    <a:bodyPr/>
                    <a:lstStyle/>
                    <a:p>
                      <a:pPr>
                        <a:lnSpc>
                          <a:spcPct val="107000"/>
                        </a:lnSpc>
                        <a:spcAft>
                          <a:spcPts val="800"/>
                        </a:spcAft>
                      </a:pPr>
                      <a:r>
                        <a:rPr lang="en-GB" sz="1300" b="1" dirty="0">
                          <a:effectLst/>
                          <a:latin typeface="Calibri" panose="020F0502020204030204" pitchFamily="34" charset="0"/>
                          <a:ea typeface="Calibri" panose="020F0502020204030204" pitchFamily="34" charset="0"/>
                          <a:cs typeface="Calibri" panose="020F0502020204030204" pitchFamily="34" charset="0"/>
                        </a:rPr>
                        <a:t>Improve the way in which we support victims of domestic abuse</a:t>
                      </a:r>
                      <a:r>
                        <a:rPr lang="en-GB" sz="1300" dirty="0">
                          <a:effectLst/>
                          <a:latin typeface="Calibri" panose="020F0502020204030204" pitchFamily="34" charset="0"/>
                          <a:ea typeface="Calibri" panose="020F0502020204030204" pitchFamily="34" charset="0"/>
                          <a:cs typeface="Calibri" panose="020F0502020204030204" pitchFamily="34" charset="0"/>
                        </a:rPr>
                        <a:t> </a:t>
                      </a:r>
                      <a:br>
                        <a:rPr lang="en-GB" sz="1300" dirty="0">
                          <a:effectLst/>
                          <a:latin typeface="Calibri" panose="020F0502020204030204" pitchFamily="34" charset="0"/>
                          <a:ea typeface="Calibri" panose="020F0502020204030204" pitchFamily="34" charset="0"/>
                          <a:cs typeface="Calibri" panose="020F0502020204030204" pitchFamily="34" charset="0"/>
                        </a:rPr>
                      </a:br>
                      <a:r>
                        <a:rPr lang="en-GB" sz="1300" dirty="0">
                          <a:effectLst/>
                          <a:latin typeface="Calibri" panose="020F0502020204030204" pitchFamily="34" charset="0"/>
                          <a:ea typeface="Calibri" panose="020F0502020204030204" pitchFamily="34" charset="0"/>
                          <a:cs typeface="Calibri" panose="020F0502020204030204" pitchFamily="34" charset="0"/>
                        </a:rPr>
                        <a:t>Establish a cross-border protocol of local authority co-operation which defines responsibilities for the provision of housing, care, and support services when victims of violence and abuse move between local authority areas. </a:t>
                      </a:r>
                      <a:endParaRPr lang="en-GB" sz="1300" dirty="0">
                        <a:effectLst/>
                        <a:latin typeface="Calibri" panose="020F0502020204030204" pitchFamily="34" charset="0"/>
                        <a:ea typeface="Calibri" panose="020F0502020204030204" pitchFamily="34" charset="0"/>
                        <a:cs typeface="Arial" panose="020B0604020202020204" pitchFamily="34" charset="0"/>
                      </a:endParaRPr>
                    </a:p>
                  </a:txBody>
                  <a:tcPr marL="52529" marR="5252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extLst>
                  <a:ext uri="{0D108BD9-81ED-4DB2-BD59-A6C34878D82A}">
                    <a16:rowId xmlns:a16="http://schemas.microsoft.com/office/drawing/2014/main" val="1390341429"/>
                  </a:ext>
                </a:extLst>
              </a:tr>
              <a:tr h="624096">
                <a:tc>
                  <a:txBody>
                    <a:bodyPr/>
                    <a:lstStyle/>
                    <a:p>
                      <a:pPr>
                        <a:lnSpc>
                          <a:spcPct val="107000"/>
                        </a:lnSpc>
                        <a:spcAft>
                          <a:spcPts val="800"/>
                        </a:spcAft>
                      </a:pPr>
                      <a:r>
                        <a:rPr lang="en-GB" sz="1300" b="1" dirty="0">
                          <a:effectLst/>
                          <a:latin typeface="Calibri" panose="020F0502020204030204" pitchFamily="34" charset="0"/>
                          <a:ea typeface="Calibri" panose="020F0502020204030204" pitchFamily="34" charset="0"/>
                          <a:cs typeface="Calibri" panose="020F0502020204030204" pitchFamily="34" charset="0"/>
                        </a:rPr>
                        <a:t>Ensure Social Housing providers play a key role in preventing homelessness.</a:t>
                      </a:r>
                      <a:br>
                        <a:rPr lang="en-GB" sz="1300" dirty="0">
                          <a:effectLst/>
                          <a:latin typeface="Calibri" panose="020F0502020204030204" pitchFamily="34" charset="0"/>
                          <a:ea typeface="Calibri" panose="020F0502020204030204" pitchFamily="34" charset="0"/>
                          <a:cs typeface="Calibri" panose="020F0502020204030204" pitchFamily="34" charset="0"/>
                        </a:rPr>
                      </a:br>
                      <a:r>
                        <a:rPr lang="en-GB" sz="1300" dirty="0">
                          <a:effectLst/>
                          <a:latin typeface="Calibri" panose="020F0502020204030204" pitchFamily="34" charset="0"/>
                          <a:ea typeface="Calibri" panose="020F0502020204030204" pitchFamily="34" charset="0"/>
                          <a:cs typeface="Calibri" panose="020F0502020204030204" pitchFamily="34" charset="0"/>
                        </a:rPr>
                        <a:t>GM Housing Providers implement and monitor Homes for Cathy commitments and Domestic Abuse Housing Association accreditation.</a:t>
                      </a:r>
                      <a:endParaRPr lang="en-GB" sz="1300" dirty="0">
                        <a:effectLst/>
                        <a:latin typeface="Calibri" panose="020F0502020204030204" pitchFamily="34" charset="0"/>
                        <a:ea typeface="Calibri" panose="020F0502020204030204" pitchFamily="34" charset="0"/>
                        <a:cs typeface="Arial" panose="020B0604020202020204" pitchFamily="34" charset="0"/>
                      </a:endParaRPr>
                    </a:p>
                  </a:txBody>
                  <a:tcPr marL="52529" marR="5252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extLst>
                  <a:ext uri="{0D108BD9-81ED-4DB2-BD59-A6C34878D82A}">
                    <a16:rowId xmlns:a16="http://schemas.microsoft.com/office/drawing/2014/main" val="3263620852"/>
                  </a:ext>
                </a:extLst>
              </a:tr>
            </a:tbl>
          </a:graphicData>
        </a:graphic>
      </p:graphicFrame>
      <p:pic>
        <p:nvPicPr>
          <p:cNvPr id="7" name="Graphic 21">
            <a:extLst>
              <a:ext uri="{FF2B5EF4-FFF2-40B4-BE49-F238E27FC236}">
                <a16:creationId xmlns:a16="http://schemas.microsoft.com/office/drawing/2014/main" id="{B734DF23-1FFD-4445-A771-E3875BCA83B0}"/>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50104" y="2035457"/>
            <a:ext cx="881380" cy="874395"/>
          </a:xfrm>
          <a:prstGeom prst="rect">
            <a:avLst/>
          </a:prstGeom>
        </p:spPr>
      </p:pic>
    </p:spTree>
    <p:extLst>
      <p:ext uri="{BB962C8B-B14F-4D97-AF65-F5344CB8AC3E}">
        <p14:creationId xmlns:p14="http://schemas.microsoft.com/office/powerpoint/2010/main" val="41421749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1b130e3a-4797-4eca-961f-c9252a7ff0f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MCA PowerPoint.pptx" id="{B1F19AE8-113D-495A-8D17-EE2D0C3D3C2C}" vid="{7F367748-BCC4-4DA9-9924-6FBEE0327E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GMCA PowerPoint</Template>
  <TotalTime>1616</TotalTime>
  <Words>1061</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GM Homelessness Prevention Strategy Action Plan</vt:lpstr>
      <vt:lpstr>GM Homelessness Prevention Strategy </vt:lpstr>
      <vt:lpstr>Strategy -&gt; Action Plan</vt:lpstr>
      <vt:lpstr>How do you deliver a homelessness prevention strategy when…?</vt:lpstr>
      <vt:lpstr>PowerPoint Presentation</vt:lpstr>
      <vt:lpstr>PowerPoint Presentation</vt:lpstr>
      <vt:lpstr>But the Prevention Strategy belongs to us all!</vt:lpstr>
      <vt:lpstr>PowerPoint Presentation</vt:lpstr>
      <vt:lpstr>Tools to do the job: Delivery Group</vt:lpstr>
      <vt:lpstr>Tools to do the job: Lobbying Group</vt:lpstr>
      <vt:lpstr>Tools to do the job: Learning Group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Homelessness Prevention Strategy Action Plan</dc:title>
  <dc:creator>Donohue, Joseph</dc:creator>
  <cp:lastModifiedBy>Donohue, Joseph</cp:lastModifiedBy>
  <cp:revision>3</cp:revision>
  <dcterms:created xsi:type="dcterms:W3CDTF">2022-05-15T18:03:26Z</dcterms:created>
  <dcterms:modified xsi:type="dcterms:W3CDTF">2022-05-20T17:31:00Z</dcterms:modified>
</cp:coreProperties>
</file>