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notesSlides/notesSlide1.xml" ContentType="application/vnd.openxmlformats-officedocument.presentationml.notesSl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330" r:id="rId3"/>
    <p:sldId id="335" r:id="rId4"/>
    <p:sldId id="331" r:id="rId5"/>
    <p:sldId id="332" r:id="rId6"/>
    <p:sldId id="334" r:id="rId7"/>
    <p:sldId id="337" r:id="rId8"/>
    <p:sldId id="261" r:id="rId9"/>
    <p:sldId id="257" r:id="rId10"/>
    <p:sldId id="258" r:id="rId11"/>
    <p:sldId id="327" r:id="rId12"/>
    <p:sldId id="259" r:id="rId13"/>
    <p:sldId id="340" r:id="rId14"/>
    <p:sldId id="333" r:id="rId15"/>
    <p:sldId id="338" r:id="rId16"/>
    <p:sldId id="339" r:id="rId17"/>
    <p:sldId id="341" r:id="rId18"/>
    <p:sldId id="342" r:id="rId19"/>
    <p:sldId id="26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505" autoAdjust="0"/>
  </p:normalViewPr>
  <p:slideViewPr>
    <p:cSldViewPr snapToGrid="0">
      <p:cViewPr>
        <p:scale>
          <a:sx n="58" d="100"/>
          <a:sy n="58" d="100"/>
        </p:scale>
        <p:origin x="98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973F77-B092-491F-9888-814A1053C06E}" type="datetimeFigureOut">
              <a:rPr lang="en-GB" smtClean="0"/>
              <a:t>20/03/2024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10CD4C-DD62-454C-8509-858B4BC816CA}" type="slidenum">
              <a:rPr lang="en-GB" smtClean="0"/>
              <a:t>‹#›</a:t>
            </a:fld>
            <a:endParaRPr lang="en-GB"/>
          </a:p>
        </p:txBody>
      </p:sp>
    </p:spTree>
    <p:extLst>
      <p:ext uri="{BB962C8B-B14F-4D97-AF65-F5344CB8AC3E}">
        <p14:creationId xmlns:p14="http://schemas.microsoft.com/office/powerpoint/2010/main" val="3813938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Probation, Prison and Local Authority pathway</a:t>
            </a:r>
          </a:p>
          <a:p>
            <a:r>
              <a:rPr lang="en-GB" dirty="0"/>
              <a:t>HDC eligible if sentence between 4 years-12 weeks. No violent or sexual offences. Previous failure of HDC curfews. Low risk. Must serve at least 28 days or ¼ of sentence. Max HDC period is 180 days prior to release.</a:t>
            </a:r>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BFB67F-5AC8-4BA0-92B7-71564878F88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8873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4258F-41AA-53F2-5571-F5B781743B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3200606-7413-E14C-07EF-10E24D2634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8E73DC5-1073-5F66-55E7-403FEA9BB4FC}"/>
              </a:ext>
            </a:extLst>
          </p:cNvPr>
          <p:cNvSpPr>
            <a:spLocks noGrp="1"/>
          </p:cNvSpPr>
          <p:nvPr>
            <p:ph type="dt" sz="half" idx="10"/>
          </p:nvPr>
        </p:nvSpPr>
        <p:spPr/>
        <p:txBody>
          <a:bodyPr/>
          <a:lstStyle/>
          <a:p>
            <a:fld id="{AE31D3E2-260F-49BB-B78A-106C5B6E3949}" type="datetimeFigureOut">
              <a:rPr lang="en-GB" smtClean="0"/>
              <a:t>20/03/2024</a:t>
            </a:fld>
            <a:endParaRPr lang="en-GB"/>
          </a:p>
        </p:txBody>
      </p:sp>
      <p:sp>
        <p:nvSpPr>
          <p:cNvPr id="5" name="Footer Placeholder 4">
            <a:extLst>
              <a:ext uri="{FF2B5EF4-FFF2-40B4-BE49-F238E27FC236}">
                <a16:creationId xmlns:a16="http://schemas.microsoft.com/office/drawing/2014/main" id="{C9C199A2-8C60-1C1C-11A0-B5ABB300E7B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6B67C9-BA35-05DE-8CAE-B4D92DA53CB4}"/>
              </a:ext>
            </a:extLst>
          </p:cNvPr>
          <p:cNvSpPr>
            <a:spLocks noGrp="1"/>
          </p:cNvSpPr>
          <p:nvPr>
            <p:ph type="sldNum" sz="quarter" idx="12"/>
          </p:nvPr>
        </p:nvSpPr>
        <p:spPr/>
        <p:txBody>
          <a:bodyPr/>
          <a:lstStyle/>
          <a:p>
            <a:fld id="{EE61B9D7-7F2A-4373-A17C-158CB2D55EB1}" type="slidenum">
              <a:rPr lang="en-GB" smtClean="0"/>
              <a:t>‹#›</a:t>
            </a:fld>
            <a:endParaRPr lang="en-GB"/>
          </a:p>
        </p:txBody>
      </p:sp>
    </p:spTree>
    <p:extLst>
      <p:ext uri="{BB962C8B-B14F-4D97-AF65-F5344CB8AC3E}">
        <p14:creationId xmlns:p14="http://schemas.microsoft.com/office/powerpoint/2010/main" val="1790810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37301-47FC-0BC0-E3C5-F7E4364C979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ABEFB8F-88B1-AA57-690A-1A6B56B6E1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6423B5C-6157-DC45-05BA-F1FEEC299257}"/>
              </a:ext>
            </a:extLst>
          </p:cNvPr>
          <p:cNvSpPr>
            <a:spLocks noGrp="1"/>
          </p:cNvSpPr>
          <p:nvPr>
            <p:ph type="dt" sz="half" idx="10"/>
          </p:nvPr>
        </p:nvSpPr>
        <p:spPr/>
        <p:txBody>
          <a:bodyPr/>
          <a:lstStyle/>
          <a:p>
            <a:fld id="{AE31D3E2-260F-49BB-B78A-106C5B6E3949}" type="datetimeFigureOut">
              <a:rPr lang="en-GB" smtClean="0"/>
              <a:t>20/03/2024</a:t>
            </a:fld>
            <a:endParaRPr lang="en-GB"/>
          </a:p>
        </p:txBody>
      </p:sp>
      <p:sp>
        <p:nvSpPr>
          <p:cNvPr id="5" name="Footer Placeholder 4">
            <a:extLst>
              <a:ext uri="{FF2B5EF4-FFF2-40B4-BE49-F238E27FC236}">
                <a16:creationId xmlns:a16="http://schemas.microsoft.com/office/drawing/2014/main" id="{656E6639-B403-A783-AEA2-D6DF5E1289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415185B-C8F8-D8C4-05D0-C15B64E78A19}"/>
              </a:ext>
            </a:extLst>
          </p:cNvPr>
          <p:cNvSpPr>
            <a:spLocks noGrp="1"/>
          </p:cNvSpPr>
          <p:nvPr>
            <p:ph type="sldNum" sz="quarter" idx="12"/>
          </p:nvPr>
        </p:nvSpPr>
        <p:spPr/>
        <p:txBody>
          <a:bodyPr/>
          <a:lstStyle/>
          <a:p>
            <a:fld id="{EE61B9D7-7F2A-4373-A17C-158CB2D55EB1}" type="slidenum">
              <a:rPr lang="en-GB" smtClean="0"/>
              <a:t>‹#›</a:t>
            </a:fld>
            <a:endParaRPr lang="en-GB"/>
          </a:p>
        </p:txBody>
      </p:sp>
    </p:spTree>
    <p:extLst>
      <p:ext uri="{BB962C8B-B14F-4D97-AF65-F5344CB8AC3E}">
        <p14:creationId xmlns:p14="http://schemas.microsoft.com/office/powerpoint/2010/main" val="3923597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E9117D-9C6E-EB01-78F1-0870135BAA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CFC92B0-A18A-2963-BB98-E8D7D314F8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93A1422-9106-B29A-7E32-40FB2B533657}"/>
              </a:ext>
            </a:extLst>
          </p:cNvPr>
          <p:cNvSpPr>
            <a:spLocks noGrp="1"/>
          </p:cNvSpPr>
          <p:nvPr>
            <p:ph type="dt" sz="half" idx="10"/>
          </p:nvPr>
        </p:nvSpPr>
        <p:spPr/>
        <p:txBody>
          <a:bodyPr/>
          <a:lstStyle/>
          <a:p>
            <a:fld id="{AE31D3E2-260F-49BB-B78A-106C5B6E3949}" type="datetimeFigureOut">
              <a:rPr lang="en-GB" smtClean="0"/>
              <a:t>20/03/2024</a:t>
            </a:fld>
            <a:endParaRPr lang="en-GB"/>
          </a:p>
        </p:txBody>
      </p:sp>
      <p:sp>
        <p:nvSpPr>
          <p:cNvPr id="5" name="Footer Placeholder 4">
            <a:extLst>
              <a:ext uri="{FF2B5EF4-FFF2-40B4-BE49-F238E27FC236}">
                <a16:creationId xmlns:a16="http://schemas.microsoft.com/office/drawing/2014/main" id="{4493C396-876A-400E-709D-23691C03E0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D79DE75-B3D2-4835-50B7-93E216789308}"/>
              </a:ext>
            </a:extLst>
          </p:cNvPr>
          <p:cNvSpPr>
            <a:spLocks noGrp="1"/>
          </p:cNvSpPr>
          <p:nvPr>
            <p:ph type="sldNum" sz="quarter" idx="12"/>
          </p:nvPr>
        </p:nvSpPr>
        <p:spPr/>
        <p:txBody>
          <a:bodyPr/>
          <a:lstStyle/>
          <a:p>
            <a:fld id="{EE61B9D7-7F2A-4373-A17C-158CB2D55EB1}" type="slidenum">
              <a:rPr lang="en-GB" smtClean="0"/>
              <a:t>‹#›</a:t>
            </a:fld>
            <a:endParaRPr lang="en-GB"/>
          </a:p>
        </p:txBody>
      </p:sp>
    </p:spTree>
    <p:extLst>
      <p:ext uri="{BB962C8B-B14F-4D97-AF65-F5344CB8AC3E}">
        <p14:creationId xmlns:p14="http://schemas.microsoft.com/office/powerpoint/2010/main" val="56687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1219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p:cNvPicPr>
            <a:picLocks noChangeAspect="1"/>
          </p:cNvPicPr>
          <p:nvPr/>
        </p:nvPicPr>
        <p:blipFill>
          <a:blip r:embed="rId3" cstate="print">
            <a:extLst>
              <a:ext uri="{28A0092B-C50C-407E-A947-70E740481C1C}">
                <a14:useLocalDpi xmlns:a14="http://schemas.microsoft.com/office/drawing/2010/main" val="0"/>
              </a:ext>
            </a:extLst>
          </a:blip>
          <a:srcRect l="15434" t="20029"/>
          <a:stretch>
            <a:fillRect/>
          </a:stretch>
        </p:blipFill>
        <p:spPr bwMode="auto">
          <a:xfrm>
            <a:off x="541868" y="347663"/>
            <a:ext cx="2580156" cy="139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778928" y="1981200"/>
            <a:ext cx="10622849" cy="1073150"/>
          </a:xfrm>
        </p:spPr>
        <p:txBody>
          <a:bodyPr anchor="b">
            <a:normAutofit/>
          </a:bodyPr>
          <a:lstStyle>
            <a:lvl1pPr algn="l">
              <a:defRPr sz="33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778928" y="3176059"/>
            <a:ext cx="9025467" cy="520900"/>
          </a:xfrm>
        </p:spPr>
        <p:txBody>
          <a:bodyPr>
            <a:normAutofit/>
          </a:bodyPr>
          <a:lstStyle>
            <a:lvl1pPr marL="0" indent="0" algn="l">
              <a:buNone/>
              <a:defRPr sz="27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442142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8001" y="432000"/>
            <a:ext cx="11131200" cy="511174"/>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4" name="Slide Number Placeholder 5"/>
          <p:cNvSpPr>
            <a:spLocks noGrp="1"/>
          </p:cNvSpPr>
          <p:nvPr>
            <p:ph type="sldNum" sz="quarter" idx="10"/>
          </p:nvPr>
        </p:nvSpPr>
        <p:spPr/>
        <p:txBody>
          <a:bodyPr/>
          <a:lstStyle>
            <a:lvl1pPr>
              <a:defRPr/>
            </a:lvl1pPr>
          </a:lstStyle>
          <a:p>
            <a:pPr>
              <a:defRPr/>
            </a:pPr>
            <a:fld id="{1FE074B2-39F8-4CB7-AF4C-8EB0625A0E89}" type="slidenum">
              <a:rPr lang="en-GB"/>
              <a:pPr>
                <a:defRPr/>
              </a:pPr>
              <a:t>‹#›</a:t>
            </a:fld>
            <a:endParaRPr lang="en-GB" dirty="0"/>
          </a:p>
        </p:txBody>
      </p:sp>
    </p:spTree>
    <p:extLst>
      <p:ext uri="{BB962C8B-B14F-4D97-AF65-F5344CB8AC3E}">
        <p14:creationId xmlns:p14="http://schemas.microsoft.com/office/powerpoint/2010/main" val="2332764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27999" y="1303200"/>
            <a:ext cx="5491801" cy="4586400"/>
          </a:xfrm>
        </p:spPr>
        <p:txBody>
          <a:body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72200" y="1303200"/>
            <a:ext cx="5488525" cy="4586400"/>
          </a:xfrm>
        </p:spPr>
        <p:txBody>
          <a:bodyPr/>
          <a:lstStyle/>
          <a:p>
            <a:pPr lvl="0"/>
            <a:r>
              <a:rPr lang="en-US"/>
              <a:t>Click to edit Master text styles</a:t>
            </a:r>
          </a:p>
          <a:p>
            <a:pPr lvl="1"/>
            <a:r>
              <a:rPr lang="en-US"/>
              <a:t>Second level</a:t>
            </a:r>
          </a:p>
          <a:p>
            <a:pPr lvl="2"/>
            <a:r>
              <a:rPr lang="en-US"/>
              <a:t>Third level</a:t>
            </a:r>
          </a:p>
        </p:txBody>
      </p:sp>
      <p:sp>
        <p:nvSpPr>
          <p:cNvPr id="5" name="Slide Number Placeholder 5"/>
          <p:cNvSpPr>
            <a:spLocks noGrp="1"/>
          </p:cNvSpPr>
          <p:nvPr>
            <p:ph type="sldNum" sz="quarter" idx="10"/>
          </p:nvPr>
        </p:nvSpPr>
        <p:spPr/>
        <p:txBody>
          <a:bodyPr/>
          <a:lstStyle>
            <a:lvl1pPr>
              <a:defRPr/>
            </a:lvl1pPr>
          </a:lstStyle>
          <a:p>
            <a:pPr>
              <a:defRPr/>
            </a:pPr>
            <a:fld id="{B5B330D5-A22B-48F5-B07C-43513472C145}" type="slidenum">
              <a:rPr lang="en-GB"/>
              <a:pPr>
                <a:defRPr/>
              </a:pPr>
              <a:t>‹#›</a:t>
            </a:fld>
            <a:endParaRPr lang="en-GB" dirty="0"/>
          </a:p>
        </p:txBody>
      </p:sp>
    </p:spTree>
    <p:extLst>
      <p:ext uri="{BB962C8B-B14F-4D97-AF65-F5344CB8AC3E}">
        <p14:creationId xmlns:p14="http://schemas.microsoft.com/office/powerpoint/2010/main" val="13731705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5"/>
          <p:cNvSpPr>
            <a:spLocks noGrp="1"/>
          </p:cNvSpPr>
          <p:nvPr>
            <p:ph type="sldNum" sz="quarter" idx="10"/>
          </p:nvPr>
        </p:nvSpPr>
        <p:spPr/>
        <p:txBody>
          <a:bodyPr/>
          <a:lstStyle>
            <a:lvl1pPr>
              <a:defRPr/>
            </a:lvl1pPr>
          </a:lstStyle>
          <a:p>
            <a:pPr>
              <a:defRPr/>
            </a:pPr>
            <a:fld id="{9672AA73-CADC-4403-9762-00B0D83AEF27}" type="slidenum">
              <a:rPr lang="en-GB"/>
              <a:pPr>
                <a:defRPr/>
              </a:pPr>
              <a:t>‹#›</a:t>
            </a:fld>
            <a:endParaRPr lang="en-GB" dirty="0"/>
          </a:p>
        </p:txBody>
      </p:sp>
    </p:spTree>
    <p:extLst>
      <p:ext uri="{BB962C8B-B14F-4D97-AF65-F5344CB8AC3E}">
        <p14:creationId xmlns:p14="http://schemas.microsoft.com/office/powerpoint/2010/main" val="4078155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87A39593-E07C-4E69-9434-7A67449F22F7}" type="slidenum">
              <a:rPr lang="en-GB"/>
              <a:pPr>
                <a:defRPr/>
              </a:pPr>
              <a:t>‹#›</a:t>
            </a:fld>
            <a:endParaRPr lang="en-GB" dirty="0"/>
          </a:p>
        </p:txBody>
      </p:sp>
    </p:spTree>
    <p:extLst>
      <p:ext uri="{BB962C8B-B14F-4D97-AF65-F5344CB8AC3E}">
        <p14:creationId xmlns:p14="http://schemas.microsoft.com/office/powerpoint/2010/main" val="174841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729AA-DBC3-242C-BAF5-2AB757A70A5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6199B6C-A5D3-4988-9A00-C31DC3596A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37DB8A-8512-20C2-7A78-BC91FD86EFFE}"/>
              </a:ext>
            </a:extLst>
          </p:cNvPr>
          <p:cNvSpPr>
            <a:spLocks noGrp="1"/>
          </p:cNvSpPr>
          <p:nvPr>
            <p:ph type="dt" sz="half" idx="10"/>
          </p:nvPr>
        </p:nvSpPr>
        <p:spPr/>
        <p:txBody>
          <a:bodyPr/>
          <a:lstStyle/>
          <a:p>
            <a:fld id="{AE31D3E2-260F-49BB-B78A-106C5B6E3949}" type="datetimeFigureOut">
              <a:rPr lang="en-GB" smtClean="0"/>
              <a:t>20/03/2024</a:t>
            </a:fld>
            <a:endParaRPr lang="en-GB"/>
          </a:p>
        </p:txBody>
      </p:sp>
      <p:sp>
        <p:nvSpPr>
          <p:cNvPr id="5" name="Footer Placeholder 4">
            <a:extLst>
              <a:ext uri="{FF2B5EF4-FFF2-40B4-BE49-F238E27FC236}">
                <a16:creationId xmlns:a16="http://schemas.microsoft.com/office/drawing/2014/main" id="{DAD89FA3-4116-E77C-DDF2-3B1A90D038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FB81F64-38CD-7BA9-C67B-6BB8C85D3CA1}"/>
              </a:ext>
            </a:extLst>
          </p:cNvPr>
          <p:cNvSpPr>
            <a:spLocks noGrp="1"/>
          </p:cNvSpPr>
          <p:nvPr>
            <p:ph type="sldNum" sz="quarter" idx="12"/>
          </p:nvPr>
        </p:nvSpPr>
        <p:spPr/>
        <p:txBody>
          <a:bodyPr/>
          <a:lstStyle/>
          <a:p>
            <a:fld id="{EE61B9D7-7F2A-4373-A17C-158CB2D55EB1}" type="slidenum">
              <a:rPr lang="en-GB" smtClean="0"/>
              <a:t>‹#›</a:t>
            </a:fld>
            <a:endParaRPr lang="en-GB"/>
          </a:p>
        </p:txBody>
      </p:sp>
    </p:spTree>
    <p:extLst>
      <p:ext uri="{BB962C8B-B14F-4D97-AF65-F5344CB8AC3E}">
        <p14:creationId xmlns:p14="http://schemas.microsoft.com/office/powerpoint/2010/main" val="2800661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970D5-755C-0AA1-3B42-44661EE733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613B0E4-62E7-5888-3FA2-63955FCA76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8FFD23-B53B-FB21-2146-A47F52724F0C}"/>
              </a:ext>
            </a:extLst>
          </p:cNvPr>
          <p:cNvSpPr>
            <a:spLocks noGrp="1"/>
          </p:cNvSpPr>
          <p:nvPr>
            <p:ph type="dt" sz="half" idx="10"/>
          </p:nvPr>
        </p:nvSpPr>
        <p:spPr/>
        <p:txBody>
          <a:bodyPr/>
          <a:lstStyle/>
          <a:p>
            <a:fld id="{AE31D3E2-260F-49BB-B78A-106C5B6E3949}" type="datetimeFigureOut">
              <a:rPr lang="en-GB" smtClean="0"/>
              <a:t>20/03/2024</a:t>
            </a:fld>
            <a:endParaRPr lang="en-GB"/>
          </a:p>
        </p:txBody>
      </p:sp>
      <p:sp>
        <p:nvSpPr>
          <p:cNvPr id="5" name="Footer Placeholder 4">
            <a:extLst>
              <a:ext uri="{FF2B5EF4-FFF2-40B4-BE49-F238E27FC236}">
                <a16:creationId xmlns:a16="http://schemas.microsoft.com/office/drawing/2014/main" id="{348C9DF3-DDBA-0FBF-9BEB-8A171A55AA5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1FD8EE-ED39-4EB1-F1E8-705510129EA6}"/>
              </a:ext>
            </a:extLst>
          </p:cNvPr>
          <p:cNvSpPr>
            <a:spLocks noGrp="1"/>
          </p:cNvSpPr>
          <p:nvPr>
            <p:ph type="sldNum" sz="quarter" idx="12"/>
          </p:nvPr>
        </p:nvSpPr>
        <p:spPr/>
        <p:txBody>
          <a:bodyPr/>
          <a:lstStyle/>
          <a:p>
            <a:fld id="{EE61B9D7-7F2A-4373-A17C-158CB2D55EB1}" type="slidenum">
              <a:rPr lang="en-GB" smtClean="0"/>
              <a:t>‹#›</a:t>
            </a:fld>
            <a:endParaRPr lang="en-GB"/>
          </a:p>
        </p:txBody>
      </p:sp>
    </p:spTree>
    <p:extLst>
      <p:ext uri="{BB962C8B-B14F-4D97-AF65-F5344CB8AC3E}">
        <p14:creationId xmlns:p14="http://schemas.microsoft.com/office/powerpoint/2010/main" val="1344570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0616B-D6D0-3420-4B5F-B703D3530F2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28036D-E263-8F09-DDB4-DD56DC5DC3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75340FE-43B2-B861-AA47-6E927C2061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479D318-EA21-AF1B-84DA-E21336308998}"/>
              </a:ext>
            </a:extLst>
          </p:cNvPr>
          <p:cNvSpPr>
            <a:spLocks noGrp="1"/>
          </p:cNvSpPr>
          <p:nvPr>
            <p:ph type="dt" sz="half" idx="10"/>
          </p:nvPr>
        </p:nvSpPr>
        <p:spPr/>
        <p:txBody>
          <a:bodyPr/>
          <a:lstStyle/>
          <a:p>
            <a:fld id="{AE31D3E2-260F-49BB-B78A-106C5B6E3949}" type="datetimeFigureOut">
              <a:rPr lang="en-GB" smtClean="0"/>
              <a:t>20/03/2024</a:t>
            </a:fld>
            <a:endParaRPr lang="en-GB"/>
          </a:p>
        </p:txBody>
      </p:sp>
      <p:sp>
        <p:nvSpPr>
          <p:cNvPr id="6" name="Footer Placeholder 5">
            <a:extLst>
              <a:ext uri="{FF2B5EF4-FFF2-40B4-BE49-F238E27FC236}">
                <a16:creationId xmlns:a16="http://schemas.microsoft.com/office/drawing/2014/main" id="{B572128B-EBC2-C711-BAC9-69D8DEB0264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5DA263-1252-45C5-26FA-C1EF65BF639A}"/>
              </a:ext>
            </a:extLst>
          </p:cNvPr>
          <p:cNvSpPr>
            <a:spLocks noGrp="1"/>
          </p:cNvSpPr>
          <p:nvPr>
            <p:ph type="sldNum" sz="quarter" idx="12"/>
          </p:nvPr>
        </p:nvSpPr>
        <p:spPr/>
        <p:txBody>
          <a:bodyPr/>
          <a:lstStyle/>
          <a:p>
            <a:fld id="{EE61B9D7-7F2A-4373-A17C-158CB2D55EB1}" type="slidenum">
              <a:rPr lang="en-GB" smtClean="0"/>
              <a:t>‹#›</a:t>
            </a:fld>
            <a:endParaRPr lang="en-GB"/>
          </a:p>
        </p:txBody>
      </p:sp>
    </p:spTree>
    <p:extLst>
      <p:ext uri="{BB962C8B-B14F-4D97-AF65-F5344CB8AC3E}">
        <p14:creationId xmlns:p14="http://schemas.microsoft.com/office/powerpoint/2010/main" val="253170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0C1E4-02D6-0300-DB71-2E224206D2B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F35864-E690-4F63-50BE-8F26DA372D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FE765C-17D4-C37B-3125-43EDEC57E4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353B92D-DF94-1722-88D7-9F3494AD72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826B6F-D45C-221A-956C-99F4689709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2F3F75-36DC-45FB-5E8A-511B23AAD4C0}"/>
              </a:ext>
            </a:extLst>
          </p:cNvPr>
          <p:cNvSpPr>
            <a:spLocks noGrp="1"/>
          </p:cNvSpPr>
          <p:nvPr>
            <p:ph type="dt" sz="half" idx="10"/>
          </p:nvPr>
        </p:nvSpPr>
        <p:spPr/>
        <p:txBody>
          <a:bodyPr/>
          <a:lstStyle/>
          <a:p>
            <a:fld id="{AE31D3E2-260F-49BB-B78A-106C5B6E3949}" type="datetimeFigureOut">
              <a:rPr lang="en-GB" smtClean="0"/>
              <a:t>20/03/2024</a:t>
            </a:fld>
            <a:endParaRPr lang="en-GB"/>
          </a:p>
        </p:txBody>
      </p:sp>
      <p:sp>
        <p:nvSpPr>
          <p:cNvPr id="8" name="Footer Placeholder 7">
            <a:extLst>
              <a:ext uri="{FF2B5EF4-FFF2-40B4-BE49-F238E27FC236}">
                <a16:creationId xmlns:a16="http://schemas.microsoft.com/office/drawing/2014/main" id="{7D7C5177-0798-1596-070E-4EF1FCD7D06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2EB99CD-4DBB-4BD1-0A4D-F0B1768D0F07}"/>
              </a:ext>
            </a:extLst>
          </p:cNvPr>
          <p:cNvSpPr>
            <a:spLocks noGrp="1"/>
          </p:cNvSpPr>
          <p:nvPr>
            <p:ph type="sldNum" sz="quarter" idx="12"/>
          </p:nvPr>
        </p:nvSpPr>
        <p:spPr/>
        <p:txBody>
          <a:bodyPr/>
          <a:lstStyle/>
          <a:p>
            <a:fld id="{EE61B9D7-7F2A-4373-A17C-158CB2D55EB1}" type="slidenum">
              <a:rPr lang="en-GB" smtClean="0"/>
              <a:t>‹#›</a:t>
            </a:fld>
            <a:endParaRPr lang="en-GB"/>
          </a:p>
        </p:txBody>
      </p:sp>
    </p:spTree>
    <p:extLst>
      <p:ext uri="{BB962C8B-B14F-4D97-AF65-F5344CB8AC3E}">
        <p14:creationId xmlns:p14="http://schemas.microsoft.com/office/powerpoint/2010/main" val="838919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ADB07-C51B-50C8-1B07-F9DBCD43119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948016B-8C14-3555-6CAA-6D9300EB3CE6}"/>
              </a:ext>
            </a:extLst>
          </p:cNvPr>
          <p:cNvSpPr>
            <a:spLocks noGrp="1"/>
          </p:cNvSpPr>
          <p:nvPr>
            <p:ph type="dt" sz="half" idx="10"/>
          </p:nvPr>
        </p:nvSpPr>
        <p:spPr/>
        <p:txBody>
          <a:bodyPr/>
          <a:lstStyle/>
          <a:p>
            <a:fld id="{AE31D3E2-260F-49BB-B78A-106C5B6E3949}" type="datetimeFigureOut">
              <a:rPr lang="en-GB" smtClean="0"/>
              <a:t>20/03/2024</a:t>
            </a:fld>
            <a:endParaRPr lang="en-GB"/>
          </a:p>
        </p:txBody>
      </p:sp>
      <p:sp>
        <p:nvSpPr>
          <p:cNvPr id="4" name="Footer Placeholder 3">
            <a:extLst>
              <a:ext uri="{FF2B5EF4-FFF2-40B4-BE49-F238E27FC236}">
                <a16:creationId xmlns:a16="http://schemas.microsoft.com/office/drawing/2014/main" id="{A0951A81-194C-214D-E859-A0A1C76EE7F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8812C3A-65B9-68F3-8B4A-F32DF6BA5059}"/>
              </a:ext>
            </a:extLst>
          </p:cNvPr>
          <p:cNvSpPr>
            <a:spLocks noGrp="1"/>
          </p:cNvSpPr>
          <p:nvPr>
            <p:ph type="sldNum" sz="quarter" idx="12"/>
          </p:nvPr>
        </p:nvSpPr>
        <p:spPr/>
        <p:txBody>
          <a:bodyPr/>
          <a:lstStyle/>
          <a:p>
            <a:fld id="{EE61B9D7-7F2A-4373-A17C-158CB2D55EB1}" type="slidenum">
              <a:rPr lang="en-GB" smtClean="0"/>
              <a:t>‹#›</a:t>
            </a:fld>
            <a:endParaRPr lang="en-GB"/>
          </a:p>
        </p:txBody>
      </p:sp>
    </p:spTree>
    <p:extLst>
      <p:ext uri="{BB962C8B-B14F-4D97-AF65-F5344CB8AC3E}">
        <p14:creationId xmlns:p14="http://schemas.microsoft.com/office/powerpoint/2010/main" val="1990522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900C6E-D249-4EFA-4F37-8CEF1FC60A91}"/>
              </a:ext>
            </a:extLst>
          </p:cNvPr>
          <p:cNvSpPr>
            <a:spLocks noGrp="1"/>
          </p:cNvSpPr>
          <p:nvPr>
            <p:ph type="dt" sz="half" idx="10"/>
          </p:nvPr>
        </p:nvSpPr>
        <p:spPr/>
        <p:txBody>
          <a:bodyPr/>
          <a:lstStyle/>
          <a:p>
            <a:fld id="{AE31D3E2-260F-49BB-B78A-106C5B6E3949}" type="datetimeFigureOut">
              <a:rPr lang="en-GB" smtClean="0"/>
              <a:t>20/03/2024</a:t>
            </a:fld>
            <a:endParaRPr lang="en-GB"/>
          </a:p>
        </p:txBody>
      </p:sp>
      <p:sp>
        <p:nvSpPr>
          <p:cNvPr id="3" name="Footer Placeholder 2">
            <a:extLst>
              <a:ext uri="{FF2B5EF4-FFF2-40B4-BE49-F238E27FC236}">
                <a16:creationId xmlns:a16="http://schemas.microsoft.com/office/drawing/2014/main" id="{6CEE8F27-6359-AEF8-D236-000C17D25AE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4316266-D6FA-F34A-A54A-CA47ABEF476C}"/>
              </a:ext>
            </a:extLst>
          </p:cNvPr>
          <p:cNvSpPr>
            <a:spLocks noGrp="1"/>
          </p:cNvSpPr>
          <p:nvPr>
            <p:ph type="sldNum" sz="quarter" idx="12"/>
          </p:nvPr>
        </p:nvSpPr>
        <p:spPr/>
        <p:txBody>
          <a:bodyPr/>
          <a:lstStyle/>
          <a:p>
            <a:fld id="{EE61B9D7-7F2A-4373-A17C-158CB2D55EB1}" type="slidenum">
              <a:rPr lang="en-GB" smtClean="0"/>
              <a:t>‹#›</a:t>
            </a:fld>
            <a:endParaRPr lang="en-GB"/>
          </a:p>
        </p:txBody>
      </p:sp>
    </p:spTree>
    <p:extLst>
      <p:ext uri="{BB962C8B-B14F-4D97-AF65-F5344CB8AC3E}">
        <p14:creationId xmlns:p14="http://schemas.microsoft.com/office/powerpoint/2010/main" val="878227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D9040-D289-5AE0-47BB-B8112C854F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320FCD9-2916-D6C8-EEE6-C6DCD57EF0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C6F72F8-B434-5DA5-FAA0-DE0D3BB22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96FE27-A101-7D94-25EB-BEE51320CA02}"/>
              </a:ext>
            </a:extLst>
          </p:cNvPr>
          <p:cNvSpPr>
            <a:spLocks noGrp="1"/>
          </p:cNvSpPr>
          <p:nvPr>
            <p:ph type="dt" sz="half" idx="10"/>
          </p:nvPr>
        </p:nvSpPr>
        <p:spPr/>
        <p:txBody>
          <a:bodyPr/>
          <a:lstStyle/>
          <a:p>
            <a:fld id="{AE31D3E2-260F-49BB-B78A-106C5B6E3949}" type="datetimeFigureOut">
              <a:rPr lang="en-GB" smtClean="0"/>
              <a:t>20/03/2024</a:t>
            </a:fld>
            <a:endParaRPr lang="en-GB"/>
          </a:p>
        </p:txBody>
      </p:sp>
      <p:sp>
        <p:nvSpPr>
          <p:cNvPr id="6" name="Footer Placeholder 5">
            <a:extLst>
              <a:ext uri="{FF2B5EF4-FFF2-40B4-BE49-F238E27FC236}">
                <a16:creationId xmlns:a16="http://schemas.microsoft.com/office/drawing/2014/main" id="{5508B9B2-784E-B1D7-4B4D-6A4CF10ED22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771F57C-3FAD-5343-3B2E-1BF066C2B787}"/>
              </a:ext>
            </a:extLst>
          </p:cNvPr>
          <p:cNvSpPr>
            <a:spLocks noGrp="1"/>
          </p:cNvSpPr>
          <p:nvPr>
            <p:ph type="sldNum" sz="quarter" idx="12"/>
          </p:nvPr>
        </p:nvSpPr>
        <p:spPr/>
        <p:txBody>
          <a:bodyPr/>
          <a:lstStyle/>
          <a:p>
            <a:fld id="{EE61B9D7-7F2A-4373-A17C-158CB2D55EB1}" type="slidenum">
              <a:rPr lang="en-GB" smtClean="0"/>
              <a:t>‹#›</a:t>
            </a:fld>
            <a:endParaRPr lang="en-GB"/>
          </a:p>
        </p:txBody>
      </p:sp>
    </p:spTree>
    <p:extLst>
      <p:ext uri="{BB962C8B-B14F-4D97-AF65-F5344CB8AC3E}">
        <p14:creationId xmlns:p14="http://schemas.microsoft.com/office/powerpoint/2010/main" val="1317051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52270-7EB6-13B3-A517-C1ABFF3412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480B8C0-166A-3B5E-F09B-FC4234CAB9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DB45EE4-4C9A-ACA2-77B3-A745F79443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83E874-9618-7542-0365-12FAFBED6B8C}"/>
              </a:ext>
            </a:extLst>
          </p:cNvPr>
          <p:cNvSpPr>
            <a:spLocks noGrp="1"/>
          </p:cNvSpPr>
          <p:nvPr>
            <p:ph type="dt" sz="half" idx="10"/>
          </p:nvPr>
        </p:nvSpPr>
        <p:spPr/>
        <p:txBody>
          <a:bodyPr/>
          <a:lstStyle/>
          <a:p>
            <a:fld id="{AE31D3E2-260F-49BB-B78A-106C5B6E3949}" type="datetimeFigureOut">
              <a:rPr lang="en-GB" smtClean="0"/>
              <a:t>20/03/2024</a:t>
            </a:fld>
            <a:endParaRPr lang="en-GB"/>
          </a:p>
        </p:txBody>
      </p:sp>
      <p:sp>
        <p:nvSpPr>
          <p:cNvPr id="6" name="Footer Placeholder 5">
            <a:extLst>
              <a:ext uri="{FF2B5EF4-FFF2-40B4-BE49-F238E27FC236}">
                <a16:creationId xmlns:a16="http://schemas.microsoft.com/office/drawing/2014/main" id="{EA9DDA44-72C0-68AB-3B94-5D0B84D4E5F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AD76DA0-DBB9-8C89-2785-914BE6EE7CFC}"/>
              </a:ext>
            </a:extLst>
          </p:cNvPr>
          <p:cNvSpPr>
            <a:spLocks noGrp="1"/>
          </p:cNvSpPr>
          <p:nvPr>
            <p:ph type="sldNum" sz="quarter" idx="12"/>
          </p:nvPr>
        </p:nvSpPr>
        <p:spPr/>
        <p:txBody>
          <a:bodyPr/>
          <a:lstStyle/>
          <a:p>
            <a:fld id="{EE61B9D7-7F2A-4373-A17C-158CB2D55EB1}" type="slidenum">
              <a:rPr lang="en-GB" smtClean="0"/>
              <a:t>‹#›</a:t>
            </a:fld>
            <a:endParaRPr lang="en-GB"/>
          </a:p>
        </p:txBody>
      </p:sp>
    </p:spTree>
    <p:extLst>
      <p:ext uri="{BB962C8B-B14F-4D97-AF65-F5344CB8AC3E}">
        <p14:creationId xmlns:p14="http://schemas.microsoft.com/office/powerpoint/2010/main" val="4130933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9D1C3E-2C45-906C-68DC-F5DAB6D9E8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76C1A17-BAD1-CBCF-EF93-CA212DF6ED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112B03F-3F3F-AB58-0CD5-FDA88249D9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31D3E2-260F-49BB-B78A-106C5B6E3949}" type="datetimeFigureOut">
              <a:rPr lang="en-GB" smtClean="0"/>
              <a:t>20/03/2024</a:t>
            </a:fld>
            <a:endParaRPr lang="en-GB"/>
          </a:p>
        </p:txBody>
      </p:sp>
      <p:sp>
        <p:nvSpPr>
          <p:cNvPr id="5" name="Footer Placeholder 4">
            <a:extLst>
              <a:ext uri="{FF2B5EF4-FFF2-40B4-BE49-F238E27FC236}">
                <a16:creationId xmlns:a16="http://schemas.microsoft.com/office/drawing/2014/main" id="{1FC1A771-38BD-BC96-8A5A-0EA4258CBA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A31A661-6837-1774-D85B-47CA15175B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61B9D7-7F2A-4373-A17C-158CB2D55EB1}" type="slidenum">
              <a:rPr lang="en-GB" smtClean="0"/>
              <a:t>‹#›</a:t>
            </a:fld>
            <a:endParaRPr lang="en-GB"/>
          </a:p>
        </p:txBody>
      </p:sp>
    </p:spTree>
    <p:extLst>
      <p:ext uri="{BB962C8B-B14F-4D97-AF65-F5344CB8AC3E}">
        <p14:creationId xmlns:p14="http://schemas.microsoft.com/office/powerpoint/2010/main" val="2841518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7"/>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64584" y="1"/>
            <a:ext cx="1032933"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8"/>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907184" y="0"/>
            <a:ext cx="1284816"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9"/>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0" y="6134100"/>
            <a:ext cx="121920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Placeholder 1"/>
          <p:cNvSpPr>
            <a:spLocks noGrp="1"/>
          </p:cNvSpPr>
          <p:nvPr>
            <p:ph type="title"/>
          </p:nvPr>
        </p:nvSpPr>
        <p:spPr bwMode="auto">
          <a:xfrm>
            <a:off x="527051" y="431801"/>
            <a:ext cx="1113366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30" name="Text Placeholder 2"/>
          <p:cNvSpPr>
            <a:spLocks noGrp="1"/>
          </p:cNvSpPr>
          <p:nvPr>
            <p:ph type="body" idx="1"/>
          </p:nvPr>
        </p:nvSpPr>
        <p:spPr bwMode="auto">
          <a:xfrm>
            <a:off x="527051" y="1303339"/>
            <a:ext cx="11133667" cy="45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p:txBody>
      </p:sp>
      <p:sp>
        <p:nvSpPr>
          <p:cNvPr id="6" name="Slide Number Placeholder 5"/>
          <p:cNvSpPr>
            <a:spLocks noGrp="1"/>
          </p:cNvSpPr>
          <p:nvPr>
            <p:ph type="sldNum" sz="quarter" idx="4"/>
          </p:nvPr>
        </p:nvSpPr>
        <p:spPr>
          <a:xfrm>
            <a:off x="527051" y="6356351"/>
            <a:ext cx="1035049" cy="365125"/>
          </a:xfrm>
          <a:prstGeom prst="rect">
            <a:avLst/>
          </a:prstGeom>
        </p:spPr>
        <p:txBody>
          <a:bodyPr vert="horz" lIns="91440" tIns="45720" rIns="91440" bIns="45720" rtlCol="0" anchor="ctr"/>
          <a:lstStyle>
            <a:lvl1pPr algn="l" eaLnBrk="1" fontAlgn="auto" hangingPunct="1">
              <a:spcBef>
                <a:spcPts val="0"/>
              </a:spcBef>
              <a:spcAft>
                <a:spcPts val="0"/>
              </a:spcAft>
              <a:defRPr sz="1200" b="1" smtClean="0">
                <a:solidFill>
                  <a:schemeClr val="bg1"/>
                </a:solidFill>
                <a:latin typeface="+mn-lt"/>
              </a:defRPr>
            </a:lvl1pPr>
          </a:lstStyle>
          <a:p>
            <a:pPr>
              <a:defRPr/>
            </a:pPr>
            <a:fld id="{51E856BD-1F97-4F81-94FC-E110FA758F75}" type="slidenum">
              <a:rPr lang="en-GB"/>
              <a:pPr>
                <a:defRPr/>
              </a:pPr>
              <a:t>‹#›</a:t>
            </a:fld>
            <a:endParaRPr lang="en-GB" dirty="0"/>
          </a:p>
        </p:txBody>
      </p:sp>
      <p:sp>
        <p:nvSpPr>
          <p:cNvPr id="2" name="MSIPCMContentMarking" descr="{&quot;HashCode&quot;:1373779442,&quot;Placement&quot;:&quot;Footer&quot;,&quot;Top&quot;:517.997253,&quot;Left&quot;:0.0,&quot;SlideWidth&quot;:960,&quot;SlideHeight&quot;:540}">
            <a:extLst>
              <a:ext uri="{FF2B5EF4-FFF2-40B4-BE49-F238E27FC236}">
                <a16:creationId xmlns:a16="http://schemas.microsoft.com/office/drawing/2014/main" id="{BFD11E61-FA7D-40BB-8CB4-EC23FF971FC8}"/>
              </a:ext>
            </a:extLst>
          </p:cNvPr>
          <p:cNvSpPr txBox="1"/>
          <p:nvPr userDrawn="1"/>
        </p:nvSpPr>
        <p:spPr>
          <a:xfrm>
            <a:off x="0" y="6578565"/>
            <a:ext cx="1750559" cy="279435"/>
          </a:xfrm>
          <a:prstGeom prst="rect">
            <a:avLst/>
          </a:prstGeom>
          <a:noFill/>
        </p:spPr>
        <p:txBody>
          <a:bodyPr vert="horz" wrap="square" lIns="0" tIns="0" rIns="0" bIns="0" rtlCol="0" anchor="ctr" anchorCtr="1">
            <a:spAutoFit/>
          </a:bodyPr>
          <a:lstStyle/>
          <a:p>
            <a:pPr algn="l">
              <a:spcBef>
                <a:spcPts val="0"/>
              </a:spcBef>
              <a:spcAft>
                <a:spcPts val="0"/>
              </a:spcAft>
            </a:pPr>
            <a:r>
              <a:rPr lang="en-GB" sz="1100">
                <a:solidFill>
                  <a:srgbClr val="000000"/>
                </a:solidFill>
                <a:latin typeface="Calibri" panose="020F0502020204030204" pitchFamily="34" charset="0"/>
              </a:rPr>
              <a:t>CLASSIFICATION:- Official</a:t>
            </a:r>
          </a:p>
        </p:txBody>
      </p:sp>
      <p:sp>
        <p:nvSpPr>
          <p:cNvPr id="3" name="MSIPCMContentMarking" descr="{&quot;HashCode&quot;:-1911957663,&quot;Placement&quot;:&quot;Header&quot;,&quot;Top&quot;:0.0,&quot;Left&quot;:0.0,&quot;SlideWidth&quot;:960,&quot;SlideHeight&quot;:540}">
            <a:extLst>
              <a:ext uri="{FF2B5EF4-FFF2-40B4-BE49-F238E27FC236}">
                <a16:creationId xmlns:a16="http://schemas.microsoft.com/office/drawing/2014/main" id="{821D286A-8B32-4C22-99E6-FE2F27325B88}"/>
              </a:ext>
            </a:extLst>
          </p:cNvPr>
          <p:cNvSpPr txBox="1"/>
          <p:nvPr userDrawn="1"/>
        </p:nvSpPr>
        <p:spPr>
          <a:xfrm>
            <a:off x="0" y="0"/>
            <a:ext cx="1750559" cy="279435"/>
          </a:xfrm>
          <a:prstGeom prst="rect">
            <a:avLst/>
          </a:prstGeom>
          <a:noFill/>
        </p:spPr>
        <p:txBody>
          <a:bodyPr vert="horz" wrap="square" lIns="0" tIns="0" rIns="0" bIns="0" rtlCol="0" anchor="ctr" anchorCtr="1">
            <a:spAutoFit/>
          </a:bodyPr>
          <a:lstStyle/>
          <a:p>
            <a:pPr algn="l">
              <a:spcBef>
                <a:spcPts val="0"/>
              </a:spcBef>
              <a:spcAft>
                <a:spcPts val="0"/>
              </a:spcAft>
            </a:pPr>
            <a:r>
              <a:rPr lang="en-GB" sz="1100">
                <a:solidFill>
                  <a:srgbClr val="FF0000"/>
                </a:solidFill>
                <a:latin typeface="Calibri" panose="020F0502020204030204" pitchFamily="34" charset="0"/>
              </a:rPr>
              <a:t>CLASSIFICATION:- Official</a:t>
            </a:r>
          </a:p>
        </p:txBody>
      </p:sp>
    </p:spTree>
    <p:extLst>
      <p:ext uri="{BB962C8B-B14F-4D97-AF65-F5344CB8AC3E}">
        <p14:creationId xmlns:p14="http://schemas.microsoft.com/office/powerpoint/2010/main" val="15684698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lgn="l" rtl="0" eaLnBrk="1" fontAlgn="base" hangingPunct="1">
        <a:lnSpc>
          <a:spcPct val="90000"/>
        </a:lnSpc>
        <a:spcBef>
          <a:spcPct val="0"/>
        </a:spcBef>
        <a:spcAft>
          <a:spcPct val="0"/>
        </a:spcAft>
        <a:defRPr sz="2500" b="1" kern="1200">
          <a:solidFill>
            <a:schemeClr val="tx2"/>
          </a:solidFill>
          <a:latin typeface="+mj-lt"/>
          <a:ea typeface="+mj-ea"/>
          <a:cs typeface="+mj-cs"/>
        </a:defRPr>
      </a:lvl1pPr>
      <a:lvl2pPr algn="l" rtl="0" eaLnBrk="1" fontAlgn="base" hangingPunct="1">
        <a:lnSpc>
          <a:spcPct val="90000"/>
        </a:lnSpc>
        <a:spcBef>
          <a:spcPct val="0"/>
        </a:spcBef>
        <a:spcAft>
          <a:spcPct val="0"/>
        </a:spcAft>
        <a:defRPr sz="2500" b="1">
          <a:solidFill>
            <a:schemeClr val="tx2"/>
          </a:solidFill>
          <a:latin typeface="Arial" panose="020B0604020202020204" pitchFamily="34" charset="0"/>
        </a:defRPr>
      </a:lvl2pPr>
      <a:lvl3pPr algn="l" rtl="0" eaLnBrk="1" fontAlgn="base" hangingPunct="1">
        <a:lnSpc>
          <a:spcPct val="90000"/>
        </a:lnSpc>
        <a:spcBef>
          <a:spcPct val="0"/>
        </a:spcBef>
        <a:spcAft>
          <a:spcPct val="0"/>
        </a:spcAft>
        <a:defRPr sz="2500" b="1">
          <a:solidFill>
            <a:schemeClr val="tx2"/>
          </a:solidFill>
          <a:latin typeface="Arial" panose="020B0604020202020204" pitchFamily="34" charset="0"/>
        </a:defRPr>
      </a:lvl3pPr>
      <a:lvl4pPr algn="l" rtl="0" eaLnBrk="1" fontAlgn="base" hangingPunct="1">
        <a:lnSpc>
          <a:spcPct val="90000"/>
        </a:lnSpc>
        <a:spcBef>
          <a:spcPct val="0"/>
        </a:spcBef>
        <a:spcAft>
          <a:spcPct val="0"/>
        </a:spcAft>
        <a:defRPr sz="2500" b="1">
          <a:solidFill>
            <a:schemeClr val="tx2"/>
          </a:solidFill>
          <a:latin typeface="Arial" panose="020B0604020202020204" pitchFamily="34" charset="0"/>
        </a:defRPr>
      </a:lvl4pPr>
      <a:lvl5pPr algn="l" rtl="0" eaLnBrk="1" fontAlgn="base" hangingPunct="1">
        <a:lnSpc>
          <a:spcPct val="90000"/>
        </a:lnSpc>
        <a:spcBef>
          <a:spcPct val="0"/>
        </a:spcBef>
        <a:spcAft>
          <a:spcPct val="0"/>
        </a:spcAft>
        <a:defRPr sz="2500" b="1">
          <a:solidFill>
            <a:schemeClr val="tx2"/>
          </a:solidFill>
          <a:latin typeface="Arial" panose="020B0604020202020204" pitchFamily="34" charset="0"/>
        </a:defRPr>
      </a:lvl5pPr>
      <a:lvl6pPr marL="457200" algn="l" rtl="0" eaLnBrk="1" fontAlgn="base" hangingPunct="1">
        <a:lnSpc>
          <a:spcPct val="90000"/>
        </a:lnSpc>
        <a:spcBef>
          <a:spcPct val="0"/>
        </a:spcBef>
        <a:spcAft>
          <a:spcPct val="0"/>
        </a:spcAft>
        <a:defRPr sz="2500" b="1">
          <a:solidFill>
            <a:schemeClr val="tx2"/>
          </a:solidFill>
          <a:latin typeface="Arial" panose="020B0604020202020204" pitchFamily="34" charset="0"/>
        </a:defRPr>
      </a:lvl6pPr>
      <a:lvl7pPr marL="914400" algn="l" rtl="0" eaLnBrk="1" fontAlgn="base" hangingPunct="1">
        <a:lnSpc>
          <a:spcPct val="90000"/>
        </a:lnSpc>
        <a:spcBef>
          <a:spcPct val="0"/>
        </a:spcBef>
        <a:spcAft>
          <a:spcPct val="0"/>
        </a:spcAft>
        <a:defRPr sz="2500" b="1">
          <a:solidFill>
            <a:schemeClr val="tx2"/>
          </a:solidFill>
          <a:latin typeface="Arial" panose="020B0604020202020204" pitchFamily="34" charset="0"/>
        </a:defRPr>
      </a:lvl7pPr>
      <a:lvl8pPr marL="1371600" algn="l" rtl="0" eaLnBrk="1" fontAlgn="base" hangingPunct="1">
        <a:lnSpc>
          <a:spcPct val="90000"/>
        </a:lnSpc>
        <a:spcBef>
          <a:spcPct val="0"/>
        </a:spcBef>
        <a:spcAft>
          <a:spcPct val="0"/>
        </a:spcAft>
        <a:defRPr sz="2500" b="1">
          <a:solidFill>
            <a:schemeClr val="tx2"/>
          </a:solidFill>
          <a:latin typeface="Arial" panose="020B0604020202020204" pitchFamily="34" charset="0"/>
        </a:defRPr>
      </a:lvl8pPr>
      <a:lvl9pPr marL="1828800" algn="l" rtl="0" eaLnBrk="1" fontAlgn="base" hangingPunct="1">
        <a:lnSpc>
          <a:spcPct val="90000"/>
        </a:lnSpc>
        <a:spcBef>
          <a:spcPct val="0"/>
        </a:spcBef>
        <a:spcAft>
          <a:spcPct val="0"/>
        </a:spcAft>
        <a:defRPr sz="2500" b="1">
          <a:solidFill>
            <a:schemeClr val="tx2"/>
          </a:solidFill>
          <a:latin typeface="Arial" panose="020B0604020202020204" pitchFamily="34" charset="0"/>
        </a:defRPr>
      </a:lvl9pPr>
    </p:titleStyle>
    <p:bodyStyle>
      <a:lvl1pPr marL="179388" indent="-179388" algn="l" rtl="0" eaLnBrk="1" fontAlgn="base" hangingPunct="1">
        <a:lnSpc>
          <a:spcPct val="90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358775" indent="-179388"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539750" indent="-179388"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sz="12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3.xml"/><Relationship Id="rId1" Type="http://schemas.openxmlformats.org/officeDocument/2006/relationships/themeOverride" Target="../theme/themeOverr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mailto:Jonathan.Penman1@justice.gov.uk" TargetMode="External"/><Relationship Id="rId2" Type="http://schemas.openxmlformats.org/officeDocument/2006/relationships/hyperlink" Target="mailto:Tom.Warden@justice.gov.uk" TargetMode="Externa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3.xml"/><Relationship Id="rId1" Type="http://schemas.openxmlformats.org/officeDocument/2006/relationships/themeOverride" Target="../theme/themeOverride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EBB18-6DAF-FF77-326A-09871DB348E9}"/>
              </a:ext>
            </a:extLst>
          </p:cNvPr>
          <p:cNvSpPr>
            <a:spLocks noGrp="1"/>
          </p:cNvSpPr>
          <p:nvPr>
            <p:ph type="ctrTitle"/>
          </p:nvPr>
        </p:nvSpPr>
        <p:spPr>
          <a:xfrm>
            <a:off x="889096" y="2168486"/>
            <a:ext cx="10622849" cy="1073150"/>
          </a:xfrm>
        </p:spPr>
        <p:txBody>
          <a:bodyPr>
            <a:normAutofit/>
          </a:bodyPr>
          <a:lstStyle/>
          <a:p>
            <a:r>
              <a:rPr lang="en-GB" sz="4000" dirty="0">
                <a:solidFill>
                  <a:schemeClr val="tx2"/>
                </a:solidFill>
              </a:rPr>
              <a:t>Prison Resettlement Pathway</a:t>
            </a:r>
          </a:p>
        </p:txBody>
      </p:sp>
    </p:spTree>
    <p:extLst>
      <p:ext uri="{BB962C8B-B14F-4D97-AF65-F5344CB8AC3E}">
        <p14:creationId xmlns:p14="http://schemas.microsoft.com/office/powerpoint/2010/main" val="2014191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44ED7C-C603-452F-84C2-148E2CDE4593}"/>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7A39593-E07C-4E69-9434-7A67449F22F7}" type="slidenum">
              <a:rPr kumimoji="0" lang="en-GB" sz="1200" b="1" i="0" u="none" strike="noStrike" kern="1200" cap="none" spc="0" normalizeH="0" baseline="0" noProof="0" smtClean="0">
                <a:ln>
                  <a:noFill/>
                </a:ln>
                <a:solidFill>
                  <a:prstClr val="white"/>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GB" sz="1200" b="1" i="0" u="none" strike="noStrike" kern="1200" cap="none" spc="0" normalizeH="0" baseline="0" noProof="0" dirty="0">
              <a:ln>
                <a:noFill/>
              </a:ln>
              <a:solidFill>
                <a:prstClr val="white"/>
              </a:solidFill>
              <a:effectLst/>
              <a:uLnTx/>
              <a:uFillTx/>
              <a:latin typeface="Arial"/>
              <a:ea typeface="+mn-ea"/>
              <a:cs typeface="+mn-cs"/>
            </a:endParaRPr>
          </a:p>
        </p:txBody>
      </p:sp>
      <p:grpSp>
        <p:nvGrpSpPr>
          <p:cNvPr id="3" name="Group 2">
            <a:extLst>
              <a:ext uri="{FF2B5EF4-FFF2-40B4-BE49-F238E27FC236}">
                <a16:creationId xmlns:a16="http://schemas.microsoft.com/office/drawing/2014/main" id="{AC5790D2-C3CB-44D0-875A-E0090327FC78}"/>
              </a:ext>
            </a:extLst>
          </p:cNvPr>
          <p:cNvGrpSpPr/>
          <p:nvPr/>
        </p:nvGrpSpPr>
        <p:grpSpPr>
          <a:xfrm>
            <a:off x="133769" y="1422189"/>
            <a:ext cx="11264779" cy="4815005"/>
            <a:chOff x="46174" y="1074445"/>
            <a:chExt cx="11264779" cy="5813956"/>
          </a:xfrm>
        </p:grpSpPr>
        <p:cxnSp>
          <p:nvCxnSpPr>
            <p:cNvPr id="4" name="Straight Arrow Connector 3">
              <a:extLst>
                <a:ext uri="{FF2B5EF4-FFF2-40B4-BE49-F238E27FC236}">
                  <a16:creationId xmlns:a16="http://schemas.microsoft.com/office/drawing/2014/main" id="{7E98472D-8110-4501-B589-A439B3902E47}"/>
                </a:ext>
              </a:extLst>
            </p:cNvPr>
            <p:cNvCxnSpPr>
              <a:cxnSpLocks/>
            </p:cNvCxnSpPr>
            <p:nvPr/>
          </p:nvCxnSpPr>
          <p:spPr>
            <a:xfrm>
              <a:off x="4120693" y="1365658"/>
              <a:ext cx="0" cy="2117286"/>
            </a:xfrm>
            <a:prstGeom prst="straightConnector1">
              <a:avLst/>
            </a:prstGeom>
            <a:ln>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4D1A3A5C-3F48-4299-82C3-3033C4B761C3}"/>
                </a:ext>
              </a:extLst>
            </p:cNvPr>
            <p:cNvCxnSpPr>
              <a:cxnSpLocks/>
            </p:cNvCxnSpPr>
            <p:nvPr/>
          </p:nvCxnSpPr>
          <p:spPr>
            <a:xfrm>
              <a:off x="9026030" y="1417256"/>
              <a:ext cx="0" cy="1440379"/>
            </a:xfrm>
            <a:prstGeom prst="straightConnector1">
              <a:avLst/>
            </a:prstGeom>
            <a:ln>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B096A003-077F-4ADC-9E4B-1DE9474FA0A8}"/>
                </a:ext>
              </a:extLst>
            </p:cNvPr>
            <p:cNvCxnSpPr>
              <a:cxnSpLocks/>
            </p:cNvCxnSpPr>
            <p:nvPr/>
          </p:nvCxnSpPr>
          <p:spPr>
            <a:xfrm>
              <a:off x="9621707" y="1365657"/>
              <a:ext cx="0" cy="2428615"/>
            </a:xfrm>
            <a:prstGeom prst="straightConnector1">
              <a:avLst/>
            </a:prstGeom>
            <a:ln>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DB210182-B79C-4E71-B0EF-CCB5F988E210}"/>
                </a:ext>
              </a:extLst>
            </p:cNvPr>
            <p:cNvGrpSpPr/>
            <p:nvPr/>
          </p:nvGrpSpPr>
          <p:grpSpPr>
            <a:xfrm>
              <a:off x="2707214" y="1498363"/>
              <a:ext cx="8323532" cy="4473827"/>
              <a:chOff x="2312911" y="2131037"/>
              <a:chExt cx="8323532" cy="4473827"/>
            </a:xfrm>
          </p:grpSpPr>
          <p:sp>
            <p:nvSpPr>
              <p:cNvPr id="30" name="Flowchart: Alternate Process 29">
                <a:extLst>
                  <a:ext uri="{FF2B5EF4-FFF2-40B4-BE49-F238E27FC236}">
                    <a16:creationId xmlns:a16="http://schemas.microsoft.com/office/drawing/2014/main" id="{7A7051CE-F360-45EE-B766-CC504C2D46F2}"/>
                  </a:ext>
                </a:extLst>
              </p:cNvPr>
              <p:cNvSpPr/>
              <p:nvPr/>
            </p:nvSpPr>
            <p:spPr>
              <a:xfrm rot="16200000">
                <a:off x="2320673" y="2131037"/>
                <a:ext cx="851771" cy="851771"/>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Arial"/>
                    <a:ea typeface="+mn-ea"/>
                    <a:cs typeface="+mn-cs"/>
                  </a:rPr>
                  <a:t>AP for high risk</a:t>
                </a:r>
              </a:p>
            </p:txBody>
          </p:sp>
          <p:sp>
            <p:nvSpPr>
              <p:cNvPr id="31" name="Flowchart: Alternate Process 30">
                <a:extLst>
                  <a:ext uri="{FF2B5EF4-FFF2-40B4-BE49-F238E27FC236}">
                    <a16:creationId xmlns:a16="http://schemas.microsoft.com/office/drawing/2014/main" id="{FDD661E8-A3E0-4880-8199-7D7BF734E3D1}"/>
                  </a:ext>
                </a:extLst>
              </p:cNvPr>
              <p:cNvSpPr/>
              <p:nvPr/>
            </p:nvSpPr>
            <p:spPr>
              <a:xfrm>
                <a:off x="2312911" y="3118981"/>
                <a:ext cx="851771" cy="3021810"/>
              </a:xfrm>
              <a:prstGeom prst="flowChartAlternateProcess">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n-ea"/>
                  <a:cs typeface="+mn-cs"/>
                </a:endParaRPr>
              </a:p>
            </p:txBody>
          </p:sp>
          <p:sp>
            <p:nvSpPr>
              <p:cNvPr id="32" name="Flowchart: Alternate Process 31">
                <a:extLst>
                  <a:ext uri="{FF2B5EF4-FFF2-40B4-BE49-F238E27FC236}">
                    <a16:creationId xmlns:a16="http://schemas.microsoft.com/office/drawing/2014/main" id="{B6DA7CCB-35EC-4316-AB4E-311B9BDF2520}"/>
                  </a:ext>
                </a:extLst>
              </p:cNvPr>
              <p:cNvSpPr/>
              <p:nvPr/>
            </p:nvSpPr>
            <p:spPr>
              <a:xfrm>
                <a:off x="3934363" y="3050089"/>
                <a:ext cx="513564" cy="3021810"/>
              </a:xfrm>
              <a:prstGeom prst="flowChartAlternateProcess">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n-ea"/>
                  <a:cs typeface="+mn-cs"/>
                </a:endParaRPr>
              </a:p>
            </p:txBody>
          </p:sp>
          <p:sp>
            <p:nvSpPr>
              <p:cNvPr id="33" name="Flowchart: Alternate Process 32">
                <a:extLst>
                  <a:ext uri="{FF2B5EF4-FFF2-40B4-BE49-F238E27FC236}">
                    <a16:creationId xmlns:a16="http://schemas.microsoft.com/office/drawing/2014/main" id="{271A1B6B-4FBC-4518-AC8F-ED95CC9722D4}"/>
                  </a:ext>
                </a:extLst>
              </p:cNvPr>
              <p:cNvSpPr/>
              <p:nvPr/>
            </p:nvSpPr>
            <p:spPr>
              <a:xfrm>
                <a:off x="5135947" y="3057079"/>
                <a:ext cx="513564" cy="1411582"/>
              </a:xfrm>
              <a:prstGeom prst="flowChartAlternateProcess">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n-ea"/>
                  <a:cs typeface="+mn-cs"/>
                </a:endParaRPr>
              </a:p>
            </p:txBody>
          </p:sp>
          <p:sp>
            <p:nvSpPr>
              <p:cNvPr id="34" name="Flowchart: Alternate Process 33">
                <a:extLst>
                  <a:ext uri="{FF2B5EF4-FFF2-40B4-BE49-F238E27FC236}">
                    <a16:creationId xmlns:a16="http://schemas.microsoft.com/office/drawing/2014/main" id="{E1982426-BE60-4A35-9D6B-1F55DEF1D850}"/>
                  </a:ext>
                </a:extLst>
              </p:cNvPr>
              <p:cNvSpPr/>
              <p:nvPr/>
            </p:nvSpPr>
            <p:spPr>
              <a:xfrm>
                <a:off x="5131524" y="4604159"/>
                <a:ext cx="513564" cy="1411582"/>
              </a:xfrm>
              <a:prstGeom prst="flowChartAlternateProcess">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n-ea"/>
                  <a:cs typeface="+mn-cs"/>
                </a:endParaRPr>
              </a:p>
            </p:txBody>
          </p:sp>
          <p:sp>
            <p:nvSpPr>
              <p:cNvPr id="35" name="Flowchart: Alternate Process 34">
                <a:extLst>
                  <a:ext uri="{FF2B5EF4-FFF2-40B4-BE49-F238E27FC236}">
                    <a16:creationId xmlns:a16="http://schemas.microsoft.com/office/drawing/2014/main" id="{8C35EA07-65DA-4600-A244-767BEC0E050F}"/>
                  </a:ext>
                </a:extLst>
              </p:cNvPr>
              <p:cNvSpPr/>
              <p:nvPr/>
            </p:nvSpPr>
            <p:spPr>
              <a:xfrm>
                <a:off x="6397351" y="4604159"/>
                <a:ext cx="3385378" cy="1411582"/>
              </a:xfrm>
              <a:prstGeom prst="flowChartAlternateProcess">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n-ea"/>
                  <a:cs typeface="+mn-cs"/>
                </a:endParaRPr>
              </a:p>
            </p:txBody>
          </p:sp>
          <p:sp>
            <p:nvSpPr>
              <p:cNvPr id="37" name="Arrow: Right 36">
                <a:extLst>
                  <a:ext uri="{FF2B5EF4-FFF2-40B4-BE49-F238E27FC236}">
                    <a16:creationId xmlns:a16="http://schemas.microsoft.com/office/drawing/2014/main" id="{CE762435-7EBD-47A3-A172-D609FA5A39C7}"/>
                  </a:ext>
                </a:extLst>
              </p:cNvPr>
              <p:cNvSpPr/>
              <p:nvPr/>
            </p:nvSpPr>
            <p:spPr>
              <a:xfrm>
                <a:off x="3340540" y="2248422"/>
                <a:ext cx="7067651" cy="617002"/>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n-ea"/>
                  <a:cs typeface="+mn-cs"/>
                </a:endParaRPr>
              </a:p>
            </p:txBody>
          </p:sp>
          <p:sp>
            <p:nvSpPr>
              <p:cNvPr id="39" name="Arrow: Right 38">
                <a:extLst>
                  <a:ext uri="{FF2B5EF4-FFF2-40B4-BE49-F238E27FC236}">
                    <a16:creationId xmlns:a16="http://schemas.microsoft.com/office/drawing/2014/main" id="{E05BFA80-908A-4C80-BF1F-03B8B685EC79}"/>
                  </a:ext>
                </a:extLst>
              </p:cNvPr>
              <p:cNvSpPr/>
              <p:nvPr/>
            </p:nvSpPr>
            <p:spPr>
              <a:xfrm>
                <a:off x="3362343" y="4242339"/>
                <a:ext cx="465277" cy="637310"/>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n-ea"/>
                  <a:cs typeface="+mn-cs"/>
                </a:endParaRPr>
              </a:p>
            </p:txBody>
          </p:sp>
          <p:sp>
            <p:nvSpPr>
              <p:cNvPr id="40" name="Arrow: Right 39">
                <a:extLst>
                  <a:ext uri="{FF2B5EF4-FFF2-40B4-BE49-F238E27FC236}">
                    <a16:creationId xmlns:a16="http://schemas.microsoft.com/office/drawing/2014/main" id="{87BB8D49-5A3D-45C7-8931-1C2E2D3BBFE5}"/>
                  </a:ext>
                </a:extLst>
              </p:cNvPr>
              <p:cNvSpPr/>
              <p:nvPr/>
            </p:nvSpPr>
            <p:spPr>
              <a:xfrm>
                <a:off x="4554670" y="3532024"/>
                <a:ext cx="465277" cy="637310"/>
              </a:xfrm>
              <a:prstGeom prst="rightArrow">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n-ea"/>
                  <a:cs typeface="+mn-cs"/>
                </a:endParaRPr>
              </a:p>
            </p:txBody>
          </p:sp>
          <p:sp>
            <p:nvSpPr>
              <p:cNvPr id="41" name="Arrow: Right 40">
                <a:extLst>
                  <a:ext uri="{FF2B5EF4-FFF2-40B4-BE49-F238E27FC236}">
                    <a16:creationId xmlns:a16="http://schemas.microsoft.com/office/drawing/2014/main" id="{B44B6B6E-7787-4669-A0F6-C091B3BE4008}"/>
                  </a:ext>
                </a:extLst>
              </p:cNvPr>
              <p:cNvSpPr/>
              <p:nvPr/>
            </p:nvSpPr>
            <p:spPr>
              <a:xfrm>
                <a:off x="4554670" y="4879649"/>
                <a:ext cx="465277" cy="637310"/>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n-ea"/>
                  <a:cs typeface="+mn-cs"/>
                </a:endParaRPr>
              </a:p>
            </p:txBody>
          </p:sp>
          <p:sp>
            <p:nvSpPr>
              <p:cNvPr id="42" name="Arrow: Right 41">
                <a:extLst>
                  <a:ext uri="{FF2B5EF4-FFF2-40B4-BE49-F238E27FC236}">
                    <a16:creationId xmlns:a16="http://schemas.microsoft.com/office/drawing/2014/main" id="{AA524B3A-8F47-4825-91E4-D357DEA312A7}"/>
                  </a:ext>
                </a:extLst>
              </p:cNvPr>
              <p:cNvSpPr/>
              <p:nvPr/>
            </p:nvSpPr>
            <p:spPr>
              <a:xfrm>
                <a:off x="5820315" y="4922734"/>
                <a:ext cx="465277" cy="637310"/>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n-ea"/>
                  <a:cs typeface="+mn-cs"/>
                </a:endParaRPr>
              </a:p>
            </p:txBody>
          </p:sp>
          <p:sp>
            <p:nvSpPr>
              <p:cNvPr id="43" name="Arrow: Right 42">
                <a:extLst>
                  <a:ext uri="{FF2B5EF4-FFF2-40B4-BE49-F238E27FC236}">
                    <a16:creationId xmlns:a16="http://schemas.microsoft.com/office/drawing/2014/main" id="{E814DC02-C392-4E27-8D15-B30D8485E55E}"/>
                  </a:ext>
                </a:extLst>
              </p:cNvPr>
              <p:cNvSpPr/>
              <p:nvPr/>
            </p:nvSpPr>
            <p:spPr>
              <a:xfrm>
                <a:off x="5812624" y="3520022"/>
                <a:ext cx="4823819" cy="1072489"/>
              </a:xfrm>
              <a:prstGeom prst="rightArrow">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n-ea"/>
                  <a:cs typeface="+mn-cs"/>
                </a:endParaRPr>
              </a:p>
            </p:txBody>
          </p:sp>
          <p:sp>
            <p:nvSpPr>
              <p:cNvPr id="44" name="TextBox 51">
                <a:extLst>
                  <a:ext uri="{FF2B5EF4-FFF2-40B4-BE49-F238E27FC236}">
                    <a16:creationId xmlns:a16="http://schemas.microsoft.com/office/drawing/2014/main" id="{608B447A-BFF8-400A-B361-4EB43F22E1BB}"/>
                  </a:ext>
                </a:extLst>
              </p:cNvPr>
              <p:cNvSpPr txBox="1"/>
              <p:nvPr/>
            </p:nvSpPr>
            <p:spPr>
              <a:xfrm rot="16200000">
                <a:off x="691024" y="4465659"/>
                <a:ext cx="4001411"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Arial"/>
                    <a:ea typeface="+mn-ea"/>
                    <a:cs typeface="+mn-cs"/>
                  </a:rPr>
                  <a:t>Not Suitable for AP or HDC</a:t>
                </a:r>
              </a:p>
            </p:txBody>
          </p:sp>
          <p:sp>
            <p:nvSpPr>
              <p:cNvPr id="45" name="TextBox 52">
                <a:extLst>
                  <a:ext uri="{FF2B5EF4-FFF2-40B4-BE49-F238E27FC236}">
                    <a16:creationId xmlns:a16="http://schemas.microsoft.com/office/drawing/2014/main" id="{B9FC14A3-9F9C-4D58-9D8D-6B744EFE3320}"/>
                  </a:ext>
                </a:extLst>
              </p:cNvPr>
              <p:cNvSpPr txBox="1"/>
              <p:nvPr/>
            </p:nvSpPr>
            <p:spPr>
              <a:xfrm rot="16200000">
                <a:off x="2792883" y="4387904"/>
                <a:ext cx="2788068" cy="28998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Arial"/>
                    <a:ea typeface="+mn-ea"/>
                    <a:cs typeface="+mn-cs"/>
                  </a:rPr>
                  <a:t>Comprehensive 56 Day DTR</a:t>
                </a:r>
              </a:p>
            </p:txBody>
          </p:sp>
          <p:sp>
            <p:nvSpPr>
              <p:cNvPr id="46" name="Arrow: Right 45">
                <a:extLst>
                  <a:ext uri="{FF2B5EF4-FFF2-40B4-BE49-F238E27FC236}">
                    <a16:creationId xmlns:a16="http://schemas.microsoft.com/office/drawing/2014/main" id="{04AC237E-2EF6-4324-BB1D-361269D349A3}"/>
                  </a:ext>
                </a:extLst>
              </p:cNvPr>
              <p:cNvSpPr/>
              <p:nvPr/>
            </p:nvSpPr>
            <p:spPr>
              <a:xfrm>
                <a:off x="9942914" y="4922734"/>
                <a:ext cx="465277" cy="637310"/>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n-ea"/>
                  <a:cs typeface="+mn-cs"/>
                </a:endParaRPr>
              </a:p>
            </p:txBody>
          </p:sp>
          <p:sp>
            <p:nvSpPr>
              <p:cNvPr id="48" name="TextBox 55">
                <a:extLst>
                  <a:ext uri="{FF2B5EF4-FFF2-40B4-BE49-F238E27FC236}">
                    <a16:creationId xmlns:a16="http://schemas.microsoft.com/office/drawing/2014/main" id="{B534B723-D53F-497D-930F-7AECE71D1653}"/>
                  </a:ext>
                </a:extLst>
              </p:cNvPr>
              <p:cNvSpPr txBox="1"/>
              <p:nvPr/>
            </p:nvSpPr>
            <p:spPr>
              <a:xfrm rot="16200000">
                <a:off x="4418213" y="3531843"/>
                <a:ext cx="1965013" cy="483308"/>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Arial"/>
                    <a:ea typeface="+mn-ea"/>
                    <a:cs typeface="+mn-cs"/>
                  </a:rPr>
                  <a:t>Suspected vulnerability/PN</a:t>
                </a:r>
              </a:p>
            </p:txBody>
          </p:sp>
          <p:sp>
            <p:nvSpPr>
              <p:cNvPr id="49" name="TextBox 56">
                <a:extLst>
                  <a:ext uri="{FF2B5EF4-FFF2-40B4-BE49-F238E27FC236}">
                    <a16:creationId xmlns:a16="http://schemas.microsoft.com/office/drawing/2014/main" id="{A2125692-7CC2-4294-BFC1-6345DACD4122}"/>
                  </a:ext>
                </a:extLst>
              </p:cNvPr>
              <p:cNvSpPr txBox="1"/>
              <p:nvPr/>
            </p:nvSpPr>
            <p:spPr>
              <a:xfrm rot="16200000">
                <a:off x="4672610" y="4997361"/>
                <a:ext cx="1411583" cy="6766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Arial"/>
                    <a:ea typeface="+mn-ea"/>
                    <a:cs typeface="+mn-cs"/>
                  </a:rPr>
                  <a:t>No vulnerability/ Priority Need</a:t>
                </a:r>
              </a:p>
            </p:txBody>
          </p:sp>
        </p:grpSp>
        <p:cxnSp>
          <p:nvCxnSpPr>
            <p:cNvPr id="8" name="Straight Connector 7">
              <a:extLst>
                <a:ext uri="{FF2B5EF4-FFF2-40B4-BE49-F238E27FC236}">
                  <a16:creationId xmlns:a16="http://schemas.microsoft.com/office/drawing/2014/main" id="{C3952BDF-9E64-4122-8F76-FFE906615237}"/>
                </a:ext>
              </a:extLst>
            </p:cNvPr>
            <p:cNvCxnSpPr>
              <a:cxnSpLocks/>
            </p:cNvCxnSpPr>
            <p:nvPr/>
          </p:nvCxnSpPr>
          <p:spPr>
            <a:xfrm flipH="1">
              <a:off x="1014059" y="5781483"/>
              <a:ext cx="9933689" cy="0"/>
            </a:xfrm>
            <a:prstGeom prst="line">
              <a:avLst/>
            </a:prstGeom>
            <a:ln w="38100">
              <a:solidFill>
                <a:srgbClr val="183557"/>
              </a:solidFill>
              <a:prstDash val="dash"/>
            </a:ln>
          </p:spPr>
          <p:style>
            <a:lnRef idx="2">
              <a:schemeClr val="accent2"/>
            </a:lnRef>
            <a:fillRef idx="0">
              <a:schemeClr val="accent2"/>
            </a:fillRef>
            <a:effectRef idx="1">
              <a:schemeClr val="accent2"/>
            </a:effectRef>
            <a:fontRef idx="minor">
              <a:schemeClr val="tx1"/>
            </a:fontRef>
          </p:style>
        </p:cxnSp>
        <p:sp>
          <p:nvSpPr>
            <p:cNvPr id="9" name="TextBox 16">
              <a:extLst>
                <a:ext uri="{FF2B5EF4-FFF2-40B4-BE49-F238E27FC236}">
                  <a16:creationId xmlns:a16="http://schemas.microsoft.com/office/drawing/2014/main" id="{B89EEF0F-2C1D-4396-9241-96A5BF4BE965}"/>
                </a:ext>
              </a:extLst>
            </p:cNvPr>
            <p:cNvSpPr txBox="1"/>
            <p:nvPr/>
          </p:nvSpPr>
          <p:spPr>
            <a:xfrm>
              <a:off x="46174" y="5608465"/>
              <a:ext cx="1014059" cy="34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183557"/>
                  </a:solidFill>
                  <a:effectLst/>
                  <a:uLnTx/>
                  <a:uFillTx/>
                  <a:latin typeface="Arial"/>
                  <a:ea typeface="+mn-ea"/>
                  <a:cs typeface="+mn-cs"/>
                </a:rPr>
                <a:t>Timeline</a:t>
              </a:r>
            </a:p>
          </p:txBody>
        </p:sp>
        <p:sp>
          <p:nvSpPr>
            <p:cNvPr id="10" name="TextBox 17">
              <a:extLst>
                <a:ext uri="{FF2B5EF4-FFF2-40B4-BE49-F238E27FC236}">
                  <a16:creationId xmlns:a16="http://schemas.microsoft.com/office/drawing/2014/main" id="{7E6CA6C1-83D5-4039-BAE4-0E6F5303A81B}"/>
                </a:ext>
              </a:extLst>
            </p:cNvPr>
            <p:cNvSpPr txBox="1"/>
            <p:nvPr/>
          </p:nvSpPr>
          <p:spPr>
            <a:xfrm>
              <a:off x="341030" y="3342907"/>
              <a:ext cx="2061693" cy="122637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kumimoji="0" lang="en-GB" sz="1200" b="1" i="0" u="none" strike="noStrike" kern="1200" cap="none" spc="0" normalizeH="0" baseline="0" noProof="0" dirty="0">
                  <a:ln>
                    <a:noFill/>
                  </a:ln>
                  <a:solidFill>
                    <a:prstClr val="black">
                      <a:lumMod val="85000"/>
                      <a:lumOff val="15000"/>
                    </a:prstClr>
                  </a:solidFill>
                  <a:effectLst/>
                  <a:uLnTx/>
                  <a:uFillTx/>
                  <a:latin typeface="Arial"/>
                  <a:ea typeface="+mn-ea"/>
                  <a:cs typeface="+mn-cs"/>
                </a:rPr>
                <a:t>Entrance into custody  POM-COM Handover @8.5 months</a:t>
              </a: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kumimoji="0" lang="en-GB" sz="1200" b="1" i="0" u="none" strike="noStrike" kern="1200" cap="none" spc="0" normalizeH="0" baseline="0" noProof="0" dirty="0">
                  <a:ln>
                    <a:noFill/>
                  </a:ln>
                  <a:solidFill>
                    <a:prstClr val="black">
                      <a:lumMod val="85000"/>
                      <a:lumOff val="15000"/>
                    </a:prstClr>
                  </a:solidFill>
                  <a:effectLst/>
                  <a:uLnTx/>
                  <a:uFillTx/>
                  <a:latin typeface="Arial"/>
                  <a:ea typeface="+mn-ea"/>
                  <a:cs typeface="+mn-cs"/>
                </a:rPr>
                <a:t>Probation Pre-release Team</a:t>
              </a:r>
            </a:p>
          </p:txBody>
        </p:sp>
        <p:sp>
          <p:nvSpPr>
            <p:cNvPr id="11" name="TextBox 18">
              <a:extLst>
                <a:ext uri="{FF2B5EF4-FFF2-40B4-BE49-F238E27FC236}">
                  <a16:creationId xmlns:a16="http://schemas.microsoft.com/office/drawing/2014/main" id="{9B62109C-59F4-4772-BF5D-6136247B3760}"/>
                </a:ext>
              </a:extLst>
            </p:cNvPr>
            <p:cNvSpPr txBox="1"/>
            <p:nvPr/>
          </p:nvSpPr>
          <p:spPr>
            <a:xfrm>
              <a:off x="2320576" y="5865274"/>
              <a:ext cx="1481066" cy="78042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lumMod val="85000"/>
                      <a:lumOff val="15000"/>
                    </a:prstClr>
                  </a:solidFill>
                  <a:effectLst/>
                  <a:uLnTx/>
                  <a:uFillTx/>
                  <a:latin typeface="Arial"/>
                  <a:ea typeface="+mn-ea"/>
                  <a:cs typeface="+mn-cs"/>
                </a:rPr>
                <a:t>6 months </a:t>
              </a:r>
              <a:r>
                <a:rPr kumimoji="0" lang="en-GB" sz="1200" b="0" i="0" u="none" strike="noStrike" kern="1200" cap="none" spc="0" normalizeH="0" baseline="0" noProof="0" dirty="0">
                  <a:ln>
                    <a:noFill/>
                  </a:ln>
                  <a:solidFill>
                    <a:prstClr val="black">
                      <a:lumMod val="85000"/>
                      <a:lumOff val="15000"/>
                    </a:prstClr>
                  </a:solidFill>
                  <a:effectLst/>
                  <a:uLnTx/>
                  <a:uFillTx/>
                  <a:latin typeface="Arial"/>
                  <a:ea typeface="+mn-ea"/>
                  <a:cs typeface="+mn-cs"/>
                </a:rPr>
                <a:t>-12 weeks prior to release</a:t>
              </a:r>
            </a:p>
          </p:txBody>
        </p:sp>
        <p:sp>
          <p:nvSpPr>
            <p:cNvPr id="12" name="TextBox 19">
              <a:extLst>
                <a:ext uri="{FF2B5EF4-FFF2-40B4-BE49-F238E27FC236}">
                  <a16:creationId xmlns:a16="http://schemas.microsoft.com/office/drawing/2014/main" id="{969FE78C-02CF-4E02-80C5-D394688CB72C}"/>
                </a:ext>
              </a:extLst>
            </p:cNvPr>
            <p:cNvSpPr txBox="1"/>
            <p:nvPr/>
          </p:nvSpPr>
          <p:spPr>
            <a:xfrm>
              <a:off x="3970675" y="5850072"/>
              <a:ext cx="1167902" cy="57610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lumMod val="85000"/>
                      <a:lumOff val="15000"/>
                    </a:prstClr>
                  </a:solidFill>
                  <a:effectLst/>
                  <a:uLnTx/>
                  <a:uFillTx/>
                  <a:latin typeface="Arial"/>
                  <a:ea typeface="+mn-ea"/>
                  <a:cs typeface="+mn-cs"/>
                </a:rPr>
                <a:t>56 Days Prior to release</a:t>
              </a:r>
            </a:p>
          </p:txBody>
        </p:sp>
        <p:sp>
          <p:nvSpPr>
            <p:cNvPr id="13" name="TextBox 20">
              <a:extLst>
                <a:ext uri="{FF2B5EF4-FFF2-40B4-BE49-F238E27FC236}">
                  <a16:creationId xmlns:a16="http://schemas.microsoft.com/office/drawing/2014/main" id="{6FA40070-0978-45F5-9E6E-44451197F344}"/>
                </a:ext>
              </a:extLst>
            </p:cNvPr>
            <p:cNvSpPr txBox="1"/>
            <p:nvPr/>
          </p:nvSpPr>
          <p:spPr>
            <a:xfrm>
              <a:off x="5031186" y="5827661"/>
              <a:ext cx="1791494" cy="57610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lumMod val="85000"/>
                      <a:lumOff val="15000"/>
                    </a:prstClr>
                  </a:solidFill>
                  <a:effectLst/>
                  <a:uLnTx/>
                  <a:uFillTx/>
                  <a:latin typeface="Arial"/>
                  <a:ea typeface="+mn-ea"/>
                  <a:cs typeface="+mn-cs"/>
                </a:rPr>
                <a:t>Outcome feedback 2 weeks after DTR </a:t>
              </a:r>
            </a:p>
          </p:txBody>
        </p:sp>
        <p:sp>
          <p:nvSpPr>
            <p:cNvPr id="14" name="Flowchart: Alternate Process 13">
              <a:extLst>
                <a:ext uri="{FF2B5EF4-FFF2-40B4-BE49-F238E27FC236}">
                  <a16:creationId xmlns:a16="http://schemas.microsoft.com/office/drawing/2014/main" id="{280DAEAD-49F8-4065-9EB0-BB5835BB2B14}"/>
                </a:ext>
              </a:extLst>
            </p:cNvPr>
            <p:cNvSpPr/>
            <p:nvPr/>
          </p:nvSpPr>
          <p:spPr>
            <a:xfrm>
              <a:off x="4034280" y="1074445"/>
              <a:ext cx="1424957" cy="352903"/>
            </a:xfrm>
            <a:prstGeom prst="flowChartAlternateProcess">
              <a:avLst/>
            </a:prstGeom>
            <a:ln>
              <a:solidFill>
                <a:schemeClr val="accent3">
                  <a:lumMod val="90000"/>
                </a:schemeClr>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n-ea"/>
                <a:cs typeface="+mn-cs"/>
              </a:endParaRPr>
            </a:p>
          </p:txBody>
        </p:sp>
        <p:sp>
          <p:nvSpPr>
            <p:cNvPr id="15" name="TextBox 22">
              <a:extLst>
                <a:ext uri="{FF2B5EF4-FFF2-40B4-BE49-F238E27FC236}">
                  <a16:creationId xmlns:a16="http://schemas.microsoft.com/office/drawing/2014/main" id="{D98FC799-80B6-4937-B313-D46ADE285B9C}"/>
                </a:ext>
              </a:extLst>
            </p:cNvPr>
            <p:cNvSpPr txBox="1"/>
            <p:nvPr/>
          </p:nvSpPr>
          <p:spPr>
            <a:xfrm>
              <a:off x="4140687" y="1075489"/>
              <a:ext cx="2169708" cy="34566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err="1">
                  <a:ln>
                    <a:noFill/>
                  </a:ln>
                  <a:solidFill>
                    <a:prstClr val="black"/>
                  </a:solidFill>
                  <a:effectLst/>
                  <a:uLnTx/>
                  <a:uFillTx/>
                  <a:latin typeface="Arial"/>
                  <a:ea typeface="+mn-ea"/>
                  <a:cs typeface="+mn-cs"/>
                </a:rPr>
                <a:t>Ingeus</a:t>
              </a:r>
              <a:r>
                <a:rPr kumimoji="0" lang="en-GB" sz="1200" b="0" i="0" u="none" strike="noStrike" kern="1200" cap="none" spc="0" normalizeH="0" baseline="0" noProof="0" dirty="0">
                  <a:ln>
                    <a:noFill/>
                  </a:ln>
                  <a:solidFill>
                    <a:prstClr val="black"/>
                  </a:solidFill>
                  <a:effectLst/>
                  <a:uLnTx/>
                  <a:uFillTx/>
                  <a:latin typeface="Arial"/>
                  <a:ea typeface="+mn-ea"/>
                  <a:cs typeface="+mn-cs"/>
                </a:rPr>
                <a:t> Referral*</a:t>
              </a:r>
            </a:p>
          </p:txBody>
        </p:sp>
        <p:cxnSp>
          <p:nvCxnSpPr>
            <p:cNvPr id="16" name="Straight Arrow Connector 15">
              <a:extLst>
                <a:ext uri="{FF2B5EF4-FFF2-40B4-BE49-F238E27FC236}">
                  <a16:creationId xmlns:a16="http://schemas.microsoft.com/office/drawing/2014/main" id="{EB02C696-6679-4F50-A415-A62C56A8595E}"/>
                </a:ext>
              </a:extLst>
            </p:cNvPr>
            <p:cNvCxnSpPr>
              <a:cxnSpLocks/>
            </p:cNvCxnSpPr>
            <p:nvPr/>
          </p:nvCxnSpPr>
          <p:spPr>
            <a:xfrm flipV="1">
              <a:off x="5446048" y="1368787"/>
              <a:ext cx="5864905" cy="13260"/>
            </a:xfrm>
            <a:prstGeom prst="straightConnector1">
              <a:avLst/>
            </a:prstGeom>
            <a:ln>
              <a:solidFill>
                <a:schemeClr val="bg1">
                  <a:lumMod val="6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886E2F5-5D53-4169-A6DE-9E854286763A}"/>
                </a:ext>
              </a:extLst>
            </p:cNvPr>
            <p:cNvCxnSpPr>
              <a:cxnSpLocks/>
            </p:cNvCxnSpPr>
            <p:nvPr/>
          </p:nvCxnSpPr>
          <p:spPr>
            <a:xfrm>
              <a:off x="11310903" y="1368787"/>
              <a:ext cx="0" cy="319343"/>
            </a:xfrm>
            <a:prstGeom prst="straightConnector1">
              <a:avLst/>
            </a:prstGeom>
            <a:ln>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0D70F73-A4C6-45D0-A192-9C7FD04A7509}"/>
                </a:ext>
              </a:extLst>
            </p:cNvPr>
            <p:cNvCxnSpPr>
              <a:cxnSpLocks/>
            </p:cNvCxnSpPr>
            <p:nvPr/>
          </p:nvCxnSpPr>
          <p:spPr>
            <a:xfrm>
              <a:off x="8481273" y="1399476"/>
              <a:ext cx="0" cy="319343"/>
            </a:xfrm>
            <a:prstGeom prst="straightConnector1">
              <a:avLst/>
            </a:prstGeom>
            <a:ln>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TextBox 28">
              <a:extLst>
                <a:ext uri="{FF2B5EF4-FFF2-40B4-BE49-F238E27FC236}">
                  <a16:creationId xmlns:a16="http://schemas.microsoft.com/office/drawing/2014/main" id="{58BCF106-2E2E-4952-A669-5210AD768E55}"/>
                </a:ext>
              </a:extLst>
            </p:cNvPr>
            <p:cNvSpPr txBox="1"/>
            <p:nvPr/>
          </p:nvSpPr>
          <p:spPr>
            <a:xfrm>
              <a:off x="6978424" y="4290060"/>
              <a:ext cx="3005697" cy="78042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Arial"/>
                  <a:ea typeface="+mn-ea"/>
                  <a:cs typeface="+mn-cs"/>
                </a:rPr>
                <a:t>COM refer to CAS3 and </a:t>
              </a:r>
              <a:r>
                <a:rPr kumimoji="0" lang="en-GB" sz="1200" b="0" i="0" u="none" strike="noStrike" kern="1200" cap="none" spc="0" normalizeH="0" baseline="0" noProof="0" dirty="0" err="1">
                  <a:ln>
                    <a:noFill/>
                  </a:ln>
                  <a:solidFill>
                    <a:prstClr val="black"/>
                  </a:solidFill>
                  <a:effectLst/>
                  <a:uLnTx/>
                  <a:uFillTx/>
                  <a:latin typeface="Arial"/>
                  <a:ea typeface="+mn-ea"/>
                  <a:cs typeface="+mn-cs"/>
                </a:rPr>
                <a:t>Ingeus</a:t>
              </a:r>
              <a:r>
                <a:rPr kumimoji="0" lang="en-GB" sz="1200" b="0" i="0" u="none" strike="noStrike" kern="1200" cap="none" spc="0" normalizeH="0" baseline="0" noProof="0" dirty="0">
                  <a:ln>
                    <a:noFill/>
                  </a:ln>
                  <a:solidFill>
                    <a:prstClr val="black"/>
                  </a:solidFill>
                  <a:effectLst/>
                  <a:uLnTx/>
                  <a:uFillTx/>
                  <a:latin typeface="Arial"/>
                  <a:ea typeface="+mn-ea"/>
                  <a:cs typeface="+mn-cs"/>
                </a:rPr>
                <a:t> to refer to other providers (84 nights of self-contained probation run </a:t>
              </a:r>
              <a:r>
                <a:rPr kumimoji="0" lang="en-GB" sz="1200" b="0" i="0" u="none" strike="noStrike" kern="1200" cap="none" spc="0" normalizeH="0" baseline="0" noProof="0" dirty="0" err="1">
                  <a:ln>
                    <a:noFill/>
                  </a:ln>
                  <a:solidFill>
                    <a:prstClr val="black"/>
                  </a:solidFill>
                  <a:effectLst/>
                  <a:uLnTx/>
                  <a:uFillTx/>
                  <a:latin typeface="Arial"/>
                  <a:ea typeface="+mn-ea"/>
                  <a:cs typeface="+mn-cs"/>
                </a:rPr>
                <a:t>accom</a:t>
              </a:r>
              <a:r>
                <a:rPr kumimoji="0" lang="en-GB" sz="1200" b="0" i="0" u="none" strike="noStrike" kern="1200" cap="none" spc="0" normalizeH="0" baseline="0" noProof="0" dirty="0">
                  <a:ln>
                    <a:noFill/>
                  </a:ln>
                  <a:solidFill>
                    <a:prstClr val="black"/>
                  </a:solidFill>
                  <a:effectLst/>
                  <a:uLnTx/>
                  <a:uFillTx/>
                  <a:latin typeface="Arial"/>
                  <a:ea typeface="+mn-ea"/>
                  <a:cs typeface="+mn-cs"/>
                </a:rPr>
                <a:t>.)</a:t>
              </a:r>
            </a:p>
          </p:txBody>
        </p:sp>
        <p:sp>
          <p:nvSpPr>
            <p:cNvPr id="23" name="TextBox 30">
              <a:extLst>
                <a:ext uri="{FF2B5EF4-FFF2-40B4-BE49-F238E27FC236}">
                  <a16:creationId xmlns:a16="http://schemas.microsoft.com/office/drawing/2014/main" id="{160B2A29-3B2D-4077-B6AC-111A851CDE1D}"/>
                </a:ext>
              </a:extLst>
            </p:cNvPr>
            <p:cNvSpPr txBox="1"/>
            <p:nvPr/>
          </p:nvSpPr>
          <p:spPr>
            <a:xfrm>
              <a:off x="6836650" y="5829103"/>
              <a:ext cx="1167902" cy="80654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lumMod val="85000"/>
                      <a:lumOff val="15000"/>
                    </a:prstClr>
                  </a:solidFill>
                  <a:effectLst/>
                  <a:uLnTx/>
                  <a:uFillTx/>
                  <a:latin typeface="Arial"/>
                  <a:ea typeface="+mn-ea"/>
                  <a:cs typeface="+mn-cs"/>
                </a:rPr>
                <a:t>4-6 weeks prior to release</a:t>
              </a:r>
            </a:p>
          </p:txBody>
        </p:sp>
        <p:cxnSp>
          <p:nvCxnSpPr>
            <p:cNvPr id="24" name="Straight Connector 23">
              <a:extLst>
                <a:ext uri="{FF2B5EF4-FFF2-40B4-BE49-F238E27FC236}">
                  <a16:creationId xmlns:a16="http://schemas.microsoft.com/office/drawing/2014/main" id="{A0329F2D-A387-4938-8A15-9AC27C1950D4}"/>
                </a:ext>
              </a:extLst>
            </p:cNvPr>
            <p:cNvCxnSpPr>
              <a:cxnSpLocks/>
            </p:cNvCxnSpPr>
            <p:nvPr/>
          </p:nvCxnSpPr>
          <p:spPr>
            <a:xfrm>
              <a:off x="8378500" y="5793131"/>
              <a:ext cx="0" cy="518335"/>
            </a:xfrm>
            <a:prstGeom prst="line">
              <a:avLst/>
            </a:prstGeom>
            <a:ln w="38100">
              <a:solidFill>
                <a:srgbClr val="FF0000"/>
              </a:solidFill>
              <a:prstDash val="dash"/>
            </a:ln>
          </p:spPr>
          <p:style>
            <a:lnRef idx="2">
              <a:schemeClr val="accent2"/>
            </a:lnRef>
            <a:fillRef idx="0">
              <a:schemeClr val="accent2"/>
            </a:fillRef>
            <a:effectRef idx="1">
              <a:schemeClr val="accent2"/>
            </a:effectRef>
            <a:fontRef idx="minor">
              <a:schemeClr val="tx1"/>
            </a:fontRef>
          </p:style>
        </p:cxnSp>
        <p:sp>
          <p:nvSpPr>
            <p:cNvPr id="25" name="TextBox 32">
              <a:extLst>
                <a:ext uri="{FF2B5EF4-FFF2-40B4-BE49-F238E27FC236}">
                  <a16:creationId xmlns:a16="http://schemas.microsoft.com/office/drawing/2014/main" id="{52C9F893-0ECC-4D5C-A87C-4C420A7518C5}"/>
                </a:ext>
              </a:extLst>
            </p:cNvPr>
            <p:cNvSpPr txBox="1"/>
            <p:nvPr/>
          </p:nvSpPr>
          <p:spPr>
            <a:xfrm>
              <a:off x="8735957" y="5920922"/>
              <a:ext cx="1803745" cy="57610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lumMod val="75000"/>
                      <a:lumOff val="25000"/>
                    </a:prstClr>
                  </a:solidFill>
                  <a:effectLst/>
                  <a:uLnTx/>
                  <a:uFillTx/>
                  <a:latin typeface="Arial"/>
                  <a:ea typeface="+mn-ea"/>
                  <a:cs typeface="+mn-cs"/>
                </a:rPr>
                <a:t>Initial 3 months of release</a:t>
              </a:r>
            </a:p>
          </p:txBody>
        </p:sp>
        <p:sp>
          <p:nvSpPr>
            <p:cNvPr id="26" name="TextBox 33">
              <a:extLst>
                <a:ext uri="{FF2B5EF4-FFF2-40B4-BE49-F238E27FC236}">
                  <a16:creationId xmlns:a16="http://schemas.microsoft.com/office/drawing/2014/main" id="{6413F688-83A9-40CD-B11B-D3E537CC4EB6}"/>
                </a:ext>
              </a:extLst>
            </p:cNvPr>
            <p:cNvSpPr txBox="1"/>
            <p:nvPr/>
          </p:nvSpPr>
          <p:spPr>
            <a:xfrm>
              <a:off x="7883190" y="6330956"/>
              <a:ext cx="1029062" cy="5574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FF0000"/>
                  </a:solidFill>
                  <a:effectLst/>
                  <a:uLnTx/>
                  <a:uFillTx/>
                  <a:latin typeface="Arial"/>
                  <a:ea typeface="+mn-ea"/>
                  <a:cs typeface="+mn-cs"/>
                </a:rPr>
                <a:t>Release Date</a:t>
              </a:r>
            </a:p>
          </p:txBody>
        </p:sp>
        <p:sp>
          <p:nvSpPr>
            <p:cNvPr id="28" name="TextBox 35">
              <a:extLst>
                <a:ext uri="{FF2B5EF4-FFF2-40B4-BE49-F238E27FC236}">
                  <a16:creationId xmlns:a16="http://schemas.microsoft.com/office/drawing/2014/main" id="{8B886B17-48E9-4B29-8B44-C661EADBF5D8}"/>
                </a:ext>
              </a:extLst>
            </p:cNvPr>
            <p:cNvSpPr txBox="1"/>
            <p:nvPr/>
          </p:nvSpPr>
          <p:spPr>
            <a:xfrm>
              <a:off x="6246693" y="3169557"/>
              <a:ext cx="4302055" cy="33446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B0F0"/>
                  </a:solidFill>
                  <a:effectLst/>
                  <a:uLnTx/>
                  <a:uFillTx/>
                  <a:latin typeface="Arial"/>
                  <a:ea typeface="+mn-ea"/>
                  <a:cs typeface="+mn-cs"/>
                </a:rPr>
                <a:t>Local Authority to provide s.188 interim accommodation. </a:t>
              </a:r>
              <a:endParaRPr kumimoji="0" lang="en-GB" sz="1200" b="0" i="0" u="none" strike="noStrike" kern="1200" cap="none" spc="0" normalizeH="0" baseline="0" noProof="0" dirty="0">
                <a:ln>
                  <a:noFill/>
                </a:ln>
                <a:solidFill>
                  <a:srgbClr val="FF0000"/>
                </a:solidFill>
                <a:effectLst/>
                <a:uLnTx/>
                <a:uFillTx/>
                <a:latin typeface="Arial"/>
                <a:ea typeface="+mn-ea"/>
                <a:cs typeface="+mn-cs"/>
              </a:endParaRPr>
            </a:p>
          </p:txBody>
        </p:sp>
      </p:grpSp>
      <p:sp>
        <p:nvSpPr>
          <p:cNvPr id="50" name="TextBox 49">
            <a:extLst>
              <a:ext uri="{FF2B5EF4-FFF2-40B4-BE49-F238E27FC236}">
                <a16:creationId xmlns:a16="http://schemas.microsoft.com/office/drawing/2014/main" id="{0EDC4D0A-BBCD-4696-93D3-C119C85D0294}"/>
              </a:ext>
            </a:extLst>
          </p:cNvPr>
          <p:cNvSpPr txBox="1"/>
          <p:nvPr/>
        </p:nvSpPr>
        <p:spPr>
          <a:xfrm>
            <a:off x="527051" y="431687"/>
            <a:ext cx="9318661" cy="4770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500" b="1" i="0" u="none" strike="noStrike" kern="1200" cap="none" spc="0" normalizeH="0" baseline="0" noProof="0" dirty="0">
                <a:ln>
                  <a:noFill/>
                </a:ln>
                <a:solidFill>
                  <a:srgbClr val="7F4098"/>
                </a:solidFill>
                <a:effectLst/>
                <a:uLnTx/>
                <a:uFillTx/>
                <a:latin typeface="Arial" panose="020B0604020202020204" pitchFamily="34" charset="0"/>
                <a:ea typeface="+mn-ea"/>
                <a:cs typeface="Arial" panose="020B0604020202020204" pitchFamily="34" charset="0"/>
              </a:rPr>
              <a:t>Resettlement Pathways</a:t>
            </a:r>
          </a:p>
        </p:txBody>
      </p:sp>
    </p:spTree>
    <p:extLst>
      <p:ext uri="{BB962C8B-B14F-4D97-AF65-F5344CB8AC3E}">
        <p14:creationId xmlns:p14="http://schemas.microsoft.com/office/powerpoint/2010/main" val="3343075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79962-A698-14F1-03A7-80F6C1D80D46}"/>
              </a:ext>
            </a:extLst>
          </p:cNvPr>
          <p:cNvSpPr>
            <a:spLocks noGrp="1"/>
          </p:cNvSpPr>
          <p:nvPr>
            <p:ph type="title"/>
          </p:nvPr>
        </p:nvSpPr>
        <p:spPr/>
        <p:txBody>
          <a:bodyPr/>
          <a:lstStyle/>
          <a:p>
            <a:r>
              <a:rPr lang="en-GB" dirty="0"/>
              <a:t>Duty to Refer Responsibility</a:t>
            </a:r>
          </a:p>
        </p:txBody>
      </p:sp>
      <p:pic>
        <p:nvPicPr>
          <p:cNvPr id="3076" name="Picture 4">
            <a:extLst>
              <a:ext uri="{FF2B5EF4-FFF2-40B4-BE49-F238E27FC236}">
                <a16:creationId xmlns:a16="http://schemas.microsoft.com/office/drawing/2014/main" id="{FDD54672-C629-9189-8DAD-E825979A8D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519" t="6281" r="5386" b="994"/>
          <a:stretch/>
        </p:blipFill>
        <p:spPr bwMode="auto">
          <a:xfrm>
            <a:off x="1030014" y="1723698"/>
            <a:ext cx="6810703" cy="42882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FE7ED59-C55C-08A3-25B4-3FBF00DD089F}"/>
              </a:ext>
            </a:extLst>
          </p:cNvPr>
          <p:cNvSpPr txBox="1"/>
          <p:nvPr/>
        </p:nvSpPr>
        <p:spPr>
          <a:xfrm>
            <a:off x="901490" y="1111341"/>
            <a:ext cx="5192111" cy="367862"/>
          </a:xfrm>
          <a:prstGeom prst="rect">
            <a:avLst/>
          </a:prstGeom>
          <a:noFill/>
        </p:spPr>
        <p:txBody>
          <a:bodyPr wrap="square" rtlCol="0">
            <a:spAutoFit/>
          </a:bodyPr>
          <a:lstStyle/>
          <a:p>
            <a:r>
              <a:rPr lang="en-GB" i="1" dirty="0"/>
              <a:t>HMP Forest Bank</a:t>
            </a:r>
          </a:p>
        </p:txBody>
      </p:sp>
    </p:spTree>
    <p:extLst>
      <p:ext uri="{BB962C8B-B14F-4D97-AF65-F5344CB8AC3E}">
        <p14:creationId xmlns:p14="http://schemas.microsoft.com/office/powerpoint/2010/main" val="420055224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4DA47-9195-2166-EDB1-7572E74CBBE1}"/>
              </a:ext>
            </a:extLst>
          </p:cNvPr>
          <p:cNvSpPr>
            <a:spLocks noGrp="1"/>
          </p:cNvSpPr>
          <p:nvPr>
            <p:ph type="title"/>
          </p:nvPr>
        </p:nvSpPr>
        <p:spPr/>
        <p:txBody>
          <a:bodyPr/>
          <a:lstStyle/>
          <a:p>
            <a:r>
              <a:rPr lang="en-GB" dirty="0"/>
              <a:t>Resettlement Boards</a:t>
            </a:r>
          </a:p>
        </p:txBody>
      </p:sp>
      <p:sp>
        <p:nvSpPr>
          <p:cNvPr id="3" name="Content Placeholder 2">
            <a:extLst>
              <a:ext uri="{FF2B5EF4-FFF2-40B4-BE49-F238E27FC236}">
                <a16:creationId xmlns:a16="http://schemas.microsoft.com/office/drawing/2014/main" id="{7FD43FB5-53B7-EA0C-6B2C-89D45B202D9F}"/>
              </a:ext>
            </a:extLst>
          </p:cNvPr>
          <p:cNvSpPr>
            <a:spLocks noGrp="1"/>
          </p:cNvSpPr>
          <p:nvPr>
            <p:ph idx="1"/>
          </p:nvPr>
        </p:nvSpPr>
        <p:spPr>
          <a:xfrm>
            <a:off x="525534" y="1135856"/>
            <a:ext cx="11133667" cy="4586287"/>
          </a:xfrm>
        </p:spPr>
        <p:txBody>
          <a:bodyPr/>
          <a:lstStyle/>
          <a:p>
            <a:r>
              <a:rPr lang="fr-FR" sz="1800" dirty="0">
                <a:effectLst/>
                <a:latin typeface="Arial" panose="020B0604020202020204" pitchFamily="34" charset="0"/>
                <a:ea typeface="Arial" panose="020B0604020202020204" pitchFamily="34" charset="0"/>
              </a:rPr>
              <a:t>If prisoners are sentenced or subject to recall, they will automatically be invited at the 12-week </a:t>
            </a:r>
            <a:r>
              <a:rPr lang="fr-FR" sz="1800" dirty="0" err="1">
                <a:effectLst/>
                <a:latin typeface="Arial" panose="020B0604020202020204" pitchFamily="34" charset="0"/>
                <a:ea typeface="Arial" panose="020B0604020202020204" pitchFamily="34" charset="0"/>
              </a:rPr>
              <a:t>pre</a:t>
            </a:r>
            <a:r>
              <a:rPr lang="fr-FR" sz="1800" dirty="0">
                <a:effectLst/>
                <a:latin typeface="Arial" panose="020B0604020202020204" pitchFamily="34" charset="0"/>
                <a:ea typeface="Arial" panose="020B0604020202020204" pitchFamily="34" charset="0"/>
              </a:rPr>
              <a:t>-release stage to attend a resettlement board.</a:t>
            </a:r>
          </a:p>
          <a:p>
            <a:r>
              <a:rPr lang="fr-FR" sz="1800" dirty="0">
                <a:latin typeface="Arial" panose="020B0604020202020204" pitchFamily="34" charset="0"/>
              </a:rPr>
              <a:t>This is an in person opportunity to speak to services which will support with the following areas:</a:t>
            </a:r>
          </a:p>
          <a:p>
            <a:pPr marL="0" indent="0">
              <a:buNone/>
            </a:pPr>
            <a:r>
              <a:rPr lang="en-GB" sz="1800" b="1" dirty="0">
                <a:latin typeface="Arial" panose="020B0604020202020204" pitchFamily="34" charset="0"/>
              </a:rPr>
              <a:t>Accommodation | Education, Training and Employment | Finance, Benefit &amp; Debt | Substance Misuse | Attitude, Thinking, Behaviour and Health. </a:t>
            </a:r>
          </a:p>
          <a:p>
            <a:pPr marL="0" indent="0">
              <a:buNone/>
            </a:pPr>
            <a:r>
              <a:rPr lang="en-GB" sz="1800" dirty="0">
                <a:latin typeface="Arial" panose="020B0604020202020204" pitchFamily="34" charset="0"/>
              </a:rPr>
              <a:t>The discussions with services are then written up in an individualised resettlement action plan.</a:t>
            </a:r>
          </a:p>
          <a:p>
            <a:pPr marL="0" indent="0">
              <a:buNone/>
            </a:pPr>
            <a:endParaRPr lang="en-GB" sz="2400" b="1" dirty="0">
              <a:solidFill>
                <a:schemeClr val="tx2"/>
              </a:solidFill>
              <a:latin typeface="Arial" panose="020B0604020202020204" pitchFamily="34" charset="0"/>
            </a:endParaRPr>
          </a:p>
          <a:p>
            <a:pPr marL="0" indent="0">
              <a:buNone/>
            </a:pPr>
            <a:r>
              <a:rPr lang="en-GB" sz="2400" b="1" dirty="0">
                <a:solidFill>
                  <a:schemeClr val="tx2"/>
                </a:solidFill>
                <a:latin typeface="Arial" panose="020B0604020202020204" pitchFamily="34" charset="0"/>
              </a:rPr>
              <a:t>Governance Boards</a:t>
            </a:r>
          </a:p>
          <a:p>
            <a:r>
              <a:rPr lang="en-GB" sz="1800" dirty="0">
                <a:latin typeface="Arial" panose="020B0604020202020204" pitchFamily="34" charset="0"/>
              </a:rPr>
              <a:t>3/4 weeks prior to release progress on resettlement plans is checked by the PEL, SHS and SPO. </a:t>
            </a:r>
          </a:p>
          <a:p>
            <a:r>
              <a:rPr lang="en-GB" sz="1800" dirty="0">
                <a:latin typeface="Arial" panose="020B0604020202020204" pitchFamily="34" charset="0"/>
              </a:rPr>
              <a:t>Any outstanding actions are chased up.</a:t>
            </a:r>
          </a:p>
          <a:p>
            <a:r>
              <a:rPr lang="en-GB" sz="1800" dirty="0">
                <a:latin typeface="Arial" panose="020B0604020202020204" pitchFamily="34" charset="0"/>
              </a:rPr>
              <a:t>To ensure all possible resettlement support is in place prior to release.</a:t>
            </a:r>
          </a:p>
        </p:txBody>
      </p:sp>
      <p:sp>
        <p:nvSpPr>
          <p:cNvPr id="4" name="Slide Number Placeholder 3">
            <a:extLst>
              <a:ext uri="{FF2B5EF4-FFF2-40B4-BE49-F238E27FC236}">
                <a16:creationId xmlns:a16="http://schemas.microsoft.com/office/drawing/2014/main" id="{453CCDA6-E608-9F1A-7F56-2FFD66133778}"/>
              </a:ext>
            </a:extLst>
          </p:cNvPr>
          <p:cNvSpPr>
            <a:spLocks noGrp="1"/>
          </p:cNvSpPr>
          <p:nvPr>
            <p:ph type="sldNum" sz="quarter" idx="10"/>
          </p:nvPr>
        </p:nvSpPr>
        <p:spPr/>
        <p:txBody>
          <a:bodyPr/>
          <a:lstStyle/>
          <a:p>
            <a:pPr>
              <a:defRPr/>
            </a:pPr>
            <a:fld id="{1FE074B2-39F8-4CB7-AF4C-8EB0625A0E89}" type="slidenum">
              <a:rPr lang="en-GB" smtClean="0"/>
              <a:pPr>
                <a:defRPr/>
              </a:pPr>
              <a:t>12</a:t>
            </a:fld>
            <a:endParaRPr lang="en-GB" dirty="0"/>
          </a:p>
        </p:txBody>
      </p:sp>
    </p:spTree>
    <p:extLst>
      <p:ext uri="{BB962C8B-B14F-4D97-AF65-F5344CB8AC3E}">
        <p14:creationId xmlns:p14="http://schemas.microsoft.com/office/powerpoint/2010/main" val="1362981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E9D78-432F-2BA3-77F2-532253BBA68D}"/>
              </a:ext>
            </a:extLst>
          </p:cNvPr>
          <p:cNvSpPr>
            <a:spLocks noGrp="1"/>
          </p:cNvSpPr>
          <p:nvPr>
            <p:ph type="title"/>
          </p:nvPr>
        </p:nvSpPr>
        <p:spPr/>
        <p:txBody>
          <a:bodyPr/>
          <a:lstStyle/>
          <a:p>
            <a:r>
              <a:rPr lang="en-GB" dirty="0"/>
              <a:t>Prison Resettlement Services</a:t>
            </a:r>
          </a:p>
        </p:txBody>
      </p:sp>
      <p:sp>
        <p:nvSpPr>
          <p:cNvPr id="4" name="Slide Number Placeholder 3">
            <a:extLst>
              <a:ext uri="{FF2B5EF4-FFF2-40B4-BE49-F238E27FC236}">
                <a16:creationId xmlns:a16="http://schemas.microsoft.com/office/drawing/2014/main" id="{EA6D718E-143B-3122-899E-82368D1847A0}"/>
              </a:ext>
            </a:extLst>
          </p:cNvPr>
          <p:cNvSpPr>
            <a:spLocks noGrp="1"/>
          </p:cNvSpPr>
          <p:nvPr>
            <p:ph type="sldNum" sz="quarter" idx="10"/>
          </p:nvPr>
        </p:nvSpPr>
        <p:spPr/>
        <p:txBody>
          <a:bodyPr/>
          <a:lstStyle/>
          <a:p>
            <a:pPr>
              <a:defRPr/>
            </a:pPr>
            <a:fld id="{1FE074B2-39F8-4CB7-AF4C-8EB0625A0E89}" type="slidenum">
              <a:rPr lang="en-GB" smtClean="0"/>
              <a:pPr>
                <a:defRPr/>
              </a:pPr>
              <a:t>13</a:t>
            </a:fld>
            <a:endParaRPr lang="en-GB" dirty="0"/>
          </a:p>
        </p:txBody>
      </p:sp>
      <p:pic>
        <p:nvPicPr>
          <p:cNvPr id="7" name="Content Placeholder 6">
            <a:extLst>
              <a:ext uri="{FF2B5EF4-FFF2-40B4-BE49-F238E27FC236}">
                <a16:creationId xmlns:a16="http://schemas.microsoft.com/office/drawing/2014/main" id="{CC48B0C0-8797-F40C-4F87-4E0F35D7742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59689" y="3670069"/>
            <a:ext cx="1820575" cy="831313"/>
          </a:xfrm>
          <a:prstGeom prst="rect">
            <a:avLst/>
          </a:prstGeom>
        </p:spPr>
      </p:pic>
      <p:sp>
        <p:nvSpPr>
          <p:cNvPr id="8" name="TextBox 7">
            <a:extLst>
              <a:ext uri="{FF2B5EF4-FFF2-40B4-BE49-F238E27FC236}">
                <a16:creationId xmlns:a16="http://schemas.microsoft.com/office/drawing/2014/main" id="{A0E37E06-3AE6-14F6-71CA-16040439F781}"/>
              </a:ext>
            </a:extLst>
          </p:cNvPr>
          <p:cNvSpPr txBox="1"/>
          <p:nvPr/>
        </p:nvSpPr>
        <p:spPr>
          <a:xfrm>
            <a:off x="3133725" y="3457573"/>
            <a:ext cx="7447280" cy="1256306"/>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n-GB" sz="1800" dirty="0">
                <a:effectLst/>
                <a:latin typeface="Arial" panose="020B0604020202020204" pitchFamily="34" charset="0"/>
                <a:ea typeface="Arial" panose="020B0604020202020204" pitchFamily="34" charset="0"/>
                <a:cs typeface="Arial" panose="020B0604020202020204" pitchFamily="34" charset="0"/>
              </a:rPr>
              <a:t>Benefit Enquiries</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effectLst/>
                <a:latin typeface="Arial" panose="020B0604020202020204" pitchFamily="34" charset="0"/>
                <a:ea typeface="Arial" panose="020B0604020202020204" pitchFamily="34" charset="0"/>
                <a:cs typeface="Arial" panose="020B0604020202020204" pitchFamily="34" charset="0"/>
              </a:rPr>
              <a:t>Arranging appointments at the Jobcentre, following release</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effectLst/>
                <a:latin typeface="Arial" panose="020B0604020202020204" pitchFamily="34" charset="0"/>
                <a:ea typeface="Arial" panose="020B0604020202020204" pitchFamily="34" charset="0"/>
                <a:cs typeface="Arial" panose="020B0604020202020204" pitchFamily="34" charset="0"/>
              </a:rPr>
              <a:t>Advice and guidance about employment and training    opportunities</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GB" sz="1800" dirty="0">
                <a:effectLst/>
                <a:latin typeface="Arial" panose="020B0604020202020204" pitchFamily="34" charset="0"/>
                <a:ea typeface="Arial" panose="020B0604020202020204" pitchFamily="34" charset="0"/>
                <a:cs typeface="Arial" panose="020B0604020202020204" pitchFamily="34" charset="0"/>
              </a:rPr>
              <a:t>Help you to access support services in the community.</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CFBE73D1-45B5-42D1-E4F6-4D14A087F2D1}"/>
              </a:ext>
            </a:extLst>
          </p:cNvPr>
          <p:cNvSpPr txBox="1"/>
          <p:nvPr/>
        </p:nvSpPr>
        <p:spPr>
          <a:xfrm>
            <a:off x="3133725" y="1170424"/>
            <a:ext cx="7429500" cy="2031325"/>
          </a:xfrm>
          <a:prstGeom prst="rect">
            <a:avLst/>
          </a:prstGeom>
          <a:noFill/>
        </p:spPr>
        <p:txBody>
          <a:bodyPr wrap="square" rtlCol="0">
            <a:spAutoFit/>
          </a:bodyPr>
          <a:lstStyle/>
          <a:p>
            <a:r>
              <a:rPr lang="en-GB" dirty="0" err="1"/>
              <a:t>Ingeus</a:t>
            </a:r>
            <a:r>
              <a:rPr lang="en-GB" dirty="0"/>
              <a:t> provides a resettlement and accommodation service for those under Greater Manchester Probation and returning to GM areas. </a:t>
            </a:r>
          </a:p>
          <a:p>
            <a:endParaRPr lang="en-GB" dirty="0"/>
          </a:p>
          <a:p>
            <a:r>
              <a:rPr lang="en-GB" dirty="0"/>
              <a:t>We support with homelessness applications to local councils, referrals to shared, supported and some recovery- based accommodations and will be increasing our links within private rented sectors moving forward. </a:t>
            </a:r>
          </a:p>
        </p:txBody>
      </p:sp>
      <p:pic>
        <p:nvPicPr>
          <p:cNvPr id="10" name="Picture 9">
            <a:extLst>
              <a:ext uri="{FF2B5EF4-FFF2-40B4-BE49-F238E27FC236}">
                <a16:creationId xmlns:a16="http://schemas.microsoft.com/office/drawing/2014/main" id="{73F69B4C-F631-92CE-4DBD-C8E5E617C591}"/>
              </a:ext>
            </a:extLst>
          </p:cNvPr>
          <p:cNvPicPr>
            <a:picLocks noChangeAspect="1"/>
          </p:cNvPicPr>
          <p:nvPr/>
        </p:nvPicPr>
        <p:blipFill>
          <a:blip r:embed="rId3"/>
          <a:stretch>
            <a:fillRect/>
          </a:stretch>
        </p:blipFill>
        <p:spPr>
          <a:xfrm>
            <a:off x="496396" y="1214067"/>
            <a:ext cx="2347163" cy="853514"/>
          </a:xfrm>
          <a:prstGeom prst="rect">
            <a:avLst/>
          </a:prstGeom>
        </p:spPr>
      </p:pic>
    </p:spTree>
    <p:extLst>
      <p:ext uri="{BB962C8B-B14F-4D97-AF65-F5344CB8AC3E}">
        <p14:creationId xmlns:p14="http://schemas.microsoft.com/office/powerpoint/2010/main" val="2810734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47454-69A9-DCA2-9BE6-E1F667822CEA}"/>
              </a:ext>
            </a:extLst>
          </p:cNvPr>
          <p:cNvSpPr>
            <a:spLocks noGrp="1"/>
          </p:cNvSpPr>
          <p:nvPr>
            <p:ph type="title"/>
          </p:nvPr>
        </p:nvSpPr>
        <p:spPr/>
        <p:txBody>
          <a:bodyPr/>
          <a:lstStyle/>
          <a:p>
            <a:r>
              <a:rPr lang="en-GB" dirty="0"/>
              <a:t>Prison Resettlement Services</a:t>
            </a:r>
          </a:p>
        </p:txBody>
      </p:sp>
      <p:sp>
        <p:nvSpPr>
          <p:cNvPr id="4" name="Slide Number Placeholder 3">
            <a:extLst>
              <a:ext uri="{FF2B5EF4-FFF2-40B4-BE49-F238E27FC236}">
                <a16:creationId xmlns:a16="http://schemas.microsoft.com/office/drawing/2014/main" id="{7B218AA2-A151-4474-13DA-E8CB902C0FAC}"/>
              </a:ext>
            </a:extLst>
          </p:cNvPr>
          <p:cNvSpPr>
            <a:spLocks noGrp="1"/>
          </p:cNvSpPr>
          <p:nvPr>
            <p:ph type="sldNum" sz="quarter" idx="10"/>
          </p:nvPr>
        </p:nvSpPr>
        <p:spPr/>
        <p:txBody>
          <a:bodyPr/>
          <a:lstStyle/>
          <a:p>
            <a:pPr>
              <a:defRPr/>
            </a:pPr>
            <a:fld id="{1FE074B2-39F8-4CB7-AF4C-8EB0625A0E89}" type="slidenum">
              <a:rPr lang="en-GB" smtClean="0"/>
              <a:pPr>
                <a:defRPr/>
              </a:pPr>
              <a:t>14</a:t>
            </a:fld>
            <a:endParaRPr lang="en-GB" dirty="0"/>
          </a:p>
        </p:txBody>
      </p:sp>
      <p:pic>
        <p:nvPicPr>
          <p:cNvPr id="5" name="Content Placeholder 4">
            <a:extLst>
              <a:ext uri="{FF2B5EF4-FFF2-40B4-BE49-F238E27FC236}">
                <a16:creationId xmlns:a16="http://schemas.microsoft.com/office/drawing/2014/main" id="{4FD7DA46-59F5-778D-4DC8-C51D488FBD1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6203" y="1481138"/>
            <a:ext cx="2431322" cy="1157310"/>
          </a:xfrm>
          <a:prstGeom prst="rect">
            <a:avLst/>
          </a:prstGeom>
          <a:noFill/>
        </p:spPr>
      </p:pic>
      <p:sp>
        <p:nvSpPr>
          <p:cNvPr id="6" name="TextBox 5">
            <a:extLst>
              <a:ext uri="{FF2B5EF4-FFF2-40B4-BE49-F238E27FC236}">
                <a16:creationId xmlns:a16="http://schemas.microsoft.com/office/drawing/2014/main" id="{591C79B3-6EAD-F3C1-3CB4-CFD3CAAFEF18}"/>
              </a:ext>
            </a:extLst>
          </p:cNvPr>
          <p:cNvSpPr txBox="1"/>
          <p:nvPr/>
        </p:nvSpPr>
        <p:spPr>
          <a:xfrm>
            <a:off x="3448050" y="1409700"/>
            <a:ext cx="7896225" cy="1754326"/>
          </a:xfrm>
          <a:prstGeom prst="rect">
            <a:avLst/>
          </a:prstGeom>
          <a:noFill/>
        </p:spPr>
        <p:txBody>
          <a:bodyPr wrap="square" rtlCol="0">
            <a:spAutoFit/>
          </a:bodyPr>
          <a:lstStyle/>
          <a:p>
            <a:r>
              <a:rPr lang="en-GB" dirty="0"/>
              <a:t>GM RECONNECT is part of Greater Manchester Community Health and Justice services, assisting in the preparation of release of prison release. </a:t>
            </a:r>
          </a:p>
          <a:p>
            <a:r>
              <a:rPr lang="en-GB" dirty="0"/>
              <a:t>We support engagement with appropriate health services and other care and support providers in the community. Following a referral, we will gain consent and assess physical, mental and emotional health needs, while helping to identify barriers that may reduce or stop engagement. </a:t>
            </a:r>
          </a:p>
        </p:txBody>
      </p:sp>
      <p:pic>
        <p:nvPicPr>
          <p:cNvPr id="7" name="Picture 6">
            <a:extLst>
              <a:ext uri="{FF2B5EF4-FFF2-40B4-BE49-F238E27FC236}">
                <a16:creationId xmlns:a16="http://schemas.microsoft.com/office/drawing/2014/main" id="{BBB33277-6152-6C54-EBC8-4AA731DC15EC}"/>
              </a:ext>
            </a:extLst>
          </p:cNvPr>
          <p:cNvPicPr>
            <a:picLocks noChangeAspect="1"/>
          </p:cNvPicPr>
          <p:nvPr/>
        </p:nvPicPr>
        <p:blipFill>
          <a:blip r:embed="rId3"/>
          <a:stretch>
            <a:fillRect/>
          </a:stretch>
        </p:blipFill>
        <p:spPr>
          <a:xfrm>
            <a:off x="460576" y="3856429"/>
            <a:ext cx="2762575" cy="915596"/>
          </a:xfrm>
          <a:prstGeom prst="rect">
            <a:avLst/>
          </a:prstGeom>
        </p:spPr>
      </p:pic>
      <p:sp>
        <p:nvSpPr>
          <p:cNvPr id="8" name="TextBox 7">
            <a:extLst>
              <a:ext uri="{FF2B5EF4-FFF2-40B4-BE49-F238E27FC236}">
                <a16:creationId xmlns:a16="http://schemas.microsoft.com/office/drawing/2014/main" id="{D49F5A59-F466-61B5-DBA8-F0D291120537}"/>
              </a:ext>
            </a:extLst>
          </p:cNvPr>
          <p:cNvSpPr txBox="1"/>
          <p:nvPr/>
        </p:nvSpPr>
        <p:spPr>
          <a:xfrm>
            <a:off x="3448050" y="3693975"/>
            <a:ext cx="7410450" cy="2031325"/>
          </a:xfrm>
          <a:prstGeom prst="rect">
            <a:avLst/>
          </a:prstGeom>
          <a:noFill/>
        </p:spPr>
        <p:txBody>
          <a:bodyPr wrap="square" rtlCol="0">
            <a:spAutoFit/>
          </a:bodyPr>
          <a:lstStyle/>
          <a:p>
            <a:r>
              <a:rPr lang="fr-FR" sz="18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Achieve</a:t>
            </a:r>
            <a:r>
              <a:rPr lang="fr-FR"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 North West </a:t>
            </a:r>
            <a:r>
              <a:rPr lang="fr-FR" sz="18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Connect</a:t>
            </a:r>
            <a:r>
              <a:rPr lang="fr-FR"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fr-FR" sz="18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delivers</a:t>
            </a:r>
            <a:r>
              <a:rPr lang="fr-FR"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 intensive case </a:t>
            </a:r>
            <a:r>
              <a:rPr lang="fr-FR" sz="18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managed</a:t>
            </a:r>
            <a:r>
              <a:rPr lang="fr-FR"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 support in </a:t>
            </a:r>
            <a:r>
              <a:rPr lang="fr-FR" sz="18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both</a:t>
            </a:r>
            <a:r>
              <a:rPr lang="fr-FR"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fr-FR" sz="18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custodial</a:t>
            </a:r>
            <a:r>
              <a:rPr lang="fr-FR"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 and </a:t>
            </a:r>
            <a:r>
              <a:rPr lang="fr-FR" sz="18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community</a:t>
            </a:r>
            <a:r>
              <a:rPr lang="fr-FR"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 settings. </a:t>
            </a:r>
            <a:endParaRPr lang="en-GB" sz="1800" dirty="0">
              <a:solidFill>
                <a:srgbClr val="2A295C"/>
              </a:solidFill>
              <a:effectLst/>
              <a:latin typeface="Arial" panose="020B0604020202020204" pitchFamily="34" charset="0"/>
              <a:ea typeface="Arial" panose="020B0604020202020204" pitchFamily="34" charset="0"/>
              <a:cs typeface="Times New Roman" panose="02020603050405020304" pitchFamily="18" charset="0"/>
            </a:endParaRPr>
          </a:p>
          <a:p>
            <a:r>
              <a:rPr lang="fr-FR" sz="1800" dirty="0">
                <a:solidFill>
                  <a:srgbClr val="2A295C"/>
                </a:solidFill>
                <a:effectLst/>
                <a:latin typeface="Arial" panose="020B0604020202020204" pitchFamily="34" charset="0"/>
                <a:ea typeface="Arial" panose="020B0604020202020204" pitchFamily="34" charset="0"/>
                <a:cs typeface="Arial" panose="020B0604020202020204" pitchFamily="34" charset="0"/>
              </a:rPr>
              <a:t> </a:t>
            </a:r>
            <a:endParaRPr lang="en-GB" sz="1800" dirty="0">
              <a:solidFill>
                <a:srgbClr val="2A295C"/>
              </a:solidFill>
              <a:effectLst/>
              <a:latin typeface="Arial" panose="020B0604020202020204" pitchFamily="34" charset="0"/>
              <a:ea typeface="Arial" panose="020B0604020202020204" pitchFamily="34" charset="0"/>
              <a:cs typeface="Times New Roman" panose="02020603050405020304" pitchFamily="18" charset="0"/>
            </a:endParaRPr>
          </a:p>
          <a:p>
            <a:r>
              <a:rPr lang="fr-FR" sz="18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Individuals</a:t>
            </a:r>
            <a:r>
              <a:rPr lang="fr-FR"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 are </a:t>
            </a:r>
            <a:r>
              <a:rPr lang="fr-FR" sz="18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supported</a:t>
            </a:r>
            <a:r>
              <a:rPr lang="fr-FR"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fr-FR" sz="18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through</a:t>
            </a:r>
            <a:r>
              <a:rPr lang="fr-FR"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 ‘the prison </a:t>
            </a:r>
            <a:r>
              <a:rPr lang="fr-FR" sz="18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gate</a:t>
            </a:r>
            <a:r>
              <a:rPr lang="fr-FR"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fr-FR" sz="18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into</a:t>
            </a:r>
            <a:r>
              <a:rPr lang="fr-FR"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 the </a:t>
            </a:r>
            <a:r>
              <a:rPr lang="fr-FR" sz="18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community</a:t>
            </a:r>
            <a:r>
              <a:rPr lang="fr-FR"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fr-FR" sz="18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retaining</a:t>
            </a:r>
            <a:r>
              <a:rPr lang="fr-FR"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fr-FR" sz="18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continuity</a:t>
            </a:r>
            <a:r>
              <a:rPr lang="fr-FR"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fr-FR" sz="18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while</a:t>
            </a:r>
            <a:r>
              <a:rPr lang="fr-FR"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fr-FR" sz="18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assisting</a:t>
            </a:r>
            <a:r>
              <a:rPr lang="fr-FR"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 with </a:t>
            </a:r>
            <a:r>
              <a:rPr lang="fr-FR" sz="18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your</a:t>
            </a:r>
            <a:r>
              <a:rPr lang="fr-FR"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fr-FR" sz="18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journey</a:t>
            </a:r>
            <a:r>
              <a:rPr lang="fr-FR"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fr-FR" sz="18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towards</a:t>
            </a:r>
            <a:r>
              <a:rPr lang="fr-FR"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fr-FR" sz="18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gaining</a:t>
            </a:r>
            <a:r>
              <a:rPr lang="fr-FR"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 new </a:t>
            </a:r>
            <a:r>
              <a:rPr lang="fr-FR" sz="18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skills</a:t>
            </a:r>
            <a:r>
              <a:rPr lang="fr-FR"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 and </a:t>
            </a:r>
            <a:r>
              <a:rPr lang="fr-FR" sz="18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employment</a:t>
            </a:r>
            <a:r>
              <a:rPr lang="fr-FR"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endParaRPr lang="en-GB" sz="1800" dirty="0">
              <a:solidFill>
                <a:srgbClr val="2A295C"/>
              </a:solidFill>
              <a:effectLst/>
              <a:latin typeface="Arial" panose="020B0604020202020204" pitchFamily="34" charset="0"/>
              <a:ea typeface="Arial" panose="020B060402020202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032222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47454-69A9-DCA2-9BE6-E1F667822CEA}"/>
              </a:ext>
            </a:extLst>
          </p:cNvPr>
          <p:cNvSpPr>
            <a:spLocks noGrp="1"/>
          </p:cNvSpPr>
          <p:nvPr>
            <p:ph type="title"/>
          </p:nvPr>
        </p:nvSpPr>
        <p:spPr/>
        <p:txBody>
          <a:bodyPr/>
          <a:lstStyle/>
          <a:p>
            <a:r>
              <a:rPr lang="en-GB" dirty="0"/>
              <a:t>Prison Resettlement Services</a:t>
            </a:r>
          </a:p>
        </p:txBody>
      </p:sp>
      <p:sp>
        <p:nvSpPr>
          <p:cNvPr id="4" name="Slide Number Placeholder 3">
            <a:extLst>
              <a:ext uri="{FF2B5EF4-FFF2-40B4-BE49-F238E27FC236}">
                <a16:creationId xmlns:a16="http://schemas.microsoft.com/office/drawing/2014/main" id="{7B218AA2-A151-4474-13DA-E8CB902C0FAC}"/>
              </a:ext>
            </a:extLst>
          </p:cNvPr>
          <p:cNvSpPr>
            <a:spLocks noGrp="1"/>
          </p:cNvSpPr>
          <p:nvPr>
            <p:ph type="sldNum" sz="quarter" idx="10"/>
          </p:nvPr>
        </p:nvSpPr>
        <p:spPr/>
        <p:txBody>
          <a:bodyPr/>
          <a:lstStyle/>
          <a:p>
            <a:pPr>
              <a:defRPr/>
            </a:pPr>
            <a:fld id="{1FE074B2-39F8-4CB7-AF4C-8EB0625A0E89}" type="slidenum">
              <a:rPr lang="en-GB" smtClean="0"/>
              <a:pPr>
                <a:defRPr/>
              </a:pPr>
              <a:t>15</a:t>
            </a:fld>
            <a:endParaRPr lang="en-GB" dirty="0"/>
          </a:p>
        </p:txBody>
      </p:sp>
      <p:sp>
        <p:nvSpPr>
          <p:cNvPr id="3" name="Content Placeholder 2">
            <a:extLst>
              <a:ext uri="{FF2B5EF4-FFF2-40B4-BE49-F238E27FC236}">
                <a16:creationId xmlns:a16="http://schemas.microsoft.com/office/drawing/2014/main" id="{DD2BD501-CE81-9074-DC92-06395C9E9CB5}"/>
              </a:ext>
            </a:extLst>
          </p:cNvPr>
          <p:cNvSpPr>
            <a:spLocks noGrp="1"/>
          </p:cNvSpPr>
          <p:nvPr>
            <p:ph idx="1"/>
          </p:nvPr>
        </p:nvSpPr>
        <p:spPr>
          <a:xfrm>
            <a:off x="527051" y="1303340"/>
            <a:ext cx="4438095" cy="782636"/>
          </a:xfrm>
        </p:spPr>
        <p:txBody>
          <a:bodyPr/>
          <a:lstStyle/>
          <a:p>
            <a:endParaRPr lang="en-GB" sz="1800" dirty="0">
              <a:effectLst/>
              <a:latin typeface="Calibri" panose="020F0502020204030204" pitchFamily="34" charset="0"/>
              <a:ea typeface="Calibri" panose="020F0502020204030204" pitchFamily="34" charset="0"/>
            </a:endParaRPr>
          </a:p>
          <a:p>
            <a:endParaRPr lang="en-GB" dirty="0"/>
          </a:p>
        </p:txBody>
      </p:sp>
      <p:pic>
        <p:nvPicPr>
          <p:cNvPr id="11" name="Picture 10">
            <a:extLst>
              <a:ext uri="{FF2B5EF4-FFF2-40B4-BE49-F238E27FC236}">
                <a16:creationId xmlns:a16="http://schemas.microsoft.com/office/drawing/2014/main" id="{9AEBDC13-21EF-5D8D-6B33-A105CDD377D9}"/>
              </a:ext>
            </a:extLst>
          </p:cNvPr>
          <p:cNvPicPr>
            <a:picLocks noChangeAspect="1"/>
          </p:cNvPicPr>
          <p:nvPr/>
        </p:nvPicPr>
        <p:blipFill>
          <a:blip r:embed="rId2"/>
          <a:stretch>
            <a:fillRect/>
          </a:stretch>
        </p:blipFill>
        <p:spPr>
          <a:xfrm>
            <a:off x="643458" y="1154137"/>
            <a:ext cx="2011119" cy="2094917"/>
          </a:xfrm>
          <a:prstGeom prst="rect">
            <a:avLst/>
          </a:prstGeom>
        </p:spPr>
      </p:pic>
      <p:sp>
        <p:nvSpPr>
          <p:cNvPr id="12" name="TextBox 11">
            <a:extLst>
              <a:ext uri="{FF2B5EF4-FFF2-40B4-BE49-F238E27FC236}">
                <a16:creationId xmlns:a16="http://schemas.microsoft.com/office/drawing/2014/main" id="{ADFCBC0B-BA7C-26F1-F1B4-7CAF3D30266A}"/>
              </a:ext>
            </a:extLst>
          </p:cNvPr>
          <p:cNvSpPr txBox="1"/>
          <p:nvPr/>
        </p:nvSpPr>
        <p:spPr>
          <a:xfrm>
            <a:off x="3641448" y="1154137"/>
            <a:ext cx="7283727" cy="2308324"/>
          </a:xfrm>
          <a:prstGeom prst="rect">
            <a:avLst/>
          </a:prstGeom>
          <a:noFill/>
        </p:spPr>
        <p:txBody>
          <a:bodyPr wrap="square" rtlCol="0">
            <a:spAutoFit/>
          </a:bodyPr>
          <a:lstStyle/>
          <a:p>
            <a:pPr marL="285750" indent="-285750">
              <a:buFont typeface="Arial" panose="020B0604020202020204" pitchFamily="34" charset="0"/>
              <a:buChar char="•"/>
            </a:pPr>
            <a:r>
              <a:rPr lang="en-GB" dirty="0"/>
              <a:t>CV Writing  </a:t>
            </a:r>
          </a:p>
          <a:p>
            <a:pPr marL="285750" indent="-285750">
              <a:buFont typeface="Arial" panose="020B0604020202020204" pitchFamily="34" charset="0"/>
              <a:buChar char="•"/>
            </a:pPr>
            <a:r>
              <a:rPr lang="en-GB" dirty="0"/>
              <a:t>Job Applications </a:t>
            </a:r>
          </a:p>
          <a:p>
            <a:pPr marL="285750" indent="-285750">
              <a:buFont typeface="Arial" panose="020B0604020202020204" pitchFamily="34" charset="0"/>
              <a:buChar char="•"/>
            </a:pPr>
            <a:r>
              <a:rPr lang="en-GB" dirty="0"/>
              <a:t>CV, Cover / disclosure letters </a:t>
            </a:r>
          </a:p>
          <a:p>
            <a:pPr marL="285750" indent="-285750">
              <a:buFont typeface="Arial" panose="020B0604020202020204" pitchFamily="34" charset="0"/>
              <a:buChar char="•"/>
            </a:pPr>
            <a:r>
              <a:rPr lang="en-GB" dirty="0"/>
              <a:t>Mock interviews </a:t>
            </a:r>
          </a:p>
          <a:p>
            <a:pPr marL="285750" indent="-285750">
              <a:buFont typeface="Arial" panose="020B0604020202020204" pitchFamily="34" charset="0"/>
              <a:buChar char="•"/>
            </a:pPr>
            <a:r>
              <a:rPr lang="en-GB" dirty="0"/>
              <a:t>Employment courses</a:t>
            </a:r>
          </a:p>
          <a:p>
            <a:pPr marL="285750" indent="-285750">
              <a:buFont typeface="Arial" panose="020B0604020202020204" pitchFamily="34" charset="0"/>
              <a:buChar char="•"/>
            </a:pPr>
            <a:r>
              <a:rPr lang="en-GB" dirty="0"/>
              <a:t>ID (Birth certificate, driving licence or biometric resident permit).</a:t>
            </a:r>
          </a:p>
          <a:p>
            <a:pPr marL="285750" indent="-285750">
              <a:buFont typeface="Arial" panose="020B0604020202020204" pitchFamily="34" charset="0"/>
              <a:buChar char="•"/>
            </a:pPr>
            <a:r>
              <a:rPr lang="en-GB" dirty="0"/>
              <a:t>Offers Bank Account applications for those that have 6 or more weeks in custody.</a:t>
            </a:r>
          </a:p>
        </p:txBody>
      </p:sp>
      <p:pic>
        <p:nvPicPr>
          <p:cNvPr id="13" name="Picture 12">
            <a:extLst>
              <a:ext uri="{FF2B5EF4-FFF2-40B4-BE49-F238E27FC236}">
                <a16:creationId xmlns:a16="http://schemas.microsoft.com/office/drawing/2014/main" id="{0EFBA530-6523-7010-4C40-CCA5CB141BFB}"/>
              </a:ext>
            </a:extLst>
          </p:cNvPr>
          <p:cNvPicPr>
            <a:picLocks noChangeAspect="1"/>
          </p:cNvPicPr>
          <p:nvPr/>
        </p:nvPicPr>
        <p:blipFill>
          <a:blip r:embed="rId3"/>
          <a:stretch>
            <a:fillRect/>
          </a:stretch>
        </p:blipFill>
        <p:spPr>
          <a:xfrm>
            <a:off x="643458" y="3784663"/>
            <a:ext cx="2645893" cy="914479"/>
          </a:xfrm>
          <a:prstGeom prst="rect">
            <a:avLst/>
          </a:prstGeom>
        </p:spPr>
      </p:pic>
      <p:sp>
        <p:nvSpPr>
          <p:cNvPr id="14" name="TextBox 13">
            <a:extLst>
              <a:ext uri="{FF2B5EF4-FFF2-40B4-BE49-F238E27FC236}">
                <a16:creationId xmlns:a16="http://schemas.microsoft.com/office/drawing/2014/main" id="{289612D9-44F1-75E9-FA0E-4687D9B008A3}"/>
              </a:ext>
            </a:extLst>
          </p:cNvPr>
          <p:cNvSpPr txBox="1"/>
          <p:nvPr/>
        </p:nvSpPr>
        <p:spPr>
          <a:xfrm>
            <a:off x="3641448" y="3673424"/>
            <a:ext cx="7283727" cy="2585323"/>
          </a:xfrm>
          <a:prstGeom prst="rect">
            <a:avLst/>
          </a:prstGeom>
          <a:noFill/>
        </p:spPr>
        <p:txBody>
          <a:bodyPr wrap="square" rtlCol="0">
            <a:spAutoFit/>
          </a:bodyPr>
          <a:lstStyle/>
          <a:p>
            <a:r>
              <a:rPr lang="en-GB" dirty="0"/>
              <a:t>The Street Soccer Academy Coach and Personal Development Programme is a 6-week full time programme consisting of both practical coaching experience (delivered on the astroturf) and classroom-based theory sessions. </a:t>
            </a:r>
          </a:p>
          <a:p>
            <a:endParaRPr lang="en-GB" dirty="0"/>
          </a:p>
          <a:p>
            <a:r>
              <a:rPr lang="en-GB" dirty="0"/>
              <a:t>Street soccer works closely with all resettlement partners and offers continued “through the gate support” via football centres based around Greater Manchester and Lancashire providing support in the community for as long as required. </a:t>
            </a:r>
          </a:p>
        </p:txBody>
      </p:sp>
    </p:spTree>
    <p:extLst>
      <p:ext uri="{BB962C8B-B14F-4D97-AF65-F5344CB8AC3E}">
        <p14:creationId xmlns:p14="http://schemas.microsoft.com/office/powerpoint/2010/main" val="1829297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F47D0-31F7-2A59-7E70-A6A6C3638213}"/>
              </a:ext>
            </a:extLst>
          </p:cNvPr>
          <p:cNvSpPr>
            <a:spLocks noGrp="1"/>
          </p:cNvSpPr>
          <p:nvPr>
            <p:ph type="title"/>
          </p:nvPr>
        </p:nvSpPr>
        <p:spPr/>
        <p:txBody>
          <a:bodyPr/>
          <a:lstStyle/>
          <a:p>
            <a:r>
              <a:rPr lang="en-GB" dirty="0"/>
              <a:t>Activity: SWOT Analysis of Prison Accommodation Pathway</a:t>
            </a:r>
          </a:p>
        </p:txBody>
      </p:sp>
      <p:sp>
        <p:nvSpPr>
          <p:cNvPr id="3" name="Content Placeholder 2">
            <a:extLst>
              <a:ext uri="{FF2B5EF4-FFF2-40B4-BE49-F238E27FC236}">
                <a16:creationId xmlns:a16="http://schemas.microsoft.com/office/drawing/2014/main" id="{38CC0A63-100C-5048-E520-60825E016181}"/>
              </a:ext>
            </a:extLst>
          </p:cNvPr>
          <p:cNvSpPr>
            <a:spLocks noGrp="1"/>
          </p:cNvSpPr>
          <p:nvPr>
            <p:ph idx="1"/>
          </p:nvPr>
        </p:nvSpPr>
        <p:spPr/>
        <p:txBody>
          <a:bodyPr/>
          <a:lstStyle/>
          <a:p>
            <a:pPr marL="0" indent="0">
              <a:buNone/>
            </a:pPr>
            <a:r>
              <a:rPr lang="en-GB" dirty="0"/>
              <a:t>In Groups of 4/5 identify the following:</a:t>
            </a:r>
          </a:p>
          <a:p>
            <a:r>
              <a:rPr lang="en-GB" b="1" dirty="0"/>
              <a:t>Strengths</a:t>
            </a:r>
          </a:p>
          <a:p>
            <a:r>
              <a:rPr lang="en-GB" b="1" dirty="0"/>
              <a:t>Weaknesses</a:t>
            </a:r>
          </a:p>
          <a:p>
            <a:r>
              <a:rPr lang="en-GB" b="1" dirty="0"/>
              <a:t>Opportunities:</a:t>
            </a:r>
          </a:p>
          <a:p>
            <a:pPr marL="0" indent="0">
              <a:buNone/>
            </a:pPr>
            <a:r>
              <a:rPr lang="en-GB" b="1" dirty="0"/>
              <a:t>	- Are there any initiatives that have worked well that your organisation has undertaken which has been effective in supporting a vulnerable demographic?</a:t>
            </a:r>
          </a:p>
          <a:p>
            <a:pPr marL="0" indent="0">
              <a:buNone/>
            </a:pPr>
            <a:r>
              <a:rPr lang="en-GB" b="1" dirty="0"/>
              <a:t>	- Are there any opportunities for your organisation to collaborate with prison services, to better support prison leavers?</a:t>
            </a:r>
          </a:p>
          <a:p>
            <a:r>
              <a:rPr lang="en-GB" b="1" dirty="0"/>
              <a:t>Threats: </a:t>
            </a:r>
          </a:p>
          <a:p>
            <a:pPr marL="0" indent="0">
              <a:buNone/>
            </a:pPr>
            <a:r>
              <a:rPr lang="en-GB" b="1" dirty="0"/>
              <a:t>	- From your area of experience and expertise, what are the risks/threats posed to accommodating prison leavers?</a:t>
            </a:r>
          </a:p>
          <a:p>
            <a:endParaRPr lang="en-GB" b="1" dirty="0"/>
          </a:p>
        </p:txBody>
      </p:sp>
      <p:sp>
        <p:nvSpPr>
          <p:cNvPr id="4" name="Slide Number Placeholder 3">
            <a:extLst>
              <a:ext uri="{FF2B5EF4-FFF2-40B4-BE49-F238E27FC236}">
                <a16:creationId xmlns:a16="http://schemas.microsoft.com/office/drawing/2014/main" id="{0DEFFCCE-1876-A2DB-1605-436AF157263E}"/>
              </a:ext>
            </a:extLst>
          </p:cNvPr>
          <p:cNvSpPr>
            <a:spLocks noGrp="1"/>
          </p:cNvSpPr>
          <p:nvPr>
            <p:ph type="sldNum" sz="quarter" idx="10"/>
          </p:nvPr>
        </p:nvSpPr>
        <p:spPr/>
        <p:txBody>
          <a:bodyPr/>
          <a:lstStyle/>
          <a:p>
            <a:pPr>
              <a:defRPr/>
            </a:pPr>
            <a:fld id="{1FE074B2-39F8-4CB7-AF4C-8EB0625A0E89}" type="slidenum">
              <a:rPr lang="en-GB" smtClean="0"/>
              <a:pPr>
                <a:defRPr/>
              </a:pPr>
              <a:t>16</a:t>
            </a:fld>
            <a:endParaRPr lang="en-GB" dirty="0"/>
          </a:p>
        </p:txBody>
      </p:sp>
    </p:spTree>
    <p:extLst>
      <p:ext uri="{BB962C8B-B14F-4D97-AF65-F5344CB8AC3E}">
        <p14:creationId xmlns:p14="http://schemas.microsoft.com/office/powerpoint/2010/main" val="3217246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922D7-10FF-957A-9958-7991C8D28240}"/>
              </a:ext>
            </a:extLst>
          </p:cNvPr>
          <p:cNvSpPr>
            <a:spLocks noGrp="1"/>
          </p:cNvSpPr>
          <p:nvPr>
            <p:ph type="title"/>
          </p:nvPr>
        </p:nvSpPr>
        <p:spPr/>
        <p:txBody>
          <a:bodyPr/>
          <a:lstStyle/>
          <a:p>
            <a:r>
              <a:rPr lang="en-GB" sz="4000" u="sng" dirty="0"/>
              <a:t>Thank you for your participation!</a:t>
            </a:r>
          </a:p>
        </p:txBody>
      </p:sp>
      <p:sp>
        <p:nvSpPr>
          <p:cNvPr id="3" name="Content Placeholder 2">
            <a:extLst>
              <a:ext uri="{FF2B5EF4-FFF2-40B4-BE49-F238E27FC236}">
                <a16:creationId xmlns:a16="http://schemas.microsoft.com/office/drawing/2014/main" id="{A43FB2B4-846F-1813-8C87-0E0CFF1AB93B}"/>
              </a:ext>
            </a:extLst>
          </p:cNvPr>
          <p:cNvSpPr>
            <a:spLocks noGrp="1"/>
          </p:cNvSpPr>
          <p:nvPr>
            <p:ph idx="1"/>
          </p:nvPr>
        </p:nvSpPr>
        <p:spPr/>
        <p:txBody>
          <a:bodyPr/>
          <a:lstStyle/>
          <a:p>
            <a:endParaRPr lang="en-GB" dirty="0"/>
          </a:p>
          <a:p>
            <a:endParaRPr lang="en-GB" dirty="0"/>
          </a:p>
          <a:p>
            <a:pPr marL="0" indent="0">
              <a:buNone/>
            </a:pPr>
            <a:r>
              <a:rPr lang="en-GB" i="1" dirty="0"/>
              <a:t>For any further questions, please contact us at either:</a:t>
            </a:r>
          </a:p>
          <a:p>
            <a:pPr marL="0" indent="0">
              <a:buNone/>
            </a:pPr>
            <a:r>
              <a:rPr lang="en-GB" dirty="0">
                <a:hlinkClick r:id="rId2"/>
              </a:rPr>
              <a:t>Tom.Warden@justice.gov.uk</a:t>
            </a:r>
            <a:endParaRPr lang="en-GB" dirty="0"/>
          </a:p>
          <a:p>
            <a:pPr marL="0" indent="0">
              <a:buNone/>
            </a:pPr>
            <a:r>
              <a:rPr lang="en-GB" dirty="0">
                <a:hlinkClick r:id="rId3"/>
              </a:rPr>
              <a:t>Jonathan.Penman1@justice.gov.uk</a:t>
            </a:r>
            <a:endParaRPr lang="en-GB" dirty="0"/>
          </a:p>
          <a:p>
            <a:endParaRPr lang="en-GB" dirty="0"/>
          </a:p>
        </p:txBody>
      </p:sp>
      <p:sp>
        <p:nvSpPr>
          <p:cNvPr id="4" name="Slide Number Placeholder 3">
            <a:extLst>
              <a:ext uri="{FF2B5EF4-FFF2-40B4-BE49-F238E27FC236}">
                <a16:creationId xmlns:a16="http://schemas.microsoft.com/office/drawing/2014/main" id="{6CB60872-AF67-05C9-2059-5E8BCF089D76}"/>
              </a:ext>
            </a:extLst>
          </p:cNvPr>
          <p:cNvSpPr>
            <a:spLocks noGrp="1"/>
          </p:cNvSpPr>
          <p:nvPr>
            <p:ph type="sldNum" sz="quarter" idx="10"/>
          </p:nvPr>
        </p:nvSpPr>
        <p:spPr/>
        <p:txBody>
          <a:bodyPr/>
          <a:lstStyle/>
          <a:p>
            <a:pPr>
              <a:defRPr/>
            </a:pPr>
            <a:fld id="{1FE074B2-39F8-4CB7-AF4C-8EB0625A0E89}" type="slidenum">
              <a:rPr lang="en-GB" smtClean="0"/>
              <a:pPr>
                <a:defRPr/>
              </a:pPr>
              <a:t>17</a:t>
            </a:fld>
            <a:endParaRPr lang="en-GB" dirty="0"/>
          </a:p>
        </p:txBody>
      </p:sp>
    </p:spTree>
    <p:extLst>
      <p:ext uri="{BB962C8B-B14F-4D97-AF65-F5344CB8AC3E}">
        <p14:creationId xmlns:p14="http://schemas.microsoft.com/office/powerpoint/2010/main" val="3339891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AE538-EB14-9425-C9A3-5BBBF9A8BD55}"/>
              </a:ext>
            </a:extLst>
          </p:cNvPr>
          <p:cNvSpPr>
            <a:spLocks noGrp="1"/>
          </p:cNvSpPr>
          <p:nvPr>
            <p:ph type="title"/>
          </p:nvPr>
        </p:nvSpPr>
        <p:spPr/>
        <p:txBody>
          <a:bodyPr/>
          <a:lstStyle/>
          <a:p>
            <a:r>
              <a:rPr lang="en-GB" dirty="0"/>
              <a:t>Acronyms</a:t>
            </a:r>
          </a:p>
        </p:txBody>
      </p:sp>
      <p:sp>
        <p:nvSpPr>
          <p:cNvPr id="3" name="Content Placeholder 2">
            <a:extLst>
              <a:ext uri="{FF2B5EF4-FFF2-40B4-BE49-F238E27FC236}">
                <a16:creationId xmlns:a16="http://schemas.microsoft.com/office/drawing/2014/main" id="{9CD958DD-E9E0-F789-8F4F-2054A9721EE4}"/>
              </a:ext>
            </a:extLst>
          </p:cNvPr>
          <p:cNvSpPr>
            <a:spLocks noGrp="1"/>
          </p:cNvSpPr>
          <p:nvPr>
            <p:ph idx="1"/>
          </p:nvPr>
        </p:nvSpPr>
        <p:spPr/>
        <p:txBody>
          <a:bodyPr>
            <a:normAutofit/>
          </a:bodyPr>
          <a:lstStyle/>
          <a:p>
            <a:r>
              <a:rPr lang="en-GB" dirty="0"/>
              <a:t>BCST Basic Custody Screening Tool</a:t>
            </a:r>
          </a:p>
          <a:p>
            <a:r>
              <a:rPr lang="en-GB" dirty="0"/>
              <a:t>COM Community Offender Manager</a:t>
            </a:r>
          </a:p>
          <a:p>
            <a:r>
              <a:rPr lang="en-GB" dirty="0"/>
              <a:t>DTR Duty to Refer</a:t>
            </a:r>
          </a:p>
          <a:p>
            <a:r>
              <a:rPr lang="en-GB" dirty="0"/>
              <a:t>FTR Fixed Term Recall</a:t>
            </a:r>
          </a:p>
          <a:p>
            <a:r>
              <a:rPr lang="en-GB" dirty="0"/>
              <a:t>IOM Integrated Offender Management</a:t>
            </a:r>
          </a:p>
          <a:p>
            <a:r>
              <a:rPr lang="en-GB" dirty="0" err="1"/>
              <a:t>OMiC</a:t>
            </a:r>
            <a:r>
              <a:rPr lang="en-GB" dirty="0"/>
              <a:t> Offender Management in Custody</a:t>
            </a:r>
          </a:p>
          <a:p>
            <a:r>
              <a:rPr lang="en-GB" dirty="0"/>
              <a:t>PPCS Public Protection Casework Section</a:t>
            </a:r>
          </a:p>
          <a:p>
            <a:r>
              <a:rPr lang="en-GB" dirty="0"/>
              <a:t>POM Prison Offender Management</a:t>
            </a:r>
          </a:p>
          <a:p>
            <a:endParaRPr lang="en-GB" dirty="0"/>
          </a:p>
          <a:p>
            <a:endParaRPr lang="en-GB" dirty="0"/>
          </a:p>
        </p:txBody>
      </p:sp>
    </p:spTree>
    <p:extLst>
      <p:ext uri="{BB962C8B-B14F-4D97-AF65-F5344CB8AC3E}">
        <p14:creationId xmlns:p14="http://schemas.microsoft.com/office/powerpoint/2010/main" val="3499248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FB38B-7987-FFCF-3402-47F94BAEEBFD}"/>
              </a:ext>
            </a:extLst>
          </p:cNvPr>
          <p:cNvSpPr>
            <a:spLocks noGrp="1"/>
          </p:cNvSpPr>
          <p:nvPr>
            <p:ph type="title"/>
          </p:nvPr>
        </p:nvSpPr>
        <p:spPr/>
        <p:txBody>
          <a:bodyPr/>
          <a:lstStyle/>
          <a:p>
            <a:r>
              <a:rPr lang="en-GB" dirty="0"/>
              <a:t>Workshop Objectives</a:t>
            </a:r>
          </a:p>
        </p:txBody>
      </p:sp>
      <p:sp>
        <p:nvSpPr>
          <p:cNvPr id="3" name="Content Placeholder 2">
            <a:extLst>
              <a:ext uri="{FF2B5EF4-FFF2-40B4-BE49-F238E27FC236}">
                <a16:creationId xmlns:a16="http://schemas.microsoft.com/office/drawing/2014/main" id="{32D17763-D050-C66D-5E18-440248D2344F}"/>
              </a:ext>
            </a:extLst>
          </p:cNvPr>
          <p:cNvSpPr>
            <a:spLocks noGrp="1"/>
          </p:cNvSpPr>
          <p:nvPr>
            <p:ph idx="1"/>
          </p:nvPr>
        </p:nvSpPr>
        <p:spPr/>
        <p:txBody>
          <a:bodyPr/>
          <a:lstStyle/>
          <a:p>
            <a:r>
              <a:rPr lang="en-GB" dirty="0"/>
              <a:t>Understand the structure of HMPPS</a:t>
            </a:r>
          </a:p>
          <a:p>
            <a:r>
              <a:rPr lang="en-GB" dirty="0"/>
              <a:t>Learn the prison resettlement pathway</a:t>
            </a:r>
          </a:p>
          <a:p>
            <a:r>
              <a:rPr lang="en-GB" dirty="0"/>
              <a:t>Identify risks and development opportunities</a:t>
            </a:r>
          </a:p>
        </p:txBody>
      </p:sp>
      <p:sp>
        <p:nvSpPr>
          <p:cNvPr id="4" name="Slide Number Placeholder 3">
            <a:extLst>
              <a:ext uri="{FF2B5EF4-FFF2-40B4-BE49-F238E27FC236}">
                <a16:creationId xmlns:a16="http://schemas.microsoft.com/office/drawing/2014/main" id="{3C80F42F-F1A7-679B-1DB4-4BD94120B446}"/>
              </a:ext>
            </a:extLst>
          </p:cNvPr>
          <p:cNvSpPr>
            <a:spLocks noGrp="1"/>
          </p:cNvSpPr>
          <p:nvPr>
            <p:ph type="sldNum" sz="quarter" idx="10"/>
          </p:nvPr>
        </p:nvSpPr>
        <p:spPr/>
        <p:txBody>
          <a:bodyPr/>
          <a:lstStyle/>
          <a:p>
            <a:pPr>
              <a:defRPr/>
            </a:pPr>
            <a:fld id="{1FE074B2-39F8-4CB7-AF4C-8EB0625A0E89}" type="slidenum">
              <a:rPr lang="en-GB" smtClean="0"/>
              <a:pPr>
                <a:defRPr/>
              </a:pPr>
              <a:t>2</a:t>
            </a:fld>
            <a:endParaRPr lang="en-GB" dirty="0"/>
          </a:p>
        </p:txBody>
      </p:sp>
    </p:spTree>
    <p:extLst>
      <p:ext uri="{BB962C8B-B14F-4D97-AF65-F5344CB8AC3E}">
        <p14:creationId xmlns:p14="http://schemas.microsoft.com/office/powerpoint/2010/main" val="2530886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71C5-5113-A6A7-EFEB-E9AC168FA662}"/>
              </a:ext>
            </a:extLst>
          </p:cNvPr>
          <p:cNvSpPr>
            <a:spLocks noGrp="1"/>
          </p:cNvSpPr>
          <p:nvPr>
            <p:ph type="title"/>
          </p:nvPr>
        </p:nvSpPr>
        <p:spPr/>
        <p:txBody>
          <a:bodyPr/>
          <a:lstStyle/>
          <a:p>
            <a:r>
              <a:rPr lang="en-GB" dirty="0"/>
              <a:t>Ministry of Justice</a:t>
            </a:r>
          </a:p>
        </p:txBody>
      </p:sp>
      <p:pic>
        <p:nvPicPr>
          <p:cNvPr id="6" name="Content Placeholder 5">
            <a:extLst>
              <a:ext uri="{FF2B5EF4-FFF2-40B4-BE49-F238E27FC236}">
                <a16:creationId xmlns:a16="http://schemas.microsoft.com/office/drawing/2014/main" id="{88E29EAC-EBA6-B26D-260F-4259EC0C1324}"/>
              </a:ext>
            </a:extLst>
          </p:cNvPr>
          <p:cNvPicPr>
            <a:picLocks noGrp="1" noChangeAspect="1"/>
          </p:cNvPicPr>
          <p:nvPr>
            <p:ph idx="1"/>
          </p:nvPr>
        </p:nvPicPr>
        <p:blipFill rotWithShape="1">
          <a:blip r:embed="rId2"/>
          <a:srcRect l="35426" t="46348" r="11653" b="21461"/>
          <a:stretch/>
        </p:blipFill>
        <p:spPr>
          <a:xfrm>
            <a:off x="527051" y="1219200"/>
            <a:ext cx="11131200" cy="3808689"/>
          </a:xfrm>
        </p:spPr>
      </p:pic>
      <p:sp>
        <p:nvSpPr>
          <p:cNvPr id="4" name="Slide Number Placeholder 3">
            <a:extLst>
              <a:ext uri="{FF2B5EF4-FFF2-40B4-BE49-F238E27FC236}">
                <a16:creationId xmlns:a16="http://schemas.microsoft.com/office/drawing/2014/main" id="{AD3B9C70-C7F7-29FF-1C5A-0F413BE6CEBA}"/>
              </a:ext>
            </a:extLst>
          </p:cNvPr>
          <p:cNvSpPr>
            <a:spLocks noGrp="1"/>
          </p:cNvSpPr>
          <p:nvPr>
            <p:ph type="sldNum" sz="quarter" idx="10"/>
          </p:nvPr>
        </p:nvSpPr>
        <p:spPr/>
        <p:txBody>
          <a:bodyPr/>
          <a:lstStyle/>
          <a:p>
            <a:pPr>
              <a:defRPr/>
            </a:pPr>
            <a:fld id="{1FE074B2-39F8-4CB7-AF4C-8EB0625A0E89}" type="slidenum">
              <a:rPr lang="en-GB" smtClean="0"/>
              <a:pPr>
                <a:defRPr/>
              </a:pPr>
              <a:t>3</a:t>
            </a:fld>
            <a:endParaRPr lang="en-GB" dirty="0"/>
          </a:p>
        </p:txBody>
      </p:sp>
    </p:spTree>
    <p:extLst>
      <p:ext uri="{BB962C8B-B14F-4D97-AF65-F5344CB8AC3E}">
        <p14:creationId xmlns:p14="http://schemas.microsoft.com/office/powerpoint/2010/main" val="4124156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EA21593-37AF-5682-8804-D38974B074E5}"/>
              </a:ext>
            </a:extLst>
          </p:cNvPr>
          <p:cNvPicPr>
            <a:picLocks noGrp="1" noChangeAspect="1"/>
          </p:cNvPicPr>
          <p:nvPr>
            <p:ph idx="1"/>
          </p:nvPr>
        </p:nvPicPr>
        <p:blipFill rotWithShape="1">
          <a:blip r:embed="rId2"/>
          <a:srcRect l="2927" t="20540" r="57946" b="9678"/>
          <a:stretch/>
        </p:blipFill>
        <p:spPr>
          <a:xfrm>
            <a:off x="731521" y="1031581"/>
            <a:ext cx="4933282" cy="4948993"/>
          </a:xfrm>
        </p:spPr>
      </p:pic>
      <p:sp>
        <p:nvSpPr>
          <p:cNvPr id="4" name="Slide Number Placeholder 3">
            <a:extLst>
              <a:ext uri="{FF2B5EF4-FFF2-40B4-BE49-F238E27FC236}">
                <a16:creationId xmlns:a16="http://schemas.microsoft.com/office/drawing/2014/main" id="{157C3630-2BEE-A035-4274-974607E665FD}"/>
              </a:ext>
            </a:extLst>
          </p:cNvPr>
          <p:cNvSpPr>
            <a:spLocks noGrp="1"/>
          </p:cNvSpPr>
          <p:nvPr>
            <p:ph type="sldNum" sz="quarter" idx="10"/>
          </p:nvPr>
        </p:nvSpPr>
        <p:spPr/>
        <p:txBody>
          <a:bodyPr/>
          <a:lstStyle/>
          <a:p>
            <a:pPr>
              <a:defRPr/>
            </a:pPr>
            <a:fld id="{1FE074B2-39F8-4CB7-AF4C-8EB0625A0E89}" type="slidenum">
              <a:rPr lang="en-GB" smtClean="0"/>
              <a:pPr>
                <a:defRPr/>
              </a:pPr>
              <a:t>4</a:t>
            </a:fld>
            <a:endParaRPr lang="en-GB" dirty="0"/>
          </a:p>
        </p:txBody>
      </p:sp>
      <p:sp>
        <p:nvSpPr>
          <p:cNvPr id="7" name="TextBox 6">
            <a:extLst>
              <a:ext uri="{FF2B5EF4-FFF2-40B4-BE49-F238E27FC236}">
                <a16:creationId xmlns:a16="http://schemas.microsoft.com/office/drawing/2014/main" id="{C660D505-DE5F-BD6E-36B5-9800C819D758}"/>
              </a:ext>
            </a:extLst>
          </p:cNvPr>
          <p:cNvSpPr txBox="1"/>
          <p:nvPr/>
        </p:nvSpPr>
        <p:spPr>
          <a:xfrm>
            <a:off x="6706870" y="1028343"/>
            <a:ext cx="4933281" cy="4801314"/>
          </a:xfrm>
          <a:prstGeom prst="rect">
            <a:avLst/>
          </a:prstGeom>
          <a:noFill/>
        </p:spPr>
        <p:txBody>
          <a:bodyPr wrap="square" rtlCol="0">
            <a:spAutoFit/>
          </a:bodyPr>
          <a:lstStyle/>
          <a:p>
            <a:r>
              <a:rPr lang="en-GB" b="1" dirty="0"/>
              <a:t>Area Executive Director</a:t>
            </a:r>
          </a:p>
          <a:p>
            <a:endParaRPr lang="en-GB" b="1" dirty="0"/>
          </a:p>
          <a:p>
            <a:r>
              <a:rPr lang="en-GB" b="1" dirty="0"/>
              <a:t>Prison Group Directorate </a:t>
            </a:r>
            <a:r>
              <a:rPr lang="en-GB" dirty="0"/>
              <a:t>– GMMC (SHS)</a:t>
            </a:r>
          </a:p>
          <a:p>
            <a:pPr marL="285750" indent="-285750">
              <a:buFont typeface="Arial" panose="020B0604020202020204" pitchFamily="34" charset="0"/>
              <a:buChar char="•"/>
            </a:pPr>
            <a:r>
              <a:rPr lang="en-GB" dirty="0"/>
              <a:t>HMP Forest Bank, Hindley, Buckley Hall, Manchester</a:t>
            </a:r>
          </a:p>
          <a:p>
            <a:pPr marL="285750" indent="-285750">
              <a:buFont typeface="Arial" panose="020B0604020202020204" pitchFamily="34" charset="0"/>
              <a:buChar char="•"/>
            </a:pPr>
            <a:endParaRPr lang="en-GB" dirty="0"/>
          </a:p>
          <a:p>
            <a:r>
              <a:rPr lang="en-GB" b="1" dirty="0"/>
              <a:t>Probation Region </a:t>
            </a:r>
            <a:r>
              <a:rPr lang="en-GB" dirty="0"/>
              <a:t>- Greater Manchester</a:t>
            </a:r>
          </a:p>
          <a:p>
            <a:r>
              <a:rPr lang="en-GB" dirty="0"/>
              <a:t>Community Integration Team</a:t>
            </a:r>
          </a:p>
          <a:p>
            <a:pPr marL="285750" indent="-285750">
              <a:buFont typeface="Arial" panose="020B0604020202020204" pitchFamily="34" charset="0"/>
              <a:buChar char="•"/>
            </a:pPr>
            <a:r>
              <a:rPr lang="en-GB" dirty="0"/>
              <a:t>Homeless Prevention Team</a:t>
            </a:r>
          </a:p>
          <a:p>
            <a:pPr marL="285750" indent="-285750">
              <a:buFont typeface="Arial" panose="020B0604020202020204" pitchFamily="34" charset="0"/>
              <a:buChar char="•"/>
            </a:pPr>
            <a:endParaRPr lang="en-GB" dirty="0"/>
          </a:p>
          <a:p>
            <a:endParaRPr lang="en-GB" dirty="0"/>
          </a:p>
          <a:p>
            <a:endParaRPr lang="en-GB" dirty="0"/>
          </a:p>
          <a:p>
            <a:r>
              <a:rPr lang="en-GB" b="1" dirty="0"/>
              <a:t>HM Inspectorate of Prisons </a:t>
            </a:r>
            <a:r>
              <a:rPr lang="en-GB" dirty="0"/>
              <a:t>evaluates prisons on the four ‘healthy prison’ areas: safety, respect, purposeful activity and resettlement.</a:t>
            </a:r>
          </a:p>
          <a:p>
            <a:pPr marL="285750" indent="-285750">
              <a:buFont typeface="Arial" panose="020B0604020202020204" pitchFamily="34" charset="0"/>
              <a:buChar char="•"/>
            </a:pPr>
            <a:endParaRPr lang="en-GB" dirty="0"/>
          </a:p>
        </p:txBody>
      </p:sp>
      <p:sp>
        <p:nvSpPr>
          <p:cNvPr id="8" name="TextBox 7">
            <a:extLst>
              <a:ext uri="{FF2B5EF4-FFF2-40B4-BE49-F238E27FC236}">
                <a16:creationId xmlns:a16="http://schemas.microsoft.com/office/drawing/2014/main" id="{C0F1B1B6-3130-B3CD-3004-8F84BCFAE418}"/>
              </a:ext>
            </a:extLst>
          </p:cNvPr>
          <p:cNvSpPr txBox="1"/>
          <p:nvPr/>
        </p:nvSpPr>
        <p:spPr>
          <a:xfrm>
            <a:off x="731521" y="390525"/>
            <a:ext cx="8755379" cy="477054"/>
          </a:xfrm>
          <a:prstGeom prst="rect">
            <a:avLst/>
          </a:prstGeom>
          <a:noFill/>
        </p:spPr>
        <p:txBody>
          <a:bodyPr wrap="square" rtlCol="0">
            <a:spAutoFit/>
          </a:bodyPr>
          <a:lstStyle/>
          <a:p>
            <a:r>
              <a:rPr lang="en-GB" sz="2500" b="1" dirty="0">
                <a:solidFill>
                  <a:schemeClr val="tx2"/>
                </a:solidFill>
              </a:rPr>
              <a:t>One HMPPS</a:t>
            </a:r>
          </a:p>
        </p:txBody>
      </p:sp>
    </p:spTree>
    <p:extLst>
      <p:ext uri="{BB962C8B-B14F-4D97-AF65-F5344CB8AC3E}">
        <p14:creationId xmlns:p14="http://schemas.microsoft.com/office/powerpoint/2010/main" val="1228794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DACAB-C54C-6471-567C-CB31B2A2FB5E}"/>
              </a:ext>
            </a:extLst>
          </p:cNvPr>
          <p:cNvSpPr>
            <a:spLocks noGrp="1"/>
          </p:cNvSpPr>
          <p:nvPr>
            <p:ph type="title"/>
          </p:nvPr>
        </p:nvSpPr>
        <p:spPr/>
        <p:txBody>
          <a:bodyPr/>
          <a:lstStyle/>
          <a:p>
            <a:r>
              <a:rPr lang="en-GB" dirty="0"/>
              <a:t>Role of SHS</a:t>
            </a:r>
          </a:p>
        </p:txBody>
      </p:sp>
      <p:sp>
        <p:nvSpPr>
          <p:cNvPr id="3" name="Content Placeholder 2">
            <a:extLst>
              <a:ext uri="{FF2B5EF4-FFF2-40B4-BE49-F238E27FC236}">
                <a16:creationId xmlns:a16="http://schemas.microsoft.com/office/drawing/2014/main" id="{E3806828-290D-6D65-9760-8C5C9D654AFA}"/>
              </a:ext>
            </a:extLst>
          </p:cNvPr>
          <p:cNvSpPr>
            <a:spLocks noGrp="1"/>
          </p:cNvSpPr>
          <p:nvPr>
            <p:ph idx="1"/>
          </p:nvPr>
        </p:nvSpPr>
        <p:spPr/>
        <p:txBody>
          <a:bodyPr/>
          <a:lstStyle/>
          <a:p>
            <a:pPr marL="0" indent="0">
              <a:buNone/>
            </a:pPr>
            <a:r>
              <a:rPr lang="en-GB" dirty="0"/>
              <a:t>Managed by the Prison Group Directorate.</a:t>
            </a:r>
          </a:p>
          <a:p>
            <a:pPr marL="0" indent="0">
              <a:buNone/>
            </a:pPr>
            <a:endParaRPr lang="en-GB" dirty="0"/>
          </a:p>
          <a:p>
            <a:r>
              <a:rPr lang="en-GB" dirty="0"/>
              <a:t>Accommodation Pathway lead</a:t>
            </a:r>
          </a:p>
          <a:p>
            <a:r>
              <a:rPr lang="en-GB" dirty="0"/>
              <a:t>Strategic support for Head of Reducing Reoffending</a:t>
            </a:r>
          </a:p>
          <a:p>
            <a:r>
              <a:rPr lang="en-GB" dirty="0"/>
              <a:t>Interrogate release data – promote evidence-based learning </a:t>
            </a:r>
          </a:p>
          <a:p>
            <a:r>
              <a:rPr lang="en-GB" dirty="0"/>
              <a:t>Deliver training &amp; consultancy</a:t>
            </a:r>
          </a:p>
          <a:p>
            <a:r>
              <a:rPr lang="en-GB" dirty="0"/>
              <a:t>Ensure delivery of Duty to Refer (awareness, policy framework)</a:t>
            </a:r>
          </a:p>
          <a:p>
            <a:r>
              <a:rPr lang="en-GB" dirty="0"/>
              <a:t>Prison/community point of contact</a:t>
            </a:r>
          </a:p>
        </p:txBody>
      </p:sp>
      <p:sp>
        <p:nvSpPr>
          <p:cNvPr id="4" name="Slide Number Placeholder 3">
            <a:extLst>
              <a:ext uri="{FF2B5EF4-FFF2-40B4-BE49-F238E27FC236}">
                <a16:creationId xmlns:a16="http://schemas.microsoft.com/office/drawing/2014/main" id="{47959AE3-25B9-2A48-9736-7152153C27E3}"/>
              </a:ext>
            </a:extLst>
          </p:cNvPr>
          <p:cNvSpPr>
            <a:spLocks noGrp="1"/>
          </p:cNvSpPr>
          <p:nvPr>
            <p:ph type="sldNum" sz="quarter" idx="10"/>
          </p:nvPr>
        </p:nvSpPr>
        <p:spPr/>
        <p:txBody>
          <a:bodyPr/>
          <a:lstStyle/>
          <a:p>
            <a:pPr>
              <a:defRPr/>
            </a:pPr>
            <a:fld id="{1FE074B2-39F8-4CB7-AF4C-8EB0625A0E89}" type="slidenum">
              <a:rPr lang="en-GB" smtClean="0"/>
              <a:pPr>
                <a:defRPr/>
              </a:pPr>
              <a:t>5</a:t>
            </a:fld>
            <a:endParaRPr lang="en-GB" dirty="0"/>
          </a:p>
        </p:txBody>
      </p:sp>
    </p:spTree>
    <p:extLst>
      <p:ext uri="{BB962C8B-B14F-4D97-AF65-F5344CB8AC3E}">
        <p14:creationId xmlns:p14="http://schemas.microsoft.com/office/powerpoint/2010/main" val="1256926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7B9F3-E2C2-1950-65CC-A7AF3C242CB7}"/>
              </a:ext>
            </a:extLst>
          </p:cNvPr>
          <p:cNvSpPr>
            <a:spLocks noGrp="1"/>
          </p:cNvSpPr>
          <p:nvPr>
            <p:ph type="title"/>
          </p:nvPr>
        </p:nvSpPr>
        <p:spPr>
          <a:xfrm>
            <a:off x="527051" y="2593976"/>
            <a:ext cx="11133667" cy="511175"/>
          </a:xfrm>
        </p:spPr>
        <p:txBody>
          <a:bodyPr/>
          <a:lstStyle/>
          <a:p>
            <a:r>
              <a:rPr lang="en-GB" sz="4000" dirty="0"/>
              <a:t>Resettlement Pathway</a:t>
            </a:r>
          </a:p>
        </p:txBody>
      </p:sp>
      <p:sp>
        <p:nvSpPr>
          <p:cNvPr id="3" name="Slide Number Placeholder 2">
            <a:extLst>
              <a:ext uri="{FF2B5EF4-FFF2-40B4-BE49-F238E27FC236}">
                <a16:creationId xmlns:a16="http://schemas.microsoft.com/office/drawing/2014/main" id="{0D1AEEE3-B4E5-E94A-7A76-170747F3DE31}"/>
              </a:ext>
            </a:extLst>
          </p:cNvPr>
          <p:cNvSpPr>
            <a:spLocks noGrp="1"/>
          </p:cNvSpPr>
          <p:nvPr>
            <p:ph type="sldNum" sz="quarter" idx="10"/>
          </p:nvPr>
        </p:nvSpPr>
        <p:spPr/>
        <p:txBody>
          <a:bodyPr/>
          <a:lstStyle/>
          <a:p>
            <a:pPr>
              <a:defRPr/>
            </a:pPr>
            <a:fld id="{9672AA73-CADC-4403-9762-00B0D83AEF27}" type="slidenum">
              <a:rPr lang="en-GB" smtClean="0"/>
              <a:pPr>
                <a:defRPr/>
              </a:pPr>
              <a:t>6</a:t>
            </a:fld>
            <a:endParaRPr lang="en-GB" dirty="0"/>
          </a:p>
        </p:txBody>
      </p:sp>
    </p:spTree>
    <p:extLst>
      <p:ext uri="{BB962C8B-B14F-4D97-AF65-F5344CB8AC3E}">
        <p14:creationId xmlns:p14="http://schemas.microsoft.com/office/powerpoint/2010/main" val="3115826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5F474-4929-A6F9-FFA2-1F7DD20848EC}"/>
              </a:ext>
            </a:extLst>
          </p:cNvPr>
          <p:cNvSpPr>
            <a:spLocks noGrp="1"/>
          </p:cNvSpPr>
          <p:nvPr>
            <p:ph type="title"/>
          </p:nvPr>
        </p:nvSpPr>
        <p:spPr/>
        <p:txBody>
          <a:bodyPr/>
          <a:lstStyle/>
          <a:p>
            <a:r>
              <a:rPr lang="en-GB" dirty="0"/>
              <a:t>Prison Processes</a:t>
            </a:r>
          </a:p>
        </p:txBody>
      </p:sp>
      <p:sp>
        <p:nvSpPr>
          <p:cNvPr id="3" name="Content Placeholder 2">
            <a:extLst>
              <a:ext uri="{FF2B5EF4-FFF2-40B4-BE49-F238E27FC236}">
                <a16:creationId xmlns:a16="http://schemas.microsoft.com/office/drawing/2014/main" id="{F8A66CEC-C1CB-D46A-EFAD-F2524129CFA9}"/>
              </a:ext>
            </a:extLst>
          </p:cNvPr>
          <p:cNvSpPr>
            <a:spLocks noGrp="1"/>
          </p:cNvSpPr>
          <p:nvPr>
            <p:ph idx="1"/>
          </p:nvPr>
        </p:nvSpPr>
        <p:spPr/>
        <p:txBody>
          <a:bodyPr/>
          <a:lstStyle/>
          <a:p>
            <a:pPr marL="0" indent="0">
              <a:buNone/>
            </a:pPr>
            <a:r>
              <a:rPr lang="en-GB" dirty="0"/>
              <a:t>Reception</a:t>
            </a:r>
          </a:p>
          <a:p>
            <a:r>
              <a:rPr lang="en-GB" dirty="0"/>
              <a:t>Admitted to prison reception from court with remand or sentencing warrant.</a:t>
            </a:r>
          </a:p>
          <a:p>
            <a:r>
              <a:rPr lang="en-GB" dirty="0"/>
              <a:t>Screened by healthcare services.</a:t>
            </a:r>
          </a:p>
          <a:p>
            <a:r>
              <a:rPr lang="en-GB" dirty="0"/>
              <a:t>Belongings placed in property.</a:t>
            </a:r>
          </a:p>
          <a:p>
            <a:r>
              <a:rPr lang="en-GB" dirty="0"/>
              <a:t>Cell sharing risk assessment.</a:t>
            </a:r>
          </a:p>
          <a:p>
            <a:r>
              <a:rPr lang="en-GB" dirty="0"/>
              <a:t>Moved from reception to induction wing.</a:t>
            </a:r>
          </a:p>
          <a:p>
            <a:r>
              <a:rPr lang="en-GB" dirty="0"/>
              <a:t>Induction facilitated by the Information Advice &amp; Guidance service (Employment, Education and Resettlement advice).</a:t>
            </a:r>
          </a:p>
          <a:p>
            <a:endParaRPr lang="en-GB" dirty="0"/>
          </a:p>
          <a:p>
            <a:endParaRPr lang="en-GB" dirty="0"/>
          </a:p>
        </p:txBody>
      </p:sp>
    </p:spTree>
    <p:extLst>
      <p:ext uri="{BB962C8B-B14F-4D97-AF65-F5344CB8AC3E}">
        <p14:creationId xmlns:p14="http://schemas.microsoft.com/office/powerpoint/2010/main" val="356511625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460E-76CF-B61E-8D95-CC32F8D1F1A4}"/>
              </a:ext>
            </a:extLst>
          </p:cNvPr>
          <p:cNvSpPr>
            <a:spLocks noGrp="1"/>
          </p:cNvSpPr>
          <p:nvPr>
            <p:ph type="title"/>
          </p:nvPr>
        </p:nvSpPr>
        <p:spPr/>
        <p:txBody>
          <a:bodyPr/>
          <a:lstStyle/>
          <a:p>
            <a:r>
              <a:rPr lang="en-GB" dirty="0"/>
              <a:t>Identification of Resettlement Needs</a:t>
            </a:r>
          </a:p>
        </p:txBody>
      </p:sp>
      <p:pic>
        <p:nvPicPr>
          <p:cNvPr id="1028" name="Picture 4">
            <a:extLst>
              <a:ext uri="{FF2B5EF4-FFF2-40B4-BE49-F238E27FC236}">
                <a16:creationId xmlns:a16="http://schemas.microsoft.com/office/drawing/2014/main" id="{EB746A9A-1E94-D57E-F521-2CE2D4D1030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44717" y="1255713"/>
            <a:ext cx="10192954" cy="4586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057036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23354-393E-1F77-3C2A-CFD12801B8DE}"/>
              </a:ext>
            </a:extLst>
          </p:cNvPr>
          <p:cNvSpPr>
            <a:spLocks noGrp="1"/>
          </p:cNvSpPr>
          <p:nvPr>
            <p:ph type="title"/>
          </p:nvPr>
        </p:nvSpPr>
        <p:spPr/>
        <p:txBody>
          <a:bodyPr/>
          <a:lstStyle/>
          <a:p>
            <a:r>
              <a:rPr lang="en-GB" dirty="0"/>
              <a:t>Resettlement Allocations</a:t>
            </a:r>
          </a:p>
        </p:txBody>
      </p:sp>
      <p:pic>
        <p:nvPicPr>
          <p:cNvPr id="2050" name="Picture 2">
            <a:extLst>
              <a:ext uri="{FF2B5EF4-FFF2-40B4-BE49-F238E27FC236}">
                <a16:creationId xmlns:a16="http://schemas.microsoft.com/office/drawing/2014/main" id="{783883AC-D27E-5CF2-A1EC-B20652D7939C}"/>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5234" t="5443" r="4988" b="57178"/>
          <a:stretch/>
        </p:blipFill>
        <p:spPr bwMode="auto">
          <a:xfrm>
            <a:off x="1066800" y="1385035"/>
            <a:ext cx="8575040" cy="188563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2C2FEBF-6983-7407-7C2F-0D2889F668D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64" t="6989" r="6094" b="7519"/>
          <a:stretch/>
        </p:blipFill>
        <p:spPr bwMode="auto">
          <a:xfrm>
            <a:off x="1137920" y="3712528"/>
            <a:ext cx="5088139" cy="2413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30517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HMPPS Colours">
      <a:dk1>
        <a:sysClr val="windowText" lastClr="000000"/>
      </a:dk1>
      <a:lt1>
        <a:sysClr val="window" lastClr="FFFFFF"/>
      </a:lt1>
      <a:dk2>
        <a:srgbClr val="7F4098"/>
      </a:dk2>
      <a:lt2>
        <a:srgbClr val="E7E6E6"/>
      </a:lt2>
      <a:accent1>
        <a:srgbClr val="7F4098"/>
      </a:accent1>
      <a:accent2>
        <a:srgbClr val="D0B9DA"/>
      </a:accent2>
      <a:accent3>
        <a:srgbClr val="F3EEF6"/>
      </a:accent3>
      <a:accent4>
        <a:srgbClr val="0096D7"/>
      </a:accent4>
      <a:accent5>
        <a:srgbClr val="A3D9F0"/>
      </a:accent5>
      <a:accent6>
        <a:srgbClr val="E8F5FB"/>
      </a:accent6>
      <a:hlink>
        <a:srgbClr val="0563C1"/>
      </a:hlink>
      <a:folHlink>
        <a:srgbClr val="954F72"/>
      </a:folHlink>
    </a:clrScheme>
    <a:fontScheme name="Arial Fonts">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3329162D-B8E6-4C67-889A-11B61790BDAE}" vid="{4B8DA0D7-C7EE-4848-9B10-395542E678B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HMPPS Colours">
    <a:dk1>
      <a:sysClr val="windowText" lastClr="000000"/>
    </a:dk1>
    <a:lt1>
      <a:sysClr val="window" lastClr="FFFFFF"/>
    </a:lt1>
    <a:dk2>
      <a:srgbClr val="7F4098"/>
    </a:dk2>
    <a:lt2>
      <a:srgbClr val="E7E6E6"/>
    </a:lt2>
    <a:accent1>
      <a:srgbClr val="7F4098"/>
    </a:accent1>
    <a:accent2>
      <a:srgbClr val="D0B9DA"/>
    </a:accent2>
    <a:accent3>
      <a:srgbClr val="F3EEF6"/>
    </a:accent3>
    <a:accent4>
      <a:srgbClr val="0096D7"/>
    </a:accent4>
    <a:accent5>
      <a:srgbClr val="A3D9F0"/>
    </a:accent5>
    <a:accent6>
      <a:srgbClr val="E8F5FB"/>
    </a:accent6>
    <a:hlink>
      <a:srgbClr val="0563C1"/>
    </a:hlink>
    <a:folHlink>
      <a:srgbClr val="954F72"/>
    </a:folHlink>
  </a:clrScheme>
</a:themeOverride>
</file>

<file path=ppt/theme/themeOverride2.xml><?xml version="1.0" encoding="utf-8"?>
<a:themeOverride xmlns:a="http://schemas.openxmlformats.org/drawingml/2006/main">
  <a:clrScheme name="HMPPS Colours">
    <a:dk1>
      <a:sysClr val="windowText" lastClr="000000"/>
    </a:dk1>
    <a:lt1>
      <a:sysClr val="window" lastClr="FFFFFF"/>
    </a:lt1>
    <a:dk2>
      <a:srgbClr val="7F4098"/>
    </a:dk2>
    <a:lt2>
      <a:srgbClr val="E7E6E6"/>
    </a:lt2>
    <a:accent1>
      <a:srgbClr val="7F4098"/>
    </a:accent1>
    <a:accent2>
      <a:srgbClr val="D0B9DA"/>
    </a:accent2>
    <a:accent3>
      <a:srgbClr val="F3EEF6"/>
    </a:accent3>
    <a:accent4>
      <a:srgbClr val="0096D7"/>
    </a:accent4>
    <a:accent5>
      <a:srgbClr val="A3D9F0"/>
    </a:accent5>
    <a:accent6>
      <a:srgbClr val="E8F5FB"/>
    </a:accent6>
    <a:hlink>
      <a:srgbClr val="0563C1"/>
    </a:hlink>
    <a:folHlink>
      <a:srgbClr val="954F72"/>
    </a:folHlink>
  </a:clrScheme>
</a:themeOverride>
</file>

<file path=ppt/theme/themeOverride3.xml><?xml version="1.0" encoding="utf-8"?>
<a:themeOverride xmlns:a="http://schemas.openxmlformats.org/drawingml/2006/main">
  <a:clrScheme name="HMPPS Colours">
    <a:dk1>
      <a:sysClr val="windowText" lastClr="000000"/>
    </a:dk1>
    <a:lt1>
      <a:sysClr val="window" lastClr="FFFFFF"/>
    </a:lt1>
    <a:dk2>
      <a:srgbClr val="7F4098"/>
    </a:dk2>
    <a:lt2>
      <a:srgbClr val="E7E6E6"/>
    </a:lt2>
    <a:accent1>
      <a:srgbClr val="7F4098"/>
    </a:accent1>
    <a:accent2>
      <a:srgbClr val="D0B9DA"/>
    </a:accent2>
    <a:accent3>
      <a:srgbClr val="F3EEF6"/>
    </a:accent3>
    <a:accent4>
      <a:srgbClr val="0096D7"/>
    </a:accent4>
    <a:accent5>
      <a:srgbClr val="A3D9F0"/>
    </a:accent5>
    <a:accent6>
      <a:srgbClr val="E8F5FB"/>
    </a:accent6>
    <a:hlink>
      <a:srgbClr val="0563C1"/>
    </a:hlink>
    <a:folHlink>
      <a:srgbClr val="954F72"/>
    </a:folHlink>
  </a:clrScheme>
</a:themeOverride>
</file>

<file path=ppt/theme/themeOverride4.xml><?xml version="1.0" encoding="utf-8"?>
<a:themeOverride xmlns:a="http://schemas.openxmlformats.org/drawingml/2006/main">
  <a:clrScheme name="HMPPS Colours">
    <a:dk1>
      <a:sysClr val="windowText" lastClr="000000"/>
    </a:dk1>
    <a:lt1>
      <a:sysClr val="window" lastClr="FFFFFF"/>
    </a:lt1>
    <a:dk2>
      <a:srgbClr val="7F4098"/>
    </a:dk2>
    <a:lt2>
      <a:srgbClr val="E7E6E6"/>
    </a:lt2>
    <a:accent1>
      <a:srgbClr val="7F4098"/>
    </a:accent1>
    <a:accent2>
      <a:srgbClr val="D0B9DA"/>
    </a:accent2>
    <a:accent3>
      <a:srgbClr val="F3EEF6"/>
    </a:accent3>
    <a:accent4>
      <a:srgbClr val="0096D7"/>
    </a:accent4>
    <a:accent5>
      <a:srgbClr val="A3D9F0"/>
    </a:accent5>
    <a:accent6>
      <a:srgbClr val="E8F5F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5205</TotalTime>
  <Words>964</Words>
  <Application>Microsoft Office PowerPoint</Application>
  <PresentationFormat>Widescreen</PresentationFormat>
  <Paragraphs>133</Paragraphs>
  <Slides>18</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Calibri</vt:lpstr>
      <vt:lpstr>Calibri Light</vt:lpstr>
      <vt:lpstr>Symbol</vt:lpstr>
      <vt:lpstr>Office Theme</vt:lpstr>
      <vt:lpstr>1_Office Theme</vt:lpstr>
      <vt:lpstr>Prison Resettlement Pathway</vt:lpstr>
      <vt:lpstr>Workshop Objectives</vt:lpstr>
      <vt:lpstr>Ministry of Justice</vt:lpstr>
      <vt:lpstr>PowerPoint Presentation</vt:lpstr>
      <vt:lpstr>Role of SHS</vt:lpstr>
      <vt:lpstr>Resettlement Pathway</vt:lpstr>
      <vt:lpstr>Prison Processes</vt:lpstr>
      <vt:lpstr>Identification of Resettlement Needs</vt:lpstr>
      <vt:lpstr>Resettlement Allocations</vt:lpstr>
      <vt:lpstr>PowerPoint Presentation</vt:lpstr>
      <vt:lpstr>Duty to Refer Responsibility</vt:lpstr>
      <vt:lpstr>Resettlement Boards</vt:lpstr>
      <vt:lpstr>Prison Resettlement Services</vt:lpstr>
      <vt:lpstr>Prison Resettlement Services</vt:lpstr>
      <vt:lpstr>Prison Resettlement Services</vt:lpstr>
      <vt:lpstr>Activity: SWOT Analysis of Prison Accommodation Pathway</vt:lpstr>
      <vt:lpstr>Thank you for your participation!</vt:lpstr>
      <vt:lpstr>Acronyms</vt:lpstr>
    </vt:vector>
  </TitlesOfParts>
  <Company>MOJ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Penman, Jonathan</dc:creator>
  <cp:lastModifiedBy>Penman, Jonathan</cp:lastModifiedBy>
  <cp:revision>39</cp:revision>
  <dcterms:created xsi:type="dcterms:W3CDTF">2024-01-24T09:40:19Z</dcterms:created>
  <dcterms:modified xsi:type="dcterms:W3CDTF">2024-03-21T07:32:12Z</dcterms:modified>
</cp:coreProperties>
</file>