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5" r:id="rId7"/>
    <p:sldId id="264" r:id="rId8"/>
    <p:sldId id="262" r:id="rId9"/>
    <p:sldId id="266" r:id="rId10"/>
    <p:sldId id="267" r:id="rId11"/>
    <p:sldId id="268" r:id="rId12"/>
    <p:sldId id="269" r:id="rId13"/>
    <p:sldId id="270" r:id="rId14"/>
    <p:sldId id="271" r:id="rId15"/>
    <p:sldId id="272" r:id="rId16"/>
    <p:sldId id="257" r:id="rId17"/>
  </p:sldIdLst>
  <p:sldSz cx="9753600" cy="7315200"/>
  <p:notesSz cx="6858000" cy="9144000"/>
  <p:embeddedFontLst>
    <p:embeddedFont>
      <p:font typeface="Avenir Bold" panose="020B0604020202020204" charset="0"/>
      <p:regular r:id="rId18"/>
    </p:embeddedFont>
    <p:embeddedFont>
      <p:font typeface="Calibri" panose="020F050202020403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0" d="100"/>
          <a:sy n="10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grpSp>
        <p:nvGrpSpPr>
          <p:cNvPr id="6" name="Group 6"/>
          <p:cNvGrpSpPr/>
          <p:nvPr/>
        </p:nvGrpSpPr>
        <p:grpSpPr>
          <a:xfrm>
            <a:off x="304800" y="1320731"/>
            <a:ext cx="9144000" cy="1886450"/>
            <a:chOff x="0" y="-342416"/>
            <a:chExt cx="12192000" cy="2515267"/>
          </a:xfrm>
        </p:grpSpPr>
        <p:sp>
          <p:nvSpPr>
            <p:cNvPr id="7" name="Freeform 7"/>
            <p:cNvSpPr/>
            <p:nvPr/>
          </p:nvSpPr>
          <p:spPr>
            <a:xfrm>
              <a:off x="0" y="0"/>
              <a:ext cx="12192000" cy="2172851"/>
            </a:xfrm>
            <a:custGeom>
              <a:avLst/>
              <a:gdLst/>
              <a:ahLst/>
              <a:cxnLst/>
              <a:rect l="l" t="t" r="r" b="b"/>
              <a:pathLst>
                <a:path w="12192000" h="2172851">
                  <a:moveTo>
                    <a:pt x="0" y="0"/>
                  </a:moveTo>
                  <a:lnTo>
                    <a:pt x="12192000" y="0"/>
                  </a:lnTo>
                  <a:lnTo>
                    <a:pt x="12192000" y="2172851"/>
                  </a:lnTo>
                  <a:lnTo>
                    <a:pt x="0" y="2172851"/>
                  </a:lnTo>
                  <a:close/>
                </a:path>
              </a:pathLst>
            </a:custGeom>
            <a:solidFill>
              <a:srgbClr val="000000">
                <a:alpha val="0"/>
              </a:srgbClr>
            </a:solidFill>
          </p:spPr>
        </p:sp>
        <p:sp>
          <p:nvSpPr>
            <p:cNvPr id="8" name="TextBox 8"/>
            <p:cNvSpPr txBox="1"/>
            <p:nvPr/>
          </p:nvSpPr>
          <p:spPr>
            <a:xfrm>
              <a:off x="0" y="-342416"/>
              <a:ext cx="12192000" cy="2201426"/>
            </a:xfrm>
            <a:prstGeom prst="rect">
              <a:avLst/>
            </a:prstGeom>
          </p:spPr>
          <p:txBody>
            <a:bodyPr lIns="0" tIns="0" rIns="0" bIns="0" rtlCol="0" anchor="t"/>
            <a:lstStyle/>
            <a:p>
              <a:pPr algn="ctr">
                <a:lnSpc>
                  <a:spcPts val="3850"/>
                </a:lnSpc>
              </a:pPr>
              <a:r>
                <a:rPr lang="en-US" sz="3599" b="1" dirty="0">
                  <a:solidFill>
                    <a:srgbClr val="233E7A"/>
                  </a:solidFill>
                  <a:latin typeface="Avenir Bold"/>
                  <a:ea typeface="Avenir Bold"/>
                  <a:cs typeface="Avenir Bold"/>
                  <a:sym typeface="Avenir Bold"/>
                </a:rPr>
                <a:t>MODULE 3: </a:t>
              </a:r>
            </a:p>
            <a:p>
              <a:pPr algn="ctr">
                <a:lnSpc>
                  <a:spcPts val="3850"/>
                </a:lnSpc>
              </a:pPr>
              <a:r>
                <a:rPr lang="en-US" sz="3599" b="1" dirty="0">
                  <a:solidFill>
                    <a:srgbClr val="233E7A"/>
                  </a:solidFill>
                  <a:latin typeface="Avenir Bold"/>
                  <a:ea typeface="Avenir Bold"/>
                  <a:cs typeface="Avenir Bold"/>
                  <a:sym typeface="Avenir Bold"/>
                </a:rPr>
                <a:t>The fragmentation of production processes</a:t>
              </a:r>
              <a:endParaRPr lang="en-US" sz="3599" b="1" dirty="0">
                <a:solidFill>
                  <a:srgbClr val="233E7A"/>
                </a:solidFill>
                <a:latin typeface="Avenir Bold"/>
                <a:ea typeface="Avenir Bold"/>
                <a:cs typeface="Avenir Bold"/>
                <a:sym typeface="Avenir Bold"/>
              </a:endParaRPr>
            </a:p>
          </p:txBody>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pic>
        <p:nvPicPr>
          <p:cNvPr id="25" name="Imagen 24"/>
          <p:cNvPicPr>
            <a:picLocks noChangeAspect="1"/>
          </p:cNvPicPr>
          <p:nvPr/>
        </p:nvPicPr>
        <p:blipFill>
          <a:blip r:embed="rId12"/>
          <a:stretch>
            <a:fillRect/>
          </a:stretch>
        </p:blipFill>
        <p:spPr>
          <a:xfrm>
            <a:off x="2384024" y="2895401"/>
            <a:ext cx="5302863" cy="35053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25" name="Rectángulo 24"/>
          <p:cNvSpPr/>
          <p:nvPr/>
        </p:nvSpPr>
        <p:spPr>
          <a:xfrm>
            <a:off x="2380605" y="1325485"/>
            <a:ext cx="3194016" cy="461665"/>
          </a:xfrm>
          <a:prstGeom prst="rect">
            <a:avLst/>
          </a:prstGeom>
        </p:spPr>
        <p:txBody>
          <a:bodyPr wrap="none">
            <a:spAutoFit/>
          </a:bodyPr>
          <a:lstStyle/>
          <a:p>
            <a:r>
              <a:rPr lang="es-ES" sz="2400" b="1" dirty="0" err="1"/>
              <a:t>Types</a:t>
            </a:r>
            <a:r>
              <a:rPr lang="es-ES" sz="2400" b="1" dirty="0"/>
              <a:t> of Fragmentation</a:t>
            </a:r>
          </a:p>
        </p:txBody>
      </p:sp>
      <p:sp>
        <p:nvSpPr>
          <p:cNvPr id="7" name="Rectángulo 6"/>
          <p:cNvSpPr/>
          <p:nvPr/>
        </p:nvSpPr>
        <p:spPr>
          <a:xfrm>
            <a:off x="961473" y="2158667"/>
            <a:ext cx="7848600" cy="1107996"/>
          </a:xfrm>
          <a:prstGeom prst="rect">
            <a:avLst/>
          </a:prstGeom>
        </p:spPr>
        <p:txBody>
          <a:bodyPr wrap="square">
            <a:spAutoFit/>
          </a:bodyPr>
          <a:lstStyle/>
          <a:p>
            <a:pPr algn="just"/>
            <a:r>
              <a:rPr lang="en-US" sz="2200" dirty="0"/>
              <a:t>Fragmentation in production can take multiple forms, reflecting different strategies for dividing work and allocating resources </a:t>
            </a:r>
            <a:r>
              <a:rPr lang="en-US" sz="2200" dirty="0" smtClean="0"/>
              <a:t>globally:</a:t>
            </a:r>
            <a:endParaRPr lang="en-US" sz="2200" dirty="0"/>
          </a:p>
        </p:txBody>
      </p:sp>
      <p:sp>
        <p:nvSpPr>
          <p:cNvPr id="8" name="Rectángulo 7"/>
          <p:cNvSpPr/>
          <p:nvPr/>
        </p:nvSpPr>
        <p:spPr>
          <a:xfrm>
            <a:off x="1524000" y="3628866"/>
            <a:ext cx="4745658" cy="1107996"/>
          </a:xfrm>
          <a:prstGeom prst="rect">
            <a:avLst/>
          </a:prstGeom>
        </p:spPr>
        <p:txBody>
          <a:bodyPr wrap="none">
            <a:spAutoFit/>
          </a:bodyPr>
          <a:lstStyle/>
          <a:p>
            <a:pPr marL="342900" indent="-342900">
              <a:buFont typeface="Arial" panose="020B0604020202020204" pitchFamily="34" charset="0"/>
              <a:buChar char="•"/>
            </a:pPr>
            <a:r>
              <a:rPr lang="es-ES" sz="2200" dirty="0"/>
              <a:t>Vertical vs. Horizontal </a:t>
            </a:r>
            <a:r>
              <a:rPr lang="es-ES" sz="2200" dirty="0" smtClean="0"/>
              <a:t>Fragmentation</a:t>
            </a:r>
          </a:p>
          <a:p>
            <a:pPr marL="342900" indent="-342900">
              <a:buFont typeface="Arial" panose="020B0604020202020204" pitchFamily="34" charset="0"/>
              <a:buChar char="•"/>
            </a:pPr>
            <a:r>
              <a:rPr lang="es-ES" sz="2200" dirty="0" err="1"/>
              <a:t>Offshoring</a:t>
            </a:r>
            <a:r>
              <a:rPr lang="es-ES" sz="2200" dirty="0"/>
              <a:t> vs. </a:t>
            </a:r>
            <a:r>
              <a:rPr lang="es-ES" sz="2200" dirty="0" smtClean="0"/>
              <a:t>Outsourcing</a:t>
            </a:r>
          </a:p>
          <a:p>
            <a:pPr marL="342900" indent="-342900">
              <a:buFont typeface="Arial" panose="020B0604020202020204" pitchFamily="34" charset="0"/>
              <a:buChar char="•"/>
            </a:pPr>
            <a:r>
              <a:rPr lang="es-ES" sz="2200" dirty="0" err="1"/>
              <a:t>Task</a:t>
            </a:r>
            <a:r>
              <a:rPr lang="es-ES" sz="2200" dirty="0"/>
              <a:t>-Based Trade</a:t>
            </a:r>
          </a:p>
        </p:txBody>
      </p:sp>
    </p:spTree>
    <p:extLst>
      <p:ext uri="{BB962C8B-B14F-4D97-AF65-F5344CB8AC3E}">
        <p14:creationId xmlns:p14="http://schemas.microsoft.com/office/powerpoint/2010/main" val="1947893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1495784" y="2037442"/>
            <a:ext cx="7010400" cy="2462213"/>
          </a:xfrm>
          <a:prstGeom prst="rect">
            <a:avLst/>
          </a:prstGeom>
        </p:spPr>
        <p:txBody>
          <a:bodyPr wrap="square">
            <a:spAutoFit/>
          </a:bodyPr>
          <a:lstStyle/>
          <a:p>
            <a:pPr marL="342900" indent="-342900" algn="just">
              <a:buFont typeface="Arial" panose="020B0604020202020204" pitchFamily="34" charset="0"/>
              <a:buChar char="•"/>
            </a:pPr>
            <a:r>
              <a:rPr lang="en-US" sz="2200" i="1" dirty="0"/>
              <a:t>Vertical Fragmentation: </a:t>
            </a:r>
            <a:r>
              <a:rPr lang="en-US" sz="2200" dirty="0"/>
              <a:t>different stages of production occur in different locations (e.g., design in one country, assembly in another</a:t>
            </a:r>
            <a:r>
              <a:rPr lang="en-US" sz="2200" dirty="0" smtClean="0"/>
              <a:t>)</a:t>
            </a:r>
          </a:p>
          <a:p>
            <a:pPr algn="just"/>
            <a:endParaRPr lang="en-US" sz="2200" dirty="0"/>
          </a:p>
          <a:p>
            <a:pPr marL="342900" indent="-342900" algn="just">
              <a:buFont typeface="Arial" panose="020B0604020202020204" pitchFamily="34" charset="0"/>
              <a:buChar char="•"/>
            </a:pPr>
            <a:r>
              <a:rPr lang="en-US" sz="2200" i="1" dirty="0"/>
              <a:t>Horizontal Fragmentation: </a:t>
            </a:r>
            <a:r>
              <a:rPr lang="en-US" sz="2200" dirty="0"/>
              <a:t>same stage of production spread across different regions (e.g., identical manufacturing in multiple countries)</a:t>
            </a:r>
          </a:p>
        </p:txBody>
      </p:sp>
    </p:spTree>
    <p:extLst>
      <p:ext uri="{BB962C8B-B14F-4D97-AF65-F5344CB8AC3E}">
        <p14:creationId xmlns:p14="http://schemas.microsoft.com/office/powerpoint/2010/main" val="96235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1656249" y="2093994"/>
            <a:ext cx="6452368" cy="2800767"/>
          </a:xfrm>
          <a:prstGeom prst="rect">
            <a:avLst/>
          </a:prstGeom>
        </p:spPr>
        <p:txBody>
          <a:bodyPr wrap="square">
            <a:spAutoFit/>
          </a:bodyPr>
          <a:lstStyle/>
          <a:p>
            <a:pPr marL="342900" indent="-342900" algn="just">
              <a:buFont typeface="Arial" panose="020B0604020202020204" pitchFamily="34" charset="0"/>
              <a:buChar char="•"/>
            </a:pPr>
            <a:r>
              <a:rPr lang="en-US" sz="2200" i="1" dirty="0"/>
              <a:t>Offshoring: </a:t>
            </a:r>
            <a:r>
              <a:rPr lang="en-US" sz="2200" dirty="0"/>
              <a:t>relocating business processes to another country (can be within the same company</a:t>
            </a:r>
            <a:r>
              <a:rPr lang="en-US" sz="2200" dirty="0" smtClean="0"/>
              <a:t>)</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i="1" dirty="0"/>
              <a:t>Outsourcing: </a:t>
            </a:r>
            <a:r>
              <a:rPr lang="en-US" sz="2200" dirty="0"/>
              <a:t>contracting out business functions to external parties (can be domestic or international</a:t>
            </a:r>
            <a:r>
              <a:rPr lang="en-US" sz="2200" dirty="0" smtClean="0"/>
              <a:t>)</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i="1" dirty="0"/>
              <a:t>Combination: </a:t>
            </a:r>
            <a:r>
              <a:rPr lang="en-US" sz="2200" dirty="0"/>
              <a:t>offshoring + outsourcing is common in global production strategies</a:t>
            </a:r>
          </a:p>
        </p:txBody>
      </p:sp>
    </p:spTree>
    <p:extLst>
      <p:ext uri="{BB962C8B-B14F-4D97-AF65-F5344CB8AC3E}">
        <p14:creationId xmlns:p14="http://schemas.microsoft.com/office/powerpoint/2010/main" val="37136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7" name="Rectángulo 6"/>
          <p:cNvSpPr/>
          <p:nvPr/>
        </p:nvSpPr>
        <p:spPr>
          <a:xfrm>
            <a:off x="1304884" y="1821998"/>
            <a:ext cx="7305715" cy="3139321"/>
          </a:xfrm>
          <a:prstGeom prst="rect">
            <a:avLst/>
          </a:prstGeom>
        </p:spPr>
        <p:txBody>
          <a:bodyPr wrap="square">
            <a:spAutoFit/>
          </a:bodyPr>
          <a:lstStyle/>
          <a:p>
            <a:pPr algn="just"/>
            <a:r>
              <a:rPr lang="en-US" sz="2200" i="1" dirty="0"/>
              <a:t>Task-Based </a:t>
            </a:r>
            <a:r>
              <a:rPr lang="en-US" sz="2200" i="1" dirty="0" smtClean="0"/>
              <a:t>Trade</a:t>
            </a:r>
          </a:p>
          <a:p>
            <a:pPr algn="just"/>
            <a:endParaRPr lang="en-US" sz="2200" i="1" dirty="0"/>
          </a:p>
          <a:p>
            <a:pPr algn="just"/>
            <a:r>
              <a:rPr lang="en-US" sz="2200" dirty="0" smtClean="0"/>
              <a:t>Trade </a:t>
            </a:r>
            <a:r>
              <a:rPr lang="en-US" sz="2200" dirty="0"/>
              <a:t>is increasingly organized around tasks rather than final </a:t>
            </a:r>
            <a:r>
              <a:rPr lang="en-US" sz="2200" dirty="0" smtClean="0"/>
              <a:t>goods.</a:t>
            </a:r>
          </a:p>
          <a:p>
            <a:pPr algn="just"/>
            <a:endParaRPr lang="en-US" sz="2200" dirty="0"/>
          </a:p>
          <a:p>
            <a:pPr algn="just"/>
            <a:r>
              <a:rPr lang="en-US" sz="2200" dirty="0"/>
              <a:t>Countries specialize in specific tasks within global value chains (e.g., coding, manufacturing, logistics</a:t>
            </a:r>
            <a:r>
              <a:rPr lang="en-US" sz="2200" dirty="0" smtClean="0"/>
              <a:t>).</a:t>
            </a:r>
          </a:p>
          <a:p>
            <a:pPr algn="just"/>
            <a:endParaRPr lang="en-US" sz="2200" dirty="0"/>
          </a:p>
          <a:p>
            <a:pPr algn="just"/>
            <a:r>
              <a:rPr lang="en-US" sz="2200" dirty="0"/>
              <a:t>Reflects finer fragmentation and international division of </a:t>
            </a:r>
            <a:r>
              <a:rPr lang="en-US" sz="2200" dirty="0" smtClean="0"/>
              <a:t>labor.</a:t>
            </a:r>
            <a:endParaRPr lang="en-US" sz="2200" dirty="0"/>
          </a:p>
        </p:txBody>
      </p:sp>
    </p:spTree>
    <p:extLst>
      <p:ext uri="{BB962C8B-B14F-4D97-AF65-F5344CB8AC3E}">
        <p14:creationId xmlns:p14="http://schemas.microsoft.com/office/powerpoint/2010/main" val="419826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2561203" y="1214735"/>
            <a:ext cx="3512372" cy="461665"/>
          </a:xfrm>
          <a:prstGeom prst="rect">
            <a:avLst/>
          </a:prstGeom>
        </p:spPr>
        <p:txBody>
          <a:bodyPr wrap="none">
            <a:spAutoFit/>
          </a:bodyPr>
          <a:lstStyle/>
          <a:p>
            <a:r>
              <a:rPr lang="es-ES" sz="2400" b="1" dirty="0" err="1"/>
              <a:t>Benefits</a:t>
            </a:r>
            <a:r>
              <a:rPr lang="es-ES" sz="2400" b="1" dirty="0"/>
              <a:t> of Fragmentation</a:t>
            </a:r>
          </a:p>
        </p:txBody>
      </p:sp>
      <p:sp>
        <p:nvSpPr>
          <p:cNvPr id="8" name="Rectángulo 7"/>
          <p:cNvSpPr/>
          <p:nvPr/>
        </p:nvSpPr>
        <p:spPr>
          <a:xfrm>
            <a:off x="533400" y="1654314"/>
            <a:ext cx="8534400" cy="707886"/>
          </a:xfrm>
          <a:prstGeom prst="rect">
            <a:avLst/>
          </a:prstGeom>
        </p:spPr>
        <p:txBody>
          <a:bodyPr wrap="square">
            <a:spAutoFit/>
          </a:bodyPr>
          <a:lstStyle/>
          <a:p>
            <a:pPr algn="just"/>
            <a:r>
              <a:rPr lang="en-US" sz="2000" dirty="0"/>
              <a:t>Fragmentation of production allows firms to optimize operations by distributing tasks across locations based on cost, expertise, and efficiency advantages.</a:t>
            </a:r>
            <a:endParaRPr lang="es-ES" sz="2000" dirty="0"/>
          </a:p>
        </p:txBody>
      </p:sp>
      <p:sp>
        <p:nvSpPr>
          <p:cNvPr id="24" name="Rectángulo 23"/>
          <p:cNvSpPr/>
          <p:nvPr/>
        </p:nvSpPr>
        <p:spPr>
          <a:xfrm>
            <a:off x="309238" y="2362200"/>
            <a:ext cx="4643762" cy="1754326"/>
          </a:xfrm>
          <a:prstGeom prst="rect">
            <a:avLst/>
          </a:prstGeom>
          <a:ln>
            <a:solidFill>
              <a:schemeClr val="tx1"/>
            </a:solidFill>
          </a:ln>
        </p:spPr>
        <p:txBody>
          <a:bodyPr wrap="square">
            <a:spAutoFit/>
          </a:bodyPr>
          <a:lstStyle/>
          <a:p>
            <a:r>
              <a:rPr lang="en-US" b="1" i="1" dirty="0"/>
              <a:t>Cost Efficiency and Economies of </a:t>
            </a:r>
            <a:r>
              <a:rPr lang="en-US" b="1" i="1" dirty="0" smtClean="0"/>
              <a:t>Scale</a:t>
            </a:r>
          </a:p>
          <a:p>
            <a:pPr marL="285750" indent="-285750">
              <a:buFont typeface="Arial" panose="020B0604020202020204" pitchFamily="34" charset="0"/>
              <a:buChar char="•"/>
            </a:pPr>
            <a:r>
              <a:rPr lang="en-US" dirty="0" smtClean="0"/>
              <a:t>Lower </a:t>
            </a:r>
            <a:r>
              <a:rPr lang="en-US" dirty="0"/>
              <a:t>labor and operational costs in offshore </a:t>
            </a:r>
            <a:r>
              <a:rPr lang="en-US" dirty="0" smtClean="0"/>
              <a:t>locations</a:t>
            </a:r>
          </a:p>
          <a:p>
            <a:pPr marL="285750" indent="-285750">
              <a:buFont typeface="Arial" panose="020B0604020202020204" pitchFamily="34" charset="0"/>
              <a:buChar char="•"/>
            </a:pPr>
            <a:r>
              <a:rPr lang="en-US" dirty="0" smtClean="0"/>
              <a:t>Mass </a:t>
            </a:r>
            <a:r>
              <a:rPr lang="en-US" dirty="0"/>
              <a:t>production enables economies of </a:t>
            </a:r>
            <a:r>
              <a:rPr lang="en-US" dirty="0" smtClean="0"/>
              <a:t>scale</a:t>
            </a:r>
          </a:p>
          <a:p>
            <a:pPr marL="285750" indent="-285750">
              <a:buFont typeface="Arial" panose="020B0604020202020204" pitchFamily="34" charset="0"/>
              <a:buChar char="•"/>
            </a:pPr>
            <a:r>
              <a:rPr lang="en-US" dirty="0" smtClean="0"/>
              <a:t>Resource </a:t>
            </a:r>
            <a:r>
              <a:rPr lang="en-US" dirty="0"/>
              <a:t>allocation becomes more efficient across the value chain</a:t>
            </a:r>
            <a:endParaRPr lang="es-ES" dirty="0"/>
          </a:p>
        </p:txBody>
      </p:sp>
      <p:sp>
        <p:nvSpPr>
          <p:cNvPr id="25" name="Rectángulo 24"/>
          <p:cNvSpPr/>
          <p:nvPr/>
        </p:nvSpPr>
        <p:spPr>
          <a:xfrm>
            <a:off x="309238" y="4293275"/>
            <a:ext cx="4643762" cy="2031325"/>
          </a:xfrm>
          <a:prstGeom prst="rect">
            <a:avLst/>
          </a:prstGeom>
          <a:ln>
            <a:solidFill>
              <a:schemeClr val="tx1"/>
            </a:solidFill>
          </a:ln>
        </p:spPr>
        <p:txBody>
          <a:bodyPr wrap="square">
            <a:spAutoFit/>
          </a:bodyPr>
          <a:lstStyle/>
          <a:p>
            <a:r>
              <a:rPr lang="en-US" b="1" i="1" dirty="0"/>
              <a:t>Access to Specialized Skills and </a:t>
            </a:r>
            <a:r>
              <a:rPr lang="en-US" b="1" i="1" dirty="0" smtClean="0"/>
              <a:t>Inputs</a:t>
            </a:r>
          </a:p>
          <a:p>
            <a:pPr marL="285750" indent="-285750">
              <a:buFont typeface="Arial" panose="020B0604020202020204" pitchFamily="34" charset="0"/>
              <a:buChar char="•"/>
            </a:pPr>
            <a:r>
              <a:rPr lang="en-US" dirty="0" smtClean="0"/>
              <a:t>Firms </a:t>
            </a:r>
            <a:r>
              <a:rPr lang="en-US" dirty="0"/>
              <a:t>tap into regions with niche expertise or resource </a:t>
            </a:r>
            <a:r>
              <a:rPr lang="en-US" dirty="0" smtClean="0"/>
              <a:t>advantages</a:t>
            </a:r>
          </a:p>
          <a:p>
            <a:pPr marL="285750" indent="-285750">
              <a:buFont typeface="Arial" panose="020B0604020202020204" pitchFamily="34" charset="0"/>
              <a:buChar char="•"/>
            </a:pPr>
            <a:r>
              <a:rPr lang="en-US" dirty="0" smtClean="0"/>
              <a:t>Promotes </a:t>
            </a:r>
            <a:r>
              <a:rPr lang="en-US" dirty="0"/>
              <a:t>high-quality outputs by leveraging global </a:t>
            </a:r>
            <a:r>
              <a:rPr lang="en-US" dirty="0" smtClean="0"/>
              <a:t>talent</a:t>
            </a:r>
          </a:p>
          <a:p>
            <a:pPr marL="285750" indent="-285750">
              <a:buFont typeface="Arial" panose="020B0604020202020204" pitchFamily="34" charset="0"/>
              <a:buChar char="•"/>
            </a:pPr>
            <a:r>
              <a:rPr lang="en-US" dirty="0" smtClean="0"/>
              <a:t>Encourages </a:t>
            </a:r>
            <a:r>
              <a:rPr lang="en-US" dirty="0"/>
              <a:t>strategic partnerships and collaboration</a:t>
            </a:r>
            <a:endParaRPr lang="es-ES" dirty="0"/>
          </a:p>
        </p:txBody>
      </p:sp>
      <p:sp>
        <p:nvSpPr>
          <p:cNvPr id="26" name="Rectángulo 25"/>
          <p:cNvSpPr/>
          <p:nvPr/>
        </p:nvSpPr>
        <p:spPr>
          <a:xfrm>
            <a:off x="5035456" y="2362200"/>
            <a:ext cx="4565744" cy="2031325"/>
          </a:xfrm>
          <a:prstGeom prst="rect">
            <a:avLst/>
          </a:prstGeom>
          <a:ln>
            <a:solidFill>
              <a:schemeClr val="tx1"/>
            </a:solidFill>
          </a:ln>
        </p:spPr>
        <p:txBody>
          <a:bodyPr wrap="square">
            <a:spAutoFit/>
          </a:bodyPr>
          <a:lstStyle/>
          <a:p>
            <a:r>
              <a:rPr lang="en-US" b="1" i="1" dirty="0"/>
              <a:t>Flexibility in </a:t>
            </a:r>
            <a:r>
              <a:rPr lang="en-US" b="1" i="1" dirty="0" smtClean="0"/>
              <a:t>Production</a:t>
            </a:r>
          </a:p>
          <a:p>
            <a:pPr marL="285750" indent="-285750">
              <a:buFont typeface="Arial" panose="020B0604020202020204" pitchFamily="34" charset="0"/>
              <a:buChar char="•"/>
            </a:pPr>
            <a:r>
              <a:rPr lang="en-US" dirty="0" smtClean="0"/>
              <a:t>Firms </a:t>
            </a:r>
            <a:r>
              <a:rPr lang="en-US" dirty="0"/>
              <a:t>can scale operations quickly in response to demand </a:t>
            </a:r>
            <a:r>
              <a:rPr lang="en-US" dirty="0" smtClean="0"/>
              <a:t>changes</a:t>
            </a:r>
          </a:p>
          <a:p>
            <a:pPr marL="285750" indent="-285750">
              <a:buFont typeface="Arial" panose="020B0604020202020204" pitchFamily="34" charset="0"/>
              <a:buChar char="•"/>
            </a:pPr>
            <a:r>
              <a:rPr lang="en-US" dirty="0" smtClean="0"/>
              <a:t>Easier </a:t>
            </a:r>
            <a:r>
              <a:rPr lang="en-US" dirty="0"/>
              <a:t>to shift production across suppliers or </a:t>
            </a:r>
            <a:r>
              <a:rPr lang="en-US" dirty="0" smtClean="0"/>
              <a:t>regions</a:t>
            </a:r>
          </a:p>
          <a:p>
            <a:pPr marL="285750" indent="-285750">
              <a:buFont typeface="Arial" panose="020B0604020202020204" pitchFamily="34" charset="0"/>
              <a:buChar char="•"/>
            </a:pPr>
            <a:r>
              <a:rPr lang="en-US" dirty="0" smtClean="0"/>
              <a:t>Supports </a:t>
            </a:r>
            <a:r>
              <a:rPr lang="en-US" dirty="0"/>
              <a:t>lean and just-in-time production models</a:t>
            </a:r>
            <a:endParaRPr lang="es-ES" dirty="0"/>
          </a:p>
        </p:txBody>
      </p:sp>
      <p:sp>
        <p:nvSpPr>
          <p:cNvPr id="27" name="Rectángulo 26"/>
          <p:cNvSpPr/>
          <p:nvPr/>
        </p:nvSpPr>
        <p:spPr>
          <a:xfrm>
            <a:off x="5082221" y="4445675"/>
            <a:ext cx="4518979" cy="2031325"/>
          </a:xfrm>
          <a:prstGeom prst="rect">
            <a:avLst/>
          </a:prstGeom>
          <a:ln>
            <a:solidFill>
              <a:schemeClr val="tx1"/>
            </a:solidFill>
          </a:ln>
        </p:spPr>
        <p:txBody>
          <a:bodyPr wrap="square">
            <a:spAutoFit/>
          </a:bodyPr>
          <a:lstStyle/>
          <a:p>
            <a:r>
              <a:rPr lang="en-US" b="1" i="1" dirty="0"/>
              <a:t>Faster </a:t>
            </a:r>
            <a:r>
              <a:rPr lang="en-US" b="1" i="1" dirty="0" smtClean="0"/>
              <a:t>Innovation</a:t>
            </a:r>
          </a:p>
          <a:p>
            <a:pPr marL="285750" indent="-285750">
              <a:buFont typeface="Arial" panose="020B0604020202020204" pitchFamily="34" charset="0"/>
              <a:buChar char="•"/>
            </a:pPr>
            <a:r>
              <a:rPr lang="en-US" dirty="0" smtClean="0"/>
              <a:t>Collaboration </a:t>
            </a:r>
            <a:r>
              <a:rPr lang="en-US" dirty="0"/>
              <a:t>with global partners accelerates </a:t>
            </a:r>
            <a:r>
              <a:rPr lang="en-US" dirty="0" smtClean="0"/>
              <a:t>R&amp;D</a:t>
            </a:r>
          </a:p>
          <a:p>
            <a:pPr marL="285750" indent="-285750">
              <a:buFont typeface="Arial" panose="020B0604020202020204" pitchFamily="34" charset="0"/>
              <a:buChar char="•"/>
            </a:pPr>
            <a:r>
              <a:rPr lang="en-US" dirty="0" smtClean="0"/>
              <a:t>Cross-border </a:t>
            </a:r>
            <a:r>
              <a:rPr lang="en-US" dirty="0"/>
              <a:t>knowledge sharing enhances product </a:t>
            </a:r>
            <a:r>
              <a:rPr lang="en-US" dirty="0" smtClean="0"/>
              <a:t>development</a:t>
            </a:r>
          </a:p>
          <a:p>
            <a:pPr marL="285750" indent="-285750">
              <a:buFont typeface="Arial" panose="020B0604020202020204" pitchFamily="34" charset="0"/>
              <a:buChar char="•"/>
            </a:pPr>
            <a:r>
              <a:rPr lang="en-US" dirty="0" smtClean="0"/>
              <a:t>Reduces </a:t>
            </a:r>
            <a:r>
              <a:rPr lang="en-US" dirty="0"/>
              <a:t>time-to-market for new products and services</a:t>
            </a:r>
            <a:endParaRPr lang="es-ES" dirty="0"/>
          </a:p>
        </p:txBody>
      </p:sp>
    </p:spTree>
    <p:extLst>
      <p:ext uri="{BB962C8B-B14F-4D97-AF65-F5344CB8AC3E}">
        <p14:creationId xmlns:p14="http://schemas.microsoft.com/office/powerpoint/2010/main" val="267581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2640602" y="1219200"/>
            <a:ext cx="2818913" cy="461665"/>
          </a:xfrm>
          <a:prstGeom prst="rect">
            <a:avLst/>
          </a:prstGeom>
        </p:spPr>
        <p:txBody>
          <a:bodyPr wrap="none">
            <a:spAutoFit/>
          </a:bodyPr>
          <a:lstStyle/>
          <a:p>
            <a:r>
              <a:rPr lang="es-ES" sz="2400" b="1" dirty="0"/>
              <a:t>Challenges and </a:t>
            </a:r>
            <a:r>
              <a:rPr lang="es-ES" sz="2400" b="1" dirty="0" err="1"/>
              <a:t>Risks</a:t>
            </a:r>
            <a:endParaRPr lang="es-ES" sz="2400" b="1" dirty="0"/>
          </a:p>
        </p:txBody>
      </p:sp>
      <p:sp>
        <p:nvSpPr>
          <p:cNvPr id="8" name="Rectángulo 7"/>
          <p:cNvSpPr/>
          <p:nvPr/>
        </p:nvSpPr>
        <p:spPr>
          <a:xfrm>
            <a:off x="457200" y="1676400"/>
            <a:ext cx="8458200" cy="646331"/>
          </a:xfrm>
          <a:prstGeom prst="rect">
            <a:avLst/>
          </a:prstGeom>
        </p:spPr>
        <p:txBody>
          <a:bodyPr wrap="square">
            <a:spAutoFit/>
          </a:bodyPr>
          <a:lstStyle/>
          <a:p>
            <a:pPr algn="just"/>
            <a:r>
              <a:rPr lang="en-US" dirty="0"/>
              <a:t>While fragmentation offers significant benefits, it also introduces a range of challenges and risks that firms must manage effectively.</a:t>
            </a:r>
            <a:endParaRPr lang="es-ES" dirty="0"/>
          </a:p>
        </p:txBody>
      </p:sp>
      <p:sp>
        <p:nvSpPr>
          <p:cNvPr id="24" name="Rectángulo 23"/>
          <p:cNvSpPr/>
          <p:nvPr/>
        </p:nvSpPr>
        <p:spPr>
          <a:xfrm>
            <a:off x="157634" y="2362200"/>
            <a:ext cx="4876800" cy="1754326"/>
          </a:xfrm>
          <a:prstGeom prst="rect">
            <a:avLst/>
          </a:prstGeom>
          <a:ln>
            <a:solidFill>
              <a:schemeClr val="tx1"/>
            </a:solidFill>
          </a:ln>
        </p:spPr>
        <p:txBody>
          <a:bodyPr>
            <a:spAutoFit/>
          </a:bodyPr>
          <a:lstStyle/>
          <a:p>
            <a:r>
              <a:rPr lang="en-US" b="1" i="1" dirty="0"/>
              <a:t>Supply Chain </a:t>
            </a:r>
            <a:r>
              <a:rPr lang="en-US" b="1" i="1" dirty="0" smtClean="0"/>
              <a:t>Disruptions</a:t>
            </a:r>
          </a:p>
          <a:p>
            <a:pPr marL="285750" indent="-285750">
              <a:buFont typeface="Arial" panose="020B0604020202020204" pitchFamily="34" charset="0"/>
              <a:buChar char="•"/>
            </a:pPr>
            <a:r>
              <a:rPr lang="en-US" dirty="0" smtClean="0"/>
              <a:t>Natural </a:t>
            </a:r>
            <a:r>
              <a:rPr lang="en-US" dirty="0"/>
              <a:t>disasters, pandemics, and geopolitical tensions can halt </a:t>
            </a:r>
            <a:r>
              <a:rPr lang="en-US" dirty="0" smtClean="0"/>
              <a:t>production</a:t>
            </a:r>
          </a:p>
          <a:p>
            <a:pPr marL="285750" indent="-285750">
              <a:buFont typeface="Arial" panose="020B0604020202020204" pitchFamily="34" charset="0"/>
              <a:buChar char="•"/>
            </a:pPr>
            <a:r>
              <a:rPr lang="en-US" dirty="0" smtClean="0"/>
              <a:t>Just-in-time </a:t>
            </a:r>
            <a:r>
              <a:rPr lang="en-US" dirty="0"/>
              <a:t>systems increase </a:t>
            </a:r>
            <a:r>
              <a:rPr lang="en-US" dirty="0" smtClean="0"/>
              <a:t>vulnerability</a:t>
            </a:r>
          </a:p>
          <a:p>
            <a:pPr marL="285750" indent="-285750">
              <a:buFont typeface="Arial" panose="020B0604020202020204" pitchFamily="34" charset="0"/>
              <a:buChar char="•"/>
            </a:pPr>
            <a:r>
              <a:rPr lang="en-US" dirty="0" smtClean="0"/>
              <a:t>Delays </a:t>
            </a:r>
            <a:r>
              <a:rPr lang="en-US" dirty="0"/>
              <a:t>in one region can affect the entire global value chain</a:t>
            </a:r>
            <a:endParaRPr lang="es-ES" dirty="0"/>
          </a:p>
        </p:txBody>
      </p:sp>
      <p:sp>
        <p:nvSpPr>
          <p:cNvPr id="25" name="Rectángulo 24"/>
          <p:cNvSpPr/>
          <p:nvPr/>
        </p:nvSpPr>
        <p:spPr>
          <a:xfrm>
            <a:off x="152400" y="4267200"/>
            <a:ext cx="4876800" cy="2031325"/>
          </a:xfrm>
          <a:prstGeom prst="rect">
            <a:avLst/>
          </a:prstGeom>
          <a:ln>
            <a:solidFill>
              <a:schemeClr val="tx1"/>
            </a:solidFill>
          </a:ln>
        </p:spPr>
        <p:txBody>
          <a:bodyPr>
            <a:spAutoFit/>
          </a:bodyPr>
          <a:lstStyle/>
          <a:p>
            <a:r>
              <a:rPr lang="en-US" b="1" i="1" dirty="0"/>
              <a:t>Coordination </a:t>
            </a:r>
            <a:r>
              <a:rPr lang="en-US" b="1" i="1" dirty="0" smtClean="0"/>
              <a:t>Complexity</a:t>
            </a:r>
          </a:p>
          <a:p>
            <a:pPr marL="285750" indent="-285750">
              <a:buFont typeface="Arial" panose="020B0604020202020204" pitchFamily="34" charset="0"/>
              <a:buChar char="•"/>
            </a:pPr>
            <a:r>
              <a:rPr lang="en-US" dirty="0" smtClean="0"/>
              <a:t>Requires </a:t>
            </a:r>
            <a:r>
              <a:rPr lang="en-US" dirty="0"/>
              <a:t>advanced logistics and communication </a:t>
            </a:r>
            <a:r>
              <a:rPr lang="en-US" dirty="0" smtClean="0"/>
              <a:t>systems</a:t>
            </a:r>
          </a:p>
          <a:p>
            <a:pPr marL="285750" indent="-285750">
              <a:buFont typeface="Arial" panose="020B0604020202020204" pitchFamily="34" charset="0"/>
              <a:buChar char="•"/>
            </a:pPr>
            <a:r>
              <a:rPr lang="en-US" dirty="0" smtClean="0"/>
              <a:t>Time </a:t>
            </a:r>
            <a:r>
              <a:rPr lang="en-US" dirty="0"/>
              <a:t>zone differences and cultural barriers add </a:t>
            </a:r>
            <a:r>
              <a:rPr lang="en-US" dirty="0" smtClean="0"/>
              <a:t>difficulty</a:t>
            </a:r>
          </a:p>
          <a:p>
            <a:pPr marL="285750" indent="-285750">
              <a:buFont typeface="Arial" panose="020B0604020202020204" pitchFamily="34" charset="0"/>
              <a:buChar char="•"/>
            </a:pPr>
            <a:r>
              <a:rPr lang="en-US" dirty="0" smtClean="0"/>
              <a:t>Increases </a:t>
            </a:r>
            <a:r>
              <a:rPr lang="en-US" dirty="0"/>
              <a:t>managerial and administrative burden</a:t>
            </a:r>
            <a:endParaRPr lang="es-ES" dirty="0"/>
          </a:p>
        </p:txBody>
      </p:sp>
      <p:sp>
        <p:nvSpPr>
          <p:cNvPr id="26" name="Rectángulo 25"/>
          <p:cNvSpPr/>
          <p:nvPr/>
        </p:nvSpPr>
        <p:spPr>
          <a:xfrm>
            <a:off x="5127194" y="2362200"/>
            <a:ext cx="4474006" cy="2031325"/>
          </a:xfrm>
          <a:prstGeom prst="rect">
            <a:avLst/>
          </a:prstGeom>
          <a:ln>
            <a:solidFill>
              <a:schemeClr val="tx1"/>
            </a:solidFill>
          </a:ln>
        </p:spPr>
        <p:txBody>
          <a:bodyPr wrap="square">
            <a:spAutoFit/>
          </a:bodyPr>
          <a:lstStyle/>
          <a:p>
            <a:pPr algn="just"/>
            <a:r>
              <a:rPr lang="en-US" b="1" i="1" dirty="0"/>
              <a:t>Loss of Control and </a:t>
            </a:r>
            <a:r>
              <a:rPr lang="en-US" b="1" i="1" dirty="0" smtClean="0"/>
              <a:t>Quality Issues</a:t>
            </a:r>
          </a:p>
          <a:p>
            <a:pPr marL="285750" indent="-285750" algn="just">
              <a:buFont typeface="Arial" panose="020B0604020202020204" pitchFamily="34" charset="0"/>
              <a:buChar char="•"/>
            </a:pPr>
            <a:r>
              <a:rPr lang="en-US" dirty="0" smtClean="0"/>
              <a:t>Outsourcing </a:t>
            </a:r>
            <a:r>
              <a:rPr lang="en-US" dirty="0"/>
              <a:t>reduces direct oversight of </a:t>
            </a:r>
            <a:r>
              <a:rPr lang="en-US" dirty="0" smtClean="0"/>
              <a:t>operations</a:t>
            </a:r>
          </a:p>
          <a:p>
            <a:pPr marL="285750" indent="-285750" algn="just">
              <a:buFont typeface="Arial" panose="020B0604020202020204" pitchFamily="34" charset="0"/>
              <a:buChar char="•"/>
            </a:pPr>
            <a:r>
              <a:rPr lang="en-US" dirty="0" smtClean="0"/>
              <a:t>Variability </a:t>
            </a:r>
            <a:r>
              <a:rPr lang="en-US" dirty="0"/>
              <a:t>in standards and practices across </a:t>
            </a:r>
            <a:r>
              <a:rPr lang="en-US" dirty="0" smtClean="0"/>
              <a:t>regions</a:t>
            </a:r>
          </a:p>
          <a:p>
            <a:pPr marL="285750" indent="-285750" algn="just">
              <a:buFont typeface="Arial" panose="020B0604020202020204" pitchFamily="34" charset="0"/>
              <a:buChar char="•"/>
            </a:pPr>
            <a:r>
              <a:rPr lang="en-US" dirty="0" smtClean="0"/>
              <a:t>Inconsistent </a:t>
            </a:r>
            <a:r>
              <a:rPr lang="en-US" dirty="0"/>
              <a:t>product quality or delivery reliability</a:t>
            </a:r>
            <a:endParaRPr lang="es-ES" dirty="0"/>
          </a:p>
        </p:txBody>
      </p:sp>
      <p:sp>
        <p:nvSpPr>
          <p:cNvPr id="27" name="Rectángulo 26"/>
          <p:cNvSpPr/>
          <p:nvPr/>
        </p:nvSpPr>
        <p:spPr>
          <a:xfrm>
            <a:off x="5127194" y="4445675"/>
            <a:ext cx="4474006" cy="2031325"/>
          </a:xfrm>
          <a:prstGeom prst="rect">
            <a:avLst/>
          </a:prstGeom>
          <a:ln>
            <a:solidFill>
              <a:schemeClr val="tx1"/>
            </a:solidFill>
          </a:ln>
        </p:spPr>
        <p:txBody>
          <a:bodyPr wrap="square">
            <a:spAutoFit/>
          </a:bodyPr>
          <a:lstStyle/>
          <a:p>
            <a:r>
              <a:rPr lang="en-US" b="1" i="1" dirty="0"/>
              <a:t>Ethical and Labor </a:t>
            </a:r>
            <a:r>
              <a:rPr lang="en-US" b="1" i="1" dirty="0" smtClean="0"/>
              <a:t>Concerns</a:t>
            </a:r>
          </a:p>
          <a:p>
            <a:pPr marL="285750" indent="-285750">
              <a:buFont typeface="Arial" panose="020B0604020202020204" pitchFamily="34" charset="0"/>
              <a:buChar char="•"/>
            </a:pPr>
            <a:r>
              <a:rPr lang="en-US" dirty="0" smtClean="0"/>
              <a:t>Poor </a:t>
            </a:r>
            <a:r>
              <a:rPr lang="en-US" dirty="0"/>
              <a:t>labor conditions in low-cost regions raise reputational </a:t>
            </a:r>
            <a:r>
              <a:rPr lang="en-US" dirty="0" smtClean="0"/>
              <a:t>risks</a:t>
            </a:r>
          </a:p>
          <a:p>
            <a:pPr marL="285750" indent="-285750">
              <a:buFont typeface="Arial" panose="020B0604020202020204" pitchFamily="34" charset="0"/>
              <a:buChar char="•"/>
            </a:pPr>
            <a:r>
              <a:rPr lang="en-US" dirty="0" smtClean="0"/>
              <a:t>Environmental </a:t>
            </a:r>
            <a:r>
              <a:rPr lang="en-US" dirty="0"/>
              <a:t>degradation and human rights </a:t>
            </a:r>
            <a:r>
              <a:rPr lang="en-US" dirty="0" smtClean="0"/>
              <a:t>violations</a:t>
            </a:r>
          </a:p>
          <a:p>
            <a:pPr marL="285750" indent="-285750">
              <a:buFont typeface="Arial" panose="020B0604020202020204" pitchFamily="34" charset="0"/>
              <a:buChar char="•"/>
            </a:pPr>
            <a:r>
              <a:rPr lang="en-US" dirty="0" smtClean="0"/>
              <a:t>Growing </a:t>
            </a:r>
            <a:r>
              <a:rPr lang="en-US" dirty="0"/>
              <a:t>demand for transparent and sustainable supply chains</a:t>
            </a:r>
            <a:endParaRPr lang="es-ES" dirty="0"/>
          </a:p>
        </p:txBody>
      </p:sp>
    </p:spTree>
    <p:extLst>
      <p:ext uri="{BB962C8B-B14F-4D97-AF65-F5344CB8AC3E}">
        <p14:creationId xmlns:p14="http://schemas.microsoft.com/office/powerpoint/2010/main" val="210359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31" name="Rectángulo 30"/>
          <p:cNvSpPr/>
          <p:nvPr/>
        </p:nvSpPr>
        <p:spPr>
          <a:xfrm>
            <a:off x="3337771" y="1143000"/>
            <a:ext cx="2089252" cy="461665"/>
          </a:xfrm>
          <a:prstGeom prst="rect">
            <a:avLst/>
          </a:prstGeom>
        </p:spPr>
        <p:txBody>
          <a:bodyPr wrap="square">
            <a:spAutoFit/>
          </a:bodyPr>
          <a:lstStyle/>
          <a:p>
            <a:r>
              <a:rPr lang="en-US" sz="2400" b="1" dirty="0"/>
              <a:t>Future </a:t>
            </a:r>
            <a:r>
              <a:rPr lang="en-US" sz="2400" b="1" dirty="0" smtClean="0"/>
              <a:t>Trends</a:t>
            </a:r>
          </a:p>
        </p:txBody>
      </p:sp>
      <p:sp>
        <p:nvSpPr>
          <p:cNvPr id="32" name="Rectángulo 31"/>
          <p:cNvSpPr/>
          <p:nvPr/>
        </p:nvSpPr>
        <p:spPr>
          <a:xfrm>
            <a:off x="533400" y="1600200"/>
            <a:ext cx="8458200" cy="646331"/>
          </a:xfrm>
          <a:prstGeom prst="rect">
            <a:avLst/>
          </a:prstGeom>
        </p:spPr>
        <p:txBody>
          <a:bodyPr wrap="square">
            <a:spAutoFit/>
          </a:bodyPr>
          <a:lstStyle/>
          <a:p>
            <a:pPr algn="just"/>
            <a:r>
              <a:rPr lang="en-US" dirty="0"/>
              <a:t>As global dynamics evolve, production fragmentation is being reshaped by trends such as technological innovation, environmental pressures, and shifting geopolitical strategies.</a:t>
            </a:r>
            <a:endParaRPr lang="es-ES" dirty="0"/>
          </a:p>
        </p:txBody>
      </p:sp>
      <p:sp>
        <p:nvSpPr>
          <p:cNvPr id="33" name="Rectángulo 32"/>
          <p:cNvSpPr/>
          <p:nvPr/>
        </p:nvSpPr>
        <p:spPr>
          <a:xfrm>
            <a:off x="280663" y="2235875"/>
            <a:ext cx="4876800" cy="2031325"/>
          </a:xfrm>
          <a:prstGeom prst="rect">
            <a:avLst/>
          </a:prstGeom>
          <a:ln>
            <a:solidFill>
              <a:schemeClr val="tx1"/>
            </a:solidFill>
          </a:ln>
        </p:spPr>
        <p:txBody>
          <a:bodyPr>
            <a:spAutoFit/>
          </a:bodyPr>
          <a:lstStyle/>
          <a:p>
            <a:r>
              <a:rPr lang="en-US" b="1" i="1" dirty="0"/>
              <a:t>Reshoring and </a:t>
            </a:r>
            <a:r>
              <a:rPr lang="en-US" b="1" i="1" dirty="0" smtClean="0"/>
              <a:t>Regionalization</a:t>
            </a:r>
          </a:p>
          <a:p>
            <a:pPr marL="285750" indent="-285750" algn="just">
              <a:buFont typeface="Arial" panose="020B0604020202020204" pitchFamily="34" charset="0"/>
              <a:buChar char="•"/>
            </a:pPr>
            <a:r>
              <a:rPr lang="en-US" dirty="0" smtClean="0"/>
              <a:t>Companies </a:t>
            </a:r>
            <a:r>
              <a:rPr lang="en-US" dirty="0"/>
              <a:t>are moving production closer to home to reduce </a:t>
            </a:r>
            <a:r>
              <a:rPr lang="en-US" dirty="0" smtClean="0"/>
              <a:t>risk</a:t>
            </a:r>
          </a:p>
          <a:p>
            <a:pPr marL="285750" indent="-285750" algn="just">
              <a:buFont typeface="Arial" panose="020B0604020202020204" pitchFamily="34" charset="0"/>
              <a:buChar char="•"/>
            </a:pPr>
            <a:r>
              <a:rPr lang="en-US" dirty="0" smtClean="0"/>
              <a:t>Trade </a:t>
            </a:r>
            <a:r>
              <a:rPr lang="en-US" dirty="0"/>
              <a:t>tensions and COVID-19 exposed global supply </a:t>
            </a:r>
            <a:r>
              <a:rPr lang="en-US" dirty="0" smtClean="0"/>
              <a:t>vulnerabilities</a:t>
            </a:r>
          </a:p>
          <a:p>
            <a:pPr marL="285750" indent="-285750" algn="just">
              <a:buFont typeface="Arial" panose="020B0604020202020204" pitchFamily="34" charset="0"/>
              <a:buChar char="•"/>
            </a:pPr>
            <a:r>
              <a:rPr lang="en-US" dirty="0" smtClean="0"/>
              <a:t>Regional </a:t>
            </a:r>
            <a:r>
              <a:rPr lang="en-US" dirty="0"/>
              <a:t>trade blocs and nearshoring strategies are gaining momentum</a:t>
            </a:r>
            <a:endParaRPr lang="es-ES" dirty="0"/>
          </a:p>
        </p:txBody>
      </p:sp>
      <p:sp>
        <p:nvSpPr>
          <p:cNvPr id="34" name="Rectángulo 33"/>
          <p:cNvSpPr/>
          <p:nvPr/>
        </p:nvSpPr>
        <p:spPr>
          <a:xfrm>
            <a:off x="304800" y="4369475"/>
            <a:ext cx="4876800" cy="2031325"/>
          </a:xfrm>
          <a:prstGeom prst="rect">
            <a:avLst/>
          </a:prstGeom>
          <a:ln>
            <a:solidFill>
              <a:schemeClr val="tx1"/>
            </a:solidFill>
          </a:ln>
        </p:spPr>
        <p:txBody>
          <a:bodyPr>
            <a:spAutoFit/>
          </a:bodyPr>
          <a:lstStyle/>
          <a:p>
            <a:r>
              <a:rPr lang="en-US" b="1" i="1" dirty="0"/>
              <a:t>Digital Supply Chains and Industry </a:t>
            </a:r>
            <a:r>
              <a:rPr lang="en-US" b="1" i="1" dirty="0" smtClean="0"/>
              <a:t>4.0</a:t>
            </a:r>
          </a:p>
          <a:p>
            <a:pPr marL="285750" indent="-285750">
              <a:buFont typeface="Arial" panose="020B0604020202020204" pitchFamily="34" charset="0"/>
              <a:buChar char="•"/>
            </a:pPr>
            <a:r>
              <a:rPr lang="en-US" dirty="0" smtClean="0"/>
              <a:t>Integration </a:t>
            </a:r>
            <a:r>
              <a:rPr lang="en-US" dirty="0"/>
              <a:t>of </a:t>
            </a:r>
            <a:r>
              <a:rPr lang="en-US" dirty="0" err="1"/>
              <a:t>IoT</a:t>
            </a:r>
            <a:r>
              <a:rPr lang="en-US" dirty="0"/>
              <a:t>, AI, and blockchain for real-time </a:t>
            </a:r>
            <a:r>
              <a:rPr lang="en-US" dirty="0" smtClean="0"/>
              <a:t>visibility</a:t>
            </a:r>
          </a:p>
          <a:p>
            <a:pPr marL="285750" indent="-285750">
              <a:buFont typeface="Arial" panose="020B0604020202020204" pitchFamily="34" charset="0"/>
              <a:buChar char="•"/>
            </a:pPr>
            <a:r>
              <a:rPr lang="en-US" dirty="0" smtClean="0"/>
              <a:t>Automation </a:t>
            </a:r>
            <a:r>
              <a:rPr lang="en-US" dirty="0"/>
              <a:t>enhances speed, accuracy, and </a:t>
            </a:r>
            <a:r>
              <a:rPr lang="en-US" dirty="0" smtClean="0"/>
              <a:t>coordination</a:t>
            </a:r>
          </a:p>
          <a:p>
            <a:pPr marL="285750" indent="-285750">
              <a:buFont typeface="Arial" panose="020B0604020202020204" pitchFamily="34" charset="0"/>
              <a:buChar char="•"/>
            </a:pPr>
            <a:r>
              <a:rPr lang="en-US" dirty="0" smtClean="0"/>
              <a:t>Smart </a:t>
            </a:r>
            <a:r>
              <a:rPr lang="en-US" dirty="0"/>
              <a:t>factories and predictive analytics optimize global operations</a:t>
            </a:r>
            <a:endParaRPr lang="es-ES" dirty="0"/>
          </a:p>
        </p:txBody>
      </p:sp>
      <p:sp>
        <p:nvSpPr>
          <p:cNvPr id="35" name="Rectángulo 34"/>
          <p:cNvSpPr/>
          <p:nvPr/>
        </p:nvSpPr>
        <p:spPr>
          <a:xfrm>
            <a:off x="5307077" y="3155883"/>
            <a:ext cx="4250377" cy="2308324"/>
          </a:xfrm>
          <a:prstGeom prst="rect">
            <a:avLst/>
          </a:prstGeom>
          <a:ln>
            <a:solidFill>
              <a:schemeClr val="tx1"/>
            </a:solidFill>
          </a:ln>
        </p:spPr>
        <p:txBody>
          <a:bodyPr wrap="square">
            <a:spAutoFit/>
          </a:bodyPr>
          <a:lstStyle/>
          <a:p>
            <a:r>
              <a:rPr lang="en-US" b="1" i="1" dirty="0"/>
              <a:t>Sustainability and ESG </a:t>
            </a:r>
            <a:r>
              <a:rPr lang="en-US" b="1" i="1" dirty="0" smtClean="0"/>
              <a:t>Pressures</a:t>
            </a:r>
          </a:p>
          <a:p>
            <a:pPr marL="285750" indent="-285750">
              <a:buFont typeface="Arial" panose="020B0604020202020204" pitchFamily="34" charset="0"/>
              <a:buChar char="•"/>
            </a:pPr>
            <a:r>
              <a:rPr lang="en-US" dirty="0" smtClean="0"/>
              <a:t>Increasing </a:t>
            </a:r>
            <a:r>
              <a:rPr lang="en-US" dirty="0"/>
              <a:t>demand for ethical and transparent supply </a:t>
            </a:r>
            <a:r>
              <a:rPr lang="en-US" dirty="0" smtClean="0"/>
              <a:t>chains</a:t>
            </a:r>
          </a:p>
          <a:p>
            <a:pPr marL="285750" indent="-285750">
              <a:buFont typeface="Arial" panose="020B0604020202020204" pitchFamily="34" charset="0"/>
              <a:buChar char="•"/>
            </a:pPr>
            <a:r>
              <a:rPr lang="en-US" dirty="0" smtClean="0"/>
              <a:t>Firms </a:t>
            </a:r>
            <a:r>
              <a:rPr lang="en-US" dirty="0"/>
              <a:t>are adopting circular economy </a:t>
            </a:r>
            <a:r>
              <a:rPr lang="en-US" dirty="0" smtClean="0"/>
              <a:t>principles</a:t>
            </a:r>
          </a:p>
          <a:p>
            <a:pPr marL="285750" indent="-285750">
              <a:buFont typeface="Arial" panose="020B0604020202020204" pitchFamily="34" charset="0"/>
              <a:buChar char="•"/>
            </a:pPr>
            <a:r>
              <a:rPr lang="en-US" dirty="0" smtClean="0"/>
              <a:t>Compliance </a:t>
            </a:r>
            <a:r>
              <a:rPr lang="en-US" dirty="0"/>
              <a:t>with environmental, social, and governance (ESG) standards is becoming crucial</a:t>
            </a:r>
            <a:endParaRPr lang="es-ES" dirty="0"/>
          </a:p>
        </p:txBody>
      </p:sp>
    </p:spTree>
    <p:extLst>
      <p:ext uri="{BB962C8B-B14F-4D97-AF65-F5344CB8AC3E}">
        <p14:creationId xmlns:p14="http://schemas.microsoft.com/office/powerpoint/2010/main" val="327329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545447" y="2133600"/>
            <a:ext cx="4054491" cy="369332"/>
          </a:xfrm>
          <a:prstGeom prst="rect">
            <a:avLst/>
          </a:prstGeom>
        </p:spPr>
        <p:txBody>
          <a:bodyPr wrap="square">
            <a:spAutoFit/>
          </a:bodyPr>
          <a:lstStyle/>
          <a:p>
            <a:r>
              <a:rPr lang="es-ES" b="1" dirty="0" err="1"/>
              <a:t>Definition</a:t>
            </a:r>
            <a:r>
              <a:rPr lang="es-ES" b="1" dirty="0"/>
              <a:t> of </a:t>
            </a:r>
            <a:r>
              <a:rPr lang="es-ES" b="1" dirty="0" err="1"/>
              <a:t>production</a:t>
            </a:r>
            <a:r>
              <a:rPr lang="es-ES" b="1" dirty="0"/>
              <a:t> </a:t>
            </a:r>
            <a:r>
              <a:rPr lang="es-ES" b="1" dirty="0" err="1"/>
              <a:t>fragmentation</a:t>
            </a:r>
            <a:endParaRPr lang="es-ES" b="1" dirty="0"/>
          </a:p>
        </p:txBody>
      </p:sp>
      <p:sp>
        <p:nvSpPr>
          <p:cNvPr id="7" name="Rectángulo 6"/>
          <p:cNvSpPr/>
          <p:nvPr/>
        </p:nvSpPr>
        <p:spPr>
          <a:xfrm>
            <a:off x="542779" y="2678668"/>
            <a:ext cx="5088586" cy="369332"/>
          </a:xfrm>
          <a:prstGeom prst="rect">
            <a:avLst/>
          </a:prstGeom>
        </p:spPr>
        <p:txBody>
          <a:bodyPr wrap="square">
            <a:spAutoFit/>
          </a:bodyPr>
          <a:lstStyle/>
          <a:p>
            <a:r>
              <a:rPr lang="en-US" b="1" dirty="0"/>
              <a:t>Key Drivers Technological </a:t>
            </a:r>
            <a:r>
              <a:rPr lang="en-US" b="1" dirty="0" smtClean="0"/>
              <a:t>innovation</a:t>
            </a:r>
            <a:endParaRPr lang="en-US" b="1" dirty="0"/>
          </a:p>
        </p:txBody>
      </p:sp>
      <p:sp>
        <p:nvSpPr>
          <p:cNvPr id="8" name="Rectángulo 7"/>
          <p:cNvSpPr/>
          <p:nvPr/>
        </p:nvSpPr>
        <p:spPr>
          <a:xfrm>
            <a:off x="545448" y="3288268"/>
            <a:ext cx="2882254" cy="369332"/>
          </a:xfrm>
          <a:prstGeom prst="rect">
            <a:avLst/>
          </a:prstGeom>
        </p:spPr>
        <p:txBody>
          <a:bodyPr wrap="square">
            <a:spAutoFit/>
          </a:bodyPr>
          <a:lstStyle/>
          <a:p>
            <a:r>
              <a:rPr lang="en-US" b="1" dirty="0"/>
              <a:t>Global Value Chains (GVCs)</a:t>
            </a:r>
          </a:p>
        </p:txBody>
      </p:sp>
      <p:sp>
        <p:nvSpPr>
          <p:cNvPr id="24" name="Rectángulo 23"/>
          <p:cNvSpPr/>
          <p:nvPr/>
        </p:nvSpPr>
        <p:spPr>
          <a:xfrm>
            <a:off x="545448" y="3897868"/>
            <a:ext cx="2541508" cy="369332"/>
          </a:xfrm>
          <a:prstGeom prst="rect">
            <a:avLst/>
          </a:prstGeom>
        </p:spPr>
        <p:txBody>
          <a:bodyPr wrap="square">
            <a:spAutoFit/>
          </a:bodyPr>
          <a:lstStyle/>
          <a:p>
            <a:r>
              <a:rPr lang="es-ES" b="1" dirty="0" err="1"/>
              <a:t>Types</a:t>
            </a:r>
            <a:r>
              <a:rPr lang="es-ES" b="1" dirty="0"/>
              <a:t> of Fragmentation</a:t>
            </a:r>
          </a:p>
        </p:txBody>
      </p:sp>
      <p:sp>
        <p:nvSpPr>
          <p:cNvPr id="25" name="Rectángulo 24"/>
          <p:cNvSpPr/>
          <p:nvPr/>
        </p:nvSpPr>
        <p:spPr>
          <a:xfrm>
            <a:off x="542779" y="4507468"/>
            <a:ext cx="2789858" cy="369332"/>
          </a:xfrm>
          <a:prstGeom prst="rect">
            <a:avLst/>
          </a:prstGeom>
        </p:spPr>
        <p:txBody>
          <a:bodyPr wrap="square">
            <a:spAutoFit/>
          </a:bodyPr>
          <a:lstStyle/>
          <a:p>
            <a:r>
              <a:rPr lang="es-ES" b="1" dirty="0" err="1"/>
              <a:t>Benefits</a:t>
            </a:r>
            <a:r>
              <a:rPr lang="es-ES" b="1" dirty="0"/>
              <a:t> of Fragmentation</a:t>
            </a:r>
          </a:p>
        </p:txBody>
      </p:sp>
      <p:sp>
        <p:nvSpPr>
          <p:cNvPr id="26" name="Rectángulo 25"/>
          <p:cNvSpPr/>
          <p:nvPr/>
        </p:nvSpPr>
        <p:spPr>
          <a:xfrm>
            <a:off x="533253" y="5105400"/>
            <a:ext cx="2245389" cy="369332"/>
          </a:xfrm>
          <a:prstGeom prst="rect">
            <a:avLst/>
          </a:prstGeom>
        </p:spPr>
        <p:txBody>
          <a:bodyPr wrap="square">
            <a:spAutoFit/>
          </a:bodyPr>
          <a:lstStyle/>
          <a:p>
            <a:r>
              <a:rPr lang="es-ES" b="1" dirty="0"/>
              <a:t>Challenges and </a:t>
            </a:r>
            <a:r>
              <a:rPr lang="es-ES" b="1" dirty="0" err="1"/>
              <a:t>Risks</a:t>
            </a:r>
            <a:endParaRPr lang="es-ES" b="1" dirty="0"/>
          </a:p>
        </p:txBody>
      </p:sp>
      <p:sp>
        <p:nvSpPr>
          <p:cNvPr id="27" name="Rectángulo 26"/>
          <p:cNvSpPr/>
          <p:nvPr/>
        </p:nvSpPr>
        <p:spPr>
          <a:xfrm>
            <a:off x="542778" y="5638800"/>
            <a:ext cx="1564901" cy="369332"/>
          </a:xfrm>
          <a:prstGeom prst="rect">
            <a:avLst/>
          </a:prstGeom>
        </p:spPr>
        <p:txBody>
          <a:bodyPr wrap="square">
            <a:spAutoFit/>
          </a:bodyPr>
          <a:lstStyle/>
          <a:p>
            <a:r>
              <a:rPr lang="es-ES" b="1" dirty="0" err="1"/>
              <a:t>Future</a:t>
            </a:r>
            <a:r>
              <a:rPr lang="es-ES" dirty="0"/>
              <a:t> </a:t>
            </a:r>
            <a:r>
              <a:rPr lang="es-ES" b="1" dirty="0" err="1"/>
              <a:t>Trends</a:t>
            </a:r>
            <a:endParaRPr lang="es-ES" b="1" dirty="0"/>
          </a:p>
        </p:txBody>
      </p:sp>
      <p:sp>
        <p:nvSpPr>
          <p:cNvPr id="28" name="Rectángulo 27"/>
          <p:cNvSpPr/>
          <p:nvPr/>
        </p:nvSpPr>
        <p:spPr>
          <a:xfrm>
            <a:off x="3764702" y="1335610"/>
            <a:ext cx="2541508" cy="369332"/>
          </a:xfrm>
          <a:prstGeom prst="rect">
            <a:avLst/>
          </a:prstGeom>
        </p:spPr>
        <p:txBody>
          <a:bodyPr wrap="square">
            <a:spAutoFit/>
          </a:bodyPr>
          <a:lstStyle/>
          <a:p>
            <a:r>
              <a:rPr lang="es-ES" b="1" dirty="0" smtClean="0"/>
              <a:t>CONTENTS</a:t>
            </a:r>
            <a:endParaRPr lang="es-ES" b="1" dirty="0"/>
          </a:p>
        </p:txBody>
      </p:sp>
    </p:spTree>
    <p:extLst>
      <p:ext uri="{BB962C8B-B14F-4D97-AF65-F5344CB8AC3E}">
        <p14:creationId xmlns:p14="http://schemas.microsoft.com/office/powerpoint/2010/main" val="161030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792664" y="2339876"/>
            <a:ext cx="6598735" cy="2308324"/>
          </a:xfrm>
          <a:prstGeom prst="rect">
            <a:avLst/>
          </a:prstGeom>
        </p:spPr>
        <p:txBody>
          <a:bodyPr wrap="square">
            <a:spAutoFit/>
          </a:bodyPr>
          <a:lstStyle/>
          <a:p>
            <a:pPr algn="just"/>
            <a:r>
              <a:rPr lang="en-US" sz="2400" dirty="0"/>
              <a:t>Production fragmentation refers to the process where different stages of the production process are spread across various geographic locations. Companies break down production into discrete tasks that can be performed in different countries based on cost, skills, and efficiency.</a:t>
            </a:r>
          </a:p>
        </p:txBody>
      </p:sp>
      <p:sp>
        <p:nvSpPr>
          <p:cNvPr id="24" name="Rectángulo 23"/>
          <p:cNvSpPr/>
          <p:nvPr/>
        </p:nvSpPr>
        <p:spPr>
          <a:xfrm>
            <a:off x="792665" y="1438358"/>
            <a:ext cx="5227135" cy="461665"/>
          </a:xfrm>
          <a:prstGeom prst="rect">
            <a:avLst/>
          </a:prstGeom>
        </p:spPr>
        <p:txBody>
          <a:bodyPr wrap="square">
            <a:spAutoFit/>
          </a:bodyPr>
          <a:lstStyle/>
          <a:p>
            <a:r>
              <a:rPr lang="es-ES" sz="2400" b="1" dirty="0" err="1"/>
              <a:t>Definition</a:t>
            </a:r>
            <a:r>
              <a:rPr lang="es-ES" sz="2400" b="1" dirty="0"/>
              <a:t> of </a:t>
            </a:r>
            <a:r>
              <a:rPr lang="es-ES" sz="2400" b="1" dirty="0" err="1"/>
              <a:t>production</a:t>
            </a:r>
            <a:r>
              <a:rPr lang="es-ES" sz="2400" b="1" dirty="0"/>
              <a:t> </a:t>
            </a:r>
            <a:r>
              <a:rPr lang="es-ES" sz="2400" b="1" dirty="0" err="1"/>
              <a:t>fragmentation</a:t>
            </a:r>
            <a:endParaRPr lang="es-ES" sz="2400" b="1" dirty="0"/>
          </a:p>
        </p:txBody>
      </p:sp>
    </p:spTree>
    <p:extLst>
      <p:ext uri="{BB962C8B-B14F-4D97-AF65-F5344CB8AC3E}">
        <p14:creationId xmlns:p14="http://schemas.microsoft.com/office/powerpoint/2010/main" val="141992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1105797" y="2158667"/>
            <a:ext cx="6553200" cy="1631216"/>
          </a:xfrm>
          <a:prstGeom prst="rect">
            <a:avLst/>
          </a:prstGeom>
        </p:spPr>
        <p:txBody>
          <a:bodyPr wrap="square">
            <a:spAutoFit/>
          </a:bodyPr>
          <a:lstStyle/>
          <a:p>
            <a:pPr marL="285750" indent="-285750">
              <a:buFont typeface="Arial" panose="020B0604020202020204" pitchFamily="34" charset="0"/>
              <a:buChar char="•"/>
            </a:pPr>
            <a:r>
              <a:rPr lang="en-US" sz="2000" dirty="0"/>
              <a:t>Enables countries to specialize in specific tasks or sectors</a:t>
            </a:r>
          </a:p>
          <a:p>
            <a:pPr marL="285750" indent="-285750">
              <a:buFont typeface="Arial" panose="020B0604020202020204" pitchFamily="34" charset="0"/>
              <a:buChar char="•"/>
            </a:pPr>
            <a:r>
              <a:rPr lang="en-US" sz="2000" dirty="0"/>
              <a:t>Drives down production costs and increases efficiency</a:t>
            </a:r>
          </a:p>
          <a:p>
            <a:pPr marL="285750" indent="-285750">
              <a:buFont typeface="Arial" panose="020B0604020202020204" pitchFamily="34" charset="0"/>
              <a:buChar char="•"/>
            </a:pPr>
            <a:r>
              <a:rPr lang="en-US" sz="2000" dirty="0"/>
              <a:t>Promotes international trade and interdependence</a:t>
            </a:r>
          </a:p>
          <a:p>
            <a:pPr marL="285750" indent="-285750">
              <a:buFont typeface="Arial" panose="020B0604020202020204" pitchFamily="34" charset="0"/>
              <a:buChar char="•"/>
            </a:pPr>
            <a:r>
              <a:rPr lang="en-US" sz="2000" dirty="0"/>
              <a:t>Allows firms to access global talent and technology</a:t>
            </a:r>
          </a:p>
          <a:p>
            <a:pPr marL="285750" indent="-285750">
              <a:buFont typeface="Arial" panose="020B0604020202020204" pitchFamily="34" charset="0"/>
              <a:buChar char="•"/>
            </a:pPr>
            <a:r>
              <a:rPr lang="en-US" sz="2000" dirty="0"/>
              <a:t>Encourages economic integration and global </a:t>
            </a:r>
            <a:endParaRPr lang="es-ES" sz="2000" dirty="0"/>
          </a:p>
        </p:txBody>
      </p:sp>
      <p:sp>
        <p:nvSpPr>
          <p:cNvPr id="24" name="Rectángulo 23"/>
          <p:cNvSpPr/>
          <p:nvPr/>
        </p:nvSpPr>
        <p:spPr>
          <a:xfrm>
            <a:off x="1148785" y="1573375"/>
            <a:ext cx="4714689" cy="400110"/>
          </a:xfrm>
          <a:prstGeom prst="rect">
            <a:avLst/>
          </a:prstGeom>
        </p:spPr>
        <p:txBody>
          <a:bodyPr wrap="none">
            <a:spAutoFit/>
          </a:bodyPr>
          <a:lstStyle/>
          <a:p>
            <a:r>
              <a:rPr lang="en-US" sz="2000" b="1" dirty="0"/>
              <a:t>Importance in Global Trade and Economics</a:t>
            </a:r>
            <a:endParaRPr lang="es-ES" sz="2000" b="1" dirty="0"/>
          </a:p>
        </p:txBody>
      </p:sp>
    </p:spTree>
    <p:extLst>
      <p:ext uri="{BB962C8B-B14F-4D97-AF65-F5344CB8AC3E}">
        <p14:creationId xmlns:p14="http://schemas.microsoft.com/office/powerpoint/2010/main" val="91392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1219200" y="1363585"/>
            <a:ext cx="5371214" cy="461665"/>
          </a:xfrm>
          <a:prstGeom prst="rect">
            <a:avLst/>
          </a:prstGeom>
        </p:spPr>
        <p:txBody>
          <a:bodyPr wrap="none">
            <a:spAutoFit/>
          </a:bodyPr>
          <a:lstStyle/>
          <a:p>
            <a:r>
              <a:rPr lang="en-US" sz="2400" b="1" dirty="0"/>
              <a:t>Key Drivers of Production Fragmentation</a:t>
            </a:r>
            <a:endParaRPr lang="es-ES" sz="2400" b="1" dirty="0"/>
          </a:p>
        </p:txBody>
      </p:sp>
      <p:sp>
        <p:nvSpPr>
          <p:cNvPr id="7" name="Rectángulo 6"/>
          <p:cNvSpPr/>
          <p:nvPr/>
        </p:nvSpPr>
        <p:spPr>
          <a:xfrm>
            <a:off x="1066800" y="2092573"/>
            <a:ext cx="6889086" cy="369332"/>
          </a:xfrm>
          <a:prstGeom prst="rect">
            <a:avLst/>
          </a:prstGeom>
        </p:spPr>
        <p:txBody>
          <a:bodyPr wrap="square">
            <a:spAutoFit/>
          </a:bodyPr>
          <a:lstStyle/>
          <a:p>
            <a:r>
              <a:rPr lang="en-US" dirty="0"/>
              <a:t>Four key drivers explain the trend of fragmented production processes:</a:t>
            </a:r>
          </a:p>
        </p:txBody>
      </p:sp>
      <p:sp>
        <p:nvSpPr>
          <p:cNvPr id="8" name="Rectángulo 7"/>
          <p:cNvSpPr/>
          <p:nvPr/>
        </p:nvSpPr>
        <p:spPr>
          <a:xfrm>
            <a:off x="1054879" y="2913452"/>
            <a:ext cx="4055341" cy="369332"/>
          </a:xfrm>
          <a:prstGeom prst="rect">
            <a:avLst/>
          </a:prstGeom>
        </p:spPr>
        <p:txBody>
          <a:bodyPr wrap="none">
            <a:spAutoFit/>
          </a:bodyPr>
          <a:lstStyle/>
          <a:p>
            <a:r>
              <a:rPr lang="es-ES" i="1" dirty="0" err="1"/>
              <a:t>Technological</a:t>
            </a:r>
            <a:r>
              <a:rPr lang="es-ES" i="1" dirty="0"/>
              <a:t> </a:t>
            </a:r>
            <a:r>
              <a:rPr lang="es-ES" i="1" dirty="0" err="1"/>
              <a:t>Innovation</a:t>
            </a:r>
            <a:r>
              <a:rPr lang="es-ES" i="1" dirty="0"/>
              <a:t> (ICT, </a:t>
            </a:r>
            <a:r>
              <a:rPr lang="es-ES" i="1" dirty="0" err="1"/>
              <a:t>Transport</a:t>
            </a:r>
            <a:r>
              <a:rPr lang="es-ES" i="1" dirty="0"/>
              <a:t>)</a:t>
            </a:r>
          </a:p>
        </p:txBody>
      </p:sp>
      <p:sp>
        <p:nvSpPr>
          <p:cNvPr id="25" name="Rectángulo 24"/>
          <p:cNvSpPr/>
          <p:nvPr/>
        </p:nvSpPr>
        <p:spPr>
          <a:xfrm>
            <a:off x="1066800" y="3470828"/>
            <a:ext cx="2077556" cy="369332"/>
          </a:xfrm>
          <a:prstGeom prst="rect">
            <a:avLst/>
          </a:prstGeom>
        </p:spPr>
        <p:txBody>
          <a:bodyPr wrap="none">
            <a:spAutoFit/>
          </a:bodyPr>
          <a:lstStyle/>
          <a:p>
            <a:r>
              <a:rPr lang="es-ES" i="1" dirty="0"/>
              <a:t>Trade </a:t>
            </a:r>
            <a:r>
              <a:rPr lang="es-ES" i="1" dirty="0" err="1"/>
              <a:t>Liberalization</a:t>
            </a:r>
            <a:endParaRPr lang="es-ES" i="1" dirty="0"/>
          </a:p>
        </p:txBody>
      </p:sp>
      <p:sp>
        <p:nvSpPr>
          <p:cNvPr id="27" name="Rectángulo 26"/>
          <p:cNvSpPr/>
          <p:nvPr/>
        </p:nvSpPr>
        <p:spPr>
          <a:xfrm>
            <a:off x="1081941" y="4065348"/>
            <a:ext cx="2625912" cy="369332"/>
          </a:xfrm>
          <a:prstGeom prst="rect">
            <a:avLst/>
          </a:prstGeom>
        </p:spPr>
        <p:txBody>
          <a:bodyPr wrap="none">
            <a:spAutoFit/>
          </a:bodyPr>
          <a:lstStyle/>
          <a:p>
            <a:r>
              <a:rPr lang="es-ES" i="1" dirty="0" err="1"/>
              <a:t>Cost</a:t>
            </a:r>
            <a:r>
              <a:rPr lang="es-ES" i="1" dirty="0"/>
              <a:t> </a:t>
            </a:r>
            <a:r>
              <a:rPr lang="es-ES" i="1" dirty="0" err="1"/>
              <a:t>Reduction</a:t>
            </a:r>
            <a:r>
              <a:rPr lang="es-ES" i="1" dirty="0"/>
              <a:t> </a:t>
            </a:r>
            <a:r>
              <a:rPr lang="es-ES" i="1" dirty="0" err="1"/>
              <a:t>Strategies</a:t>
            </a:r>
            <a:endParaRPr lang="es-ES" i="1" dirty="0"/>
          </a:p>
        </p:txBody>
      </p:sp>
      <p:sp>
        <p:nvSpPr>
          <p:cNvPr id="28" name="Rectángulo 27"/>
          <p:cNvSpPr/>
          <p:nvPr/>
        </p:nvSpPr>
        <p:spPr>
          <a:xfrm>
            <a:off x="1054879" y="4659868"/>
            <a:ext cx="4307333" cy="369332"/>
          </a:xfrm>
          <a:prstGeom prst="rect">
            <a:avLst/>
          </a:prstGeom>
        </p:spPr>
        <p:txBody>
          <a:bodyPr wrap="none">
            <a:spAutoFit/>
          </a:bodyPr>
          <a:lstStyle/>
          <a:p>
            <a:r>
              <a:rPr lang="es-ES" i="1" dirty="0" err="1"/>
              <a:t>Specialization</a:t>
            </a:r>
            <a:r>
              <a:rPr lang="es-ES" i="1" dirty="0"/>
              <a:t> and </a:t>
            </a:r>
            <a:r>
              <a:rPr lang="es-ES" i="1" dirty="0" err="1"/>
              <a:t>Comparative</a:t>
            </a:r>
            <a:r>
              <a:rPr lang="es-ES" i="1" dirty="0"/>
              <a:t> </a:t>
            </a:r>
            <a:r>
              <a:rPr lang="es-ES" i="1" dirty="0" err="1"/>
              <a:t>Advantage</a:t>
            </a:r>
            <a:endParaRPr lang="es-ES" i="1" dirty="0"/>
          </a:p>
        </p:txBody>
      </p:sp>
    </p:spTree>
    <p:extLst>
      <p:ext uri="{BB962C8B-B14F-4D97-AF65-F5344CB8AC3E}">
        <p14:creationId xmlns:p14="http://schemas.microsoft.com/office/powerpoint/2010/main" val="76074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1219200" y="1363585"/>
            <a:ext cx="5371214" cy="461665"/>
          </a:xfrm>
          <a:prstGeom prst="rect">
            <a:avLst/>
          </a:prstGeom>
        </p:spPr>
        <p:txBody>
          <a:bodyPr wrap="none">
            <a:spAutoFit/>
          </a:bodyPr>
          <a:lstStyle/>
          <a:p>
            <a:r>
              <a:rPr lang="en-US" sz="2400" b="1" dirty="0"/>
              <a:t>Key Drivers of Production Fragmentation</a:t>
            </a:r>
            <a:endParaRPr lang="es-ES" sz="2400" b="1" dirty="0"/>
          </a:p>
        </p:txBody>
      </p:sp>
      <p:sp>
        <p:nvSpPr>
          <p:cNvPr id="7" name="Rectángulo 6"/>
          <p:cNvSpPr/>
          <p:nvPr/>
        </p:nvSpPr>
        <p:spPr>
          <a:xfrm>
            <a:off x="1066800" y="2092573"/>
            <a:ext cx="6889086" cy="369332"/>
          </a:xfrm>
          <a:prstGeom prst="rect">
            <a:avLst/>
          </a:prstGeom>
        </p:spPr>
        <p:txBody>
          <a:bodyPr wrap="square">
            <a:spAutoFit/>
          </a:bodyPr>
          <a:lstStyle/>
          <a:p>
            <a:r>
              <a:rPr lang="en-US" dirty="0"/>
              <a:t>Four key drivers explain the trend of fragmented production processes:</a:t>
            </a:r>
          </a:p>
        </p:txBody>
      </p:sp>
      <p:sp>
        <p:nvSpPr>
          <p:cNvPr id="8" name="Rectángulo 7"/>
          <p:cNvSpPr/>
          <p:nvPr/>
        </p:nvSpPr>
        <p:spPr>
          <a:xfrm>
            <a:off x="1054879" y="2621374"/>
            <a:ext cx="4084773" cy="369332"/>
          </a:xfrm>
          <a:prstGeom prst="rect">
            <a:avLst/>
          </a:prstGeom>
        </p:spPr>
        <p:txBody>
          <a:bodyPr wrap="none">
            <a:spAutoFit/>
          </a:bodyPr>
          <a:lstStyle/>
          <a:p>
            <a:r>
              <a:rPr lang="es-ES" b="1" i="1" dirty="0" err="1"/>
              <a:t>Technological</a:t>
            </a:r>
            <a:r>
              <a:rPr lang="es-ES" b="1" i="1" dirty="0"/>
              <a:t> </a:t>
            </a:r>
            <a:r>
              <a:rPr lang="es-ES" b="1" i="1" dirty="0" err="1"/>
              <a:t>Innovation</a:t>
            </a:r>
            <a:r>
              <a:rPr lang="es-ES" b="1" i="1" dirty="0"/>
              <a:t> (ICT, </a:t>
            </a:r>
            <a:r>
              <a:rPr lang="es-ES" b="1" i="1" dirty="0" err="1"/>
              <a:t>Transport</a:t>
            </a:r>
            <a:r>
              <a:rPr lang="es-ES" b="1" i="1" dirty="0"/>
              <a:t>)</a:t>
            </a:r>
          </a:p>
        </p:txBody>
      </p:sp>
      <p:sp>
        <p:nvSpPr>
          <p:cNvPr id="24" name="Rectángulo 23"/>
          <p:cNvSpPr/>
          <p:nvPr/>
        </p:nvSpPr>
        <p:spPr>
          <a:xfrm>
            <a:off x="1045354" y="2990454"/>
            <a:ext cx="7108046" cy="1200329"/>
          </a:xfrm>
          <a:prstGeom prst="rect">
            <a:avLst/>
          </a:prstGeom>
        </p:spPr>
        <p:txBody>
          <a:bodyPr wrap="square">
            <a:spAutoFit/>
          </a:bodyPr>
          <a:lstStyle/>
          <a:p>
            <a:pPr algn="just"/>
            <a:r>
              <a:rPr lang="en-US" dirty="0"/>
              <a:t>Advances in information and communication technologies (ICT) and transportation have enabled coordination and movement of goods across borders with unprecedented speed and accuracy. These innovations reduce transaction and logistics costs, facilitating global supply chains.</a:t>
            </a:r>
          </a:p>
        </p:txBody>
      </p:sp>
      <p:sp>
        <p:nvSpPr>
          <p:cNvPr id="25" name="Rectángulo 24"/>
          <p:cNvSpPr/>
          <p:nvPr/>
        </p:nvSpPr>
        <p:spPr>
          <a:xfrm>
            <a:off x="1066800" y="4673894"/>
            <a:ext cx="2077556" cy="369332"/>
          </a:xfrm>
          <a:prstGeom prst="rect">
            <a:avLst/>
          </a:prstGeom>
        </p:spPr>
        <p:txBody>
          <a:bodyPr wrap="none">
            <a:spAutoFit/>
          </a:bodyPr>
          <a:lstStyle/>
          <a:p>
            <a:r>
              <a:rPr lang="es-ES" b="1" i="1" dirty="0"/>
              <a:t>Trade </a:t>
            </a:r>
            <a:r>
              <a:rPr lang="es-ES" b="1" i="1" dirty="0" err="1"/>
              <a:t>Liberalization</a:t>
            </a:r>
            <a:endParaRPr lang="es-ES" b="1" i="1" dirty="0"/>
          </a:p>
        </p:txBody>
      </p:sp>
      <p:sp>
        <p:nvSpPr>
          <p:cNvPr id="26" name="Rectángulo 25"/>
          <p:cNvSpPr/>
          <p:nvPr/>
        </p:nvSpPr>
        <p:spPr>
          <a:xfrm>
            <a:off x="1073928" y="5048071"/>
            <a:ext cx="7079472" cy="1200329"/>
          </a:xfrm>
          <a:prstGeom prst="rect">
            <a:avLst/>
          </a:prstGeom>
        </p:spPr>
        <p:txBody>
          <a:bodyPr wrap="square">
            <a:spAutoFit/>
          </a:bodyPr>
          <a:lstStyle/>
          <a:p>
            <a:pPr algn="just"/>
            <a:r>
              <a:rPr lang="en-US" dirty="0"/>
              <a:t>The reduction of trade barriers, such as tariffs and quotas, and the establishment of trade agreements have allowed firms to access international markets more freely, promoting outsourcing and offshoring of production tasks.</a:t>
            </a:r>
          </a:p>
        </p:txBody>
      </p:sp>
    </p:spTree>
    <p:extLst>
      <p:ext uri="{BB962C8B-B14F-4D97-AF65-F5344CB8AC3E}">
        <p14:creationId xmlns:p14="http://schemas.microsoft.com/office/powerpoint/2010/main" val="64381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6" name="Rectángulo 5"/>
          <p:cNvSpPr/>
          <p:nvPr/>
        </p:nvSpPr>
        <p:spPr>
          <a:xfrm>
            <a:off x="1219200" y="1363585"/>
            <a:ext cx="5371214" cy="461665"/>
          </a:xfrm>
          <a:prstGeom prst="rect">
            <a:avLst/>
          </a:prstGeom>
        </p:spPr>
        <p:txBody>
          <a:bodyPr wrap="none">
            <a:spAutoFit/>
          </a:bodyPr>
          <a:lstStyle/>
          <a:p>
            <a:r>
              <a:rPr lang="en-US" sz="2400" b="1" dirty="0"/>
              <a:t>Key Drivers of Production Fragmentation</a:t>
            </a:r>
            <a:endParaRPr lang="es-ES" sz="2400" b="1" dirty="0"/>
          </a:p>
        </p:txBody>
      </p:sp>
      <p:sp>
        <p:nvSpPr>
          <p:cNvPr id="27" name="Rectángulo 26"/>
          <p:cNvSpPr/>
          <p:nvPr/>
        </p:nvSpPr>
        <p:spPr>
          <a:xfrm>
            <a:off x="1219200" y="2286000"/>
            <a:ext cx="2625912" cy="369332"/>
          </a:xfrm>
          <a:prstGeom prst="rect">
            <a:avLst/>
          </a:prstGeom>
        </p:spPr>
        <p:txBody>
          <a:bodyPr wrap="none">
            <a:spAutoFit/>
          </a:bodyPr>
          <a:lstStyle/>
          <a:p>
            <a:r>
              <a:rPr lang="es-ES" b="1" i="1" dirty="0" err="1"/>
              <a:t>Cost</a:t>
            </a:r>
            <a:r>
              <a:rPr lang="es-ES" b="1" i="1" dirty="0"/>
              <a:t> </a:t>
            </a:r>
            <a:r>
              <a:rPr lang="es-ES" b="1" i="1" dirty="0" err="1"/>
              <a:t>Reduction</a:t>
            </a:r>
            <a:r>
              <a:rPr lang="es-ES" b="1" i="1" dirty="0"/>
              <a:t> </a:t>
            </a:r>
            <a:r>
              <a:rPr lang="es-ES" b="1" i="1" dirty="0" err="1"/>
              <a:t>Strategies</a:t>
            </a:r>
            <a:endParaRPr lang="es-ES" b="1" i="1" dirty="0"/>
          </a:p>
        </p:txBody>
      </p:sp>
      <p:sp>
        <p:nvSpPr>
          <p:cNvPr id="28" name="Rectángulo 27"/>
          <p:cNvSpPr/>
          <p:nvPr/>
        </p:nvSpPr>
        <p:spPr>
          <a:xfrm>
            <a:off x="1219199" y="2667000"/>
            <a:ext cx="6691439" cy="923330"/>
          </a:xfrm>
          <a:prstGeom prst="rect">
            <a:avLst/>
          </a:prstGeom>
        </p:spPr>
        <p:txBody>
          <a:bodyPr wrap="square">
            <a:spAutoFit/>
          </a:bodyPr>
          <a:lstStyle/>
          <a:p>
            <a:pPr algn="just"/>
            <a:r>
              <a:rPr lang="en-US" dirty="0"/>
              <a:t>Companies seek to minimize production costs by locating different stages of the value chain in countries where inputs and labor are cheaper. This allows firms to remain competitive in global markets.</a:t>
            </a:r>
          </a:p>
        </p:txBody>
      </p:sp>
      <p:sp>
        <p:nvSpPr>
          <p:cNvPr id="29" name="Rectángulo 28"/>
          <p:cNvSpPr/>
          <p:nvPr/>
        </p:nvSpPr>
        <p:spPr>
          <a:xfrm>
            <a:off x="1143000" y="4191000"/>
            <a:ext cx="4307333" cy="369332"/>
          </a:xfrm>
          <a:prstGeom prst="rect">
            <a:avLst/>
          </a:prstGeom>
        </p:spPr>
        <p:txBody>
          <a:bodyPr wrap="none">
            <a:spAutoFit/>
          </a:bodyPr>
          <a:lstStyle/>
          <a:p>
            <a:r>
              <a:rPr lang="es-ES" b="1" i="1" dirty="0" err="1"/>
              <a:t>Specialization</a:t>
            </a:r>
            <a:r>
              <a:rPr lang="es-ES" b="1" i="1" dirty="0"/>
              <a:t> and </a:t>
            </a:r>
            <a:r>
              <a:rPr lang="es-ES" b="1" i="1" dirty="0" err="1"/>
              <a:t>Comparative</a:t>
            </a:r>
            <a:r>
              <a:rPr lang="es-ES" b="1" i="1" dirty="0"/>
              <a:t> </a:t>
            </a:r>
            <a:r>
              <a:rPr lang="es-ES" b="1" i="1" dirty="0" err="1"/>
              <a:t>Advantage</a:t>
            </a:r>
            <a:endParaRPr lang="es-ES" b="1" i="1" dirty="0"/>
          </a:p>
        </p:txBody>
      </p:sp>
      <p:sp>
        <p:nvSpPr>
          <p:cNvPr id="30" name="Rectángulo 29"/>
          <p:cNvSpPr/>
          <p:nvPr/>
        </p:nvSpPr>
        <p:spPr>
          <a:xfrm>
            <a:off x="1216212" y="4590871"/>
            <a:ext cx="6694426" cy="923330"/>
          </a:xfrm>
          <a:prstGeom prst="rect">
            <a:avLst/>
          </a:prstGeom>
        </p:spPr>
        <p:txBody>
          <a:bodyPr wrap="square">
            <a:spAutoFit/>
          </a:bodyPr>
          <a:lstStyle/>
          <a:p>
            <a:pPr algn="just"/>
            <a:r>
              <a:rPr lang="en-US" dirty="0"/>
              <a:t>Nations and regions specialize in specific production tasks where they have a comparative advantage. This specialization increases overall productivity and efficiency in the global production network.</a:t>
            </a:r>
          </a:p>
        </p:txBody>
      </p:sp>
    </p:spTree>
    <p:extLst>
      <p:ext uri="{BB962C8B-B14F-4D97-AF65-F5344CB8AC3E}">
        <p14:creationId xmlns:p14="http://schemas.microsoft.com/office/powerpoint/2010/main" val="331424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25" name="Rectángulo 24"/>
          <p:cNvSpPr/>
          <p:nvPr/>
        </p:nvSpPr>
        <p:spPr>
          <a:xfrm>
            <a:off x="2380605" y="1325485"/>
            <a:ext cx="3630161" cy="461665"/>
          </a:xfrm>
          <a:prstGeom prst="rect">
            <a:avLst/>
          </a:prstGeom>
        </p:spPr>
        <p:txBody>
          <a:bodyPr wrap="none">
            <a:spAutoFit/>
          </a:bodyPr>
          <a:lstStyle/>
          <a:p>
            <a:r>
              <a:rPr lang="es-ES" sz="2400" b="1" dirty="0"/>
              <a:t>Global </a:t>
            </a:r>
            <a:r>
              <a:rPr lang="es-ES" sz="2400" b="1" dirty="0" err="1"/>
              <a:t>Value</a:t>
            </a:r>
            <a:r>
              <a:rPr lang="es-ES" sz="2400" b="1" dirty="0"/>
              <a:t> </a:t>
            </a:r>
            <a:r>
              <a:rPr lang="es-ES" sz="2400" b="1" dirty="0" err="1"/>
              <a:t>Chains</a:t>
            </a:r>
            <a:r>
              <a:rPr lang="es-ES" sz="2400" b="1" dirty="0"/>
              <a:t> (</a:t>
            </a:r>
            <a:r>
              <a:rPr lang="es-ES" sz="2400" b="1" dirty="0" err="1"/>
              <a:t>GVCs</a:t>
            </a:r>
            <a:r>
              <a:rPr lang="es-ES" sz="2400" b="1" dirty="0"/>
              <a:t>)</a:t>
            </a:r>
          </a:p>
        </p:txBody>
      </p:sp>
      <p:sp>
        <p:nvSpPr>
          <p:cNvPr id="26" name="Rectángulo 25"/>
          <p:cNvSpPr/>
          <p:nvPr/>
        </p:nvSpPr>
        <p:spPr>
          <a:xfrm>
            <a:off x="1124440" y="2051168"/>
            <a:ext cx="7257559" cy="923330"/>
          </a:xfrm>
          <a:prstGeom prst="rect">
            <a:avLst/>
          </a:prstGeom>
        </p:spPr>
        <p:txBody>
          <a:bodyPr wrap="square">
            <a:spAutoFit/>
          </a:bodyPr>
          <a:lstStyle/>
          <a:p>
            <a:pPr algn="just"/>
            <a:r>
              <a:rPr lang="en-US" dirty="0"/>
              <a:t>GVCs refer to the full range of activities that firms and workers perform to bring a product from its conception to end use and beyond, divided across different countries and regions.</a:t>
            </a:r>
          </a:p>
        </p:txBody>
      </p:sp>
      <p:sp>
        <p:nvSpPr>
          <p:cNvPr id="27" name="Rectángulo 26"/>
          <p:cNvSpPr/>
          <p:nvPr/>
        </p:nvSpPr>
        <p:spPr>
          <a:xfrm>
            <a:off x="1124439" y="3153017"/>
            <a:ext cx="7257559" cy="1200329"/>
          </a:xfrm>
          <a:prstGeom prst="rect">
            <a:avLst/>
          </a:prstGeom>
        </p:spPr>
        <p:txBody>
          <a:bodyPr wrap="square">
            <a:spAutoFit/>
          </a:bodyPr>
          <a:lstStyle/>
          <a:p>
            <a:pPr algn="just"/>
            <a:r>
              <a:rPr lang="en-US" dirty="0"/>
              <a:t>GVCs are structured as a sequence of interlinked activities — such as design, production, marketing, distribution, and support — carried out across various locations. They involve multiple firms, including lead firms that coordinate and suppliers that execute specific tasks.</a:t>
            </a:r>
          </a:p>
        </p:txBody>
      </p:sp>
    </p:spTree>
    <p:extLst>
      <p:ext uri="{BB962C8B-B14F-4D97-AF65-F5344CB8AC3E}">
        <p14:creationId xmlns:p14="http://schemas.microsoft.com/office/powerpoint/2010/main" val="154354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7146475" y="33859"/>
            <a:ext cx="2607125" cy="2124807"/>
            <a:chOff x="0" y="0"/>
            <a:chExt cx="3476167" cy="2833076"/>
          </a:xfrm>
        </p:grpSpPr>
        <p:sp>
          <p:nvSpPr>
            <p:cNvPr id="3" name="Freeform 3"/>
            <p:cNvSpPr/>
            <p:nvPr/>
          </p:nvSpPr>
          <p:spPr>
            <a:xfrm flipH="1">
              <a:off x="0" y="0"/>
              <a:ext cx="3476117" cy="2833116"/>
            </a:xfrm>
            <a:custGeom>
              <a:avLst/>
              <a:gdLst/>
              <a:ahLst/>
              <a:cxnLst/>
              <a:rect l="l" t="t" r="r" b="b"/>
              <a:pathLst>
                <a:path w="3476117" h="2833116">
                  <a:moveTo>
                    <a:pt x="3476117" y="0"/>
                  </a:moveTo>
                  <a:lnTo>
                    <a:pt x="0" y="0"/>
                  </a:lnTo>
                  <a:lnTo>
                    <a:pt x="0" y="2833116"/>
                  </a:lnTo>
                  <a:lnTo>
                    <a:pt x="3476117" y="2833116"/>
                  </a:lnTo>
                  <a:lnTo>
                    <a:pt x="3476117" y="0"/>
                  </a:lnTo>
                  <a:close/>
                </a:path>
              </a:pathLst>
            </a:custGeom>
            <a:blipFill>
              <a:blip r:embed="rId2"/>
              <a:stretch>
                <a:fillRect t="-11" r="-1" b="-9"/>
              </a:stretch>
            </a:blipFill>
          </p:spPr>
        </p:sp>
      </p:grpSp>
      <p:grpSp>
        <p:nvGrpSpPr>
          <p:cNvPr id="4" name="Group 4"/>
          <p:cNvGrpSpPr/>
          <p:nvPr/>
        </p:nvGrpSpPr>
        <p:grpSpPr>
          <a:xfrm>
            <a:off x="3698328" y="433373"/>
            <a:ext cx="2975416" cy="629031"/>
            <a:chOff x="0" y="0"/>
            <a:chExt cx="3967221" cy="838708"/>
          </a:xfrm>
        </p:grpSpPr>
        <p:sp>
          <p:nvSpPr>
            <p:cNvPr id="5" name="Freeform 5"/>
            <p:cNvSpPr/>
            <p:nvPr/>
          </p:nvSpPr>
          <p:spPr>
            <a:xfrm>
              <a:off x="0" y="0"/>
              <a:ext cx="3967226" cy="838708"/>
            </a:xfrm>
            <a:custGeom>
              <a:avLst/>
              <a:gdLst/>
              <a:ahLst/>
              <a:cxnLst/>
              <a:rect l="l" t="t" r="r" b="b"/>
              <a:pathLst>
                <a:path w="3967226" h="838708">
                  <a:moveTo>
                    <a:pt x="0" y="0"/>
                  </a:moveTo>
                  <a:lnTo>
                    <a:pt x="3967226" y="0"/>
                  </a:lnTo>
                  <a:lnTo>
                    <a:pt x="3967226" y="838708"/>
                  </a:lnTo>
                  <a:lnTo>
                    <a:pt x="0" y="838708"/>
                  </a:lnTo>
                  <a:lnTo>
                    <a:pt x="0" y="0"/>
                  </a:lnTo>
                  <a:close/>
                </a:path>
              </a:pathLst>
            </a:custGeom>
            <a:blipFill>
              <a:blip r:embed="rId3"/>
              <a:stretch>
                <a:fillRect/>
              </a:stretch>
            </a:blipFill>
          </p:spPr>
        </p:sp>
      </p:grpSp>
      <p:sp>
        <p:nvSpPr>
          <p:cNvPr id="9" name="Freeform 9"/>
          <p:cNvSpPr/>
          <p:nvPr/>
        </p:nvSpPr>
        <p:spPr>
          <a:xfrm>
            <a:off x="224970" y="481281"/>
            <a:ext cx="2336233" cy="614981"/>
          </a:xfrm>
          <a:custGeom>
            <a:avLst/>
            <a:gdLst/>
            <a:ahLst/>
            <a:cxnLst/>
            <a:rect l="l" t="t" r="r" b="b"/>
            <a:pathLst>
              <a:path w="2336233" h="614981">
                <a:moveTo>
                  <a:pt x="0" y="0"/>
                </a:moveTo>
                <a:lnTo>
                  <a:pt x="2336233" y="0"/>
                </a:lnTo>
                <a:lnTo>
                  <a:pt x="2336233" y="614981"/>
                </a:lnTo>
                <a:lnTo>
                  <a:pt x="0" y="614981"/>
                </a:lnTo>
                <a:lnTo>
                  <a:pt x="0" y="0"/>
                </a:lnTo>
                <a:close/>
              </a:path>
            </a:pathLst>
          </a:custGeom>
          <a:blipFill>
            <a:blip r:embed="rId4"/>
            <a:stretch>
              <a:fillRect l="-10173" t="-118313" r="-12716" b="-129361"/>
            </a:stretch>
          </a:blipFill>
        </p:spPr>
      </p:sp>
      <p:grpSp>
        <p:nvGrpSpPr>
          <p:cNvPr id="10" name="Group 10"/>
          <p:cNvGrpSpPr/>
          <p:nvPr/>
        </p:nvGrpSpPr>
        <p:grpSpPr>
          <a:xfrm>
            <a:off x="8973" y="6569225"/>
            <a:ext cx="9753600" cy="754910"/>
            <a:chOff x="0" y="0"/>
            <a:chExt cx="13004800" cy="1006547"/>
          </a:xfrm>
        </p:grpSpPr>
        <p:grpSp>
          <p:nvGrpSpPr>
            <p:cNvPr id="11" name="Group 11"/>
            <p:cNvGrpSpPr/>
            <p:nvPr/>
          </p:nvGrpSpPr>
          <p:grpSpPr>
            <a:xfrm>
              <a:off x="0" y="0"/>
              <a:ext cx="13004800" cy="1006547"/>
              <a:chOff x="0" y="0"/>
              <a:chExt cx="3495470" cy="270543"/>
            </a:xfrm>
          </p:grpSpPr>
          <p:sp>
            <p:nvSpPr>
              <p:cNvPr id="12" name="Freeform 12"/>
              <p:cNvSpPr/>
              <p:nvPr/>
            </p:nvSpPr>
            <p:spPr>
              <a:xfrm>
                <a:off x="0" y="0"/>
                <a:ext cx="3495470" cy="270543"/>
              </a:xfrm>
              <a:custGeom>
                <a:avLst/>
                <a:gdLst/>
                <a:ahLst/>
                <a:cxnLst/>
                <a:rect l="l" t="t" r="r" b="b"/>
                <a:pathLst>
                  <a:path w="3495470" h="270543">
                    <a:moveTo>
                      <a:pt x="0" y="0"/>
                    </a:moveTo>
                    <a:lnTo>
                      <a:pt x="3495470" y="0"/>
                    </a:lnTo>
                    <a:lnTo>
                      <a:pt x="3495470" y="270543"/>
                    </a:lnTo>
                    <a:lnTo>
                      <a:pt x="0" y="270543"/>
                    </a:lnTo>
                    <a:close/>
                  </a:path>
                </a:pathLst>
              </a:custGeom>
              <a:solidFill>
                <a:srgbClr val="233E7A"/>
              </a:solidFill>
            </p:spPr>
          </p:sp>
          <p:sp>
            <p:nvSpPr>
              <p:cNvPr id="13" name="TextBox 13"/>
              <p:cNvSpPr txBox="1"/>
              <p:nvPr/>
            </p:nvSpPr>
            <p:spPr>
              <a:xfrm>
                <a:off x="0" y="-57150"/>
                <a:ext cx="3495470" cy="327693"/>
              </a:xfrm>
              <a:prstGeom prst="rect">
                <a:avLst/>
              </a:prstGeom>
            </p:spPr>
            <p:txBody>
              <a:bodyPr lIns="50800" tIns="50800" rIns="50800" bIns="50800" rtlCol="0" anchor="ctr"/>
              <a:lstStyle/>
              <a:p>
                <a:pPr algn="ctr">
                  <a:lnSpc>
                    <a:spcPts val="1982"/>
                  </a:lnSpc>
                </a:pPr>
                <a:endParaRPr/>
              </a:p>
            </p:txBody>
          </p:sp>
        </p:grpSp>
        <p:sp>
          <p:nvSpPr>
            <p:cNvPr id="14" name="Freeform 14"/>
            <p:cNvSpPr/>
            <p:nvPr/>
          </p:nvSpPr>
          <p:spPr>
            <a:xfrm>
              <a:off x="91622" y="305631"/>
              <a:ext cx="1636259" cy="456302"/>
            </a:xfrm>
            <a:custGeom>
              <a:avLst/>
              <a:gdLst/>
              <a:ahLst/>
              <a:cxnLst/>
              <a:rect l="l" t="t" r="r" b="b"/>
              <a:pathLst>
                <a:path w="1636259" h="456302">
                  <a:moveTo>
                    <a:pt x="0" y="0"/>
                  </a:moveTo>
                  <a:lnTo>
                    <a:pt x="1636260" y="0"/>
                  </a:lnTo>
                  <a:lnTo>
                    <a:pt x="1636260" y="456301"/>
                  </a:lnTo>
                  <a:lnTo>
                    <a:pt x="0" y="456301"/>
                  </a:lnTo>
                  <a:lnTo>
                    <a:pt x="0" y="0"/>
                  </a:lnTo>
                  <a:close/>
                </a:path>
              </a:pathLst>
            </a:custGeom>
            <a:blipFill>
              <a:blip r:embed="rId5"/>
              <a:stretch>
                <a:fillRect t="-6263" b="-6263"/>
              </a:stretch>
            </a:blipFill>
          </p:spPr>
        </p:sp>
        <p:sp>
          <p:nvSpPr>
            <p:cNvPr id="15" name="Freeform 15"/>
            <p:cNvSpPr/>
            <p:nvPr/>
          </p:nvSpPr>
          <p:spPr>
            <a:xfrm>
              <a:off x="10595884" y="206914"/>
              <a:ext cx="2135424" cy="635987"/>
            </a:xfrm>
            <a:custGeom>
              <a:avLst/>
              <a:gdLst/>
              <a:ahLst/>
              <a:cxnLst/>
              <a:rect l="l" t="t" r="r" b="b"/>
              <a:pathLst>
                <a:path w="2135424" h="635987">
                  <a:moveTo>
                    <a:pt x="0" y="0"/>
                  </a:moveTo>
                  <a:lnTo>
                    <a:pt x="2135423" y="0"/>
                  </a:lnTo>
                  <a:lnTo>
                    <a:pt x="2135423" y="635986"/>
                  </a:lnTo>
                  <a:lnTo>
                    <a:pt x="0" y="635986"/>
                  </a:lnTo>
                  <a:lnTo>
                    <a:pt x="0" y="0"/>
                  </a:lnTo>
                  <a:close/>
                </a:path>
              </a:pathLst>
            </a:custGeom>
            <a:blipFill>
              <a:blip r:embed="rId6"/>
              <a:stretch>
                <a:fillRect t="-6263" b="-6263"/>
              </a:stretch>
            </a:blipFill>
          </p:spPr>
        </p:sp>
        <p:grpSp>
          <p:nvGrpSpPr>
            <p:cNvPr id="16" name="Group 16"/>
            <p:cNvGrpSpPr/>
            <p:nvPr/>
          </p:nvGrpSpPr>
          <p:grpSpPr>
            <a:xfrm>
              <a:off x="1748214" y="0"/>
              <a:ext cx="8787340" cy="1006547"/>
              <a:chOff x="0" y="0"/>
              <a:chExt cx="2361888" cy="270543"/>
            </a:xfrm>
          </p:grpSpPr>
          <p:sp>
            <p:nvSpPr>
              <p:cNvPr id="17" name="Freeform 17"/>
              <p:cNvSpPr/>
              <p:nvPr/>
            </p:nvSpPr>
            <p:spPr>
              <a:xfrm>
                <a:off x="0" y="0"/>
                <a:ext cx="2361888" cy="270543"/>
              </a:xfrm>
              <a:custGeom>
                <a:avLst/>
                <a:gdLst/>
                <a:ahLst/>
                <a:cxnLst/>
                <a:rect l="l" t="t" r="r" b="b"/>
                <a:pathLst>
                  <a:path w="2361888" h="270543">
                    <a:moveTo>
                      <a:pt x="0" y="0"/>
                    </a:moveTo>
                    <a:lnTo>
                      <a:pt x="2361888" y="0"/>
                    </a:lnTo>
                    <a:lnTo>
                      <a:pt x="2361888" y="270543"/>
                    </a:lnTo>
                    <a:lnTo>
                      <a:pt x="0" y="270543"/>
                    </a:lnTo>
                    <a:close/>
                  </a:path>
                </a:pathLst>
              </a:custGeom>
              <a:solidFill>
                <a:srgbClr val="FFFFFF"/>
              </a:solidFill>
            </p:spPr>
          </p:sp>
          <p:sp>
            <p:nvSpPr>
              <p:cNvPr id="18" name="TextBox 18"/>
              <p:cNvSpPr txBox="1"/>
              <p:nvPr/>
            </p:nvSpPr>
            <p:spPr>
              <a:xfrm>
                <a:off x="0" y="-57150"/>
                <a:ext cx="2361888" cy="327693"/>
              </a:xfrm>
              <a:prstGeom prst="rect">
                <a:avLst/>
              </a:prstGeom>
            </p:spPr>
            <p:txBody>
              <a:bodyPr lIns="50800" tIns="50800" rIns="50800" bIns="50800" rtlCol="0" anchor="ctr"/>
              <a:lstStyle/>
              <a:p>
                <a:pPr algn="ctr">
                  <a:lnSpc>
                    <a:spcPts val="1982"/>
                  </a:lnSpc>
                </a:pPr>
                <a:endParaRPr/>
              </a:p>
            </p:txBody>
          </p:sp>
        </p:grpSp>
        <p:sp>
          <p:nvSpPr>
            <p:cNvPr id="19" name="Freeform 19"/>
            <p:cNvSpPr/>
            <p:nvPr/>
          </p:nvSpPr>
          <p:spPr>
            <a:xfrm>
              <a:off x="9483543" y="0"/>
              <a:ext cx="1063976" cy="945531"/>
            </a:xfrm>
            <a:custGeom>
              <a:avLst/>
              <a:gdLst/>
              <a:ahLst/>
              <a:cxnLst/>
              <a:rect l="l" t="t" r="r" b="b"/>
              <a:pathLst>
                <a:path w="1063976" h="945531">
                  <a:moveTo>
                    <a:pt x="0" y="0"/>
                  </a:moveTo>
                  <a:lnTo>
                    <a:pt x="1063976" y="0"/>
                  </a:lnTo>
                  <a:lnTo>
                    <a:pt x="1063976" y="945531"/>
                  </a:lnTo>
                  <a:lnTo>
                    <a:pt x="0" y="945531"/>
                  </a:lnTo>
                  <a:lnTo>
                    <a:pt x="0" y="0"/>
                  </a:lnTo>
                  <a:close/>
                </a:path>
              </a:pathLst>
            </a:custGeom>
            <a:blipFill>
              <a:blip r:embed="rId7"/>
              <a:stretch>
                <a:fillRect t="-6263" b="-6263"/>
              </a:stretch>
            </a:blipFill>
          </p:spPr>
        </p:sp>
        <p:sp>
          <p:nvSpPr>
            <p:cNvPr id="20" name="Freeform 20"/>
            <p:cNvSpPr/>
            <p:nvPr/>
          </p:nvSpPr>
          <p:spPr>
            <a:xfrm>
              <a:off x="1769083" y="124264"/>
              <a:ext cx="1380393" cy="758019"/>
            </a:xfrm>
            <a:custGeom>
              <a:avLst/>
              <a:gdLst/>
              <a:ahLst/>
              <a:cxnLst/>
              <a:rect l="l" t="t" r="r" b="b"/>
              <a:pathLst>
                <a:path w="1380393" h="758019">
                  <a:moveTo>
                    <a:pt x="0" y="0"/>
                  </a:moveTo>
                  <a:lnTo>
                    <a:pt x="1380393" y="0"/>
                  </a:lnTo>
                  <a:lnTo>
                    <a:pt x="1380393" y="758019"/>
                  </a:lnTo>
                  <a:lnTo>
                    <a:pt x="0" y="758019"/>
                  </a:lnTo>
                  <a:lnTo>
                    <a:pt x="0" y="0"/>
                  </a:lnTo>
                  <a:close/>
                </a:path>
              </a:pathLst>
            </a:custGeom>
            <a:blipFill>
              <a:blip r:embed="rId8"/>
              <a:stretch>
                <a:fillRect l="-807" t="-9330" b="-15070"/>
              </a:stretch>
            </a:blipFill>
          </p:spPr>
        </p:sp>
        <p:sp>
          <p:nvSpPr>
            <p:cNvPr id="21" name="Freeform 21"/>
            <p:cNvSpPr/>
            <p:nvPr/>
          </p:nvSpPr>
          <p:spPr>
            <a:xfrm>
              <a:off x="3149476" y="305631"/>
              <a:ext cx="2681756" cy="505977"/>
            </a:xfrm>
            <a:custGeom>
              <a:avLst/>
              <a:gdLst/>
              <a:ahLst/>
              <a:cxnLst/>
              <a:rect l="l" t="t" r="r" b="b"/>
              <a:pathLst>
                <a:path w="2681756" h="505977">
                  <a:moveTo>
                    <a:pt x="0" y="0"/>
                  </a:moveTo>
                  <a:lnTo>
                    <a:pt x="2681756" y="0"/>
                  </a:lnTo>
                  <a:lnTo>
                    <a:pt x="2681756" y="505977"/>
                  </a:lnTo>
                  <a:lnTo>
                    <a:pt x="0" y="505977"/>
                  </a:lnTo>
                  <a:lnTo>
                    <a:pt x="0" y="0"/>
                  </a:lnTo>
                  <a:close/>
                </a:path>
              </a:pathLst>
            </a:custGeom>
            <a:blipFill>
              <a:blip r:embed="rId9"/>
              <a:stretch>
                <a:fillRect t="-372"/>
              </a:stretch>
            </a:blipFill>
          </p:spPr>
        </p:sp>
        <p:sp>
          <p:nvSpPr>
            <p:cNvPr id="22" name="Freeform 22"/>
            <p:cNvSpPr/>
            <p:nvPr/>
          </p:nvSpPr>
          <p:spPr>
            <a:xfrm>
              <a:off x="5907432" y="69974"/>
              <a:ext cx="1589090" cy="875557"/>
            </a:xfrm>
            <a:custGeom>
              <a:avLst/>
              <a:gdLst/>
              <a:ahLst/>
              <a:cxnLst/>
              <a:rect l="l" t="t" r="r" b="b"/>
              <a:pathLst>
                <a:path w="1589090" h="875557">
                  <a:moveTo>
                    <a:pt x="0" y="0"/>
                  </a:moveTo>
                  <a:lnTo>
                    <a:pt x="1589091" y="0"/>
                  </a:lnTo>
                  <a:lnTo>
                    <a:pt x="1589091" y="875557"/>
                  </a:lnTo>
                  <a:lnTo>
                    <a:pt x="0" y="875557"/>
                  </a:lnTo>
                  <a:lnTo>
                    <a:pt x="0" y="0"/>
                  </a:lnTo>
                  <a:close/>
                </a:path>
              </a:pathLst>
            </a:custGeom>
            <a:blipFill>
              <a:blip r:embed="rId10"/>
              <a:stretch>
                <a:fillRect t="-6263" b="-6263"/>
              </a:stretch>
            </a:blipFill>
          </p:spPr>
        </p:sp>
        <p:sp>
          <p:nvSpPr>
            <p:cNvPr id="23" name="Freeform 23"/>
            <p:cNvSpPr/>
            <p:nvPr/>
          </p:nvSpPr>
          <p:spPr>
            <a:xfrm>
              <a:off x="7534623" y="282776"/>
              <a:ext cx="1880860" cy="479157"/>
            </a:xfrm>
            <a:custGeom>
              <a:avLst/>
              <a:gdLst/>
              <a:ahLst/>
              <a:cxnLst/>
              <a:rect l="l" t="t" r="r" b="b"/>
              <a:pathLst>
                <a:path w="1880860" h="479157">
                  <a:moveTo>
                    <a:pt x="0" y="0"/>
                  </a:moveTo>
                  <a:lnTo>
                    <a:pt x="1880860" y="0"/>
                  </a:lnTo>
                  <a:lnTo>
                    <a:pt x="1880860" y="479156"/>
                  </a:lnTo>
                  <a:lnTo>
                    <a:pt x="0" y="479156"/>
                  </a:lnTo>
                  <a:lnTo>
                    <a:pt x="0" y="0"/>
                  </a:lnTo>
                  <a:close/>
                </a:path>
              </a:pathLst>
            </a:custGeom>
            <a:blipFill>
              <a:blip r:embed="rId11"/>
              <a:stretch>
                <a:fillRect t="-6263" b="-6263"/>
              </a:stretch>
            </a:blipFill>
          </p:spPr>
        </p:sp>
      </p:grpSp>
      <p:sp>
        <p:nvSpPr>
          <p:cNvPr id="25" name="Rectángulo 24"/>
          <p:cNvSpPr/>
          <p:nvPr/>
        </p:nvSpPr>
        <p:spPr>
          <a:xfrm>
            <a:off x="2380605" y="1325485"/>
            <a:ext cx="4801764" cy="461665"/>
          </a:xfrm>
          <a:prstGeom prst="rect">
            <a:avLst/>
          </a:prstGeom>
        </p:spPr>
        <p:txBody>
          <a:bodyPr wrap="none">
            <a:spAutoFit/>
          </a:bodyPr>
          <a:lstStyle/>
          <a:p>
            <a:r>
              <a:rPr lang="es-ES" sz="2400" b="1" dirty="0" err="1"/>
              <a:t>Examples</a:t>
            </a:r>
            <a:r>
              <a:rPr lang="es-ES" sz="2400" b="1" dirty="0"/>
              <a:t> of </a:t>
            </a:r>
            <a:r>
              <a:rPr lang="es-ES" sz="2400" b="1" dirty="0" err="1"/>
              <a:t>Fragmented</a:t>
            </a:r>
            <a:r>
              <a:rPr lang="es-ES" sz="2400" b="1" dirty="0"/>
              <a:t> </a:t>
            </a:r>
            <a:r>
              <a:rPr lang="es-ES" sz="2400" b="1" dirty="0" err="1"/>
              <a:t>Production</a:t>
            </a:r>
            <a:endParaRPr lang="es-ES" sz="2400" b="1" dirty="0"/>
          </a:p>
        </p:txBody>
      </p:sp>
      <p:sp>
        <p:nvSpPr>
          <p:cNvPr id="6" name="Rectángulo 5"/>
          <p:cNvSpPr/>
          <p:nvPr/>
        </p:nvSpPr>
        <p:spPr>
          <a:xfrm>
            <a:off x="685800" y="2201643"/>
            <a:ext cx="8382000" cy="1631216"/>
          </a:xfrm>
          <a:prstGeom prst="rect">
            <a:avLst/>
          </a:prstGeom>
        </p:spPr>
        <p:txBody>
          <a:bodyPr wrap="square">
            <a:spAutoFit/>
          </a:bodyPr>
          <a:lstStyle/>
          <a:p>
            <a:pPr marL="342900" indent="-342900">
              <a:buFont typeface="Arial" panose="020B0604020202020204" pitchFamily="34" charset="0"/>
              <a:buChar char="•"/>
            </a:pPr>
            <a:r>
              <a:rPr lang="es-ES" sz="2000" dirty="0"/>
              <a:t>Smartphones: </a:t>
            </a:r>
            <a:r>
              <a:rPr lang="es-ES" sz="2000" dirty="0" err="1"/>
              <a:t>design</a:t>
            </a:r>
            <a:r>
              <a:rPr lang="es-ES" sz="2000" dirty="0"/>
              <a:t> in </a:t>
            </a:r>
            <a:r>
              <a:rPr lang="es-ES" sz="2000" dirty="0" err="1"/>
              <a:t>the</a:t>
            </a:r>
            <a:r>
              <a:rPr lang="es-ES" sz="2000" dirty="0"/>
              <a:t> US, </a:t>
            </a:r>
            <a:r>
              <a:rPr lang="es-ES" sz="2000" dirty="0" err="1"/>
              <a:t>components</a:t>
            </a:r>
            <a:r>
              <a:rPr lang="es-ES" sz="2000" dirty="0"/>
              <a:t> </a:t>
            </a:r>
            <a:r>
              <a:rPr lang="es-ES" sz="2000" dirty="0" err="1"/>
              <a:t>from</a:t>
            </a:r>
            <a:r>
              <a:rPr lang="es-ES" sz="2000" dirty="0"/>
              <a:t> </a:t>
            </a:r>
            <a:r>
              <a:rPr lang="es-ES" sz="2000" dirty="0" err="1"/>
              <a:t>Japan</a:t>
            </a:r>
            <a:r>
              <a:rPr lang="es-ES" sz="2000" dirty="0"/>
              <a:t>, </a:t>
            </a:r>
            <a:r>
              <a:rPr lang="es-ES" sz="2000" dirty="0" err="1"/>
              <a:t>Korea</a:t>
            </a:r>
            <a:r>
              <a:rPr lang="es-ES" sz="2000" dirty="0"/>
              <a:t>, </a:t>
            </a:r>
            <a:r>
              <a:rPr lang="es-ES" sz="2000" dirty="0" err="1" smtClean="0"/>
              <a:t>Taiwan</a:t>
            </a:r>
            <a:r>
              <a:rPr lang="es-ES" sz="2000" dirty="0" smtClean="0"/>
              <a:t>, </a:t>
            </a:r>
            <a:r>
              <a:rPr lang="es-ES" sz="2000" dirty="0" err="1"/>
              <a:t>assembly</a:t>
            </a:r>
            <a:r>
              <a:rPr lang="es-ES" sz="2000" dirty="0"/>
              <a:t> in </a:t>
            </a:r>
            <a:r>
              <a:rPr lang="es-ES" sz="2000" dirty="0" smtClean="0"/>
              <a:t>China.</a:t>
            </a:r>
            <a:endParaRPr lang="es-ES" sz="2000" dirty="0"/>
          </a:p>
          <a:p>
            <a:pPr marL="342900" indent="-342900">
              <a:buFont typeface="Arial" panose="020B0604020202020204" pitchFamily="34" charset="0"/>
              <a:buChar char="•"/>
            </a:pPr>
            <a:r>
              <a:rPr lang="es-ES" sz="2000" dirty="0" err="1"/>
              <a:t>Automobiles</a:t>
            </a:r>
            <a:r>
              <a:rPr lang="es-ES" sz="2000" dirty="0"/>
              <a:t>: </a:t>
            </a:r>
            <a:r>
              <a:rPr lang="es-ES" sz="2000" dirty="0" err="1"/>
              <a:t>engines</a:t>
            </a:r>
            <a:r>
              <a:rPr lang="es-ES" sz="2000" dirty="0"/>
              <a:t> in </a:t>
            </a:r>
            <a:r>
              <a:rPr lang="es-ES" sz="2000" dirty="0" err="1"/>
              <a:t>Germany</a:t>
            </a:r>
            <a:r>
              <a:rPr lang="es-ES" sz="2000" dirty="0"/>
              <a:t>, </a:t>
            </a:r>
            <a:r>
              <a:rPr lang="es-ES" sz="2000" dirty="0" err="1"/>
              <a:t>electronics</a:t>
            </a:r>
            <a:r>
              <a:rPr lang="es-ES" sz="2000" dirty="0"/>
              <a:t> in </a:t>
            </a:r>
            <a:r>
              <a:rPr lang="es-ES" sz="2000" dirty="0" err="1"/>
              <a:t>Japan</a:t>
            </a:r>
            <a:r>
              <a:rPr lang="es-ES" sz="2000" dirty="0"/>
              <a:t>, </a:t>
            </a:r>
            <a:r>
              <a:rPr lang="es-ES" sz="2000" dirty="0" err="1"/>
              <a:t>assembly</a:t>
            </a:r>
            <a:r>
              <a:rPr lang="es-ES" sz="2000" dirty="0"/>
              <a:t> in </a:t>
            </a:r>
            <a:r>
              <a:rPr lang="es-ES" sz="2000" dirty="0" err="1" smtClean="0"/>
              <a:t>Mexico</a:t>
            </a:r>
            <a:r>
              <a:rPr lang="es-ES" sz="2000" dirty="0" smtClean="0"/>
              <a:t>.</a:t>
            </a:r>
            <a:endParaRPr lang="es-ES" sz="2000" dirty="0"/>
          </a:p>
          <a:p>
            <a:pPr marL="342900" indent="-342900">
              <a:buFont typeface="Arial" panose="020B0604020202020204" pitchFamily="34" charset="0"/>
              <a:buChar char="•"/>
            </a:pPr>
            <a:r>
              <a:rPr lang="es-ES" sz="2000" dirty="0" err="1"/>
              <a:t>Apparel</a:t>
            </a:r>
            <a:r>
              <a:rPr lang="es-ES" sz="2000" dirty="0"/>
              <a:t>: </a:t>
            </a:r>
            <a:r>
              <a:rPr lang="es-ES" sz="2000" dirty="0" err="1"/>
              <a:t>raw</a:t>
            </a:r>
            <a:r>
              <a:rPr lang="es-ES" sz="2000" dirty="0"/>
              <a:t> </a:t>
            </a:r>
            <a:r>
              <a:rPr lang="es-ES" sz="2000" dirty="0" err="1"/>
              <a:t>materials</a:t>
            </a:r>
            <a:r>
              <a:rPr lang="es-ES" sz="2000" dirty="0"/>
              <a:t> in India, </a:t>
            </a:r>
            <a:r>
              <a:rPr lang="es-ES" sz="2000" dirty="0" err="1"/>
              <a:t>manufacturing</a:t>
            </a:r>
            <a:r>
              <a:rPr lang="es-ES" sz="2000" dirty="0"/>
              <a:t> in Bangladesh, branding and retail in </a:t>
            </a:r>
            <a:r>
              <a:rPr lang="es-ES" sz="2000" dirty="0" err="1" smtClean="0"/>
              <a:t>Europe</a:t>
            </a:r>
            <a:r>
              <a:rPr lang="es-ES" sz="2000" dirty="0" smtClean="0"/>
              <a:t>.</a:t>
            </a:r>
            <a:endParaRPr lang="es-ES" sz="2000" dirty="0"/>
          </a:p>
        </p:txBody>
      </p:sp>
    </p:spTree>
    <p:extLst>
      <p:ext uri="{BB962C8B-B14F-4D97-AF65-F5344CB8AC3E}">
        <p14:creationId xmlns:p14="http://schemas.microsoft.com/office/powerpoint/2010/main" val="2805821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1004</Words>
  <Application>Microsoft Office PowerPoint</Application>
  <PresentationFormat>Personalizado</PresentationFormat>
  <Paragraphs>112</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Avenir Bold</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UAL_LAYOUT_SLIDE_ANALYST</dc:title>
  <dc:creator>Jose Luis</dc:creator>
  <cp:lastModifiedBy>Jose Luis</cp:lastModifiedBy>
  <cp:revision>15</cp:revision>
  <dcterms:created xsi:type="dcterms:W3CDTF">2006-08-16T00:00:00Z</dcterms:created>
  <dcterms:modified xsi:type="dcterms:W3CDTF">2025-05-04T10:15:03Z</dcterms:modified>
  <dc:identifier>DAGenapebXM</dc:identifier>
</cp:coreProperties>
</file>