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753600" cy="7315200"/>
  <p:notesSz cx="6858000" cy="9144000"/>
  <p:embeddedFontLst>
    <p:embeddedFont>
      <p:font typeface="Avenir Bold" charset="1" panose="020B0703020203020204"/>
      <p:regular r:id="rId39"/>
    </p:embeddedFont>
    <p:embeddedFont>
      <p:font typeface=" Avenir Next Arabic" charset="1" panose="020B0503020202020204"/>
      <p:regular r:id="rId40"/>
    </p:embeddedFont>
    <p:embeddedFont>
      <p:font typeface="Avenir" charset="1" panose="020B0503020203020204"/>
      <p:regular r:id="rId41"/>
    </p:embeddedFont>
    <p:embeddedFont>
      <p:font typeface="Nunito Bold" charset="1" panose="000000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4.jpe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13.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12" Target="../media/image50.png" Type="http://schemas.openxmlformats.org/officeDocument/2006/relationships/image"/><Relationship Id="rId13" Target="../media/image51.png" Type="http://schemas.openxmlformats.org/officeDocument/2006/relationships/image"/><Relationship Id="rId14" Target="../media/image52.png" Type="http://schemas.openxmlformats.org/officeDocument/2006/relationships/image"/><Relationship Id="rId15" Target="../media/image53.png" Type="http://schemas.openxmlformats.org/officeDocument/2006/relationships/image"/><Relationship Id="rId16" Target="../media/image5.png" Type="http://schemas.openxmlformats.org/officeDocument/2006/relationships/image"/><Relationship Id="rId17" Target="../media/image6.png" Type="http://schemas.openxmlformats.org/officeDocument/2006/relationships/image"/><Relationship Id="rId18" Target="../media/image7.png" Type="http://schemas.openxmlformats.org/officeDocument/2006/relationships/image"/><Relationship Id="rId19" Target="../media/image8.jpeg" Type="http://schemas.openxmlformats.org/officeDocument/2006/relationships/image"/><Relationship Id="rId2" Target="../media/image14.jpeg" Type="http://schemas.openxmlformats.org/officeDocument/2006/relationships/image"/><Relationship Id="rId20" Target="../media/image9.png" Type="http://schemas.openxmlformats.org/officeDocument/2006/relationships/image"/><Relationship Id="rId21" Target="../media/image10.jpeg" Type="http://schemas.openxmlformats.org/officeDocument/2006/relationships/image"/><Relationship Id="rId22" Target="../media/image11.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4.jpeg" Type="http://schemas.openxmlformats.org/officeDocument/2006/relationships/image"/><Relationship Id="rId3" Target="../media/image5.png" Type="http://schemas.openxmlformats.org/officeDocument/2006/relationships/image"/><Relationship Id="rId4" Target="../media/image13.png" Type="http://schemas.openxmlformats.org/officeDocument/2006/relationships/image"/><Relationship Id="rId5" Target="../media/image2.png" Type="http://schemas.openxmlformats.org/officeDocument/2006/relationships/image"/><Relationship Id="rId6" Target="../media/image4.jpe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jpeg" Type="http://schemas.openxmlformats.org/officeDocument/2006/relationships/image"/><Relationship Id="rId12" Target="../media/image9.png" Type="http://schemas.openxmlformats.org/officeDocument/2006/relationships/image"/><Relationship Id="rId13" Target="../media/image10.jpeg" Type="http://schemas.openxmlformats.org/officeDocument/2006/relationships/image"/><Relationship Id="rId14" Target="../media/image11.png" Type="http://schemas.openxmlformats.org/officeDocument/2006/relationships/image"/><Relationship Id="rId15" Target="../media/image54.png" Type="http://schemas.openxmlformats.org/officeDocument/2006/relationships/image"/><Relationship Id="rId16" Target="../media/image55.png" Type="http://schemas.openxmlformats.org/officeDocument/2006/relationships/image"/><Relationship Id="rId17" Target="../media/image56.png" Type="http://schemas.openxmlformats.org/officeDocument/2006/relationships/image"/><Relationship Id="rId18" Target="../media/image57.png" Type="http://schemas.openxmlformats.org/officeDocument/2006/relationships/image"/><Relationship Id="rId19" Target="../media/image58.png" Type="http://schemas.openxmlformats.org/officeDocument/2006/relationships/image"/><Relationship Id="rId2" Target="../media/image14.jpeg" Type="http://schemas.openxmlformats.org/officeDocument/2006/relationships/image"/><Relationship Id="rId20" Target="../media/image59.png" Type="http://schemas.openxmlformats.org/officeDocument/2006/relationships/image"/><Relationship Id="rId21" Target="../media/image60.png" Type="http://schemas.openxmlformats.org/officeDocument/2006/relationships/image"/><Relationship Id="rId22" Target="../media/image61.png" Type="http://schemas.openxmlformats.org/officeDocument/2006/relationships/image"/><Relationship Id="rId23" Target="../media/image62.png" Type="http://schemas.openxmlformats.org/officeDocument/2006/relationships/image"/><Relationship Id="rId24" Target="../media/image63.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64.png" Type="http://schemas.openxmlformats.org/officeDocument/2006/relationships/image"/><Relationship Id="rId14" Target="../media/image65.png" Type="http://schemas.openxmlformats.org/officeDocument/2006/relationships/image"/><Relationship Id="rId15" Target="../media/image66.png" Type="http://schemas.openxmlformats.org/officeDocument/2006/relationships/image"/><Relationship Id="rId16" Target="../media/image67.png" Type="http://schemas.openxmlformats.org/officeDocument/2006/relationships/image"/><Relationship Id="rId17" Target="../media/image68.png" Type="http://schemas.openxmlformats.org/officeDocument/2006/relationships/image"/><Relationship Id="rId18" Target="../media/image69.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70.png" Type="http://schemas.openxmlformats.org/officeDocument/2006/relationships/image"/><Relationship Id="rId14" Target="../media/image71.png" Type="http://schemas.openxmlformats.org/officeDocument/2006/relationships/image"/><Relationship Id="rId15" Target="../media/image72.png" Type="http://schemas.openxmlformats.org/officeDocument/2006/relationships/image"/><Relationship Id="rId16" Target="../media/image73.png" Type="http://schemas.openxmlformats.org/officeDocument/2006/relationships/image"/><Relationship Id="rId17" Target="../media/image74.png" Type="http://schemas.openxmlformats.org/officeDocument/2006/relationships/image"/><Relationship Id="rId18" Target="../media/image75.png" Type="http://schemas.openxmlformats.org/officeDocument/2006/relationships/image"/><Relationship Id="rId19" Target="../media/image76.png" Type="http://schemas.openxmlformats.org/officeDocument/2006/relationships/image"/><Relationship Id="rId2" Target="../media/image14.jpeg" Type="http://schemas.openxmlformats.org/officeDocument/2006/relationships/image"/><Relationship Id="rId20" Target="../media/image77.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78.png" Type="http://schemas.openxmlformats.org/officeDocument/2006/relationships/image"/><Relationship Id="rId14" Target="../media/image79.png" Type="http://schemas.openxmlformats.org/officeDocument/2006/relationships/image"/><Relationship Id="rId15" Target="../media/image80.png" Type="http://schemas.openxmlformats.org/officeDocument/2006/relationships/image"/><Relationship Id="rId16" Target="../media/image8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82.png" Type="http://schemas.openxmlformats.org/officeDocument/2006/relationships/image"/><Relationship Id="rId14" Target="../media/image83.png" Type="http://schemas.openxmlformats.org/officeDocument/2006/relationships/image"/><Relationship Id="rId15" Target="../media/image84.png" Type="http://schemas.openxmlformats.org/officeDocument/2006/relationships/image"/><Relationship Id="rId16" Target="../media/image85.png" Type="http://schemas.openxmlformats.org/officeDocument/2006/relationships/image"/><Relationship Id="rId17" Target="../media/image86.png" Type="http://schemas.openxmlformats.org/officeDocument/2006/relationships/image"/><Relationship Id="rId18" Target="../media/image87.png" Type="http://schemas.openxmlformats.org/officeDocument/2006/relationships/image"/><Relationship Id="rId19" Target="../media/image88.png" Type="http://schemas.openxmlformats.org/officeDocument/2006/relationships/image"/><Relationship Id="rId2" Target="../media/image14.jpeg" Type="http://schemas.openxmlformats.org/officeDocument/2006/relationships/image"/><Relationship Id="rId20" Target="../media/image89.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90.png" Type="http://schemas.openxmlformats.org/officeDocument/2006/relationships/image"/><Relationship Id="rId14" Target="../media/image91.png" Type="http://schemas.openxmlformats.org/officeDocument/2006/relationships/image"/><Relationship Id="rId15" Target="../media/image92.png" Type="http://schemas.openxmlformats.org/officeDocument/2006/relationships/image"/><Relationship Id="rId16" Target="../media/image93.png" Type="http://schemas.openxmlformats.org/officeDocument/2006/relationships/image"/><Relationship Id="rId17" Target="../media/image94.png" Type="http://schemas.openxmlformats.org/officeDocument/2006/relationships/image"/><Relationship Id="rId18" Target="../media/image95.png" Type="http://schemas.openxmlformats.org/officeDocument/2006/relationships/image"/><Relationship Id="rId19" Target="../media/image96.png" Type="http://schemas.openxmlformats.org/officeDocument/2006/relationships/image"/><Relationship Id="rId2" Target="../media/image14.jpeg" Type="http://schemas.openxmlformats.org/officeDocument/2006/relationships/image"/><Relationship Id="rId20" Target="../media/image97.png" Type="http://schemas.openxmlformats.org/officeDocument/2006/relationships/image"/><Relationship Id="rId21" Target="../media/image98.png" Type="http://schemas.openxmlformats.org/officeDocument/2006/relationships/image"/><Relationship Id="rId22" Target="../media/image99.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jpeg" Type="http://schemas.openxmlformats.org/officeDocument/2006/relationships/image"/><Relationship Id="rId11" Target="../media/image9.png" Type="http://schemas.openxmlformats.org/officeDocument/2006/relationships/image"/><Relationship Id="rId12" Target="../media/image10.jpeg" Type="http://schemas.openxmlformats.org/officeDocument/2006/relationships/image"/><Relationship Id="rId13"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4.jpe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100.png" Type="http://schemas.openxmlformats.org/officeDocument/2006/relationships/image"/><Relationship Id="rId14" Target="../media/image101.png" Type="http://schemas.openxmlformats.org/officeDocument/2006/relationships/image"/><Relationship Id="rId15" Target="../media/image102.png" Type="http://schemas.openxmlformats.org/officeDocument/2006/relationships/image"/><Relationship Id="rId16" Target="../media/image103.png" Type="http://schemas.openxmlformats.org/officeDocument/2006/relationships/image"/><Relationship Id="rId17" Target="../media/image104.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105.png" Type="http://schemas.openxmlformats.org/officeDocument/2006/relationships/image"/><Relationship Id="rId14" Target="../media/image106.png" Type="http://schemas.openxmlformats.org/officeDocument/2006/relationships/image"/><Relationship Id="rId15" Target="../media/image107.png" Type="http://schemas.openxmlformats.org/officeDocument/2006/relationships/image"/><Relationship Id="rId16" Target="../media/image108.png" Type="http://schemas.openxmlformats.org/officeDocument/2006/relationships/image"/><Relationship Id="rId17" Target="../media/image109.png" Type="http://schemas.openxmlformats.org/officeDocument/2006/relationships/image"/><Relationship Id="rId18" Target="../media/image110.png" Type="http://schemas.openxmlformats.org/officeDocument/2006/relationships/image"/><Relationship Id="rId19" Target="../media/image111.png" Type="http://schemas.openxmlformats.org/officeDocument/2006/relationships/image"/><Relationship Id="rId2" Target="../media/image14.jpeg" Type="http://schemas.openxmlformats.org/officeDocument/2006/relationships/image"/><Relationship Id="rId20" Target="../media/image112.png" Type="http://schemas.openxmlformats.org/officeDocument/2006/relationships/image"/><Relationship Id="rId21" Target="../media/image113.png" Type="http://schemas.openxmlformats.org/officeDocument/2006/relationships/image"/><Relationship Id="rId22" Target="../media/image114.png" Type="http://schemas.openxmlformats.org/officeDocument/2006/relationships/image"/><Relationship Id="rId23" Target="../media/image115.png" Type="http://schemas.openxmlformats.org/officeDocument/2006/relationships/image"/><Relationship Id="rId24" Target="../media/image116.png" Type="http://schemas.openxmlformats.org/officeDocument/2006/relationships/image"/><Relationship Id="rId25" Target="../media/image117.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12" Target="../media/image118.png" Type="http://schemas.openxmlformats.org/officeDocument/2006/relationships/image"/><Relationship Id="rId13" Target="../media/image119.png" Type="http://schemas.openxmlformats.org/officeDocument/2006/relationships/image"/><Relationship Id="rId14" Target="../media/image120.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121.png" Type="http://schemas.openxmlformats.org/officeDocument/2006/relationships/image"/><Relationship Id="rId14" Target="../media/image122.png" Type="http://schemas.openxmlformats.org/officeDocument/2006/relationships/image"/><Relationship Id="rId15" Target="../media/image123.png" Type="http://schemas.openxmlformats.org/officeDocument/2006/relationships/image"/><Relationship Id="rId16" Target="../media/image124.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12" Target="../media/image125.png" Type="http://schemas.openxmlformats.org/officeDocument/2006/relationships/image"/><Relationship Id="rId13" Target="../media/image126.png" Type="http://schemas.openxmlformats.org/officeDocument/2006/relationships/image"/><Relationship Id="rId14" Target="../media/image127.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128.png" Type="http://schemas.openxmlformats.org/officeDocument/2006/relationships/image"/><Relationship Id="rId14" Target="../media/image129.png" Type="http://schemas.openxmlformats.org/officeDocument/2006/relationships/image"/><Relationship Id="rId15" Target="../media/image130.png" Type="http://schemas.openxmlformats.org/officeDocument/2006/relationships/image"/><Relationship Id="rId16" Target="../media/image13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12" Target="../media/image11.png" Type="http://schemas.openxmlformats.org/officeDocument/2006/relationships/image"/><Relationship Id="rId13" Target="../media/image15.png" Type="http://schemas.openxmlformats.org/officeDocument/2006/relationships/image"/><Relationship Id="rId14" Target="../media/image16.png" Type="http://schemas.openxmlformats.org/officeDocument/2006/relationships/image"/><Relationship Id="rId15" Target="../media/image17.png" Type="http://schemas.openxmlformats.org/officeDocument/2006/relationships/image"/><Relationship Id="rId16" Target="../media/image18.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12" Target="../media/image132.png" Type="http://schemas.openxmlformats.org/officeDocument/2006/relationships/image"/><Relationship Id="rId13" Target="../media/image133.png" Type="http://schemas.openxmlformats.org/officeDocument/2006/relationships/image"/><Relationship Id="rId14" Target="../media/image134.png" Type="http://schemas.openxmlformats.org/officeDocument/2006/relationships/image"/><Relationship Id="rId15" Target="../media/image135.png" Type="http://schemas.openxmlformats.org/officeDocument/2006/relationships/image"/><Relationship Id="rId16" Target="../media/image136.png" Type="http://schemas.openxmlformats.org/officeDocument/2006/relationships/image"/><Relationship Id="rId17" Target="../media/image137.png" Type="http://schemas.openxmlformats.org/officeDocument/2006/relationships/image"/><Relationship Id="rId18" Target="../media/image138.png" Type="http://schemas.openxmlformats.org/officeDocument/2006/relationships/image"/><Relationship Id="rId19" Target="../media/image139.png" Type="http://schemas.openxmlformats.org/officeDocument/2006/relationships/image"/><Relationship Id="rId2" Target="../media/image13.png" Type="http://schemas.openxmlformats.org/officeDocument/2006/relationships/image"/><Relationship Id="rId20" Target="../media/image140.png" Type="http://schemas.openxmlformats.org/officeDocument/2006/relationships/image"/><Relationship Id="rId21" Target="../media/image141.png" Type="http://schemas.openxmlformats.org/officeDocument/2006/relationships/image"/><Relationship Id="rId22" Target="../media/image142.png" Type="http://schemas.openxmlformats.org/officeDocument/2006/relationships/image"/><Relationship Id="rId23" Target="../media/image14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12" Target="../media/image144.png" Type="http://schemas.openxmlformats.org/officeDocument/2006/relationships/image"/><Relationship Id="rId13" Target="../media/image145.png" Type="http://schemas.openxmlformats.org/officeDocument/2006/relationships/image"/><Relationship Id="rId14" Target="../media/image146.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jpeg" Type="http://schemas.openxmlformats.org/officeDocument/2006/relationships/image"/><Relationship Id="rId11" Target="../media/image11.png" Type="http://schemas.openxmlformats.org/officeDocument/2006/relationships/image"/><Relationship Id="rId2" Target="../media/image1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 Id="rId9"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jpeg" Type="http://schemas.openxmlformats.org/officeDocument/2006/relationships/image"/><Relationship Id="rId12" Target="../media/image9.png" Type="http://schemas.openxmlformats.org/officeDocument/2006/relationships/image"/><Relationship Id="rId13" Target="../media/image10.jpeg" Type="http://schemas.openxmlformats.org/officeDocument/2006/relationships/image"/><Relationship Id="rId14" Target="../media/image1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jpeg" Type="http://schemas.openxmlformats.org/officeDocument/2006/relationships/image"/><Relationship Id="rId12" Target="../media/image9.png" Type="http://schemas.openxmlformats.org/officeDocument/2006/relationships/image"/><Relationship Id="rId13" Target="../media/image10.jpeg" Type="http://schemas.openxmlformats.org/officeDocument/2006/relationships/image"/><Relationship Id="rId14" Target="../media/image11.png" Type="http://schemas.openxmlformats.org/officeDocument/2006/relationships/image"/><Relationship Id="rId15" Target="../media/image21.png" Type="http://schemas.openxmlformats.org/officeDocument/2006/relationships/image"/><Relationship Id="rId16" Target="../media/image22.png" Type="http://schemas.openxmlformats.org/officeDocument/2006/relationships/image"/><Relationship Id="rId17" Target="../media/image23.png" Type="http://schemas.openxmlformats.org/officeDocument/2006/relationships/image"/><Relationship Id="rId18" Target="../media/image24.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jpeg" Type="http://schemas.openxmlformats.org/officeDocument/2006/relationships/image"/><Relationship Id="rId12" Target="../media/image9.png" Type="http://schemas.openxmlformats.org/officeDocument/2006/relationships/image"/><Relationship Id="rId13" Target="../media/image10.jpeg" Type="http://schemas.openxmlformats.org/officeDocument/2006/relationships/image"/><Relationship Id="rId14" Target="../media/image11.png" Type="http://schemas.openxmlformats.org/officeDocument/2006/relationships/image"/><Relationship Id="rId15" Target="../media/image25.png" Type="http://schemas.openxmlformats.org/officeDocument/2006/relationships/image"/><Relationship Id="rId16" Target="../media/image26.png" Type="http://schemas.openxmlformats.org/officeDocument/2006/relationships/image"/><Relationship Id="rId17" Target="../media/image27.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jpeg" Type="http://schemas.openxmlformats.org/officeDocument/2006/relationships/image"/><Relationship Id="rId12" Target="../media/image9.png" Type="http://schemas.openxmlformats.org/officeDocument/2006/relationships/image"/><Relationship Id="rId13" Target="../media/image10.jpeg" Type="http://schemas.openxmlformats.org/officeDocument/2006/relationships/image"/><Relationship Id="rId14" Target="../media/image11.png" Type="http://schemas.openxmlformats.org/officeDocument/2006/relationships/image"/><Relationship Id="rId15" Target="../media/image28.png" Type="http://schemas.openxmlformats.org/officeDocument/2006/relationships/image"/><Relationship Id="rId16" Target="../media/image29.png" Type="http://schemas.openxmlformats.org/officeDocument/2006/relationships/image"/><Relationship Id="rId17" Target="../media/image30.png" Type="http://schemas.openxmlformats.org/officeDocument/2006/relationships/image"/><Relationship Id="rId18" Target="../media/image31.png" Type="http://schemas.openxmlformats.org/officeDocument/2006/relationships/image"/><Relationship Id="rId19" Target="../media/image32.png" Type="http://schemas.openxmlformats.org/officeDocument/2006/relationships/image"/><Relationship Id="rId2" Target="../media/image14.jpeg" Type="http://schemas.openxmlformats.org/officeDocument/2006/relationships/image"/><Relationship Id="rId20" Target="../media/image33.png" Type="http://schemas.openxmlformats.org/officeDocument/2006/relationships/image"/><Relationship Id="rId21" Target="../media/image34.png" Type="http://schemas.openxmlformats.org/officeDocument/2006/relationships/image"/><Relationship Id="rId22" Target="../media/image35.png" Type="http://schemas.openxmlformats.org/officeDocument/2006/relationships/image"/><Relationship Id="rId23" Target="../media/image36.png" Type="http://schemas.openxmlformats.org/officeDocument/2006/relationships/image"/><Relationship Id="rId24" Target="../media/image37.png" Type="http://schemas.openxmlformats.org/officeDocument/2006/relationships/image"/><Relationship Id="rId25" Target="../media/image38.png" Type="http://schemas.openxmlformats.org/officeDocument/2006/relationships/image"/><Relationship Id="rId26" Target="../media/image39.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13.png" Type="http://schemas.openxmlformats.org/officeDocument/2006/relationships/image"/><Relationship Id="rId6" Target="../media/image2.png" Type="http://schemas.openxmlformats.org/officeDocument/2006/relationships/image"/><Relationship Id="rId7" Target="../media/image4.jpe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jpeg" Type="http://schemas.openxmlformats.org/officeDocument/2006/relationships/image"/><Relationship Id="rId11" Target="../media/image6.png" Type="http://schemas.openxmlformats.org/officeDocument/2006/relationships/image"/><Relationship Id="rId12" Target="../media/image7.png" Type="http://schemas.openxmlformats.org/officeDocument/2006/relationships/image"/><Relationship Id="rId13" Target="../media/image8.jpeg" Type="http://schemas.openxmlformats.org/officeDocument/2006/relationships/image"/><Relationship Id="rId14" Target="../media/image9.png" Type="http://schemas.openxmlformats.org/officeDocument/2006/relationships/image"/><Relationship Id="rId15" Target="../media/image10.jpeg" Type="http://schemas.openxmlformats.org/officeDocument/2006/relationships/image"/><Relationship Id="rId16" Target="../media/image11.png" Type="http://schemas.openxmlformats.org/officeDocument/2006/relationships/image"/><Relationship Id="rId2" Target="../media/image14.jpeg" Type="http://schemas.openxmlformats.org/officeDocument/2006/relationships/image"/><Relationship Id="rId3" Target="../media/image5.png" Type="http://schemas.openxmlformats.org/officeDocument/2006/relationships/image"/><Relationship Id="rId4" Target="../media/image40.png" Type="http://schemas.openxmlformats.org/officeDocument/2006/relationships/image"/><Relationship Id="rId5" Target="../media/image41.png" Type="http://schemas.openxmlformats.org/officeDocument/2006/relationships/image"/><Relationship Id="rId6" Target="../media/image42.png" Type="http://schemas.openxmlformats.org/officeDocument/2006/relationships/image"/><Relationship Id="rId7" Target="../media/image43.png" Type="http://schemas.openxmlformats.org/officeDocument/2006/relationships/image"/><Relationship Id="rId8" Target="../media/image13.png" Type="http://schemas.openxmlformats.org/officeDocument/2006/relationships/image"/><Relationship Id="rId9"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jpeg" Type="http://schemas.openxmlformats.org/officeDocument/2006/relationships/image"/><Relationship Id="rId12" Target="../media/image9.png" Type="http://schemas.openxmlformats.org/officeDocument/2006/relationships/image"/><Relationship Id="rId13" Target="../media/image10.jpeg" Type="http://schemas.openxmlformats.org/officeDocument/2006/relationships/image"/><Relationship Id="rId14" Target="../media/image11.png" Type="http://schemas.openxmlformats.org/officeDocument/2006/relationships/image"/><Relationship Id="rId2" Target="../media/image14.jpe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 Id="rId5" Target="../media/image4.jpe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7146475" y="33859"/>
            <a:ext cx="2607125" cy="2124807"/>
            <a:chOff x="0" y="0"/>
            <a:chExt cx="3476167" cy="2833076"/>
          </a:xfrm>
        </p:grpSpPr>
        <p:sp>
          <p:nvSpPr>
            <p:cNvPr name="Freeform 3" id="3"/>
            <p:cNvSpPr/>
            <p:nvPr/>
          </p:nvSpPr>
          <p:spPr>
            <a:xfrm flipH="true" flipV="false" rot="0">
              <a:off x="0" y="0"/>
              <a:ext cx="3476117" cy="2833116"/>
            </a:xfrm>
            <a:custGeom>
              <a:avLst/>
              <a:gdLst/>
              <a:ahLst/>
              <a:cxnLst/>
              <a:rect r="r" b="b" t="t" l="l"/>
              <a:pathLst>
                <a:path h="2833116" w="3476117">
                  <a:moveTo>
                    <a:pt x="3476117" y="0"/>
                  </a:moveTo>
                  <a:lnTo>
                    <a:pt x="0" y="0"/>
                  </a:lnTo>
                  <a:lnTo>
                    <a:pt x="0" y="2833116"/>
                  </a:lnTo>
                  <a:lnTo>
                    <a:pt x="3476117" y="2833116"/>
                  </a:lnTo>
                  <a:lnTo>
                    <a:pt x="3476117" y="0"/>
                  </a:lnTo>
                  <a:close/>
                </a:path>
              </a:pathLst>
            </a:custGeom>
            <a:blipFill>
              <a:blip r:embed="rId2"/>
              <a:stretch>
                <a:fillRect l="0" t="-11" r="-1" b="-9"/>
              </a:stretch>
            </a:blipFill>
          </p:spPr>
        </p:sp>
      </p:grpSp>
      <p:grpSp>
        <p:nvGrpSpPr>
          <p:cNvPr name="Group 4" id="4"/>
          <p:cNvGrpSpPr/>
          <p:nvPr/>
        </p:nvGrpSpPr>
        <p:grpSpPr>
          <a:xfrm rot="0">
            <a:off x="3698328" y="433373"/>
            <a:ext cx="2975416" cy="629031"/>
            <a:chOff x="0" y="0"/>
            <a:chExt cx="3967221" cy="838708"/>
          </a:xfrm>
        </p:grpSpPr>
        <p:sp>
          <p:nvSpPr>
            <p:cNvPr name="Freeform 5" id="5"/>
            <p:cNvSpPr/>
            <p:nvPr/>
          </p:nvSpPr>
          <p:spPr>
            <a:xfrm flipH="false" flipV="false" rot="0">
              <a:off x="0" y="0"/>
              <a:ext cx="3967226" cy="838708"/>
            </a:xfrm>
            <a:custGeom>
              <a:avLst/>
              <a:gdLst/>
              <a:ahLst/>
              <a:cxnLst/>
              <a:rect r="r" b="b" t="t" l="l"/>
              <a:pathLst>
                <a:path h="838708" w="3967226">
                  <a:moveTo>
                    <a:pt x="0" y="0"/>
                  </a:moveTo>
                  <a:lnTo>
                    <a:pt x="3967226" y="0"/>
                  </a:lnTo>
                  <a:lnTo>
                    <a:pt x="3967226" y="838708"/>
                  </a:lnTo>
                  <a:lnTo>
                    <a:pt x="0" y="838708"/>
                  </a:lnTo>
                  <a:lnTo>
                    <a:pt x="0" y="0"/>
                  </a:lnTo>
                  <a:close/>
                </a:path>
              </a:pathLst>
            </a:custGeom>
            <a:blipFill>
              <a:blip r:embed="rId3"/>
              <a:stretch>
                <a:fillRect l="0" t="0" r="0" b="0"/>
              </a:stretch>
            </a:blipFill>
          </p:spPr>
        </p:sp>
      </p:grpSp>
      <p:grpSp>
        <p:nvGrpSpPr>
          <p:cNvPr name="Group 6" id="6"/>
          <p:cNvGrpSpPr/>
          <p:nvPr/>
        </p:nvGrpSpPr>
        <p:grpSpPr>
          <a:xfrm rot="0">
            <a:off x="304800" y="1577543"/>
            <a:ext cx="9144000" cy="1143859"/>
            <a:chOff x="0" y="0"/>
            <a:chExt cx="12192000" cy="1525145"/>
          </a:xfrm>
        </p:grpSpPr>
        <p:sp>
          <p:nvSpPr>
            <p:cNvPr name="Freeform 7" id="7"/>
            <p:cNvSpPr/>
            <p:nvPr/>
          </p:nvSpPr>
          <p:spPr>
            <a:xfrm flipH="false" flipV="false" rot="0">
              <a:off x="0" y="0"/>
              <a:ext cx="12192000" cy="1525145"/>
            </a:xfrm>
            <a:custGeom>
              <a:avLst/>
              <a:gdLst/>
              <a:ahLst/>
              <a:cxnLst/>
              <a:rect r="r" b="b" t="t" l="l"/>
              <a:pathLst>
                <a:path h="1525145" w="12192000">
                  <a:moveTo>
                    <a:pt x="0" y="0"/>
                  </a:moveTo>
                  <a:lnTo>
                    <a:pt x="12192000" y="0"/>
                  </a:lnTo>
                  <a:lnTo>
                    <a:pt x="12192000" y="1525145"/>
                  </a:lnTo>
                  <a:lnTo>
                    <a:pt x="0" y="1525145"/>
                  </a:lnTo>
                  <a:close/>
                </a:path>
              </a:pathLst>
            </a:custGeom>
            <a:solidFill>
              <a:srgbClr val="000000">
                <a:alpha val="0"/>
              </a:srgbClr>
            </a:solidFill>
          </p:spPr>
        </p:sp>
        <p:sp>
          <p:nvSpPr>
            <p:cNvPr name="TextBox 8" id="8"/>
            <p:cNvSpPr txBox="true"/>
            <p:nvPr/>
          </p:nvSpPr>
          <p:spPr>
            <a:xfrm>
              <a:off x="0" y="-28575"/>
              <a:ext cx="12192000" cy="1553720"/>
            </a:xfrm>
            <a:prstGeom prst="rect">
              <a:avLst/>
            </a:prstGeom>
          </p:spPr>
          <p:txBody>
            <a:bodyPr anchor="t" rtlCol="false" tIns="0" lIns="0" bIns="0" rIns="0"/>
            <a:lstStyle/>
            <a:p>
              <a:pPr algn="ctr">
                <a:lnSpc>
                  <a:spcPts val="3851"/>
                </a:lnSpc>
              </a:pPr>
              <a:r>
                <a:rPr lang="en-US" sz="3599" b="true">
                  <a:solidFill>
                    <a:srgbClr val="233E7A"/>
                  </a:solidFill>
                  <a:latin typeface="Avenir Bold"/>
                  <a:ea typeface="Avenir Bold"/>
                  <a:cs typeface="Avenir Bold"/>
                  <a:sym typeface="Avenir Bold"/>
                </a:rPr>
                <a:t>MODULE 4: </a:t>
              </a:r>
            </a:p>
            <a:p>
              <a:pPr algn="ctr">
                <a:lnSpc>
                  <a:spcPts val="3851"/>
                </a:lnSpc>
              </a:pPr>
              <a:r>
                <a:rPr lang="en-US" sz="3599" b="true">
                  <a:solidFill>
                    <a:srgbClr val="233E7A"/>
                  </a:solidFill>
                  <a:latin typeface="Avenir Bold"/>
                  <a:ea typeface="Avenir Bold"/>
                  <a:cs typeface="Avenir Bold"/>
                  <a:sym typeface="Avenir Bold"/>
                </a:rPr>
                <a:t>Drivers of Business Location Decisions</a:t>
              </a:r>
            </a:p>
          </p:txBody>
        </p:sp>
      </p:grpSp>
      <p:sp>
        <p:nvSpPr>
          <p:cNvPr name="Freeform 9" id="9" descr="preencoded.png"/>
          <p:cNvSpPr/>
          <p:nvPr/>
        </p:nvSpPr>
        <p:spPr>
          <a:xfrm flipH="false" flipV="false" rot="0">
            <a:off x="2040166" y="2861130"/>
            <a:ext cx="5480455" cy="3500164"/>
          </a:xfrm>
          <a:custGeom>
            <a:avLst/>
            <a:gdLst/>
            <a:ahLst/>
            <a:cxnLst/>
            <a:rect r="r" b="b" t="t" l="l"/>
            <a:pathLst>
              <a:path h="3500164" w="5480455">
                <a:moveTo>
                  <a:pt x="0" y="0"/>
                </a:moveTo>
                <a:lnTo>
                  <a:pt x="5480455" y="0"/>
                </a:lnTo>
                <a:lnTo>
                  <a:pt x="5480455" y="3500164"/>
                </a:lnTo>
                <a:lnTo>
                  <a:pt x="0" y="3500164"/>
                </a:lnTo>
                <a:lnTo>
                  <a:pt x="0" y="0"/>
                </a:lnTo>
                <a:close/>
              </a:path>
            </a:pathLst>
          </a:custGeom>
          <a:blipFill>
            <a:blip r:embed="rId4"/>
            <a:stretch>
              <a:fillRect l="0" t="-65277" r="-1" b="-69591"/>
            </a:stretch>
          </a:blipFill>
        </p:spPr>
      </p:sp>
      <p:sp>
        <p:nvSpPr>
          <p:cNvPr name="Freeform 10" id="10"/>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11" id="11"/>
          <p:cNvGrpSpPr/>
          <p:nvPr/>
        </p:nvGrpSpPr>
        <p:grpSpPr>
          <a:xfrm rot="0">
            <a:off x="8973" y="6569225"/>
            <a:ext cx="9753600" cy="754910"/>
            <a:chOff x="0" y="0"/>
            <a:chExt cx="13004800" cy="1006547"/>
          </a:xfrm>
        </p:grpSpPr>
        <p:grpSp>
          <p:nvGrpSpPr>
            <p:cNvPr name="Group 12" id="12"/>
            <p:cNvGrpSpPr/>
            <p:nvPr/>
          </p:nvGrpSpPr>
          <p:grpSpPr>
            <a:xfrm rot="0">
              <a:off x="0" y="0"/>
              <a:ext cx="13004800" cy="1006547"/>
              <a:chOff x="0" y="0"/>
              <a:chExt cx="3495470" cy="270543"/>
            </a:xfrm>
          </p:grpSpPr>
          <p:sp>
            <p:nvSpPr>
              <p:cNvPr name="Freeform 13" id="13"/>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4" id="14"/>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6" id="16"/>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7" id="17"/>
            <p:cNvGrpSpPr/>
            <p:nvPr/>
          </p:nvGrpSpPr>
          <p:grpSpPr>
            <a:xfrm rot="0">
              <a:off x="1748214" y="0"/>
              <a:ext cx="8787340" cy="1006547"/>
              <a:chOff x="0" y="0"/>
              <a:chExt cx="2361888" cy="270543"/>
            </a:xfrm>
          </p:grpSpPr>
          <p:sp>
            <p:nvSpPr>
              <p:cNvPr name="Freeform 18" id="18"/>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9" id="19"/>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1" id="21"/>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2" id="22"/>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3" id="23"/>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4" id="24"/>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66675"/>
            <a:ext cx="2607125" cy="2124807"/>
          </a:xfrm>
          <a:custGeom>
            <a:avLst/>
            <a:gdLst/>
            <a:ahLst/>
            <a:cxnLst/>
            <a:rect r="r" b="b" t="t" l="l"/>
            <a:pathLst>
              <a:path h="2124807" w="2607125">
                <a:moveTo>
                  <a:pt x="2607125" y="0"/>
                </a:moveTo>
                <a:lnTo>
                  <a:pt x="0" y="0"/>
                </a:lnTo>
                <a:lnTo>
                  <a:pt x="0" y="2124807"/>
                </a:lnTo>
                <a:lnTo>
                  <a:pt x="2607125" y="2124807"/>
                </a:lnTo>
                <a:lnTo>
                  <a:pt x="2607125" y="0"/>
                </a:lnTo>
                <a:close/>
              </a:path>
            </a:pathLst>
          </a:custGeom>
          <a:blipFill>
            <a:blip r:embed="rId3"/>
            <a:stretch>
              <a:fillRect l="0" t="0" r="0" b="0"/>
            </a:stretch>
          </a:blipFill>
        </p:spPr>
      </p:sp>
      <p:sp>
        <p:nvSpPr>
          <p:cNvPr name="Freeform 4" id="4"/>
          <p:cNvSpPr/>
          <p:nvPr/>
        </p:nvSpPr>
        <p:spPr>
          <a:xfrm flipH="false" flipV="false" rot="0">
            <a:off x="3698328" y="303883"/>
            <a:ext cx="2975416" cy="629031"/>
          </a:xfrm>
          <a:custGeom>
            <a:avLst/>
            <a:gdLst/>
            <a:ahLst/>
            <a:cxnLst/>
            <a:rect r="r" b="b" t="t" l="l"/>
            <a:pathLst>
              <a:path h="629031" w="2975416">
                <a:moveTo>
                  <a:pt x="0" y="0"/>
                </a:moveTo>
                <a:lnTo>
                  <a:pt x="2975416" y="0"/>
                </a:lnTo>
                <a:lnTo>
                  <a:pt x="2975416" y="629031"/>
                </a:lnTo>
                <a:lnTo>
                  <a:pt x="0" y="629031"/>
                </a:lnTo>
                <a:lnTo>
                  <a:pt x="0" y="0"/>
                </a:lnTo>
                <a:close/>
              </a:path>
            </a:pathLst>
          </a:custGeom>
          <a:blipFill>
            <a:blip r:embed="rId4"/>
            <a:stretch>
              <a:fillRect l="0" t="0" r="0" b="0"/>
            </a:stretch>
          </a:blipFill>
        </p:spPr>
      </p:sp>
      <p:sp>
        <p:nvSpPr>
          <p:cNvPr name="Freeform 5" id="5"/>
          <p:cNvSpPr/>
          <p:nvPr/>
        </p:nvSpPr>
        <p:spPr>
          <a:xfrm flipH="false" flipV="false" rot="0">
            <a:off x="139139" y="317933"/>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TextBox 6" id="6"/>
          <p:cNvSpPr txBox="true"/>
          <p:nvPr/>
        </p:nvSpPr>
        <p:spPr>
          <a:xfrm rot="0">
            <a:off x="456776" y="1229901"/>
            <a:ext cx="8565346"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LOCALIZATION</a:t>
            </a:r>
            <a:r>
              <a:rPr lang="en-US" b="true" sz="2019" strike="noStrike" u="none">
                <a:solidFill>
                  <a:srgbClr val="233E7A"/>
                </a:solidFill>
                <a:latin typeface="Avenir Bold"/>
                <a:ea typeface="Avenir Bold"/>
                <a:cs typeface="Avenir Bold"/>
                <a:sym typeface="Avenir Bold"/>
              </a:rPr>
              <a:t> STR</a:t>
            </a:r>
            <a:r>
              <a:rPr lang="en-US" b="true" sz="2019" strike="noStrike" u="none">
                <a:solidFill>
                  <a:srgbClr val="233E7A"/>
                </a:solidFill>
                <a:latin typeface="Avenir Bold"/>
                <a:ea typeface="Avenir Bold"/>
                <a:cs typeface="Avenir Bold"/>
                <a:sym typeface="Avenir Bold"/>
              </a:rPr>
              <a:t>A</a:t>
            </a:r>
            <a:r>
              <a:rPr lang="en-US" b="true" sz="2019" strike="noStrike" u="none">
                <a:solidFill>
                  <a:srgbClr val="233E7A"/>
                </a:solidFill>
                <a:latin typeface="Avenir Bold"/>
                <a:ea typeface="Avenir Bold"/>
                <a:cs typeface="Avenir Bold"/>
                <a:sym typeface="Avenir Bold"/>
              </a:rPr>
              <a:t>T</a:t>
            </a:r>
            <a:r>
              <a:rPr lang="en-US" b="true" sz="2019" strike="noStrike" u="none">
                <a:solidFill>
                  <a:srgbClr val="233E7A"/>
                </a:solidFill>
                <a:latin typeface="Avenir Bold"/>
                <a:ea typeface="Avenir Bold"/>
                <a:cs typeface="Avenir Bold"/>
                <a:sym typeface="Avenir Bold"/>
              </a:rPr>
              <a:t>EGIE</a:t>
            </a:r>
            <a:r>
              <a:rPr lang="en-US" b="true" sz="2019" strike="noStrike" u="none">
                <a:solidFill>
                  <a:srgbClr val="233E7A"/>
                </a:solidFill>
                <a:latin typeface="Avenir Bold"/>
                <a:ea typeface="Avenir Bold"/>
                <a:cs typeface="Avenir Bold"/>
                <a:sym typeface="Avenir Bold"/>
              </a:rPr>
              <a:t>S </a:t>
            </a:r>
            <a:r>
              <a:rPr lang="en-US" b="true" sz="2019" strike="noStrike" u="none">
                <a:solidFill>
                  <a:srgbClr val="233E7A"/>
                </a:solidFill>
                <a:latin typeface="Avenir Bold"/>
                <a:ea typeface="Avenir Bold"/>
                <a:cs typeface="Avenir Bold"/>
                <a:sym typeface="Avenir Bold"/>
              </a:rPr>
              <a:t>F</a:t>
            </a:r>
            <a:r>
              <a:rPr lang="en-US" b="true" sz="2019" strike="noStrike" u="none">
                <a:solidFill>
                  <a:srgbClr val="233E7A"/>
                </a:solidFill>
                <a:latin typeface="Avenir Bold"/>
                <a:ea typeface="Avenir Bold"/>
                <a:cs typeface="Avenir Bold"/>
                <a:sym typeface="Avenir Bold"/>
              </a:rPr>
              <a:t>O</a:t>
            </a:r>
            <a:r>
              <a:rPr lang="en-US" b="true" sz="2019" strike="noStrike" u="none">
                <a:solidFill>
                  <a:srgbClr val="233E7A"/>
                </a:solidFill>
                <a:latin typeface="Avenir Bold"/>
                <a:ea typeface="Avenir Bold"/>
                <a:cs typeface="Avenir Bold"/>
                <a:sym typeface="Avenir Bold"/>
              </a:rPr>
              <a:t>R</a:t>
            </a:r>
            <a:r>
              <a:rPr lang="en-US" b="true" sz="2019" strike="noStrike" u="none">
                <a:solidFill>
                  <a:srgbClr val="233E7A"/>
                </a:solidFill>
                <a:latin typeface="Avenir Bold"/>
                <a:ea typeface="Avenir Bold"/>
                <a:cs typeface="Avenir Bold"/>
                <a:sym typeface="Avenir Bold"/>
              </a:rPr>
              <a:t> IN</a:t>
            </a:r>
            <a:r>
              <a:rPr lang="en-US" b="true" sz="2019" strike="noStrike" u="none">
                <a:solidFill>
                  <a:srgbClr val="233E7A"/>
                </a:solidFill>
                <a:latin typeface="Avenir Bold"/>
                <a:ea typeface="Avenir Bold"/>
                <a:cs typeface="Avenir Bold"/>
                <a:sym typeface="Avenir Bold"/>
              </a:rPr>
              <a:t>N</a:t>
            </a:r>
            <a:r>
              <a:rPr lang="en-US" b="true" sz="2019" strike="noStrike" u="none">
                <a:solidFill>
                  <a:srgbClr val="233E7A"/>
                </a:solidFill>
                <a:latin typeface="Avenir Bold"/>
                <a:ea typeface="Avenir Bold"/>
                <a:cs typeface="Avenir Bold"/>
                <a:sym typeface="Avenir Bold"/>
              </a:rPr>
              <a:t>O</a:t>
            </a:r>
            <a:r>
              <a:rPr lang="en-US" b="true" sz="2019" strike="noStrike" u="none">
                <a:solidFill>
                  <a:srgbClr val="233E7A"/>
                </a:solidFill>
                <a:latin typeface="Avenir Bold"/>
                <a:ea typeface="Avenir Bold"/>
                <a:cs typeface="Avenir Bold"/>
                <a:sym typeface="Avenir Bold"/>
              </a:rPr>
              <a:t>V</a:t>
            </a:r>
            <a:r>
              <a:rPr lang="en-US" b="true" sz="2019" strike="noStrike" u="none">
                <a:solidFill>
                  <a:srgbClr val="233E7A"/>
                </a:solidFill>
                <a:latin typeface="Avenir Bold"/>
                <a:ea typeface="Avenir Bold"/>
                <a:cs typeface="Avenir Bold"/>
                <a:sym typeface="Avenir Bold"/>
              </a:rPr>
              <a:t>ATION</a:t>
            </a:r>
            <a:r>
              <a:rPr lang="en-US" b="true" sz="2019" strike="noStrike" u="none">
                <a:solidFill>
                  <a:srgbClr val="233E7A"/>
                </a:solidFill>
                <a:latin typeface="Avenir Bold"/>
                <a:ea typeface="Avenir Bold"/>
                <a:cs typeface="Avenir Bold"/>
                <a:sym typeface="Avenir Bold"/>
              </a:rPr>
              <a:t>S</a:t>
            </a:r>
          </a:p>
        </p:txBody>
      </p:sp>
      <p:sp>
        <p:nvSpPr>
          <p:cNvPr name="TextBox 7" id="7"/>
          <p:cNvSpPr txBox="true"/>
          <p:nvPr/>
        </p:nvSpPr>
        <p:spPr>
          <a:xfrm rot="0">
            <a:off x="548387" y="2167701"/>
            <a:ext cx="8473693" cy="1173932"/>
          </a:xfrm>
          <a:prstGeom prst="rect">
            <a:avLst/>
          </a:prstGeom>
        </p:spPr>
        <p:txBody>
          <a:bodyPr anchor="t" rtlCol="false" tIns="0" lIns="0" bIns="0" rIns="0">
            <a:spAutoFit/>
          </a:bodyPr>
          <a:lstStyle/>
          <a:p>
            <a:pPr algn="l">
              <a:lnSpc>
                <a:spcPts val="3117"/>
              </a:lnSpc>
              <a:spcBef>
                <a:spcPct val="0"/>
              </a:spcBef>
            </a:pPr>
            <a:r>
              <a:rPr lang="en-US" sz="1551" strike="noStrike" u="none">
                <a:solidFill>
                  <a:srgbClr val="000000"/>
                </a:solidFill>
                <a:latin typeface="Avenir"/>
                <a:ea typeface="Avenir"/>
                <a:cs typeface="Avenir"/>
                <a:sym typeface="Avenir"/>
              </a:rPr>
              <a:t>Large companies maintain research centers in different countries, aligned with the characteristics of the local market or the availability of talent. Example: Google DeepMind in London or Huawei Research in Munich</a:t>
            </a:r>
          </a:p>
        </p:txBody>
      </p:sp>
      <p:sp>
        <p:nvSpPr>
          <p:cNvPr name="TextBox 8" id="8"/>
          <p:cNvSpPr txBox="true"/>
          <p:nvPr/>
        </p:nvSpPr>
        <p:spPr>
          <a:xfrm rot="0">
            <a:off x="169936" y="1950118"/>
            <a:ext cx="2871680" cy="344297"/>
          </a:xfrm>
          <a:prstGeom prst="rect">
            <a:avLst/>
          </a:prstGeom>
        </p:spPr>
        <p:txBody>
          <a:bodyPr anchor="t" rtlCol="false" tIns="0" lIns="0" bIns="0" rIns="0">
            <a:spAutoFit/>
          </a:bodyPr>
          <a:lstStyle/>
          <a:p>
            <a:pPr algn="ctr">
              <a:lnSpc>
                <a:spcPts val="2547"/>
              </a:lnSpc>
            </a:pPr>
            <a:r>
              <a:rPr lang="en-US" b="true" sz="1819">
                <a:solidFill>
                  <a:srgbClr val="233E7A"/>
                </a:solidFill>
                <a:latin typeface="Avenir Bold"/>
                <a:ea typeface="Avenir Bold"/>
                <a:cs typeface="Avenir Bold"/>
                <a:sym typeface="Avenir Bold"/>
              </a:rPr>
              <a:t>Satellite R&amp;D centers</a:t>
            </a:r>
          </a:p>
        </p:txBody>
      </p:sp>
      <p:sp>
        <p:nvSpPr>
          <p:cNvPr name="TextBox 9" id="9"/>
          <p:cNvSpPr txBox="true"/>
          <p:nvPr/>
        </p:nvSpPr>
        <p:spPr>
          <a:xfrm rot="0">
            <a:off x="169936" y="3570233"/>
            <a:ext cx="4293498" cy="344297"/>
          </a:xfrm>
          <a:prstGeom prst="rect">
            <a:avLst/>
          </a:prstGeom>
        </p:spPr>
        <p:txBody>
          <a:bodyPr anchor="t" rtlCol="false" tIns="0" lIns="0" bIns="0" rIns="0">
            <a:spAutoFit/>
          </a:bodyPr>
          <a:lstStyle/>
          <a:p>
            <a:pPr algn="ctr">
              <a:lnSpc>
                <a:spcPts val="2547"/>
              </a:lnSpc>
            </a:pPr>
            <a:r>
              <a:rPr lang="en-US" b="true" sz="1819">
                <a:solidFill>
                  <a:srgbClr val="233E7A"/>
                </a:solidFill>
                <a:latin typeface="Avenir Bold"/>
                <a:ea typeface="Avenir Bold"/>
                <a:cs typeface="Avenir Bold"/>
                <a:sym typeface="Avenir Bold"/>
              </a:rPr>
              <a:t>Co-location with strategic partners</a:t>
            </a:r>
          </a:p>
        </p:txBody>
      </p:sp>
      <p:sp>
        <p:nvSpPr>
          <p:cNvPr name="TextBox 10" id="10"/>
          <p:cNvSpPr txBox="true"/>
          <p:nvPr/>
        </p:nvSpPr>
        <p:spPr>
          <a:xfrm rot="0">
            <a:off x="255998" y="5193237"/>
            <a:ext cx="1585412" cy="344297"/>
          </a:xfrm>
          <a:prstGeom prst="rect">
            <a:avLst/>
          </a:prstGeom>
        </p:spPr>
        <p:txBody>
          <a:bodyPr anchor="t" rtlCol="false" tIns="0" lIns="0" bIns="0" rIns="0">
            <a:spAutoFit/>
          </a:bodyPr>
          <a:lstStyle/>
          <a:p>
            <a:pPr algn="ctr">
              <a:lnSpc>
                <a:spcPts val="2547"/>
              </a:lnSpc>
            </a:pPr>
            <a:r>
              <a:rPr lang="en-US" b="true" sz="1819">
                <a:solidFill>
                  <a:srgbClr val="233E7A"/>
                </a:solidFill>
                <a:latin typeface="Avenir Bold"/>
                <a:ea typeface="Avenir Bold"/>
                <a:cs typeface="Avenir Bold"/>
                <a:sym typeface="Avenir Bold"/>
              </a:rPr>
              <a:t>Living Labs</a:t>
            </a:r>
          </a:p>
        </p:txBody>
      </p:sp>
      <p:sp>
        <p:nvSpPr>
          <p:cNvPr name="TextBox 11" id="11"/>
          <p:cNvSpPr txBox="true"/>
          <p:nvPr/>
        </p:nvSpPr>
        <p:spPr>
          <a:xfrm rot="0">
            <a:off x="548387" y="3790705"/>
            <a:ext cx="8652003" cy="1173932"/>
          </a:xfrm>
          <a:prstGeom prst="rect">
            <a:avLst/>
          </a:prstGeom>
        </p:spPr>
        <p:txBody>
          <a:bodyPr anchor="t" rtlCol="false" tIns="0" lIns="0" bIns="0" rIns="0">
            <a:spAutoFit/>
          </a:bodyPr>
          <a:lstStyle/>
          <a:p>
            <a:pPr algn="l">
              <a:lnSpc>
                <a:spcPts val="3117"/>
              </a:lnSpc>
              <a:spcBef>
                <a:spcPct val="0"/>
              </a:spcBef>
            </a:pPr>
            <a:r>
              <a:rPr lang="en-US" sz="1551">
                <a:solidFill>
                  <a:srgbClr val="000000"/>
                </a:solidFill>
                <a:latin typeface="Avenir"/>
                <a:ea typeface="Avenir"/>
                <a:cs typeface="Avenir"/>
                <a:sym typeface="Avenir"/>
              </a:rPr>
              <a:t>Oft</a:t>
            </a:r>
            <a:r>
              <a:rPr lang="en-US" sz="1551" strike="noStrike" u="none">
                <a:solidFill>
                  <a:srgbClr val="000000"/>
                </a:solidFill>
                <a:latin typeface="Avenir"/>
                <a:ea typeface="Avenir"/>
                <a:cs typeface="Avenir"/>
                <a:sym typeface="Avenir"/>
              </a:rPr>
              <a:t>en</a:t>
            </a:r>
            <a:r>
              <a:rPr lang="en-US" sz="1551" strike="noStrike" u="none">
                <a:solidFill>
                  <a:srgbClr val="000000"/>
                </a:solidFill>
                <a:latin typeface="Avenir"/>
                <a:ea typeface="Avenir"/>
                <a:cs typeface="Avenir"/>
                <a:sym typeface="Avenir"/>
              </a:rPr>
              <a:t>,</a:t>
            </a:r>
            <a:r>
              <a:rPr lang="en-US" sz="1551" strike="noStrike" u="none">
                <a:solidFill>
                  <a:srgbClr val="000000"/>
                </a:solidFill>
                <a:latin typeface="Avenir"/>
                <a:ea typeface="Avenir"/>
                <a:cs typeface="Avenir"/>
                <a:sym typeface="Avenir"/>
              </a:rPr>
              <a:t> in</a:t>
            </a:r>
            <a:r>
              <a:rPr lang="en-US" sz="1551" strike="noStrike" u="none">
                <a:solidFill>
                  <a:srgbClr val="000000"/>
                </a:solidFill>
                <a:latin typeface="Avenir"/>
                <a:ea typeface="Avenir"/>
                <a:cs typeface="Avenir"/>
                <a:sym typeface="Avenir"/>
              </a:rPr>
              <a:t>nova</a:t>
            </a:r>
            <a:r>
              <a:rPr lang="en-US" sz="1551" strike="noStrike" u="none">
                <a:solidFill>
                  <a:srgbClr val="000000"/>
                </a:solidFill>
                <a:latin typeface="Avenir"/>
                <a:ea typeface="Avenir"/>
                <a:cs typeface="Avenir"/>
                <a:sym typeface="Avenir"/>
              </a:rPr>
              <a:t>ti</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n </a:t>
            </a:r>
            <a:r>
              <a:rPr lang="en-US" sz="1551" strike="noStrike" u="none">
                <a:solidFill>
                  <a:srgbClr val="000000"/>
                </a:solidFill>
                <a:latin typeface="Avenir"/>
                <a:ea typeface="Avenir"/>
                <a:cs typeface="Avenir"/>
                <a:sym typeface="Avenir"/>
              </a:rPr>
              <a:t>i</a:t>
            </a:r>
            <a:r>
              <a:rPr lang="en-US" sz="1551" strike="noStrike" u="none">
                <a:solidFill>
                  <a:srgbClr val="000000"/>
                </a:solidFill>
                <a:latin typeface="Avenir"/>
                <a:ea typeface="Avenir"/>
                <a:cs typeface="Avenir"/>
                <a:sym typeface="Avenir"/>
              </a:rPr>
              <a:t>s n</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t in</a:t>
            </a:r>
            <a:r>
              <a:rPr lang="en-US" sz="1551" strike="noStrike" u="none">
                <a:solidFill>
                  <a:srgbClr val="000000"/>
                </a:solidFill>
                <a:latin typeface="Avenir"/>
                <a:ea typeface="Avenir"/>
                <a:cs typeface="Avenir"/>
                <a:sym typeface="Avenir"/>
              </a:rPr>
              <a:t>t</a:t>
            </a:r>
            <a:r>
              <a:rPr lang="en-US" sz="1551" strike="noStrike" u="none">
                <a:solidFill>
                  <a:srgbClr val="000000"/>
                </a:solidFill>
                <a:latin typeface="Avenir"/>
                <a:ea typeface="Avenir"/>
                <a:cs typeface="Avenir"/>
                <a:sym typeface="Avenir"/>
              </a:rPr>
              <a:t>ern</a:t>
            </a:r>
            <a:r>
              <a:rPr lang="en-US" sz="1551" strike="noStrike" u="none">
                <a:solidFill>
                  <a:srgbClr val="000000"/>
                </a:solidFill>
                <a:latin typeface="Avenir"/>
                <a:ea typeface="Avenir"/>
                <a:cs typeface="Avenir"/>
                <a:sym typeface="Avenir"/>
              </a:rPr>
              <a:t>al, bu</a:t>
            </a:r>
            <a:r>
              <a:rPr lang="en-US" sz="1551" strike="noStrike" u="none">
                <a:solidFill>
                  <a:srgbClr val="000000"/>
                </a:solidFill>
                <a:latin typeface="Avenir"/>
                <a:ea typeface="Avenir"/>
                <a:cs typeface="Avenir"/>
                <a:sym typeface="Avenir"/>
              </a:rPr>
              <a:t>t co</a:t>
            </a:r>
            <a:r>
              <a:rPr lang="en-US" sz="1551" strike="noStrike" u="none">
                <a:solidFill>
                  <a:srgbClr val="000000"/>
                </a:solidFill>
                <a:latin typeface="Avenir"/>
                <a:ea typeface="Avenir"/>
                <a:cs typeface="Avenir"/>
                <a:sym typeface="Avenir"/>
              </a:rPr>
              <a:t>llabo</a:t>
            </a:r>
            <a:r>
              <a:rPr lang="en-US" sz="1551" strike="noStrike" u="none">
                <a:solidFill>
                  <a:srgbClr val="000000"/>
                </a:solidFill>
                <a:latin typeface="Avenir"/>
                <a:ea typeface="Avenir"/>
                <a:cs typeface="Avenir"/>
                <a:sym typeface="Avenir"/>
              </a:rPr>
              <a:t>r</a:t>
            </a:r>
            <a:r>
              <a:rPr lang="en-US" sz="1551" strike="noStrike" u="none">
                <a:solidFill>
                  <a:srgbClr val="000000"/>
                </a:solidFill>
                <a:latin typeface="Avenir"/>
                <a:ea typeface="Avenir"/>
                <a:cs typeface="Avenir"/>
                <a:sym typeface="Avenir"/>
              </a:rPr>
              <a:t>at</a:t>
            </a:r>
            <a:r>
              <a:rPr lang="en-US" sz="1551" strike="noStrike" u="none">
                <a:solidFill>
                  <a:srgbClr val="000000"/>
                </a:solidFill>
                <a:latin typeface="Avenir"/>
                <a:ea typeface="Avenir"/>
                <a:cs typeface="Avenir"/>
                <a:sym typeface="Avenir"/>
              </a:rPr>
              <a:t>i</a:t>
            </a:r>
            <a:r>
              <a:rPr lang="en-US" sz="1551" strike="noStrike" u="none">
                <a:solidFill>
                  <a:srgbClr val="000000"/>
                </a:solidFill>
                <a:latin typeface="Avenir"/>
                <a:ea typeface="Avenir"/>
                <a:cs typeface="Avenir"/>
                <a:sym typeface="Avenir"/>
              </a:rPr>
              <a:t>v</a:t>
            </a:r>
            <a:r>
              <a:rPr lang="en-US" sz="1551" strike="noStrike" u="none">
                <a:solidFill>
                  <a:srgbClr val="000000"/>
                </a:solidFill>
                <a:latin typeface="Avenir"/>
                <a:ea typeface="Avenir"/>
                <a:cs typeface="Avenir"/>
                <a:sym typeface="Avenir"/>
              </a:rPr>
              <a:t>e</a:t>
            </a:r>
            <a:r>
              <a:rPr lang="en-US" sz="1551" strike="noStrike" u="none">
                <a:solidFill>
                  <a:srgbClr val="000000"/>
                </a:solidFill>
                <a:latin typeface="Avenir"/>
                <a:ea typeface="Avenir"/>
                <a:cs typeface="Avenir"/>
                <a:sym typeface="Avenir"/>
              </a:rPr>
              <a:t>.</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Comp</a:t>
            </a:r>
            <a:r>
              <a:rPr lang="en-US" sz="1551" strike="noStrike" u="none">
                <a:solidFill>
                  <a:srgbClr val="000000"/>
                </a:solidFill>
                <a:latin typeface="Avenir"/>
                <a:ea typeface="Avenir"/>
                <a:cs typeface="Avenir"/>
                <a:sym typeface="Avenir"/>
              </a:rPr>
              <a:t>a</a:t>
            </a:r>
            <a:r>
              <a:rPr lang="en-US" sz="1551" strike="noStrike" u="none">
                <a:solidFill>
                  <a:srgbClr val="000000"/>
                </a:solidFill>
                <a:latin typeface="Avenir"/>
                <a:ea typeface="Avenir"/>
                <a:cs typeface="Avenir"/>
                <a:sym typeface="Avenir"/>
              </a:rPr>
              <a:t>n</a:t>
            </a:r>
            <a:r>
              <a:rPr lang="en-US" sz="1551" strike="noStrike" u="none">
                <a:solidFill>
                  <a:srgbClr val="000000"/>
                </a:solidFill>
                <a:latin typeface="Avenir"/>
                <a:ea typeface="Avenir"/>
                <a:cs typeface="Avenir"/>
                <a:sym typeface="Avenir"/>
              </a:rPr>
              <a:t>ie</a:t>
            </a:r>
            <a:r>
              <a:rPr lang="en-US" sz="1551" strike="noStrike" u="none">
                <a:solidFill>
                  <a:srgbClr val="000000"/>
                </a:solidFill>
                <a:latin typeface="Avenir"/>
                <a:ea typeface="Avenir"/>
                <a:cs typeface="Avenir"/>
                <a:sym typeface="Avenir"/>
              </a:rPr>
              <a:t>s</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seek</a:t>
            </a:r>
            <a:r>
              <a:rPr lang="en-US" sz="1551" strike="noStrike" u="none">
                <a:solidFill>
                  <a:srgbClr val="000000"/>
                </a:solidFill>
                <a:latin typeface="Avenir"/>
                <a:ea typeface="Avenir"/>
                <a:cs typeface="Avenir"/>
                <a:sym typeface="Avenir"/>
              </a:rPr>
              <a:t> t</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s</a:t>
            </a:r>
            <a:r>
              <a:rPr lang="en-US" sz="1551" strike="noStrike" u="none">
                <a:solidFill>
                  <a:srgbClr val="000000"/>
                </a:solidFill>
                <a:latin typeface="Avenir"/>
                <a:ea typeface="Avenir"/>
                <a:cs typeface="Avenir"/>
                <a:sym typeface="Avenir"/>
              </a:rPr>
              <a:t>har</a:t>
            </a:r>
            <a:r>
              <a:rPr lang="en-US" sz="1551" strike="noStrike" u="none">
                <a:solidFill>
                  <a:srgbClr val="000000"/>
                </a:solidFill>
                <a:latin typeface="Avenir"/>
                <a:ea typeface="Avenir"/>
                <a:cs typeface="Avenir"/>
                <a:sym typeface="Avenir"/>
              </a:rPr>
              <a:t>e lo</a:t>
            </a:r>
            <a:r>
              <a:rPr lang="en-US" sz="1551" strike="noStrike" u="none">
                <a:solidFill>
                  <a:srgbClr val="000000"/>
                </a:solidFill>
                <a:latin typeface="Avenir"/>
                <a:ea typeface="Avenir"/>
                <a:cs typeface="Avenir"/>
                <a:sym typeface="Avenir"/>
              </a:rPr>
              <a:t>c</a:t>
            </a:r>
            <a:r>
              <a:rPr lang="en-US" sz="1551" strike="noStrike" u="none">
                <a:solidFill>
                  <a:srgbClr val="000000"/>
                </a:solidFill>
                <a:latin typeface="Avenir"/>
                <a:ea typeface="Avenir"/>
                <a:cs typeface="Avenir"/>
                <a:sym typeface="Avenir"/>
              </a:rPr>
              <a:t>a</a:t>
            </a:r>
            <a:r>
              <a:rPr lang="en-US" sz="1551" strike="noStrike" u="none">
                <a:solidFill>
                  <a:srgbClr val="000000"/>
                </a:solidFill>
                <a:latin typeface="Avenir"/>
                <a:ea typeface="Avenir"/>
                <a:cs typeface="Avenir"/>
                <a:sym typeface="Avenir"/>
              </a:rPr>
              <a:t>t</a:t>
            </a:r>
            <a:r>
              <a:rPr lang="en-US" sz="1551" strike="noStrike" u="none">
                <a:solidFill>
                  <a:srgbClr val="000000"/>
                </a:solidFill>
                <a:latin typeface="Avenir"/>
                <a:ea typeface="Avenir"/>
                <a:cs typeface="Avenir"/>
                <a:sym typeface="Avenir"/>
              </a:rPr>
              <a:t>ion with Univ</a:t>
            </a:r>
            <a:r>
              <a:rPr lang="en-US" sz="1551" strike="noStrike" u="none">
                <a:solidFill>
                  <a:srgbClr val="000000"/>
                </a:solidFill>
                <a:latin typeface="Avenir"/>
                <a:ea typeface="Avenir"/>
                <a:cs typeface="Avenir"/>
                <a:sym typeface="Avenir"/>
              </a:rPr>
              <a:t>er</a:t>
            </a:r>
            <a:r>
              <a:rPr lang="en-US" sz="1551" strike="noStrike" u="none">
                <a:solidFill>
                  <a:srgbClr val="000000"/>
                </a:solidFill>
                <a:latin typeface="Avenir"/>
                <a:ea typeface="Avenir"/>
                <a:cs typeface="Avenir"/>
                <a:sym typeface="Avenir"/>
              </a:rPr>
              <a:t>s</a:t>
            </a:r>
            <a:r>
              <a:rPr lang="en-US" sz="1551" strike="noStrike" u="none">
                <a:solidFill>
                  <a:srgbClr val="000000"/>
                </a:solidFill>
                <a:latin typeface="Avenir"/>
                <a:ea typeface="Avenir"/>
                <a:cs typeface="Avenir"/>
                <a:sym typeface="Avenir"/>
              </a:rPr>
              <a:t>iti</a:t>
            </a:r>
            <a:r>
              <a:rPr lang="en-US" sz="1551" strike="noStrike" u="none">
                <a:solidFill>
                  <a:srgbClr val="000000"/>
                </a:solidFill>
                <a:latin typeface="Avenir"/>
                <a:ea typeface="Avenir"/>
                <a:cs typeface="Avenir"/>
                <a:sym typeface="Avenir"/>
              </a:rPr>
              <a:t>e</a:t>
            </a:r>
            <a:r>
              <a:rPr lang="en-US" sz="1551" strike="noStrike" u="none">
                <a:solidFill>
                  <a:srgbClr val="000000"/>
                </a:solidFill>
                <a:latin typeface="Avenir"/>
                <a:ea typeface="Avenir"/>
                <a:cs typeface="Avenir"/>
                <a:sym typeface="Avenir"/>
              </a:rPr>
              <a:t>s, </a:t>
            </a:r>
            <a:r>
              <a:rPr lang="en-US" sz="1551" strike="noStrike" u="none">
                <a:solidFill>
                  <a:srgbClr val="000000"/>
                </a:solidFill>
                <a:latin typeface="Avenir"/>
                <a:ea typeface="Avenir"/>
                <a:cs typeface="Avenir"/>
                <a:sym typeface="Avenir"/>
              </a:rPr>
              <a:t>S</a:t>
            </a:r>
            <a:r>
              <a:rPr lang="en-US" sz="1551" strike="noStrike" u="none">
                <a:solidFill>
                  <a:srgbClr val="000000"/>
                </a:solidFill>
                <a:latin typeface="Avenir"/>
                <a:ea typeface="Avenir"/>
                <a:cs typeface="Avenir"/>
                <a:sym typeface="Avenir"/>
              </a:rPr>
              <a:t>t</a:t>
            </a:r>
            <a:r>
              <a:rPr lang="en-US" sz="1551" strike="noStrike" u="none">
                <a:solidFill>
                  <a:srgbClr val="000000"/>
                </a:solidFill>
                <a:latin typeface="Avenir"/>
                <a:ea typeface="Avenir"/>
                <a:cs typeface="Avenir"/>
                <a:sym typeface="Avenir"/>
              </a:rPr>
              <a:t>artups, Pub</a:t>
            </a:r>
            <a:r>
              <a:rPr lang="en-US" sz="1551" strike="noStrike" u="none">
                <a:solidFill>
                  <a:srgbClr val="000000"/>
                </a:solidFill>
                <a:latin typeface="Avenir"/>
                <a:ea typeface="Avenir"/>
                <a:cs typeface="Avenir"/>
                <a:sym typeface="Avenir"/>
              </a:rPr>
              <a:t>l</a:t>
            </a:r>
            <a:r>
              <a:rPr lang="en-US" sz="1551" strike="noStrike" u="none">
                <a:solidFill>
                  <a:srgbClr val="000000"/>
                </a:solidFill>
                <a:latin typeface="Avenir"/>
                <a:ea typeface="Avenir"/>
                <a:cs typeface="Avenir"/>
                <a:sym typeface="Avenir"/>
              </a:rPr>
              <a:t>i</a:t>
            </a:r>
            <a:r>
              <a:rPr lang="en-US" sz="1551" strike="noStrike" u="none">
                <a:solidFill>
                  <a:srgbClr val="000000"/>
                </a:solidFill>
                <a:latin typeface="Avenir"/>
                <a:ea typeface="Avenir"/>
                <a:cs typeface="Avenir"/>
                <a:sym typeface="Avenir"/>
              </a:rPr>
              <a:t>c re</a:t>
            </a:r>
            <a:r>
              <a:rPr lang="en-US" sz="1551" strike="noStrike" u="none">
                <a:solidFill>
                  <a:srgbClr val="000000"/>
                </a:solidFill>
                <a:latin typeface="Avenir"/>
                <a:ea typeface="Avenir"/>
                <a:cs typeface="Avenir"/>
                <a:sym typeface="Avenir"/>
              </a:rPr>
              <a:t>sea</a:t>
            </a:r>
            <a:r>
              <a:rPr lang="en-US" sz="1551" strike="noStrike" u="none">
                <a:solidFill>
                  <a:srgbClr val="000000"/>
                </a:solidFill>
                <a:latin typeface="Avenir"/>
                <a:ea typeface="Avenir"/>
                <a:cs typeface="Avenir"/>
                <a:sym typeface="Avenir"/>
              </a:rPr>
              <a:t>r</a:t>
            </a:r>
            <a:r>
              <a:rPr lang="en-US" sz="1551" strike="noStrike" u="none">
                <a:solidFill>
                  <a:srgbClr val="000000"/>
                </a:solidFill>
                <a:latin typeface="Avenir"/>
                <a:ea typeface="Avenir"/>
                <a:cs typeface="Avenir"/>
                <a:sym typeface="Avenir"/>
              </a:rPr>
              <a:t>ch</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cen</a:t>
            </a:r>
            <a:r>
              <a:rPr lang="en-US" sz="1551" strike="noStrike" u="none">
                <a:solidFill>
                  <a:srgbClr val="000000"/>
                </a:solidFill>
                <a:latin typeface="Avenir"/>
                <a:ea typeface="Avenir"/>
                <a:cs typeface="Avenir"/>
                <a:sym typeface="Avenir"/>
              </a:rPr>
              <a:t>te</a:t>
            </a:r>
            <a:r>
              <a:rPr lang="en-US" sz="1551" strike="noStrike" u="none">
                <a:solidFill>
                  <a:srgbClr val="000000"/>
                </a:solidFill>
                <a:latin typeface="Avenir"/>
                <a:ea typeface="Avenir"/>
                <a:cs typeface="Avenir"/>
                <a:sym typeface="Avenir"/>
              </a:rPr>
              <a:t>rs, Acce</a:t>
            </a:r>
            <a:r>
              <a:rPr lang="en-US" sz="1551" strike="noStrike" u="none">
                <a:solidFill>
                  <a:srgbClr val="000000"/>
                </a:solidFill>
                <a:latin typeface="Avenir"/>
                <a:ea typeface="Avenir"/>
                <a:cs typeface="Avenir"/>
                <a:sym typeface="Avenir"/>
              </a:rPr>
              <a:t>l</a:t>
            </a:r>
            <a:r>
              <a:rPr lang="en-US" sz="1551" strike="noStrike" u="none">
                <a:solidFill>
                  <a:srgbClr val="000000"/>
                </a:solidFill>
                <a:latin typeface="Avenir"/>
                <a:ea typeface="Avenir"/>
                <a:cs typeface="Avenir"/>
                <a:sym typeface="Avenir"/>
              </a:rPr>
              <a:t>er</a:t>
            </a:r>
            <a:r>
              <a:rPr lang="en-US" sz="1551" strike="noStrike" u="none">
                <a:solidFill>
                  <a:srgbClr val="000000"/>
                </a:solidFill>
                <a:latin typeface="Avenir"/>
                <a:ea typeface="Avenir"/>
                <a:cs typeface="Avenir"/>
                <a:sym typeface="Avenir"/>
              </a:rPr>
              <a:t>at</a:t>
            </a:r>
            <a:r>
              <a:rPr lang="en-US" sz="1551" strike="noStrike" u="none">
                <a:solidFill>
                  <a:srgbClr val="000000"/>
                </a:solidFill>
                <a:latin typeface="Avenir"/>
                <a:ea typeface="Avenir"/>
                <a:cs typeface="Avenir"/>
                <a:sym typeface="Avenir"/>
              </a:rPr>
              <a:t>ors</a:t>
            </a:r>
            <a:r>
              <a:rPr lang="en-US" sz="1551" strike="noStrike" u="none">
                <a:solidFill>
                  <a:srgbClr val="000000"/>
                </a:solidFill>
                <a:latin typeface="Avenir"/>
                <a:ea typeface="Avenir"/>
                <a:cs typeface="Avenir"/>
                <a:sym typeface="Avenir"/>
              </a:rPr>
              <a:t> o</a:t>
            </a:r>
            <a:r>
              <a:rPr lang="en-US" sz="1551" strike="noStrike" u="none">
                <a:solidFill>
                  <a:srgbClr val="000000"/>
                </a:solidFill>
                <a:latin typeface="Avenir"/>
                <a:ea typeface="Avenir"/>
                <a:cs typeface="Avenir"/>
                <a:sym typeface="Avenir"/>
              </a:rPr>
              <a:t>r</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incub</a:t>
            </a:r>
            <a:r>
              <a:rPr lang="en-US" sz="1551" strike="noStrike" u="none">
                <a:solidFill>
                  <a:srgbClr val="000000"/>
                </a:solidFill>
                <a:latin typeface="Avenir"/>
                <a:ea typeface="Avenir"/>
                <a:cs typeface="Avenir"/>
                <a:sym typeface="Avenir"/>
              </a:rPr>
              <a:t>at</a:t>
            </a:r>
            <a:r>
              <a:rPr lang="en-US" sz="1551" strike="noStrike" u="none">
                <a:solidFill>
                  <a:srgbClr val="000000"/>
                </a:solidFill>
                <a:latin typeface="Avenir"/>
                <a:ea typeface="Avenir"/>
                <a:cs typeface="Avenir"/>
                <a:sym typeface="Avenir"/>
              </a:rPr>
              <a:t>ors, enhancing</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syner</a:t>
            </a:r>
            <a:r>
              <a:rPr lang="en-US" sz="1551" strike="noStrike" u="none">
                <a:solidFill>
                  <a:srgbClr val="000000"/>
                </a:solidFill>
                <a:latin typeface="Avenir"/>
                <a:ea typeface="Avenir"/>
                <a:cs typeface="Avenir"/>
                <a:sym typeface="Avenir"/>
              </a:rPr>
              <a:t>g</a:t>
            </a:r>
            <a:r>
              <a:rPr lang="en-US" sz="1551" strike="noStrike" u="none">
                <a:solidFill>
                  <a:srgbClr val="000000"/>
                </a:solidFill>
                <a:latin typeface="Avenir"/>
                <a:ea typeface="Avenir"/>
                <a:cs typeface="Avenir"/>
                <a:sym typeface="Avenir"/>
              </a:rPr>
              <a:t>i</a:t>
            </a:r>
            <a:r>
              <a:rPr lang="en-US" sz="1551" strike="noStrike" u="none">
                <a:solidFill>
                  <a:srgbClr val="000000"/>
                </a:solidFill>
                <a:latin typeface="Avenir"/>
                <a:ea typeface="Avenir"/>
                <a:cs typeface="Avenir"/>
                <a:sym typeface="Avenir"/>
              </a:rPr>
              <a:t>e</a:t>
            </a:r>
            <a:r>
              <a:rPr lang="en-US" sz="1551" strike="noStrike" u="none">
                <a:solidFill>
                  <a:srgbClr val="000000"/>
                </a:solidFill>
                <a:latin typeface="Avenir"/>
                <a:ea typeface="Avenir"/>
                <a:cs typeface="Avenir"/>
                <a:sym typeface="Avenir"/>
              </a:rPr>
              <a:t>s,</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r</a:t>
            </a:r>
            <a:r>
              <a:rPr lang="en-US" sz="1551" strike="noStrike" u="none">
                <a:solidFill>
                  <a:srgbClr val="000000"/>
                </a:solidFill>
                <a:latin typeface="Avenir"/>
                <a:ea typeface="Avenir"/>
                <a:cs typeface="Avenir"/>
                <a:sym typeface="Avenir"/>
              </a:rPr>
              <a:t>e</a:t>
            </a:r>
            <a:r>
              <a:rPr lang="en-US" sz="1551" strike="noStrike" u="none">
                <a:solidFill>
                  <a:srgbClr val="000000"/>
                </a:solidFill>
                <a:latin typeface="Avenir"/>
                <a:ea typeface="Avenir"/>
                <a:cs typeface="Avenir"/>
                <a:sym typeface="Avenir"/>
              </a:rPr>
              <a:t>ducing </a:t>
            </a:r>
            <a:r>
              <a:rPr lang="en-US" sz="1551" strike="noStrike" u="none">
                <a:solidFill>
                  <a:srgbClr val="000000"/>
                </a:solidFill>
                <a:latin typeface="Avenir"/>
                <a:ea typeface="Avenir"/>
                <a:cs typeface="Avenir"/>
                <a:sym typeface="Avenir"/>
              </a:rPr>
              <a:t>in</a:t>
            </a:r>
            <a:r>
              <a:rPr lang="en-US" sz="1551" strike="noStrike" u="none">
                <a:solidFill>
                  <a:srgbClr val="000000"/>
                </a:solidFill>
                <a:latin typeface="Avenir"/>
                <a:ea typeface="Avenir"/>
                <a:cs typeface="Avenir"/>
                <a:sym typeface="Avenir"/>
              </a:rPr>
              <a:t>novat</a:t>
            </a:r>
            <a:r>
              <a:rPr lang="en-US" sz="1551" strike="noStrike" u="none">
                <a:solidFill>
                  <a:srgbClr val="000000"/>
                </a:solidFill>
                <a:latin typeface="Avenir"/>
                <a:ea typeface="Avenir"/>
                <a:cs typeface="Avenir"/>
                <a:sym typeface="Avenir"/>
              </a:rPr>
              <a:t>i</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n </a:t>
            </a:r>
            <a:r>
              <a:rPr lang="en-US" sz="1551" strike="noStrike" u="none">
                <a:solidFill>
                  <a:srgbClr val="000000"/>
                </a:solidFill>
                <a:latin typeface="Avenir"/>
                <a:ea typeface="Avenir"/>
                <a:cs typeface="Avenir"/>
                <a:sym typeface="Avenir"/>
              </a:rPr>
              <a:t>c</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sts a</a:t>
            </a:r>
            <a:r>
              <a:rPr lang="en-US" sz="1551" strike="noStrike" u="none">
                <a:solidFill>
                  <a:srgbClr val="000000"/>
                </a:solidFill>
                <a:latin typeface="Avenir"/>
                <a:ea typeface="Avenir"/>
                <a:cs typeface="Avenir"/>
                <a:sym typeface="Avenir"/>
              </a:rPr>
              <a:t>nd </a:t>
            </a:r>
            <a:r>
              <a:rPr lang="en-US" sz="1551" strike="noStrike" u="none">
                <a:solidFill>
                  <a:srgbClr val="000000"/>
                </a:solidFill>
                <a:latin typeface="Avenir"/>
                <a:ea typeface="Avenir"/>
                <a:cs typeface="Avenir"/>
                <a:sym typeface="Avenir"/>
              </a:rPr>
              <a:t>accele</a:t>
            </a:r>
            <a:r>
              <a:rPr lang="en-US" sz="1551" strike="noStrike" u="none">
                <a:solidFill>
                  <a:srgbClr val="000000"/>
                </a:solidFill>
                <a:latin typeface="Avenir"/>
                <a:ea typeface="Avenir"/>
                <a:cs typeface="Avenir"/>
                <a:sym typeface="Avenir"/>
              </a:rPr>
              <a:t>ra</a:t>
            </a:r>
            <a:r>
              <a:rPr lang="en-US" sz="1551" strike="noStrike" u="none">
                <a:solidFill>
                  <a:srgbClr val="000000"/>
                </a:solidFill>
                <a:latin typeface="Avenir"/>
                <a:ea typeface="Avenir"/>
                <a:cs typeface="Avenir"/>
                <a:sym typeface="Avenir"/>
              </a:rPr>
              <a:t>ting</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d</a:t>
            </a:r>
            <a:r>
              <a:rPr lang="en-US" sz="1551" strike="noStrike" u="none">
                <a:solidFill>
                  <a:srgbClr val="000000"/>
                </a:solidFill>
                <a:latin typeface="Avenir"/>
                <a:ea typeface="Avenir"/>
                <a:cs typeface="Avenir"/>
                <a:sym typeface="Avenir"/>
              </a:rPr>
              <a:t>e</a:t>
            </a:r>
            <a:r>
              <a:rPr lang="en-US" sz="1551" strike="noStrike" u="none">
                <a:solidFill>
                  <a:srgbClr val="000000"/>
                </a:solidFill>
                <a:latin typeface="Avenir"/>
                <a:ea typeface="Avenir"/>
                <a:cs typeface="Avenir"/>
                <a:sym typeface="Avenir"/>
              </a:rPr>
              <a:t>velopm</a:t>
            </a:r>
            <a:r>
              <a:rPr lang="en-US" sz="1551" strike="noStrike" u="none">
                <a:solidFill>
                  <a:srgbClr val="000000"/>
                </a:solidFill>
                <a:latin typeface="Avenir"/>
                <a:ea typeface="Avenir"/>
                <a:cs typeface="Avenir"/>
                <a:sym typeface="Avenir"/>
              </a:rPr>
              <a:t>en</a:t>
            </a:r>
            <a:r>
              <a:rPr lang="en-US" sz="1551" strike="noStrike" u="none">
                <a:solidFill>
                  <a:srgbClr val="000000"/>
                </a:solidFill>
                <a:latin typeface="Avenir"/>
                <a:ea typeface="Avenir"/>
                <a:cs typeface="Avenir"/>
                <a:sym typeface="Avenir"/>
              </a:rPr>
              <a:t>t.</a:t>
            </a:r>
          </a:p>
        </p:txBody>
      </p:sp>
      <p:sp>
        <p:nvSpPr>
          <p:cNvPr name="TextBox 12" id="12"/>
          <p:cNvSpPr txBox="true"/>
          <p:nvPr/>
        </p:nvSpPr>
        <p:spPr>
          <a:xfrm rot="0">
            <a:off x="548387" y="5418789"/>
            <a:ext cx="8763447" cy="783407"/>
          </a:xfrm>
          <a:prstGeom prst="rect">
            <a:avLst/>
          </a:prstGeom>
        </p:spPr>
        <p:txBody>
          <a:bodyPr anchor="t" rtlCol="false" tIns="0" lIns="0" bIns="0" rIns="0">
            <a:spAutoFit/>
          </a:bodyPr>
          <a:lstStyle/>
          <a:p>
            <a:pPr algn="l">
              <a:lnSpc>
                <a:spcPts val="3117"/>
              </a:lnSpc>
              <a:spcBef>
                <a:spcPct val="0"/>
              </a:spcBef>
            </a:pPr>
            <a:r>
              <a:rPr lang="en-US" sz="1551">
                <a:solidFill>
                  <a:srgbClr val="000000"/>
                </a:solidFill>
                <a:latin typeface="Avenir"/>
                <a:ea typeface="Avenir"/>
                <a:cs typeface="Avenir"/>
                <a:sym typeface="Avenir"/>
              </a:rPr>
              <a:t>L</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c</a:t>
            </a:r>
            <a:r>
              <a:rPr lang="en-US" sz="1551" strike="noStrike" u="none">
                <a:solidFill>
                  <a:srgbClr val="000000"/>
                </a:solidFill>
                <a:latin typeface="Avenir"/>
                <a:ea typeface="Avenir"/>
                <a:cs typeface="Avenir"/>
                <a:sym typeface="Avenir"/>
              </a:rPr>
              <a:t>ations where </a:t>
            </a:r>
            <a:r>
              <a:rPr lang="en-US" sz="1551" strike="noStrike" u="none">
                <a:solidFill>
                  <a:srgbClr val="000000"/>
                </a:solidFill>
                <a:latin typeface="Avenir"/>
                <a:ea typeface="Avenir"/>
                <a:cs typeface="Avenir"/>
                <a:sym typeface="Avenir"/>
              </a:rPr>
              <a:t>prod</a:t>
            </a:r>
            <a:r>
              <a:rPr lang="en-US" sz="1551" strike="noStrike" u="none">
                <a:solidFill>
                  <a:srgbClr val="000000"/>
                </a:solidFill>
                <a:latin typeface="Avenir"/>
                <a:ea typeface="Avenir"/>
                <a:cs typeface="Avenir"/>
                <a:sym typeface="Avenir"/>
              </a:rPr>
              <a:t>u</a:t>
            </a:r>
            <a:r>
              <a:rPr lang="en-US" sz="1551" strike="noStrike" u="none">
                <a:solidFill>
                  <a:srgbClr val="000000"/>
                </a:solidFill>
                <a:latin typeface="Avenir"/>
                <a:ea typeface="Avenir"/>
                <a:cs typeface="Avenir"/>
                <a:sym typeface="Avenir"/>
              </a:rPr>
              <a:t>c</a:t>
            </a:r>
            <a:r>
              <a:rPr lang="en-US" sz="1551" strike="noStrike" u="none">
                <a:solidFill>
                  <a:srgbClr val="000000"/>
                </a:solidFill>
                <a:latin typeface="Avenir"/>
                <a:ea typeface="Avenir"/>
                <a:cs typeface="Avenir"/>
                <a:sym typeface="Avenir"/>
              </a:rPr>
              <a:t>ts ca</a:t>
            </a:r>
            <a:r>
              <a:rPr lang="en-US" sz="1551" strike="noStrike" u="none">
                <a:solidFill>
                  <a:srgbClr val="000000"/>
                </a:solidFill>
                <a:latin typeface="Avenir"/>
                <a:ea typeface="Avenir"/>
                <a:cs typeface="Avenir"/>
                <a:sym typeface="Avenir"/>
              </a:rPr>
              <a:t>n </a:t>
            </a:r>
            <a:r>
              <a:rPr lang="en-US" sz="1551" strike="noStrike" u="none">
                <a:solidFill>
                  <a:srgbClr val="000000"/>
                </a:solidFill>
                <a:latin typeface="Avenir"/>
                <a:ea typeface="Avenir"/>
                <a:cs typeface="Avenir"/>
                <a:sym typeface="Avenir"/>
              </a:rPr>
              <a:t>be tes</a:t>
            </a:r>
            <a:r>
              <a:rPr lang="en-US" sz="1551" strike="noStrike" u="none">
                <a:solidFill>
                  <a:srgbClr val="000000"/>
                </a:solidFill>
                <a:latin typeface="Avenir"/>
                <a:ea typeface="Avenir"/>
                <a:cs typeface="Avenir"/>
                <a:sym typeface="Avenir"/>
              </a:rPr>
              <a:t>t</a:t>
            </a:r>
            <a:r>
              <a:rPr lang="en-US" sz="1551" strike="noStrike" u="none">
                <a:solidFill>
                  <a:srgbClr val="000000"/>
                </a:solidFill>
                <a:latin typeface="Avenir"/>
                <a:ea typeface="Avenir"/>
                <a:cs typeface="Avenir"/>
                <a:sym typeface="Avenir"/>
              </a:rPr>
              <a:t>e</a:t>
            </a:r>
            <a:r>
              <a:rPr lang="en-US" sz="1551" strike="noStrike" u="none">
                <a:solidFill>
                  <a:srgbClr val="000000"/>
                </a:solidFill>
                <a:latin typeface="Avenir"/>
                <a:ea typeface="Avenir"/>
                <a:cs typeface="Avenir"/>
                <a:sym typeface="Avenir"/>
              </a:rPr>
              <a:t>d</a:t>
            </a:r>
            <a:r>
              <a:rPr lang="en-US" sz="1551" strike="noStrike" u="none">
                <a:solidFill>
                  <a:srgbClr val="000000"/>
                </a:solidFill>
                <a:latin typeface="Avenir"/>
                <a:ea typeface="Avenir"/>
                <a:cs typeface="Avenir"/>
                <a:sym typeface="Avenir"/>
              </a:rPr>
              <a:t> in re</a:t>
            </a:r>
            <a:r>
              <a:rPr lang="en-US" sz="1551" strike="noStrike" u="none">
                <a:solidFill>
                  <a:srgbClr val="000000"/>
                </a:solidFill>
                <a:latin typeface="Avenir"/>
                <a:ea typeface="Avenir"/>
                <a:cs typeface="Avenir"/>
                <a:sym typeface="Avenir"/>
              </a:rPr>
              <a:t>al</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c</a:t>
            </a:r>
            <a:r>
              <a:rPr lang="en-US" sz="1551" strike="noStrike" u="none">
                <a:solidFill>
                  <a:srgbClr val="000000"/>
                </a:solidFill>
                <a:latin typeface="Avenir"/>
                <a:ea typeface="Avenir"/>
                <a:cs typeface="Avenir"/>
                <a:sym typeface="Avenir"/>
              </a:rPr>
              <a:t>o</a:t>
            </a:r>
            <a:r>
              <a:rPr lang="en-US" sz="1551" strike="noStrike" u="none">
                <a:solidFill>
                  <a:srgbClr val="000000"/>
                </a:solidFill>
                <a:latin typeface="Avenir"/>
                <a:ea typeface="Avenir"/>
                <a:cs typeface="Avenir"/>
                <a:sym typeface="Avenir"/>
              </a:rPr>
              <a:t>ndi</a:t>
            </a:r>
            <a:r>
              <a:rPr lang="en-US" sz="1551" strike="noStrike" u="none">
                <a:solidFill>
                  <a:srgbClr val="000000"/>
                </a:solidFill>
                <a:latin typeface="Avenir"/>
                <a:ea typeface="Avenir"/>
                <a:cs typeface="Avenir"/>
                <a:sym typeface="Avenir"/>
              </a:rPr>
              <a:t>tion</a:t>
            </a:r>
            <a:r>
              <a:rPr lang="en-US" sz="1551" strike="noStrike" u="none">
                <a:solidFill>
                  <a:srgbClr val="000000"/>
                </a:solidFill>
                <a:latin typeface="Avenir"/>
                <a:ea typeface="Avenir"/>
                <a:cs typeface="Avenir"/>
                <a:sym typeface="Avenir"/>
              </a:rPr>
              <a:t>s</a:t>
            </a:r>
            <a:r>
              <a:rPr lang="en-US" sz="1551" strike="noStrike" u="none">
                <a:solidFill>
                  <a:srgbClr val="000000"/>
                </a:solidFill>
                <a:latin typeface="Avenir"/>
                <a:ea typeface="Avenir"/>
                <a:cs typeface="Avenir"/>
                <a:sym typeface="Avenir"/>
              </a:rPr>
              <a:t> with </a:t>
            </a:r>
            <a:r>
              <a:rPr lang="en-US" sz="1551" strike="noStrike" u="none">
                <a:solidFill>
                  <a:srgbClr val="000000"/>
                </a:solidFill>
                <a:latin typeface="Avenir"/>
                <a:ea typeface="Avenir"/>
                <a:cs typeface="Avenir"/>
                <a:sym typeface="Avenir"/>
              </a:rPr>
              <a:t>us</a:t>
            </a:r>
            <a:r>
              <a:rPr lang="en-US" sz="1551" strike="noStrike" u="none">
                <a:solidFill>
                  <a:srgbClr val="000000"/>
                </a:solidFill>
                <a:latin typeface="Avenir"/>
                <a:ea typeface="Avenir"/>
                <a:cs typeface="Avenir"/>
                <a:sym typeface="Avenir"/>
              </a:rPr>
              <a:t>er participa</a:t>
            </a:r>
            <a:r>
              <a:rPr lang="en-US" sz="1551" strike="noStrike" u="none">
                <a:solidFill>
                  <a:srgbClr val="000000"/>
                </a:solidFill>
                <a:latin typeface="Avenir"/>
                <a:ea typeface="Avenir"/>
                <a:cs typeface="Avenir"/>
                <a:sym typeface="Avenir"/>
              </a:rPr>
              <a:t>tio</a:t>
            </a:r>
            <a:r>
              <a:rPr lang="en-US" sz="1551" strike="noStrike" u="none">
                <a:solidFill>
                  <a:srgbClr val="000000"/>
                </a:solidFill>
                <a:latin typeface="Avenir"/>
                <a:ea typeface="Avenir"/>
                <a:cs typeface="Avenir"/>
                <a:sym typeface="Avenir"/>
              </a:rPr>
              <a:t>n</a:t>
            </a:r>
            <a:r>
              <a:rPr lang="en-US" sz="1551" strike="noStrike" u="none">
                <a:solidFill>
                  <a:srgbClr val="000000"/>
                </a:solidFill>
                <a:latin typeface="Avenir"/>
                <a:ea typeface="Avenir"/>
                <a:cs typeface="Avenir"/>
                <a:sym typeface="Avenir"/>
              </a:rPr>
              <a:t>.</a:t>
            </a:r>
            <a:r>
              <a:rPr lang="en-US" sz="1551" strike="noStrike" u="none">
                <a:solidFill>
                  <a:srgbClr val="000000"/>
                </a:solidFill>
                <a:latin typeface="Avenir"/>
                <a:ea typeface="Avenir"/>
                <a:cs typeface="Avenir"/>
                <a:sym typeface="Avenir"/>
              </a:rPr>
              <a:t> </a:t>
            </a:r>
            <a:r>
              <a:rPr lang="en-US" sz="1551" strike="noStrike" u="none">
                <a:solidFill>
                  <a:srgbClr val="000000"/>
                </a:solidFill>
                <a:latin typeface="Avenir"/>
                <a:ea typeface="Avenir"/>
                <a:cs typeface="Avenir"/>
                <a:sym typeface="Avenir"/>
              </a:rPr>
              <a:t>Id</a:t>
            </a:r>
            <a:r>
              <a:rPr lang="en-US" sz="1551" strike="noStrike" u="none">
                <a:solidFill>
                  <a:srgbClr val="000000"/>
                </a:solidFill>
                <a:latin typeface="Avenir"/>
                <a:ea typeface="Avenir"/>
                <a:cs typeface="Avenir"/>
                <a:sym typeface="Avenir"/>
              </a:rPr>
              <a:t>eal for uti</a:t>
            </a:r>
            <a:r>
              <a:rPr lang="en-US" sz="1551" strike="noStrike" u="none">
                <a:solidFill>
                  <a:srgbClr val="000000"/>
                </a:solidFill>
                <a:latin typeface="Avenir"/>
                <a:ea typeface="Avenir"/>
                <a:cs typeface="Avenir"/>
                <a:sym typeface="Avenir"/>
              </a:rPr>
              <a:t>li</a:t>
            </a:r>
            <a:r>
              <a:rPr lang="en-US" sz="1551" strike="noStrike" u="none">
                <a:solidFill>
                  <a:srgbClr val="000000"/>
                </a:solidFill>
                <a:latin typeface="Avenir"/>
                <a:ea typeface="Avenir"/>
                <a:cs typeface="Avenir"/>
                <a:sym typeface="Avenir"/>
              </a:rPr>
              <a:t>ties, </a:t>
            </a:r>
            <a:r>
              <a:rPr lang="en-US" sz="1551" strike="noStrike" u="none">
                <a:solidFill>
                  <a:srgbClr val="000000"/>
                </a:solidFill>
                <a:latin typeface="Avenir"/>
                <a:ea typeface="Avenir"/>
                <a:cs typeface="Avenir"/>
                <a:sym typeface="Avenir"/>
              </a:rPr>
              <a:t>sm</a:t>
            </a:r>
            <a:r>
              <a:rPr lang="en-US" sz="1551" strike="noStrike" u="none">
                <a:solidFill>
                  <a:srgbClr val="000000"/>
                </a:solidFill>
                <a:latin typeface="Avenir"/>
                <a:ea typeface="Avenir"/>
                <a:cs typeface="Avenir"/>
                <a:sym typeface="Avenir"/>
              </a:rPr>
              <a:t>a</a:t>
            </a:r>
            <a:r>
              <a:rPr lang="en-US" sz="1551" strike="noStrike" u="none">
                <a:solidFill>
                  <a:srgbClr val="000000"/>
                </a:solidFill>
                <a:latin typeface="Avenir"/>
                <a:ea typeface="Avenir"/>
                <a:cs typeface="Avenir"/>
                <a:sym typeface="Avenir"/>
              </a:rPr>
              <a:t>rt </a:t>
            </a:r>
            <a:r>
              <a:rPr lang="en-US" sz="1551" strike="noStrike" u="none">
                <a:solidFill>
                  <a:srgbClr val="000000"/>
                </a:solidFill>
                <a:latin typeface="Avenir"/>
                <a:ea typeface="Avenir"/>
                <a:cs typeface="Avenir"/>
                <a:sym typeface="Avenir"/>
              </a:rPr>
              <a:t>ci</a:t>
            </a:r>
            <a:r>
              <a:rPr lang="en-US" sz="1551" strike="noStrike" u="none">
                <a:solidFill>
                  <a:srgbClr val="000000"/>
                </a:solidFill>
                <a:latin typeface="Avenir"/>
                <a:ea typeface="Avenir"/>
                <a:cs typeface="Avenir"/>
                <a:sym typeface="Avenir"/>
              </a:rPr>
              <a:t>t</a:t>
            </a:r>
            <a:r>
              <a:rPr lang="en-US" sz="1551" strike="noStrike" u="none">
                <a:solidFill>
                  <a:srgbClr val="000000"/>
                </a:solidFill>
                <a:latin typeface="Avenir"/>
                <a:ea typeface="Avenir"/>
                <a:cs typeface="Avenir"/>
                <a:sym typeface="Avenir"/>
              </a:rPr>
              <a:t>ies, hea</a:t>
            </a:r>
            <a:r>
              <a:rPr lang="en-US" sz="1551" strike="noStrike" u="none">
                <a:solidFill>
                  <a:srgbClr val="000000"/>
                </a:solidFill>
                <a:latin typeface="Avenir"/>
                <a:ea typeface="Avenir"/>
                <a:cs typeface="Avenir"/>
                <a:sym typeface="Avenir"/>
              </a:rPr>
              <a:t>l</a:t>
            </a:r>
            <a:r>
              <a:rPr lang="en-US" sz="1551" strike="noStrike" u="none">
                <a:solidFill>
                  <a:srgbClr val="000000"/>
                </a:solidFill>
                <a:latin typeface="Avenir"/>
                <a:ea typeface="Avenir"/>
                <a:cs typeface="Avenir"/>
                <a:sym typeface="Avenir"/>
              </a:rPr>
              <a:t>t</a:t>
            </a:r>
            <a:r>
              <a:rPr lang="en-US" sz="1551" strike="noStrike" u="none">
                <a:solidFill>
                  <a:srgbClr val="000000"/>
                </a:solidFill>
                <a:latin typeface="Avenir"/>
                <a:ea typeface="Avenir"/>
                <a:cs typeface="Avenir"/>
                <a:sym typeface="Avenir"/>
              </a:rPr>
              <a:t>h,</a:t>
            </a:r>
            <a:r>
              <a:rPr lang="en-US" sz="1551" strike="noStrike" u="none">
                <a:solidFill>
                  <a:srgbClr val="000000"/>
                </a:solidFill>
                <a:latin typeface="Avenir"/>
                <a:ea typeface="Avenir"/>
                <a:cs typeface="Avenir"/>
                <a:sym typeface="Avenir"/>
              </a:rPr>
              <a:t> mobili</a:t>
            </a:r>
            <a:r>
              <a:rPr lang="en-US" sz="1551" strike="noStrike" u="none">
                <a:solidFill>
                  <a:srgbClr val="000000"/>
                </a:solidFill>
                <a:latin typeface="Avenir"/>
                <a:ea typeface="Avenir"/>
                <a:cs typeface="Avenir"/>
                <a:sym typeface="Avenir"/>
              </a:rPr>
              <a:t>ty,</a:t>
            </a:r>
            <a:r>
              <a:rPr lang="en-US" sz="1551" strike="noStrike" u="none">
                <a:solidFill>
                  <a:srgbClr val="000000"/>
                </a:solidFill>
                <a:latin typeface="Avenir"/>
                <a:ea typeface="Avenir"/>
                <a:cs typeface="Avenir"/>
                <a:sym typeface="Avenir"/>
              </a:rPr>
              <a:t> et</a:t>
            </a:r>
            <a:r>
              <a:rPr lang="en-US" sz="1551" strike="noStrike" u="none">
                <a:solidFill>
                  <a:srgbClr val="000000"/>
                </a:solidFill>
                <a:latin typeface="Avenir"/>
                <a:ea typeface="Avenir"/>
                <a:cs typeface="Avenir"/>
                <a:sym typeface="Avenir"/>
              </a:rPr>
              <a:t>c</a:t>
            </a:r>
            <a:r>
              <a:rPr lang="en-US" sz="1551" strike="noStrike" u="none">
                <a:solidFill>
                  <a:srgbClr val="000000"/>
                </a:solidFill>
                <a:latin typeface="Avenir"/>
                <a:ea typeface="Avenir"/>
                <a:cs typeface="Avenir"/>
                <a:sym typeface="Avenir"/>
              </a:rPr>
              <a:t>.</a:t>
            </a:r>
          </a:p>
        </p:txBody>
      </p:sp>
      <p:grpSp>
        <p:nvGrpSpPr>
          <p:cNvPr name="Group 13" id="13"/>
          <p:cNvGrpSpPr/>
          <p:nvPr/>
        </p:nvGrpSpPr>
        <p:grpSpPr>
          <a:xfrm rot="0">
            <a:off x="8973" y="6569225"/>
            <a:ext cx="9753600" cy="754910"/>
            <a:chOff x="0" y="0"/>
            <a:chExt cx="13004800" cy="1006547"/>
          </a:xfrm>
        </p:grpSpPr>
        <p:grpSp>
          <p:nvGrpSpPr>
            <p:cNvPr name="Group 14" id="14"/>
            <p:cNvGrpSpPr/>
            <p:nvPr/>
          </p:nvGrpSpPr>
          <p:grpSpPr>
            <a:xfrm rot="0">
              <a:off x="0" y="0"/>
              <a:ext cx="13004800" cy="1006547"/>
              <a:chOff x="0" y="0"/>
              <a:chExt cx="3495470" cy="270543"/>
            </a:xfrm>
          </p:grpSpPr>
          <p:sp>
            <p:nvSpPr>
              <p:cNvPr name="Freeform 15" id="15"/>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6" id="16"/>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7" id="17"/>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8" id="18"/>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9" id="19"/>
            <p:cNvGrpSpPr/>
            <p:nvPr/>
          </p:nvGrpSpPr>
          <p:grpSpPr>
            <a:xfrm rot="0">
              <a:off x="1748214" y="0"/>
              <a:ext cx="8787340" cy="1006547"/>
              <a:chOff x="0" y="0"/>
              <a:chExt cx="2361888" cy="270543"/>
            </a:xfrm>
          </p:grpSpPr>
          <p:sp>
            <p:nvSpPr>
              <p:cNvPr name="Freeform 20" id="20"/>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1" id="21"/>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2" id="22"/>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3" id="23"/>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4" id="24"/>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5" id="25"/>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6" id="26"/>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false" flipV="false" rot="0">
            <a:off x="3698328" y="303883"/>
            <a:ext cx="2975416" cy="629031"/>
          </a:xfrm>
          <a:custGeom>
            <a:avLst/>
            <a:gdLst/>
            <a:ahLst/>
            <a:cxnLst/>
            <a:rect r="r" b="b" t="t" l="l"/>
            <a:pathLst>
              <a:path h="629031" w="2975416">
                <a:moveTo>
                  <a:pt x="0" y="0"/>
                </a:moveTo>
                <a:lnTo>
                  <a:pt x="2975416" y="0"/>
                </a:lnTo>
                <a:lnTo>
                  <a:pt x="2975416" y="629031"/>
                </a:lnTo>
                <a:lnTo>
                  <a:pt x="0" y="629031"/>
                </a:lnTo>
                <a:lnTo>
                  <a:pt x="0" y="0"/>
                </a:lnTo>
                <a:close/>
              </a:path>
            </a:pathLst>
          </a:custGeom>
          <a:blipFill>
            <a:blip r:embed="rId3"/>
            <a:stretch>
              <a:fillRect l="0" t="0" r="0" b="0"/>
            </a:stretch>
          </a:blipFill>
        </p:spPr>
      </p:sp>
      <p:sp>
        <p:nvSpPr>
          <p:cNvPr name="Freeform 4" id="4"/>
          <p:cNvSpPr/>
          <p:nvPr/>
        </p:nvSpPr>
        <p:spPr>
          <a:xfrm flipH="false" flipV="false" rot="0">
            <a:off x="139139" y="317933"/>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152556" y="1805650"/>
            <a:ext cx="9448488" cy="3326088"/>
            <a:chOff x="0" y="0"/>
            <a:chExt cx="12597984" cy="4434785"/>
          </a:xfrm>
        </p:grpSpPr>
        <p:grpSp>
          <p:nvGrpSpPr>
            <p:cNvPr name="Group 6" id="6"/>
            <p:cNvGrpSpPr/>
            <p:nvPr/>
          </p:nvGrpSpPr>
          <p:grpSpPr>
            <a:xfrm rot="0">
              <a:off x="2579879" y="0"/>
              <a:ext cx="10018105" cy="699740"/>
              <a:chOff x="0" y="0"/>
              <a:chExt cx="1320967" cy="92266"/>
            </a:xfrm>
          </p:grpSpPr>
          <p:sp>
            <p:nvSpPr>
              <p:cNvPr name="Freeform 7" id="7"/>
              <p:cNvSpPr/>
              <p:nvPr/>
            </p:nvSpPr>
            <p:spPr>
              <a:xfrm flipH="false" flipV="false" rot="0">
                <a:off x="0" y="0"/>
                <a:ext cx="1320967" cy="92266"/>
              </a:xfrm>
              <a:custGeom>
                <a:avLst/>
                <a:gdLst/>
                <a:ahLst/>
                <a:cxnLst/>
                <a:rect r="r" b="b" t="t" l="l"/>
                <a:pathLst>
                  <a:path h="92266" w="1320967">
                    <a:moveTo>
                      <a:pt x="0" y="0"/>
                    </a:moveTo>
                    <a:lnTo>
                      <a:pt x="1320967" y="0"/>
                    </a:lnTo>
                    <a:lnTo>
                      <a:pt x="1320967" y="92266"/>
                    </a:lnTo>
                    <a:lnTo>
                      <a:pt x="0" y="92266"/>
                    </a:lnTo>
                    <a:close/>
                  </a:path>
                </a:pathLst>
              </a:custGeom>
              <a:solidFill>
                <a:srgbClr val="EBEBEB"/>
              </a:solidFill>
              <a:ln w="9525" cap="sq">
                <a:solidFill>
                  <a:srgbClr val="014D80"/>
                </a:solidFill>
                <a:prstDash val="solid"/>
                <a:miter/>
              </a:ln>
            </p:spPr>
          </p:sp>
          <p:sp>
            <p:nvSpPr>
              <p:cNvPr name="TextBox 8" id="8"/>
              <p:cNvSpPr txBox="true"/>
              <p:nvPr/>
            </p:nvSpPr>
            <p:spPr>
              <a:xfrm>
                <a:off x="0" y="-28575"/>
                <a:ext cx="1320967" cy="120841"/>
              </a:xfrm>
              <a:prstGeom prst="rect">
                <a:avLst/>
              </a:prstGeom>
            </p:spPr>
            <p:txBody>
              <a:bodyPr anchor="ctr" rtlCol="false" tIns="33783" lIns="33783" bIns="33783" rIns="33783"/>
              <a:lstStyle/>
              <a:p>
                <a:pPr algn="ctr">
                  <a:lnSpc>
                    <a:spcPts val="2143"/>
                  </a:lnSpc>
                  <a:spcBef>
                    <a:spcPct val="0"/>
                  </a:spcBef>
                </a:pPr>
              </a:p>
            </p:txBody>
          </p:sp>
        </p:grpSp>
        <p:grpSp>
          <p:nvGrpSpPr>
            <p:cNvPr name="Group 9" id="9"/>
            <p:cNvGrpSpPr/>
            <p:nvPr/>
          </p:nvGrpSpPr>
          <p:grpSpPr>
            <a:xfrm rot="0">
              <a:off x="9966" y="699740"/>
              <a:ext cx="2569913" cy="3734988"/>
              <a:chOff x="0" y="0"/>
              <a:chExt cx="338864" cy="492488"/>
            </a:xfrm>
          </p:grpSpPr>
          <p:sp>
            <p:nvSpPr>
              <p:cNvPr name="Freeform 10" id="10"/>
              <p:cNvSpPr/>
              <p:nvPr/>
            </p:nvSpPr>
            <p:spPr>
              <a:xfrm flipH="false" flipV="false" rot="0">
                <a:off x="0" y="0"/>
                <a:ext cx="338864" cy="492488"/>
              </a:xfrm>
              <a:custGeom>
                <a:avLst/>
                <a:gdLst/>
                <a:ahLst/>
                <a:cxnLst/>
                <a:rect r="r" b="b" t="t" l="l"/>
                <a:pathLst>
                  <a:path h="492488" w="338864">
                    <a:moveTo>
                      <a:pt x="0" y="0"/>
                    </a:moveTo>
                    <a:lnTo>
                      <a:pt x="338864" y="0"/>
                    </a:lnTo>
                    <a:lnTo>
                      <a:pt x="338864" y="492488"/>
                    </a:lnTo>
                    <a:lnTo>
                      <a:pt x="0" y="492488"/>
                    </a:lnTo>
                    <a:close/>
                  </a:path>
                </a:pathLst>
              </a:custGeom>
              <a:solidFill>
                <a:srgbClr val="EBEBEB"/>
              </a:solidFill>
              <a:ln w="9525" cap="sq">
                <a:solidFill>
                  <a:srgbClr val="233E7A"/>
                </a:solidFill>
                <a:prstDash val="solid"/>
                <a:miter/>
              </a:ln>
            </p:spPr>
          </p:sp>
          <p:sp>
            <p:nvSpPr>
              <p:cNvPr name="TextBox 11" id="11"/>
              <p:cNvSpPr txBox="true"/>
              <p:nvPr/>
            </p:nvSpPr>
            <p:spPr>
              <a:xfrm>
                <a:off x="0" y="-28575"/>
                <a:ext cx="338864" cy="521063"/>
              </a:xfrm>
              <a:prstGeom prst="rect">
                <a:avLst/>
              </a:prstGeom>
            </p:spPr>
            <p:txBody>
              <a:bodyPr anchor="ctr" rtlCol="false" tIns="33783" lIns="33783" bIns="33783" rIns="33783"/>
              <a:lstStyle/>
              <a:p>
                <a:pPr algn="ctr">
                  <a:lnSpc>
                    <a:spcPts val="2143"/>
                  </a:lnSpc>
                  <a:spcBef>
                    <a:spcPct val="0"/>
                  </a:spcBef>
                </a:pPr>
              </a:p>
            </p:txBody>
          </p:sp>
        </p:grpSp>
        <p:sp>
          <p:nvSpPr>
            <p:cNvPr name="TextBox 12" id="12"/>
            <p:cNvSpPr txBox="true"/>
            <p:nvPr/>
          </p:nvSpPr>
          <p:spPr>
            <a:xfrm rot="0">
              <a:off x="2325456" y="63400"/>
              <a:ext cx="4699863" cy="487215"/>
            </a:xfrm>
            <a:prstGeom prst="rect">
              <a:avLst/>
            </a:prstGeom>
          </p:spPr>
          <p:txBody>
            <a:bodyPr anchor="t" rtlCol="false" tIns="0" lIns="0" bIns="0" rIns="0">
              <a:spAutoFit/>
            </a:bodyPr>
            <a:lstStyle/>
            <a:p>
              <a:pPr algn="ctr">
                <a:lnSpc>
                  <a:spcPts val="2827"/>
                </a:lnSpc>
              </a:pPr>
              <a:r>
                <a:rPr lang="en-US" b="true" sz="2019">
                  <a:solidFill>
                    <a:srgbClr val="233E7A"/>
                  </a:solidFill>
                  <a:latin typeface="Avenir Bold"/>
                  <a:ea typeface="Avenir Bold"/>
                  <a:cs typeface="Avenir Bold"/>
                  <a:sym typeface="Avenir Bold"/>
                </a:rPr>
                <a:t>Innovation Center</a:t>
              </a:r>
            </a:p>
          </p:txBody>
        </p:sp>
        <p:sp>
          <p:nvSpPr>
            <p:cNvPr name="TextBox 13" id="13"/>
            <p:cNvSpPr txBox="true"/>
            <p:nvPr/>
          </p:nvSpPr>
          <p:spPr>
            <a:xfrm rot="0">
              <a:off x="241262" y="1164990"/>
              <a:ext cx="2083272" cy="392946"/>
            </a:xfrm>
            <a:prstGeom prst="rect">
              <a:avLst/>
            </a:prstGeom>
          </p:spPr>
          <p:txBody>
            <a:bodyPr anchor="t" rtlCol="false" tIns="0" lIns="0" bIns="0" rIns="0">
              <a:spAutoFit/>
            </a:bodyPr>
            <a:lstStyle/>
            <a:p>
              <a:pPr algn="ctr">
                <a:lnSpc>
                  <a:spcPts val="2262"/>
                </a:lnSpc>
                <a:spcBef>
                  <a:spcPct val="0"/>
                </a:spcBef>
              </a:pPr>
              <a:r>
                <a:rPr lang="en-US" b="true" sz="1616">
                  <a:solidFill>
                    <a:srgbClr val="000000"/>
                  </a:solidFill>
                  <a:latin typeface="Avenir Bold"/>
                  <a:ea typeface="Avenir Bold"/>
                  <a:cs typeface="Avenir Bold"/>
                  <a:sym typeface="Avenir Bold"/>
                </a:rPr>
                <a:t>Amazon</a:t>
              </a:r>
            </a:p>
          </p:txBody>
        </p:sp>
        <p:sp>
          <p:nvSpPr>
            <p:cNvPr name="TextBox 14" id="14"/>
            <p:cNvSpPr txBox="true"/>
            <p:nvPr/>
          </p:nvSpPr>
          <p:spPr>
            <a:xfrm rot="0">
              <a:off x="399181" y="2333694"/>
              <a:ext cx="1791484" cy="392946"/>
            </a:xfrm>
            <a:prstGeom prst="rect">
              <a:avLst/>
            </a:prstGeom>
          </p:spPr>
          <p:txBody>
            <a:bodyPr anchor="t" rtlCol="false" tIns="0" lIns="0" bIns="0" rIns="0">
              <a:spAutoFit/>
            </a:bodyPr>
            <a:lstStyle/>
            <a:p>
              <a:pPr algn="ctr" marL="0" indent="0" lvl="0">
                <a:lnSpc>
                  <a:spcPts val="2262"/>
                </a:lnSpc>
                <a:spcBef>
                  <a:spcPct val="0"/>
                </a:spcBef>
              </a:pPr>
              <a:r>
                <a:rPr lang="en-US" b="true" sz="1616" strike="noStrike" u="none">
                  <a:solidFill>
                    <a:srgbClr val="000000"/>
                  </a:solidFill>
                  <a:latin typeface="Avenir Bold"/>
                  <a:ea typeface="Avenir Bold"/>
                  <a:cs typeface="Avenir Bold"/>
                  <a:sym typeface="Avenir Bold"/>
                </a:rPr>
                <a:t>Nestlé</a:t>
              </a:r>
            </a:p>
          </p:txBody>
        </p:sp>
        <p:sp>
          <p:nvSpPr>
            <p:cNvPr name="TextBox 15" id="15"/>
            <p:cNvSpPr txBox="true"/>
            <p:nvPr/>
          </p:nvSpPr>
          <p:spPr>
            <a:xfrm rot="0">
              <a:off x="394198" y="3390637"/>
              <a:ext cx="1791484" cy="392946"/>
            </a:xfrm>
            <a:prstGeom prst="rect">
              <a:avLst/>
            </a:prstGeom>
          </p:spPr>
          <p:txBody>
            <a:bodyPr anchor="t" rtlCol="false" tIns="0" lIns="0" bIns="0" rIns="0">
              <a:spAutoFit/>
            </a:bodyPr>
            <a:lstStyle/>
            <a:p>
              <a:pPr algn="ctr" marL="0" indent="0" lvl="0">
                <a:lnSpc>
                  <a:spcPts val="2262"/>
                </a:lnSpc>
                <a:spcBef>
                  <a:spcPct val="0"/>
                </a:spcBef>
              </a:pPr>
              <a:r>
                <a:rPr lang="en-US" b="true" sz="1616" strike="noStrike" u="none">
                  <a:solidFill>
                    <a:srgbClr val="000000"/>
                  </a:solidFill>
                  <a:latin typeface="Avenir Bold"/>
                  <a:ea typeface="Avenir Bold"/>
                  <a:cs typeface="Avenir Bold"/>
                  <a:sym typeface="Avenir Bold"/>
                </a:rPr>
                <a:t>Apple</a:t>
              </a:r>
            </a:p>
          </p:txBody>
        </p:sp>
        <p:sp>
          <p:nvSpPr>
            <p:cNvPr name="AutoShape 16" id="16"/>
            <p:cNvSpPr/>
            <p:nvPr/>
          </p:nvSpPr>
          <p:spPr>
            <a:xfrm flipV="true">
              <a:off x="0" y="2035032"/>
              <a:ext cx="12597984" cy="0"/>
            </a:xfrm>
            <a:prstGeom prst="line">
              <a:avLst/>
            </a:prstGeom>
            <a:ln cap="flat" w="12700">
              <a:solidFill>
                <a:srgbClr val="014D80"/>
              </a:solidFill>
              <a:prstDash val="solid"/>
              <a:headEnd type="none" len="sm" w="sm"/>
              <a:tailEnd type="none" len="sm" w="sm"/>
            </a:ln>
          </p:spPr>
        </p:sp>
        <p:sp>
          <p:nvSpPr>
            <p:cNvPr name="AutoShape 17" id="17"/>
            <p:cNvSpPr/>
            <p:nvPr/>
          </p:nvSpPr>
          <p:spPr>
            <a:xfrm>
              <a:off x="0" y="3091976"/>
              <a:ext cx="12597984" cy="0"/>
            </a:xfrm>
            <a:prstGeom prst="line">
              <a:avLst/>
            </a:prstGeom>
            <a:ln cap="flat" w="12700">
              <a:solidFill>
                <a:srgbClr val="014D80"/>
              </a:solidFill>
              <a:prstDash val="solid"/>
              <a:headEnd type="none" len="sm" w="sm"/>
              <a:tailEnd type="none" len="sm" w="sm"/>
            </a:ln>
          </p:spPr>
        </p:sp>
        <p:sp>
          <p:nvSpPr>
            <p:cNvPr name="AutoShape 18" id="18"/>
            <p:cNvSpPr/>
            <p:nvPr/>
          </p:nvSpPr>
          <p:spPr>
            <a:xfrm flipH="true">
              <a:off x="6711307" y="9425"/>
              <a:ext cx="39340" cy="4425303"/>
            </a:xfrm>
            <a:prstGeom prst="line">
              <a:avLst/>
            </a:prstGeom>
            <a:ln cap="flat" w="12700">
              <a:solidFill>
                <a:srgbClr val="014D80"/>
              </a:solidFill>
              <a:prstDash val="solid"/>
              <a:headEnd type="none" len="sm" w="sm"/>
              <a:tailEnd type="none" len="sm" w="sm"/>
            </a:ln>
          </p:spPr>
        </p:sp>
        <p:grpSp>
          <p:nvGrpSpPr>
            <p:cNvPr name="Group 19" id="19"/>
            <p:cNvGrpSpPr/>
            <p:nvPr/>
          </p:nvGrpSpPr>
          <p:grpSpPr>
            <a:xfrm rot="0">
              <a:off x="9966" y="0"/>
              <a:ext cx="2569913" cy="699740"/>
              <a:chOff x="0" y="0"/>
              <a:chExt cx="713865" cy="194372"/>
            </a:xfrm>
          </p:grpSpPr>
          <p:sp>
            <p:nvSpPr>
              <p:cNvPr name="Freeform 20" id="20"/>
              <p:cNvSpPr/>
              <p:nvPr/>
            </p:nvSpPr>
            <p:spPr>
              <a:xfrm flipH="false" flipV="false" rot="0">
                <a:off x="0" y="0"/>
                <a:ext cx="713865" cy="194372"/>
              </a:xfrm>
              <a:custGeom>
                <a:avLst/>
                <a:gdLst/>
                <a:ahLst/>
                <a:cxnLst/>
                <a:rect r="r" b="b" t="t" l="l"/>
                <a:pathLst>
                  <a:path h="194372" w="713865">
                    <a:moveTo>
                      <a:pt x="0" y="0"/>
                    </a:moveTo>
                    <a:lnTo>
                      <a:pt x="713865" y="0"/>
                    </a:lnTo>
                    <a:lnTo>
                      <a:pt x="713865" y="194372"/>
                    </a:lnTo>
                    <a:lnTo>
                      <a:pt x="0" y="194372"/>
                    </a:lnTo>
                    <a:close/>
                  </a:path>
                </a:pathLst>
              </a:custGeom>
              <a:solidFill>
                <a:srgbClr val="EBEBEB"/>
              </a:solidFill>
              <a:ln w="9525" cap="sq">
                <a:solidFill>
                  <a:srgbClr val="233E7A"/>
                </a:solidFill>
                <a:prstDash val="solid"/>
                <a:miter/>
              </a:ln>
            </p:spPr>
          </p:sp>
          <p:sp>
            <p:nvSpPr>
              <p:cNvPr name="TextBox 21" id="21"/>
              <p:cNvSpPr txBox="true"/>
              <p:nvPr/>
            </p:nvSpPr>
            <p:spPr>
              <a:xfrm>
                <a:off x="0" y="-76200"/>
                <a:ext cx="713865" cy="270572"/>
              </a:xfrm>
              <a:prstGeom prst="rect">
                <a:avLst/>
              </a:prstGeom>
            </p:spPr>
            <p:txBody>
              <a:bodyPr anchor="ctr" rtlCol="false" tIns="50800" lIns="50800" bIns="50800" rIns="50800"/>
              <a:lstStyle/>
              <a:p>
                <a:pPr algn="ctr">
                  <a:lnSpc>
                    <a:spcPts val="1982"/>
                  </a:lnSpc>
                </a:pPr>
              </a:p>
            </p:txBody>
          </p:sp>
        </p:grpSp>
        <p:sp>
          <p:nvSpPr>
            <p:cNvPr name="TextBox 22" id="22"/>
            <p:cNvSpPr txBox="true"/>
            <p:nvPr/>
          </p:nvSpPr>
          <p:spPr>
            <a:xfrm rot="0">
              <a:off x="3506514" y="1196528"/>
              <a:ext cx="2478144" cy="339394"/>
            </a:xfrm>
            <a:prstGeom prst="rect">
              <a:avLst/>
            </a:prstGeom>
          </p:spPr>
          <p:txBody>
            <a:bodyPr anchor="t" rtlCol="false" tIns="0" lIns="0" bIns="0" rIns="0">
              <a:spAutoFit/>
            </a:bodyPr>
            <a:lstStyle/>
            <a:p>
              <a:pPr algn="l" marL="0" indent="0" lvl="0">
                <a:lnSpc>
                  <a:spcPts val="1982"/>
                </a:lnSpc>
                <a:spcBef>
                  <a:spcPct val="0"/>
                </a:spcBef>
              </a:pPr>
              <a:r>
                <a:rPr lang="en-US" sz="1416" strike="noStrike" u="none">
                  <a:solidFill>
                    <a:srgbClr val="000000"/>
                  </a:solidFill>
                  <a:latin typeface="Avenir"/>
                  <a:ea typeface="Avenir"/>
                  <a:cs typeface="Avenir"/>
                  <a:sym typeface="Avenir"/>
                </a:rPr>
                <a:t>Alexa Division (Seattle)</a:t>
              </a:r>
            </a:p>
          </p:txBody>
        </p:sp>
        <p:sp>
          <p:nvSpPr>
            <p:cNvPr name="TextBox 23" id="23"/>
            <p:cNvSpPr txBox="true"/>
            <p:nvPr/>
          </p:nvSpPr>
          <p:spPr>
            <a:xfrm rot="0">
              <a:off x="296050" y="63400"/>
              <a:ext cx="1997745" cy="487215"/>
            </a:xfrm>
            <a:prstGeom prst="rect">
              <a:avLst/>
            </a:prstGeom>
          </p:spPr>
          <p:txBody>
            <a:bodyPr anchor="t" rtlCol="false" tIns="0" lIns="0" bIns="0" rIns="0">
              <a:spAutoFit/>
            </a:bodyPr>
            <a:lstStyle/>
            <a:p>
              <a:pPr algn="ctr" marL="0" indent="0" lvl="0">
                <a:lnSpc>
                  <a:spcPts val="2827"/>
                </a:lnSpc>
                <a:spcBef>
                  <a:spcPct val="0"/>
                </a:spcBef>
              </a:pPr>
              <a:r>
                <a:rPr lang="en-US" b="true" sz="2019" strike="noStrike" u="none">
                  <a:solidFill>
                    <a:srgbClr val="233E7A"/>
                  </a:solidFill>
                  <a:latin typeface="Avenir Bold"/>
                  <a:ea typeface="Avenir Bold"/>
                  <a:cs typeface="Avenir Bold"/>
                  <a:sym typeface="Avenir Bold"/>
                </a:rPr>
                <a:t>Company</a:t>
              </a:r>
            </a:p>
          </p:txBody>
        </p:sp>
        <p:sp>
          <p:nvSpPr>
            <p:cNvPr name="TextBox 24" id="24"/>
            <p:cNvSpPr txBox="true"/>
            <p:nvPr/>
          </p:nvSpPr>
          <p:spPr>
            <a:xfrm rot="0">
              <a:off x="7095517" y="866328"/>
              <a:ext cx="5331767" cy="999794"/>
            </a:xfrm>
            <a:prstGeom prst="rect">
              <a:avLst/>
            </a:prstGeom>
          </p:spPr>
          <p:txBody>
            <a:bodyPr anchor="t" rtlCol="false" tIns="0" lIns="0" bIns="0" rIns="0">
              <a:spAutoFit/>
            </a:bodyPr>
            <a:lstStyle/>
            <a:p>
              <a:pPr algn="just">
                <a:lnSpc>
                  <a:spcPts val="1982"/>
                </a:lnSpc>
                <a:spcBef>
                  <a:spcPct val="0"/>
                </a:spcBef>
              </a:pPr>
              <a:r>
                <a:rPr lang="en-US" sz="1416">
                  <a:solidFill>
                    <a:srgbClr val="000000"/>
                  </a:solidFill>
                  <a:latin typeface="Avenir"/>
                  <a:ea typeface="Avenir"/>
                  <a:cs typeface="Avenir"/>
                  <a:sym typeface="Avenir"/>
                </a:rPr>
                <a:t>Local AI talent, proximity to other tech divisions, robust innovation ecosystem, university partnerships</a:t>
              </a:r>
            </a:p>
          </p:txBody>
        </p:sp>
        <p:sp>
          <p:nvSpPr>
            <p:cNvPr name="TextBox 25" id="25"/>
            <p:cNvSpPr txBox="true"/>
            <p:nvPr/>
          </p:nvSpPr>
          <p:spPr>
            <a:xfrm rot="0">
              <a:off x="3098584" y="2200132"/>
              <a:ext cx="3148100" cy="669594"/>
            </a:xfrm>
            <a:prstGeom prst="rect">
              <a:avLst/>
            </a:prstGeom>
          </p:spPr>
          <p:txBody>
            <a:bodyPr anchor="t" rtlCol="false" tIns="0" lIns="0" bIns="0" rIns="0">
              <a:spAutoFit/>
            </a:bodyPr>
            <a:lstStyle/>
            <a:p>
              <a:pPr algn="ctr" marL="0" indent="0" lvl="0">
                <a:lnSpc>
                  <a:spcPts val="1982"/>
                </a:lnSpc>
                <a:spcBef>
                  <a:spcPct val="0"/>
                </a:spcBef>
              </a:pPr>
              <a:r>
                <a:rPr lang="en-US" sz="1416" strike="noStrike" u="none">
                  <a:solidFill>
                    <a:srgbClr val="000000"/>
                  </a:solidFill>
                  <a:latin typeface="Avenir"/>
                  <a:ea typeface="Avenir"/>
                  <a:cs typeface="Avenir"/>
                  <a:sym typeface="Avenir"/>
                </a:rPr>
                <a:t>Product Technology Centres (Switzerland, Singapore)</a:t>
              </a:r>
            </a:p>
          </p:txBody>
        </p:sp>
        <p:sp>
          <p:nvSpPr>
            <p:cNvPr name="TextBox 26" id="26"/>
            <p:cNvSpPr txBox="true"/>
            <p:nvPr/>
          </p:nvSpPr>
          <p:spPr>
            <a:xfrm rot="0">
              <a:off x="7095517" y="2200132"/>
              <a:ext cx="5331767" cy="669594"/>
            </a:xfrm>
            <a:prstGeom prst="rect">
              <a:avLst/>
            </a:prstGeom>
          </p:spPr>
          <p:txBody>
            <a:bodyPr anchor="t" rtlCol="false" tIns="0" lIns="0" bIns="0" rIns="0">
              <a:spAutoFit/>
            </a:bodyPr>
            <a:lstStyle/>
            <a:p>
              <a:pPr algn="just" marL="0" indent="0" lvl="0">
                <a:lnSpc>
                  <a:spcPts val="1982"/>
                </a:lnSpc>
                <a:spcBef>
                  <a:spcPct val="0"/>
                </a:spcBef>
              </a:pPr>
              <a:r>
                <a:rPr lang="en-US" sz="1416" strike="noStrike" u="none">
                  <a:solidFill>
                    <a:srgbClr val="000000"/>
                  </a:solidFill>
                  <a:latin typeface="Avenir"/>
                  <a:ea typeface="Avenir"/>
                  <a:cs typeface="Avenir"/>
                  <a:sym typeface="Avenir"/>
                </a:rPr>
                <a:t>Regional food customs, quick adaptation to culinary trends, local health regulations</a:t>
              </a:r>
            </a:p>
          </p:txBody>
        </p:sp>
        <p:sp>
          <p:nvSpPr>
            <p:cNvPr name="TextBox 27" id="27"/>
            <p:cNvSpPr txBox="true"/>
            <p:nvPr/>
          </p:nvSpPr>
          <p:spPr>
            <a:xfrm rot="0">
              <a:off x="3205410" y="3257076"/>
              <a:ext cx="2939955" cy="669594"/>
            </a:xfrm>
            <a:prstGeom prst="rect">
              <a:avLst/>
            </a:prstGeom>
          </p:spPr>
          <p:txBody>
            <a:bodyPr anchor="t" rtlCol="false" tIns="0" lIns="0" bIns="0" rIns="0">
              <a:spAutoFit/>
            </a:bodyPr>
            <a:lstStyle/>
            <a:p>
              <a:pPr algn="ctr" marL="0" indent="0" lvl="0">
                <a:lnSpc>
                  <a:spcPts val="1982"/>
                </a:lnSpc>
                <a:spcBef>
                  <a:spcPct val="0"/>
                </a:spcBef>
              </a:pPr>
              <a:r>
                <a:rPr lang="en-US" sz="1416" strike="noStrike" u="none">
                  <a:solidFill>
                    <a:srgbClr val="000000"/>
                  </a:solidFill>
                  <a:latin typeface="Avenir"/>
                  <a:ea typeface="Avenir"/>
                  <a:cs typeface="Avenir"/>
                  <a:sym typeface="Avenir"/>
                </a:rPr>
                <a:t>Supply Chain Centers (China, Taiwan, Vietnam)</a:t>
              </a:r>
            </a:p>
          </p:txBody>
        </p:sp>
        <p:sp>
          <p:nvSpPr>
            <p:cNvPr name="TextBox 28" id="28"/>
            <p:cNvSpPr txBox="true"/>
            <p:nvPr/>
          </p:nvSpPr>
          <p:spPr>
            <a:xfrm rot="0">
              <a:off x="7095517" y="3257076"/>
              <a:ext cx="5331767" cy="999794"/>
            </a:xfrm>
            <a:prstGeom prst="rect">
              <a:avLst/>
            </a:prstGeom>
          </p:spPr>
          <p:txBody>
            <a:bodyPr anchor="t" rtlCol="false" tIns="0" lIns="0" bIns="0" rIns="0">
              <a:spAutoFit/>
            </a:bodyPr>
            <a:lstStyle/>
            <a:p>
              <a:pPr algn="just" marL="0" indent="0" lvl="0">
                <a:lnSpc>
                  <a:spcPts val="1982"/>
                </a:lnSpc>
                <a:spcBef>
                  <a:spcPct val="0"/>
                </a:spcBef>
              </a:pPr>
              <a:r>
                <a:rPr lang="en-US" sz="1416" strike="noStrike" u="none">
                  <a:solidFill>
                    <a:srgbClr val="000000"/>
                  </a:solidFill>
                  <a:latin typeface="Avenir"/>
                  <a:ea typeface="Avenir"/>
                  <a:cs typeface="Avenir"/>
                  <a:sym typeface="Avenir"/>
                </a:rPr>
                <a:t>Component development expertise, manufacturing capabilities, integrated innovation with production</a:t>
              </a:r>
            </a:p>
          </p:txBody>
        </p:sp>
        <p:sp>
          <p:nvSpPr>
            <p:cNvPr name="TextBox 29" id="29"/>
            <p:cNvSpPr txBox="true"/>
            <p:nvPr/>
          </p:nvSpPr>
          <p:spPr>
            <a:xfrm rot="0">
              <a:off x="7411469" y="63400"/>
              <a:ext cx="4699863" cy="487215"/>
            </a:xfrm>
            <a:prstGeom prst="rect">
              <a:avLst/>
            </a:prstGeom>
          </p:spPr>
          <p:txBody>
            <a:bodyPr anchor="t" rtlCol="false" tIns="0" lIns="0" bIns="0" rIns="0">
              <a:spAutoFit/>
            </a:bodyPr>
            <a:lstStyle/>
            <a:p>
              <a:pPr algn="ctr">
                <a:lnSpc>
                  <a:spcPts val="2827"/>
                </a:lnSpc>
              </a:pPr>
              <a:r>
                <a:rPr lang="en-US" b="true" sz="2019">
                  <a:solidFill>
                    <a:srgbClr val="233E7A"/>
                  </a:solidFill>
                  <a:latin typeface="Avenir Bold"/>
                  <a:ea typeface="Avenir Bold"/>
                  <a:cs typeface="Avenir Bold"/>
                  <a:sym typeface="Avenir Bold"/>
                </a:rPr>
                <a:t>Strategic Rationale</a:t>
              </a:r>
            </a:p>
          </p:txBody>
        </p:sp>
      </p:grpSp>
      <p:sp>
        <p:nvSpPr>
          <p:cNvPr name="TextBox 30" id="30"/>
          <p:cNvSpPr txBox="true"/>
          <p:nvPr/>
        </p:nvSpPr>
        <p:spPr>
          <a:xfrm rot="0">
            <a:off x="456776" y="1229901"/>
            <a:ext cx="8565346"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EMBLEMATIC NEW</a:t>
            </a:r>
            <a:r>
              <a:rPr lang="en-US" b="true" sz="2019" strike="noStrike" u="none">
                <a:solidFill>
                  <a:srgbClr val="233E7A"/>
                </a:solidFill>
                <a:latin typeface="Avenir Bold"/>
                <a:ea typeface="Avenir Bold"/>
                <a:cs typeface="Avenir Bold"/>
                <a:sym typeface="Avenir Bold"/>
              </a:rPr>
              <a:t> PRODUCT/SE</a:t>
            </a:r>
            <a:r>
              <a:rPr lang="en-US" b="true" sz="2019" strike="noStrike" u="none">
                <a:solidFill>
                  <a:srgbClr val="233E7A"/>
                </a:solidFill>
                <a:latin typeface="Avenir Bold"/>
                <a:ea typeface="Avenir Bold"/>
                <a:cs typeface="Avenir Bold"/>
                <a:sym typeface="Avenir Bold"/>
              </a:rPr>
              <a:t>RV</a:t>
            </a:r>
            <a:r>
              <a:rPr lang="en-US" b="true" sz="2019" strike="noStrike" u="none">
                <a:solidFill>
                  <a:srgbClr val="233E7A"/>
                </a:solidFill>
                <a:latin typeface="Avenir Bold"/>
                <a:ea typeface="Avenir Bold"/>
                <a:cs typeface="Avenir Bold"/>
                <a:sym typeface="Avenir Bold"/>
              </a:rPr>
              <a:t>I</a:t>
            </a:r>
            <a:r>
              <a:rPr lang="en-US" b="true" sz="2019" strike="noStrike" u="none">
                <a:solidFill>
                  <a:srgbClr val="233E7A"/>
                </a:solidFill>
                <a:latin typeface="Avenir Bold"/>
                <a:ea typeface="Avenir Bold"/>
                <a:cs typeface="Avenir Bold"/>
                <a:sym typeface="Avenir Bold"/>
              </a:rPr>
              <a:t>C</a:t>
            </a:r>
            <a:r>
              <a:rPr lang="en-US" b="true" sz="2019" strike="noStrike" u="none">
                <a:solidFill>
                  <a:srgbClr val="233E7A"/>
                </a:solidFill>
                <a:latin typeface="Avenir Bold"/>
                <a:ea typeface="Avenir Bold"/>
                <a:cs typeface="Avenir Bold"/>
                <a:sym typeface="Avenir Bold"/>
              </a:rPr>
              <a:t>E LOCATION EXAMPLES</a:t>
            </a:r>
          </a:p>
        </p:txBody>
      </p:sp>
      <p:sp>
        <p:nvSpPr>
          <p:cNvPr name="AutoShape 31" id="31"/>
          <p:cNvSpPr/>
          <p:nvPr/>
        </p:nvSpPr>
        <p:spPr>
          <a:xfrm>
            <a:off x="160031" y="5126976"/>
            <a:ext cx="9448488" cy="0"/>
          </a:xfrm>
          <a:prstGeom prst="line">
            <a:avLst/>
          </a:prstGeom>
          <a:ln cap="flat" w="9525">
            <a:solidFill>
              <a:srgbClr val="014D80"/>
            </a:solidFill>
            <a:prstDash val="solid"/>
            <a:headEnd type="none" len="sm" w="sm"/>
            <a:tailEnd type="none" len="sm" w="sm"/>
          </a:ln>
        </p:spPr>
      </p:sp>
      <p:grpSp>
        <p:nvGrpSpPr>
          <p:cNvPr name="Group 32" id="32"/>
          <p:cNvGrpSpPr/>
          <p:nvPr/>
        </p:nvGrpSpPr>
        <p:grpSpPr>
          <a:xfrm rot="0">
            <a:off x="647548" y="5322238"/>
            <a:ext cx="8476449" cy="1292591"/>
            <a:chOff x="0" y="0"/>
            <a:chExt cx="11301933" cy="1723455"/>
          </a:xfrm>
        </p:grpSpPr>
        <p:grpSp>
          <p:nvGrpSpPr>
            <p:cNvPr name="Group 33" id="33"/>
            <p:cNvGrpSpPr/>
            <p:nvPr/>
          </p:nvGrpSpPr>
          <p:grpSpPr>
            <a:xfrm rot="0">
              <a:off x="0" y="0"/>
              <a:ext cx="11256248" cy="1723455"/>
              <a:chOff x="0" y="0"/>
              <a:chExt cx="1484226" cy="227251"/>
            </a:xfrm>
          </p:grpSpPr>
          <p:sp>
            <p:nvSpPr>
              <p:cNvPr name="Freeform 34" id="34"/>
              <p:cNvSpPr/>
              <p:nvPr/>
            </p:nvSpPr>
            <p:spPr>
              <a:xfrm flipH="false" flipV="false" rot="0">
                <a:off x="0" y="0"/>
                <a:ext cx="1484226" cy="227251"/>
              </a:xfrm>
              <a:custGeom>
                <a:avLst/>
                <a:gdLst/>
                <a:ahLst/>
                <a:cxnLst/>
                <a:rect r="r" b="b" t="t" l="l"/>
                <a:pathLst>
                  <a:path h="227251" w="1484226">
                    <a:moveTo>
                      <a:pt x="0" y="0"/>
                    </a:moveTo>
                    <a:lnTo>
                      <a:pt x="1484226" y="0"/>
                    </a:lnTo>
                    <a:lnTo>
                      <a:pt x="1484226" y="227251"/>
                    </a:lnTo>
                    <a:lnTo>
                      <a:pt x="0" y="227251"/>
                    </a:lnTo>
                    <a:close/>
                  </a:path>
                </a:pathLst>
              </a:custGeom>
              <a:solidFill>
                <a:srgbClr val="233E7A"/>
              </a:solidFill>
            </p:spPr>
          </p:sp>
          <p:sp>
            <p:nvSpPr>
              <p:cNvPr name="TextBox 35" id="35"/>
              <p:cNvSpPr txBox="true"/>
              <p:nvPr/>
            </p:nvSpPr>
            <p:spPr>
              <a:xfrm>
                <a:off x="0" y="-28575"/>
                <a:ext cx="1484226" cy="255826"/>
              </a:xfrm>
              <a:prstGeom prst="rect">
                <a:avLst/>
              </a:prstGeom>
            </p:spPr>
            <p:txBody>
              <a:bodyPr anchor="ctr" rtlCol="false" tIns="33783" lIns="33783" bIns="33783" rIns="33783"/>
              <a:lstStyle/>
              <a:p>
                <a:pPr algn="ctr">
                  <a:lnSpc>
                    <a:spcPts val="1303"/>
                  </a:lnSpc>
                  <a:spcBef>
                    <a:spcPct val="0"/>
                  </a:spcBef>
                </a:pPr>
              </a:p>
            </p:txBody>
          </p:sp>
        </p:grpSp>
        <p:grpSp>
          <p:nvGrpSpPr>
            <p:cNvPr name="Group 36" id="36"/>
            <p:cNvGrpSpPr/>
            <p:nvPr/>
          </p:nvGrpSpPr>
          <p:grpSpPr>
            <a:xfrm rot="0">
              <a:off x="6446" y="144479"/>
              <a:ext cx="11295486" cy="1434497"/>
              <a:chOff x="0" y="0"/>
              <a:chExt cx="21179037" cy="2689682"/>
            </a:xfrm>
          </p:grpSpPr>
          <p:sp>
            <p:nvSpPr>
              <p:cNvPr name="Freeform 37" id="37"/>
              <p:cNvSpPr/>
              <p:nvPr/>
            </p:nvSpPr>
            <p:spPr>
              <a:xfrm flipH="false" flipV="false" rot="0">
                <a:off x="0" y="0"/>
                <a:ext cx="21179037" cy="2689682"/>
              </a:xfrm>
              <a:custGeom>
                <a:avLst/>
                <a:gdLst/>
                <a:ahLst/>
                <a:cxnLst/>
                <a:rect r="r" b="b" t="t" l="l"/>
                <a:pathLst>
                  <a:path h="2689682" w="21179037">
                    <a:moveTo>
                      <a:pt x="0" y="0"/>
                    </a:moveTo>
                    <a:lnTo>
                      <a:pt x="21179037" y="0"/>
                    </a:lnTo>
                    <a:lnTo>
                      <a:pt x="21179037" y="2689682"/>
                    </a:lnTo>
                    <a:lnTo>
                      <a:pt x="0" y="2689682"/>
                    </a:lnTo>
                    <a:close/>
                  </a:path>
                </a:pathLst>
              </a:custGeom>
              <a:solidFill>
                <a:srgbClr val="000000">
                  <a:alpha val="0"/>
                </a:srgbClr>
              </a:solidFill>
              <a:ln cap="sq">
                <a:noFill/>
                <a:prstDash val="solid"/>
                <a:miter/>
              </a:ln>
            </p:spPr>
          </p:sp>
          <p:sp>
            <p:nvSpPr>
              <p:cNvPr name="TextBox 38" id="38"/>
              <p:cNvSpPr txBox="true"/>
              <p:nvPr/>
            </p:nvSpPr>
            <p:spPr>
              <a:xfrm>
                <a:off x="0" y="-66675"/>
                <a:ext cx="21179037" cy="2756357"/>
              </a:xfrm>
              <a:prstGeom prst="rect">
                <a:avLst/>
              </a:prstGeom>
            </p:spPr>
            <p:txBody>
              <a:bodyPr anchor="t" rtlCol="false" tIns="0" lIns="0" bIns="0" rIns="0"/>
              <a:lstStyle/>
              <a:p>
                <a:pPr algn="ctr" marL="0" indent="0" lvl="0">
                  <a:lnSpc>
                    <a:spcPts val="2127"/>
                  </a:lnSpc>
                  <a:spcBef>
                    <a:spcPct val="0"/>
                  </a:spcBef>
                </a:pPr>
                <a:r>
                  <a:rPr lang="en-US" sz="1519" strike="noStrike" u="none">
                    <a:solidFill>
                      <a:srgbClr val="FFFFFF"/>
                    </a:solidFill>
                    <a:latin typeface="Avenir"/>
                    <a:ea typeface="Avenir"/>
                    <a:cs typeface="Avenir"/>
                    <a:sym typeface="Avenir"/>
                  </a:rPr>
                  <a:t>These examples demonstrate how companies strategically locate their innovation activities to leverage local advantages. The "first to market" effect makes location even more critical for maintaining competitive advantage. Being close to customers, feedback sources, talent, or the right partners can determine success or failure in innovation-driven markets.</a:t>
                </a:r>
              </a:p>
            </p:txBody>
          </p:sp>
        </p:grpSp>
      </p:grpSp>
      <p:sp>
        <p:nvSpPr>
          <p:cNvPr name="Freeform 39" id="39"/>
          <p:cNvSpPr/>
          <p:nvPr/>
        </p:nvSpPr>
        <p:spPr>
          <a:xfrm flipH="true" flipV="false" rot="-10800000">
            <a:off x="7146475" y="-66675"/>
            <a:ext cx="2607125" cy="2124807"/>
          </a:xfrm>
          <a:custGeom>
            <a:avLst/>
            <a:gdLst/>
            <a:ahLst/>
            <a:cxnLst/>
            <a:rect r="r" b="b" t="t" l="l"/>
            <a:pathLst>
              <a:path h="2124807" w="2607125">
                <a:moveTo>
                  <a:pt x="2607125" y="0"/>
                </a:moveTo>
                <a:lnTo>
                  <a:pt x="0" y="0"/>
                </a:lnTo>
                <a:lnTo>
                  <a:pt x="0" y="2124807"/>
                </a:lnTo>
                <a:lnTo>
                  <a:pt x="2607125" y="2124807"/>
                </a:lnTo>
                <a:lnTo>
                  <a:pt x="2607125" y="0"/>
                </a:lnTo>
                <a:close/>
              </a:path>
            </a:pathLst>
          </a:custGeom>
          <a:blipFill>
            <a:blip r:embed="rId5"/>
            <a:stretch>
              <a:fillRect l="0" t="0" r="0" b="0"/>
            </a:stretch>
          </a:blipFill>
        </p:spPr>
      </p:sp>
      <p:grpSp>
        <p:nvGrpSpPr>
          <p:cNvPr name="Group 40" id="40"/>
          <p:cNvGrpSpPr/>
          <p:nvPr/>
        </p:nvGrpSpPr>
        <p:grpSpPr>
          <a:xfrm rot="0">
            <a:off x="8973" y="6569225"/>
            <a:ext cx="9753600" cy="754910"/>
            <a:chOff x="0" y="0"/>
            <a:chExt cx="13004800" cy="1006547"/>
          </a:xfrm>
        </p:grpSpPr>
        <p:grpSp>
          <p:nvGrpSpPr>
            <p:cNvPr name="Group 41" id="41"/>
            <p:cNvGrpSpPr/>
            <p:nvPr/>
          </p:nvGrpSpPr>
          <p:grpSpPr>
            <a:xfrm rot="0">
              <a:off x="0" y="0"/>
              <a:ext cx="13004800" cy="1006547"/>
              <a:chOff x="0" y="0"/>
              <a:chExt cx="3495470" cy="270543"/>
            </a:xfrm>
          </p:grpSpPr>
          <p:sp>
            <p:nvSpPr>
              <p:cNvPr name="Freeform 42" id="42"/>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43" id="43"/>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44" id="44"/>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45" id="45"/>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46" id="46"/>
            <p:cNvGrpSpPr/>
            <p:nvPr/>
          </p:nvGrpSpPr>
          <p:grpSpPr>
            <a:xfrm rot="0">
              <a:off x="1748214" y="0"/>
              <a:ext cx="8787340" cy="1006547"/>
              <a:chOff x="0" y="0"/>
              <a:chExt cx="2361888" cy="270543"/>
            </a:xfrm>
          </p:grpSpPr>
          <p:sp>
            <p:nvSpPr>
              <p:cNvPr name="Freeform 47" id="47"/>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48" id="48"/>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49" id="49"/>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50" id="50"/>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51" id="51"/>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52" id="52"/>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53" id="53"/>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66675"/>
            <a:ext cx="2607125" cy="2124807"/>
          </a:xfrm>
          <a:custGeom>
            <a:avLst/>
            <a:gdLst/>
            <a:ahLst/>
            <a:cxnLst/>
            <a:rect r="r" b="b" t="t" l="l"/>
            <a:pathLst>
              <a:path h="2124807" w="2607125">
                <a:moveTo>
                  <a:pt x="2607125" y="0"/>
                </a:moveTo>
                <a:lnTo>
                  <a:pt x="0" y="0"/>
                </a:lnTo>
                <a:lnTo>
                  <a:pt x="0" y="2124807"/>
                </a:lnTo>
                <a:lnTo>
                  <a:pt x="2607125" y="2124807"/>
                </a:lnTo>
                <a:lnTo>
                  <a:pt x="2607125" y="0"/>
                </a:lnTo>
                <a:close/>
              </a:path>
            </a:pathLst>
          </a:custGeom>
          <a:blipFill>
            <a:blip r:embed="rId3"/>
            <a:stretch>
              <a:fillRect l="0" t="0" r="0" b="0"/>
            </a:stretch>
          </a:blipFill>
        </p:spPr>
      </p:sp>
      <p:sp>
        <p:nvSpPr>
          <p:cNvPr name="Freeform 4" id="4"/>
          <p:cNvSpPr/>
          <p:nvPr/>
        </p:nvSpPr>
        <p:spPr>
          <a:xfrm flipH="false" flipV="false" rot="0">
            <a:off x="3698328" y="303883"/>
            <a:ext cx="2975416" cy="629031"/>
          </a:xfrm>
          <a:custGeom>
            <a:avLst/>
            <a:gdLst/>
            <a:ahLst/>
            <a:cxnLst/>
            <a:rect r="r" b="b" t="t" l="l"/>
            <a:pathLst>
              <a:path h="629031" w="2975416">
                <a:moveTo>
                  <a:pt x="0" y="0"/>
                </a:moveTo>
                <a:lnTo>
                  <a:pt x="2975416" y="0"/>
                </a:lnTo>
                <a:lnTo>
                  <a:pt x="2975416" y="629031"/>
                </a:lnTo>
                <a:lnTo>
                  <a:pt x="0" y="629031"/>
                </a:lnTo>
                <a:lnTo>
                  <a:pt x="0" y="0"/>
                </a:lnTo>
                <a:close/>
              </a:path>
            </a:pathLst>
          </a:custGeom>
          <a:blipFill>
            <a:blip r:embed="rId4"/>
            <a:stretch>
              <a:fillRect l="0" t="0" r="0" b="0"/>
            </a:stretch>
          </a:blipFill>
        </p:spPr>
      </p:sp>
      <p:sp>
        <p:nvSpPr>
          <p:cNvPr name="Freeform 5" id="5"/>
          <p:cNvSpPr/>
          <p:nvPr/>
        </p:nvSpPr>
        <p:spPr>
          <a:xfrm flipH="false" flipV="false" rot="0">
            <a:off x="139139" y="317933"/>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TextBox 6" id="6"/>
          <p:cNvSpPr txBox="true"/>
          <p:nvPr/>
        </p:nvSpPr>
        <p:spPr>
          <a:xfrm rot="0">
            <a:off x="456776" y="1229901"/>
            <a:ext cx="8565346"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LOCALIZATION</a:t>
            </a:r>
            <a:r>
              <a:rPr lang="en-US" b="true" sz="2019" strike="noStrike" u="none">
                <a:solidFill>
                  <a:srgbClr val="233E7A"/>
                </a:solidFill>
                <a:latin typeface="Avenir Bold"/>
                <a:ea typeface="Avenir Bold"/>
                <a:cs typeface="Avenir Bold"/>
                <a:sym typeface="Avenir Bold"/>
              </a:rPr>
              <a:t> RI</a:t>
            </a:r>
            <a:r>
              <a:rPr lang="en-US" b="true" sz="2019" strike="noStrike" u="none">
                <a:solidFill>
                  <a:srgbClr val="233E7A"/>
                </a:solidFill>
                <a:latin typeface="Avenir Bold"/>
                <a:ea typeface="Avenir Bold"/>
                <a:cs typeface="Avenir Bold"/>
                <a:sym typeface="Avenir Bold"/>
              </a:rPr>
              <a:t>SK</a:t>
            </a:r>
            <a:r>
              <a:rPr lang="en-US" b="true" sz="2019" strike="noStrike" u="none">
                <a:solidFill>
                  <a:srgbClr val="233E7A"/>
                </a:solidFill>
                <a:latin typeface="Avenir Bold"/>
                <a:ea typeface="Avenir Bold"/>
                <a:cs typeface="Avenir Bold"/>
                <a:sym typeface="Avenir Bold"/>
              </a:rPr>
              <a:t>S DUE TO N</a:t>
            </a:r>
            <a:r>
              <a:rPr lang="en-US" b="true" sz="2019" strike="noStrike" u="none">
                <a:solidFill>
                  <a:srgbClr val="233E7A"/>
                </a:solidFill>
                <a:latin typeface="Avenir Bold"/>
                <a:ea typeface="Avenir Bold"/>
                <a:cs typeface="Avenir Bold"/>
                <a:sym typeface="Avenir Bold"/>
              </a:rPr>
              <a:t>EW PR</a:t>
            </a:r>
            <a:r>
              <a:rPr lang="en-US" b="true" sz="2019" strike="noStrike" u="none">
                <a:solidFill>
                  <a:srgbClr val="233E7A"/>
                </a:solidFill>
                <a:latin typeface="Avenir Bold"/>
                <a:ea typeface="Avenir Bold"/>
                <a:cs typeface="Avenir Bold"/>
                <a:sym typeface="Avenir Bold"/>
              </a:rPr>
              <a:t>ODUCTS AND FLEXIBILITY</a:t>
            </a:r>
          </a:p>
        </p:txBody>
      </p:sp>
      <p:grpSp>
        <p:nvGrpSpPr>
          <p:cNvPr name="Group 7" id="7"/>
          <p:cNvGrpSpPr/>
          <p:nvPr/>
        </p:nvGrpSpPr>
        <p:grpSpPr>
          <a:xfrm rot="0">
            <a:off x="531362" y="2009695"/>
            <a:ext cx="8690875" cy="787576"/>
            <a:chOff x="0" y="0"/>
            <a:chExt cx="11587833" cy="1050102"/>
          </a:xfrm>
        </p:grpSpPr>
        <p:grpSp>
          <p:nvGrpSpPr>
            <p:cNvPr name="Group 8" id="8"/>
            <p:cNvGrpSpPr/>
            <p:nvPr/>
          </p:nvGrpSpPr>
          <p:grpSpPr>
            <a:xfrm rot="0">
              <a:off x="0" y="0"/>
              <a:ext cx="11587833" cy="922039"/>
              <a:chOff x="0" y="0"/>
              <a:chExt cx="1527948" cy="121578"/>
            </a:xfrm>
          </p:grpSpPr>
          <p:sp>
            <p:nvSpPr>
              <p:cNvPr name="Freeform 9" id="9"/>
              <p:cNvSpPr/>
              <p:nvPr/>
            </p:nvSpPr>
            <p:spPr>
              <a:xfrm flipH="false" flipV="false" rot="0">
                <a:off x="0" y="0"/>
                <a:ext cx="1527948" cy="121578"/>
              </a:xfrm>
              <a:custGeom>
                <a:avLst/>
                <a:gdLst/>
                <a:ahLst/>
                <a:cxnLst/>
                <a:rect r="r" b="b" t="t" l="l"/>
                <a:pathLst>
                  <a:path h="121578" w="1527948">
                    <a:moveTo>
                      <a:pt x="0" y="0"/>
                    </a:moveTo>
                    <a:lnTo>
                      <a:pt x="1527948" y="0"/>
                    </a:lnTo>
                    <a:lnTo>
                      <a:pt x="1527948" y="121578"/>
                    </a:lnTo>
                    <a:lnTo>
                      <a:pt x="0" y="121578"/>
                    </a:lnTo>
                    <a:close/>
                  </a:path>
                </a:pathLst>
              </a:custGeom>
              <a:solidFill>
                <a:srgbClr val="016EB5"/>
              </a:solidFill>
            </p:spPr>
          </p:sp>
          <p:sp>
            <p:nvSpPr>
              <p:cNvPr name="TextBox 10" id="10"/>
              <p:cNvSpPr txBox="true"/>
              <p:nvPr/>
            </p:nvSpPr>
            <p:spPr>
              <a:xfrm>
                <a:off x="0" y="-28575"/>
                <a:ext cx="1527948" cy="150153"/>
              </a:xfrm>
              <a:prstGeom prst="rect">
                <a:avLst/>
              </a:prstGeom>
            </p:spPr>
            <p:txBody>
              <a:bodyPr anchor="ctr" rtlCol="false" tIns="33783" lIns="33783" bIns="33783" rIns="33783"/>
              <a:lstStyle/>
              <a:p>
                <a:pPr algn="ctr">
                  <a:lnSpc>
                    <a:spcPts val="2143"/>
                  </a:lnSpc>
                  <a:spcBef>
                    <a:spcPct val="0"/>
                  </a:spcBef>
                </a:pPr>
              </a:p>
            </p:txBody>
          </p:sp>
        </p:grpSp>
        <p:grpSp>
          <p:nvGrpSpPr>
            <p:cNvPr name="Group 11" id="11"/>
            <p:cNvGrpSpPr/>
            <p:nvPr/>
          </p:nvGrpSpPr>
          <p:grpSpPr>
            <a:xfrm rot="0">
              <a:off x="99448" y="140685"/>
              <a:ext cx="11388937" cy="909417"/>
              <a:chOff x="0" y="0"/>
              <a:chExt cx="21354257" cy="1705156"/>
            </a:xfrm>
          </p:grpSpPr>
          <p:sp>
            <p:nvSpPr>
              <p:cNvPr name="Freeform 12" id="12"/>
              <p:cNvSpPr/>
              <p:nvPr/>
            </p:nvSpPr>
            <p:spPr>
              <a:xfrm flipH="false" flipV="false" rot="0">
                <a:off x="0" y="0"/>
                <a:ext cx="21354256" cy="1705156"/>
              </a:xfrm>
              <a:custGeom>
                <a:avLst/>
                <a:gdLst/>
                <a:ahLst/>
                <a:cxnLst/>
                <a:rect r="r" b="b" t="t" l="l"/>
                <a:pathLst>
                  <a:path h="1705156" w="21354256">
                    <a:moveTo>
                      <a:pt x="0" y="0"/>
                    </a:moveTo>
                    <a:lnTo>
                      <a:pt x="21354256" y="0"/>
                    </a:lnTo>
                    <a:lnTo>
                      <a:pt x="21354256" y="1705156"/>
                    </a:lnTo>
                    <a:lnTo>
                      <a:pt x="0" y="1705156"/>
                    </a:lnTo>
                    <a:close/>
                  </a:path>
                </a:pathLst>
              </a:custGeom>
              <a:solidFill>
                <a:srgbClr val="016EB5">
                  <a:alpha val="0"/>
                </a:srgbClr>
              </a:solidFill>
              <a:ln cap="sq">
                <a:noFill/>
                <a:prstDash val="solid"/>
                <a:miter/>
              </a:ln>
            </p:spPr>
          </p:sp>
          <p:sp>
            <p:nvSpPr>
              <p:cNvPr name="TextBox 13" id="13"/>
              <p:cNvSpPr txBox="true"/>
              <p:nvPr/>
            </p:nvSpPr>
            <p:spPr>
              <a:xfrm>
                <a:off x="0" y="-57150"/>
                <a:ext cx="21354257" cy="1762306"/>
              </a:xfrm>
              <a:prstGeom prst="rect">
                <a:avLst/>
              </a:prstGeom>
            </p:spPr>
            <p:txBody>
              <a:bodyPr anchor="t" rtlCol="false" tIns="0" lIns="0" bIns="0" rIns="0"/>
              <a:lstStyle/>
              <a:p>
                <a:pPr algn="just" marL="0" indent="0" lvl="0">
                  <a:lnSpc>
                    <a:spcPts val="1982"/>
                  </a:lnSpc>
                  <a:spcBef>
                    <a:spcPct val="0"/>
                  </a:spcBef>
                </a:pPr>
                <a:r>
                  <a:rPr lang="en-US" b="true" sz="1416" strike="noStrike" u="none">
                    <a:solidFill>
                      <a:srgbClr val="FFFFFF"/>
                    </a:solidFill>
                    <a:latin typeface="Avenir Bold"/>
                    <a:ea typeface="Avenir Bold"/>
                    <a:cs typeface="Avenir Bold"/>
                    <a:sym typeface="Avenir Bold"/>
                  </a:rPr>
                  <a:t>Innovation location carries specific risks: Technological uncertainty, Changing regulations and Ecosystem saturation </a:t>
                </a:r>
              </a:p>
            </p:txBody>
          </p:sp>
        </p:grpSp>
      </p:grpSp>
      <p:grpSp>
        <p:nvGrpSpPr>
          <p:cNvPr name="Group 14" id="14"/>
          <p:cNvGrpSpPr/>
          <p:nvPr/>
        </p:nvGrpSpPr>
        <p:grpSpPr>
          <a:xfrm rot="0">
            <a:off x="441785" y="3070150"/>
            <a:ext cx="8870031" cy="3226197"/>
            <a:chOff x="0" y="0"/>
            <a:chExt cx="11826708" cy="4301596"/>
          </a:xfrm>
        </p:grpSpPr>
        <p:sp>
          <p:nvSpPr>
            <p:cNvPr name="Freeform 15" id="15" descr="preencoded.png"/>
            <p:cNvSpPr/>
            <p:nvPr/>
          </p:nvSpPr>
          <p:spPr>
            <a:xfrm flipH="false" flipV="false" rot="0">
              <a:off x="2254991" y="0"/>
              <a:ext cx="1127443" cy="831532"/>
            </a:xfrm>
            <a:custGeom>
              <a:avLst/>
              <a:gdLst/>
              <a:ahLst/>
              <a:cxnLst/>
              <a:rect r="r" b="b" t="t" l="l"/>
              <a:pathLst>
                <a:path h="831532" w="1127443">
                  <a:moveTo>
                    <a:pt x="0" y="0"/>
                  </a:moveTo>
                  <a:lnTo>
                    <a:pt x="1127443" y="0"/>
                  </a:lnTo>
                  <a:lnTo>
                    <a:pt x="1127443" y="831532"/>
                  </a:lnTo>
                  <a:lnTo>
                    <a:pt x="0" y="831532"/>
                  </a:lnTo>
                  <a:lnTo>
                    <a:pt x="0" y="0"/>
                  </a:lnTo>
                  <a:close/>
                </a:path>
              </a:pathLst>
            </a:custGeom>
            <a:blipFill>
              <a:blip r:embed="rId6"/>
              <a:stretch>
                <a:fillRect l="0" t="-232" r="0" b="-232"/>
              </a:stretch>
            </a:blipFill>
          </p:spPr>
        </p:sp>
        <p:sp>
          <p:nvSpPr>
            <p:cNvPr name="Freeform 16" id="16" descr="preencoded.png"/>
            <p:cNvSpPr/>
            <p:nvPr/>
          </p:nvSpPr>
          <p:spPr>
            <a:xfrm flipH="false" flipV="false" rot="0">
              <a:off x="2717165" y="392006"/>
              <a:ext cx="202883" cy="253683"/>
            </a:xfrm>
            <a:custGeom>
              <a:avLst/>
              <a:gdLst/>
              <a:ahLst/>
              <a:cxnLst/>
              <a:rect r="r" b="b" t="t" l="l"/>
              <a:pathLst>
                <a:path h="253683" w="202883">
                  <a:moveTo>
                    <a:pt x="0" y="0"/>
                  </a:moveTo>
                  <a:lnTo>
                    <a:pt x="202883" y="0"/>
                  </a:lnTo>
                  <a:lnTo>
                    <a:pt x="202883" y="253683"/>
                  </a:lnTo>
                  <a:lnTo>
                    <a:pt x="0" y="253683"/>
                  </a:lnTo>
                  <a:lnTo>
                    <a:pt x="0" y="0"/>
                  </a:lnTo>
                  <a:close/>
                </a:path>
              </a:pathLst>
            </a:custGeom>
            <a:blipFill>
              <a:blip r:embed="rId7"/>
              <a:stretch>
                <a:fillRect l="-691" t="0" r="-691" b="0"/>
              </a:stretch>
            </a:blipFill>
          </p:spPr>
        </p:sp>
        <p:grpSp>
          <p:nvGrpSpPr>
            <p:cNvPr name="Group 17" id="17"/>
            <p:cNvGrpSpPr/>
            <p:nvPr/>
          </p:nvGrpSpPr>
          <p:grpSpPr>
            <a:xfrm rot="0">
              <a:off x="3526684" y="144251"/>
              <a:ext cx="3441594" cy="395156"/>
              <a:chOff x="0" y="0"/>
              <a:chExt cx="6452988" cy="740918"/>
            </a:xfrm>
          </p:grpSpPr>
          <p:sp>
            <p:nvSpPr>
              <p:cNvPr name="Freeform 18" id="18"/>
              <p:cNvSpPr/>
              <p:nvPr/>
            </p:nvSpPr>
            <p:spPr>
              <a:xfrm flipH="false" flipV="false" rot="0">
                <a:off x="0" y="0"/>
                <a:ext cx="6452988" cy="740918"/>
              </a:xfrm>
              <a:custGeom>
                <a:avLst/>
                <a:gdLst/>
                <a:ahLst/>
                <a:cxnLst/>
                <a:rect r="r" b="b" t="t" l="l"/>
                <a:pathLst>
                  <a:path h="740918" w="6452988">
                    <a:moveTo>
                      <a:pt x="0" y="0"/>
                    </a:moveTo>
                    <a:lnTo>
                      <a:pt x="6452988" y="0"/>
                    </a:lnTo>
                    <a:lnTo>
                      <a:pt x="6452988" y="740918"/>
                    </a:lnTo>
                    <a:lnTo>
                      <a:pt x="0" y="740918"/>
                    </a:lnTo>
                    <a:close/>
                  </a:path>
                </a:pathLst>
              </a:custGeom>
              <a:solidFill>
                <a:srgbClr val="000000">
                  <a:alpha val="0"/>
                </a:srgbClr>
              </a:solidFill>
            </p:spPr>
          </p:sp>
          <p:sp>
            <p:nvSpPr>
              <p:cNvPr name="TextBox 19" id="19"/>
              <p:cNvSpPr txBox="true"/>
              <p:nvPr/>
            </p:nvSpPr>
            <p:spPr>
              <a:xfrm>
                <a:off x="0" y="-47625"/>
                <a:ext cx="6452988" cy="788543"/>
              </a:xfrm>
              <a:prstGeom prst="rect">
                <a:avLst/>
              </a:prstGeom>
            </p:spPr>
            <p:txBody>
              <a:bodyPr anchor="t" rtlCol="false" tIns="0" lIns="0" bIns="0" rIns="0"/>
              <a:lstStyle/>
              <a:p>
                <a:pPr algn="l">
                  <a:lnSpc>
                    <a:spcPts val="2054"/>
                  </a:lnSpc>
                </a:pPr>
                <a:r>
                  <a:rPr lang="en-US" sz="1633" b="true">
                    <a:solidFill>
                      <a:srgbClr val="233E7A"/>
                    </a:solidFill>
                    <a:latin typeface="Avenir Bold"/>
                    <a:ea typeface="Avenir Bold"/>
                    <a:cs typeface="Avenir Bold"/>
                    <a:sym typeface="Avenir Bold"/>
                  </a:rPr>
                  <a:t>Strategic Flexibility</a:t>
                </a:r>
              </a:p>
            </p:txBody>
          </p:sp>
        </p:grpSp>
        <p:grpSp>
          <p:nvGrpSpPr>
            <p:cNvPr name="Group 20" id="20"/>
            <p:cNvGrpSpPr/>
            <p:nvPr/>
          </p:nvGrpSpPr>
          <p:grpSpPr>
            <a:xfrm rot="0">
              <a:off x="3526684" y="456353"/>
              <a:ext cx="6948360" cy="343866"/>
              <a:chOff x="0" y="0"/>
              <a:chExt cx="13028175" cy="644748"/>
            </a:xfrm>
          </p:grpSpPr>
          <p:sp>
            <p:nvSpPr>
              <p:cNvPr name="Freeform 21" id="21"/>
              <p:cNvSpPr/>
              <p:nvPr/>
            </p:nvSpPr>
            <p:spPr>
              <a:xfrm flipH="false" flipV="false" rot="0">
                <a:off x="0" y="0"/>
                <a:ext cx="13028175" cy="644748"/>
              </a:xfrm>
              <a:custGeom>
                <a:avLst/>
                <a:gdLst/>
                <a:ahLst/>
                <a:cxnLst/>
                <a:rect r="r" b="b" t="t" l="l"/>
                <a:pathLst>
                  <a:path h="644748" w="13028175">
                    <a:moveTo>
                      <a:pt x="0" y="0"/>
                    </a:moveTo>
                    <a:lnTo>
                      <a:pt x="13028175" y="0"/>
                    </a:lnTo>
                    <a:lnTo>
                      <a:pt x="13028175" y="644748"/>
                    </a:lnTo>
                    <a:lnTo>
                      <a:pt x="0" y="644748"/>
                    </a:lnTo>
                    <a:close/>
                  </a:path>
                </a:pathLst>
              </a:custGeom>
              <a:solidFill>
                <a:srgbClr val="000000">
                  <a:alpha val="0"/>
                </a:srgbClr>
              </a:solidFill>
            </p:spPr>
          </p:sp>
          <p:sp>
            <p:nvSpPr>
              <p:cNvPr name="TextBox 22" id="22"/>
              <p:cNvSpPr txBox="true"/>
              <p:nvPr/>
            </p:nvSpPr>
            <p:spPr>
              <a:xfrm>
                <a:off x="0" y="-85725"/>
                <a:ext cx="13028175" cy="730473"/>
              </a:xfrm>
              <a:prstGeom prst="rect">
                <a:avLst/>
              </a:prstGeom>
            </p:spPr>
            <p:txBody>
              <a:bodyPr anchor="t" rtlCol="false" tIns="0" lIns="0" bIns="0" rIns="0"/>
              <a:lstStyle/>
              <a:p>
                <a:pPr algn="l">
                  <a:lnSpc>
                    <a:spcPts val="2293"/>
                  </a:lnSpc>
                </a:pPr>
                <a:r>
                  <a:rPr lang="en-US" sz="1433">
                    <a:solidFill>
                      <a:srgbClr val="233E7A"/>
                    </a:solidFill>
                    <a:latin typeface="Avenir"/>
                    <a:ea typeface="Avenir"/>
                    <a:cs typeface="Avenir"/>
                    <a:sym typeface="Avenir"/>
                  </a:rPr>
                  <a:t>Adaptable location strategies for changing conditions</a:t>
                </a:r>
              </a:p>
            </p:txBody>
          </p:sp>
        </p:grpSp>
        <p:grpSp>
          <p:nvGrpSpPr>
            <p:cNvPr name="Group 23" id="23"/>
            <p:cNvGrpSpPr/>
            <p:nvPr/>
          </p:nvGrpSpPr>
          <p:grpSpPr>
            <a:xfrm rot="0">
              <a:off x="3418417" y="841057"/>
              <a:ext cx="7906068" cy="10160"/>
              <a:chOff x="0" y="0"/>
              <a:chExt cx="14823877" cy="19050"/>
            </a:xfrm>
          </p:grpSpPr>
          <p:sp>
            <p:nvSpPr>
              <p:cNvPr name="Freeform 24" id="24"/>
              <p:cNvSpPr/>
              <p:nvPr/>
            </p:nvSpPr>
            <p:spPr>
              <a:xfrm flipH="false" flipV="false" rot="0">
                <a:off x="0" y="0"/>
                <a:ext cx="14823821" cy="19050"/>
              </a:xfrm>
              <a:custGeom>
                <a:avLst/>
                <a:gdLst/>
                <a:ahLst/>
                <a:cxnLst/>
                <a:rect r="r" b="b" t="t" l="l"/>
                <a:pathLst>
                  <a:path h="19050" w="14823821">
                    <a:moveTo>
                      <a:pt x="0" y="9525"/>
                    </a:moveTo>
                    <a:cubicBezTo>
                      <a:pt x="0" y="4318"/>
                      <a:pt x="4318" y="0"/>
                      <a:pt x="9525" y="0"/>
                    </a:cubicBezTo>
                    <a:lnTo>
                      <a:pt x="14814296" y="0"/>
                    </a:lnTo>
                    <a:cubicBezTo>
                      <a:pt x="14819503" y="0"/>
                      <a:pt x="14823821" y="4318"/>
                      <a:pt x="14823821" y="9525"/>
                    </a:cubicBezTo>
                    <a:cubicBezTo>
                      <a:pt x="14823821" y="14732"/>
                      <a:pt x="14819503" y="19050"/>
                      <a:pt x="14814296" y="19050"/>
                    </a:cubicBezTo>
                    <a:lnTo>
                      <a:pt x="9525" y="19050"/>
                    </a:lnTo>
                    <a:cubicBezTo>
                      <a:pt x="4318" y="19050"/>
                      <a:pt x="0" y="14732"/>
                      <a:pt x="0" y="9525"/>
                    </a:cubicBezTo>
                    <a:close/>
                  </a:path>
                </a:pathLst>
              </a:custGeom>
              <a:solidFill>
                <a:srgbClr val="B2CBE5"/>
              </a:solidFill>
            </p:spPr>
          </p:sp>
        </p:grpSp>
        <p:sp>
          <p:nvSpPr>
            <p:cNvPr name="Freeform 25" id="25" descr="preencoded.png"/>
            <p:cNvSpPr/>
            <p:nvPr/>
          </p:nvSpPr>
          <p:spPr>
            <a:xfrm flipH="false" flipV="false" rot="0">
              <a:off x="1691217" y="867516"/>
              <a:ext cx="2254991" cy="831532"/>
            </a:xfrm>
            <a:custGeom>
              <a:avLst/>
              <a:gdLst/>
              <a:ahLst/>
              <a:cxnLst/>
              <a:rect r="r" b="b" t="t" l="l"/>
              <a:pathLst>
                <a:path h="831532" w="2254991">
                  <a:moveTo>
                    <a:pt x="0" y="0"/>
                  </a:moveTo>
                  <a:lnTo>
                    <a:pt x="2254991" y="0"/>
                  </a:lnTo>
                  <a:lnTo>
                    <a:pt x="2254991" y="831532"/>
                  </a:lnTo>
                  <a:lnTo>
                    <a:pt x="0" y="831532"/>
                  </a:lnTo>
                  <a:lnTo>
                    <a:pt x="0" y="0"/>
                  </a:lnTo>
                  <a:close/>
                </a:path>
              </a:pathLst>
            </a:custGeom>
            <a:blipFill>
              <a:blip r:embed="rId8"/>
              <a:stretch>
                <a:fillRect l="0" t="-83" r="0" b="-83"/>
              </a:stretch>
            </a:blipFill>
          </p:spPr>
        </p:sp>
        <p:sp>
          <p:nvSpPr>
            <p:cNvPr name="Freeform 26" id="26" descr="preencoded.png"/>
            <p:cNvSpPr/>
            <p:nvPr/>
          </p:nvSpPr>
          <p:spPr>
            <a:xfrm flipH="false" flipV="false" rot="0">
              <a:off x="2717165" y="1156441"/>
              <a:ext cx="202883" cy="253683"/>
            </a:xfrm>
            <a:custGeom>
              <a:avLst/>
              <a:gdLst/>
              <a:ahLst/>
              <a:cxnLst/>
              <a:rect r="r" b="b" t="t" l="l"/>
              <a:pathLst>
                <a:path h="253683" w="202883">
                  <a:moveTo>
                    <a:pt x="0" y="0"/>
                  </a:moveTo>
                  <a:lnTo>
                    <a:pt x="202883" y="0"/>
                  </a:lnTo>
                  <a:lnTo>
                    <a:pt x="202883" y="253683"/>
                  </a:lnTo>
                  <a:lnTo>
                    <a:pt x="0" y="253683"/>
                  </a:lnTo>
                  <a:lnTo>
                    <a:pt x="0" y="0"/>
                  </a:lnTo>
                  <a:close/>
                </a:path>
              </a:pathLst>
            </a:custGeom>
            <a:blipFill>
              <a:blip r:embed="rId9"/>
              <a:stretch>
                <a:fillRect l="-691" t="0" r="-691" b="0"/>
              </a:stretch>
            </a:blipFill>
          </p:spPr>
        </p:sp>
        <p:grpSp>
          <p:nvGrpSpPr>
            <p:cNvPr name="Group 27" id="27"/>
            <p:cNvGrpSpPr/>
            <p:nvPr/>
          </p:nvGrpSpPr>
          <p:grpSpPr>
            <a:xfrm rot="0">
              <a:off x="4090459" y="1011766"/>
              <a:ext cx="3353647" cy="395156"/>
              <a:chOff x="0" y="0"/>
              <a:chExt cx="6288088" cy="740918"/>
            </a:xfrm>
          </p:grpSpPr>
          <p:sp>
            <p:nvSpPr>
              <p:cNvPr name="Freeform 28" id="28"/>
              <p:cNvSpPr/>
              <p:nvPr/>
            </p:nvSpPr>
            <p:spPr>
              <a:xfrm flipH="false" flipV="false" rot="0">
                <a:off x="0" y="0"/>
                <a:ext cx="6288088" cy="740918"/>
              </a:xfrm>
              <a:custGeom>
                <a:avLst/>
                <a:gdLst/>
                <a:ahLst/>
                <a:cxnLst/>
                <a:rect r="r" b="b" t="t" l="l"/>
                <a:pathLst>
                  <a:path h="740918" w="6288088">
                    <a:moveTo>
                      <a:pt x="0" y="0"/>
                    </a:moveTo>
                    <a:lnTo>
                      <a:pt x="6288088" y="0"/>
                    </a:lnTo>
                    <a:lnTo>
                      <a:pt x="6288088" y="740918"/>
                    </a:lnTo>
                    <a:lnTo>
                      <a:pt x="0" y="740918"/>
                    </a:lnTo>
                    <a:close/>
                  </a:path>
                </a:pathLst>
              </a:custGeom>
              <a:solidFill>
                <a:srgbClr val="000000">
                  <a:alpha val="0"/>
                </a:srgbClr>
              </a:solidFill>
            </p:spPr>
          </p:sp>
          <p:sp>
            <p:nvSpPr>
              <p:cNvPr name="TextBox 29" id="29"/>
              <p:cNvSpPr txBox="true"/>
              <p:nvPr/>
            </p:nvSpPr>
            <p:spPr>
              <a:xfrm>
                <a:off x="0" y="-47625"/>
                <a:ext cx="6288088" cy="788543"/>
              </a:xfrm>
              <a:prstGeom prst="rect">
                <a:avLst/>
              </a:prstGeom>
            </p:spPr>
            <p:txBody>
              <a:bodyPr anchor="t" rtlCol="false" tIns="0" lIns="0" bIns="0" rIns="0"/>
              <a:lstStyle/>
              <a:p>
                <a:pPr algn="l">
                  <a:lnSpc>
                    <a:spcPts val="2054"/>
                  </a:lnSpc>
                </a:pPr>
                <a:r>
                  <a:rPr lang="en-US" sz="1633" b="true">
                    <a:solidFill>
                      <a:srgbClr val="233E7A"/>
                    </a:solidFill>
                    <a:latin typeface="Avenir Bold"/>
                    <a:ea typeface="Avenir Bold"/>
                    <a:cs typeface="Avenir Bold"/>
                    <a:sym typeface="Avenir Bold"/>
                  </a:rPr>
                  <a:t>Modular Facilities</a:t>
                </a:r>
              </a:p>
            </p:txBody>
          </p:sp>
        </p:grpSp>
        <p:grpSp>
          <p:nvGrpSpPr>
            <p:cNvPr name="Group 30" id="30"/>
            <p:cNvGrpSpPr/>
            <p:nvPr/>
          </p:nvGrpSpPr>
          <p:grpSpPr>
            <a:xfrm rot="0">
              <a:off x="4090459" y="1323868"/>
              <a:ext cx="5713614" cy="343866"/>
              <a:chOff x="0" y="0"/>
              <a:chExt cx="10713025" cy="644748"/>
            </a:xfrm>
          </p:grpSpPr>
          <p:sp>
            <p:nvSpPr>
              <p:cNvPr name="Freeform 31" id="31"/>
              <p:cNvSpPr/>
              <p:nvPr/>
            </p:nvSpPr>
            <p:spPr>
              <a:xfrm flipH="false" flipV="false" rot="0">
                <a:off x="0" y="0"/>
                <a:ext cx="10713025" cy="644748"/>
              </a:xfrm>
              <a:custGeom>
                <a:avLst/>
                <a:gdLst/>
                <a:ahLst/>
                <a:cxnLst/>
                <a:rect r="r" b="b" t="t" l="l"/>
                <a:pathLst>
                  <a:path h="644748" w="10713025">
                    <a:moveTo>
                      <a:pt x="0" y="0"/>
                    </a:moveTo>
                    <a:lnTo>
                      <a:pt x="10713025" y="0"/>
                    </a:lnTo>
                    <a:lnTo>
                      <a:pt x="10713025" y="644748"/>
                    </a:lnTo>
                    <a:lnTo>
                      <a:pt x="0" y="644748"/>
                    </a:lnTo>
                    <a:close/>
                  </a:path>
                </a:pathLst>
              </a:custGeom>
              <a:solidFill>
                <a:srgbClr val="000000">
                  <a:alpha val="0"/>
                </a:srgbClr>
              </a:solidFill>
            </p:spPr>
          </p:sp>
          <p:sp>
            <p:nvSpPr>
              <p:cNvPr name="TextBox 32" id="32"/>
              <p:cNvSpPr txBox="true"/>
              <p:nvPr/>
            </p:nvSpPr>
            <p:spPr>
              <a:xfrm>
                <a:off x="0" y="-85725"/>
                <a:ext cx="10713025" cy="730473"/>
              </a:xfrm>
              <a:prstGeom prst="rect">
                <a:avLst/>
              </a:prstGeom>
            </p:spPr>
            <p:txBody>
              <a:bodyPr anchor="t" rtlCol="false" tIns="0" lIns="0" bIns="0" rIns="0"/>
              <a:lstStyle/>
              <a:p>
                <a:pPr algn="l">
                  <a:lnSpc>
                    <a:spcPts val="2293"/>
                  </a:lnSpc>
                </a:pPr>
                <a:r>
                  <a:rPr lang="en-US" sz="1433">
                    <a:solidFill>
                      <a:srgbClr val="233E7A"/>
                    </a:solidFill>
                    <a:latin typeface="Avenir"/>
                    <a:ea typeface="Avenir"/>
                    <a:cs typeface="Avenir"/>
                    <a:sym typeface="Avenir"/>
                  </a:rPr>
                  <a:t>Scalable infrastructure that grows with success</a:t>
                </a:r>
              </a:p>
            </p:txBody>
          </p:sp>
        </p:grpSp>
        <p:grpSp>
          <p:nvGrpSpPr>
            <p:cNvPr name="Group 33" id="33"/>
            <p:cNvGrpSpPr/>
            <p:nvPr/>
          </p:nvGrpSpPr>
          <p:grpSpPr>
            <a:xfrm rot="0">
              <a:off x="3982191" y="1708573"/>
              <a:ext cx="7342293" cy="10160"/>
              <a:chOff x="0" y="0"/>
              <a:chExt cx="13766800" cy="19050"/>
            </a:xfrm>
          </p:grpSpPr>
          <p:sp>
            <p:nvSpPr>
              <p:cNvPr name="Freeform 34" id="34"/>
              <p:cNvSpPr/>
              <p:nvPr/>
            </p:nvSpPr>
            <p:spPr>
              <a:xfrm flipH="false" flipV="false" rot="0">
                <a:off x="0" y="0"/>
                <a:ext cx="13766800" cy="19050"/>
              </a:xfrm>
              <a:custGeom>
                <a:avLst/>
                <a:gdLst/>
                <a:ahLst/>
                <a:cxnLst/>
                <a:rect r="r" b="b" t="t" l="l"/>
                <a:pathLst>
                  <a:path h="19050" w="13766800">
                    <a:moveTo>
                      <a:pt x="0" y="9525"/>
                    </a:moveTo>
                    <a:cubicBezTo>
                      <a:pt x="0" y="4318"/>
                      <a:pt x="4318" y="0"/>
                      <a:pt x="9525" y="0"/>
                    </a:cubicBezTo>
                    <a:lnTo>
                      <a:pt x="13757275" y="0"/>
                    </a:lnTo>
                    <a:cubicBezTo>
                      <a:pt x="13762482" y="0"/>
                      <a:pt x="13766800" y="4318"/>
                      <a:pt x="13766800" y="9525"/>
                    </a:cubicBezTo>
                    <a:cubicBezTo>
                      <a:pt x="13766800" y="14732"/>
                      <a:pt x="13762482" y="19050"/>
                      <a:pt x="13757275" y="19050"/>
                    </a:cubicBezTo>
                    <a:lnTo>
                      <a:pt x="9525" y="19050"/>
                    </a:lnTo>
                    <a:cubicBezTo>
                      <a:pt x="4318" y="19050"/>
                      <a:pt x="0" y="14732"/>
                      <a:pt x="0" y="9525"/>
                    </a:cubicBezTo>
                    <a:close/>
                  </a:path>
                </a:pathLst>
              </a:custGeom>
              <a:solidFill>
                <a:srgbClr val="B2CBE5"/>
              </a:solidFill>
            </p:spPr>
          </p:sp>
        </p:grpSp>
        <p:sp>
          <p:nvSpPr>
            <p:cNvPr name="Freeform 35" id="35" descr="preencoded.png"/>
            <p:cNvSpPr/>
            <p:nvPr/>
          </p:nvSpPr>
          <p:spPr>
            <a:xfrm flipH="false" flipV="false" rot="0">
              <a:off x="1127443" y="1735031"/>
              <a:ext cx="3382433" cy="831532"/>
            </a:xfrm>
            <a:custGeom>
              <a:avLst/>
              <a:gdLst/>
              <a:ahLst/>
              <a:cxnLst/>
              <a:rect r="r" b="b" t="t" l="l"/>
              <a:pathLst>
                <a:path h="831532" w="3382433">
                  <a:moveTo>
                    <a:pt x="0" y="0"/>
                  </a:moveTo>
                  <a:lnTo>
                    <a:pt x="3382433" y="0"/>
                  </a:lnTo>
                  <a:lnTo>
                    <a:pt x="3382433" y="831533"/>
                  </a:lnTo>
                  <a:lnTo>
                    <a:pt x="0" y="831533"/>
                  </a:lnTo>
                  <a:lnTo>
                    <a:pt x="0" y="0"/>
                  </a:lnTo>
                  <a:close/>
                </a:path>
              </a:pathLst>
            </a:custGeom>
            <a:blipFill>
              <a:blip r:embed="rId10"/>
              <a:stretch>
                <a:fillRect l="0" t="-133" r="0" b="-133"/>
              </a:stretch>
            </a:blipFill>
          </p:spPr>
        </p:sp>
        <p:sp>
          <p:nvSpPr>
            <p:cNvPr name="Freeform 36" id="36" descr="preencoded.png"/>
            <p:cNvSpPr/>
            <p:nvPr/>
          </p:nvSpPr>
          <p:spPr>
            <a:xfrm flipH="false" flipV="false" rot="0">
              <a:off x="2717165" y="2023956"/>
              <a:ext cx="202883" cy="253683"/>
            </a:xfrm>
            <a:custGeom>
              <a:avLst/>
              <a:gdLst/>
              <a:ahLst/>
              <a:cxnLst/>
              <a:rect r="r" b="b" t="t" l="l"/>
              <a:pathLst>
                <a:path h="253683" w="202883">
                  <a:moveTo>
                    <a:pt x="0" y="0"/>
                  </a:moveTo>
                  <a:lnTo>
                    <a:pt x="202883" y="0"/>
                  </a:lnTo>
                  <a:lnTo>
                    <a:pt x="202883" y="253683"/>
                  </a:lnTo>
                  <a:lnTo>
                    <a:pt x="0" y="253683"/>
                  </a:lnTo>
                  <a:lnTo>
                    <a:pt x="0" y="0"/>
                  </a:lnTo>
                  <a:close/>
                </a:path>
              </a:pathLst>
            </a:custGeom>
            <a:blipFill>
              <a:blip r:embed="rId11"/>
              <a:stretch>
                <a:fillRect l="-691" t="0" r="-691" b="0"/>
              </a:stretch>
            </a:blipFill>
          </p:spPr>
        </p:sp>
        <p:grpSp>
          <p:nvGrpSpPr>
            <p:cNvPr name="Group 37" id="37"/>
            <p:cNvGrpSpPr/>
            <p:nvPr/>
          </p:nvGrpSpPr>
          <p:grpSpPr>
            <a:xfrm rot="0">
              <a:off x="4654127" y="1879282"/>
              <a:ext cx="3281045" cy="395156"/>
              <a:chOff x="0" y="0"/>
              <a:chExt cx="6151959" cy="740918"/>
            </a:xfrm>
          </p:grpSpPr>
          <p:sp>
            <p:nvSpPr>
              <p:cNvPr name="Freeform 38" id="38"/>
              <p:cNvSpPr/>
              <p:nvPr/>
            </p:nvSpPr>
            <p:spPr>
              <a:xfrm flipH="false" flipV="false" rot="0">
                <a:off x="0" y="0"/>
                <a:ext cx="6151959" cy="740918"/>
              </a:xfrm>
              <a:custGeom>
                <a:avLst/>
                <a:gdLst/>
                <a:ahLst/>
                <a:cxnLst/>
                <a:rect r="r" b="b" t="t" l="l"/>
                <a:pathLst>
                  <a:path h="740918" w="6151959">
                    <a:moveTo>
                      <a:pt x="0" y="0"/>
                    </a:moveTo>
                    <a:lnTo>
                      <a:pt x="6151959" y="0"/>
                    </a:lnTo>
                    <a:lnTo>
                      <a:pt x="6151959" y="740918"/>
                    </a:lnTo>
                    <a:lnTo>
                      <a:pt x="0" y="740918"/>
                    </a:lnTo>
                    <a:close/>
                  </a:path>
                </a:pathLst>
              </a:custGeom>
              <a:solidFill>
                <a:srgbClr val="000000">
                  <a:alpha val="0"/>
                </a:srgbClr>
              </a:solidFill>
            </p:spPr>
          </p:sp>
          <p:sp>
            <p:nvSpPr>
              <p:cNvPr name="TextBox 39" id="39"/>
              <p:cNvSpPr txBox="true"/>
              <p:nvPr/>
            </p:nvSpPr>
            <p:spPr>
              <a:xfrm>
                <a:off x="0" y="-47625"/>
                <a:ext cx="6151959" cy="788543"/>
              </a:xfrm>
              <a:prstGeom prst="rect">
                <a:avLst/>
              </a:prstGeom>
            </p:spPr>
            <p:txBody>
              <a:bodyPr anchor="t" rtlCol="false" tIns="0" lIns="0" bIns="0" rIns="0"/>
              <a:lstStyle/>
              <a:p>
                <a:pPr algn="l">
                  <a:lnSpc>
                    <a:spcPts val="2054"/>
                  </a:lnSpc>
                </a:pPr>
                <a:r>
                  <a:rPr lang="en-US" sz="1633" b="true">
                    <a:solidFill>
                      <a:srgbClr val="233E7A"/>
                    </a:solidFill>
                    <a:latin typeface="Avenir Bold"/>
                    <a:ea typeface="Avenir Bold"/>
                    <a:cs typeface="Avenir Bold"/>
                    <a:sym typeface="Avenir Bold"/>
                  </a:rPr>
                  <a:t>Partnership Networks</a:t>
                </a:r>
              </a:p>
            </p:txBody>
          </p:sp>
        </p:grpSp>
        <p:grpSp>
          <p:nvGrpSpPr>
            <p:cNvPr name="Group 40" id="40"/>
            <p:cNvGrpSpPr/>
            <p:nvPr/>
          </p:nvGrpSpPr>
          <p:grpSpPr>
            <a:xfrm rot="0">
              <a:off x="4654127" y="2191385"/>
              <a:ext cx="5725593" cy="343866"/>
              <a:chOff x="0" y="0"/>
              <a:chExt cx="10735487" cy="644748"/>
            </a:xfrm>
          </p:grpSpPr>
          <p:sp>
            <p:nvSpPr>
              <p:cNvPr name="Freeform 41" id="41"/>
              <p:cNvSpPr/>
              <p:nvPr/>
            </p:nvSpPr>
            <p:spPr>
              <a:xfrm flipH="false" flipV="false" rot="0">
                <a:off x="0" y="0"/>
                <a:ext cx="10735487" cy="644748"/>
              </a:xfrm>
              <a:custGeom>
                <a:avLst/>
                <a:gdLst/>
                <a:ahLst/>
                <a:cxnLst/>
                <a:rect r="r" b="b" t="t" l="l"/>
                <a:pathLst>
                  <a:path h="644748" w="10735487">
                    <a:moveTo>
                      <a:pt x="0" y="0"/>
                    </a:moveTo>
                    <a:lnTo>
                      <a:pt x="10735487" y="0"/>
                    </a:lnTo>
                    <a:lnTo>
                      <a:pt x="10735487" y="644748"/>
                    </a:lnTo>
                    <a:lnTo>
                      <a:pt x="0" y="644748"/>
                    </a:lnTo>
                    <a:close/>
                  </a:path>
                </a:pathLst>
              </a:custGeom>
              <a:solidFill>
                <a:srgbClr val="000000">
                  <a:alpha val="0"/>
                </a:srgbClr>
              </a:solidFill>
            </p:spPr>
          </p:sp>
          <p:sp>
            <p:nvSpPr>
              <p:cNvPr name="TextBox 42" id="42"/>
              <p:cNvSpPr txBox="true"/>
              <p:nvPr/>
            </p:nvSpPr>
            <p:spPr>
              <a:xfrm>
                <a:off x="0" y="-85725"/>
                <a:ext cx="10735487" cy="730473"/>
              </a:xfrm>
              <a:prstGeom prst="rect">
                <a:avLst/>
              </a:prstGeom>
            </p:spPr>
            <p:txBody>
              <a:bodyPr anchor="t" rtlCol="false" tIns="0" lIns="0" bIns="0" rIns="0"/>
              <a:lstStyle/>
              <a:p>
                <a:pPr algn="l">
                  <a:lnSpc>
                    <a:spcPts val="2293"/>
                  </a:lnSpc>
                </a:pPr>
                <a:r>
                  <a:rPr lang="en-US" sz="1433">
                    <a:solidFill>
                      <a:srgbClr val="233E7A"/>
                    </a:solidFill>
                    <a:latin typeface="Avenir"/>
                    <a:ea typeface="Avenir"/>
                    <a:cs typeface="Avenir"/>
                    <a:sym typeface="Avenir"/>
                  </a:rPr>
                  <a:t>Collaborative ecosystems reducing individual risk</a:t>
                </a:r>
              </a:p>
            </p:txBody>
          </p:sp>
        </p:grpSp>
        <p:grpSp>
          <p:nvGrpSpPr>
            <p:cNvPr name="Group 43" id="43"/>
            <p:cNvGrpSpPr/>
            <p:nvPr/>
          </p:nvGrpSpPr>
          <p:grpSpPr>
            <a:xfrm rot="0">
              <a:off x="4545860" y="2576089"/>
              <a:ext cx="6778625" cy="10160"/>
              <a:chOff x="0" y="0"/>
              <a:chExt cx="12709922" cy="19050"/>
            </a:xfrm>
          </p:grpSpPr>
          <p:sp>
            <p:nvSpPr>
              <p:cNvPr name="Freeform 44" id="44"/>
              <p:cNvSpPr/>
              <p:nvPr/>
            </p:nvSpPr>
            <p:spPr>
              <a:xfrm flipH="false" flipV="false" rot="0">
                <a:off x="0" y="0"/>
                <a:ext cx="12709906" cy="19050"/>
              </a:xfrm>
              <a:custGeom>
                <a:avLst/>
                <a:gdLst/>
                <a:ahLst/>
                <a:cxnLst/>
                <a:rect r="r" b="b" t="t" l="l"/>
                <a:pathLst>
                  <a:path h="19050" w="12709906">
                    <a:moveTo>
                      <a:pt x="0" y="9525"/>
                    </a:moveTo>
                    <a:cubicBezTo>
                      <a:pt x="0" y="4318"/>
                      <a:pt x="4318" y="0"/>
                      <a:pt x="9525" y="0"/>
                    </a:cubicBezTo>
                    <a:lnTo>
                      <a:pt x="12700381" y="0"/>
                    </a:lnTo>
                    <a:cubicBezTo>
                      <a:pt x="12705588" y="0"/>
                      <a:pt x="12709906" y="4318"/>
                      <a:pt x="12709906" y="9525"/>
                    </a:cubicBezTo>
                    <a:cubicBezTo>
                      <a:pt x="12709906" y="14732"/>
                      <a:pt x="12705588" y="19050"/>
                      <a:pt x="12700381" y="19050"/>
                    </a:cubicBezTo>
                    <a:lnTo>
                      <a:pt x="9525" y="19050"/>
                    </a:lnTo>
                    <a:cubicBezTo>
                      <a:pt x="4318" y="19050"/>
                      <a:pt x="0" y="14732"/>
                      <a:pt x="0" y="9525"/>
                    </a:cubicBezTo>
                    <a:close/>
                  </a:path>
                </a:pathLst>
              </a:custGeom>
              <a:solidFill>
                <a:srgbClr val="B2CBE5"/>
              </a:solidFill>
            </p:spPr>
          </p:sp>
        </p:grpSp>
        <p:sp>
          <p:nvSpPr>
            <p:cNvPr name="Freeform 45" id="45" descr="preencoded.png"/>
            <p:cNvSpPr/>
            <p:nvPr/>
          </p:nvSpPr>
          <p:spPr>
            <a:xfrm flipH="false" flipV="false" rot="0">
              <a:off x="563668" y="2602548"/>
              <a:ext cx="4509981" cy="831532"/>
            </a:xfrm>
            <a:custGeom>
              <a:avLst/>
              <a:gdLst/>
              <a:ahLst/>
              <a:cxnLst/>
              <a:rect r="r" b="b" t="t" l="l"/>
              <a:pathLst>
                <a:path h="831532" w="4509981">
                  <a:moveTo>
                    <a:pt x="0" y="0"/>
                  </a:moveTo>
                  <a:lnTo>
                    <a:pt x="4509982" y="0"/>
                  </a:lnTo>
                  <a:lnTo>
                    <a:pt x="4509982" y="831532"/>
                  </a:lnTo>
                  <a:lnTo>
                    <a:pt x="0" y="831532"/>
                  </a:lnTo>
                  <a:lnTo>
                    <a:pt x="0" y="0"/>
                  </a:lnTo>
                  <a:close/>
                </a:path>
              </a:pathLst>
            </a:custGeom>
            <a:blipFill>
              <a:blip r:embed="rId12"/>
              <a:stretch>
                <a:fillRect l="0" t="-83" r="0" b="-83"/>
              </a:stretch>
            </a:blipFill>
          </p:spPr>
        </p:sp>
        <p:sp>
          <p:nvSpPr>
            <p:cNvPr name="Freeform 46" id="46" descr="preencoded.png"/>
            <p:cNvSpPr/>
            <p:nvPr/>
          </p:nvSpPr>
          <p:spPr>
            <a:xfrm flipH="false" flipV="false" rot="0">
              <a:off x="2717165" y="2891472"/>
              <a:ext cx="202883" cy="253683"/>
            </a:xfrm>
            <a:custGeom>
              <a:avLst/>
              <a:gdLst/>
              <a:ahLst/>
              <a:cxnLst/>
              <a:rect r="r" b="b" t="t" l="l"/>
              <a:pathLst>
                <a:path h="253683" w="202883">
                  <a:moveTo>
                    <a:pt x="0" y="0"/>
                  </a:moveTo>
                  <a:lnTo>
                    <a:pt x="202883" y="0"/>
                  </a:lnTo>
                  <a:lnTo>
                    <a:pt x="202883" y="253683"/>
                  </a:lnTo>
                  <a:lnTo>
                    <a:pt x="0" y="253683"/>
                  </a:lnTo>
                  <a:lnTo>
                    <a:pt x="0" y="0"/>
                  </a:lnTo>
                  <a:close/>
                </a:path>
              </a:pathLst>
            </a:custGeom>
            <a:blipFill>
              <a:blip r:embed="rId13"/>
              <a:stretch>
                <a:fillRect l="-691" t="0" r="-691" b="0"/>
              </a:stretch>
            </a:blipFill>
          </p:spPr>
        </p:sp>
        <p:grpSp>
          <p:nvGrpSpPr>
            <p:cNvPr name="Group 47" id="47"/>
            <p:cNvGrpSpPr/>
            <p:nvPr/>
          </p:nvGrpSpPr>
          <p:grpSpPr>
            <a:xfrm rot="0">
              <a:off x="5217901" y="2746798"/>
              <a:ext cx="3720975" cy="395156"/>
              <a:chOff x="0" y="0"/>
              <a:chExt cx="6976827" cy="740918"/>
            </a:xfrm>
          </p:grpSpPr>
          <p:sp>
            <p:nvSpPr>
              <p:cNvPr name="Freeform 48" id="48"/>
              <p:cNvSpPr/>
              <p:nvPr/>
            </p:nvSpPr>
            <p:spPr>
              <a:xfrm flipH="false" flipV="false" rot="0">
                <a:off x="0" y="0"/>
                <a:ext cx="6976827" cy="740918"/>
              </a:xfrm>
              <a:custGeom>
                <a:avLst/>
                <a:gdLst/>
                <a:ahLst/>
                <a:cxnLst/>
                <a:rect r="r" b="b" t="t" l="l"/>
                <a:pathLst>
                  <a:path h="740918" w="6976827">
                    <a:moveTo>
                      <a:pt x="0" y="0"/>
                    </a:moveTo>
                    <a:lnTo>
                      <a:pt x="6976827" y="0"/>
                    </a:lnTo>
                    <a:lnTo>
                      <a:pt x="6976827" y="740918"/>
                    </a:lnTo>
                    <a:lnTo>
                      <a:pt x="0" y="740918"/>
                    </a:lnTo>
                    <a:close/>
                  </a:path>
                </a:pathLst>
              </a:custGeom>
              <a:solidFill>
                <a:srgbClr val="000000">
                  <a:alpha val="0"/>
                </a:srgbClr>
              </a:solidFill>
            </p:spPr>
          </p:sp>
          <p:sp>
            <p:nvSpPr>
              <p:cNvPr name="TextBox 49" id="49"/>
              <p:cNvSpPr txBox="true"/>
              <p:nvPr/>
            </p:nvSpPr>
            <p:spPr>
              <a:xfrm>
                <a:off x="0" y="-47625"/>
                <a:ext cx="6976827" cy="788543"/>
              </a:xfrm>
              <a:prstGeom prst="rect">
                <a:avLst/>
              </a:prstGeom>
            </p:spPr>
            <p:txBody>
              <a:bodyPr anchor="t" rtlCol="false" tIns="0" lIns="0" bIns="0" rIns="0"/>
              <a:lstStyle/>
              <a:p>
                <a:pPr algn="l">
                  <a:lnSpc>
                    <a:spcPts val="2054"/>
                  </a:lnSpc>
                </a:pPr>
                <a:r>
                  <a:rPr lang="en-US" sz="1633" b="true">
                    <a:solidFill>
                      <a:srgbClr val="233E7A"/>
                    </a:solidFill>
                    <a:latin typeface="Avenir Bold"/>
                    <a:ea typeface="Avenir Bold"/>
                    <a:cs typeface="Avenir Bold"/>
                    <a:sym typeface="Avenir Bold"/>
                  </a:rPr>
                  <a:t>Phased Investment</a:t>
                </a:r>
              </a:p>
            </p:txBody>
          </p:sp>
        </p:grpSp>
        <p:grpSp>
          <p:nvGrpSpPr>
            <p:cNvPr name="Group 50" id="50"/>
            <p:cNvGrpSpPr/>
            <p:nvPr/>
          </p:nvGrpSpPr>
          <p:grpSpPr>
            <a:xfrm rot="0">
              <a:off x="5217901" y="3058900"/>
              <a:ext cx="5678655" cy="343866"/>
              <a:chOff x="0" y="0"/>
              <a:chExt cx="10647478" cy="644748"/>
            </a:xfrm>
          </p:grpSpPr>
          <p:sp>
            <p:nvSpPr>
              <p:cNvPr name="Freeform 51" id="51"/>
              <p:cNvSpPr/>
              <p:nvPr/>
            </p:nvSpPr>
            <p:spPr>
              <a:xfrm flipH="false" flipV="false" rot="0">
                <a:off x="0" y="0"/>
                <a:ext cx="10647477" cy="644748"/>
              </a:xfrm>
              <a:custGeom>
                <a:avLst/>
                <a:gdLst/>
                <a:ahLst/>
                <a:cxnLst/>
                <a:rect r="r" b="b" t="t" l="l"/>
                <a:pathLst>
                  <a:path h="644748" w="10647477">
                    <a:moveTo>
                      <a:pt x="0" y="0"/>
                    </a:moveTo>
                    <a:lnTo>
                      <a:pt x="10647477" y="0"/>
                    </a:lnTo>
                    <a:lnTo>
                      <a:pt x="10647477" y="644748"/>
                    </a:lnTo>
                    <a:lnTo>
                      <a:pt x="0" y="644748"/>
                    </a:lnTo>
                    <a:close/>
                  </a:path>
                </a:pathLst>
              </a:custGeom>
              <a:solidFill>
                <a:srgbClr val="000000">
                  <a:alpha val="0"/>
                </a:srgbClr>
              </a:solidFill>
            </p:spPr>
          </p:sp>
          <p:sp>
            <p:nvSpPr>
              <p:cNvPr name="TextBox 52" id="52"/>
              <p:cNvSpPr txBox="true"/>
              <p:nvPr/>
            </p:nvSpPr>
            <p:spPr>
              <a:xfrm>
                <a:off x="0" y="-85725"/>
                <a:ext cx="10647478" cy="730473"/>
              </a:xfrm>
              <a:prstGeom prst="rect">
                <a:avLst/>
              </a:prstGeom>
            </p:spPr>
            <p:txBody>
              <a:bodyPr anchor="t" rtlCol="false" tIns="0" lIns="0" bIns="0" rIns="0"/>
              <a:lstStyle/>
              <a:p>
                <a:pPr algn="l">
                  <a:lnSpc>
                    <a:spcPts val="2293"/>
                  </a:lnSpc>
                </a:pPr>
                <a:r>
                  <a:rPr lang="en-US" sz="1433">
                    <a:solidFill>
                      <a:srgbClr val="233E7A"/>
                    </a:solidFill>
                    <a:latin typeface="Avenir"/>
                    <a:ea typeface="Avenir"/>
                    <a:cs typeface="Avenir"/>
                    <a:sym typeface="Avenir"/>
                  </a:rPr>
                  <a:t>Gradual commitment based on market validation</a:t>
                </a:r>
              </a:p>
            </p:txBody>
          </p:sp>
        </p:grpSp>
        <p:grpSp>
          <p:nvGrpSpPr>
            <p:cNvPr name="Group 53" id="53"/>
            <p:cNvGrpSpPr/>
            <p:nvPr/>
          </p:nvGrpSpPr>
          <p:grpSpPr>
            <a:xfrm rot="0">
              <a:off x="5109634" y="3443604"/>
              <a:ext cx="6214851" cy="10160"/>
              <a:chOff x="0" y="0"/>
              <a:chExt cx="11652845" cy="19050"/>
            </a:xfrm>
          </p:grpSpPr>
          <p:sp>
            <p:nvSpPr>
              <p:cNvPr name="Freeform 54" id="54"/>
              <p:cNvSpPr/>
              <p:nvPr/>
            </p:nvSpPr>
            <p:spPr>
              <a:xfrm flipH="false" flipV="false" rot="0">
                <a:off x="0" y="0"/>
                <a:ext cx="11652885" cy="19050"/>
              </a:xfrm>
              <a:custGeom>
                <a:avLst/>
                <a:gdLst/>
                <a:ahLst/>
                <a:cxnLst/>
                <a:rect r="r" b="b" t="t" l="l"/>
                <a:pathLst>
                  <a:path h="19050" w="11652885">
                    <a:moveTo>
                      <a:pt x="0" y="9525"/>
                    </a:moveTo>
                    <a:cubicBezTo>
                      <a:pt x="0" y="4318"/>
                      <a:pt x="4318" y="0"/>
                      <a:pt x="9525" y="0"/>
                    </a:cubicBezTo>
                    <a:lnTo>
                      <a:pt x="11643360" y="0"/>
                    </a:lnTo>
                    <a:cubicBezTo>
                      <a:pt x="11648567" y="0"/>
                      <a:pt x="11652885" y="4318"/>
                      <a:pt x="11652885" y="9525"/>
                    </a:cubicBezTo>
                    <a:cubicBezTo>
                      <a:pt x="11652885" y="14732"/>
                      <a:pt x="11648567" y="19050"/>
                      <a:pt x="11643360" y="19050"/>
                    </a:cubicBezTo>
                    <a:lnTo>
                      <a:pt x="9525" y="19050"/>
                    </a:lnTo>
                    <a:cubicBezTo>
                      <a:pt x="4318" y="19050"/>
                      <a:pt x="0" y="14732"/>
                      <a:pt x="0" y="9525"/>
                    </a:cubicBezTo>
                    <a:close/>
                  </a:path>
                </a:pathLst>
              </a:custGeom>
              <a:solidFill>
                <a:srgbClr val="B2CBE5"/>
              </a:solidFill>
            </p:spPr>
          </p:sp>
        </p:grpSp>
        <p:sp>
          <p:nvSpPr>
            <p:cNvPr name="Freeform 55" id="55" descr="preencoded.png"/>
            <p:cNvSpPr/>
            <p:nvPr/>
          </p:nvSpPr>
          <p:spPr>
            <a:xfrm flipH="false" flipV="false" rot="0">
              <a:off x="0" y="3470063"/>
              <a:ext cx="5637424" cy="831532"/>
            </a:xfrm>
            <a:custGeom>
              <a:avLst/>
              <a:gdLst/>
              <a:ahLst/>
              <a:cxnLst/>
              <a:rect r="r" b="b" t="t" l="l"/>
              <a:pathLst>
                <a:path h="831532" w="5637424">
                  <a:moveTo>
                    <a:pt x="0" y="0"/>
                  </a:moveTo>
                  <a:lnTo>
                    <a:pt x="5637424" y="0"/>
                  </a:lnTo>
                  <a:lnTo>
                    <a:pt x="5637424" y="831533"/>
                  </a:lnTo>
                  <a:lnTo>
                    <a:pt x="0" y="831533"/>
                  </a:lnTo>
                  <a:lnTo>
                    <a:pt x="0" y="0"/>
                  </a:lnTo>
                  <a:close/>
                </a:path>
              </a:pathLst>
            </a:custGeom>
            <a:blipFill>
              <a:blip r:embed="rId14"/>
              <a:stretch>
                <a:fillRect l="0" t="-113" r="0" b="-113"/>
              </a:stretch>
            </a:blipFill>
          </p:spPr>
        </p:sp>
        <p:sp>
          <p:nvSpPr>
            <p:cNvPr name="Freeform 56" id="56" descr="preencoded.png"/>
            <p:cNvSpPr/>
            <p:nvPr/>
          </p:nvSpPr>
          <p:spPr>
            <a:xfrm flipH="false" flipV="false" rot="0">
              <a:off x="2717271" y="3758988"/>
              <a:ext cx="202883" cy="253683"/>
            </a:xfrm>
            <a:custGeom>
              <a:avLst/>
              <a:gdLst/>
              <a:ahLst/>
              <a:cxnLst/>
              <a:rect r="r" b="b" t="t" l="l"/>
              <a:pathLst>
                <a:path h="253683" w="202883">
                  <a:moveTo>
                    <a:pt x="0" y="0"/>
                  </a:moveTo>
                  <a:lnTo>
                    <a:pt x="202883" y="0"/>
                  </a:lnTo>
                  <a:lnTo>
                    <a:pt x="202883" y="253682"/>
                  </a:lnTo>
                  <a:lnTo>
                    <a:pt x="0" y="253682"/>
                  </a:lnTo>
                  <a:lnTo>
                    <a:pt x="0" y="0"/>
                  </a:lnTo>
                  <a:close/>
                </a:path>
              </a:pathLst>
            </a:custGeom>
            <a:blipFill>
              <a:blip r:embed="rId15"/>
              <a:stretch>
                <a:fillRect l="-691" t="0" r="-691" b="0"/>
              </a:stretch>
            </a:blipFill>
          </p:spPr>
        </p:sp>
        <p:grpSp>
          <p:nvGrpSpPr>
            <p:cNvPr name="Group 57" id="57"/>
            <p:cNvGrpSpPr/>
            <p:nvPr/>
          </p:nvGrpSpPr>
          <p:grpSpPr>
            <a:xfrm rot="0">
              <a:off x="5781676" y="3614314"/>
              <a:ext cx="2746489" cy="395156"/>
              <a:chOff x="0" y="0"/>
              <a:chExt cx="5149667" cy="740918"/>
            </a:xfrm>
          </p:grpSpPr>
          <p:sp>
            <p:nvSpPr>
              <p:cNvPr name="Freeform 58" id="58"/>
              <p:cNvSpPr/>
              <p:nvPr/>
            </p:nvSpPr>
            <p:spPr>
              <a:xfrm flipH="false" flipV="false" rot="0">
                <a:off x="0" y="0"/>
                <a:ext cx="5149667" cy="740918"/>
              </a:xfrm>
              <a:custGeom>
                <a:avLst/>
                <a:gdLst/>
                <a:ahLst/>
                <a:cxnLst/>
                <a:rect r="r" b="b" t="t" l="l"/>
                <a:pathLst>
                  <a:path h="740918" w="5149667">
                    <a:moveTo>
                      <a:pt x="0" y="0"/>
                    </a:moveTo>
                    <a:lnTo>
                      <a:pt x="5149667" y="0"/>
                    </a:lnTo>
                    <a:lnTo>
                      <a:pt x="5149667" y="740918"/>
                    </a:lnTo>
                    <a:lnTo>
                      <a:pt x="0" y="740918"/>
                    </a:lnTo>
                    <a:close/>
                  </a:path>
                </a:pathLst>
              </a:custGeom>
              <a:solidFill>
                <a:srgbClr val="000000">
                  <a:alpha val="0"/>
                </a:srgbClr>
              </a:solidFill>
            </p:spPr>
          </p:sp>
          <p:sp>
            <p:nvSpPr>
              <p:cNvPr name="TextBox 59" id="59"/>
              <p:cNvSpPr txBox="true"/>
              <p:nvPr/>
            </p:nvSpPr>
            <p:spPr>
              <a:xfrm>
                <a:off x="0" y="-47625"/>
                <a:ext cx="5149667" cy="788543"/>
              </a:xfrm>
              <a:prstGeom prst="rect">
                <a:avLst/>
              </a:prstGeom>
            </p:spPr>
            <p:txBody>
              <a:bodyPr anchor="t" rtlCol="false" tIns="0" lIns="0" bIns="0" rIns="0"/>
              <a:lstStyle/>
              <a:p>
                <a:pPr algn="l">
                  <a:lnSpc>
                    <a:spcPts val="2054"/>
                  </a:lnSpc>
                </a:pPr>
                <a:r>
                  <a:rPr lang="en-US" sz="1633" b="true">
                    <a:solidFill>
                      <a:srgbClr val="233E7A"/>
                    </a:solidFill>
                    <a:latin typeface="Avenir Bold"/>
                    <a:ea typeface="Avenir Bold"/>
                    <a:cs typeface="Avenir Bold"/>
                    <a:sym typeface="Avenir Bold"/>
                  </a:rPr>
                  <a:t>Risk Assessment</a:t>
                </a:r>
              </a:p>
            </p:txBody>
          </p:sp>
        </p:grpSp>
        <p:grpSp>
          <p:nvGrpSpPr>
            <p:cNvPr name="Group 60" id="60"/>
            <p:cNvGrpSpPr/>
            <p:nvPr/>
          </p:nvGrpSpPr>
          <p:grpSpPr>
            <a:xfrm rot="0">
              <a:off x="5781676" y="3926416"/>
              <a:ext cx="6045032" cy="343866"/>
              <a:chOff x="0" y="0"/>
              <a:chExt cx="11334436" cy="644748"/>
            </a:xfrm>
          </p:grpSpPr>
          <p:sp>
            <p:nvSpPr>
              <p:cNvPr name="Freeform 61" id="61"/>
              <p:cNvSpPr/>
              <p:nvPr/>
            </p:nvSpPr>
            <p:spPr>
              <a:xfrm flipH="false" flipV="false" rot="0">
                <a:off x="0" y="0"/>
                <a:ext cx="11334435" cy="644748"/>
              </a:xfrm>
              <a:custGeom>
                <a:avLst/>
                <a:gdLst/>
                <a:ahLst/>
                <a:cxnLst/>
                <a:rect r="r" b="b" t="t" l="l"/>
                <a:pathLst>
                  <a:path h="644748" w="11334435">
                    <a:moveTo>
                      <a:pt x="0" y="0"/>
                    </a:moveTo>
                    <a:lnTo>
                      <a:pt x="11334435" y="0"/>
                    </a:lnTo>
                    <a:lnTo>
                      <a:pt x="11334435" y="644748"/>
                    </a:lnTo>
                    <a:lnTo>
                      <a:pt x="0" y="644748"/>
                    </a:lnTo>
                    <a:close/>
                  </a:path>
                </a:pathLst>
              </a:custGeom>
              <a:solidFill>
                <a:srgbClr val="000000">
                  <a:alpha val="0"/>
                </a:srgbClr>
              </a:solidFill>
            </p:spPr>
          </p:sp>
          <p:sp>
            <p:nvSpPr>
              <p:cNvPr name="TextBox 62" id="62"/>
              <p:cNvSpPr txBox="true"/>
              <p:nvPr/>
            </p:nvSpPr>
            <p:spPr>
              <a:xfrm>
                <a:off x="0" y="-85725"/>
                <a:ext cx="11334436" cy="730473"/>
              </a:xfrm>
              <a:prstGeom prst="rect">
                <a:avLst/>
              </a:prstGeom>
            </p:spPr>
            <p:txBody>
              <a:bodyPr anchor="t" rtlCol="false" tIns="0" lIns="0" bIns="0" rIns="0"/>
              <a:lstStyle/>
              <a:p>
                <a:pPr algn="l">
                  <a:lnSpc>
                    <a:spcPts val="2293"/>
                  </a:lnSpc>
                </a:pPr>
                <a:r>
                  <a:rPr lang="en-US" sz="1433">
                    <a:solidFill>
                      <a:srgbClr val="233E7A"/>
                    </a:solidFill>
                    <a:latin typeface="Avenir"/>
                    <a:ea typeface="Avenir"/>
                    <a:cs typeface="Avenir"/>
                    <a:sym typeface="Avenir"/>
                  </a:rPr>
                  <a:t>Thorough evaluation of location-specific challenges</a:t>
                </a:r>
              </a:p>
            </p:txBody>
          </p:sp>
        </p:grpSp>
      </p:grpSp>
      <p:grpSp>
        <p:nvGrpSpPr>
          <p:cNvPr name="Group 63" id="63"/>
          <p:cNvGrpSpPr/>
          <p:nvPr/>
        </p:nvGrpSpPr>
        <p:grpSpPr>
          <a:xfrm rot="0">
            <a:off x="8973" y="6569225"/>
            <a:ext cx="9753600" cy="754910"/>
            <a:chOff x="0" y="0"/>
            <a:chExt cx="13004800" cy="1006547"/>
          </a:xfrm>
        </p:grpSpPr>
        <p:grpSp>
          <p:nvGrpSpPr>
            <p:cNvPr name="Group 64" id="64"/>
            <p:cNvGrpSpPr/>
            <p:nvPr/>
          </p:nvGrpSpPr>
          <p:grpSpPr>
            <a:xfrm rot="0">
              <a:off x="0" y="0"/>
              <a:ext cx="13004800" cy="1006547"/>
              <a:chOff x="0" y="0"/>
              <a:chExt cx="3495470" cy="270543"/>
            </a:xfrm>
          </p:grpSpPr>
          <p:sp>
            <p:nvSpPr>
              <p:cNvPr name="Freeform 65" id="65"/>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66" id="66"/>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67" id="67"/>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16"/>
              <a:stretch>
                <a:fillRect l="0" t="-6263" r="0" b="-6263"/>
              </a:stretch>
            </a:blipFill>
          </p:spPr>
        </p:sp>
        <p:sp>
          <p:nvSpPr>
            <p:cNvPr name="Freeform 68" id="68"/>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17"/>
              <a:stretch>
                <a:fillRect l="0" t="-6263" r="0" b="-6263"/>
              </a:stretch>
            </a:blipFill>
          </p:spPr>
        </p:sp>
        <p:grpSp>
          <p:nvGrpSpPr>
            <p:cNvPr name="Group 69" id="69"/>
            <p:cNvGrpSpPr/>
            <p:nvPr/>
          </p:nvGrpSpPr>
          <p:grpSpPr>
            <a:xfrm rot="0">
              <a:off x="1748214" y="0"/>
              <a:ext cx="8787340" cy="1006547"/>
              <a:chOff x="0" y="0"/>
              <a:chExt cx="2361888" cy="270543"/>
            </a:xfrm>
          </p:grpSpPr>
          <p:sp>
            <p:nvSpPr>
              <p:cNvPr name="Freeform 70" id="70"/>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71" id="71"/>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72" id="72"/>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8"/>
              <a:stretch>
                <a:fillRect l="0" t="-6263" r="0" b="-6263"/>
              </a:stretch>
            </a:blipFill>
          </p:spPr>
        </p:sp>
        <p:sp>
          <p:nvSpPr>
            <p:cNvPr name="Freeform 73" id="73"/>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9"/>
              <a:stretch>
                <a:fillRect l="-807" t="-9330" r="0" b="-15070"/>
              </a:stretch>
            </a:blipFill>
          </p:spPr>
        </p:sp>
        <p:sp>
          <p:nvSpPr>
            <p:cNvPr name="Freeform 74" id="74"/>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20"/>
              <a:stretch>
                <a:fillRect l="0" t="-372" r="0" b="0"/>
              </a:stretch>
            </a:blipFill>
          </p:spPr>
        </p:sp>
        <p:sp>
          <p:nvSpPr>
            <p:cNvPr name="Freeform 75" id="75"/>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21"/>
              <a:stretch>
                <a:fillRect l="0" t="-6263" r="0" b="-6263"/>
              </a:stretch>
            </a:blipFill>
          </p:spPr>
        </p:sp>
        <p:sp>
          <p:nvSpPr>
            <p:cNvPr name="Freeform 76" id="76"/>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22"/>
              <a:stretch>
                <a:fillRect l="0" t="-6263" r="0" b="-6263"/>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false" flipV="false" rot="0">
            <a:off x="77753" y="6698948"/>
            <a:ext cx="1228324" cy="384960"/>
          </a:xfrm>
          <a:custGeom>
            <a:avLst/>
            <a:gdLst/>
            <a:ahLst/>
            <a:cxnLst/>
            <a:rect r="r" b="b" t="t" l="l"/>
            <a:pathLst>
              <a:path h="384960" w="1228324">
                <a:moveTo>
                  <a:pt x="0" y="0"/>
                </a:moveTo>
                <a:lnTo>
                  <a:pt x="1228324" y="0"/>
                </a:lnTo>
                <a:lnTo>
                  <a:pt x="1228324" y="384959"/>
                </a:lnTo>
                <a:lnTo>
                  <a:pt x="0" y="384959"/>
                </a:lnTo>
                <a:lnTo>
                  <a:pt x="0" y="0"/>
                </a:lnTo>
                <a:close/>
              </a:path>
            </a:pathLst>
          </a:custGeom>
          <a:blipFill>
            <a:blip r:embed="rId3"/>
            <a:stretch>
              <a:fillRect l="0" t="-63" r="0" b="-63"/>
            </a:stretch>
          </a:blipFill>
        </p:spPr>
      </p:sp>
      <p:grpSp>
        <p:nvGrpSpPr>
          <p:cNvPr name="Group 4" id="4"/>
          <p:cNvGrpSpPr/>
          <p:nvPr/>
        </p:nvGrpSpPr>
        <p:grpSpPr>
          <a:xfrm rot="0">
            <a:off x="8973" y="1159756"/>
            <a:ext cx="4233118" cy="443442"/>
            <a:chOff x="0" y="0"/>
            <a:chExt cx="744227" cy="77962"/>
          </a:xfrm>
        </p:grpSpPr>
        <p:sp>
          <p:nvSpPr>
            <p:cNvPr name="Freeform 5" id="5"/>
            <p:cNvSpPr/>
            <p:nvPr/>
          </p:nvSpPr>
          <p:spPr>
            <a:xfrm flipH="false" flipV="false" rot="0">
              <a:off x="0" y="0"/>
              <a:ext cx="744227" cy="77962"/>
            </a:xfrm>
            <a:custGeom>
              <a:avLst/>
              <a:gdLst/>
              <a:ahLst/>
              <a:cxnLst/>
              <a:rect r="r" b="b" t="t" l="l"/>
              <a:pathLst>
                <a:path h="77962" w="744227">
                  <a:moveTo>
                    <a:pt x="0" y="0"/>
                  </a:moveTo>
                  <a:lnTo>
                    <a:pt x="744227" y="0"/>
                  </a:lnTo>
                  <a:lnTo>
                    <a:pt x="744227" y="77962"/>
                  </a:lnTo>
                  <a:lnTo>
                    <a:pt x="0" y="77962"/>
                  </a:lnTo>
                  <a:close/>
                </a:path>
              </a:pathLst>
            </a:custGeom>
            <a:solidFill>
              <a:srgbClr val="233E7A"/>
            </a:solidFill>
          </p:spPr>
        </p:sp>
        <p:sp>
          <p:nvSpPr>
            <p:cNvPr name="TextBox 6" id="6"/>
            <p:cNvSpPr txBox="true"/>
            <p:nvPr/>
          </p:nvSpPr>
          <p:spPr>
            <a:xfrm>
              <a:off x="0" y="-76200"/>
              <a:ext cx="744227"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Depletion of Raw Material Sources</a:t>
              </a:r>
            </a:p>
          </p:txBody>
        </p:sp>
      </p:grpSp>
      <p:grpSp>
        <p:nvGrpSpPr>
          <p:cNvPr name="Group 7" id="7"/>
          <p:cNvGrpSpPr/>
          <p:nvPr/>
        </p:nvGrpSpPr>
        <p:grpSpPr>
          <a:xfrm rot="0">
            <a:off x="394843" y="1898473"/>
            <a:ext cx="8963914" cy="1379455"/>
            <a:chOff x="0" y="0"/>
            <a:chExt cx="21632522" cy="3329026"/>
          </a:xfrm>
        </p:grpSpPr>
        <p:sp>
          <p:nvSpPr>
            <p:cNvPr name="Freeform 8" id="8"/>
            <p:cNvSpPr/>
            <p:nvPr/>
          </p:nvSpPr>
          <p:spPr>
            <a:xfrm flipH="false" flipV="false" rot="0">
              <a:off x="0" y="0"/>
              <a:ext cx="21632523" cy="3329025"/>
            </a:xfrm>
            <a:custGeom>
              <a:avLst/>
              <a:gdLst/>
              <a:ahLst/>
              <a:cxnLst/>
              <a:rect r="r" b="b" t="t" l="l"/>
              <a:pathLst>
                <a:path h="3329025" w="21632523">
                  <a:moveTo>
                    <a:pt x="0" y="0"/>
                  </a:moveTo>
                  <a:lnTo>
                    <a:pt x="21632523" y="0"/>
                  </a:lnTo>
                  <a:lnTo>
                    <a:pt x="21632523" y="3329025"/>
                  </a:lnTo>
                  <a:lnTo>
                    <a:pt x="0" y="3329025"/>
                  </a:lnTo>
                  <a:close/>
                </a:path>
              </a:pathLst>
            </a:custGeom>
            <a:solidFill>
              <a:srgbClr val="000000">
                <a:alpha val="0"/>
              </a:srgbClr>
            </a:solidFill>
          </p:spPr>
        </p:sp>
        <p:sp>
          <p:nvSpPr>
            <p:cNvPr name="TextBox 9" id="9"/>
            <p:cNvSpPr txBox="true"/>
            <p:nvPr/>
          </p:nvSpPr>
          <p:spPr>
            <a:xfrm>
              <a:off x="0" y="-57150"/>
              <a:ext cx="21632522" cy="3386176"/>
            </a:xfrm>
            <a:prstGeom prst="rect">
              <a:avLst/>
            </a:prstGeom>
          </p:spPr>
          <p:txBody>
            <a:bodyPr anchor="t" rtlCol="false" tIns="0" lIns="0" bIns="0" rIns="0"/>
            <a:lstStyle/>
            <a:p>
              <a:pPr algn="l" marL="284131" indent="-142066" lvl="1">
                <a:lnSpc>
                  <a:spcPts val="1842"/>
                </a:lnSpc>
                <a:buFont typeface="Arial"/>
                <a:buChar char="•"/>
              </a:pPr>
              <a:r>
                <a:rPr lang="en-US" sz="1316" strike="noStrike" u="none">
                  <a:solidFill>
                    <a:srgbClr val="000000"/>
                  </a:solidFill>
                  <a:latin typeface="Avenir"/>
                  <a:ea typeface="Avenir"/>
                  <a:cs typeface="Avenir"/>
                  <a:sym typeface="Avenir"/>
                </a:rPr>
                <a:t>Raw materials are the lifeblood of countless industries: from agriculture to electronics, construction, energy and food. </a:t>
              </a:r>
            </a:p>
            <a:p>
              <a:pPr algn="l" marL="284131" indent="-142066" lvl="1">
                <a:lnSpc>
                  <a:spcPts val="1842"/>
                </a:lnSpc>
                <a:buFont typeface="Arial"/>
                <a:buChar char="•"/>
              </a:pPr>
              <a:r>
                <a:rPr lang="en-US" sz="1316" strike="noStrike" u="none">
                  <a:solidFill>
                    <a:srgbClr val="000000"/>
                  </a:solidFill>
                  <a:latin typeface="Avenir"/>
                  <a:ea typeface="Avenir"/>
                  <a:cs typeface="Avenir"/>
                  <a:sym typeface="Avenir"/>
                </a:rPr>
                <a:t>In recent decades, multiple factors have led to the depletion, increase in price or insecurity of supply of certain strategic raw materials.</a:t>
              </a:r>
            </a:p>
            <a:p>
              <a:pPr algn="l" marL="284131" indent="-142066" lvl="1">
                <a:lnSpc>
                  <a:spcPts val="1842"/>
                </a:lnSpc>
                <a:buFont typeface="Arial"/>
                <a:buChar char="•"/>
              </a:pPr>
              <a:r>
                <a:rPr lang="en-US" sz="1316" strike="noStrike" u="none">
                  <a:solidFill>
                    <a:srgbClr val="000000"/>
                  </a:solidFill>
                  <a:latin typeface="Avenir"/>
                  <a:ea typeface="Avenir"/>
                  <a:cs typeface="Avenir"/>
                  <a:sym typeface="Avenir"/>
                </a:rPr>
                <a:t>Raw material depletion refers to the progressive reduction or disappearance of a key resource's availability. This doesn't always mean physical disappearance, but includes</a:t>
              </a:r>
            </a:p>
          </p:txBody>
        </p:sp>
      </p:grpSp>
      <p:sp>
        <p:nvSpPr>
          <p:cNvPr name="TextBox 10" id="10"/>
          <p:cNvSpPr txBox="true"/>
          <p:nvPr/>
        </p:nvSpPr>
        <p:spPr>
          <a:xfrm rot="0">
            <a:off x="5583617" y="6281936"/>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sp>
        <p:nvSpPr>
          <p:cNvPr name="Freeform 11" id="11"/>
          <p:cNvSpPr/>
          <p:nvPr/>
        </p:nvSpPr>
        <p:spPr>
          <a:xfrm flipH="true" flipV="false" rot="-10800000">
            <a:off x="7162023" y="0"/>
            <a:ext cx="2609523" cy="2124807"/>
          </a:xfrm>
          <a:custGeom>
            <a:avLst/>
            <a:gdLst/>
            <a:ahLst/>
            <a:cxnLst/>
            <a:rect r="r" b="b" t="t" l="l"/>
            <a:pathLst>
              <a:path h="2124807" w="2609523">
                <a:moveTo>
                  <a:pt x="2609523" y="0"/>
                </a:moveTo>
                <a:lnTo>
                  <a:pt x="0" y="0"/>
                </a:lnTo>
                <a:lnTo>
                  <a:pt x="0" y="2124807"/>
                </a:lnTo>
                <a:lnTo>
                  <a:pt x="2609523" y="2124807"/>
                </a:lnTo>
                <a:lnTo>
                  <a:pt x="2609523" y="0"/>
                </a:lnTo>
                <a:close/>
              </a:path>
            </a:pathLst>
          </a:custGeom>
          <a:blipFill>
            <a:blip r:embed="rId4"/>
            <a:stretch>
              <a:fillRect l="0" t="-45" r="0" b="-45"/>
            </a:stretch>
          </a:blipFill>
        </p:spPr>
      </p:sp>
      <p:sp>
        <p:nvSpPr>
          <p:cNvPr name="Freeform 12" id="12"/>
          <p:cNvSpPr/>
          <p:nvPr/>
        </p:nvSpPr>
        <p:spPr>
          <a:xfrm flipH="false" flipV="false" rot="0">
            <a:off x="3638732" y="280129"/>
            <a:ext cx="2978153" cy="629031"/>
          </a:xfrm>
          <a:custGeom>
            <a:avLst/>
            <a:gdLst/>
            <a:ahLst/>
            <a:cxnLst/>
            <a:rect r="r" b="b" t="t" l="l"/>
            <a:pathLst>
              <a:path h="629031" w="2978153">
                <a:moveTo>
                  <a:pt x="0" y="0"/>
                </a:moveTo>
                <a:lnTo>
                  <a:pt x="2978153" y="0"/>
                </a:lnTo>
                <a:lnTo>
                  <a:pt x="2978153" y="629031"/>
                </a:lnTo>
                <a:lnTo>
                  <a:pt x="0" y="629031"/>
                </a:lnTo>
                <a:lnTo>
                  <a:pt x="0" y="0"/>
                </a:lnTo>
                <a:close/>
              </a:path>
            </a:pathLst>
          </a:custGeom>
          <a:blipFill>
            <a:blip r:embed="rId5"/>
            <a:stretch>
              <a:fillRect l="0" t="-45" r="0" b="-45"/>
            </a:stretch>
          </a:blipFill>
        </p:spPr>
      </p:sp>
      <p:sp>
        <p:nvSpPr>
          <p:cNvPr name="Freeform 13" id="13"/>
          <p:cNvSpPr/>
          <p:nvPr/>
        </p:nvSpPr>
        <p:spPr>
          <a:xfrm flipH="false" flipV="false" rot="0">
            <a:off x="234150" y="332279"/>
            <a:ext cx="2338383" cy="614981"/>
          </a:xfrm>
          <a:custGeom>
            <a:avLst/>
            <a:gdLst/>
            <a:ahLst/>
            <a:cxnLst/>
            <a:rect r="r" b="b" t="t" l="l"/>
            <a:pathLst>
              <a:path h="614981" w="2338383">
                <a:moveTo>
                  <a:pt x="0" y="0"/>
                </a:moveTo>
                <a:lnTo>
                  <a:pt x="2338382" y="0"/>
                </a:lnTo>
                <a:lnTo>
                  <a:pt x="2338382" y="614981"/>
                </a:lnTo>
                <a:lnTo>
                  <a:pt x="0" y="614981"/>
                </a:lnTo>
                <a:lnTo>
                  <a:pt x="0" y="0"/>
                </a:lnTo>
                <a:close/>
              </a:path>
            </a:pathLst>
          </a:custGeom>
          <a:blipFill>
            <a:blip r:embed="rId6"/>
            <a:stretch>
              <a:fillRect l="-9843" t="-117544" r="-12372" b="-128542"/>
            </a:stretch>
          </a:blipFill>
        </p:spPr>
      </p:sp>
      <p:sp>
        <p:nvSpPr>
          <p:cNvPr name="Freeform 14" id="14"/>
          <p:cNvSpPr/>
          <p:nvPr/>
        </p:nvSpPr>
        <p:spPr>
          <a:xfrm flipH="false" flipV="false" rot="0">
            <a:off x="77753" y="6698948"/>
            <a:ext cx="1228324" cy="384960"/>
          </a:xfrm>
          <a:custGeom>
            <a:avLst/>
            <a:gdLst/>
            <a:ahLst/>
            <a:cxnLst/>
            <a:rect r="r" b="b" t="t" l="l"/>
            <a:pathLst>
              <a:path h="384960" w="1228324">
                <a:moveTo>
                  <a:pt x="0" y="0"/>
                </a:moveTo>
                <a:lnTo>
                  <a:pt x="1228324" y="0"/>
                </a:lnTo>
                <a:lnTo>
                  <a:pt x="1228324" y="384959"/>
                </a:lnTo>
                <a:lnTo>
                  <a:pt x="0" y="384959"/>
                </a:lnTo>
                <a:lnTo>
                  <a:pt x="0" y="0"/>
                </a:lnTo>
                <a:close/>
              </a:path>
            </a:pathLst>
          </a:custGeom>
          <a:blipFill>
            <a:blip r:embed="rId3"/>
            <a:stretch>
              <a:fillRect l="0" t="-63" r="0" b="-63"/>
            </a:stretch>
          </a:blipFill>
        </p:spPr>
      </p:sp>
      <p:grpSp>
        <p:nvGrpSpPr>
          <p:cNvPr name="Group 15" id="15"/>
          <p:cNvGrpSpPr/>
          <p:nvPr/>
        </p:nvGrpSpPr>
        <p:grpSpPr>
          <a:xfrm rot="0">
            <a:off x="8973" y="6569225"/>
            <a:ext cx="9753600" cy="754910"/>
            <a:chOff x="0" y="0"/>
            <a:chExt cx="13004800" cy="1006547"/>
          </a:xfrm>
        </p:grpSpPr>
        <p:grpSp>
          <p:nvGrpSpPr>
            <p:cNvPr name="Group 16" id="16"/>
            <p:cNvGrpSpPr/>
            <p:nvPr/>
          </p:nvGrpSpPr>
          <p:grpSpPr>
            <a:xfrm rot="0">
              <a:off x="0" y="0"/>
              <a:ext cx="13004800" cy="1006547"/>
              <a:chOff x="0" y="0"/>
              <a:chExt cx="3495470" cy="270543"/>
            </a:xfrm>
          </p:grpSpPr>
          <p:sp>
            <p:nvSpPr>
              <p:cNvPr name="Freeform 17" id="1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8" id="1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9" id="1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3"/>
              <a:stretch>
                <a:fillRect l="0" t="-6263" r="0" b="-6263"/>
              </a:stretch>
            </a:blipFill>
          </p:spPr>
        </p:sp>
        <p:sp>
          <p:nvSpPr>
            <p:cNvPr name="Freeform 20" id="2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21" id="21"/>
            <p:cNvGrpSpPr/>
            <p:nvPr/>
          </p:nvGrpSpPr>
          <p:grpSpPr>
            <a:xfrm rot="0">
              <a:off x="1748214" y="0"/>
              <a:ext cx="8787340" cy="1006547"/>
              <a:chOff x="0" y="0"/>
              <a:chExt cx="2361888" cy="270543"/>
            </a:xfrm>
          </p:grpSpPr>
          <p:sp>
            <p:nvSpPr>
              <p:cNvPr name="Freeform 22" id="2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23" id="2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4" id="2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5" id="2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6" id="2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7" id="2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8" id="2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9" id="29"/>
          <p:cNvGrpSpPr/>
          <p:nvPr/>
        </p:nvGrpSpPr>
        <p:grpSpPr>
          <a:xfrm rot="0">
            <a:off x="656868" y="5806728"/>
            <a:ext cx="8439865" cy="693655"/>
            <a:chOff x="0" y="0"/>
            <a:chExt cx="21099662" cy="1734138"/>
          </a:xfrm>
        </p:grpSpPr>
        <p:sp>
          <p:nvSpPr>
            <p:cNvPr name="Freeform 30" id="30"/>
            <p:cNvSpPr/>
            <p:nvPr/>
          </p:nvSpPr>
          <p:spPr>
            <a:xfrm flipH="false" flipV="false" rot="0">
              <a:off x="0" y="0"/>
              <a:ext cx="21099662" cy="1734139"/>
            </a:xfrm>
            <a:custGeom>
              <a:avLst/>
              <a:gdLst/>
              <a:ahLst/>
              <a:cxnLst/>
              <a:rect r="r" b="b" t="t" l="l"/>
              <a:pathLst>
                <a:path h="1734139" w="21099662">
                  <a:moveTo>
                    <a:pt x="0" y="0"/>
                  </a:moveTo>
                  <a:lnTo>
                    <a:pt x="21099662" y="0"/>
                  </a:lnTo>
                  <a:lnTo>
                    <a:pt x="21099662" y="1734139"/>
                  </a:lnTo>
                  <a:lnTo>
                    <a:pt x="0" y="1734139"/>
                  </a:lnTo>
                  <a:close/>
                </a:path>
              </a:pathLst>
            </a:custGeom>
            <a:solidFill>
              <a:srgbClr val="000000">
                <a:alpha val="0"/>
              </a:srgbClr>
            </a:solidFill>
            <a:ln cap="sq">
              <a:noFill/>
              <a:prstDash val="solid"/>
              <a:miter/>
            </a:ln>
          </p:spPr>
        </p:sp>
        <p:sp>
          <p:nvSpPr>
            <p:cNvPr name="TextBox 31" id="31"/>
            <p:cNvSpPr txBox="true"/>
            <p:nvPr/>
          </p:nvSpPr>
          <p:spPr>
            <a:xfrm>
              <a:off x="0" y="-57150"/>
              <a:ext cx="21099662" cy="1791288"/>
            </a:xfrm>
            <a:prstGeom prst="rect">
              <a:avLst/>
            </a:prstGeom>
          </p:spPr>
          <p:txBody>
            <a:bodyPr anchor="t" rtlCol="false" tIns="0" lIns="0" bIns="0" rIns="0"/>
            <a:lstStyle/>
            <a:p>
              <a:pPr algn="just">
                <a:lnSpc>
                  <a:spcPts val="1842"/>
                </a:lnSpc>
                <a:spcBef>
                  <a:spcPct val="0"/>
                </a:spcBef>
              </a:pPr>
              <a:r>
                <a:rPr lang="en-US" sz="1316" strike="noStrike" u="none">
                  <a:solidFill>
                    <a:srgbClr val="000000"/>
                  </a:solidFill>
                  <a:latin typeface="Avenir"/>
                  <a:ea typeface="Avenir"/>
                  <a:cs typeface="Avenir"/>
                  <a:sym typeface="Avenir"/>
                </a:rPr>
                <a:t>The causes are multifaceted: excessive exploitation, environmental restrictions, social conflicts, climate change impacts, contamination of resources, and natural decline of non-renewable deposits. This forces companies to seek new territories, suppliers, or substitute inputs.</a:t>
              </a:r>
            </a:p>
          </p:txBody>
        </p:sp>
      </p:grpSp>
      <p:grpSp>
        <p:nvGrpSpPr>
          <p:cNvPr name="Group 32" id="32"/>
          <p:cNvGrpSpPr/>
          <p:nvPr/>
        </p:nvGrpSpPr>
        <p:grpSpPr>
          <a:xfrm rot="0">
            <a:off x="4952962" y="4580464"/>
            <a:ext cx="4156393" cy="1026239"/>
            <a:chOff x="0" y="0"/>
            <a:chExt cx="10390982" cy="2565598"/>
          </a:xfrm>
        </p:grpSpPr>
        <p:sp>
          <p:nvSpPr>
            <p:cNvPr name="Freeform 33" id="33"/>
            <p:cNvSpPr/>
            <p:nvPr/>
          </p:nvSpPr>
          <p:spPr>
            <a:xfrm flipH="false" flipV="false" rot="0">
              <a:off x="6350" y="6350"/>
              <a:ext cx="10378186" cy="2552954"/>
            </a:xfrm>
            <a:custGeom>
              <a:avLst/>
              <a:gdLst/>
              <a:ahLst/>
              <a:cxnLst/>
              <a:rect r="r" b="b" t="t" l="l"/>
              <a:pathLst>
                <a:path h="2552954" w="10378186">
                  <a:moveTo>
                    <a:pt x="0" y="15240"/>
                  </a:moveTo>
                  <a:cubicBezTo>
                    <a:pt x="0" y="6858"/>
                    <a:pt x="6858" y="0"/>
                    <a:pt x="15240" y="0"/>
                  </a:cubicBezTo>
                  <a:lnTo>
                    <a:pt x="10362946" y="0"/>
                  </a:lnTo>
                  <a:cubicBezTo>
                    <a:pt x="10371455" y="0"/>
                    <a:pt x="10378186" y="6858"/>
                    <a:pt x="10378186" y="15240"/>
                  </a:cubicBezTo>
                  <a:lnTo>
                    <a:pt x="10378186" y="2537714"/>
                  </a:lnTo>
                  <a:cubicBezTo>
                    <a:pt x="10378186" y="2546096"/>
                    <a:pt x="10371327" y="2552954"/>
                    <a:pt x="10362946" y="2552954"/>
                  </a:cubicBezTo>
                  <a:lnTo>
                    <a:pt x="15240" y="2552954"/>
                  </a:lnTo>
                  <a:cubicBezTo>
                    <a:pt x="6731" y="2552954"/>
                    <a:pt x="0" y="2546096"/>
                    <a:pt x="0" y="2537714"/>
                  </a:cubicBezTo>
                  <a:close/>
                </a:path>
              </a:pathLst>
            </a:custGeom>
            <a:solidFill>
              <a:srgbClr val="016EB5"/>
            </a:solidFill>
          </p:spPr>
        </p:sp>
        <p:sp>
          <p:nvSpPr>
            <p:cNvPr name="Freeform 34" id="34"/>
            <p:cNvSpPr/>
            <p:nvPr/>
          </p:nvSpPr>
          <p:spPr>
            <a:xfrm flipH="false" flipV="false" rot="0">
              <a:off x="0" y="0"/>
              <a:ext cx="10390886" cy="2565654"/>
            </a:xfrm>
            <a:custGeom>
              <a:avLst/>
              <a:gdLst/>
              <a:ahLst/>
              <a:cxnLst/>
              <a:rect r="r" b="b" t="t" l="l"/>
              <a:pathLst>
                <a:path h="2565654" w="10390886">
                  <a:moveTo>
                    <a:pt x="0" y="21590"/>
                  </a:moveTo>
                  <a:cubicBezTo>
                    <a:pt x="0" y="9652"/>
                    <a:pt x="9652" y="0"/>
                    <a:pt x="21590" y="0"/>
                  </a:cubicBezTo>
                  <a:lnTo>
                    <a:pt x="10369296" y="0"/>
                  </a:lnTo>
                  <a:lnTo>
                    <a:pt x="10369296" y="6350"/>
                  </a:lnTo>
                  <a:lnTo>
                    <a:pt x="10369296" y="0"/>
                  </a:lnTo>
                  <a:cubicBezTo>
                    <a:pt x="10381234" y="0"/>
                    <a:pt x="10390886" y="9652"/>
                    <a:pt x="10390886" y="21590"/>
                  </a:cubicBezTo>
                  <a:lnTo>
                    <a:pt x="10384536" y="21590"/>
                  </a:lnTo>
                  <a:lnTo>
                    <a:pt x="10390886" y="21590"/>
                  </a:lnTo>
                  <a:lnTo>
                    <a:pt x="10390886" y="2544064"/>
                  </a:lnTo>
                  <a:lnTo>
                    <a:pt x="10384536" y="2544064"/>
                  </a:lnTo>
                  <a:lnTo>
                    <a:pt x="10390886" y="2544064"/>
                  </a:lnTo>
                  <a:cubicBezTo>
                    <a:pt x="10390886" y="2556002"/>
                    <a:pt x="10381234" y="2565654"/>
                    <a:pt x="10369296" y="2565654"/>
                  </a:cubicBezTo>
                  <a:lnTo>
                    <a:pt x="10369296" y="2559304"/>
                  </a:lnTo>
                  <a:lnTo>
                    <a:pt x="10369296" y="2565654"/>
                  </a:lnTo>
                  <a:lnTo>
                    <a:pt x="21590" y="2565654"/>
                  </a:lnTo>
                  <a:lnTo>
                    <a:pt x="21590" y="2559304"/>
                  </a:lnTo>
                  <a:lnTo>
                    <a:pt x="21590" y="2565654"/>
                  </a:lnTo>
                  <a:cubicBezTo>
                    <a:pt x="9652" y="2565654"/>
                    <a:pt x="0" y="2556002"/>
                    <a:pt x="0" y="2544064"/>
                  </a:cubicBezTo>
                  <a:lnTo>
                    <a:pt x="0" y="21590"/>
                  </a:lnTo>
                  <a:lnTo>
                    <a:pt x="6350" y="21590"/>
                  </a:lnTo>
                  <a:lnTo>
                    <a:pt x="0" y="21590"/>
                  </a:lnTo>
                  <a:moveTo>
                    <a:pt x="12700" y="21590"/>
                  </a:moveTo>
                  <a:lnTo>
                    <a:pt x="12700" y="2544064"/>
                  </a:lnTo>
                  <a:lnTo>
                    <a:pt x="6350" y="2544064"/>
                  </a:lnTo>
                  <a:lnTo>
                    <a:pt x="12700" y="2544064"/>
                  </a:lnTo>
                  <a:cubicBezTo>
                    <a:pt x="12700" y="2548890"/>
                    <a:pt x="16637" y="2552954"/>
                    <a:pt x="21590" y="2552954"/>
                  </a:cubicBezTo>
                  <a:lnTo>
                    <a:pt x="10369296" y="2552954"/>
                  </a:lnTo>
                  <a:cubicBezTo>
                    <a:pt x="10374249" y="2552954"/>
                    <a:pt x="10378186" y="2548890"/>
                    <a:pt x="10378186" y="2544064"/>
                  </a:cubicBezTo>
                  <a:lnTo>
                    <a:pt x="10378186" y="21590"/>
                  </a:lnTo>
                  <a:cubicBezTo>
                    <a:pt x="10378186" y="16764"/>
                    <a:pt x="10374249" y="12700"/>
                    <a:pt x="10369296" y="12700"/>
                  </a:cubicBezTo>
                  <a:lnTo>
                    <a:pt x="21590" y="12700"/>
                  </a:lnTo>
                  <a:lnTo>
                    <a:pt x="21590" y="6350"/>
                  </a:lnTo>
                  <a:lnTo>
                    <a:pt x="21590" y="12700"/>
                  </a:lnTo>
                  <a:cubicBezTo>
                    <a:pt x="16637" y="12700"/>
                    <a:pt x="12700" y="16764"/>
                    <a:pt x="12700" y="21590"/>
                  </a:cubicBezTo>
                  <a:close/>
                </a:path>
              </a:pathLst>
            </a:custGeom>
            <a:solidFill>
              <a:srgbClr val="016EB5"/>
            </a:solidFill>
          </p:spPr>
        </p:sp>
      </p:grpSp>
      <p:grpSp>
        <p:nvGrpSpPr>
          <p:cNvPr name="Group 35" id="35"/>
          <p:cNvGrpSpPr/>
          <p:nvPr/>
        </p:nvGrpSpPr>
        <p:grpSpPr>
          <a:xfrm rot="0">
            <a:off x="5097901" y="4725403"/>
            <a:ext cx="2277586" cy="242909"/>
            <a:chOff x="0" y="0"/>
            <a:chExt cx="5693965" cy="607272"/>
          </a:xfrm>
        </p:grpSpPr>
        <p:sp>
          <p:nvSpPr>
            <p:cNvPr name="Freeform 36" id="36"/>
            <p:cNvSpPr/>
            <p:nvPr/>
          </p:nvSpPr>
          <p:spPr>
            <a:xfrm flipH="false" flipV="false" rot="0">
              <a:off x="0" y="0"/>
              <a:ext cx="5693965" cy="607272"/>
            </a:xfrm>
            <a:custGeom>
              <a:avLst/>
              <a:gdLst/>
              <a:ahLst/>
              <a:cxnLst/>
              <a:rect r="r" b="b" t="t" l="l"/>
              <a:pathLst>
                <a:path h="607272" w="5693965">
                  <a:moveTo>
                    <a:pt x="0" y="0"/>
                  </a:moveTo>
                  <a:lnTo>
                    <a:pt x="5693965" y="0"/>
                  </a:lnTo>
                  <a:lnTo>
                    <a:pt x="5693965" y="607272"/>
                  </a:lnTo>
                  <a:lnTo>
                    <a:pt x="0" y="607272"/>
                  </a:lnTo>
                  <a:close/>
                </a:path>
              </a:pathLst>
            </a:custGeom>
            <a:solidFill>
              <a:srgbClr val="000000">
                <a:alpha val="0"/>
              </a:srgbClr>
            </a:solidFill>
          </p:spPr>
        </p:sp>
        <p:sp>
          <p:nvSpPr>
            <p:cNvPr name="TextBox 37" id="37"/>
            <p:cNvSpPr txBox="true"/>
            <p:nvPr/>
          </p:nvSpPr>
          <p:spPr>
            <a:xfrm>
              <a:off x="0" y="-28575"/>
              <a:ext cx="5693965" cy="635847"/>
            </a:xfrm>
            <a:prstGeom prst="rect">
              <a:avLst/>
            </a:prstGeom>
          </p:spPr>
          <p:txBody>
            <a:bodyPr anchor="t" rtlCol="false" tIns="0" lIns="0" bIns="0" rIns="0"/>
            <a:lstStyle/>
            <a:p>
              <a:pPr algn="l">
                <a:lnSpc>
                  <a:spcPts val="1666"/>
                </a:lnSpc>
              </a:pPr>
              <a:r>
                <a:rPr lang="en-US" sz="1333" b="true">
                  <a:solidFill>
                    <a:srgbClr val="FBFDFE"/>
                  </a:solidFill>
                  <a:latin typeface="Avenir Bold"/>
                  <a:ea typeface="Avenir Bold"/>
                  <a:cs typeface="Avenir Bold"/>
                  <a:sym typeface="Avenir Bold"/>
                </a:rPr>
                <a:t>Reputational </a:t>
              </a:r>
              <a:r>
                <a:rPr lang="en-US" sz="1333" b="true">
                  <a:solidFill>
                    <a:srgbClr val="FBFDFE"/>
                  </a:solidFill>
                  <a:latin typeface="Avenir Bold"/>
                  <a:ea typeface="Avenir Bold"/>
                  <a:cs typeface="Avenir Bold"/>
                  <a:sym typeface="Avenir Bold"/>
                </a:rPr>
                <a:t>Depletion</a:t>
              </a:r>
            </a:p>
          </p:txBody>
        </p:sp>
      </p:grpSp>
      <p:grpSp>
        <p:nvGrpSpPr>
          <p:cNvPr name="Group 38" id="38"/>
          <p:cNvGrpSpPr/>
          <p:nvPr/>
        </p:nvGrpSpPr>
        <p:grpSpPr>
          <a:xfrm rot="0">
            <a:off x="5097901" y="5008322"/>
            <a:ext cx="3866515" cy="439420"/>
            <a:chOff x="0" y="0"/>
            <a:chExt cx="9666288" cy="1098550"/>
          </a:xfrm>
        </p:grpSpPr>
        <p:sp>
          <p:nvSpPr>
            <p:cNvPr name="Freeform 39" id="39"/>
            <p:cNvSpPr/>
            <p:nvPr/>
          </p:nvSpPr>
          <p:spPr>
            <a:xfrm flipH="false" flipV="false" rot="0">
              <a:off x="0" y="0"/>
              <a:ext cx="9666288" cy="1098550"/>
            </a:xfrm>
            <a:custGeom>
              <a:avLst/>
              <a:gdLst/>
              <a:ahLst/>
              <a:cxnLst/>
              <a:rect r="r" b="b" t="t" l="l"/>
              <a:pathLst>
                <a:path h="1098550" w="9666288">
                  <a:moveTo>
                    <a:pt x="0" y="0"/>
                  </a:moveTo>
                  <a:lnTo>
                    <a:pt x="9666288" y="0"/>
                  </a:lnTo>
                  <a:lnTo>
                    <a:pt x="9666288" y="1098550"/>
                  </a:lnTo>
                  <a:lnTo>
                    <a:pt x="0" y="1098550"/>
                  </a:lnTo>
                  <a:close/>
                </a:path>
              </a:pathLst>
            </a:custGeom>
            <a:solidFill>
              <a:srgbClr val="000000">
                <a:alpha val="0"/>
              </a:srgbClr>
            </a:solidFill>
          </p:spPr>
        </p:sp>
        <p:sp>
          <p:nvSpPr>
            <p:cNvPr name="TextBox 40" id="40"/>
            <p:cNvSpPr txBox="true"/>
            <p:nvPr/>
          </p:nvSpPr>
          <p:spPr>
            <a:xfrm>
              <a:off x="0" y="-57150"/>
              <a:ext cx="9666288" cy="1155700"/>
            </a:xfrm>
            <a:prstGeom prst="rect">
              <a:avLst/>
            </a:prstGeom>
          </p:spPr>
          <p:txBody>
            <a:bodyPr anchor="t" rtlCol="false" tIns="0" lIns="0" bIns="0" rIns="0"/>
            <a:lstStyle/>
            <a:p>
              <a:pPr algn="l">
                <a:lnSpc>
                  <a:spcPts val="1699"/>
                </a:lnSpc>
              </a:pPr>
              <a:r>
                <a:rPr lang="en-US" sz="1066">
                  <a:solidFill>
                    <a:srgbClr val="FBFDFE"/>
                  </a:solidFill>
                  <a:latin typeface="Avenir"/>
                  <a:ea typeface="Avenir"/>
                  <a:cs typeface="Avenir"/>
                  <a:sym typeface="Avenir"/>
                </a:rPr>
                <a:t>The use </a:t>
              </a:r>
              <a:r>
                <a:rPr lang="en-US" sz="1066">
                  <a:solidFill>
                    <a:srgbClr val="FBFDFE"/>
                  </a:solidFill>
                  <a:latin typeface="Avenir"/>
                  <a:ea typeface="Avenir"/>
                  <a:cs typeface="Avenir"/>
                  <a:sym typeface="Avenir"/>
                </a:rPr>
                <a:t>of the resource is perceived negatively by consumers or regulators (e.g. coltan mined with child labor).</a:t>
              </a:r>
            </a:p>
          </p:txBody>
        </p:sp>
      </p:grpSp>
      <p:grpSp>
        <p:nvGrpSpPr>
          <p:cNvPr name="Group 41" id="41"/>
          <p:cNvGrpSpPr/>
          <p:nvPr/>
        </p:nvGrpSpPr>
        <p:grpSpPr>
          <a:xfrm rot="0">
            <a:off x="644245" y="3420875"/>
            <a:ext cx="4156393" cy="1026239"/>
            <a:chOff x="0" y="0"/>
            <a:chExt cx="10390982" cy="2565598"/>
          </a:xfrm>
        </p:grpSpPr>
        <p:sp>
          <p:nvSpPr>
            <p:cNvPr name="Freeform 42" id="42"/>
            <p:cNvSpPr/>
            <p:nvPr/>
          </p:nvSpPr>
          <p:spPr>
            <a:xfrm flipH="false" flipV="false" rot="0">
              <a:off x="6350" y="6350"/>
              <a:ext cx="10378186" cy="2552954"/>
            </a:xfrm>
            <a:custGeom>
              <a:avLst/>
              <a:gdLst/>
              <a:ahLst/>
              <a:cxnLst/>
              <a:rect r="r" b="b" t="t" l="l"/>
              <a:pathLst>
                <a:path h="2552954" w="10378186">
                  <a:moveTo>
                    <a:pt x="0" y="15240"/>
                  </a:moveTo>
                  <a:cubicBezTo>
                    <a:pt x="0" y="6858"/>
                    <a:pt x="6858" y="0"/>
                    <a:pt x="15240" y="0"/>
                  </a:cubicBezTo>
                  <a:lnTo>
                    <a:pt x="10362946" y="0"/>
                  </a:lnTo>
                  <a:cubicBezTo>
                    <a:pt x="10371455" y="0"/>
                    <a:pt x="10378186" y="6858"/>
                    <a:pt x="10378186" y="15240"/>
                  </a:cubicBezTo>
                  <a:lnTo>
                    <a:pt x="10378186" y="2537714"/>
                  </a:lnTo>
                  <a:cubicBezTo>
                    <a:pt x="10378186" y="2546096"/>
                    <a:pt x="10371327" y="2552954"/>
                    <a:pt x="10362946" y="2552954"/>
                  </a:cubicBezTo>
                  <a:lnTo>
                    <a:pt x="15240" y="2552954"/>
                  </a:lnTo>
                  <a:cubicBezTo>
                    <a:pt x="6731" y="2552954"/>
                    <a:pt x="0" y="2546096"/>
                    <a:pt x="0" y="2537714"/>
                  </a:cubicBezTo>
                  <a:close/>
                </a:path>
              </a:pathLst>
            </a:custGeom>
            <a:solidFill>
              <a:srgbClr val="016EB5"/>
            </a:solidFill>
          </p:spPr>
        </p:sp>
        <p:sp>
          <p:nvSpPr>
            <p:cNvPr name="Freeform 43" id="43"/>
            <p:cNvSpPr/>
            <p:nvPr/>
          </p:nvSpPr>
          <p:spPr>
            <a:xfrm flipH="false" flipV="false" rot="0">
              <a:off x="0" y="0"/>
              <a:ext cx="10390886" cy="2565654"/>
            </a:xfrm>
            <a:custGeom>
              <a:avLst/>
              <a:gdLst/>
              <a:ahLst/>
              <a:cxnLst/>
              <a:rect r="r" b="b" t="t" l="l"/>
              <a:pathLst>
                <a:path h="2565654" w="10390886">
                  <a:moveTo>
                    <a:pt x="0" y="21590"/>
                  </a:moveTo>
                  <a:cubicBezTo>
                    <a:pt x="0" y="9652"/>
                    <a:pt x="9652" y="0"/>
                    <a:pt x="21590" y="0"/>
                  </a:cubicBezTo>
                  <a:lnTo>
                    <a:pt x="10369296" y="0"/>
                  </a:lnTo>
                  <a:lnTo>
                    <a:pt x="10369296" y="6350"/>
                  </a:lnTo>
                  <a:lnTo>
                    <a:pt x="10369296" y="0"/>
                  </a:lnTo>
                  <a:cubicBezTo>
                    <a:pt x="10381234" y="0"/>
                    <a:pt x="10390886" y="9652"/>
                    <a:pt x="10390886" y="21590"/>
                  </a:cubicBezTo>
                  <a:lnTo>
                    <a:pt x="10384536" y="21590"/>
                  </a:lnTo>
                  <a:lnTo>
                    <a:pt x="10390886" y="21590"/>
                  </a:lnTo>
                  <a:lnTo>
                    <a:pt x="10390886" y="2544064"/>
                  </a:lnTo>
                  <a:lnTo>
                    <a:pt x="10384536" y="2544064"/>
                  </a:lnTo>
                  <a:lnTo>
                    <a:pt x="10390886" y="2544064"/>
                  </a:lnTo>
                  <a:cubicBezTo>
                    <a:pt x="10390886" y="2556002"/>
                    <a:pt x="10381234" y="2565654"/>
                    <a:pt x="10369296" y="2565654"/>
                  </a:cubicBezTo>
                  <a:lnTo>
                    <a:pt x="10369296" y="2559304"/>
                  </a:lnTo>
                  <a:lnTo>
                    <a:pt x="10369296" y="2565654"/>
                  </a:lnTo>
                  <a:lnTo>
                    <a:pt x="21590" y="2565654"/>
                  </a:lnTo>
                  <a:lnTo>
                    <a:pt x="21590" y="2559304"/>
                  </a:lnTo>
                  <a:lnTo>
                    <a:pt x="21590" y="2565654"/>
                  </a:lnTo>
                  <a:cubicBezTo>
                    <a:pt x="9652" y="2565654"/>
                    <a:pt x="0" y="2556002"/>
                    <a:pt x="0" y="2544064"/>
                  </a:cubicBezTo>
                  <a:lnTo>
                    <a:pt x="0" y="21590"/>
                  </a:lnTo>
                  <a:lnTo>
                    <a:pt x="6350" y="21590"/>
                  </a:lnTo>
                  <a:lnTo>
                    <a:pt x="0" y="21590"/>
                  </a:lnTo>
                  <a:moveTo>
                    <a:pt x="12700" y="21590"/>
                  </a:moveTo>
                  <a:lnTo>
                    <a:pt x="12700" y="2544064"/>
                  </a:lnTo>
                  <a:lnTo>
                    <a:pt x="6350" y="2544064"/>
                  </a:lnTo>
                  <a:lnTo>
                    <a:pt x="12700" y="2544064"/>
                  </a:lnTo>
                  <a:cubicBezTo>
                    <a:pt x="12700" y="2548890"/>
                    <a:pt x="16637" y="2552954"/>
                    <a:pt x="21590" y="2552954"/>
                  </a:cubicBezTo>
                  <a:lnTo>
                    <a:pt x="10369296" y="2552954"/>
                  </a:lnTo>
                  <a:cubicBezTo>
                    <a:pt x="10374249" y="2552954"/>
                    <a:pt x="10378186" y="2548890"/>
                    <a:pt x="10378186" y="2544064"/>
                  </a:cubicBezTo>
                  <a:lnTo>
                    <a:pt x="10378186" y="21590"/>
                  </a:lnTo>
                  <a:cubicBezTo>
                    <a:pt x="10378186" y="16764"/>
                    <a:pt x="10374249" y="12700"/>
                    <a:pt x="10369296" y="12700"/>
                  </a:cubicBezTo>
                  <a:lnTo>
                    <a:pt x="21590" y="12700"/>
                  </a:lnTo>
                  <a:lnTo>
                    <a:pt x="21590" y="6350"/>
                  </a:lnTo>
                  <a:lnTo>
                    <a:pt x="21590" y="12700"/>
                  </a:lnTo>
                  <a:cubicBezTo>
                    <a:pt x="16637" y="12700"/>
                    <a:pt x="12700" y="16764"/>
                    <a:pt x="12700" y="21590"/>
                  </a:cubicBezTo>
                  <a:close/>
                </a:path>
              </a:pathLst>
            </a:custGeom>
            <a:solidFill>
              <a:srgbClr val="016EB5"/>
            </a:solidFill>
          </p:spPr>
        </p:sp>
      </p:grpSp>
      <p:grpSp>
        <p:nvGrpSpPr>
          <p:cNvPr name="Group 44" id="44"/>
          <p:cNvGrpSpPr/>
          <p:nvPr/>
        </p:nvGrpSpPr>
        <p:grpSpPr>
          <a:xfrm rot="0">
            <a:off x="789184" y="3565813"/>
            <a:ext cx="1716881" cy="242909"/>
            <a:chOff x="0" y="0"/>
            <a:chExt cx="4292203" cy="607272"/>
          </a:xfrm>
        </p:grpSpPr>
        <p:sp>
          <p:nvSpPr>
            <p:cNvPr name="Freeform 45" id="45"/>
            <p:cNvSpPr/>
            <p:nvPr/>
          </p:nvSpPr>
          <p:spPr>
            <a:xfrm flipH="false" flipV="false" rot="0">
              <a:off x="0" y="0"/>
              <a:ext cx="4292204" cy="607272"/>
            </a:xfrm>
            <a:custGeom>
              <a:avLst/>
              <a:gdLst/>
              <a:ahLst/>
              <a:cxnLst/>
              <a:rect r="r" b="b" t="t" l="l"/>
              <a:pathLst>
                <a:path h="607272" w="4292204">
                  <a:moveTo>
                    <a:pt x="0" y="0"/>
                  </a:moveTo>
                  <a:lnTo>
                    <a:pt x="4292204" y="0"/>
                  </a:lnTo>
                  <a:lnTo>
                    <a:pt x="4292204" y="607272"/>
                  </a:lnTo>
                  <a:lnTo>
                    <a:pt x="0" y="607272"/>
                  </a:lnTo>
                  <a:close/>
                </a:path>
              </a:pathLst>
            </a:custGeom>
            <a:solidFill>
              <a:srgbClr val="000000">
                <a:alpha val="0"/>
              </a:srgbClr>
            </a:solidFill>
          </p:spPr>
        </p:sp>
        <p:sp>
          <p:nvSpPr>
            <p:cNvPr name="TextBox 46" id="46"/>
            <p:cNvSpPr txBox="true"/>
            <p:nvPr/>
          </p:nvSpPr>
          <p:spPr>
            <a:xfrm>
              <a:off x="0" y="-28575"/>
              <a:ext cx="4292203" cy="635847"/>
            </a:xfrm>
            <a:prstGeom prst="rect">
              <a:avLst/>
            </a:prstGeom>
          </p:spPr>
          <p:txBody>
            <a:bodyPr anchor="t" rtlCol="false" tIns="0" lIns="0" bIns="0" rIns="0"/>
            <a:lstStyle/>
            <a:p>
              <a:pPr algn="l">
                <a:lnSpc>
                  <a:spcPts val="1666"/>
                </a:lnSpc>
              </a:pPr>
              <a:r>
                <a:rPr lang="en-US" sz="1333" b="true">
                  <a:solidFill>
                    <a:srgbClr val="FBFDFE"/>
                  </a:solidFill>
                  <a:latin typeface="Avenir Bold"/>
                  <a:ea typeface="Avenir Bold"/>
                  <a:cs typeface="Avenir Bold"/>
                  <a:sym typeface="Avenir Bold"/>
                </a:rPr>
                <a:t>Economic Depletion</a:t>
              </a:r>
            </a:p>
          </p:txBody>
        </p:sp>
      </p:grpSp>
      <p:grpSp>
        <p:nvGrpSpPr>
          <p:cNvPr name="Group 47" id="47"/>
          <p:cNvGrpSpPr/>
          <p:nvPr/>
        </p:nvGrpSpPr>
        <p:grpSpPr>
          <a:xfrm rot="0">
            <a:off x="789184" y="3862755"/>
            <a:ext cx="3866515" cy="439420"/>
            <a:chOff x="0" y="0"/>
            <a:chExt cx="9666288" cy="1098550"/>
          </a:xfrm>
        </p:grpSpPr>
        <p:sp>
          <p:nvSpPr>
            <p:cNvPr name="Freeform 48" id="48"/>
            <p:cNvSpPr/>
            <p:nvPr/>
          </p:nvSpPr>
          <p:spPr>
            <a:xfrm flipH="false" flipV="false" rot="0">
              <a:off x="0" y="0"/>
              <a:ext cx="9666288" cy="1098550"/>
            </a:xfrm>
            <a:custGeom>
              <a:avLst/>
              <a:gdLst/>
              <a:ahLst/>
              <a:cxnLst/>
              <a:rect r="r" b="b" t="t" l="l"/>
              <a:pathLst>
                <a:path h="1098550" w="9666288">
                  <a:moveTo>
                    <a:pt x="0" y="0"/>
                  </a:moveTo>
                  <a:lnTo>
                    <a:pt x="9666288" y="0"/>
                  </a:lnTo>
                  <a:lnTo>
                    <a:pt x="9666288" y="1098550"/>
                  </a:lnTo>
                  <a:lnTo>
                    <a:pt x="0" y="1098550"/>
                  </a:lnTo>
                  <a:close/>
                </a:path>
              </a:pathLst>
            </a:custGeom>
            <a:solidFill>
              <a:srgbClr val="000000">
                <a:alpha val="0"/>
              </a:srgbClr>
            </a:solidFill>
          </p:spPr>
        </p:sp>
        <p:sp>
          <p:nvSpPr>
            <p:cNvPr name="TextBox 49" id="49"/>
            <p:cNvSpPr txBox="true"/>
            <p:nvPr/>
          </p:nvSpPr>
          <p:spPr>
            <a:xfrm>
              <a:off x="0" y="-57150"/>
              <a:ext cx="9666288" cy="1155700"/>
            </a:xfrm>
            <a:prstGeom prst="rect">
              <a:avLst/>
            </a:prstGeom>
          </p:spPr>
          <p:txBody>
            <a:bodyPr anchor="t" rtlCol="false" tIns="0" lIns="0" bIns="0" rIns="0"/>
            <a:lstStyle/>
            <a:p>
              <a:pPr algn="l">
                <a:lnSpc>
                  <a:spcPts val="1699"/>
                </a:lnSpc>
              </a:pPr>
              <a:r>
                <a:rPr lang="en-US" sz="1066">
                  <a:solidFill>
                    <a:srgbClr val="FBFDFE"/>
                  </a:solidFill>
                  <a:latin typeface="Avenir"/>
                  <a:ea typeface="Avenir"/>
                  <a:cs typeface="Avenir"/>
                  <a:sym typeface="Avenir"/>
                </a:rPr>
                <a:t>When extraction costs become too high to remain profitable in the market.</a:t>
              </a:r>
            </a:p>
          </p:txBody>
        </p:sp>
      </p:grpSp>
      <p:grpSp>
        <p:nvGrpSpPr>
          <p:cNvPr name="Group 50" id="50"/>
          <p:cNvGrpSpPr/>
          <p:nvPr/>
        </p:nvGrpSpPr>
        <p:grpSpPr>
          <a:xfrm rot="0">
            <a:off x="4952962" y="3420875"/>
            <a:ext cx="4156393" cy="1026239"/>
            <a:chOff x="0" y="0"/>
            <a:chExt cx="10390982" cy="2565598"/>
          </a:xfrm>
        </p:grpSpPr>
        <p:sp>
          <p:nvSpPr>
            <p:cNvPr name="Freeform 51" id="51"/>
            <p:cNvSpPr/>
            <p:nvPr/>
          </p:nvSpPr>
          <p:spPr>
            <a:xfrm flipH="false" flipV="false" rot="0">
              <a:off x="6350" y="6350"/>
              <a:ext cx="10378186" cy="2552954"/>
            </a:xfrm>
            <a:custGeom>
              <a:avLst/>
              <a:gdLst/>
              <a:ahLst/>
              <a:cxnLst/>
              <a:rect r="r" b="b" t="t" l="l"/>
              <a:pathLst>
                <a:path h="2552954" w="10378186">
                  <a:moveTo>
                    <a:pt x="0" y="15240"/>
                  </a:moveTo>
                  <a:cubicBezTo>
                    <a:pt x="0" y="6858"/>
                    <a:pt x="6858" y="0"/>
                    <a:pt x="15240" y="0"/>
                  </a:cubicBezTo>
                  <a:lnTo>
                    <a:pt x="10362946" y="0"/>
                  </a:lnTo>
                  <a:cubicBezTo>
                    <a:pt x="10371455" y="0"/>
                    <a:pt x="10378186" y="6858"/>
                    <a:pt x="10378186" y="15240"/>
                  </a:cubicBezTo>
                  <a:lnTo>
                    <a:pt x="10378186" y="2537714"/>
                  </a:lnTo>
                  <a:cubicBezTo>
                    <a:pt x="10378186" y="2546096"/>
                    <a:pt x="10371327" y="2552954"/>
                    <a:pt x="10362946" y="2552954"/>
                  </a:cubicBezTo>
                  <a:lnTo>
                    <a:pt x="15240" y="2552954"/>
                  </a:lnTo>
                  <a:cubicBezTo>
                    <a:pt x="6731" y="2552954"/>
                    <a:pt x="0" y="2546096"/>
                    <a:pt x="0" y="2537714"/>
                  </a:cubicBezTo>
                  <a:close/>
                </a:path>
              </a:pathLst>
            </a:custGeom>
            <a:solidFill>
              <a:srgbClr val="016EB5"/>
            </a:solidFill>
          </p:spPr>
        </p:sp>
        <p:sp>
          <p:nvSpPr>
            <p:cNvPr name="Freeform 52" id="52"/>
            <p:cNvSpPr/>
            <p:nvPr/>
          </p:nvSpPr>
          <p:spPr>
            <a:xfrm flipH="false" flipV="false" rot="0">
              <a:off x="0" y="0"/>
              <a:ext cx="10390886" cy="2565654"/>
            </a:xfrm>
            <a:custGeom>
              <a:avLst/>
              <a:gdLst/>
              <a:ahLst/>
              <a:cxnLst/>
              <a:rect r="r" b="b" t="t" l="l"/>
              <a:pathLst>
                <a:path h="2565654" w="10390886">
                  <a:moveTo>
                    <a:pt x="0" y="21590"/>
                  </a:moveTo>
                  <a:cubicBezTo>
                    <a:pt x="0" y="9652"/>
                    <a:pt x="9652" y="0"/>
                    <a:pt x="21590" y="0"/>
                  </a:cubicBezTo>
                  <a:lnTo>
                    <a:pt x="10369296" y="0"/>
                  </a:lnTo>
                  <a:lnTo>
                    <a:pt x="10369296" y="6350"/>
                  </a:lnTo>
                  <a:lnTo>
                    <a:pt x="10369296" y="0"/>
                  </a:lnTo>
                  <a:cubicBezTo>
                    <a:pt x="10381234" y="0"/>
                    <a:pt x="10390886" y="9652"/>
                    <a:pt x="10390886" y="21590"/>
                  </a:cubicBezTo>
                  <a:lnTo>
                    <a:pt x="10384536" y="21590"/>
                  </a:lnTo>
                  <a:lnTo>
                    <a:pt x="10390886" y="21590"/>
                  </a:lnTo>
                  <a:lnTo>
                    <a:pt x="10390886" y="2544064"/>
                  </a:lnTo>
                  <a:lnTo>
                    <a:pt x="10384536" y="2544064"/>
                  </a:lnTo>
                  <a:lnTo>
                    <a:pt x="10390886" y="2544064"/>
                  </a:lnTo>
                  <a:cubicBezTo>
                    <a:pt x="10390886" y="2556002"/>
                    <a:pt x="10381234" y="2565654"/>
                    <a:pt x="10369296" y="2565654"/>
                  </a:cubicBezTo>
                  <a:lnTo>
                    <a:pt x="10369296" y="2559304"/>
                  </a:lnTo>
                  <a:lnTo>
                    <a:pt x="10369296" y="2565654"/>
                  </a:lnTo>
                  <a:lnTo>
                    <a:pt x="21590" y="2565654"/>
                  </a:lnTo>
                  <a:lnTo>
                    <a:pt x="21590" y="2559304"/>
                  </a:lnTo>
                  <a:lnTo>
                    <a:pt x="21590" y="2565654"/>
                  </a:lnTo>
                  <a:cubicBezTo>
                    <a:pt x="9652" y="2565654"/>
                    <a:pt x="0" y="2556002"/>
                    <a:pt x="0" y="2544064"/>
                  </a:cubicBezTo>
                  <a:lnTo>
                    <a:pt x="0" y="21590"/>
                  </a:lnTo>
                  <a:lnTo>
                    <a:pt x="6350" y="21590"/>
                  </a:lnTo>
                  <a:lnTo>
                    <a:pt x="0" y="21590"/>
                  </a:lnTo>
                  <a:moveTo>
                    <a:pt x="12700" y="21590"/>
                  </a:moveTo>
                  <a:lnTo>
                    <a:pt x="12700" y="2544064"/>
                  </a:lnTo>
                  <a:lnTo>
                    <a:pt x="6350" y="2544064"/>
                  </a:lnTo>
                  <a:lnTo>
                    <a:pt x="12700" y="2544064"/>
                  </a:lnTo>
                  <a:cubicBezTo>
                    <a:pt x="12700" y="2548890"/>
                    <a:pt x="16637" y="2552954"/>
                    <a:pt x="21590" y="2552954"/>
                  </a:cubicBezTo>
                  <a:lnTo>
                    <a:pt x="10369296" y="2552954"/>
                  </a:lnTo>
                  <a:cubicBezTo>
                    <a:pt x="10374249" y="2552954"/>
                    <a:pt x="10378186" y="2548890"/>
                    <a:pt x="10378186" y="2544064"/>
                  </a:cubicBezTo>
                  <a:lnTo>
                    <a:pt x="10378186" y="21590"/>
                  </a:lnTo>
                  <a:cubicBezTo>
                    <a:pt x="10378186" y="16764"/>
                    <a:pt x="10374249" y="12700"/>
                    <a:pt x="10369296" y="12700"/>
                  </a:cubicBezTo>
                  <a:lnTo>
                    <a:pt x="21590" y="12700"/>
                  </a:lnTo>
                  <a:lnTo>
                    <a:pt x="21590" y="6350"/>
                  </a:lnTo>
                  <a:lnTo>
                    <a:pt x="21590" y="12700"/>
                  </a:lnTo>
                  <a:cubicBezTo>
                    <a:pt x="16637" y="12700"/>
                    <a:pt x="12700" y="16764"/>
                    <a:pt x="12700" y="21590"/>
                  </a:cubicBezTo>
                  <a:close/>
                </a:path>
              </a:pathLst>
            </a:custGeom>
            <a:solidFill>
              <a:srgbClr val="016EB5"/>
            </a:solidFill>
          </p:spPr>
        </p:sp>
      </p:grpSp>
      <p:grpSp>
        <p:nvGrpSpPr>
          <p:cNvPr name="Group 53" id="53"/>
          <p:cNvGrpSpPr/>
          <p:nvPr/>
        </p:nvGrpSpPr>
        <p:grpSpPr>
          <a:xfrm rot="0">
            <a:off x="5097901" y="3565813"/>
            <a:ext cx="1716881" cy="242909"/>
            <a:chOff x="0" y="0"/>
            <a:chExt cx="4292203" cy="607272"/>
          </a:xfrm>
        </p:grpSpPr>
        <p:sp>
          <p:nvSpPr>
            <p:cNvPr name="Freeform 54" id="54"/>
            <p:cNvSpPr/>
            <p:nvPr/>
          </p:nvSpPr>
          <p:spPr>
            <a:xfrm flipH="false" flipV="false" rot="0">
              <a:off x="0" y="0"/>
              <a:ext cx="4292204" cy="607272"/>
            </a:xfrm>
            <a:custGeom>
              <a:avLst/>
              <a:gdLst/>
              <a:ahLst/>
              <a:cxnLst/>
              <a:rect r="r" b="b" t="t" l="l"/>
              <a:pathLst>
                <a:path h="607272" w="4292204">
                  <a:moveTo>
                    <a:pt x="0" y="0"/>
                  </a:moveTo>
                  <a:lnTo>
                    <a:pt x="4292204" y="0"/>
                  </a:lnTo>
                  <a:lnTo>
                    <a:pt x="4292204" y="607272"/>
                  </a:lnTo>
                  <a:lnTo>
                    <a:pt x="0" y="607272"/>
                  </a:lnTo>
                  <a:close/>
                </a:path>
              </a:pathLst>
            </a:custGeom>
            <a:solidFill>
              <a:srgbClr val="000000">
                <a:alpha val="0"/>
              </a:srgbClr>
            </a:solidFill>
          </p:spPr>
        </p:sp>
        <p:sp>
          <p:nvSpPr>
            <p:cNvPr name="TextBox 55" id="55"/>
            <p:cNvSpPr txBox="true"/>
            <p:nvPr/>
          </p:nvSpPr>
          <p:spPr>
            <a:xfrm>
              <a:off x="0" y="-28575"/>
              <a:ext cx="4292203" cy="635847"/>
            </a:xfrm>
            <a:prstGeom prst="rect">
              <a:avLst/>
            </a:prstGeom>
          </p:spPr>
          <p:txBody>
            <a:bodyPr anchor="t" rtlCol="false" tIns="0" lIns="0" bIns="0" rIns="0"/>
            <a:lstStyle/>
            <a:p>
              <a:pPr algn="l">
                <a:lnSpc>
                  <a:spcPts val="1666"/>
                </a:lnSpc>
              </a:pPr>
              <a:r>
                <a:rPr lang="en-US" sz="1333" b="true">
                  <a:solidFill>
                    <a:srgbClr val="FBFDFE"/>
                  </a:solidFill>
                  <a:latin typeface="Avenir Bold"/>
                  <a:ea typeface="Avenir Bold"/>
                  <a:cs typeface="Avenir Bold"/>
                  <a:sym typeface="Avenir Bold"/>
                </a:rPr>
                <a:t>Ecological Depletion</a:t>
              </a:r>
            </a:p>
          </p:txBody>
        </p:sp>
      </p:grpSp>
      <p:grpSp>
        <p:nvGrpSpPr>
          <p:cNvPr name="Group 56" id="56"/>
          <p:cNvGrpSpPr/>
          <p:nvPr/>
        </p:nvGrpSpPr>
        <p:grpSpPr>
          <a:xfrm rot="0">
            <a:off x="5097901" y="3862755"/>
            <a:ext cx="3866515" cy="439420"/>
            <a:chOff x="0" y="0"/>
            <a:chExt cx="9666288" cy="1098550"/>
          </a:xfrm>
        </p:grpSpPr>
        <p:sp>
          <p:nvSpPr>
            <p:cNvPr name="Freeform 57" id="57"/>
            <p:cNvSpPr/>
            <p:nvPr/>
          </p:nvSpPr>
          <p:spPr>
            <a:xfrm flipH="false" flipV="false" rot="0">
              <a:off x="0" y="0"/>
              <a:ext cx="9666288" cy="1098550"/>
            </a:xfrm>
            <a:custGeom>
              <a:avLst/>
              <a:gdLst/>
              <a:ahLst/>
              <a:cxnLst/>
              <a:rect r="r" b="b" t="t" l="l"/>
              <a:pathLst>
                <a:path h="1098550" w="9666288">
                  <a:moveTo>
                    <a:pt x="0" y="0"/>
                  </a:moveTo>
                  <a:lnTo>
                    <a:pt x="9666288" y="0"/>
                  </a:lnTo>
                  <a:lnTo>
                    <a:pt x="9666288" y="1098550"/>
                  </a:lnTo>
                  <a:lnTo>
                    <a:pt x="0" y="1098550"/>
                  </a:lnTo>
                  <a:close/>
                </a:path>
              </a:pathLst>
            </a:custGeom>
            <a:solidFill>
              <a:srgbClr val="000000">
                <a:alpha val="0"/>
              </a:srgbClr>
            </a:solidFill>
          </p:spPr>
        </p:sp>
        <p:sp>
          <p:nvSpPr>
            <p:cNvPr name="TextBox 58" id="58"/>
            <p:cNvSpPr txBox="true"/>
            <p:nvPr/>
          </p:nvSpPr>
          <p:spPr>
            <a:xfrm>
              <a:off x="0" y="-57150"/>
              <a:ext cx="9666288" cy="1155700"/>
            </a:xfrm>
            <a:prstGeom prst="rect">
              <a:avLst/>
            </a:prstGeom>
          </p:spPr>
          <p:txBody>
            <a:bodyPr anchor="t" rtlCol="false" tIns="0" lIns="0" bIns="0" rIns="0"/>
            <a:lstStyle/>
            <a:p>
              <a:pPr algn="l">
                <a:lnSpc>
                  <a:spcPts val="1699"/>
                </a:lnSpc>
              </a:pPr>
              <a:r>
                <a:rPr lang="en-US" sz="1066">
                  <a:solidFill>
                    <a:srgbClr val="FBFDFE"/>
                  </a:solidFill>
                  <a:latin typeface="Avenir"/>
                  <a:ea typeface="Avenir"/>
                  <a:cs typeface="Avenir"/>
                  <a:sym typeface="Avenir"/>
                </a:rPr>
                <a:t>Environmental restrictions prohibit exploitation due to sustainability concerns.</a:t>
              </a:r>
            </a:p>
          </p:txBody>
        </p:sp>
      </p:grpSp>
      <p:grpSp>
        <p:nvGrpSpPr>
          <p:cNvPr name="Group 59" id="59"/>
          <p:cNvGrpSpPr/>
          <p:nvPr/>
        </p:nvGrpSpPr>
        <p:grpSpPr>
          <a:xfrm rot="0">
            <a:off x="644245" y="4580464"/>
            <a:ext cx="4156393" cy="1026239"/>
            <a:chOff x="0" y="0"/>
            <a:chExt cx="10390982" cy="2565598"/>
          </a:xfrm>
        </p:grpSpPr>
        <p:sp>
          <p:nvSpPr>
            <p:cNvPr name="Freeform 60" id="60"/>
            <p:cNvSpPr/>
            <p:nvPr/>
          </p:nvSpPr>
          <p:spPr>
            <a:xfrm flipH="false" flipV="false" rot="0">
              <a:off x="6350" y="6350"/>
              <a:ext cx="10378186" cy="2552954"/>
            </a:xfrm>
            <a:custGeom>
              <a:avLst/>
              <a:gdLst/>
              <a:ahLst/>
              <a:cxnLst/>
              <a:rect r="r" b="b" t="t" l="l"/>
              <a:pathLst>
                <a:path h="2552954" w="10378186">
                  <a:moveTo>
                    <a:pt x="0" y="15240"/>
                  </a:moveTo>
                  <a:cubicBezTo>
                    <a:pt x="0" y="6858"/>
                    <a:pt x="6858" y="0"/>
                    <a:pt x="15240" y="0"/>
                  </a:cubicBezTo>
                  <a:lnTo>
                    <a:pt x="10362946" y="0"/>
                  </a:lnTo>
                  <a:cubicBezTo>
                    <a:pt x="10371455" y="0"/>
                    <a:pt x="10378186" y="6858"/>
                    <a:pt x="10378186" y="15240"/>
                  </a:cubicBezTo>
                  <a:lnTo>
                    <a:pt x="10378186" y="2537714"/>
                  </a:lnTo>
                  <a:cubicBezTo>
                    <a:pt x="10378186" y="2546096"/>
                    <a:pt x="10371327" y="2552954"/>
                    <a:pt x="10362946" y="2552954"/>
                  </a:cubicBezTo>
                  <a:lnTo>
                    <a:pt x="15240" y="2552954"/>
                  </a:lnTo>
                  <a:cubicBezTo>
                    <a:pt x="6731" y="2552954"/>
                    <a:pt x="0" y="2546096"/>
                    <a:pt x="0" y="2537714"/>
                  </a:cubicBezTo>
                  <a:close/>
                </a:path>
              </a:pathLst>
            </a:custGeom>
            <a:solidFill>
              <a:srgbClr val="016EB5"/>
            </a:solidFill>
          </p:spPr>
        </p:sp>
        <p:sp>
          <p:nvSpPr>
            <p:cNvPr name="Freeform 61" id="61"/>
            <p:cNvSpPr/>
            <p:nvPr/>
          </p:nvSpPr>
          <p:spPr>
            <a:xfrm flipH="false" flipV="false" rot="0">
              <a:off x="0" y="0"/>
              <a:ext cx="10390886" cy="2565654"/>
            </a:xfrm>
            <a:custGeom>
              <a:avLst/>
              <a:gdLst/>
              <a:ahLst/>
              <a:cxnLst/>
              <a:rect r="r" b="b" t="t" l="l"/>
              <a:pathLst>
                <a:path h="2565654" w="10390886">
                  <a:moveTo>
                    <a:pt x="0" y="21590"/>
                  </a:moveTo>
                  <a:cubicBezTo>
                    <a:pt x="0" y="9652"/>
                    <a:pt x="9652" y="0"/>
                    <a:pt x="21590" y="0"/>
                  </a:cubicBezTo>
                  <a:lnTo>
                    <a:pt x="10369296" y="0"/>
                  </a:lnTo>
                  <a:lnTo>
                    <a:pt x="10369296" y="6350"/>
                  </a:lnTo>
                  <a:lnTo>
                    <a:pt x="10369296" y="0"/>
                  </a:lnTo>
                  <a:cubicBezTo>
                    <a:pt x="10381234" y="0"/>
                    <a:pt x="10390886" y="9652"/>
                    <a:pt x="10390886" y="21590"/>
                  </a:cubicBezTo>
                  <a:lnTo>
                    <a:pt x="10384536" y="21590"/>
                  </a:lnTo>
                  <a:lnTo>
                    <a:pt x="10390886" y="21590"/>
                  </a:lnTo>
                  <a:lnTo>
                    <a:pt x="10390886" y="2544064"/>
                  </a:lnTo>
                  <a:lnTo>
                    <a:pt x="10384536" y="2544064"/>
                  </a:lnTo>
                  <a:lnTo>
                    <a:pt x="10390886" y="2544064"/>
                  </a:lnTo>
                  <a:cubicBezTo>
                    <a:pt x="10390886" y="2556002"/>
                    <a:pt x="10381234" y="2565654"/>
                    <a:pt x="10369296" y="2565654"/>
                  </a:cubicBezTo>
                  <a:lnTo>
                    <a:pt x="10369296" y="2559304"/>
                  </a:lnTo>
                  <a:lnTo>
                    <a:pt x="10369296" y="2565654"/>
                  </a:lnTo>
                  <a:lnTo>
                    <a:pt x="21590" y="2565654"/>
                  </a:lnTo>
                  <a:lnTo>
                    <a:pt x="21590" y="2559304"/>
                  </a:lnTo>
                  <a:lnTo>
                    <a:pt x="21590" y="2565654"/>
                  </a:lnTo>
                  <a:cubicBezTo>
                    <a:pt x="9652" y="2565654"/>
                    <a:pt x="0" y="2556002"/>
                    <a:pt x="0" y="2544064"/>
                  </a:cubicBezTo>
                  <a:lnTo>
                    <a:pt x="0" y="21590"/>
                  </a:lnTo>
                  <a:lnTo>
                    <a:pt x="6350" y="21590"/>
                  </a:lnTo>
                  <a:lnTo>
                    <a:pt x="0" y="21590"/>
                  </a:lnTo>
                  <a:moveTo>
                    <a:pt x="12700" y="21590"/>
                  </a:moveTo>
                  <a:lnTo>
                    <a:pt x="12700" y="2544064"/>
                  </a:lnTo>
                  <a:lnTo>
                    <a:pt x="6350" y="2544064"/>
                  </a:lnTo>
                  <a:lnTo>
                    <a:pt x="12700" y="2544064"/>
                  </a:lnTo>
                  <a:cubicBezTo>
                    <a:pt x="12700" y="2548890"/>
                    <a:pt x="16637" y="2552954"/>
                    <a:pt x="21590" y="2552954"/>
                  </a:cubicBezTo>
                  <a:lnTo>
                    <a:pt x="10369296" y="2552954"/>
                  </a:lnTo>
                  <a:cubicBezTo>
                    <a:pt x="10374249" y="2552954"/>
                    <a:pt x="10378186" y="2548890"/>
                    <a:pt x="10378186" y="2544064"/>
                  </a:cubicBezTo>
                  <a:lnTo>
                    <a:pt x="10378186" y="21590"/>
                  </a:lnTo>
                  <a:cubicBezTo>
                    <a:pt x="10378186" y="16764"/>
                    <a:pt x="10374249" y="12700"/>
                    <a:pt x="10369296" y="12700"/>
                  </a:cubicBezTo>
                  <a:lnTo>
                    <a:pt x="21590" y="12700"/>
                  </a:lnTo>
                  <a:lnTo>
                    <a:pt x="21590" y="6350"/>
                  </a:lnTo>
                  <a:lnTo>
                    <a:pt x="21590" y="12700"/>
                  </a:lnTo>
                  <a:cubicBezTo>
                    <a:pt x="16637" y="12700"/>
                    <a:pt x="12700" y="16764"/>
                    <a:pt x="12700" y="21590"/>
                  </a:cubicBezTo>
                  <a:close/>
                </a:path>
              </a:pathLst>
            </a:custGeom>
            <a:solidFill>
              <a:srgbClr val="016EB5"/>
            </a:solidFill>
          </p:spPr>
        </p:sp>
      </p:grpSp>
      <p:grpSp>
        <p:nvGrpSpPr>
          <p:cNvPr name="Group 62" id="62"/>
          <p:cNvGrpSpPr/>
          <p:nvPr/>
        </p:nvGrpSpPr>
        <p:grpSpPr>
          <a:xfrm rot="0">
            <a:off x="789184" y="4725403"/>
            <a:ext cx="2216089" cy="242909"/>
            <a:chOff x="0" y="0"/>
            <a:chExt cx="5540224" cy="607272"/>
          </a:xfrm>
        </p:grpSpPr>
        <p:sp>
          <p:nvSpPr>
            <p:cNvPr name="Freeform 63" id="63"/>
            <p:cNvSpPr/>
            <p:nvPr/>
          </p:nvSpPr>
          <p:spPr>
            <a:xfrm flipH="false" flipV="false" rot="0">
              <a:off x="0" y="0"/>
              <a:ext cx="5540224" cy="607272"/>
            </a:xfrm>
            <a:custGeom>
              <a:avLst/>
              <a:gdLst/>
              <a:ahLst/>
              <a:cxnLst/>
              <a:rect r="r" b="b" t="t" l="l"/>
              <a:pathLst>
                <a:path h="607272" w="5540224">
                  <a:moveTo>
                    <a:pt x="0" y="0"/>
                  </a:moveTo>
                  <a:lnTo>
                    <a:pt x="5540224" y="0"/>
                  </a:lnTo>
                  <a:lnTo>
                    <a:pt x="5540224" y="607272"/>
                  </a:lnTo>
                  <a:lnTo>
                    <a:pt x="0" y="607272"/>
                  </a:lnTo>
                  <a:close/>
                </a:path>
              </a:pathLst>
            </a:custGeom>
            <a:solidFill>
              <a:srgbClr val="000000">
                <a:alpha val="0"/>
              </a:srgbClr>
            </a:solidFill>
          </p:spPr>
        </p:sp>
        <p:sp>
          <p:nvSpPr>
            <p:cNvPr name="TextBox 64" id="64"/>
            <p:cNvSpPr txBox="true"/>
            <p:nvPr/>
          </p:nvSpPr>
          <p:spPr>
            <a:xfrm>
              <a:off x="0" y="-28575"/>
              <a:ext cx="5540224" cy="635847"/>
            </a:xfrm>
            <a:prstGeom prst="rect">
              <a:avLst/>
            </a:prstGeom>
          </p:spPr>
          <p:txBody>
            <a:bodyPr anchor="t" rtlCol="false" tIns="0" lIns="0" bIns="0" rIns="0"/>
            <a:lstStyle/>
            <a:p>
              <a:pPr algn="l">
                <a:lnSpc>
                  <a:spcPts val="1666"/>
                </a:lnSpc>
              </a:pPr>
              <a:r>
                <a:rPr lang="en-US" sz="1333" b="true">
                  <a:solidFill>
                    <a:srgbClr val="FBFDFE"/>
                  </a:solidFill>
                  <a:latin typeface="Avenir Bold"/>
                  <a:ea typeface="Avenir Bold"/>
                  <a:cs typeface="Avenir Bold"/>
                  <a:sym typeface="Avenir Bold"/>
                </a:rPr>
                <a:t>Geopolitical Depletion</a:t>
              </a:r>
            </a:p>
          </p:txBody>
        </p:sp>
      </p:grpSp>
      <p:grpSp>
        <p:nvGrpSpPr>
          <p:cNvPr name="Group 65" id="65"/>
          <p:cNvGrpSpPr/>
          <p:nvPr/>
        </p:nvGrpSpPr>
        <p:grpSpPr>
          <a:xfrm rot="0">
            <a:off x="789184" y="5022345"/>
            <a:ext cx="3866515" cy="439420"/>
            <a:chOff x="0" y="0"/>
            <a:chExt cx="9666288" cy="1098550"/>
          </a:xfrm>
        </p:grpSpPr>
        <p:sp>
          <p:nvSpPr>
            <p:cNvPr name="Freeform 66" id="66"/>
            <p:cNvSpPr/>
            <p:nvPr/>
          </p:nvSpPr>
          <p:spPr>
            <a:xfrm flipH="false" flipV="false" rot="0">
              <a:off x="0" y="0"/>
              <a:ext cx="9666288" cy="1098550"/>
            </a:xfrm>
            <a:custGeom>
              <a:avLst/>
              <a:gdLst/>
              <a:ahLst/>
              <a:cxnLst/>
              <a:rect r="r" b="b" t="t" l="l"/>
              <a:pathLst>
                <a:path h="1098550" w="9666288">
                  <a:moveTo>
                    <a:pt x="0" y="0"/>
                  </a:moveTo>
                  <a:lnTo>
                    <a:pt x="9666288" y="0"/>
                  </a:lnTo>
                  <a:lnTo>
                    <a:pt x="9666288" y="1098550"/>
                  </a:lnTo>
                  <a:lnTo>
                    <a:pt x="0" y="1098550"/>
                  </a:lnTo>
                  <a:close/>
                </a:path>
              </a:pathLst>
            </a:custGeom>
            <a:solidFill>
              <a:srgbClr val="000000">
                <a:alpha val="0"/>
              </a:srgbClr>
            </a:solidFill>
          </p:spPr>
        </p:sp>
        <p:sp>
          <p:nvSpPr>
            <p:cNvPr name="TextBox 67" id="67"/>
            <p:cNvSpPr txBox="true"/>
            <p:nvPr/>
          </p:nvSpPr>
          <p:spPr>
            <a:xfrm>
              <a:off x="0" y="-57150"/>
              <a:ext cx="9666288" cy="1155700"/>
            </a:xfrm>
            <a:prstGeom prst="rect">
              <a:avLst/>
            </a:prstGeom>
          </p:spPr>
          <p:txBody>
            <a:bodyPr anchor="t" rtlCol="false" tIns="0" lIns="0" bIns="0" rIns="0"/>
            <a:lstStyle/>
            <a:p>
              <a:pPr algn="l">
                <a:lnSpc>
                  <a:spcPts val="1699"/>
                </a:lnSpc>
              </a:pPr>
              <a:r>
                <a:rPr lang="en-US" sz="1066">
                  <a:solidFill>
                    <a:srgbClr val="FBFDFE"/>
                  </a:solidFill>
                  <a:latin typeface="Avenir"/>
                  <a:ea typeface="Avenir"/>
                  <a:cs typeface="Avenir"/>
                  <a:sym typeface="Avenir"/>
                </a:rPr>
                <a:t>Conflicts, sanctions, or political instability interrupt access to critical resources.</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Freeform 6" id="6"/>
          <p:cNvSpPr/>
          <p:nvPr/>
        </p:nvSpPr>
        <p:spPr>
          <a:xfrm flipH="false" flipV="false" rot="0">
            <a:off x="8200935" y="2017526"/>
            <a:ext cx="498204" cy="646669"/>
          </a:xfrm>
          <a:custGeom>
            <a:avLst/>
            <a:gdLst/>
            <a:ahLst/>
            <a:cxnLst/>
            <a:rect r="r" b="b" t="t" l="l"/>
            <a:pathLst>
              <a:path h="646669" w="498204">
                <a:moveTo>
                  <a:pt x="0" y="0"/>
                </a:moveTo>
                <a:lnTo>
                  <a:pt x="498205" y="0"/>
                </a:lnTo>
                <a:lnTo>
                  <a:pt x="498205" y="646669"/>
                </a:lnTo>
                <a:lnTo>
                  <a:pt x="0" y="646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86658" y="2395362"/>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8" id="8"/>
          <p:cNvGrpSpPr/>
          <p:nvPr/>
        </p:nvGrpSpPr>
        <p:grpSpPr>
          <a:xfrm rot="0">
            <a:off x="8973" y="6569225"/>
            <a:ext cx="9753600" cy="754910"/>
            <a:chOff x="0" y="0"/>
            <a:chExt cx="13004800" cy="1006547"/>
          </a:xfrm>
        </p:grpSpPr>
        <p:grpSp>
          <p:nvGrpSpPr>
            <p:cNvPr name="Group 9" id="9"/>
            <p:cNvGrpSpPr/>
            <p:nvPr/>
          </p:nvGrpSpPr>
          <p:grpSpPr>
            <a:xfrm rot="0">
              <a:off x="0" y="0"/>
              <a:ext cx="13004800" cy="1006547"/>
              <a:chOff x="0" y="0"/>
              <a:chExt cx="3495470" cy="270543"/>
            </a:xfrm>
          </p:grpSpPr>
          <p:sp>
            <p:nvSpPr>
              <p:cNvPr name="Freeform 10" id="10"/>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1" id="11"/>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2" id="12"/>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8"/>
              <a:stretch>
                <a:fillRect l="0" t="-6263" r="0" b="-6263"/>
              </a:stretch>
            </a:blipFill>
          </p:spPr>
        </p:sp>
        <p:sp>
          <p:nvSpPr>
            <p:cNvPr name="Freeform 13" id="13"/>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9"/>
              <a:stretch>
                <a:fillRect l="0" t="-6263" r="0" b="-6263"/>
              </a:stretch>
            </a:blipFill>
          </p:spPr>
        </p:sp>
        <p:grpSp>
          <p:nvGrpSpPr>
            <p:cNvPr name="Group 14" id="14"/>
            <p:cNvGrpSpPr/>
            <p:nvPr/>
          </p:nvGrpSpPr>
          <p:grpSpPr>
            <a:xfrm rot="0">
              <a:off x="1748214" y="0"/>
              <a:ext cx="8787340" cy="1006547"/>
              <a:chOff x="0" y="0"/>
              <a:chExt cx="2361888" cy="270543"/>
            </a:xfrm>
          </p:grpSpPr>
          <p:sp>
            <p:nvSpPr>
              <p:cNvPr name="Freeform 15" id="15"/>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6" id="16"/>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7" id="17"/>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0"/>
              <a:stretch>
                <a:fillRect l="0" t="-6263" r="0" b="-6263"/>
              </a:stretch>
            </a:blipFill>
          </p:spPr>
        </p:sp>
        <p:sp>
          <p:nvSpPr>
            <p:cNvPr name="Freeform 18" id="18"/>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1"/>
              <a:stretch>
                <a:fillRect l="-807" t="-9330" r="0" b="-15070"/>
              </a:stretch>
            </a:blipFill>
          </p:spPr>
        </p:sp>
        <p:sp>
          <p:nvSpPr>
            <p:cNvPr name="Freeform 19" id="19"/>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2"/>
              <a:stretch>
                <a:fillRect l="0" t="-372" r="0" b="0"/>
              </a:stretch>
            </a:blipFill>
          </p:spPr>
        </p:sp>
        <p:sp>
          <p:nvSpPr>
            <p:cNvPr name="Freeform 20" id="20"/>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3"/>
              <a:stretch>
                <a:fillRect l="0" t="-6263" r="0" b="-6263"/>
              </a:stretch>
            </a:blipFill>
          </p:spPr>
        </p:sp>
        <p:sp>
          <p:nvSpPr>
            <p:cNvPr name="Freeform 21" id="21"/>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4"/>
              <a:stretch>
                <a:fillRect l="0" t="-6263" r="0" b="-6263"/>
              </a:stretch>
            </a:blipFill>
          </p:spPr>
        </p:sp>
      </p:grpSp>
      <p:sp>
        <p:nvSpPr>
          <p:cNvPr name="TextBox 22" id="22"/>
          <p:cNvSpPr txBox="true"/>
          <p:nvPr/>
        </p:nvSpPr>
        <p:spPr>
          <a:xfrm rot="0">
            <a:off x="456776" y="1229901"/>
            <a:ext cx="8565346"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HISTORICAL CONTEXT &amp; MOST AFFECTED</a:t>
            </a:r>
            <a:r>
              <a:rPr lang="en-US" b="true" sz="2019" strike="noStrike" u="none">
                <a:solidFill>
                  <a:srgbClr val="233E7A"/>
                </a:solidFill>
                <a:latin typeface="Avenir Bold"/>
                <a:ea typeface="Avenir Bold"/>
                <a:cs typeface="Avenir Bold"/>
                <a:sym typeface="Avenir Bold"/>
              </a:rPr>
              <a:t> SECTOR</a:t>
            </a:r>
            <a:r>
              <a:rPr lang="en-US" b="true" sz="2019" strike="noStrike" u="none">
                <a:solidFill>
                  <a:srgbClr val="233E7A"/>
                </a:solidFill>
                <a:latin typeface="Avenir Bold"/>
                <a:ea typeface="Avenir Bold"/>
                <a:cs typeface="Avenir Bold"/>
                <a:sym typeface="Avenir Bold"/>
              </a:rPr>
              <a:t>S</a:t>
            </a:r>
          </a:p>
        </p:txBody>
      </p:sp>
      <p:grpSp>
        <p:nvGrpSpPr>
          <p:cNvPr name="Group 23" id="23"/>
          <p:cNvGrpSpPr/>
          <p:nvPr/>
        </p:nvGrpSpPr>
        <p:grpSpPr>
          <a:xfrm rot="0">
            <a:off x="476329" y="1986121"/>
            <a:ext cx="8444230" cy="1123819"/>
            <a:chOff x="0" y="0"/>
            <a:chExt cx="21110575" cy="2809546"/>
          </a:xfrm>
        </p:grpSpPr>
        <p:sp>
          <p:nvSpPr>
            <p:cNvPr name="Freeform 24" id="24"/>
            <p:cNvSpPr/>
            <p:nvPr/>
          </p:nvSpPr>
          <p:spPr>
            <a:xfrm flipH="false" flipV="false" rot="0">
              <a:off x="0" y="0"/>
              <a:ext cx="21110575" cy="2809546"/>
            </a:xfrm>
            <a:custGeom>
              <a:avLst/>
              <a:gdLst/>
              <a:ahLst/>
              <a:cxnLst/>
              <a:rect r="r" b="b" t="t" l="l"/>
              <a:pathLst>
                <a:path h="2809546" w="21110575">
                  <a:moveTo>
                    <a:pt x="0" y="0"/>
                  </a:moveTo>
                  <a:lnTo>
                    <a:pt x="21110575" y="0"/>
                  </a:lnTo>
                  <a:lnTo>
                    <a:pt x="21110575" y="2809546"/>
                  </a:lnTo>
                  <a:lnTo>
                    <a:pt x="0" y="2809546"/>
                  </a:lnTo>
                  <a:close/>
                </a:path>
              </a:pathLst>
            </a:custGeom>
            <a:solidFill>
              <a:srgbClr val="000000">
                <a:alpha val="0"/>
              </a:srgbClr>
            </a:solidFill>
            <a:ln cap="sq">
              <a:noFill/>
              <a:prstDash val="solid"/>
              <a:miter/>
            </a:ln>
          </p:spPr>
        </p:sp>
        <p:sp>
          <p:nvSpPr>
            <p:cNvPr name="TextBox 25" id="25"/>
            <p:cNvSpPr txBox="true"/>
            <p:nvPr/>
          </p:nvSpPr>
          <p:spPr>
            <a:xfrm>
              <a:off x="0" y="-76200"/>
              <a:ext cx="21110575" cy="2885746"/>
            </a:xfrm>
            <a:prstGeom prst="rect">
              <a:avLst/>
            </a:prstGeom>
          </p:spPr>
          <p:txBody>
            <a:bodyPr anchor="t" rtlCol="false" tIns="0" lIns="0" bIns="0" rIns="0"/>
            <a:lstStyle/>
            <a:p>
              <a:pPr algn="just" marL="251881" indent="-125940" lvl="1">
                <a:lnSpc>
                  <a:spcPts val="1839"/>
                </a:lnSpc>
                <a:buFont typeface="Arial"/>
                <a:buChar char="•"/>
              </a:pPr>
              <a:r>
                <a:rPr lang="en-US" sz="1166" strike="noStrike" u="none">
                  <a:solidFill>
                    <a:srgbClr val="233E7A"/>
                  </a:solidFill>
                  <a:latin typeface="Avenir"/>
                  <a:ea typeface="Avenir"/>
                  <a:cs typeface="Avenir"/>
                  <a:sym typeface="Avenir"/>
                </a:rPr>
                <a:t>Historically, many cities and regions developed around key commodities: oil in the Middle East and Texas, coal in Germany's Ruhr and UK's Newcastle, metal mining in Chile's Atacama, and cotton in the Southern U.S. Companies established operations near these resources to reduce logistics costs and leverage specialized infrastructure.</a:t>
              </a:r>
            </a:p>
            <a:p>
              <a:pPr algn="just" marL="251881" indent="-125940" lvl="1">
                <a:lnSpc>
                  <a:spcPts val="1838"/>
                </a:lnSpc>
                <a:buFont typeface="Arial"/>
                <a:buChar char="•"/>
              </a:pPr>
              <a:r>
                <a:rPr lang="en-US" sz="1166" strike="noStrike" u="none">
                  <a:solidFill>
                    <a:srgbClr val="233E7A"/>
                  </a:solidFill>
                  <a:latin typeface="Avenir"/>
                  <a:ea typeface="Avenir"/>
                  <a:cs typeface="Avenir"/>
                  <a:sym typeface="Avenir"/>
                </a:rPr>
                <a:t>When resources deplete, companies face viability challenges, increased costs, quality issues, community conflicts, and supply chain disruptions. This often necessitates relocation to areas with new sources or access to substitutes.</a:t>
              </a:r>
            </a:p>
          </p:txBody>
        </p:sp>
      </p:grpSp>
      <p:sp>
        <p:nvSpPr>
          <p:cNvPr name="Freeform 26" id="26" descr="preencoded.png"/>
          <p:cNvSpPr/>
          <p:nvPr/>
        </p:nvSpPr>
        <p:spPr>
          <a:xfrm flipH="false" flipV="false" rot="0">
            <a:off x="3220720" y="3381216"/>
            <a:ext cx="2955449" cy="2955449"/>
          </a:xfrm>
          <a:custGeom>
            <a:avLst/>
            <a:gdLst/>
            <a:ahLst/>
            <a:cxnLst/>
            <a:rect r="r" b="b" t="t" l="l"/>
            <a:pathLst>
              <a:path h="2955449" w="2955449">
                <a:moveTo>
                  <a:pt x="0" y="0"/>
                </a:moveTo>
                <a:lnTo>
                  <a:pt x="2955449" y="0"/>
                </a:lnTo>
                <a:lnTo>
                  <a:pt x="2955449" y="2955449"/>
                </a:lnTo>
                <a:lnTo>
                  <a:pt x="0" y="2955449"/>
                </a:lnTo>
                <a:lnTo>
                  <a:pt x="0" y="0"/>
                </a:lnTo>
                <a:close/>
              </a:path>
            </a:pathLst>
          </a:custGeom>
          <a:blipFill>
            <a:blip r:embed="rId15"/>
            <a:stretch>
              <a:fillRect l="0" t="0" r="0" b="0"/>
            </a:stretch>
          </a:blipFill>
        </p:spPr>
      </p:sp>
      <p:sp>
        <p:nvSpPr>
          <p:cNvPr name="Freeform 27" id="27" descr="preencoded.png"/>
          <p:cNvSpPr/>
          <p:nvPr/>
        </p:nvSpPr>
        <p:spPr>
          <a:xfrm flipH="false" flipV="false" rot="0">
            <a:off x="3220720" y="3381216"/>
            <a:ext cx="2955449" cy="2955449"/>
          </a:xfrm>
          <a:custGeom>
            <a:avLst/>
            <a:gdLst/>
            <a:ahLst/>
            <a:cxnLst/>
            <a:rect r="r" b="b" t="t" l="l"/>
            <a:pathLst>
              <a:path h="2955449" w="2955449">
                <a:moveTo>
                  <a:pt x="0" y="0"/>
                </a:moveTo>
                <a:lnTo>
                  <a:pt x="2955449" y="0"/>
                </a:lnTo>
                <a:lnTo>
                  <a:pt x="2955449" y="2955449"/>
                </a:lnTo>
                <a:lnTo>
                  <a:pt x="0" y="2955449"/>
                </a:lnTo>
                <a:lnTo>
                  <a:pt x="0" y="0"/>
                </a:lnTo>
                <a:close/>
              </a:path>
            </a:pathLst>
          </a:custGeom>
          <a:blipFill>
            <a:blip r:embed="rId16"/>
            <a:stretch>
              <a:fillRect l="0" t="0" r="0" b="0"/>
            </a:stretch>
          </a:blipFill>
        </p:spPr>
      </p:sp>
      <p:grpSp>
        <p:nvGrpSpPr>
          <p:cNvPr name="Group 28" id="28"/>
          <p:cNvGrpSpPr/>
          <p:nvPr/>
        </p:nvGrpSpPr>
        <p:grpSpPr>
          <a:xfrm rot="0">
            <a:off x="1519555" y="3758565"/>
            <a:ext cx="1701165" cy="286846"/>
            <a:chOff x="0" y="0"/>
            <a:chExt cx="4252913" cy="717116"/>
          </a:xfrm>
        </p:grpSpPr>
        <p:sp>
          <p:nvSpPr>
            <p:cNvPr name="Freeform 29" id="29"/>
            <p:cNvSpPr/>
            <p:nvPr/>
          </p:nvSpPr>
          <p:spPr>
            <a:xfrm flipH="false" flipV="false" rot="0">
              <a:off x="0" y="0"/>
              <a:ext cx="4252913" cy="717116"/>
            </a:xfrm>
            <a:custGeom>
              <a:avLst/>
              <a:gdLst/>
              <a:ahLst/>
              <a:cxnLst/>
              <a:rect r="r" b="b" t="t" l="l"/>
              <a:pathLst>
                <a:path h="717116" w="4252913">
                  <a:moveTo>
                    <a:pt x="0" y="0"/>
                  </a:moveTo>
                  <a:lnTo>
                    <a:pt x="4252913" y="0"/>
                  </a:lnTo>
                  <a:lnTo>
                    <a:pt x="4252913" y="717116"/>
                  </a:lnTo>
                  <a:lnTo>
                    <a:pt x="0" y="717116"/>
                  </a:lnTo>
                  <a:close/>
                </a:path>
              </a:pathLst>
            </a:custGeom>
            <a:solidFill>
              <a:srgbClr val="000000">
                <a:alpha val="0"/>
              </a:srgbClr>
            </a:solidFill>
            <a:ln cap="sq">
              <a:noFill/>
              <a:prstDash val="solid"/>
              <a:miter/>
            </a:ln>
          </p:spPr>
        </p:sp>
        <p:sp>
          <p:nvSpPr>
            <p:cNvPr name="TextBox 30" id="30"/>
            <p:cNvSpPr txBox="true"/>
            <p:nvPr/>
          </p:nvSpPr>
          <p:spPr>
            <a:xfrm>
              <a:off x="0" y="-47625"/>
              <a:ext cx="4252913" cy="764741"/>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Mining</a:t>
              </a:r>
            </a:p>
          </p:txBody>
        </p:sp>
      </p:grpSp>
      <p:grpSp>
        <p:nvGrpSpPr>
          <p:cNvPr name="Group 31" id="31"/>
          <p:cNvGrpSpPr/>
          <p:nvPr/>
        </p:nvGrpSpPr>
        <p:grpSpPr>
          <a:xfrm rot="0">
            <a:off x="224970" y="4052729"/>
            <a:ext cx="2995750" cy="510850"/>
            <a:chOff x="0" y="0"/>
            <a:chExt cx="7489376" cy="1277126"/>
          </a:xfrm>
        </p:grpSpPr>
        <p:sp>
          <p:nvSpPr>
            <p:cNvPr name="Freeform 32" id="32"/>
            <p:cNvSpPr/>
            <p:nvPr/>
          </p:nvSpPr>
          <p:spPr>
            <a:xfrm flipH="false" flipV="false" rot="0">
              <a:off x="0" y="0"/>
              <a:ext cx="7489376" cy="1277126"/>
            </a:xfrm>
            <a:custGeom>
              <a:avLst/>
              <a:gdLst/>
              <a:ahLst/>
              <a:cxnLst/>
              <a:rect r="r" b="b" t="t" l="l"/>
              <a:pathLst>
                <a:path h="1277126" w="7489376">
                  <a:moveTo>
                    <a:pt x="0" y="0"/>
                  </a:moveTo>
                  <a:lnTo>
                    <a:pt x="7489376" y="0"/>
                  </a:lnTo>
                  <a:lnTo>
                    <a:pt x="7489376" y="1277126"/>
                  </a:lnTo>
                  <a:lnTo>
                    <a:pt x="0" y="1277126"/>
                  </a:lnTo>
                  <a:close/>
                </a:path>
              </a:pathLst>
            </a:custGeom>
            <a:solidFill>
              <a:srgbClr val="000000">
                <a:alpha val="0"/>
              </a:srgbClr>
            </a:solidFill>
            <a:ln cap="sq">
              <a:noFill/>
              <a:prstDash val="solid"/>
              <a:miter/>
            </a:ln>
          </p:spPr>
        </p:sp>
        <p:sp>
          <p:nvSpPr>
            <p:cNvPr name="TextBox 33" id="33"/>
            <p:cNvSpPr txBox="true"/>
            <p:nvPr/>
          </p:nvSpPr>
          <p:spPr>
            <a:xfrm>
              <a:off x="0" y="-76200"/>
              <a:ext cx="7489376" cy="1353326"/>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Depletion of minerals, change in vein concentration</a:t>
              </a:r>
            </a:p>
          </p:txBody>
        </p:sp>
      </p:grpSp>
      <p:sp>
        <p:nvSpPr>
          <p:cNvPr name="Freeform 34" id="34" descr="preencoded.png"/>
          <p:cNvSpPr/>
          <p:nvPr/>
        </p:nvSpPr>
        <p:spPr>
          <a:xfrm flipH="false" flipV="false" rot="0">
            <a:off x="3220720" y="3381216"/>
            <a:ext cx="2955449" cy="2955449"/>
          </a:xfrm>
          <a:custGeom>
            <a:avLst/>
            <a:gdLst/>
            <a:ahLst/>
            <a:cxnLst/>
            <a:rect r="r" b="b" t="t" l="l"/>
            <a:pathLst>
              <a:path h="2955449" w="2955449">
                <a:moveTo>
                  <a:pt x="0" y="0"/>
                </a:moveTo>
                <a:lnTo>
                  <a:pt x="2955449" y="0"/>
                </a:lnTo>
                <a:lnTo>
                  <a:pt x="2955449" y="2955449"/>
                </a:lnTo>
                <a:lnTo>
                  <a:pt x="0" y="2955449"/>
                </a:lnTo>
                <a:lnTo>
                  <a:pt x="0" y="0"/>
                </a:lnTo>
                <a:close/>
              </a:path>
            </a:pathLst>
          </a:custGeom>
          <a:blipFill>
            <a:blip r:embed="rId17"/>
            <a:stretch>
              <a:fillRect l="0" t="0" r="0" b="0"/>
            </a:stretch>
          </a:blipFill>
        </p:spPr>
      </p:sp>
      <p:sp>
        <p:nvSpPr>
          <p:cNvPr name="Freeform 35" id="35" descr="preencoded.png"/>
          <p:cNvSpPr/>
          <p:nvPr/>
        </p:nvSpPr>
        <p:spPr>
          <a:xfrm flipH="false" flipV="false" rot="0">
            <a:off x="3771851" y="4068957"/>
            <a:ext cx="382811" cy="478393"/>
          </a:xfrm>
          <a:custGeom>
            <a:avLst/>
            <a:gdLst/>
            <a:ahLst/>
            <a:cxnLst/>
            <a:rect r="r" b="b" t="t" l="l"/>
            <a:pathLst>
              <a:path h="478393" w="382811">
                <a:moveTo>
                  <a:pt x="0" y="0"/>
                </a:moveTo>
                <a:lnTo>
                  <a:pt x="382810" y="0"/>
                </a:lnTo>
                <a:lnTo>
                  <a:pt x="382810" y="478394"/>
                </a:lnTo>
                <a:lnTo>
                  <a:pt x="0" y="478394"/>
                </a:lnTo>
                <a:lnTo>
                  <a:pt x="0" y="0"/>
                </a:lnTo>
                <a:close/>
              </a:path>
            </a:pathLst>
          </a:custGeom>
          <a:blipFill>
            <a:blip r:embed="rId18"/>
            <a:stretch>
              <a:fillRect l="-519" t="0" r="-519" b="0"/>
            </a:stretch>
          </a:blipFill>
        </p:spPr>
      </p:sp>
      <p:grpSp>
        <p:nvGrpSpPr>
          <p:cNvPr name="Group 36" id="36"/>
          <p:cNvGrpSpPr/>
          <p:nvPr/>
        </p:nvGrpSpPr>
        <p:grpSpPr>
          <a:xfrm rot="0">
            <a:off x="6176169" y="3477181"/>
            <a:ext cx="1701165" cy="286846"/>
            <a:chOff x="0" y="0"/>
            <a:chExt cx="4252913" cy="717116"/>
          </a:xfrm>
        </p:grpSpPr>
        <p:sp>
          <p:nvSpPr>
            <p:cNvPr name="Freeform 37" id="37"/>
            <p:cNvSpPr/>
            <p:nvPr/>
          </p:nvSpPr>
          <p:spPr>
            <a:xfrm flipH="false" flipV="false" rot="0">
              <a:off x="0" y="0"/>
              <a:ext cx="4252913" cy="717116"/>
            </a:xfrm>
            <a:custGeom>
              <a:avLst/>
              <a:gdLst/>
              <a:ahLst/>
              <a:cxnLst/>
              <a:rect r="r" b="b" t="t" l="l"/>
              <a:pathLst>
                <a:path h="717116" w="4252913">
                  <a:moveTo>
                    <a:pt x="0" y="0"/>
                  </a:moveTo>
                  <a:lnTo>
                    <a:pt x="4252913" y="0"/>
                  </a:lnTo>
                  <a:lnTo>
                    <a:pt x="4252913" y="717116"/>
                  </a:lnTo>
                  <a:lnTo>
                    <a:pt x="0" y="717116"/>
                  </a:lnTo>
                  <a:close/>
                </a:path>
              </a:pathLst>
            </a:custGeom>
            <a:solidFill>
              <a:srgbClr val="000000">
                <a:alpha val="0"/>
              </a:srgbClr>
            </a:solidFill>
            <a:ln cap="sq">
              <a:noFill/>
              <a:prstDash val="solid"/>
              <a:miter/>
            </a:ln>
          </p:spPr>
        </p:sp>
        <p:sp>
          <p:nvSpPr>
            <p:cNvPr name="TextBox 38" id="38"/>
            <p:cNvSpPr txBox="true"/>
            <p:nvPr/>
          </p:nvSpPr>
          <p:spPr>
            <a:xfrm>
              <a:off x="0" y="-47625"/>
              <a:ext cx="4252913"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Agribusiness</a:t>
              </a:r>
            </a:p>
          </p:txBody>
        </p:sp>
      </p:grpSp>
      <p:grpSp>
        <p:nvGrpSpPr>
          <p:cNvPr name="Group 39" id="39"/>
          <p:cNvGrpSpPr/>
          <p:nvPr/>
        </p:nvGrpSpPr>
        <p:grpSpPr>
          <a:xfrm rot="0">
            <a:off x="6176169" y="3771345"/>
            <a:ext cx="3282279" cy="510850"/>
            <a:chOff x="0" y="0"/>
            <a:chExt cx="8205698" cy="1277126"/>
          </a:xfrm>
        </p:grpSpPr>
        <p:sp>
          <p:nvSpPr>
            <p:cNvPr name="Freeform 40" id="40"/>
            <p:cNvSpPr/>
            <p:nvPr/>
          </p:nvSpPr>
          <p:spPr>
            <a:xfrm flipH="false" flipV="false" rot="0">
              <a:off x="0" y="0"/>
              <a:ext cx="8205698" cy="1277126"/>
            </a:xfrm>
            <a:custGeom>
              <a:avLst/>
              <a:gdLst/>
              <a:ahLst/>
              <a:cxnLst/>
              <a:rect r="r" b="b" t="t" l="l"/>
              <a:pathLst>
                <a:path h="1277126" w="8205698">
                  <a:moveTo>
                    <a:pt x="0" y="0"/>
                  </a:moveTo>
                  <a:lnTo>
                    <a:pt x="8205698" y="0"/>
                  </a:lnTo>
                  <a:lnTo>
                    <a:pt x="8205698" y="1277126"/>
                  </a:lnTo>
                  <a:lnTo>
                    <a:pt x="0" y="1277126"/>
                  </a:lnTo>
                  <a:close/>
                </a:path>
              </a:pathLst>
            </a:custGeom>
            <a:solidFill>
              <a:srgbClr val="000000">
                <a:alpha val="0"/>
              </a:srgbClr>
            </a:solidFill>
            <a:ln cap="sq">
              <a:noFill/>
              <a:prstDash val="solid"/>
              <a:miter/>
            </a:ln>
          </p:spPr>
        </p:sp>
        <p:sp>
          <p:nvSpPr>
            <p:cNvPr name="TextBox 41" id="41"/>
            <p:cNvSpPr txBox="true"/>
            <p:nvPr/>
          </p:nvSpPr>
          <p:spPr>
            <a:xfrm>
              <a:off x="0" y="-76200"/>
              <a:ext cx="8205698"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Loss of soil fertility, desertification, water crisis</a:t>
              </a:r>
            </a:p>
          </p:txBody>
        </p:sp>
      </p:grpSp>
      <p:sp>
        <p:nvSpPr>
          <p:cNvPr name="Freeform 42" id="42" descr="preencoded.png"/>
          <p:cNvSpPr/>
          <p:nvPr/>
        </p:nvSpPr>
        <p:spPr>
          <a:xfrm flipH="false" flipV="false" rot="0">
            <a:off x="3220720" y="3381216"/>
            <a:ext cx="2955449" cy="2955449"/>
          </a:xfrm>
          <a:custGeom>
            <a:avLst/>
            <a:gdLst/>
            <a:ahLst/>
            <a:cxnLst/>
            <a:rect r="r" b="b" t="t" l="l"/>
            <a:pathLst>
              <a:path h="2955449" w="2955449">
                <a:moveTo>
                  <a:pt x="0" y="0"/>
                </a:moveTo>
                <a:lnTo>
                  <a:pt x="2955449" y="0"/>
                </a:lnTo>
                <a:lnTo>
                  <a:pt x="2955449" y="2955449"/>
                </a:lnTo>
                <a:lnTo>
                  <a:pt x="0" y="2955449"/>
                </a:lnTo>
                <a:lnTo>
                  <a:pt x="0" y="0"/>
                </a:lnTo>
                <a:close/>
              </a:path>
            </a:pathLst>
          </a:custGeom>
          <a:blipFill>
            <a:blip r:embed="rId19"/>
            <a:stretch>
              <a:fillRect l="0" t="0" r="0" b="0"/>
            </a:stretch>
          </a:blipFill>
        </p:spPr>
      </p:sp>
      <p:sp>
        <p:nvSpPr>
          <p:cNvPr name="Freeform 43" id="43" descr="preencoded.png"/>
          <p:cNvSpPr/>
          <p:nvPr/>
        </p:nvSpPr>
        <p:spPr>
          <a:xfrm flipH="false" flipV="false" rot="0">
            <a:off x="4837827" y="3684412"/>
            <a:ext cx="348209" cy="435153"/>
          </a:xfrm>
          <a:custGeom>
            <a:avLst/>
            <a:gdLst/>
            <a:ahLst/>
            <a:cxnLst/>
            <a:rect r="r" b="b" t="t" l="l"/>
            <a:pathLst>
              <a:path h="435153" w="348209">
                <a:moveTo>
                  <a:pt x="0" y="0"/>
                </a:moveTo>
                <a:lnTo>
                  <a:pt x="348209" y="0"/>
                </a:lnTo>
                <a:lnTo>
                  <a:pt x="348209" y="435153"/>
                </a:lnTo>
                <a:lnTo>
                  <a:pt x="0" y="435153"/>
                </a:lnTo>
                <a:lnTo>
                  <a:pt x="0" y="0"/>
                </a:lnTo>
                <a:close/>
              </a:path>
            </a:pathLst>
          </a:custGeom>
          <a:blipFill>
            <a:blip r:embed="rId20"/>
            <a:stretch>
              <a:fillRect l="-519" t="0" r="-519" b="0"/>
            </a:stretch>
          </a:blipFill>
        </p:spPr>
      </p:sp>
      <p:grpSp>
        <p:nvGrpSpPr>
          <p:cNvPr name="Group 44" id="44"/>
          <p:cNvGrpSpPr/>
          <p:nvPr/>
        </p:nvGrpSpPr>
        <p:grpSpPr>
          <a:xfrm rot="0">
            <a:off x="6448345" y="4602956"/>
            <a:ext cx="1701165" cy="286846"/>
            <a:chOff x="0" y="0"/>
            <a:chExt cx="4252913" cy="717116"/>
          </a:xfrm>
        </p:grpSpPr>
        <p:sp>
          <p:nvSpPr>
            <p:cNvPr name="Freeform 45" id="45"/>
            <p:cNvSpPr/>
            <p:nvPr/>
          </p:nvSpPr>
          <p:spPr>
            <a:xfrm flipH="false" flipV="false" rot="0">
              <a:off x="0" y="0"/>
              <a:ext cx="4252913" cy="717116"/>
            </a:xfrm>
            <a:custGeom>
              <a:avLst/>
              <a:gdLst/>
              <a:ahLst/>
              <a:cxnLst/>
              <a:rect r="r" b="b" t="t" l="l"/>
              <a:pathLst>
                <a:path h="717116" w="4252913">
                  <a:moveTo>
                    <a:pt x="0" y="0"/>
                  </a:moveTo>
                  <a:lnTo>
                    <a:pt x="4252913" y="0"/>
                  </a:lnTo>
                  <a:lnTo>
                    <a:pt x="4252913" y="717116"/>
                  </a:lnTo>
                  <a:lnTo>
                    <a:pt x="0" y="717116"/>
                  </a:lnTo>
                  <a:close/>
                </a:path>
              </a:pathLst>
            </a:custGeom>
            <a:solidFill>
              <a:srgbClr val="000000">
                <a:alpha val="0"/>
              </a:srgbClr>
            </a:solidFill>
            <a:ln cap="sq">
              <a:noFill/>
              <a:prstDash val="solid"/>
              <a:miter/>
            </a:ln>
          </p:spPr>
        </p:sp>
        <p:sp>
          <p:nvSpPr>
            <p:cNvPr name="TextBox 46" id="46"/>
            <p:cNvSpPr txBox="true"/>
            <p:nvPr/>
          </p:nvSpPr>
          <p:spPr>
            <a:xfrm>
              <a:off x="0" y="-47625"/>
              <a:ext cx="4252913"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Energy</a:t>
              </a:r>
            </a:p>
          </p:txBody>
        </p:sp>
      </p:grpSp>
      <p:grpSp>
        <p:nvGrpSpPr>
          <p:cNvPr name="Group 47" id="47"/>
          <p:cNvGrpSpPr/>
          <p:nvPr/>
        </p:nvGrpSpPr>
        <p:grpSpPr>
          <a:xfrm rot="0">
            <a:off x="6448345" y="4897120"/>
            <a:ext cx="3085407" cy="510850"/>
            <a:chOff x="0" y="0"/>
            <a:chExt cx="7713517" cy="1277126"/>
          </a:xfrm>
        </p:grpSpPr>
        <p:sp>
          <p:nvSpPr>
            <p:cNvPr name="Freeform 48" id="48"/>
            <p:cNvSpPr/>
            <p:nvPr/>
          </p:nvSpPr>
          <p:spPr>
            <a:xfrm flipH="false" flipV="false" rot="0">
              <a:off x="0" y="0"/>
              <a:ext cx="7713518" cy="1277126"/>
            </a:xfrm>
            <a:custGeom>
              <a:avLst/>
              <a:gdLst/>
              <a:ahLst/>
              <a:cxnLst/>
              <a:rect r="r" b="b" t="t" l="l"/>
              <a:pathLst>
                <a:path h="1277126" w="7713518">
                  <a:moveTo>
                    <a:pt x="0" y="0"/>
                  </a:moveTo>
                  <a:lnTo>
                    <a:pt x="7713518" y="0"/>
                  </a:lnTo>
                  <a:lnTo>
                    <a:pt x="7713518" y="1277126"/>
                  </a:lnTo>
                  <a:lnTo>
                    <a:pt x="0" y="1277126"/>
                  </a:lnTo>
                  <a:close/>
                </a:path>
              </a:pathLst>
            </a:custGeom>
            <a:solidFill>
              <a:srgbClr val="000000">
                <a:alpha val="0"/>
              </a:srgbClr>
            </a:solidFill>
            <a:ln cap="sq">
              <a:noFill/>
              <a:prstDash val="solid"/>
              <a:miter/>
            </a:ln>
          </p:spPr>
        </p:sp>
        <p:sp>
          <p:nvSpPr>
            <p:cNvPr name="TextBox 49" id="49"/>
            <p:cNvSpPr txBox="true"/>
            <p:nvPr/>
          </p:nvSpPr>
          <p:spPr>
            <a:xfrm>
              <a:off x="0" y="-76200"/>
              <a:ext cx="7713517"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Depletion of fossil reserves, drop in oil field yields</a:t>
              </a:r>
            </a:p>
          </p:txBody>
        </p:sp>
      </p:grpSp>
      <p:sp>
        <p:nvSpPr>
          <p:cNvPr name="Freeform 50" id="50" descr="preencoded.png"/>
          <p:cNvSpPr/>
          <p:nvPr/>
        </p:nvSpPr>
        <p:spPr>
          <a:xfrm flipH="false" flipV="false" rot="0">
            <a:off x="3220720" y="3381216"/>
            <a:ext cx="2955449" cy="2955449"/>
          </a:xfrm>
          <a:custGeom>
            <a:avLst/>
            <a:gdLst/>
            <a:ahLst/>
            <a:cxnLst/>
            <a:rect r="r" b="b" t="t" l="l"/>
            <a:pathLst>
              <a:path h="2955449" w="2955449">
                <a:moveTo>
                  <a:pt x="0" y="0"/>
                </a:moveTo>
                <a:lnTo>
                  <a:pt x="2955449" y="0"/>
                </a:lnTo>
                <a:lnTo>
                  <a:pt x="2955449" y="2955449"/>
                </a:lnTo>
                <a:lnTo>
                  <a:pt x="0" y="2955449"/>
                </a:lnTo>
                <a:lnTo>
                  <a:pt x="0" y="0"/>
                </a:lnTo>
                <a:close/>
              </a:path>
            </a:pathLst>
          </a:custGeom>
          <a:blipFill>
            <a:blip r:embed="rId21"/>
            <a:stretch>
              <a:fillRect l="0" t="0" r="0" b="0"/>
            </a:stretch>
          </a:blipFill>
        </p:spPr>
      </p:sp>
      <p:sp>
        <p:nvSpPr>
          <p:cNvPr name="Freeform 51" id="51" descr="preencoded.png"/>
          <p:cNvSpPr/>
          <p:nvPr/>
        </p:nvSpPr>
        <p:spPr>
          <a:xfrm flipH="false" flipV="false" rot="0">
            <a:off x="5449748" y="4602956"/>
            <a:ext cx="357976" cy="447357"/>
          </a:xfrm>
          <a:custGeom>
            <a:avLst/>
            <a:gdLst/>
            <a:ahLst/>
            <a:cxnLst/>
            <a:rect r="r" b="b" t="t" l="l"/>
            <a:pathLst>
              <a:path h="447357" w="357976">
                <a:moveTo>
                  <a:pt x="0" y="0"/>
                </a:moveTo>
                <a:lnTo>
                  <a:pt x="357976" y="0"/>
                </a:lnTo>
                <a:lnTo>
                  <a:pt x="357976" y="447357"/>
                </a:lnTo>
                <a:lnTo>
                  <a:pt x="0" y="447357"/>
                </a:lnTo>
                <a:lnTo>
                  <a:pt x="0" y="0"/>
                </a:lnTo>
                <a:close/>
              </a:path>
            </a:pathLst>
          </a:custGeom>
          <a:blipFill>
            <a:blip r:embed="rId22"/>
            <a:stretch>
              <a:fillRect l="-519" t="0" r="-519" b="0"/>
            </a:stretch>
          </a:blipFill>
        </p:spPr>
      </p:sp>
      <p:grpSp>
        <p:nvGrpSpPr>
          <p:cNvPr name="Group 52" id="52"/>
          <p:cNvGrpSpPr/>
          <p:nvPr/>
        </p:nvGrpSpPr>
        <p:grpSpPr>
          <a:xfrm rot="0">
            <a:off x="6176169" y="5728732"/>
            <a:ext cx="1701165" cy="286846"/>
            <a:chOff x="0" y="0"/>
            <a:chExt cx="4252913" cy="717116"/>
          </a:xfrm>
        </p:grpSpPr>
        <p:sp>
          <p:nvSpPr>
            <p:cNvPr name="Freeform 53" id="53"/>
            <p:cNvSpPr/>
            <p:nvPr/>
          </p:nvSpPr>
          <p:spPr>
            <a:xfrm flipH="false" flipV="false" rot="0">
              <a:off x="0" y="0"/>
              <a:ext cx="4252913" cy="717116"/>
            </a:xfrm>
            <a:custGeom>
              <a:avLst/>
              <a:gdLst/>
              <a:ahLst/>
              <a:cxnLst/>
              <a:rect r="r" b="b" t="t" l="l"/>
              <a:pathLst>
                <a:path h="717116" w="4252913">
                  <a:moveTo>
                    <a:pt x="0" y="0"/>
                  </a:moveTo>
                  <a:lnTo>
                    <a:pt x="4252913" y="0"/>
                  </a:lnTo>
                  <a:lnTo>
                    <a:pt x="4252913" y="717116"/>
                  </a:lnTo>
                  <a:lnTo>
                    <a:pt x="0" y="717116"/>
                  </a:lnTo>
                  <a:close/>
                </a:path>
              </a:pathLst>
            </a:custGeom>
            <a:solidFill>
              <a:srgbClr val="000000">
                <a:alpha val="0"/>
              </a:srgbClr>
            </a:solidFill>
            <a:ln cap="sq">
              <a:noFill/>
              <a:prstDash val="solid"/>
              <a:miter/>
            </a:ln>
          </p:spPr>
        </p:sp>
        <p:sp>
          <p:nvSpPr>
            <p:cNvPr name="TextBox 54" id="54"/>
            <p:cNvSpPr txBox="true"/>
            <p:nvPr/>
          </p:nvSpPr>
          <p:spPr>
            <a:xfrm>
              <a:off x="0" y="-47625"/>
              <a:ext cx="4252913"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Electronics</a:t>
              </a:r>
            </a:p>
          </p:txBody>
        </p:sp>
      </p:grpSp>
      <p:grpSp>
        <p:nvGrpSpPr>
          <p:cNvPr name="Group 55" id="55"/>
          <p:cNvGrpSpPr/>
          <p:nvPr/>
        </p:nvGrpSpPr>
        <p:grpSpPr>
          <a:xfrm rot="0">
            <a:off x="6176169" y="6022895"/>
            <a:ext cx="2938031" cy="244150"/>
            <a:chOff x="0" y="0"/>
            <a:chExt cx="7345076" cy="610376"/>
          </a:xfrm>
        </p:grpSpPr>
        <p:sp>
          <p:nvSpPr>
            <p:cNvPr name="Freeform 56" id="56"/>
            <p:cNvSpPr/>
            <p:nvPr/>
          </p:nvSpPr>
          <p:spPr>
            <a:xfrm flipH="false" flipV="false" rot="0">
              <a:off x="0" y="0"/>
              <a:ext cx="7345076" cy="610376"/>
            </a:xfrm>
            <a:custGeom>
              <a:avLst/>
              <a:gdLst/>
              <a:ahLst/>
              <a:cxnLst/>
              <a:rect r="r" b="b" t="t" l="l"/>
              <a:pathLst>
                <a:path h="610376" w="7345076">
                  <a:moveTo>
                    <a:pt x="0" y="0"/>
                  </a:moveTo>
                  <a:lnTo>
                    <a:pt x="7345076" y="0"/>
                  </a:lnTo>
                  <a:lnTo>
                    <a:pt x="7345076" y="610376"/>
                  </a:lnTo>
                  <a:lnTo>
                    <a:pt x="0" y="610376"/>
                  </a:lnTo>
                  <a:close/>
                </a:path>
              </a:pathLst>
            </a:custGeom>
            <a:solidFill>
              <a:srgbClr val="000000">
                <a:alpha val="0"/>
              </a:srgbClr>
            </a:solidFill>
            <a:ln cap="sq">
              <a:noFill/>
              <a:prstDash val="solid"/>
              <a:miter/>
            </a:ln>
          </p:spPr>
        </p:sp>
        <p:sp>
          <p:nvSpPr>
            <p:cNvPr name="TextBox 57" id="57"/>
            <p:cNvSpPr txBox="true"/>
            <p:nvPr/>
          </p:nvSpPr>
          <p:spPr>
            <a:xfrm>
              <a:off x="0" y="-76200"/>
              <a:ext cx="7345076"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Scarcity of rare earths, cobalt, and tin</a:t>
              </a:r>
            </a:p>
          </p:txBody>
        </p:sp>
      </p:grpSp>
      <p:sp>
        <p:nvSpPr>
          <p:cNvPr name="Freeform 58" id="58" descr="preencoded.png"/>
          <p:cNvSpPr/>
          <p:nvPr/>
        </p:nvSpPr>
        <p:spPr>
          <a:xfrm flipH="false" flipV="false" rot="0">
            <a:off x="4837827" y="5511156"/>
            <a:ext cx="348209" cy="435153"/>
          </a:xfrm>
          <a:custGeom>
            <a:avLst/>
            <a:gdLst/>
            <a:ahLst/>
            <a:cxnLst/>
            <a:rect r="r" b="b" t="t" l="l"/>
            <a:pathLst>
              <a:path h="435153" w="348209">
                <a:moveTo>
                  <a:pt x="0" y="0"/>
                </a:moveTo>
                <a:lnTo>
                  <a:pt x="348209" y="0"/>
                </a:lnTo>
                <a:lnTo>
                  <a:pt x="348209" y="435152"/>
                </a:lnTo>
                <a:lnTo>
                  <a:pt x="0" y="435152"/>
                </a:lnTo>
                <a:lnTo>
                  <a:pt x="0" y="0"/>
                </a:lnTo>
                <a:close/>
              </a:path>
            </a:pathLst>
          </a:custGeom>
          <a:blipFill>
            <a:blip r:embed="rId23"/>
            <a:stretch>
              <a:fillRect l="-519" t="0" r="-519" b="0"/>
            </a:stretch>
          </a:blipFill>
        </p:spPr>
      </p:sp>
      <p:grpSp>
        <p:nvGrpSpPr>
          <p:cNvPr name="Group 59" id="59"/>
          <p:cNvGrpSpPr/>
          <p:nvPr/>
        </p:nvGrpSpPr>
        <p:grpSpPr>
          <a:xfrm rot="0">
            <a:off x="1519555" y="5338365"/>
            <a:ext cx="1701165" cy="286846"/>
            <a:chOff x="0" y="0"/>
            <a:chExt cx="4252913" cy="717116"/>
          </a:xfrm>
        </p:grpSpPr>
        <p:sp>
          <p:nvSpPr>
            <p:cNvPr name="Freeform 60" id="60"/>
            <p:cNvSpPr/>
            <p:nvPr/>
          </p:nvSpPr>
          <p:spPr>
            <a:xfrm flipH="false" flipV="false" rot="0">
              <a:off x="0" y="0"/>
              <a:ext cx="4252913" cy="717116"/>
            </a:xfrm>
            <a:custGeom>
              <a:avLst/>
              <a:gdLst/>
              <a:ahLst/>
              <a:cxnLst/>
              <a:rect r="r" b="b" t="t" l="l"/>
              <a:pathLst>
                <a:path h="717116" w="4252913">
                  <a:moveTo>
                    <a:pt x="0" y="0"/>
                  </a:moveTo>
                  <a:lnTo>
                    <a:pt x="4252913" y="0"/>
                  </a:lnTo>
                  <a:lnTo>
                    <a:pt x="4252913" y="717116"/>
                  </a:lnTo>
                  <a:lnTo>
                    <a:pt x="0" y="717116"/>
                  </a:lnTo>
                  <a:close/>
                </a:path>
              </a:pathLst>
            </a:custGeom>
            <a:solidFill>
              <a:srgbClr val="000000">
                <a:alpha val="0"/>
              </a:srgbClr>
            </a:solidFill>
            <a:ln cap="sq">
              <a:noFill/>
              <a:prstDash val="solid"/>
              <a:miter/>
            </a:ln>
          </p:spPr>
        </p:sp>
        <p:sp>
          <p:nvSpPr>
            <p:cNvPr name="TextBox 61" id="61"/>
            <p:cNvSpPr txBox="true"/>
            <p:nvPr/>
          </p:nvSpPr>
          <p:spPr>
            <a:xfrm>
              <a:off x="0" y="-47625"/>
              <a:ext cx="4252913" cy="764741"/>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Fisheries</a:t>
              </a:r>
            </a:p>
          </p:txBody>
        </p:sp>
      </p:grpSp>
      <p:grpSp>
        <p:nvGrpSpPr>
          <p:cNvPr name="Group 62" id="62"/>
          <p:cNvGrpSpPr/>
          <p:nvPr/>
        </p:nvGrpSpPr>
        <p:grpSpPr>
          <a:xfrm rot="0">
            <a:off x="224970" y="5632529"/>
            <a:ext cx="2995750" cy="510850"/>
            <a:chOff x="0" y="0"/>
            <a:chExt cx="7489376" cy="1277126"/>
          </a:xfrm>
        </p:grpSpPr>
        <p:sp>
          <p:nvSpPr>
            <p:cNvPr name="Freeform 63" id="63"/>
            <p:cNvSpPr/>
            <p:nvPr/>
          </p:nvSpPr>
          <p:spPr>
            <a:xfrm flipH="false" flipV="false" rot="0">
              <a:off x="0" y="0"/>
              <a:ext cx="7489376" cy="1277126"/>
            </a:xfrm>
            <a:custGeom>
              <a:avLst/>
              <a:gdLst/>
              <a:ahLst/>
              <a:cxnLst/>
              <a:rect r="r" b="b" t="t" l="l"/>
              <a:pathLst>
                <a:path h="1277126" w="7489376">
                  <a:moveTo>
                    <a:pt x="0" y="0"/>
                  </a:moveTo>
                  <a:lnTo>
                    <a:pt x="7489376" y="0"/>
                  </a:lnTo>
                  <a:lnTo>
                    <a:pt x="7489376" y="1277126"/>
                  </a:lnTo>
                  <a:lnTo>
                    <a:pt x="0" y="1277126"/>
                  </a:lnTo>
                  <a:close/>
                </a:path>
              </a:pathLst>
            </a:custGeom>
            <a:solidFill>
              <a:srgbClr val="000000">
                <a:alpha val="0"/>
              </a:srgbClr>
            </a:solidFill>
            <a:ln cap="sq">
              <a:noFill/>
              <a:prstDash val="solid"/>
              <a:miter/>
            </a:ln>
          </p:spPr>
        </p:sp>
        <p:sp>
          <p:nvSpPr>
            <p:cNvPr name="TextBox 64" id="64"/>
            <p:cNvSpPr txBox="true"/>
            <p:nvPr/>
          </p:nvSpPr>
          <p:spPr>
            <a:xfrm>
              <a:off x="0" y="-76200"/>
              <a:ext cx="7489376" cy="1353326"/>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Overexploitation of fish stocks, ocean acidification</a:t>
              </a:r>
            </a:p>
          </p:txBody>
        </p:sp>
      </p:grpSp>
      <p:sp>
        <p:nvSpPr>
          <p:cNvPr name="Freeform 65" id="65" descr="preencoded.png"/>
          <p:cNvSpPr/>
          <p:nvPr/>
        </p:nvSpPr>
        <p:spPr>
          <a:xfrm flipH="false" flipV="false" rot="0">
            <a:off x="3771851" y="5168774"/>
            <a:ext cx="382811" cy="478393"/>
          </a:xfrm>
          <a:custGeom>
            <a:avLst/>
            <a:gdLst/>
            <a:ahLst/>
            <a:cxnLst/>
            <a:rect r="r" b="b" t="t" l="l"/>
            <a:pathLst>
              <a:path h="478393" w="382811">
                <a:moveTo>
                  <a:pt x="0" y="0"/>
                </a:moveTo>
                <a:lnTo>
                  <a:pt x="382810" y="0"/>
                </a:lnTo>
                <a:lnTo>
                  <a:pt x="382810" y="478393"/>
                </a:lnTo>
                <a:lnTo>
                  <a:pt x="0" y="478393"/>
                </a:lnTo>
                <a:lnTo>
                  <a:pt x="0" y="0"/>
                </a:lnTo>
                <a:close/>
              </a:path>
            </a:pathLst>
          </a:custGeom>
          <a:blipFill>
            <a:blip r:embed="rId24"/>
            <a:stretch>
              <a:fillRect l="-519" t="0" r="-519"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RELOCATION </a:t>
            </a:r>
            <a:r>
              <a:rPr lang="en-US" b="true" sz="2019" strike="noStrike" u="none">
                <a:solidFill>
                  <a:srgbClr val="233E7A"/>
                </a:solidFill>
                <a:latin typeface="Avenir Bold"/>
                <a:ea typeface="Avenir Bold"/>
                <a:cs typeface="Avenir Bold"/>
                <a:sym typeface="Avenir Bold"/>
              </a:rPr>
              <a:t>S</a:t>
            </a:r>
            <a:r>
              <a:rPr lang="en-US" b="true" sz="2019" strike="noStrike" u="none">
                <a:solidFill>
                  <a:srgbClr val="233E7A"/>
                </a:solidFill>
                <a:latin typeface="Avenir Bold"/>
                <a:ea typeface="Avenir Bold"/>
                <a:cs typeface="Avenir Bold"/>
                <a:sym typeface="Avenir Bold"/>
              </a:rPr>
              <a:t>TRATEGIES</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FOR</a:t>
            </a:r>
            <a:r>
              <a:rPr lang="en-US" b="true" sz="2019" strike="noStrike" u="none">
                <a:solidFill>
                  <a:srgbClr val="233E7A"/>
                </a:solidFill>
                <a:latin typeface="Avenir Bold"/>
                <a:ea typeface="Avenir Bold"/>
                <a:cs typeface="Avenir Bold"/>
                <a:sym typeface="Avenir Bold"/>
              </a:rPr>
              <a:t> R</a:t>
            </a:r>
            <a:r>
              <a:rPr lang="en-US" b="true" sz="2019" strike="noStrike" u="none">
                <a:solidFill>
                  <a:srgbClr val="233E7A"/>
                </a:solidFill>
                <a:latin typeface="Avenir Bold"/>
                <a:ea typeface="Avenir Bold"/>
                <a:cs typeface="Avenir Bold"/>
                <a:sym typeface="Avenir Bold"/>
              </a:rPr>
              <a:t>ESOURCE DEPLETION</a:t>
            </a:r>
            <a:r>
              <a:rPr lang="en-US" b="true" sz="2019" strike="noStrike" u="none">
                <a:solidFill>
                  <a:srgbClr val="233E7A"/>
                </a:solidFill>
                <a:latin typeface="Avenir Bold"/>
                <a:ea typeface="Avenir Bold"/>
                <a:cs typeface="Avenir Bold"/>
                <a:sym typeface="Avenir Bold"/>
              </a:rPr>
              <a:t> &amp; REAL CASES</a:t>
            </a:r>
          </a:p>
        </p:txBody>
      </p:sp>
      <p:grpSp>
        <p:nvGrpSpPr>
          <p:cNvPr name="Group 21" id="21"/>
          <p:cNvGrpSpPr/>
          <p:nvPr/>
        </p:nvGrpSpPr>
        <p:grpSpPr>
          <a:xfrm rot="0">
            <a:off x="1137029" y="2196765"/>
            <a:ext cx="2926358" cy="286846"/>
            <a:chOff x="0" y="0"/>
            <a:chExt cx="7315894" cy="717116"/>
          </a:xfrm>
        </p:grpSpPr>
        <p:sp>
          <p:nvSpPr>
            <p:cNvPr name="Freeform 22" id="22"/>
            <p:cNvSpPr/>
            <p:nvPr/>
          </p:nvSpPr>
          <p:spPr>
            <a:xfrm flipH="false" flipV="false" rot="0">
              <a:off x="0" y="0"/>
              <a:ext cx="7315894" cy="717116"/>
            </a:xfrm>
            <a:custGeom>
              <a:avLst/>
              <a:gdLst/>
              <a:ahLst/>
              <a:cxnLst/>
              <a:rect r="r" b="b" t="t" l="l"/>
              <a:pathLst>
                <a:path h="717116" w="7315894">
                  <a:moveTo>
                    <a:pt x="0" y="0"/>
                  </a:moveTo>
                  <a:lnTo>
                    <a:pt x="7315894" y="0"/>
                  </a:lnTo>
                  <a:lnTo>
                    <a:pt x="7315894" y="717116"/>
                  </a:lnTo>
                  <a:lnTo>
                    <a:pt x="0" y="717116"/>
                  </a:lnTo>
                  <a:close/>
                </a:path>
              </a:pathLst>
            </a:custGeom>
            <a:solidFill>
              <a:srgbClr val="000000">
                <a:alpha val="0"/>
              </a:srgbClr>
            </a:solidFill>
            <a:ln cap="sq">
              <a:noFill/>
              <a:prstDash val="solid"/>
              <a:miter/>
            </a:ln>
          </p:spPr>
        </p:sp>
        <p:sp>
          <p:nvSpPr>
            <p:cNvPr name="TextBox 23" id="23"/>
            <p:cNvSpPr txBox="true"/>
            <p:nvPr/>
          </p:nvSpPr>
          <p:spPr>
            <a:xfrm>
              <a:off x="0" y="-47625"/>
              <a:ext cx="7315894"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Relocation Near New Sources</a:t>
              </a:r>
            </a:p>
          </p:txBody>
        </p:sp>
      </p:grpSp>
      <p:grpSp>
        <p:nvGrpSpPr>
          <p:cNvPr name="Group 24" id="24"/>
          <p:cNvGrpSpPr/>
          <p:nvPr/>
        </p:nvGrpSpPr>
        <p:grpSpPr>
          <a:xfrm rot="0">
            <a:off x="1137029" y="2489686"/>
            <a:ext cx="4049007" cy="722050"/>
            <a:chOff x="0" y="0"/>
            <a:chExt cx="10122519" cy="1805126"/>
          </a:xfrm>
        </p:grpSpPr>
        <p:sp>
          <p:nvSpPr>
            <p:cNvPr name="Freeform 25" id="25"/>
            <p:cNvSpPr/>
            <p:nvPr/>
          </p:nvSpPr>
          <p:spPr>
            <a:xfrm flipH="false" flipV="false" rot="0">
              <a:off x="0" y="0"/>
              <a:ext cx="10122519" cy="1805126"/>
            </a:xfrm>
            <a:custGeom>
              <a:avLst/>
              <a:gdLst/>
              <a:ahLst/>
              <a:cxnLst/>
              <a:rect r="r" b="b" t="t" l="l"/>
              <a:pathLst>
                <a:path h="1805126" w="10122519">
                  <a:moveTo>
                    <a:pt x="0" y="0"/>
                  </a:moveTo>
                  <a:lnTo>
                    <a:pt x="10122519" y="0"/>
                  </a:lnTo>
                  <a:lnTo>
                    <a:pt x="10122519" y="1805126"/>
                  </a:lnTo>
                  <a:lnTo>
                    <a:pt x="0" y="1805126"/>
                  </a:lnTo>
                  <a:close/>
                </a:path>
              </a:pathLst>
            </a:custGeom>
            <a:solidFill>
              <a:srgbClr val="000000">
                <a:alpha val="0"/>
              </a:srgbClr>
            </a:solidFill>
            <a:ln cap="sq">
              <a:noFill/>
              <a:prstDash val="solid"/>
              <a:miter/>
            </a:ln>
          </p:spPr>
        </p:sp>
        <p:sp>
          <p:nvSpPr>
            <p:cNvPr name="TextBox 26" id="26"/>
            <p:cNvSpPr txBox="true"/>
            <p:nvPr/>
          </p:nvSpPr>
          <p:spPr>
            <a:xfrm>
              <a:off x="0" y="-66675"/>
              <a:ext cx="10122519" cy="1871801"/>
            </a:xfrm>
            <a:prstGeom prst="rect">
              <a:avLst/>
            </a:prstGeom>
          </p:spPr>
          <p:txBody>
            <a:bodyPr anchor="t" rtlCol="false" tIns="0" lIns="0" bIns="0" rIns="0"/>
            <a:lstStyle/>
            <a:p>
              <a:pPr algn="l" marL="0" indent="0" lvl="0">
                <a:lnSpc>
                  <a:spcPts val="1997"/>
                </a:lnSpc>
                <a:spcBef>
                  <a:spcPct val="0"/>
                </a:spcBef>
              </a:pPr>
              <a:r>
                <a:rPr lang="en-US" sz="1266" strike="noStrike" u="none">
                  <a:solidFill>
                    <a:srgbClr val="233E7A"/>
                  </a:solidFill>
                  <a:latin typeface="Avenir"/>
                  <a:ea typeface="Avenir"/>
                  <a:cs typeface="Avenir"/>
                  <a:sym typeface="Avenir"/>
                </a:rPr>
                <a:t>Moving operations to newly productive locations, like lithium companies shifting from Bolivia to Argentina or Australia for better extraction facilities.</a:t>
              </a:r>
            </a:p>
          </p:txBody>
        </p:sp>
      </p:grpSp>
      <p:grpSp>
        <p:nvGrpSpPr>
          <p:cNvPr name="Group 27" id="27"/>
          <p:cNvGrpSpPr/>
          <p:nvPr/>
        </p:nvGrpSpPr>
        <p:grpSpPr>
          <a:xfrm rot="0">
            <a:off x="1142690" y="3353228"/>
            <a:ext cx="3523089" cy="286846"/>
            <a:chOff x="0" y="0"/>
            <a:chExt cx="8807722" cy="717116"/>
          </a:xfrm>
        </p:grpSpPr>
        <p:sp>
          <p:nvSpPr>
            <p:cNvPr name="Freeform 28" id="28"/>
            <p:cNvSpPr/>
            <p:nvPr/>
          </p:nvSpPr>
          <p:spPr>
            <a:xfrm flipH="false" flipV="false" rot="0">
              <a:off x="0" y="0"/>
              <a:ext cx="8807722" cy="717116"/>
            </a:xfrm>
            <a:custGeom>
              <a:avLst/>
              <a:gdLst/>
              <a:ahLst/>
              <a:cxnLst/>
              <a:rect r="r" b="b" t="t" l="l"/>
              <a:pathLst>
                <a:path h="717116" w="8807722">
                  <a:moveTo>
                    <a:pt x="0" y="0"/>
                  </a:moveTo>
                  <a:lnTo>
                    <a:pt x="8807722" y="0"/>
                  </a:lnTo>
                  <a:lnTo>
                    <a:pt x="8807722" y="717116"/>
                  </a:lnTo>
                  <a:lnTo>
                    <a:pt x="0" y="717116"/>
                  </a:lnTo>
                  <a:close/>
                </a:path>
              </a:pathLst>
            </a:custGeom>
            <a:solidFill>
              <a:srgbClr val="000000">
                <a:alpha val="0"/>
              </a:srgbClr>
            </a:solidFill>
            <a:ln cap="sq">
              <a:noFill/>
              <a:prstDash val="solid"/>
              <a:miter/>
            </a:ln>
          </p:spPr>
        </p:sp>
        <p:sp>
          <p:nvSpPr>
            <p:cNvPr name="TextBox 29" id="29"/>
            <p:cNvSpPr txBox="true"/>
            <p:nvPr/>
          </p:nvSpPr>
          <p:spPr>
            <a:xfrm>
              <a:off x="0" y="-47625"/>
              <a:ext cx="8807722"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Relocation to Recycling Centers</a:t>
              </a:r>
            </a:p>
          </p:txBody>
        </p:sp>
      </p:grpSp>
      <p:grpSp>
        <p:nvGrpSpPr>
          <p:cNvPr name="Group 30" id="30"/>
          <p:cNvGrpSpPr/>
          <p:nvPr/>
        </p:nvGrpSpPr>
        <p:grpSpPr>
          <a:xfrm rot="0">
            <a:off x="1142690" y="3609689"/>
            <a:ext cx="4049007" cy="722050"/>
            <a:chOff x="0" y="0"/>
            <a:chExt cx="10122519" cy="1805126"/>
          </a:xfrm>
        </p:grpSpPr>
        <p:sp>
          <p:nvSpPr>
            <p:cNvPr name="Freeform 31" id="31"/>
            <p:cNvSpPr/>
            <p:nvPr/>
          </p:nvSpPr>
          <p:spPr>
            <a:xfrm flipH="false" flipV="false" rot="0">
              <a:off x="0" y="0"/>
              <a:ext cx="10122519" cy="1805126"/>
            </a:xfrm>
            <a:custGeom>
              <a:avLst/>
              <a:gdLst/>
              <a:ahLst/>
              <a:cxnLst/>
              <a:rect r="r" b="b" t="t" l="l"/>
              <a:pathLst>
                <a:path h="1805126" w="10122519">
                  <a:moveTo>
                    <a:pt x="0" y="0"/>
                  </a:moveTo>
                  <a:lnTo>
                    <a:pt x="10122519" y="0"/>
                  </a:lnTo>
                  <a:lnTo>
                    <a:pt x="10122519" y="1805126"/>
                  </a:lnTo>
                  <a:lnTo>
                    <a:pt x="0" y="1805126"/>
                  </a:lnTo>
                  <a:close/>
                </a:path>
              </a:pathLst>
            </a:custGeom>
            <a:solidFill>
              <a:srgbClr val="000000">
                <a:alpha val="0"/>
              </a:srgbClr>
            </a:solidFill>
            <a:ln cap="sq">
              <a:noFill/>
              <a:prstDash val="solid"/>
              <a:miter/>
            </a:ln>
          </p:spPr>
        </p:sp>
        <p:sp>
          <p:nvSpPr>
            <p:cNvPr name="TextBox 32" id="32"/>
            <p:cNvSpPr txBox="true"/>
            <p:nvPr/>
          </p:nvSpPr>
          <p:spPr>
            <a:xfrm>
              <a:off x="0" y="-66675"/>
              <a:ext cx="10122519" cy="1871801"/>
            </a:xfrm>
            <a:prstGeom prst="rect">
              <a:avLst/>
            </a:prstGeom>
          </p:spPr>
          <p:txBody>
            <a:bodyPr anchor="t" rtlCol="false" tIns="0" lIns="0" bIns="0" rIns="0"/>
            <a:lstStyle/>
            <a:p>
              <a:pPr algn="l" marL="0" indent="0" lvl="0">
                <a:lnSpc>
                  <a:spcPts val="1997"/>
                </a:lnSpc>
                <a:spcBef>
                  <a:spcPct val="0"/>
                </a:spcBef>
              </a:pPr>
              <a:r>
                <a:rPr lang="en-US" sz="1266" strike="noStrike" u="none">
                  <a:solidFill>
                    <a:srgbClr val="233E7A"/>
                  </a:solidFill>
                  <a:latin typeface="Avenir"/>
                  <a:ea typeface="Avenir"/>
                  <a:cs typeface="Avenir"/>
                  <a:sym typeface="Avenir"/>
                </a:rPr>
                <a:t>Establishing near urban centers where waste rich in scarce materials is available, enabling circular economy approaches.</a:t>
              </a:r>
            </a:p>
          </p:txBody>
        </p:sp>
      </p:grpSp>
      <p:grpSp>
        <p:nvGrpSpPr>
          <p:cNvPr name="Group 33" id="33"/>
          <p:cNvGrpSpPr/>
          <p:nvPr/>
        </p:nvGrpSpPr>
        <p:grpSpPr>
          <a:xfrm rot="0">
            <a:off x="1167226" y="4474614"/>
            <a:ext cx="3218882" cy="286846"/>
            <a:chOff x="0" y="0"/>
            <a:chExt cx="8047204" cy="717116"/>
          </a:xfrm>
        </p:grpSpPr>
        <p:sp>
          <p:nvSpPr>
            <p:cNvPr name="Freeform 34" id="34"/>
            <p:cNvSpPr/>
            <p:nvPr/>
          </p:nvSpPr>
          <p:spPr>
            <a:xfrm flipH="false" flipV="false" rot="0">
              <a:off x="0" y="0"/>
              <a:ext cx="8047204" cy="717116"/>
            </a:xfrm>
            <a:custGeom>
              <a:avLst/>
              <a:gdLst/>
              <a:ahLst/>
              <a:cxnLst/>
              <a:rect r="r" b="b" t="t" l="l"/>
              <a:pathLst>
                <a:path h="717116" w="8047204">
                  <a:moveTo>
                    <a:pt x="0" y="0"/>
                  </a:moveTo>
                  <a:lnTo>
                    <a:pt x="8047204" y="0"/>
                  </a:lnTo>
                  <a:lnTo>
                    <a:pt x="8047204" y="717116"/>
                  </a:lnTo>
                  <a:lnTo>
                    <a:pt x="0" y="717116"/>
                  </a:lnTo>
                  <a:close/>
                </a:path>
              </a:pathLst>
            </a:custGeom>
            <a:solidFill>
              <a:srgbClr val="000000">
                <a:alpha val="0"/>
              </a:srgbClr>
            </a:solidFill>
            <a:ln cap="sq">
              <a:noFill/>
              <a:prstDash val="solid"/>
              <a:miter/>
            </a:ln>
          </p:spPr>
        </p:sp>
        <p:sp>
          <p:nvSpPr>
            <p:cNvPr name="TextBox 35" id="35"/>
            <p:cNvSpPr txBox="true"/>
            <p:nvPr/>
          </p:nvSpPr>
          <p:spPr>
            <a:xfrm>
              <a:off x="0" y="-47625"/>
              <a:ext cx="8047204"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Proximity to Logistics Hubs</a:t>
              </a:r>
            </a:p>
          </p:txBody>
        </p:sp>
      </p:grpSp>
      <p:grpSp>
        <p:nvGrpSpPr>
          <p:cNvPr name="Group 36" id="36"/>
          <p:cNvGrpSpPr/>
          <p:nvPr/>
        </p:nvGrpSpPr>
        <p:grpSpPr>
          <a:xfrm rot="0">
            <a:off x="1167226" y="4731075"/>
            <a:ext cx="3999935" cy="474400"/>
            <a:chOff x="0" y="0"/>
            <a:chExt cx="9999838" cy="1186001"/>
          </a:xfrm>
        </p:grpSpPr>
        <p:sp>
          <p:nvSpPr>
            <p:cNvPr name="Freeform 37" id="37"/>
            <p:cNvSpPr/>
            <p:nvPr/>
          </p:nvSpPr>
          <p:spPr>
            <a:xfrm flipH="false" flipV="false" rot="0">
              <a:off x="0" y="0"/>
              <a:ext cx="9999838" cy="1186001"/>
            </a:xfrm>
            <a:custGeom>
              <a:avLst/>
              <a:gdLst/>
              <a:ahLst/>
              <a:cxnLst/>
              <a:rect r="r" b="b" t="t" l="l"/>
              <a:pathLst>
                <a:path h="1186001" w="9999838">
                  <a:moveTo>
                    <a:pt x="0" y="0"/>
                  </a:moveTo>
                  <a:lnTo>
                    <a:pt x="9999838" y="0"/>
                  </a:lnTo>
                  <a:lnTo>
                    <a:pt x="9999838" y="1186001"/>
                  </a:lnTo>
                  <a:lnTo>
                    <a:pt x="0" y="1186001"/>
                  </a:lnTo>
                  <a:close/>
                </a:path>
              </a:pathLst>
            </a:custGeom>
            <a:solidFill>
              <a:srgbClr val="000000">
                <a:alpha val="0"/>
              </a:srgbClr>
            </a:solidFill>
            <a:ln cap="sq">
              <a:noFill/>
              <a:prstDash val="solid"/>
              <a:miter/>
            </a:ln>
          </p:spPr>
        </p:sp>
        <p:sp>
          <p:nvSpPr>
            <p:cNvPr name="TextBox 38" id="38"/>
            <p:cNvSpPr txBox="true"/>
            <p:nvPr/>
          </p:nvSpPr>
          <p:spPr>
            <a:xfrm>
              <a:off x="0" y="-66675"/>
              <a:ext cx="9999838" cy="1252676"/>
            </a:xfrm>
            <a:prstGeom prst="rect">
              <a:avLst/>
            </a:prstGeom>
          </p:spPr>
          <p:txBody>
            <a:bodyPr anchor="t" rtlCol="false" tIns="0" lIns="0" bIns="0" rIns="0"/>
            <a:lstStyle/>
            <a:p>
              <a:pPr algn="l" marL="0" indent="0" lvl="0">
                <a:lnSpc>
                  <a:spcPts val="1997"/>
                </a:lnSpc>
                <a:spcBef>
                  <a:spcPct val="0"/>
                </a:spcBef>
              </a:pPr>
              <a:r>
                <a:rPr lang="en-US" sz="1266" strike="noStrike" u="none">
                  <a:solidFill>
                    <a:srgbClr val="233E7A"/>
                  </a:solidFill>
                  <a:latin typeface="Avenir"/>
                  <a:ea typeface="Avenir"/>
                  <a:cs typeface="Avenir"/>
                  <a:sym typeface="Avenir"/>
                </a:rPr>
                <a:t>Positioning near ports and multimodal platforms when raw materials must be imported from distant sources.</a:t>
              </a:r>
            </a:p>
          </p:txBody>
        </p:sp>
      </p:grpSp>
      <p:grpSp>
        <p:nvGrpSpPr>
          <p:cNvPr name="Group 39" id="39"/>
          <p:cNvGrpSpPr/>
          <p:nvPr/>
        </p:nvGrpSpPr>
        <p:grpSpPr>
          <a:xfrm rot="0">
            <a:off x="1167226" y="5348350"/>
            <a:ext cx="4258993" cy="286846"/>
            <a:chOff x="0" y="0"/>
            <a:chExt cx="10647483" cy="717116"/>
          </a:xfrm>
        </p:grpSpPr>
        <p:sp>
          <p:nvSpPr>
            <p:cNvPr name="Freeform 40" id="40"/>
            <p:cNvSpPr/>
            <p:nvPr/>
          </p:nvSpPr>
          <p:spPr>
            <a:xfrm flipH="false" flipV="false" rot="0">
              <a:off x="0" y="0"/>
              <a:ext cx="10647483" cy="717116"/>
            </a:xfrm>
            <a:custGeom>
              <a:avLst/>
              <a:gdLst/>
              <a:ahLst/>
              <a:cxnLst/>
              <a:rect r="r" b="b" t="t" l="l"/>
              <a:pathLst>
                <a:path h="717116" w="10647483">
                  <a:moveTo>
                    <a:pt x="0" y="0"/>
                  </a:moveTo>
                  <a:lnTo>
                    <a:pt x="10647483" y="0"/>
                  </a:lnTo>
                  <a:lnTo>
                    <a:pt x="10647483" y="717116"/>
                  </a:lnTo>
                  <a:lnTo>
                    <a:pt x="0" y="717116"/>
                  </a:lnTo>
                  <a:close/>
                </a:path>
              </a:pathLst>
            </a:custGeom>
            <a:solidFill>
              <a:srgbClr val="000000">
                <a:alpha val="0"/>
              </a:srgbClr>
            </a:solidFill>
            <a:ln cap="sq">
              <a:noFill/>
              <a:prstDash val="solid"/>
              <a:miter/>
            </a:ln>
          </p:spPr>
        </p:sp>
        <p:sp>
          <p:nvSpPr>
            <p:cNvPr name="TextBox 41" id="41"/>
            <p:cNvSpPr txBox="true"/>
            <p:nvPr/>
          </p:nvSpPr>
          <p:spPr>
            <a:xfrm>
              <a:off x="0" y="-47625"/>
              <a:ext cx="10647483"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Developing Extraction Capabilities</a:t>
              </a:r>
            </a:p>
          </p:txBody>
        </p:sp>
      </p:grpSp>
      <p:grpSp>
        <p:nvGrpSpPr>
          <p:cNvPr name="Group 42" id="42"/>
          <p:cNvGrpSpPr/>
          <p:nvPr/>
        </p:nvGrpSpPr>
        <p:grpSpPr>
          <a:xfrm rot="0">
            <a:off x="1167226" y="5604811"/>
            <a:ext cx="3999935" cy="474400"/>
            <a:chOff x="0" y="0"/>
            <a:chExt cx="9999838" cy="1186001"/>
          </a:xfrm>
        </p:grpSpPr>
        <p:sp>
          <p:nvSpPr>
            <p:cNvPr name="Freeform 43" id="43"/>
            <p:cNvSpPr/>
            <p:nvPr/>
          </p:nvSpPr>
          <p:spPr>
            <a:xfrm flipH="false" flipV="false" rot="0">
              <a:off x="0" y="0"/>
              <a:ext cx="9999838" cy="1186001"/>
            </a:xfrm>
            <a:custGeom>
              <a:avLst/>
              <a:gdLst/>
              <a:ahLst/>
              <a:cxnLst/>
              <a:rect r="r" b="b" t="t" l="l"/>
              <a:pathLst>
                <a:path h="1186001" w="9999838">
                  <a:moveTo>
                    <a:pt x="0" y="0"/>
                  </a:moveTo>
                  <a:lnTo>
                    <a:pt x="9999838" y="0"/>
                  </a:lnTo>
                  <a:lnTo>
                    <a:pt x="9999838" y="1186001"/>
                  </a:lnTo>
                  <a:lnTo>
                    <a:pt x="0" y="1186001"/>
                  </a:lnTo>
                  <a:close/>
                </a:path>
              </a:pathLst>
            </a:custGeom>
            <a:solidFill>
              <a:srgbClr val="000000">
                <a:alpha val="0"/>
              </a:srgbClr>
            </a:solidFill>
            <a:ln cap="sq">
              <a:noFill/>
              <a:prstDash val="solid"/>
              <a:miter/>
            </a:ln>
          </p:spPr>
        </p:sp>
        <p:sp>
          <p:nvSpPr>
            <p:cNvPr name="TextBox 44" id="44"/>
            <p:cNvSpPr txBox="true"/>
            <p:nvPr/>
          </p:nvSpPr>
          <p:spPr>
            <a:xfrm>
              <a:off x="0" y="-66675"/>
              <a:ext cx="9999838" cy="1252676"/>
            </a:xfrm>
            <a:prstGeom prst="rect">
              <a:avLst/>
            </a:prstGeom>
          </p:spPr>
          <p:txBody>
            <a:bodyPr anchor="t" rtlCol="false" tIns="0" lIns="0" bIns="0" rIns="0"/>
            <a:lstStyle/>
            <a:p>
              <a:pPr algn="l" marL="0" indent="0" lvl="0">
                <a:lnSpc>
                  <a:spcPts val="1997"/>
                </a:lnSpc>
                <a:spcBef>
                  <a:spcPct val="0"/>
                </a:spcBef>
              </a:pPr>
              <a:r>
                <a:rPr lang="en-US" sz="1266" strike="noStrike" u="none">
                  <a:solidFill>
                    <a:srgbClr val="233E7A"/>
                  </a:solidFill>
                  <a:latin typeface="Avenir"/>
                  <a:ea typeface="Avenir"/>
                  <a:cs typeface="Avenir"/>
                  <a:sym typeface="Avenir"/>
                </a:rPr>
                <a:t>Investing in mining or agricultural projects in resource-rich countries through subsidiaries or joint ventures.</a:t>
              </a:r>
            </a:p>
          </p:txBody>
        </p:sp>
      </p:grpSp>
      <p:sp>
        <p:nvSpPr>
          <p:cNvPr name="Freeform 45" id="45" descr="preencoded.png"/>
          <p:cNvSpPr/>
          <p:nvPr/>
        </p:nvSpPr>
        <p:spPr>
          <a:xfrm flipH="false" flipV="false" rot="0">
            <a:off x="273148" y="2198443"/>
            <a:ext cx="593090" cy="1154785"/>
          </a:xfrm>
          <a:custGeom>
            <a:avLst/>
            <a:gdLst/>
            <a:ahLst/>
            <a:cxnLst/>
            <a:rect r="r" b="b" t="t" l="l"/>
            <a:pathLst>
              <a:path h="1154785" w="593090">
                <a:moveTo>
                  <a:pt x="0" y="0"/>
                </a:moveTo>
                <a:lnTo>
                  <a:pt x="593090" y="0"/>
                </a:lnTo>
                <a:lnTo>
                  <a:pt x="593090" y="1154785"/>
                </a:lnTo>
                <a:lnTo>
                  <a:pt x="0" y="1154785"/>
                </a:lnTo>
                <a:lnTo>
                  <a:pt x="0" y="0"/>
                </a:lnTo>
                <a:close/>
              </a:path>
            </a:pathLst>
          </a:custGeom>
          <a:blipFill>
            <a:blip r:embed="rId13"/>
            <a:stretch>
              <a:fillRect l="-16222" t="0" r="-16222" b="0"/>
            </a:stretch>
          </a:blipFill>
        </p:spPr>
      </p:sp>
      <p:sp>
        <p:nvSpPr>
          <p:cNvPr name="Freeform 46" id="46" descr="preencoded.png"/>
          <p:cNvSpPr/>
          <p:nvPr/>
        </p:nvSpPr>
        <p:spPr>
          <a:xfrm flipH="false" flipV="false" rot="0">
            <a:off x="273148" y="3353228"/>
            <a:ext cx="593090" cy="1121386"/>
          </a:xfrm>
          <a:custGeom>
            <a:avLst/>
            <a:gdLst/>
            <a:ahLst/>
            <a:cxnLst/>
            <a:rect r="r" b="b" t="t" l="l"/>
            <a:pathLst>
              <a:path h="1121386" w="593090">
                <a:moveTo>
                  <a:pt x="0" y="0"/>
                </a:moveTo>
                <a:lnTo>
                  <a:pt x="593090" y="0"/>
                </a:lnTo>
                <a:lnTo>
                  <a:pt x="593090" y="1121386"/>
                </a:lnTo>
                <a:lnTo>
                  <a:pt x="0" y="1121386"/>
                </a:lnTo>
                <a:lnTo>
                  <a:pt x="0" y="0"/>
                </a:lnTo>
                <a:close/>
              </a:path>
            </a:pathLst>
          </a:custGeom>
          <a:blipFill>
            <a:blip r:embed="rId14"/>
            <a:stretch>
              <a:fillRect l="-29006" t="0" r="-29006" b="0"/>
            </a:stretch>
          </a:blipFill>
        </p:spPr>
      </p:sp>
      <p:sp>
        <p:nvSpPr>
          <p:cNvPr name="Freeform 47" id="47" descr="preencoded.png"/>
          <p:cNvSpPr/>
          <p:nvPr/>
        </p:nvSpPr>
        <p:spPr>
          <a:xfrm flipH="false" flipV="false" rot="0">
            <a:off x="273148" y="4538714"/>
            <a:ext cx="593090" cy="809637"/>
          </a:xfrm>
          <a:custGeom>
            <a:avLst/>
            <a:gdLst/>
            <a:ahLst/>
            <a:cxnLst/>
            <a:rect r="r" b="b" t="t" l="l"/>
            <a:pathLst>
              <a:path h="809637" w="593090">
                <a:moveTo>
                  <a:pt x="0" y="0"/>
                </a:moveTo>
                <a:lnTo>
                  <a:pt x="593090" y="0"/>
                </a:lnTo>
                <a:lnTo>
                  <a:pt x="593090" y="809636"/>
                </a:lnTo>
                <a:lnTo>
                  <a:pt x="0" y="809636"/>
                </a:lnTo>
                <a:lnTo>
                  <a:pt x="0" y="0"/>
                </a:lnTo>
                <a:close/>
              </a:path>
            </a:pathLst>
          </a:custGeom>
          <a:blipFill>
            <a:blip r:embed="rId15"/>
            <a:stretch>
              <a:fillRect l="-7042" t="0" r="-7042" b="0"/>
            </a:stretch>
          </a:blipFill>
        </p:spPr>
      </p:sp>
      <p:sp>
        <p:nvSpPr>
          <p:cNvPr name="Freeform 48" id="48" descr="preencoded.png"/>
          <p:cNvSpPr/>
          <p:nvPr/>
        </p:nvSpPr>
        <p:spPr>
          <a:xfrm flipH="false" flipV="false" rot="0">
            <a:off x="273148" y="5405360"/>
            <a:ext cx="593090" cy="817517"/>
          </a:xfrm>
          <a:custGeom>
            <a:avLst/>
            <a:gdLst/>
            <a:ahLst/>
            <a:cxnLst/>
            <a:rect r="r" b="b" t="t" l="l"/>
            <a:pathLst>
              <a:path h="817517" w="593090">
                <a:moveTo>
                  <a:pt x="0" y="0"/>
                </a:moveTo>
                <a:lnTo>
                  <a:pt x="593090" y="0"/>
                </a:lnTo>
                <a:lnTo>
                  <a:pt x="593090" y="817517"/>
                </a:lnTo>
                <a:lnTo>
                  <a:pt x="0" y="817517"/>
                </a:lnTo>
                <a:lnTo>
                  <a:pt x="0" y="0"/>
                </a:lnTo>
                <a:close/>
              </a:path>
            </a:pathLst>
          </a:custGeom>
          <a:blipFill>
            <a:blip r:embed="rId16"/>
            <a:stretch>
              <a:fillRect l="-7597" t="0" r="-7597" b="0"/>
            </a:stretch>
          </a:blipFill>
        </p:spPr>
      </p:sp>
      <p:sp>
        <p:nvSpPr>
          <p:cNvPr name="Freeform 49" id="49" descr="preencoded.png"/>
          <p:cNvSpPr/>
          <p:nvPr/>
        </p:nvSpPr>
        <p:spPr>
          <a:xfrm flipH="false" flipV="false" rot="0">
            <a:off x="6075308" y="1947637"/>
            <a:ext cx="2710101" cy="1674892"/>
          </a:xfrm>
          <a:custGeom>
            <a:avLst/>
            <a:gdLst/>
            <a:ahLst/>
            <a:cxnLst/>
            <a:rect r="r" b="b" t="t" l="l"/>
            <a:pathLst>
              <a:path h="1674892" w="2710101">
                <a:moveTo>
                  <a:pt x="0" y="0"/>
                </a:moveTo>
                <a:lnTo>
                  <a:pt x="2710101" y="0"/>
                </a:lnTo>
                <a:lnTo>
                  <a:pt x="2710101" y="1674892"/>
                </a:lnTo>
                <a:lnTo>
                  <a:pt x="0" y="1674892"/>
                </a:lnTo>
                <a:lnTo>
                  <a:pt x="0" y="0"/>
                </a:lnTo>
                <a:close/>
              </a:path>
            </a:pathLst>
          </a:custGeom>
          <a:blipFill>
            <a:blip r:embed="rId17"/>
            <a:stretch>
              <a:fillRect l="0" t="-90" r="0" b="-90"/>
            </a:stretch>
          </a:blipFill>
        </p:spPr>
      </p:sp>
      <p:grpSp>
        <p:nvGrpSpPr>
          <p:cNvPr name="Group 50" id="50"/>
          <p:cNvGrpSpPr/>
          <p:nvPr/>
        </p:nvGrpSpPr>
        <p:grpSpPr>
          <a:xfrm rot="0">
            <a:off x="6075308" y="3774452"/>
            <a:ext cx="1711643" cy="209106"/>
            <a:chOff x="0" y="0"/>
            <a:chExt cx="4279107" cy="522765"/>
          </a:xfrm>
        </p:grpSpPr>
        <p:sp>
          <p:nvSpPr>
            <p:cNvPr name="Freeform 51" id="51"/>
            <p:cNvSpPr/>
            <p:nvPr/>
          </p:nvSpPr>
          <p:spPr>
            <a:xfrm flipH="false" flipV="false" rot="0">
              <a:off x="0" y="0"/>
              <a:ext cx="4279107" cy="522765"/>
            </a:xfrm>
            <a:custGeom>
              <a:avLst/>
              <a:gdLst/>
              <a:ahLst/>
              <a:cxnLst/>
              <a:rect r="r" b="b" t="t" l="l"/>
              <a:pathLst>
                <a:path h="522765" w="4279107">
                  <a:moveTo>
                    <a:pt x="0" y="0"/>
                  </a:moveTo>
                  <a:lnTo>
                    <a:pt x="4279107" y="0"/>
                  </a:lnTo>
                  <a:lnTo>
                    <a:pt x="4279107" y="522765"/>
                  </a:lnTo>
                  <a:lnTo>
                    <a:pt x="0" y="522765"/>
                  </a:lnTo>
                  <a:close/>
                </a:path>
              </a:pathLst>
            </a:custGeom>
            <a:solidFill>
              <a:srgbClr val="000000">
                <a:alpha val="0"/>
              </a:srgbClr>
            </a:solidFill>
          </p:spPr>
        </p:sp>
        <p:sp>
          <p:nvSpPr>
            <p:cNvPr name="TextBox 52" id="52"/>
            <p:cNvSpPr txBox="true"/>
            <p:nvPr/>
          </p:nvSpPr>
          <p:spPr>
            <a:xfrm>
              <a:off x="0" y="-38100"/>
              <a:ext cx="4279107" cy="560865"/>
            </a:xfrm>
            <a:prstGeom prst="rect">
              <a:avLst/>
            </a:prstGeom>
          </p:spPr>
          <p:txBody>
            <a:bodyPr anchor="t" rtlCol="false" tIns="0" lIns="0" bIns="0" rIns="0"/>
            <a:lstStyle/>
            <a:p>
              <a:pPr algn="l">
                <a:lnSpc>
                  <a:spcPts val="1466"/>
                </a:lnSpc>
              </a:pPr>
              <a:r>
                <a:rPr lang="en-US" sz="1166" b="true">
                  <a:solidFill>
                    <a:srgbClr val="233E7A"/>
                  </a:solidFill>
                  <a:latin typeface="Avenir Bold"/>
                  <a:ea typeface="Avenir Bold"/>
                  <a:cs typeface="Avenir Bold"/>
                  <a:sym typeface="Avenir Bold"/>
                </a:rPr>
                <a:t>U.S. Coal Belt Transition</a:t>
              </a:r>
            </a:p>
          </p:txBody>
        </p:sp>
      </p:grpSp>
      <p:sp>
        <p:nvSpPr>
          <p:cNvPr name="Freeform 53" id="53" descr="preencoded.png"/>
          <p:cNvSpPr/>
          <p:nvPr/>
        </p:nvSpPr>
        <p:spPr>
          <a:xfrm flipH="false" flipV="false" rot="0">
            <a:off x="6075308" y="4221572"/>
            <a:ext cx="2710101" cy="1674892"/>
          </a:xfrm>
          <a:custGeom>
            <a:avLst/>
            <a:gdLst/>
            <a:ahLst/>
            <a:cxnLst/>
            <a:rect r="r" b="b" t="t" l="l"/>
            <a:pathLst>
              <a:path h="1674892" w="2710101">
                <a:moveTo>
                  <a:pt x="0" y="0"/>
                </a:moveTo>
                <a:lnTo>
                  <a:pt x="2710101" y="0"/>
                </a:lnTo>
                <a:lnTo>
                  <a:pt x="2710101" y="1674892"/>
                </a:lnTo>
                <a:lnTo>
                  <a:pt x="0" y="1674892"/>
                </a:lnTo>
                <a:lnTo>
                  <a:pt x="0" y="0"/>
                </a:lnTo>
                <a:close/>
              </a:path>
            </a:pathLst>
          </a:custGeom>
          <a:blipFill>
            <a:blip r:embed="rId18"/>
            <a:stretch>
              <a:fillRect l="0" t="-90" r="0" b="-90"/>
            </a:stretch>
          </a:blipFill>
        </p:spPr>
      </p:sp>
      <p:grpSp>
        <p:nvGrpSpPr>
          <p:cNvPr name="Group 54" id="54"/>
          <p:cNvGrpSpPr/>
          <p:nvPr/>
        </p:nvGrpSpPr>
        <p:grpSpPr>
          <a:xfrm rot="0">
            <a:off x="6075308" y="6048387"/>
            <a:ext cx="1852771" cy="209106"/>
            <a:chOff x="0" y="0"/>
            <a:chExt cx="4631928" cy="522765"/>
          </a:xfrm>
        </p:grpSpPr>
        <p:sp>
          <p:nvSpPr>
            <p:cNvPr name="Freeform 55" id="55"/>
            <p:cNvSpPr/>
            <p:nvPr/>
          </p:nvSpPr>
          <p:spPr>
            <a:xfrm flipH="false" flipV="false" rot="0">
              <a:off x="0" y="0"/>
              <a:ext cx="4631929" cy="522765"/>
            </a:xfrm>
            <a:custGeom>
              <a:avLst/>
              <a:gdLst/>
              <a:ahLst/>
              <a:cxnLst/>
              <a:rect r="r" b="b" t="t" l="l"/>
              <a:pathLst>
                <a:path h="522765" w="4631929">
                  <a:moveTo>
                    <a:pt x="0" y="0"/>
                  </a:moveTo>
                  <a:lnTo>
                    <a:pt x="4631929" y="0"/>
                  </a:lnTo>
                  <a:lnTo>
                    <a:pt x="4631929" y="522765"/>
                  </a:lnTo>
                  <a:lnTo>
                    <a:pt x="0" y="522765"/>
                  </a:lnTo>
                  <a:close/>
                </a:path>
              </a:pathLst>
            </a:custGeom>
            <a:solidFill>
              <a:srgbClr val="000000">
                <a:alpha val="0"/>
              </a:srgbClr>
            </a:solidFill>
          </p:spPr>
        </p:sp>
        <p:sp>
          <p:nvSpPr>
            <p:cNvPr name="TextBox 56" id="56"/>
            <p:cNvSpPr txBox="true"/>
            <p:nvPr/>
          </p:nvSpPr>
          <p:spPr>
            <a:xfrm>
              <a:off x="0" y="-38100"/>
              <a:ext cx="4631928" cy="560865"/>
            </a:xfrm>
            <a:prstGeom prst="rect">
              <a:avLst/>
            </a:prstGeom>
          </p:spPr>
          <p:txBody>
            <a:bodyPr anchor="t" rtlCol="false" tIns="0" lIns="0" bIns="0" rIns="0"/>
            <a:lstStyle/>
            <a:p>
              <a:pPr algn="l">
                <a:lnSpc>
                  <a:spcPts val="1466"/>
                </a:lnSpc>
              </a:pPr>
              <a:r>
                <a:rPr lang="en-US" sz="1166" b="true">
                  <a:solidFill>
                    <a:srgbClr val="233E7A"/>
                  </a:solidFill>
                  <a:latin typeface="Avenir Bold"/>
                  <a:ea typeface="Avenir Bold"/>
                  <a:cs typeface="Avenir Bold"/>
                  <a:sym typeface="Avenir Bold"/>
                </a:rPr>
                <a:t>Nestlé's Coffee Relocation</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456776" y="1229901"/>
            <a:ext cx="8565346"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FUTURE CONSIDERATIONS AND</a:t>
            </a:r>
            <a:r>
              <a:rPr lang="en-US" b="true" sz="2019" strike="noStrike" u="none">
                <a:solidFill>
                  <a:srgbClr val="233E7A"/>
                </a:solidFill>
                <a:latin typeface="Avenir Bold"/>
                <a:ea typeface="Avenir Bold"/>
                <a:cs typeface="Avenir Bold"/>
                <a:sym typeface="Avenir Bold"/>
              </a:rPr>
              <a:t> STRATEGIC IMPERATIVES</a:t>
            </a:r>
          </a:p>
        </p:txBody>
      </p:sp>
      <p:grpSp>
        <p:nvGrpSpPr>
          <p:cNvPr name="Group 21" id="21"/>
          <p:cNvGrpSpPr/>
          <p:nvPr/>
        </p:nvGrpSpPr>
        <p:grpSpPr>
          <a:xfrm rot="0">
            <a:off x="311032" y="1744525"/>
            <a:ext cx="8834638" cy="1524311"/>
            <a:chOff x="0" y="0"/>
            <a:chExt cx="1553224" cy="267990"/>
          </a:xfrm>
        </p:grpSpPr>
        <p:sp>
          <p:nvSpPr>
            <p:cNvPr name="Freeform 22" id="22"/>
            <p:cNvSpPr/>
            <p:nvPr/>
          </p:nvSpPr>
          <p:spPr>
            <a:xfrm flipH="false" flipV="false" rot="0">
              <a:off x="0" y="0"/>
              <a:ext cx="1553224" cy="267990"/>
            </a:xfrm>
            <a:custGeom>
              <a:avLst/>
              <a:gdLst/>
              <a:ahLst/>
              <a:cxnLst/>
              <a:rect r="r" b="b" t="t" l="l"/>
              <a:pathLst>
                <a:path h="267990" w="1553224">
                  <a:moveTo>
                    <a:pt x="0" y="0"/>
                  </a:moveTo>
                  <a:lnTo>
                    <a:pt x="1553224" y="0"/>
                  </a:lnTo>
                  <a:lnTo>
                    <a:pt x="1553224" y="267990"/>
                  </a:lnTo>
                  <a:lnTo>
                    <a:pt x="0" y="267990"/>
                  </a:lnTo>
                  <a:close/>
                </a:path>
              </a:pathLst>
            </a:custGeom>
            <a:solidFill>
              <a:srgbClr val="233E7A"/>
            </a:solidFill>
          </p:spPr>
        </p:sp>
        <p:sp>
          <p:nvSpPr>
            <p:cNvPr name="TextBox 23" id="23"/>
            <p:cNvSpPr txBox="true"/>
            <p:nvPr/>
          </p:nvSpPr>
          <p:spPr>
            <a:xfrm>
              <a:off x="0" y="-28575"/>
              <a:ext cx="1553224" cy="296565"/>
            </a:xfrm>
            <a:prstGeom prst="rect">
              <a:avLst/>
            </a:prstGeom>
          </p:spPr>
          <p:txBody>
            <a:bodyPr anchor="ctr" rtlCol="false" tIns="33783" lIns="33783" bIns="33783" rIns="33783"/>
            <a:lstStyle/>
            <a:p>
              <a:pPr algn="ctr">
                <a:lnSpc>
                  <a:spcPts val="1303"/>
                </a:lnSpc>
                <a:spcBef>
                  <a:spcPct val="0"/>
                </a:spcBef>
              </a:pPr>
            </a:p>
          </p:txBody>
        </p:sp>
      </p:grpSp>
      <p:grpSp>
        <p:nvGrpSpPr>
          <p:cNvPr name="Group 24" id="24"/>
          <p:cNvGrpSpPr/>
          <p:nvPr/>
        </p:nvGrpSpPr>
        <p:grpSpPr>
          <a:xfrm rot="0">
            <a:off x="433549" y="1873918"/>
            <a:ext cx="8540909" cy="1264559"/>
            <a:chOff x="0" y="0"/>
            <a:chExt cx="21352272" cy="3161396"/>
          </a:xfrm>
        </p:grpSpPr>
        <p:sp>
          <p:nvSpPr>
            <p:cNvPr name="Freeform 25" id="25"/>
            <p:cNvSpPr/>
            <p:nvPr/>
          </p:nvSpPr>
          <p:spPr>
            <a:xfrm flipH="false" flipV="false" rot="0">
              <a:off x="0" y="0"/>
              <a:ext cx="21352272" cy="3161396"/>
            </a:xfrm>
            <a:custGeom>
              <a:avLst/>
              <a:gdLst/>
              <a:ahLst/>
              <a:cxnLst/>
              <a:rect r="r" b="b" t="t" l="l"/>
              <a:pathLst>
                <a:path h="3161396" w="21352272">
                  <a:moveTo>
                    <a:pt x="0" y="0"/>
                  </a:moveTo>
                  <a:lnTo>
                    <a:pt x="21352272" y="0"/>
                  </a:lnTo>
                  <a:lnTo>
                    <a:pt x="21352272" y="3161396"/>
                  </a:lnTo>
                  <a:lnTo>
                    <a:pt x="0" y="3161396"/>
                  </a:lnTo>
                  <a:close/>
                </a:path>
              </a:pathLst>
            </a:custGeom>
            <a:solidFill>
              <a:srgbClr val="000000">
                <a:alpha val="0"/>
              </a:srgbClr>
            </a:solidFill>
            <a:ln cap="sq">
              <a:noFill/>
              <a:prstDash val="solid"/>
              <a:miter/>
            </a:ln>
          </p:spPr>
        </p:sp>
        <p:sp>
          <p:nvSpPr>
            <p:cNvPr name="TextBox 26" id="26"/>
            <p:cNvSpPr txBox="true"/>
            <p:nvPr/>
          </p:nvSpPr>
          <p:spPr>
            <a:xfrm>
              <a:off x="0" y="-57150"/>
              <a:ext cx="21352272" cy="3218546"/>
            </a:xfrm>
            <a:prstGeom prst="rect">
              <a:avLst/>
            </a:prstGeom>
          </p:spPr>
          <p:txBody>
            <a:bodyPr anchor="t" rtlCol="false" tIns="0" lIns="0" bIns="0" rIns="0"/>
            <a:lstStyle/>
            <a:p>
              <a:pPr algn="just" marL="262542" indent="-131271" lvl="1">
                <a:lnSpc>
                  <a:spcPts val="1702"/>
                </a:lnSpc>
                <a:spcBef>
                  <a:spcPct val="0"/>
                </a:spcBef>
                <a:buFont typeface="Arial"/>
                <a:buChar char="•"/>
              </a:pPr>
              <a:r>
                <a:rPr lang="en-US" sz="1216" strike="noStrike" u="none">
                  <a:solidFill>
                    <a:srgbClr val="FFFFFF"/>
                  </a:solidFill>
                  <a:latin typeface="Avenir"/>
                  <a:ea typeface="Avenir"/>
                  <a:cs typeface="Avenir"/>
                  <a:sym typeface="Avenir"/>
                </a:rPr>
                <a:t>The depletion of raw materials has evolved from an environmental concern to a critical business continuity issue. Companies must now integrate ecological, technological, geopolitical, and sustainability variables into their location decisions to ensure long-term viability in a resource-constrained world.</a:t>
              </a:r>
            </a:p>
            <a:p>
              <a:pPr algn="just" marL="262542" indent="-131271" lvl="1">
                <a:lnSpc>
                  <a:spcPts val="1702"/>
                </a:lnSpc>
                <a:spcBef>
                  <a:spcPct val="0"/>
                </a:spcBef>
                <a:buFont typeface="Arial"/>
                <a:buChar char="•"/>
              </a:pPr>
              <a:r>
                <a:rPr lang="en-US" sz="1216" strike="noStrike" u="none">
                  <a:solidFill>
                    <a:srgbClr val="FFFFFF"/>
                  </a:solidFill>
                  <a:latin typeface="Avenir"/>
                  <a:ea typeface="Avenir"/>
                  <a:cs typeface="Avenir"/>
                  <a:sym typeface="Avenir"/>
                </a:rPr>
                <a:t>The COVID-19 pandemic and conflicts like the Ukraine war have exposed supply chain vulnerabilities, prompting companies to relocate operations, internalize processes, and establish multiple supply sources. This has generated distributed production networks rather than centralized facilities, enhancing resilience against future disruptions.</a:t>
              </a:r>
            </a:p>
          </p:txBody>
        </p:sp>
      </p:grpSp>
      <p:sp>
        <p:nvSpPr>
          <p:cNvPr name="Freeform 27" id="27" descr="preencoded.png"/>
          <p:cNvSpPr/>
          <p:nvPr/>
        </p:nvSpPr>
        <p:spPr>
          <a:xfrm flipH="false" flipV="false" rot="0">
            <a:off x="4704003" y="3630787"/>
            <a:ext cx="1056878" cy="624919"/>
          </a:xfrm>
          <a:custGeom>
            <a:avLst/>
            <a:gdLst/>
            <a:ahLst/>
            <a:cxnLst/>
            <a:rect r="r" b="b" t="t" l="l"/>
            <a:pathLst>
              <a:path h="624919" w="1056878">
                <a:moveTo>
                  <a:pt x="0" y="0"/>
                </a:moveTo>
                <a:lnTo>
                  <a:pt x="1056878" y="0"/>
                </a:lnTo>
                <a:lnTo>
                  <a:pt x="1056878" y="624919"/>
                </a:lnTo>
                <a:lnTo>
                  <a:pt x="0" y="624919"/>
                </a:lnTo>
                <a:lnTo>
                  <a:pt x="0" y="0"/>
                </a:lnTo>
                <a:close/>
              </a:path>
            </a:pathLst>
          </a:custGeom>
          <a:blipFill>
            <a:blip r:embed="rId13"/>
            <a:stretch>
              <a:fillRect l="0" t="-4" r="0" b="-4"/>
            </a:stretch>
          </a:blipFill>
        </p:spPr>
      </p:sp>
      <p:sp>
        <p:nvSpPr>
          <p:cNvPr name="Freeform 28" id="28" descr="preencoded.png"/>
          <p:cNvSpPr/>
          <p:nvPr/>
        </p:nvSpPr>
        <p:spPr>
          <a:xfrm flipH="false" flipV="false" rot="0">
            <a:off x="5156202" y="3925347"/>
            <a:ext cx="152479" cy="190659"/>
          </a:xfrm>
          <a:custGeom>
            <a:avLst/>
            <a:gdLst/>
            <a:ahLst/>
            <a:cxnLst/>
            <a:rect r="r" b="b" t="t" l="l"/>
            <a:pathLst>
              <a:path h="190659" w="152479">
                <a:moveTo>
                  <a:pt x="0" y="0"/>
                </a:moveTo>
                <a:lnTo>
                  <a:pt x="152480" y="0"/>
                </a:lnTo>
                <a:lnTo>
                  <a:pt x="152480" y="190658"/>
                </a:lnTo>
                <a:lnTo>
                  <a:pt x="0" y="190658"/>
                </a:lnTo>
                <a:lnTo>
                  <a:pt x="0" y="0"/>
                </a:lnTo>
                <a:close/>
              </a:path>
            </a:pathLst>
          </a:custGeom>
          <a:blipFill>
            <a:blip r:embed="rId14"/>
            <a:stretch>
              <a:fillRect l="0" t="-650" r="0" b="-650"/>
            </a:stretch>
          </a:blipFill>
        </p:spPr>
      </p:sp>
      <p:grpSp>
        <p:nvGrpSpPr>
          <p:cNvPr name="Group 29" id="29"/>
          <p:cNvGrpSpPr/>
          <p:nvPr/>
        </p:nvGrpSpPr>
        <p:grpSpPr>
          <a:xfrm rot="0">
            <a:off x="5869308" y="3739213"/>
            <a:ext cx="1982517" cy="188612"/>
            <a:chOff x="0" y="0"/>
            <a:chExt cx="4956292" cy="471530"/>
          </a:xfrm>
        </p:grpSpPr>
        <p:sp>
          <p:nvSpPr>
            <p:cNvPr name="Freeform 30" id="30"/>
            <p:cNvSpPr/>
            <p:nvPr/>
          </p:nvSpPr>
          <p:spPr>
            <a:xfrm flipH="false" flipV="false" rot="0">
              <a:off x="0" y="0"/>
              <a:ext cx="4956292" cy="471530"/>
            </a:xfrm>
            <a:custGeom>
              <a:avLst/>
              <a:gdLst/>
              <a:ahLst/>
              <a:cxnLst/>
              <a:rect r="r" b="b" t="t" l="l"/>
              <a:pathLst>
                <a:path h="471530" w="4956292">
                  <a:moveTo>
                    <a:pt x="0" y="0"/>
                  </a:moveTo>
                  <a:lnTo>
                    <a:pt x="4956292" y="0"/>
                  </a:lnTo>
                  <a:lnTo>
                    <a:pt x="4956292" y="471530"/>
                  </a:lnTo>
                  <a:lnTo>
                    <a:pt x="0" y="471530"/>
                  </a:lnTo>
                  <a:close/>
                </a:path>
              </a:pathLst>
            </a:custGeom>
            <a:solidFill>
              <a:srgbClr val="000000">
                <a:alpha val="0"/>
              </a:srgbClr>
            </a:solidFill>
          </p:spPr>
        </p:sp>
        <p:sp>
          <p:nvSpPr>
            <p:cNvPr name="TextBox 31" id="31"/>
            <p:cNvSpPr txBox="true"/>
            <p:nvPr/>
          </p:nvSpPr>
          <p:spPr>
            <a:xfrm>
              <a:off x="0" y="-28575"/>
              <a:ext cx="4956292" cy="500105"/>
            </a:xfrm>
            <a:prstGeom prst="rect">
              <a:avLst/>
            </a:prstGeom>
          </p:spPr>
          <p:txBody>
            <a:bodyPr anchor="t" rtlCol="false" tIns="0" lIns="0" bIns="0" rIns="0"/>
            <a:lstStyle/>
            <a:p>
              <a:pPr algn="l">
                <a:lnSpc>
                  <a:spcPts val="1333"/>
                </a:lnSpc>
              </a:pPr>
              <a:r>
                <a:rPr lang="en-US" sz="1066" b="true">
                  <a:solidFill>
                    <a:srgbClr val="233E7A"/>
                  </a:solidFill>
                  <a:latin typeface="Avenir Bold"/>
                  <a:ea typeface="Avenir Bold"/>
                  <a:cs typeface="Avenir Bold"/>
                  <a:sym typeface="Avenir Bold"/>
                </a:rPr>
                <a:t>Resilient Network Design</a:t>
              </a:r>
            </a:p>
          </p:txBody>
        </p:sp>
      </p:grpSp>
      <p:grpSp>
        <p:nvGrpSpPr>
          <p:cNvPr name="Group 32" id="32"/>
          <p:cNvGrpSpPr/>
          <p:nvPr/>
        </p:nvGrpSpPr>
        <p:grpSpPr>
          <a:xfrm rot="0">
            <a:off x="5869308" y="3973687"/>
            <a:ext cx="2197973" cy="173593"/>
            <a:chOff x="0" y="0"/>
            <a:chExt cx="5494933" cy="433983"/>
          </a:xfrm>
        </p:grpSpPr>
        <p:sp>
          <p:nvSpPr>
            <p:cNvPr name="Freeform 33" id="33"/>
            <p:cNvSpPr/>
            <p:nvPr/>
          </p:nvSpPr>
          <p:spPr>
            <a:xfrm flipH="false" flipV="false" rot="0">
              <a:off x="0" y="0"/>
              <a:ext cx="5494933" cy="433983"/>
            </a:xfrm>
            <a:custGeom>
              <a:avLst/>
              <a:gdLst/>
              <a:ahLst/>
              <a:cxnLst/>
              <a:rect r="r" b="b" t="t" l="l"/>
              <a:pathLst>
                <a:path h="433983" w="5494933">
                  <a:moveTo>
                    <a:pt x="0" y="0"/>
                  </a:moveTo>
                  <a:lnTo>
                    <a:pt x="5494933" y="0"/>
                  </a:lnTo>
                  <a:lnTo>
                    <a:pt x="5494933" y="433983"/>
                  </a:lnTo>
                  <a:lnTo>
                    <a:pt x="0" y="433983"/>
                  </a:lnTo>
                  <a:close/>
                </a:path>
              </a:pathLst>
            </a:custGeom>
            <a:solidFill>
              <a:srgbClr val="000000">
                <a:alpha val="0"/>
              </a:srgbClr>
            </a:solidFill>
          </p:spPr>
        </p:sp>
        <p:sp>
          <p:nvSpPr>
            <p:cNvPr name="TextBox 34" id="34"/>
            <p:cNvSpPr txBox="true"/>
            <p:nvPr/>
          </p:nvSpPr>
          <p:spPr>
            <a:xfrm>
              <a:off x="0" y="-47625"/>
              <a:ext cx="5494933" cy="481608"/>
            </a:xfrm>
            <a:prstGeom prst="rect">
              <a:avLst/>
            </a:prstGeom>
          </p:spPr>
          <p:txBody>
            <a:bodyPr anchor="t" rtlCol="false" tIns="0" lIns="0" bIns="0" rIns="0"/>
            <a:lstStyle/>
            <a:p>
              <a:pPr algn="l">
                <a:lnSpc>
                  <a:spcPts val="1333"/>
                </a:lnSpc>
              </a:pPr>
              <a:r>
                <a:rPr lang="en-US" sz="833">
                  <a:solidFill>
                    <a:srgbClr val="233E7A"/>
                  </a:solidFill>
                  <a:latin typeface="Avenir"/>
                  <a:ea typeface="Avenir"/>
                  <a:cs typeface="Avenir"/>
                  <a:sym typeface="Avenir"/>
                </a:rPr>
                <a:t>Creating adaptable, ethical location networks</a:t>
              </a:r>
            </a:p>
          </p:txBody>
        </p:sp>
      </p:grpSp>
      <p:grpSp>
        <p:nvGrpSpPr>
          <p:cNvPr name="Group 35" id="35"/>
          <p:cNvGrpSpPr/>
          <p:nvPr/>
        </p:nvGrpSpPr>
        <p:grpSpPr>
          <a:xfrm rot="0">
            <a:off x="5787948" y="4262849"/>
            <a:ext cx="5823188" cy="7620"/>
            <a:chOff x="0" y="0"/>
            <a:chExt cx="14557970" cy="19050"/>
          </a:xfrm>
        </p:grpSpPr>
        <p:sp>
          <p:nvSpPr>
            <p:cNvPr name="Freeform 36" id="36"/>
            <p:cNvSpPr/>
            <p:nvPr/>
          </p:nvSpPr>
          <p:spPr>
            <a:xfrm flipH="false" flipV="false" rot="0">
              <a:off x="0" y="0"/>
              <a:ext cx="14558011" cy="19050"/>
            </a:xfrm>
            <a:custGeom>
              <a:avLst/>
              <a:gdLst/>
              <a:ahLst/>
              <a:cxnLst/>
              <a:rect r="r" b="b" t="t" l="l"/>
              <a:pathLst>
                <a:path h="19050" w="14558011">
                  <a:moveTo>
                    <a:pt x="0" y="9525"/>
                  </a:moveTo>
                  <a:cubicBezTo>
                    <a:pt x="0" y="4318"/>
                    <a:pt x="4318" y="0"/>
                    <a:pt x="9525" y="0"/>
                  </a:cubicBezTo>
                  <a:lnTo>
                    <a:pt x="14548486" y="0"/>
                  </a:lnTo>
                  <a:cubicBezTo>
                    <a:pt x="14553693" y="0"/>
                    <a:pt x="14558011" y="4318"/>
                    <a:pt x="14558011" y="9525"/>
                  </a:cubicBezTo>
                  <a:cubicBezTo>
                    <a:pt x="14558011" y="14732"/>
                    <a:pt x="14553693" y="19050"/>
                    <a:pt x="14548486" y="19050"/>
                  </a:cubicBezTo>
                  <a:lnTo>
                    <a:pt x="9525" y="19050"/>
                  </a:lnTo>
                  <a:cubicBezTo>
                    <a:pt x="4318" y="19050"/>
                    <a:pt x="0" y="14732"/>
                    <a:pt x="0" y="9525"/>
                  </a:cubicBezTo>
                  <a:close/>
                </a:path>
              </a:pathLst>
            </a:custGeom>
            <a:solidFill>
              <a:srgbClr val="B2CBE5"/>
            </a:solidFill>
          </p:spPr>
        </p:sp>
      </p:grpSp>
      <p:sp>
        <p:nvSpPr>
          <p:cNvPr name="Freeform 37" id="37" descr="preencoded.png"/>
          <p:cNvSpPr/>
          <p:nvPr/>
        </p:nvSpPr>
        <p:spPr>
          <a:xfrm flipH="false" flipV="false" rot="0">
            <a:off x="4175524" y="4282773"/>
            <a:ext cx="2113835" cy="624919"/>
          </a:xfrm>
          <a:custGeom>
            <a:avLst/>
            <a:gdLst/>
            <a:ahLst/>
            <a:cxnLst/>
            <a:rect r="r" b="b" t="t" l="l"/>
            <a:pathLst>
              <a:path h="624919" w="2113835">
                <a:moveTo>
                  <a:pt x="0" y="0"/>
                </a:moveTo>
                <a:lnTo>
                  <a:pt x="2113836" y="0"/>
                </a:lnTo>
                <a:lnTo>
                  <a:pt x="2113836" y="624919"/>
                </a:lnTo>
                <a:lnTo>
                  <a:pt x="0" y="624919"/>
                </a:lnTo>
                <a:lnTo>
                  <a:pt x="0" y="0"/>
                </a:lnTo>
                <a:close/>
              </a:path>
            </a:pathLst>
          </a:custGeom>
          <a:blipFill>
            <a:blip r:embed="rId15"/>
            <a:stretch>
              <a:fillRect l="0" t="-6" r="0" b="-6"/>
            </a:stretch>
          </a:blipFill>
        </p:spPr>
      </p:sp>
      <p:sp>
        <p:nvSpPr>
          <p:cNvPr name="Freeform 38" id="38" descr="preencoded.png"/>
          <p:cNvSpPr/>
          <p:nvPr/>
        </p:nvSpPr>
        <p:spPr>
          <a:xfrm flipH="false" flipV="false" rot="0">
            <a:off x="5156123" y="4499863"/>
            <a:ext cx="152479" cy="190659"/>
          </a:xfrm>
          <a:custGeom>
            <a:avLst/>
            <a:gdLst/>
            <a:ahLst/>
            <a:cxnLst/>
            <a:rect r="r" b="b" t="t" l="l"/>
            <a:pathLst>
              <a:path h="190659" w="152479">
                <a:moveTo>
                  <a:pt x="0" y="0"/>
                </a:moveTo>
                <a:lnTo>
                  <a:pt x="152479" y="0"/>
                </a:lnTo>
                <a:lnTo>
                  <a:pt x="152479" y="190659"/>
                </a:lnTo>
                <a:lnTo>
                  <a:pt x="0" y="190659"/>
                </a:lnTo>
                <a:lnTo>
                  <a:pt x="0" y="0"/>
                </a:lnTo>
                <a:close/>
              </a:path>
            </a:pathLst>
          </a:custGeom>
          <a:blipFill>
            <a:blip r:embed="rId16"/>
            <a:stretch>
              <a:fillRect l="0" t="-650" r="0" b="-650"/>
            </a:stretch>
          </a:blipFill>
        </p:spPr>
      </p:sp>
      <p:grpSp>
        <p:nvGrpSpPr>
          <p:cNvPr name="Group 39" id="39"/>
          <p:cNvGrpSpPr/>
          <p:nvPr/>
        </p:nvGrpSpPr>
        <p:grpSpPr>
          <a:xfrm rot="0">
            <a:off x="6397786" y="4391199"/>
            <a:ext cx="1355963" cy="188612"/>
            <a:chOff x="0" y="0"/>
            <a:chExt cx="3389908" cy="471530"/>
          </a:xfrm>
        </p:grpSpPr>
        <p:sp>
          <p:nvSpPr>
            <p:cNvPr name="Freeform 40" id="40"/>
            <p:cNvSpPr/>
            <p:nvPr/>
          </p:nvSpPr>
          <p:spPr>
            <a:xfrm flipH="false" flipV="false" rot="0">
              <a:off x="0" y="0"/>
              <a:ext cx="3389908" cy="471530"/>
            </a:xfrm>
            <a:custGeom>
              <a:avLst/>
              <a:gdLst/>
              <a:ahLst/>
              <a:cxnLst/>
              <a:rect r="r" b="b" t="t" l="l"/>
              <a:pathLst>
                <a:path h="471530" w="3389908">
                  <a:moveTo>
                    <a:pt x="0" y="0"/>
                  </a:moveTo>
                  <a:lnTo>
                    <a:pt x="3389908" y="0"/>
                  </a:lnTo>
                  <a:lnTo>
                    <a:pt x="3389908" y="471530"/>
                  </a:lnTo>
                  <a:lnTo>
                    <a:pt x="0" y="471530"/>
                  </a:lnTo>
                  <a:close/>
                </a:path>
              </a:pathLst>
            </a:custGeom>
            <a:solidFill>
              <a:srgbClr val="000000">
                <a:alpha val="0"/>
              </a:srgbClr>
            </a:solidFill>
          </p:spPr>
        </p:sp>
        <p:sp>
          <p:nvSpPr>
            <p:cNvPr name="TextBox 41" id="41"/>
            <p:cNvSpPr txBox="true"/>
            <p:nvPr/>
          </p:nvSpPr>
          <p:spPr>
            <a:xfrm>
              <a:off x="0" y="-28575"/>
              <a:ext cx="3389908" cy="500105"/>
            </a:xfrm>
            <a:prstGeom prst="rect">
              <a:avLst/>
            </a:prstGeom>
          </p:spPr>
          <p:txBody>
            <a:bodyPr anchor="t" rtlCol="false" tIns="0" lIns="0" bIns="0" rIns="0"/>
            <a:lstStyle/>
            <a:p>
              <a:pPr algn="l">
                <a:lnSpc>
                  <a:spcPts val="1333"/>
                </a:lnSpc>
              </a:pPr>
              <a:r>
                <a:rPr lang="en-US" sz="1066" b="true">
                  <a:solidFill>
                    <a:srgbClr val="233E7A"/>
                  </a:solidFill>
                  <a:latin typeface="Avenir Bold"/>
                  <a:ea typeface="Avenir Bold"/>
                  <a:cs typeface="Avenir Bold"/>
                  <a:sym typeface="Avenir Bold"/>
                </a:rPr>
                <a:t>Risk Mitigation</a:t>
              </a:r>
            </a:p>
          </p:txBody>
        </p:sp>
      </p:grpSp>
      <p:grpSp>
        <p:nvGrpSpPr>
          <p:cNvPr name="Group 42" id="42"/>
          <p:cNvGrpSpPr/>
          <p:nvPr/>
        </p:nvGrpSpPr>
        <p:grpSpPr>
          <a:xfrm rot="0">
            <a:off x="6397786" y="4625673"/>
            <a:ext cx="2747883" cy="173593"/>
            <a:chOff x="0" y="0"/>
            <a:chExt cx="6869708" cy="433983"/>
          </a:xfrm>
        </p:grpSpPr>
        <p:sp>
          <p:nvSpPr>
            <p:cNvPr name="Freeform 43" id="43"/>
            <p:cNvSpPr/>
            <p:nvPr/>
          </p:nvSpPr>
          <p:spPr>
            <a:xfrm flipH="false" flipV="false" rot="0">
              <a:off x="0" y="0"/>
              <a:ext cx="6869709" cy="433983"/>
            </a:xfrm>
            <a:custGeom>
              <a:avLst/>
              <a:gdLst/>
              <a:ahLst/>
              <a:cxnLst/>
              <a:rect r="r" b="b" t="t" l="l"/>
              <a:pathLst>
                <a:path h="433983" w="6869709">
                  <a:moveTo>
                    <a:pt x="0" y="0"/>
                  </a:moveTo>
                  <a:lnTo>
                    <a:pt x="6869709" y="0"/>
                  </a:lnTo>
                  <a:lnTo>
                    <a:pt x="6869709" y="433983"/>
                  </a:lnTo>
                  <a:lnTo>
                    <a:pt x="0" y="433983"/>
                  </a:lnTo>
                  <a:close/>
                </a:path>
              </a:pathLst>
            </a:custGeom>
            <a:solidFill>
              <a:srgbClr val="000000">
                <a:alpha val="0"/>
              </a:srgbClr>
            </a:solidFill>
          </p:spPr>
        </p:sp>
        <p:sp>
          <p:nvSpPr>
            <p:cNvPr name="TextBox 44" id="44"/>
            <p:cNvSpPr txBox="true"/>
            <p:nvPr/>
          </p:nvSpPr>
          <p:spPr>
            <a:xfrm>
              <a:off x="0" y="-47625"/>
              <a:ext cx="6869708" cy="481608"/>
            </a:xfrm>
            <a:prstGeom prst="rect">
              <a:avLst/>
            </a:prstGeom>
          </p:spPr>
          <p:txBody>
            <a:bodyPr anchor="t" rtlCol="false" tIns="0" lIns="0" bIns="0" rIns="0"/>
            <a:lstStyle/>
            <a:p>
              <a:pPr algn="l">
                <a:lnSpc>
                  <a:spcPts val="1333"/>
                </a:lnSpc>
              </a:pPr>
              <a:r>
                <a:rPr lang="en-US" sz="833">
                  <a:solidFill>
                    <a:srgbClr val="233E7A"/>
                  </a:solidFill>
                  <a:latin typeface="Avenir"/>
                  <a:ea typeface="Avenir"/>
                  <a:cs typeface="Avenir"/>
                  <a:sym typeface="Avenir"/>
                </a:rPr>
                <a:t>Addressing resource uncertainty and regulatory changes</a:t>
              </a:r>
            </a:p>
          </p:txBody>
        </p:sp>
      </p:grpSp>
      <p:grpSp>
        <p:nvGrpSpPr>
          <p:cNvPr name="Group 45" id="45"/>
          <p:cNvGrpSpPr/>
          <p:nvPr/>
        </p:nvGrpSpPr>
        <p:grpSpPr>
          <a:xfrm rot="0">
            <a:off x="6316427" y="4914836"/>
            <a:ext cx="5294709" cy="7620"/>
            <a:chOff x="0" y="0"/>
            <a:chExt cx="13236773" cy="19050"/>
          </a:xfrm>
        </p:grpSpPr>
        <p:sp>
          <p:nvSpPr>
            <p:cNvPr name="Freeform 46" id="46"/>
            <p:cNvSpPr/>
            <p:nvPr/>
          </p:nvSpPr>
          <p:spPr>
            <a:xfrm flipH="false" flipV="false" rot="0">
              <a:off x="0" y="0"/>
              <a:ext cx="13236829" cy="19050"/>
            </a:xfrm>
            <a:custGeom>
              <a:avLst/>
              <a:gdLst/>
              <a:ahLst/>
              <a:cxnLst/>
              <a:rect r="r" b="b" t="t" l="l"/>
              <a:pathLst>
                <a:path h="19050" w="13236829">
                  <a:moveTo>
                    <a:pt x="0" y="9525"/>
                  </a:moveTo>
                  <a:cubicBezTo>
                    <a:pt x="0" y="4318"/>
                    <a:pt x="4318" y="0"/>
                    <a:pt x="9525" y="0"/>
                  </a:cubicBezTo>
                  <a:lnTo>
                    <a:pt x="13227304" y="0"/>
                  </a:lnTo>
                  <a:cubicBezTo>
                    <a:pt x="13232512" y="0"/>
                    <a:pt x="13236829" y="4318"/>
                    <a:pt x="13236829" y="9525"/>
                  </a:cubicBezTo>
                  <a:cubicBezTo>
                    <a:pt x="13236829" y="14732"/>
                    <a:pt x="13232512" y="19050"/>
                    <a:pt x="13227304" y="19050"/>
                  </a:cubicBezTo>
                  <a:lnTo>
                    <a:pt x="9525" y="19050"/>
                  </a:lnTo>
                  <a:cubicBezTo>
                    <a:pt x="4318" y="19050"/>
                    <a:pt x="0" y="14732"/>
                    <a:pt x="0" y="9525"/>
                  </a:cubicBezTo>
                  <a:close/>
                </a:path>
              </a:pathLst>
            </a:custGeom>
            <a:solidFill>
              <a:srgbClr val="B2CBE5"/>
            </a:solidFill>
          </p:spPr>
        </p:sp>
      </p:grpSp>
      <p:sp>
        <p:nvSpPr>
          <p:cNvPr name="Freeform 47" id="47" descr="preencoded.png"/>
          <p:cNvSpPr/>
          <p:nvPr/>
        </p:nvSpPr>
        <p:spPr>
          <a:xfrm flipH="false" flipV="false" rot="0">
            <a:off x="3647046" y="4934759"/>
            <a:ext cx="3170793" cy="624919"/>
          </a:xfrm>
          <a:custGeom>
            <a:avLst/>
            <a:gdLst/>
            <a:ahLst/>
            <a:cxnLst/>
            <a:rect r="r" b="b" t="t" l="l"/>
            <a:pathLst>
              <a:path h="624919" w="3170793">
                <a:moveTo>
                  <a:pt x="0" y="0"/>
                </a:moveTo>
                <a:lnTo>
                  <a:pt x="3170793" y="0"/>
                </a:lnTo>
                <a:lnTo>
                  <a:pt x="3170793" y="624919"/>
                </a:lnTo>
                <a:lnTo>
                  <a:pt x="0" y="624919"/>
                </a:lnTo>
                <a:lnTo>
                  <a:pt x="0" y="0"/>
                </a:lnTo>
                <a:close/>
              </a:path>
            </a:pathLst>
          </a:custGeom>
          <a:blipFill>
            <a:blip r:embed="rId17"/>
            <a:stretch>
              <a:fillRect l="0" t="-7" r="0" b="-7"/>
            </a:stretch>
          </a:blipFill>
        </p:spPr>
      </p:sp>
      <p:sp>
        <p:nvSpPr>
          <p:cNvPr name="Freeform 48" id="48" descr="preencoded.png"/>
          <p:cNvSpPr/>
          <p:nvPr/>
        </p:nvSpPr>
        <p:spPr>
          <a:xfrm flipH="false" flipV="false" rot="0">
            <a:off x="5156202" y="5151849"/>
            <a:ext cx="152479" cy="190659"/>
          </a:xfrm>
          <a:custGeom>
            <a:avLst/>
            <a:gdLst/>
            <a:ahLst/>
            <a:cxnLst/>
            <a:rect r="r" b="b" t="t" l="l"/>
            <a:pathLst>
              <a:path h="190659" w="152479">
                <a:moveTo>
                  <a:pt x="0" y="0"/>
                </a:moveTo>
                <a:lnTo>
                  <a:pt x="152480" y="0"/>
                </a:lnTo>
                <a:lnTo>
                  <a:pt x="152480" y="190659"/>
                </a:lnTo>
                <a:lnTo>
                  <a:pt x="0" y="190659"/>
                </a:lnTo>
                <a:lnTo>
                  <a:pt x="0" y="0"/>
                </a:lnTo>
                <a:close/>
              </a:path>
            </a:pathLst>
          </a:custGeom>
          <a:blipFill>
            <a:blip r:embed="rId18"/>
            <a:stretch>
              <a:fillRect l="0" t="-650" r="0" b="-650"/>
            </a:stretch>
          </a:blipFill>
        </p:spPr>
      </p:sp>
      <p:grpSp>
        <p:nvGrpSpPr>
          <p:cNvPr name="Group 49" id="49"/>
          <p:cNvGrpSpPr/>
          <p:nvPr/>
        </p:nvGrpSpPr>
        <p:grpSpPr>
          <a:xfrm rot="0">
            <a:off x="6926265" y="5043185"/>
            <a:ext cx="1355963" cy="188612"/>
            <a:chOff x="0" y="0"/>
            <a:chExt cx="3389908" cy="471530"/>
          </a:xfrm>
        </p:grpSpPr>
        <p:sp>
          <p:nvSpPr>
            <p:cNvPr name="Freeform 50" id="50"/>
            <p:cNvSpPr/>
            <p:nvPr/>
          </p:nvSpPr>
          <p:spPr>
            <a:xfrm flipH="false" flipV="false" rot="0">
              <a:off x="0" y="0"/>
              <a:ext cx="3389908" cy="471530"/>
            </a:xfrm>
            <a:custGeom>
              <a:avLst/>
              <a:gdLst/>
              <a:ahLst/>
              <a:cxnLst/>
              <a:rect r="r" b="b" t="t" l="l"/>
              <a:pathLst>
                <a:path h="471530" w="3389908">
                  <a:moveTo>
                    <a:pt x="0" y="0"/>
                  </a:moveTo>
                  <a:lnTo>
                    <a:pt x="3389908" y="0"/>
                  </a:lnTo>
                  <a:lnTo>
                    <a:pt x="3389908" y="471530"/>
                  </a:lnTo>
                  <a:lnTo>
                    <a:pt x="0" y="471530"/>
                  </a:lnTo>
                  <a:close/>
                </a:path>
              </a:pathLst>
            </a:custGeom>
            <a:solidFill>
              <a:srgbClr val="000000">
                <a:alpha val="0"/>
              </a:srgbClr>
            </a:solidFill>
          </p:spPr>
        </p:sp>
        <p:sp>
          <p:nvSpPr>
            <p:cNvPr name="TextBox 51" id="51"/>
            <p:cNvSpPr txBox="true"/>
            <p:nvPr/>
          </p:nvSpPr>
          <p:spPr>
            <a:xfrm>
              <a:off x="0" y="-28575"/>
              <a:ext cx="3389908" cy="500105"/>
            </a:xfrm>
            <a:prstGeom prst="rect">
              <a:avLst/>
            </a:prstGeom>
          </p:spPr>
          <p:txBody>
            <a:bodyPr anchor="t" rtlCol="false" tIns="0" lIns="0" bIns="0" rIns="0"/>
            <a:lstStyle/>
            <a:p>
              <a:pPr algn="l">
                <a:lnSpc>
                  <a:spcPts val="1333"/>
                </a:lnSpc>
              </a:pPr>
              <a:r>
                <a:rPr lang="en-US" sz="1066" b="true">
                  <a:solidFill>
                    <a:srgbClr val="233E7A"/>
                  </a:solidFill>
                  <a:latin typeface="Avenir Bold"/>
                  <a:ea typeface="Avenir Bold"/>
                  <a:cs typeface="Avenir Bold"/>
                  <a:sym typeface="Avenir Bold"/>
                </a:rPr>
                <a:t>Sustainable Sourcing</a:t>
              </a:r>
            </a:p>
          </p:txBody>
        </p:sp>
      </p:grpSp>
      <p:grpSp>
        <p:nvGrpSpPr>
          <p:cNvPr name="Group 52" id="52"/>
          <p:cNvGrpSpPr/>
          <p:nvPr/>
        </p:nvGrpSpPr>
        <p:grpSpPr>
          <a:xfrm rot="0">
            <a:off x="6926265" y="5277659"/>
            <a:ext cx="2585482" cy="173593"/>
            <a:chOff x="0" y="0"/>
            <a:chExt cx="6463705" cy="433983"/>
          </a:xfrm>
        </p:grpSpPr>
        <p:sp>
          <p:nvSpPr>
            <p:cNvPr name="Freeform 53" id="53"/>
            <p:cNvSpPr/>
            <p:nvPr/>
          </p:nvSpPr>
          <p:spPr>
            <a:xfrm flipH="false" flipV="false" rot="0">
              <a:off x="0" y="0"/>
              <a:ext cx="6463705" cy="433983"/>
            </a:xfrm>
            <a:custGeom>
              <a:avLst/>
              <a:gdLst/>
              <a:ahLst/>
              <a:cxnLst/>
              <a:rect r="r" b="b" t="t" l="l"/>
              <a:pathLst>
                <a:path h="433983" w="6463705">
                  <a:moveTo>
                    <a:pt x="0" y="0"/>
                  </a:moveTo>
                  <a:lnTo>
                    <a:pt x="6463705" y="0"/>
                  </a:lnTo>
                  <a:lnTo>
                    <a:pt x="6463705" y="433983"/>
                  </a:lnTo>
                  <a:lnTo>
                    <a:pt x="0" y="433983"/>
                  </a:lnTo>
                  <a:close/>
                </a:path>
              </a:pathLst>
            </a:custGeom>
            <a:solidFill>
              <a:srgbClr val="000000">
                <a:alpha val="0"/>
              </a:srgbClr>
            </a:solidFill>
          </p:spPr>
        </p:sp>
        <p:sp>
          <p:nvSpPr>
            <p:cNvPr name="TextBox 54" id="54"/>
            <p:cNvSpPr txBox="true"/>
            <p:nvPr/>
          </p:nvSpPr>
          <p:spPr>
            <a:xfrm>
              <a:off x="0" y="-47625"/>
              <a:ext cx="6463705" cy="481608"/>
            </a:xfrm>
            <a:prstGeom prst="rect">
              <a:avLst/>
            </a:prstGeom>
          </p:spPr>
          <p:txBody>
            <a:bodyPr anchor="t" rtlCol="false" tIns="0" lIns="0" bIns="0" rIns="0"/>
            <a:lstStyle/>
            <a:p>
              <a:pPr algn="l">
                <a:lnSpc>
                  <a:spcPts val="1333"/>
                </a:lnSpc>
              </a:pPr>
              <a:r>
                <a:rPr lang="en-US" sz="833">
                  <a:solidFill>
                    <a:srgbClr val="233E7A"/>
                  </a:solidFill>
                  <a:latin typeface="Avenir"/>
                  <a:ea typeface="Avenir"/>
                  <a:cs typeface="Avenir"/>
                  <a:sym typeface="Avenir"/>
                </a:rPr>
                <a:t>Ensuring ethical and environmentally sound practices</a:t>
              </a:r>
            </a:p>
          </p:txBody>
        </p:sp>
      </p:grpSp>
      <p:grpSp>
        <p:nvGrpSpPr>
          <p:cNvPr name="Group 55" id="55"/>
          <p:cNvGrpSpPr/>
          <p:nvPr/>
        </p:nvGrpSpPr>
        <p:grpSpPr>
          <a:xfrm rot="0">
            <a:off x="6844906" y="5566822"/>
            <a:ext cx="4766231" cy="7620"/>
            <a:chOff x="0" y="0"/>
            <a:chExt cx="11915577" cy="19050"/>
          </a:xfrm>
        </p:grpSpPr>
        <p:sp>
          <p:nvSpPr>
            <p:cNvPr name="Freeform 56" id="56"/>
            <p:cNvSpPr/>
            <p:nvPr/>
          </p:nvSpPr>
          <p:spPr>
            <a:xfrm flipH="false" flipV="false" rot="0">
              <a:off x="0" y="0"/>
              <a:ext cx="11915521" cy="19050"/>
            </a:xfrm>
            <a:custGeom>
              <a:avLst/>
              <a:gdLst/>
              <a:ahLst/>
              <a:cxnLst/>
              <a:rect r="r" b="b" t="t" l="l"/>
              <a:pathLst>
                <a:path h="19050" w="11915521">
                  <a:moveTo>
                    <a:pt x="0" y="9525"/>
                  </a:moveTo>
                  <a:cubicBezTo>
                    <a:pt x="0" y="4318"/>
                    <a:pt x="4318" y="0"/>
                    <a:pt x="9525" y="0"/>
                  </a:cubicBezTo>
                  <a:lnTo>
                    <a:pt x="11905996" y="0"/>
                  </a:lnTo>
                  <a:cubicBezTo>
                    <a:pt x="11911202" y="0"/>
                    <a:pt x="11915521" y="4318"/>
                    <a:pt x="11915521" y="9525"/>
                  </a:cubicBezTo>
                  <a:cubicBezTo>
                    <a:pt x="11915521" y="14732"/>
                    <a:pt x="11911202" y="19050"/>
                    <a:pt x="11905996" y="19050"/>
                  </a:cubicBezTo>
                  <a:lnTo>
                    <a:pt x="9525" y="19050"/>
                  </a:lnTo>
                  <a:cubicBezTo>
                    <a:pt x="4318" y="19050"/>
                    <a:pt x="0" y="14732"/>
                    <a:pt x="0" y="9525"/>
                  </a:cubicBezTo>
                  <a:close/>
                </a:path>
              </a:pathLst>
            </a:custGeom>
            <a:solidFill>
              <a:srgbClr val="B2CBE5"/>
            </a:solidFill>
          </p:spPr>
        </p:sp>
      </p:grpSp>
      <p:sp>
        <p:nvSpPr>
          <p:cNvPr name="Freeform 57" id="57" descr="preencoded.png"/>
          <p:cNvSpPr/>
          <p:nvPr/>
        </p:nvSpPr>
        <p:spPr>
          <a:xfrm flipH="false" flipV="false" rot="0">
            <a:off x="3118646" y="5586745"/>
            <a:ext cx="4227671" cy="624919"/>
          </a:xfrm>
          <a:custGeom>
            <a:avLst/>
            <a:gdLst/>
            <a:ahLst/>
            <a:cxnLst/>
            <a:rect r="r" b="b" t="t" l="l"/>
            <a:pathLst>
              <a:path h="624919" w="4227671">
                <a:moveTo>
                  <a:pt x="0" y="0"/>
                </a:moveTo>
                <a:lnTo>
                  <a:pt x="4227672" y="0"/>
                </a:lnTo>
                <a:lnTo>
                  <a:pt x="4227672" y="624920"/>
                </a:lnTo>
                <a:lnTo>
                  <a:pt x="0" y="624920"/>
                </a:lnTo>
                <a:lnTo>
                  <a:pt x="0" y="0"/>
                </a:lnTo>
                <a:close/>
              </a:path>
            </a:pathLst>
          </a:custGeom>
          <a:blipFill>
            <a:blip r:embed="rId19"/>
            <a:stretch>
              <a:fillRect l="0" t="-6" r="0" b="-6"/>
            </a:stretch>
          </a:blipFill>
        </p:spPr>
      </p:sp>
      <p:sp>
        <p:nvSpPr>
          <p:cNvPr name="Freeform 58" id="58" descr="preencoded.png"/>
          <p:cNvSpPr/>
          <p:nvPr/>
        </p:nvSpPr>
        <p:spPr>
          <a:xfrm flipH="false" flipV="false" rot="0">
            <a:off x="5156202" y="5803836"/>
            <a:ext cx="152479" cy="190659"/>
          </a:xfrm>
          <a:custGeom>
            <a:avLst/>
            <a:gdLst/>
            <a:ahLst/>
            <a:cxnLst/>
            <a:rect r="r" b="b" t="t" l="l"/>
            <a:pathLst>
              <a:path h="190659" w="152479">
                <a:moveTo>
                  <a:pt x="0" y="0"/>
                </a:moveTo>
                <a:lnTo>
                  <a:pt x="152480" y="0"/>
                </a:lnTo>
                <a:lnTo>
                  <a:pt x="152480" y="190659"/>
                </a:lnTo>
                <a:lnTo>
                  <a:pt x="0" y="190659"/>
                </a:lnTo>
                <a:lnTo>
                  <a:pt x="0" y="0"/>
                </a:lnTo>
                <a:close/>
              </a:path>
            </a:pathLst>
          </a:custGeom>
          <a:blipFill>
            <a:blip r:embed="rId20"/>
            <a:stretch>
              <a:fillRect l="0" t="-650" r="0" b="-650"/>
            </a:stretch>
          </a:blipFill>
        </p:spPr>
      </p:sp>
      <p:grpSp>
        <p:nvGrpSpPr>
          <p:cNvPr name="Group 59" id="59"/>
          <p:cNvGrpSpPr/>
          <p:nvPr/>
        </p:nvGrpSpPr>
        <p:grpSpPr>
          <a:xfrm rot="0">
            <a:off x="7454744" y="5695171"/>
            <a:ext cx="1773277" cy="188612"/>
            <a:chOff x="0" y="0"/>
            <a:chExt cx="4433193" cy="471530"/>
          </a:xfrm>
        </p:grpSpPr>
        <p:sp>
          <p:nvSpPr>
            <p:cNvPr name="Freeform 60" id="60"/>
            <p:cNvSpPr/>
            <p:nvPr/>
          </p:nvSpPr>
          <p:spPr>
            <a:xfrm flipH="false" flipV="false" rot="0">
              <a:off x="0" y="0"/>
              <a:ext cx="4433193" cy="471530"/>
            </a:xfrm>
            <a:custGeom>
              <a:avLst/>
              <a:gdLst/>
              <a:ahLst/>
              <a:cxnLst/>
              <a:rect r="r" b="b" t="t" l="l"/>
              <a:pathLst>
                <a:path h="471530" w="4433193">
                  <a:moveTo>
                    <a:pt x="0" y="0"/>
                  </a:moveTo>
                  <a:lnTo>
                    <a:pt x="4433193" y="0"/>
                  </a:lnTo>
                  <a:lnTo>
                    <a:pt x="4433193" y="471530"/>
                  </a:lnTo>
                  <a:lnTo>
                    <a:pt x="0" y="471530"/>
                  </a:lnTo>
                  <a:close/>
                </a:path>
              </a:pathLst>
            </a:custGeom>
            <a:solidFill>
              <a:srgbClr val="000000">
                <a:alpha val="0"/>
              </a:srgbClr>
            </a:solidFill>
          </p:spPr>
        </p:sp>
        <p:sp>
          <p:nvSpPr>
            <p:cNvPr name="TextBox 61" id="61"/>
            <p:cNvSpPr txBox="true"/>
            <p:nvPr/>
          </p:nvSpPr>
          <p:spPr>
            <a:xfrm>
              <a:off x="0" y="-28575"/>
              <a:ext cx="4433193" cy="500105"/>
            </a:xfrm>
            <a:prstGeom prst="rect">
              <a:avLst/>
            </a:prstGeom>
          </p:spPr>
          <p:txBody>
            <a:bodyPr anchor="t" rtlCol="false" tIns="0" lIns="0" bIns="0" rIns="0"/>
            <a:lstStyle/>
            <a:p>
              <a:pPr algn="l">
                <a:lnSpc>
                  <a:spcPts val="1333"/>
                </a:lnSpc>
              </a:pPr>
              <a:r>
                <a:rPr lang="en-US" sz="1066" b="true">
                  <a:solidFill>
                    <a:srgbClr val="233E7A"/>
                  </a:solidFill>
                  <a:latin typeface="Avenir Bold"/>
                  <a:ea typeface="Avenir Bold"/>
                  <a:cs typeface="Avenir Bold"/>
                  <a:sym typeface="Avenir Bold"/>
                </a:rPr>
                <a:t>Strategic Localization</a:t>
              </a:r>
            </a:p>
          </p:txBody>
        </p:sp>
      </p:grpSp>
      <p:grpSp>
        <p:nvGrpSpPr>
          <p:cNvPr name="Group 62" id="62"/>
          <p:cNvGrpSpPr/>
          <p:nvPr/>
        </p:nvGrpSpPr>
        <p:grpSpPr>
          <a:xfrm rot="0">
            <a:off x="7454744" y="5929645"/>
            <a:ext cx="2225595" cy="173593"/>
            <a:chOff x="0" y="0"/>
            <a:chExt cx="5563988" cy="433983"/>
          </a:xfrm>
        </p:grpSpPr>
        <p:sp>
          <p:nvSpPr>
            <p:cNvPr name="Freeform 63" id="63"/>
            <p:cNvSpPr/>
            <p:nvPr/>
          </p:nvSpPr>
          <p:spPr>
            <a:xfrm flipH="false" flipV="false" rot="0">
              <a:off x="0" y="0"/>
              <a:ext cx="5563988" cy="433983"/>
            </a:xfrm>
            <a:custGeom>
              <a:avLst/>
              <a:gdLst/>
              <a:ahLst/>
              <a:cxnLst/>
              <a:rect r="r" b="b" t="t" l="l"/>
              <a:pathLst>
                <a:path h="433983" w="5563988">
                  <a:moveTo>
                    <a:pt x="0" y="0"/>
                  </a:moveTo>
                  <a:lnTo>
                    <a:pt x="5563988" y="0"/>
                  </a:lnTo>
                  <a:lnTo>
                    <a:pt x="5563988" y="433983"/>
                  </a:lnTo>
                  <a:lnTo>
                    <a:pt x="0" y="433983"/>
                  </a:lnTo>
                  <a:close/>
                </a:path>
              </a:pathLst>
            </a:custGeom>
            <a:solidFill>
              <a:srgbClr val="000000">
                <a:alpha val="0"/>
              </a:srgbClr>
            </a:solidFill>
          </p:spPr>
        </p:sp>
        <p:sp>
          <p:nvSpPr>
            <p:cNvPr name="TextBox 64" id="64"/>
            <p:cNvSpPr txBox="true"/>
            <p:nvPr/>
          </p:nvSpPr>
          <p:spPr>
            <a:xfrm>
              <a:off x="0" y="-47625"/>
              <a:ext cx="5563988" cy="481608"/>
            </a:xfrm>
            <a:prstGeom prst="rect">
              <a:avLst/>
            </a:prstGeom>
          </p:spPr>
          <p:txBody>
            <a:bodyPr anchor="t" rtlCol="false" tIns="0" lIns="0" bIns="0" rIns="0"/>
            <a:lstStyle/>
            <a:p>
              <a:pPr algn="l">
                <a:lnSpc>
                  <a:spcPts val="1333"/>
                </a:lnSpc>
              </a:pPr>
              <a:r>
                <a:rPr lang="en-US" sz="833">
                  <a:solidFill>
                    <a:srgbClr val="233E7A"/>
                  </a:solidFill>
                  <a:latin typeface="Avenir"/>
                  <a:ea typeface="Avenir"/>
                  <a:cs typeface="Avenir"/>
                  <a:sym typeface="Avenir"/>
                </a:rPr>
                <a:t>Positioning near stable resource access points</a:t>
              </a:r>
            </a:p>
          </p:txBody>
        </p:sp>
      </p:grpSp>
      <p:grpSp>
        <p:nvGrpSpPr>
          <p:cNvPr name="Group 65" id="65"/>
          <p:cNvGrpSpPr/>
          <p:nvPr/>
        </p:nvGrpSpPr>
        <p:grpSpPr>
          <a:xfrm rot="0">
            <a:off x="311032" y="3701049"/>
            <a:ext cx="3162023" cy="2065255"/>
            <a:chOff x="0" y="0"/>
            <a:chExt cx="7905058" cy="5163138"/>
          </a:xfrm>
        </p:grpSpPr>
        <p:sp>
          <p:nvSpPr>
            <p:cNvPr name="Freeform 66" id="66"/>
            <p:cNvSpPr/>
            <p:nvPr/>
          </p:nvSpPr>
          <p:spPr>
            <a:xfrm flipH="false" flipV="false" rot="0">
              <a:off x="0" y="0"/>
              <a:ext cx="7905059" cy="5163139"/>
            </a:xfrm>
            <a:custGeom>
              <a:avLst/>
              <a:gdLst/>
              <a:ahLst/>
              <a:cxnLst/>
              <a:rect r="r" b="b" t="t" l="l"/>
              <a:pathLst>
                <a:path h="5163139" w="7905059">
                  <a:moveTo>
                    <a:pt x="0" y="0"/>
                  </a:moveTo>
                  <a:lnTo>
                    <a:pt x="7905059" y="0"/>
                  </a:lnTo>
                  <a:lnTo>
                    <a:pt x="7905059" y="5163139"/>
                  </a:lnTo>
                  <a:lnTo>
                    <a:pt x="0" y="5163139"/>
                  </a:lnTo>
                  <a:close/>
                </a:path>
              </a:pathLst>
            </a:custGeom>
            <a:solidFill>
              <a:srgbClr val="000000">
                <a:alpha val="0"/>
              </a:srgbClr>
            </a:solidFill>
            <a:ln cap="sq">
              <a:noFill/>
              <a:prstDash val="solid"/>
              <a:miter/>
            </a:ln>
          </p:spPr>
        </p:sp>
        <p:sp>
          <p:nvSpPr>
            <p:cNvPr name="TextBox 67" id="67"/>
            <p:cNvSpPr txBox="true"/>
            <p:nvPr/>
          </p:nvSpPr>
          <p:spPr>
            <a:xfrm>
              <a:off x="0" y="-57150"/>
              <a:ext cx="7905058" cy="5220288"/>
            </a:xfrm>
            <a:prstGeom prst="rect">
              <a:avLst/>
            </a:prstGeom>
          </p:spPr>
          <p:txBody>
            <a:bodyPr anchor="t" rtlCol="false" tIns="0" lIns="0" bIns="0" rIns="0"/>
            <a:lstStyle/>
            <a:p>
              <a:pPr algn="ctr">
                <a:lnSpc>
                  <a:spcPts val="1842"/>
                </a:lnSpc>
                <a:spcBef>
                  <a:spcPct val="0"/>
                </a:spcBef>
              </a:pPr>
              <a:r>
                <a:rPr lang="en-US" sz="1316" strike="noStrike" u="none">
                  <a:solidFill>
                    <a:srgbClr val="000000"/>
                  </a:solidFill>
                  <a:latin typeface="Avenir"/>
                  <a:ea typeface="Avenir"/>
                  <a:cs typeface="Avenir"/>
                  <a:sym typeface="Avenir"/>
                </a:rPr>
                <a:t>The future belongs to companies that make forward-thinking location decisions, positioning themselves to navigate scarcity and environmental pressures while maintaining ethical standards. As the global economy transitions toward sustainability, strategic resource planning will become an increasingly critical competitive advantage.</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grpSp>
        <p:nvGrpSpPr>
          <p:cNvPr name="Group 3" id="3"/>
          <p:cNvGrpSpPr/>
          <p:nvPr/>
        </p:nvGrpSpPr>
        <p:grpSpPr>
          <a:xfrm rot="0">
            <a:off x="8973" y="0"/>
            <a:ext cx="9762573" cy="7083907"/>
            <a:chOff x="0" y="0"/>
            <a:chExt cx="13016764" cy="9445210"/>
          </a:xfrm>
        </p:grpSpPr>
        <p:sp>
          <p:nvSpPr>
            <p:cNvPr name="Freeform 4" id="4"/>
            <p:cNvSpPr/>
            <p:nvPr/>
          </p:nvSpPr>
          <p:spPr>
            <a:xfrm flipH="true" flipV="false" rot="-10800000">
              <a:off x="9537400" y="0"/>
              <a:ext cx="3479365" cy="2833076"/>
            </a:xfrm>
            <a:custGeom>
              <a:avLst/>
              <a:gdLst/>
              <a:ahLst/>
              <a:cxnLst/>
              <a:rect r="r" b="b" t="t" l="l"/>
              <a:pathLst>
                <a:path h="2833076" w="3479365">
                  <a:moveTo>
                    <a:pt x="3479364" y="0"/>
                  </a:moveTo>
                  <a:lnTo>
                    <a:pt x="0" y="0"/>
                  </a:lnTo>
                  <a:lnTo>
                    <a:pt x="0" y="2833076"/>
                  </a:lnTo>
                  <a:lnTo>
                    <a:pt x="3479364" y="2833076"/>
                  </a:lnTo>
                  <a:lnTo>
                    <a:pt x="3479364" y="0"/>
                  </a:lnTo>
                  <a:close/>
                </a:path>
              </a:pathLst>
            </a:custGeom>
            <a:blipFill>
              <a:blip r:embed="rId3"/>
              <a:stretch>
                <a:fillRect l="0" t="-45" r="0" b="-45"/>
              </a:stretch>
            </a:blipFill>
          </p:spPr>
        </p:sp>
        <p:sp>
          <p:nvSpPr>
            <p:cNvPr name="Freeform 5" id="5"/>
            <p:cNvSpPr/>
            <p:nvPr/>
          </p:nvSpPr>
          <p:spPr>
            <a:xfrm flipH="false" flipV="false" rot="0">
              <a:off x="4839678" y="373506"/>
              <a:ext cx="3970871" cy="838708"/>
            </a:xfrm>
            <a:custGeom>
              <a:avLst/>
              <a:gdLst/>
              <a:ahLst/>
              <a:cxnLst/>
              <a:rect r="r" b="b" t="t" l="l"/>
              <a:pathLst>
                <a:path h="838708" w="3970871">
                  <a:moveTo>
                    <a:pt x="0" y="0"/>
                  </a:moveTo>
                  <a:lnTo>
                    <a:pt x="3970871" y="0"/>
                  </a:lnTo>
                  <a:lnTo>
                    <a:pt x="3970871" y="838707"/>
                  </a:lnTo>
                  <a:lnTo>
                    <a:pt x="0" y="838707"/>
                  </a:lnTo>
                  <a:lnTo>
                    <a:pt x="0" y="0"/>
                  </a:lnTo>
                  <a:close/>
                </a:path>
              </a:pathLst>
            </a:custGeom>
            <a:blipFill>
              <a:blip r:embed="rId4"/>
              <a:stretch>
                <a:fillRect l="0" t="-45" r="0" b="-45"/>
              </a:stretch>
            </a:blipFill>
          </p:spPr>
        </p:sp>
        <p:sp>
          <p:nvSpPr>
            <p:cNvPr name="Freeform 6" id="6"/>
            <p:cNvSpPr/>
            <p:nvPr/>
          </p:nvSpPr>
          <p:spPr>
            <a:xfrm flipH="false" flipV="false" rot="0">
              <a:off x="300235" y="443039"/>
              <a:ext cx="3117844" cy="819974"/>
            </a:xfrm>
            <a:custGeom>
              <a:avLst/>
              <a:gdLst/>
              <a:ahLst/>
              <a:cxnLst/>
              <a:rect r="r" b="b" t="t" l="l"/>
              <a:pathLst>
                <a:path h="819974" w="3117844">
                  <a:moveTo>
                    <a:pt x="0" y="0"/>
                  </a:moveTo>
                  <a:lnTo>
                    <a:pt x="3117844" y="0"/>
                  </a:lnTo>
                  <a:lnTo>
                    <a:pt x="3117844" y="819974"/>
                  </a:lnTo>
                  <a:lnTo>
                    <a:pt x="0" y="819974"/>
                  </a:lnTo>
                  <a:lnTo>
                    <a:pt x="0" y="0"/>
                  </a:lnTo>
                  <a:close/>
                </a:path>
              </a:pathLst>
            </a:custGeom>
            <a:blipFill>
              <a:blip r:embed="rId5"/>
              <a:stretch>
                <a:fillRect l="-9843" t="-117544" r="-12372" b="-128542"/>
              </a:stretch>
            </a:blipFill>
          </p:spPr>
        </p:sp>
        <p:sp>
          <p:nvSpPr>
            <p:cNvPr name="Freeform 7" id="7"/>
            <p:cNvSpPr/>
            <p:nvPr/>
          </p:nvSpPr>
          <p:spPr>
            <a:xfrm flipH="false" flipV="false" rot="0">
              <a:off x="91707" y="8931930"/>
              <a:ext cx="1637765" cy="513279"/>
            </a:xfrm>
            <a:custGeom>
              <a:avLst/>
              <a:gdLst/>
              <a:ahLst/>
              <a:cxnLst/>
              <a:rect r="r" b="b" t="t" l="l"/>
              <a:pathLst>
                <a:path h="513279" w="1637765">
                  <a:moveTo>
                    <a:pt x="0" y="0"/>
                  </a:moveTo>
                  <a:lnTo>
                    <a:pt x="1637765" y="0"/>
                  </a:lnTo>
                  <a:lnTo>
                    <a:pt x="1637765" y="513280"/>
                  </a:lnTo>
                  <a:lnTo>
                    <a:pt x="0" y="513280"/>
                  </a:lnTo>
                  <a:lnTo>
                    <a:pt x="0" y="0"/>
                  </a:lnTo>
                  <a:close/>
                </a:path>
              </a:pathLst>
            </a:custGeom>
            <a:blipFill>
              <a:blip r:embed="rId6"/>
              <a:stretch>
                <a:fillRect l="0" t="-63" r="0" b="-63"/>
              </a:stretch>
            </a:blipFill>
          </p:spPr>
        </p:sp>
        <p:grpSp>
          <p:nvGrpSpPr>
            <p:cNvPr name="Group 8" id="8"/>
            <p:cNvGrpSpPr/>
            <p:nvPr/>
          </p:nvGrpSpPr>
          <p:grpSpPr>
            <a:xfrm rot="0">
              <a:off x="0" y="1381924"/>
              <a:ext cx="4297528" cy="591256"/>
              <a:chOff x="0" y="0"/>
              <a:chExt cx="566663" cy="77962"/>
            </a:xfrm>
          </p:grpSpPr>
          <p:sp>
            <p:nvSpPr>
              <p:cNvPr name="Freeform 9" id="9"/>
              <p:cNvSpPr/>
              <p:nvPr/>
            </p:nvSpPr>
            <p:spPr>
              <a:xfrm flipH="false" flipV="false" rot="0">
                <a:off x="0" y="0"/>
                <a:ext cx="566663" cy="77962"/>
              </a:xfrm>
              <a:custGeom>
                <a:avLst/>
                <a:gdLst/>
                <a:ahLst/>
                <a:cxnLst/>
                <a:rect r="r" b="b" t="t" l="l"/>
                <a:pathLst>
                  <a:path h="77962" w="566663">
                    <a:moveTo>
                      <a:pt x="0" y="0"/>
                    </a:moveTo>
                    <a:lnTo>
                      <a:pt x="566663" y="0"/>
                    </a:lnTo>
                    <a:lnTo>
                      <a:pt x="566663" y="77962"/>
                    </a:lnTo>
                    <a:lnTo>
                      <a:pt x="0" y="77962"/>
                    </a:lnTo>
                    <a:close/>
                  </a:path>
                </a:pathLst>
              </a:custGeom>
              <a:solidFill>
                <a:srgbClr val="233E7A"/>
              </a:solidFill>
            </p:spPr>
          </p:sp>
          <p:sp>
            <p:nvSpPr>
              <p:cNvPr name="TextBox 10" id="10"/>
              <p:cNvSpPr txBox="true"/>
              <p:nvPr/>
            </p:nvSpPr>
            <p:spPr>
              <a:xfrm>
                <a:off x="0" y="-76200"/>
                <a:ext cx="566663"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Plant Obsolescence</a:t>
                </a:r>
              </a:p>
            </p:txBody>
          </p:sp>
        </p:grpSp>
      </p:grpSp>
      <p:grpSp>
        <p:nvGrpSpPr>
          <p:cNvPr name="Group 11" id="11"/>
          <p:cNvGrpSpPr/>
          <p:nvPr/>
        </p:nvGrpSpPr>
        <p:grpSpPr>
          <a:xfrm rot="0">
            <a:off x="8973" y="6569225"/>
            <a:ext cx="9753600" cy="754910"/>
            <a:chOff x="0" y="0"/>
            <a:chExt cx="13004800" cy="1006547"/>
          </a:xfrm>
        </p:grpSpPr>
        <p:grpSp>
          <p:nvGrpSpPr>
            <p:cNvPr name="Group 12" id="12"/>
            <p:cNvGrpSpPr/>
            <p:nvPr/>
          </p:nvGrpSpPr>
          <p:grpSpPr>
            <a:xfrm rot="0">
              <a:off x="0" y="0"/>
              <a:ext cx="13004800" cy="1006547"/>
              <a:chOff x="0" y="0"/>
              <a:chExt cx="3495470" cy="270543"/>
            </a:xfrm>
          </p:grpSpPr>
          <p:sp>
            <p:nvSpPr>
              <p:cNvPr name="Freeform 13" id="13"/>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4" id="14"/>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6" id="16"/>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7" id="17"/>
            <p:cNvGrpSpPr/>
            <p:nvPr/>
          </p:nvGrpSpPr>
          <p:grpSpPr>
            <a:xfrm rot="0">
              <a:off x="1748214" y="0"/>
              <a:ext cx="8787340" cy="1006547"/>
              <a:chOff x="0" y="0"/>
              <a:chExt cx="2361888" cy="270543"/>
            </a:xfrm>
          </p:grpSpPr>
          <p:sp>
            <p:nvSpPr>
              <p:cNvPr name="Freeform 18" id="18"/>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9" id="19"/>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1" id="21"/>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2" id="22"/>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3" id="23"/>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4" id="24"/>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5" id="25"/>
          <p:cNvGrpSpPr/>
          <p:nvPr/>
        </p:nvGrpSpPr>
        <p:grpSpPr>
          <a:xfrm rot="0">
            <a:off x="631038" y="5359740"/>
            <a:ext cx="8233529" cy="993951"/>
            <a:chOff x="0" y="0"/>
            <a:chExt cx="1447542" cy="174747"/>
          </a:xfrm>
        </p:grpSpPr>
        <p:sp>
          <p:nvSpPr>
            <p:cNvPr name="Freeform 26" id="26"/>
            <p:cNvSpPr/>
            <p:nvPr/>
          </p:nvSpPr>
          <p:spPr>
            <a:xfrm flipH="false" flipV="false" rot="0">
              <a:off x="0" y="0"/>
              <a:ext cx="1447542" cy="174747"/>
            </a:xfrm>
            <a:custGeom>
              <a:avLst/>
              <a:gdLst/>
              <a:ahLst/>
              <a:cxnLst/>
              <a:rect r="r" b="b" t="t" l="l"/>
              <a:pathLst>
                <a:path h="174747" w="1447542">
                  <a:moveTo>
                    <a:pt x="0" y="0"/>
                  </a:moveTo>
                  <a:lnTo>
                    <a:pt x="1447542" y="0"/>
                  </a:lnTo>
                  <a:lnTo>
                    <a:pt x="1447542" y="174747"/>
                  </a:lnTo>
                  <a:lnTo>
                    <a:pt x="0" y="174747"/>
                  </a:lnTo>
                  <a:close/>
                </a:path>
              </a:pathLst>
            </a:custGeom>
            <a:solidFill>
              <a:srgbClr val="016EB5"/>
            </a:solidFill>
            <a:ln cap="sq">
              <a:noFill/>
              <a:prstDash val="solid"/>
              <a:miter/>
            </a:ln>
          </p:spPr>
        </p:sp>
        <p:sp>
          <p:nvSpPr>
            <p:cNvPr name="TextBox 27" id="27"/>
            <p:cNvSpPr txBox="true"/>
            <p:nvPr/>
          </p:nvSpPr>
          <p:spPr>
            <a:xfrm>
              <a:off x="0" y="-28575"/>
              <a:ext cx="1447542" cy="203322"/>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28" id="28"/>
          <p:cNvGrpSpPr/>
          <p:nvPr/>
        </p:nvGrpSpPr>
        <p:grpSpPr>
          <a:xfrm rot="0">
            <a:off x="834262" y="5479034"/>
            <a:ext cx="7823386" cy="809173"/>
            <a:chOff x="0" y="0"/>
            <a:chExt cx="14145562" cy="1463075"/>
          </a:xfrm>
        </p:grpSpPr>
        <p:sp>
          <p:nvSpPr>
            <p:cNvPr name="Freeform 29" id="29"/>
            <p:cNvSpPr/>
            <p:nvPr/>
          </p:nvSpPr>
          <p:spPr>
            <a:xfrm flipH="false" flipV="false" rot="0">
              <a:off x="0" y="0"/>
              <a:ext cx="14145561" cy="1463076"/>
            </a:xfrm>
            <a:custGeom>
              <a:avLst/>
              <a:gdLst/>
              <a:ahLst/>
              <a:cxnLst/>
              <a:rect r="r" b="b" t="t" l="l"/>
              <a:pathLst>
                <a:path h="1463076" w="14145561">
                  <a:moveTo>
                    <a:pt x="0" y="0"/>
                  </a:moveTo>
                  <a:lnTo>
                    <a:pt x="14145561" y="0"/>
                  </a:lnTo>
                  <a:lnTo>
                    <a:pt x="14145561" y="1463076"/>
                  </a:lnTo>
                  <a:lnTo>
                    <a:pt x="0" y="1463076"/>
                  </a:lnTo>
                  <a:close/>
                </a:path>
              </a:pathLst>
            </a:custGeom>
            <a:solidFill>
              <a:srgbClr val="233E7A">
                <a:alpha val="0"/>
              </a:srgbClr>
            </a:solidFill>
            <a:ln cap="sq">
              <a:noFill/>
              <a:prstDash val="solid"/>
              <a:miter/>
            </a:ln>
          </p:spPr>
        </p:sp>
        <p:sp>
          <p:nvSpPr>
            <p:cNvPr name="TextBox 30" id="30"/>
            <p:cNvSpPr txBox="true"/>
            <p:nvPr/>
          </p:nvSpPr>
          <p:spPr>
            <a:xfrm>
              <a:off x="0" y="-66675"/>
              <a:ext cx="14145562" cy="1529750"/>
            </a:xfrm>
            <a:prstGeom prst="rect">
              <a:avLst/>
            </a:prstGeom>
          </p:spPr>
          <p:txBody>
            <a:bodyPr anchor="t" rtlCol="false" tIns="0" lIns="0" bIns="0" rIns="0"/>
            <a:lstStyle/>
            <a:p>
              <a:pPr algn="ctr" marL="0" indent="0" lvl="0">
                <a:lnSpc>
                  <a:spcPts val="2127"/>
                </a:lnSpc>
                <a:spcBef>
                  <a:spcPct val="0"/>
                </a:spcBef>
              </a:pPr>
              <a:r>
                <a:rPr lang="en-US" sz="1519">
                  <a:solidFill>
                    <a:srgbClr val="FFFFFF"/>
                  </a:solidFill>
                  <a:latin typeface="Avenir"/>
                  <a:ea typeface="Avenir"/>
                  <a:cs typeface="Avenir"/>
                  <a:sym typeface="Avenir"/>
                </a:rPr>
                <a:t>Pla</a:t>
              </a:r>
              <a:r>
                <a:rPr lang="en-US" sz="1519" strike="noStrike" u="none">
                  <a:solidFill>
                    <a:srgbClr val="FFFFFF"/>
                  </a:solidFill>
                  <a:latin typeface="Avenir"/>
                  <a:ea typeface="Avenir"/>
                  <a:cs typeface="Avenir"/>
                  <a:sym typeface="Avenir"/>
                </a:rPr>
                <a:t>nt o</a:t>
              </a:r>
              <a:r>
                <a:rPr lang="en-US" sz="1519" strike="noStrike" u="none">
                  <a:solidFill>
                    <a:srgbClr val="FFFFFF"/>
                  </a:solidFill>
                  <a:latin typeface="Avenir"/>
                  <a:ea typeface="Avenir"/>
                  <a:cs typeface="Avenir"/>
                  <a:sym typeface="Avenir"/>
                </a:rPr>
                <a:t>b</a:t>
              </a:r>
              <a:r>
                <a:rPr lang="en-US" sz="1519" strike="noStrike" u="none">
                  <a:solidFill>
                    <a:srgbClr val="FFFFFF"/>
                  </a:solidFill>
                  <a:latin typeface="Avenir"/>
                  <a:ea typeface="Avenir"/>
                  <a:cs typeface="Avenir"/>
                  <a:sym typeface="Avenir"/>
                </a:rPr>
                <a:t>sol</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sc</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c</a:t>
              </a:r>
              <a:r>
                <a:rPr lang="en-US" sz="1519" strike="noStrike" u="none">
                  <a:solidFill>
                    <a:srgbClr val="FFFFFF"/>
                  </a:solidFill>
                  <a:latin typeface="Avenir"/>
                  <a:ea typeface="Avenir"/>
                  <a:cs typeface="Avenir"/>
                  <a:sym typeface="Avenir"/>
                </a:rPr>
                <a:t>e </a:t>
              </a:r>
              <a:r>
                <a:rPr lang="en-US" sz="1519" strike="noStrike" u="none">
                  <a:solidFill>
                    <a:srgbClr val="FFFFFF"/>
                  </a:solidFill>
                  <a:latin typeface="Avenir"/>
                  <a:ea typeface="Avenir"/>
                  <a:cs typeface="Avenir"/>
                  <a:sym typeface="Avenir"/>
                </a:rPr>
                <a:t>r</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p</a:t>
              </a:r>
              <a:r>
                <a:rPr lang="en-US" sz="1519" strike="noStrike" u="none">
                  <a:solidFill>
                    <a:srgbClr val="FFFFFF"/>
                  </a:solidFill>
                  <a:latin typeface="Avenir"/>
                  <a:ea typeface="Avenir"/>
                  <a:cs typeface="Avenir"/>
                  <a:sym typeface="Avenir"/>
                </a:rPr>
                <a:t>res</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s the </a:t>
              </a:r>
              <a:r>
                <a:rPr lang="en-US" sz="1519" strike="noStrike" u="none">
                  <a:solidFill>
                    <a:srgbClr val="FFFFFF"/>
                  </a:solidFill>
                  <a:latin typeface="Avenir"/>
                  <a:ea typeface="Avenir"/>
                  <a:cs typeface="Avenir"/>
                  <a:sym typeface="Avenir"/>
                </a:rPr>
                <a:t>l</a:t>
              </a:r>
              <a:r>
                <a:rPr lang="en-US" sz="1519" strike="noStrike" u="none">
                  <a:solidFill>
                    <a:srgbClr val="FFFFFF"/>
                  </a:solidFill>
                  <a:latin typeface="Avenir"/>
                  <a:ea typeface="Avenir"/>
                  <a:cs typeface="Avenir"/>
                  <a:sym typeface="Avenir"/>
                </a:rPr>
                <a:t>o</a:t>
              </a:r>
              <a:r>
                <a:rPr lang="en-US" sz="1519" strike="noStrike" u="none">
                  <a:solidFill>
                    <a:srgbClr val="FFFFFF"/>
                  </a:solidFill>
                  <a:latin typeface="Avenir"/>
                  <a:ea typeface="Avenir"/>
                  <a:cs typeface="Avenir"/>
                  <a:sym typeface="Avenir"/>
                </a:rPr>
                <a:t>ss of</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f</a:t>
              </a:r>
              <a:r>
                <a:rPr lang="en-US" sz="1519" strike="noStrike" u="none">
                  <a:solidFill>
                    <a:srgbClr val="FFFFFF"/>
                  </a:solidFill>
                  <a:latin typeface="Avenir"/>
                  <a:ea typeface="Avenir"/>
                  <a:cs typeface="Avenir"/>
                  <a:sym typeface="Avenir"/>
                </a:rPr>
                <a:t>unction</a:t>
              </a:r>
              <a:r>
                <a:rPr lang="en-US" sz="1519" strike="noStrike" u="none">
                  <a:solidFill>
                    <a:srgbClr val="FFFFFF"/>
                  </a:solidFill>
                  <a:latin typeface="Avenir"/>
                  <a:ea typeface="Avenir"/>
                  <a:cs typeface="Avenir"/>
                  <a:sym typeface="Avenir"/>
                </a:rPr>
                <a:t>ality</a:t>
              </a:r>
              <a:r>
                <a:rPr lang="en-US" sz="1519" strike="noStrike" u="none">
                  <a:solidFill>
                    <a:srgbClr val="FFFFFF"/>
                  </a:solidFill>
                  <a:latin typeface="Avenir"/>
                  <a:ea typeface="Avenir"/>
                  <a:cs typeface="Avenir"/>
                  <a:sym typeface="Avenir"/>
                </a:rPr>
                <a:t> or </a:t>
              </a:r>
              <a:r>
                <a:rPr lang="en-US" sz="1519" strike="noStrike" u="none">
                  <a:solidFill>
                    <a:srgbClr val="FFFFFF"/>
                  </a:solidFill>
                  <a:latin typeface="Avenir"/>
                  <a:ea typeface="Avenir"/>
                  <a:cs typeface="Avenir"/>
                  <a:sym typeface="Avenir"/>
                </a:rPr>
                <a:t>comp</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ti</a:t>
              </a:r>
              <a:r>
                <a:rPr lang="en-US" sz="1519" strike="noStrike" u="none">
                  <a:solidFill>
                    <a:srgbClr val="FFFFFF"/>
                  </a:solidFill>
                  <a:latin typeface="Avenir"/>
                  <a:ea typeface="Avenir"/>
                  <a:cs typeface="Avenir"/>
                  <a:sym typeface="Avenir"/>
                </a:rPr>
                <a:t>ti</a:t>
              </a:r>
              <a:r>
                <a:rPr lang="en-US" sz="1519" strike="noStrike" u="none">
                  <a:solidFill>
                    <a:srgbClr val="FFFFFF"/>
                  </a:solidFill>
                  <a:latin typeface="Avenir"/>
                  <a:ea typeface="Avenir"/>
                  <a:cs typeface="Avenir"/>
                  <a:sym typeface="Avenir"/>
                </a:rPr>
                <a:t>vene</a:t>
              </a:r>
              <a:r>
                <a:rPr lang="en-US" sz="1519" strike="noStrike" u="none">
                  <a:solidFill>
                    <a:srgbClr val="FFFFFF"/>
                  </a:solidFill>
                  <a:latin typeface="Avenir"/>
                  <a:ea typeface="Avenir"/>
                  <a:cs typeface="Avenir"/>
                  <a:sym typeface="Avenir"/>
                </a:rPr>
                <a:t>s</a:t>
              </a:r>
              <a:r>
                <a:rPr lang="en-US" sz="1519" strike="noStrike" u="none">
                  <a:solidFill>
                    <a:srgbClr val="FFFFFF"/>
                  </a:solidFill>
                  <a:latin typeface="Avenir"/>
                  <a:ea typeface="Avenir"/>
                  <a:cs typeface="Avenir"/>
                  <a:sym typeface="Avenir"/>
                </a:rPr>
                <a:t>s of</a:t>
              </a:r>
              <a:r>
                <a:rPr lang="en-US" sz="1519" strike="noStrike" u="none">
                  <a:solidFill>
                    <a:srgbClr val="FFFFFF"/>
                  </a:solidFill>
                  <a:latin typeface="Avenir"/>
                  <a:ea typeface="Avenir"/>
                  <a:cs typeface="Avenir"/>
                  <a:sym typeface="Avenir"/>
                </a:rPr>
                <a:t> a</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indu</a:t>
              </a:r>
              <a:r>
                <a:rPr lang="en-US" sz="1519" strike="noStrike" u="none">
                  <a:solidFill>
                    <a:srgbClr val="FFFFFF"/>
                  </a:solidFill>
                  <a:latin typeface="Avenir"/>
                  <a:ea typeface="Avenir"/>
                  <a:cs typeface="Avenir"/>
                  <a:sym typeface="Avenir"/>
                </a:rPr>
                <a:t>s</a:t>
              </a:r>
              <a:r>
                <a:rPr lang="en-US" sz="1519" strike="noStrike" u="none">
                  <a:solidFill>
                    <a:srgbClr val="FFFFFF"/>
                  </a:solidFill>
                  <a:latin typeface="Avenir"/>
                  <a:ea typeface="Avenir"/>
                  <a:cs typeface="Avenir"/>
                  <a:sym typeface="Avenir"/>
                </a:rPr>
                <a:t>tr</a:t>
              </a:r>
              <a:r>
                <a:rPr lang="en-US" sz="1519" strike="noStrike" u="none">
                  <a:solidFill>
                    <a:srgbClr val="FFFFFF"/>
                  </a:solidFill>
                  <a:latin typeface="Avenir"/>
                  <a:ea typeface="Avenir"/>
                  <a:cs typeface="Avenir"/>
                  <a:sym typeface="Avenir"/>
                </a:rPr>
                <a:t>ial </a:t>
              </a:r>
              <a:r>
                <a:rPr lang="en-US" sz="1519" strike="noStrike" u="none">
                  <a:solidFill>
                    <a:srgbClr val="FFFFFF"/>
                  </a:solidFill>
                  <a:latin typeface="Avenir"/>
                  <a:ea typeface="Avenir"/>
                  <a:cs typeface="Avenir"/>
                  <a:sym typeface="Avenir"/>
                </a:rPr>
                <a:t>fa</a:t>
              </a:r>
              <a:r>
                <a:rPr lang="en-US" sz="1519" strike="noStrike" u="none">
                  <a:solidFill>
                    <a:srgbClr val="FFFFFF"/>
                  </a:solidFill>
                  <a:latin typeface="Avenir"/>
                  <a:ea typeface="Avenir"/>
                  <a:cs typeface="Avenir"/>
                  <a:sym typeface="Avenir"/>
                </a:rPr>
                <a:t>ci</a:t>
              </a:r>
              <a:r>
                <a:rPr lang="en-US" sz="1519" strike="noStrike" u="none">
                  <a:solidFill>
                    <a:srgbClr val="FFFFFF"/>
                  </a:solidFill>
                  <a:latin typeface="Avenir"/>
                  <a:ea typeface="Avenir"/>
                  <a:cs typeface="Avenir"/>
                  <a:sym typeface="Avenir"/>
                </a:rPr>
                <a:t>l</a:t>
              </a:r>
              <a:r>
                <a:rPr lang="en-US" sz="1519" strike="noStrike" u="none">
                  <a:solidFill>
                    <a:srgbClr val="FFFFFF"/>
                  </a:solidFill>
                  <a:latin typeface="Avenir"/>
                  <a:ea typeface="Avenir"/>
                  <a:cs typeface="Avenir"/>
                  <a:sym typeface="Avenir"/>
                </a:rPr>
                <a:t>ity t</a:t>
              </a:r>
              <a:r>
                <a:rPr lang="en-US" sz="1519" strike="noStrike" u="none">
                  <a:solidFill>
                    <a:srgbClr val="FFFFFF"/>
                  </a:solidFill>
                  <a:latin typeface="Avenir"/>
                  <a:ea typeface="Avenir"/>
                  <a:cs typeface="Avenir"/>
                  <a:sym typeface="Avenir"/>
                </a:rPr>
                <a:t>hat</a:t>
              </a:r>
              <a:r>
                <a:rPr lang="en-US" sz="1519" strike="noStrike" u="none">
                  <a:solidFill>
                    <a:srgbClr val="FFFFFF"/>
                  </a:solidFill>
                  <a:latin typeface="Avenir"/>
                  <a:ea typeface="Avenir"/>
                  <a:cs typeface="Avenir"/>
                  <a:sym typeface="Avenir"/>
                </a:rPr>
                <a:t> c</a:t>
              </a:r>
              <a:r>
                <a:rPr lang="en-US" sz="1519" strike="noStrike" u="none">
                  <a:solidFill>
                    <a:srgbClr val="FFFFFF"/>
                  </a:solidFill>
                  <a:latin typeface="Avenir"/>
                  <a:ea typeface="Avenir"/>
                  <a:cs typeface="Avenir"/>
                  <a:sym typeface="Avenir"/>
                </a:rPr>
                <a:t>an</a:t>
              </a:r>
              <a:r>
                <a:rPr lang="en-US" sz="1519" strike="noStrike" u="none">
                  <a:solidFill>
                    <a:srgbClr val="FFFFFF"/>
                  </a:solidFill>
                  <a:latin typeface="Avenir"/>
                  <a:ea typeface="Avenir"/>
                  <a:cs typeface="Avenir"/>
                  <a:sym typeface="Avenir"/>
                </a:rPr>
                <a:t> n</a:t>
              </a:r>
              <a:r>
                <a:rPr lang="en-US" sz="1519" strike="noStrike" u="none">
                  <a:solidFill>
                    <a:srgbClr val="FFFFFF"/>
                  </a:solidFill>
                  <a:latin typeface="Avenir"/>
                  <a:ea typeface="Avenir"/>
                  <a:cs typeface="Avenir"/>
                  <a:sym typeface="Avenir"/>
                </a:rPr>
                <a:t>o</a:t>
              </a:r>
              <a:r>
                <a:rPr lang="en-US" sz="1519" strike="noStrike" u="none">
                  <a:solidFill>
                    <a:srgbClr val="FFFFFF"/>
                  </a:solidFill>
                  <a:latin typeface="Avenir"/>
                  <a:ea typeface="Avenir"/>
                  <a:cs typeface="Avenir"/>
                  <a:sym typeface="Avenir"/>
                </a:rPr>
                <a:t> lo</a:t>
              </a:r>
              <a:r>
                <a:rPr lang="en-US" sz="1519" strike="noStrike" u="none">
                  <a:solidFill>
                    <a:srgbClr val="FFFFFF"/>
                  </a:solidFill>
                  <a:latin typeface="Avenir"/>
                  <a:ea typeface="Avenir"/>
                  <a:cs typeface="Avenir"/>
                  <a:sym typeface="Avenir"/>
                </a:rPr>
                <a:t>ng</a:t>
              </a:r>
              <a:r>
                <a:rPr lang="en-US" sz="1519" strike="noStrike" u="none">
                  <a:solidFill>
                    <a:srgbClr val="FFFFFF"/>
                  </a:solidFill>
                  <a:latin typeface="Avenir"/>
                  <a:ea typeface="Avenir"/>
                  <a:cs typeface="Avenir"/>
                  <a:sym typeface="Avenir"/>
                </a:rPr>
                <a:t>er </a:t>
              </a:r>
              <a:r>
                <a:rPr lang="en-US" sz="1519" strike="noStrike" u="none">
                  <a:solidFill>
                    <a:srgbClr val="FFFFFF"/>
                  </a:solidFill>
                  <a:latin typeface="Avenir"/>
                  <a:ea typeface="Avenir"/>
                  <a:cs typeface="Avenir"/>
                  <a:sym typeface="Avenir"/>
                </a:rPr>
                <a:t>meet </a:t>
              </a:r>
              <a:r>
                <a:rPr lang="en-US" sz="1519" strike="noStrike" u="none">
                  <a:solidFill>
                    <a:srgbClr val="FFFFFF"/>
                  </a:solidFill>
                  <a:latin typeface="Avenir"/>
                  <a:ea typeface="Avenir"/>
                  <a:cs typeface="Avenir"/>
                  <a:sym typeface="Avenir"/>
                </a:rPr>
                <a:t>cu</a:t>
              </a:r>
              <a:r>
                <a:rPr lang="en-US" sz="1519" strike="noStrike" u="none">
                  <a:solidFill>
                    <a:srgbClr val="FFFFFF"/>
                  </a:solidFill>
                  <a:latin typeface="Avenir"/>
                  <a:ea typeface="Avenir"/>
                  <a:cs typeface="Avenir"/>
                  <a:sym typeface="Avenir"/>
                </a:rPr>
                <a:t>rren</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m</a:t>
              </a:r>
              <a:r>
                <a:rPr lang="en-US" sz="1519" strike="noStrike" u="none">
                  <a:solidFill>
                    <a:srgbClr val="FFFFFF"/>
                  </a:solidFill>
                  <a:latin typeface="Avenir"/>
                  <a:ea typeface="Avenir"/>
                  <a:cs typeface="Avenir"/>
                  <a:sym typeface="Avenir"/>
                </a:rPr>
                <a:t>a</a:t>
              </a:r>
              <a:r>
                <a:rPr lang="en-US" sz="1519" strike="noStrike" u="none">
                  <a:solidFill>
                    <a:srgbClr val="FFFFFF"/>
                  </a:solidFill>
                  <a:latin typeface="Avenir"/>
                  <a:ea typeface="Avenir"/>
                  <a:cs typeface="Avenir"/>
                  <a:sym typeface="Avenir"/>
                </a:rPr>
                <a:t>r</a:t>
              </a:r>
              <a:r>
                <a:rPr lang="en-US" sz="1519" strike="noStrike" u="none">
                  <a:solidFill>
                    <a:srgbClr val="FFFFFF"/>
                  </a:solidFill>
                  <a:latin typeface="Avenir"/>
                  <a:ea typeface="Avenir"/>
                  <a:cs typeface="Avenir"/>
                  <a:sym typeface="Avenir"/>
                </a:rPr>
                <a:t>ket</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d</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m</a:t>
              </a:r>
              <a:r>
                <a:rPr lang="en-US" sz="1519" strike="noStrike" u="none">
                  <a:solidFill>
                    <a:srgbClr val="FFFFFF"/>
                  </a:solidFill>
                  <a:latin typeface="Avenir"/>
                  <a:ea typeface="Avenir"/>
                  <a:cs typeface="Avenir"/>
                  <a:sym typeface="Avenir"/>
                </a:rPr>
                <a:t>an</a:t>
              </a:r>
              <a:r>
                <a:rPr lang="en-US" sz="1519" strike="noStrike" u="none">
                  <a:solidFill>
                    <a:srgbClr val="FFFFFF"/>
                  </a:solidFill>
                  <a:latin typeface="Avenir"/>
                  <a:ea typeface="Avenir"/>
                  <a:cs typeface="Avenir"/>
                  <a:sym typeface="Avenir"/>
                </a:rPr>
                <a:t>d</a:t>
              </a:r>
              <a:r>
                <a:rPr lang="en-US" sz="1519" strike="noStrike" u="none">
                  <a:solidFill>
                    <a:srgbClr val="FFFFFF"/>
                  </a:solidFill>
                  <a:latin typeface="Avenir"/>
                  <a:ea typeface="Avenir"/>
                  <a:cs typeface="Avenir"/>
                  <a:sym typeface="Avenir"/>
                </a:rPr>
                <a:t>s, t</a:t>
              </a:r>
              <a:r>
                <a:rPr lang="en-US" sz="1519" strike="noStrike" u="none">
                  <a:solidFill>
                    <a:srgbClr val="FFFFFF"/>
                  </a:solidFill>
                  <a:latin typeface="Avenir"/>
                  <a:ea typeface="Avenir"/>
                  <a:cs typeface="Avenir"/>
                  <a:sym typeface="Avenir"/>
                </a:rPr>
                <a:t>ech</a:t>
              </a:r>
              <a:r>
                <a:rPr lang="en-US" sz="1519" strike="noStrike" u="none">
                  <a:solidFill>
                    <a:srgbClr val="FFFFFF"/>
                  </a:solidFill>
                  <a:latin typeface="Avenir"/>
                  <a:ea typeface="Avenir"/>
                  <a:cs typeface="Avenir"/>
                  <a:sym typeface="Avenir"/>
                </a:rPr>
                <a:t>nolo</a:t>
              </a:r>
              <a:r>
                <a:rPr lang="en-US" sz="1519" strike="noStrike" u="none">
                  <a:solidFill>
                    <a:srgbClr val="FFFFFF"/>
                  </a:solidFill>
                  <a:latin typeface="Avenir"/>
                  <a:ea typeface="Avenir"/>
                  <a:cs typeface="Avenir"/>
                  <a:sym typeface="Avenir"/>
                </a:rPr>
                <a:t>gi</a:t>
              </a:r>
              <a:r>
                <a:rPr lang="en-US" sz="1519" strike="noStrike" u="none">
                  <a:solidFill>
                    <a:srgbClr val="FFFFFF"/>
                  </a:solidFill>
                  <a:latin typeface="Avenir"/>
                  <a:ea typeface="Avenir"/>
                  <a:cs typeface="Avenir"/>
                  <a:sym typeface="Avenir"/>
                </a:rPr>
                <a:t>cal s</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and</a:t>
              </a:r>
              <a:r>
                <a:rPr lang="en-US" sz="1519" strike="noStrike" u="none">
                  <a:solidFill>
                    <a:srgbClr val="FFFFFF"/>
                  </a:solidFill>
                  <a:latin typeface="Avenir"/>
                  <a:ea typeface="Avenir"/>
                  <a:cs typeface="Avenir"/>
                  <a:sym typeface="Avenir"/>
                </a:rPr>
                <a:t>ards, or</a:t>
              </a:r>
              <a:r>
                <a:rPr lang="en-US" sz="1519" strike="noStrike" u="none">
                  <a:solidFill>
                    <a:srgbClr val="FFFFFF"/>
                  </a:solidFill>
                  <a:latin typeface="Avenir"/>
                  <a:ea typeface="Avenir"/>
                  <a:cs typeface="Avenir"/>
                  <a:sym typeface="Avenir"/>
                </a:rPr>
                <a:t> regulato</a:t>
              </a:r>
              <a:r>
                <a:rPr lang="en-US" sz="1519" strike="noStrike" u="none">
                  <a:solidFill>
                    <a:srgbClr val="FFFFFF"/>
                  </a:solidFill>
                  <a:latin typeface="Avenir"/>
                  <a:ea typeface="Avenir"/>
                  <a:cs typeface="Avenir"/>
                  <a:sym typeface="Avenir"/>
                </a:rPr>
                <a:t>ry</a:t>
              </a:r>
              <a:r>
                <a:rPr lang="en-US" sz="1519" strike="noStrike" u="none">
                  <a:solidFill>
                    <a:srgbClr val="FFFFFF"/>
                  </a:solidFill>
                  <a:latin typeface="Avenir"/>
                  <a:ea typeface="Avenir"/>
                  <a:cs typeface="Avenir"/>
                  <a:sym typeface="Avenir"/>
                </a:rPr>
                <a:t> r</a:t>
              </a:r>
              <a:r>
                <a:rPr lang="en-US" sz="1519" strike="noStrike" u="none">
                  <a:solidFill>
                    <a:srgbClr val="FFFFFF"/>
                  </a:solidFill>
                  <a:latin typeface="Avenir"/>
                  <a:ea typeface="Avenir"/>
                  <a:cs typeface="Avenir"/>
                  <a:sym typeface="Avenir"/>
                </a:rPr>
                <a:t>eq</a:t>
              </a:r>
              <a:r>
                <a:rPr lang="en-US" sz="1519" strike="noStrike" u="none">
                  <a:solidFill>
                    <a:srgbClr val="FFFFFF"/>
                  </a:solidFill>
                  <a:latin typeface="Avenir"/>
                  <a:ea typeface="Avenir"/>
                  <a:cs typeface="Avenir"/>
                  <a:sym typeface="Avenir"/>
                </a:rPr>
                <a:t>ui</a:t>
              </a:r>
              <a:r>
                <a:rPr lang="en-US" sz="1519" strike="noStrike" u="none">
                  <a:solidFill>
                    <a:srgbClr val="FFFFFF"/>
                  </a:solidFill>
                  <a:latin typeface="Avenir"/>
                  <a:ea typeface="Avenir"/>
                  <a:cs typeface="Avenir"/>
                  <a:sym typeface="Avenir"/>
                </a:rPr>
                <a:t>r</a:t>
              </a:r>
              <a:r>
                <a:rPr lang="en-US" sz="1519" strike="noStrike" u="none">
                  <a:solidFill>
                    <a:srgbClr val="FFFFFF"/>
                  </a:solidFill>
                  <a:latin typeface="Avenir"/>
                  <a:ea typeface="Avenir"/>
                  <a:cs typeface="Avenir"/>
                  <a:sym typeface="Avenir"/>
                </a:rPr>
                <a:t>em</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nt</a:t>
              </a:r>
              <a:r>
                <a:rPr lang="en-US" sz="1519" strike="noStrike" u="none">
                  <a:solidFill>
                    <a:srgbClr val="FFFFFF"/>
                  </a:solidFill>
                  <a:latin typeface="Avenir"/>
                  <a:ea typeface="Avenir"/>
                  <a:cs typeface="Avenir"/>
                  <a:sym typeface="Avenir"/>
                </a:rPr>
                <a:t>s</a:t>
              </a:r>
              <a:r>
                <a:rPr lang="en-US" sz="1519" strike="noStrike" u="none">
                  <a:solidFill>
                    <a:srgbClr val="FFFFFF"/>
                  </a:solidFill>
                  <a:latin typeface="Avenir"/>
                  <a:ea typeface="Avenir"/>
                  <a:cs typeface="Avenir"/>
                  <a:sym typeface="Avenir"/>
                </a:rPr>
                <a:t> e</a:t>
              </a:r>
              <a:r>
                <a:rPr lang="en-US" sz="1519" strike="noStrike" u="none">
                  <a:solidFill>
                    <a:srgbClr val="FFFFFF"/>
                  </a:solidFill>
                  <a:latin typeface="Avenir"/>
                  <a:ea typeface="Avenir"/>
                  <a:cs typeface="Avenir"/>
                  <a:sym typeface="Avenir"/>
                </a:rPr>
                <a:t>ffec</a:t>
              </a:r>
              <a:r>
                <a:rPr lang="en-US" sz="1519" strike="noStrike" u="none">
                  <a:solidFill>
                    <a:srgbClr val="FFFFFF"/>
                  </a:solidFill>
                  <a:latin typeface="Avenir"/>
                  <a:ea typeface="Avenir"/>
                  <a:cs typeface="Avenir"/>
                  <a:sym typeface="Avenir"/>
                </a:rPr>
                <a:t>ti</a:t>
              </a:r>
              <a:r>
                <a:rPr lang="en-US" sz="1519" strike="noStrike" u="none">
                  <a:solidFill>
                    <a:srgbClr val="FFFFFF"/>
                  </a:solidFill>
                  <a:latin typeface="Avenir"/>
                  <a:ea typeface="Avenir"/>
                  <a:cs typeface="Avenir"/>
                  <a:sym typeface="Avenir"/>
                </a:rPr>
                <a:t>vely</a:t>
              </a:r>
              <a:r>
                <a:rPr lang="en-US" sz="1519" strike="noStrike" u="none">
                  <a:solidFill>
                    <a:srgbClr val="FFFFFF"/>
                  </a:solidFill>
                  <a:latin typeface="Avenir"/>
                  <a:ea typeface="Avenir"/>
                  <a:cs typeface="Avenir"/>
                  <a:sym typeface="Avenir"/>
                </a:rPr>
                <a:t>.</a:t>
              </a:r>
            </a:p>
          </p:txBody>
        </p:sp>
      </p:grpSp>
      <p:grpSp>
        <p:nvGrpSpPr>
          <p:cNvPr name="Group 31" id="31"/>
          <p:cNvGrpSpPr/>
          <p:nvPr/>
        </p:nvGrpSpPr>
        <p:grpSpPr>
          <a:xfrm rot="0">
            <a:off x="1104583" y="1796971"/>
            <a:ext cx="2246670" cy="286846"/>
            <a:chOff x="0" y="0"/>
            <a:chExt cx="5616674" cy="717116"/>
          </a:xfrm>
        </p:grpSpPr>
        <p:sp>
          <p:nvSpPr>
            <p:cNvPr name="Freeform 32" id="32"/>
            <p:cNvSpPr/>
            <p:nvPr/>
          </p:nvSpPr>
          <p:spPr>
            <a:xfrm flipH="false" flipV="false" rot="0">
              <a:off x="0" y="0"/>
              <a:ext cx="5616674" cy="717116"/>
            </a:xfrm>
            <a:custGeom>
              <a:avLst/>
              <a:gdLst/>
              <a:ahLst/>
              <a:cxnLst/>
              <a:rect r="r" b="b" t="t" l="l"/>
              <a:pathLst>
                <a:path h="717116" w="5616674">
                  <a:moveTo>
                    <a:pt x="0" y="0"/>
                  </a:moveTo>
                  <a:lnTo>
                    <a:pt x="5616674" y="0"/>
                  </a:lnTo>
                  <a:lnTo>
                    <a:pt x="5616674" y="717116"/>
                  </a:lnTo>
                  <a:lnTo>
                    <a:pt x="0" y="717116"/>
                  </a:lnTo>
                  <a:close/>
                </a:path>
              </a:pathLst>
            </a:custGeom>
            <a:solidFill>
              <a:srgbClr val="000000">
                <a:alpha val="0"/>
              </a:srgbClr>
            </a:solidFill>
            <a:ln cap="sq">
              <a:noFill/>
              <a:prstDash val="solid"/>
              <a:miter/>
            </a:ln>
          </p:spPr>
        </p:sp>
        <p:sp>
          <p:nvSpPr>
            <p:cNvPr name="TextBox 33" id="33"/>
            <p:cNvSpPr txBox="true"/>
            <p:nvPr/>
          </p:nvSpPr>
          <p:spPr>
            <a:xfrm>
              <a:off x="0" y="-47625"/>
              <a:ext cx="5616674"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Outdated Technology</a:t>
              </a:r>
            </a:p>
          </p:txBody>
        </p:sp>
      </p:grpSp>
      <p:grpSp>
        <p:nvGrpSpPr>
          <p:cNvPr name="Group 34" id="34"/>
          <p:cNvGrpSpPr/>
          <p:nvPr/>
        </p:nvGrpSpPr>
        <p:grpSpPr>
          <a:xfrm rot="0">
            <a:off x="1104583" y="2043589"/>
            <a:ext cx="7839006" cy="510850"/>
            <a:chOff x="0" y="0"/>
            <a:chExt cx="19597515" cy="1277126"/>
          </a:xfrm>
        </p:grpSpPr>
        <p:sp>
          <p:nvSpPr>
            <p:cNvPr name="Freeform 35" id="35"/>
            <p:cNvSpPr/>
            <p:nvPr/>
          </p:nvSpPr>
          <p:spPr>
            <a:xfrm flipH="false" flipV="false" rot="0">
              <a:off x="0" y="0"/>
              <a:ext cx="19597515" cy="1277126"/>
            </a:xfrm>
            <a:custGeom>
              <a:avLst/>
              <a:gdLst/>
              <a:ahLst/>
              <a:cxnLst/>
              <a:rect r="r" b="b" t="t" l="l"/>
              <a:pathLst>
                <a:path h="1277126" w="19597515">
                  <a:moveTo>
                    <a:pt x="0" y="0"/>
                  </a:moveTo>
                  <a:lnTo>
                    <a:pt x="19597515" y="0"/>
                  </a:lnTo>
                  <a:lnTo>
                    <a:pt x="19597515" y="1277126"/>
                  </a:lnTo>
                  <a:lnTo>
                    <a:pt x="0" y="1277126"/>
                  </a:lnTo>
                  <a:close/>
                </a:path>
              </a:pathLst>
            </a:custGeom>
            <a:solidFill>
              <a:srgbClr val="000000">
                <a:alpha val="0"/>
              </a:srgbClr>
            </a:solidFill>
            <a:ln cap="sq">
              <a:noFill/>
              <a:prstDash val="solid"/>
              <a:miter/>
            </a:ln>
          </p:spPr>
        </p:sp>
        <p:sp>
          <p:nvSpPr>
            <p:cNvPr name="TextBox 36" id="36"/>
            <p:cNvSpPr txBox="true"/>
            <p:nvPr/>
          </p:nvSpPr>
          <p:spPr>
            <a:xfrm>
              <a:off x="0" y="-76200"/>
              <a:ext cx="19597515"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Obsolete machinery, inefficient production systems, and lack of automation that reduce competitive capacity</a:t>
              </a:r>
            </a:p>
          </p:txBody>
        </p:sp>
      </p:grpSp>
      <p:grpSp>
        <p:nvGrpSpPr>
          <p:cNvPr name="Group 37" id="37"/>
          <p:cNvGrpSpPr/>
          <p:nvPr/>
        </p:nvGrpSpPr>
        <p:grpSpPr>
          <a:xfrm rot="0">
            <a:off x="1104583" y="2650807"/>
            <a:ext cx="2943632" cy="286846"/>
            <a:chOff x="0" y="0"/>
            <a:chExt cx="7359080" cy="717116"/>
          </a:xfrm>
        </p:grpSpPr>
        <p:sp>
          <p:nvSpPr>
            <p:cNvPr name="Freeform 38" id="38"/>
            <p:cNvSpPr/>
            <p:nvPr/>
          </p:nvSpPr>
          <p:spPr>
            <a:xfrm flipH="false" flipV="false" rot="0">
              <a:off x="0" y="0"/>
              <a:ext cx="7359079" cy="717116"/>
            </a:xfrm>
            <a:custGeom>
              <a:avLst/>
              <a:gdLst/>
              <a:ahLst/>
              <a:cxnLst/>
              <a:rect r="r" b="b" t="t" l="l"/>
              <a:pathLst>
                <a:path h="717116" w="7359079">
                  <a:moveTo>
                    <a:pt x="0" y="0"/>
                  </a:moveTo>
                  <a:lnTo>
                    <a:pt x="7359079" y="0"/>
                  </a:lnTo>
                  <a:lnTo>
                    <a:pt x="7359079" y="717116"/>
                  </a:lnTo>
                  <a:lnTo>
                    <a:pt x="0" y="717116"/>
                  </a:lnTo>
                  <a:close/>
                </a:path>
              </a:pathLst>
            </a:custGeom>
            <a:solidFill>
              <a:srgbClr val="000000">
                <a:alpha val="0"/>
              </a:srgbClr>
            </a:solidFill>
            <a:ln cap="sq">
              <a:noFill/>
              <a:prstDash val="solid"/>
              <a:miter/>
            </a:ln>
          </p:spPr>
        </p:sp>
        <p:sp>
          <p:nvSpPr>
            <p:cNvPr name="TextBox 39" id="39"/>
            <p:cNvSpPr txBox="true"/>
            <p:nvPr/>
          </p:nvSpPr>
          <p:spPr>
            <a:xfrm>
              <a:off x="0" y="-47625"/>
              <a:ext cx="735908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Obsolete Physical Design</a:t>
              </a:r>
            </a:p>
          </p:txBody>
        </p:sp>
      </p:grpSp>
      <p:grpSp>
        <p:nvGrpSpPr>
          <p:cNvPr name="Group 40" id="40"/>
          <p:cNvGrpSpPr/>
          <p:nvPr/>
        </p:nvGrpSpPr>
        <p:grpSpPr>
          <a:xfrm rot="0">
            <a:off x="1104583" y="2897425"/>
            <a:ext cx="7839006" cy="510850"/>
            <a:chOff x="0" y="0"/>
            <a:chExt cx="19597515" cy="1277126"/>
          </a:xfrm>
        </p:grpSpPr>
        <p:sp>
          <p:nvSpPr>
            <p:cNvPr name="Freeform 41" id="41"/>
            <p:cNvSpPr/>
            <p:nvPr/>
          </p:nvSpPr>
          <p:spPr>
            <a:xfrm flipH="false" flipV="false" rot="0">
              <a:off x="0" y="0"/>
              <a:ext cx="19597515" cy="1277126"/>
            </a:xfrm>
            <a:custGeom>
              <a:avLst/>
              <a:gdLst/>
              <a:ahLst/>
              <a:cxnLst/>
              <a:rect r="r" b="b" t="t" l="l"/>
              <a:pathLst>
                <a:path h="1277126" w="19597515">
                  <a:moveTo>
                    <a:pt x="0" y="0"/>
                  </a:moveTo>
                  <a:lnTo>
                    <a:pt x="19597515" y="0"/>
                  </a:lnTo>
                  <a:lnTo>
                    <a:pt x="19597515" y="1277126"/>
                  </a:lnTo>
                  <a:lnTo>
                    <a:pt x="0" y="1277126"/>
                  </a:lnTo>
                  <a:close/>
                </a:path>
              </a:pathLst>
            </a:custGeom>
            <a:solidFill>
              <a:srgbClr val="000000">
                <a:alpha val="0"/>
              </a:srgbClr>
            </a:solidFill>
            <a:ln cap="sq">
              <a:noFill/>
              <a:prstDash val="solid"/>
              <a:miter/>
            </a:ln>
          </p:spPr>
        </p:sp>
        <p:sp>
          <p:nvSpPr>
            <p:cNvPr name="TextBox 42" id="42"/>
            <p:cNvSpPr txBox="true"/>
            <p:nvPr/>
          </p:nvSpPr>
          <p:spPr>
            <a:xfrm>
              <a:off x="0" y="-76200"/>
              <a:ext cx="19597515"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Facilities with structural, logistical, or spatial limitations that impede modern manufacturing approaches</a:t>
              </a:r>
            </a:p>
          </p:txBody>
        </p:sp>
      </p:grpSp>
      <p:grpSp>
        <p:nvGrpSpPr>
          <p:cNvPr name="Group 43" id="43"/>
          <p:cNvGrpSpPr/>
          <p:nvPr/>
        </p:nvGrpSpPr>
        <p:grpSpPr>
          <a:xfrm rot="0">
            <a:off x="1104583" y="3504645"/>
            <a:ext cx="2705670" cy="286846"/>
            <a:chOff x="0" y="0"/>
            <a:chExt cx="6764175" cy="717116"/>
          </a:xfrm>
        </p:grpSpPr>
        <p:sp>
          <p:nvSpPr>
            <p:cNvPr name="Freeform 44" id="44"/>
            <p:cNvSpPr/>
            <p:nvPr/>
          </p:nvSpPr>
          <p:spPr>
            <a:xfrm flipH="false" flipV="false" rot="0">
              <a:off x="0" y="0"/>
              <a:ext cx="6764175" cy="717116"/>
            </a:xfrm>
            <a:custGeom>
              <a:avLst/>
              <a:gdLst/>
              <a:ahLst/>
              <a:cxnLst/>
              <a:rect r="r" b="b" t="t" l="l"/>
              <a:pathLst>
                <a:path h="717116" w="6764175">
                  <a:moveTo>
                    <a:pt x="0" y="0"/>
                  </a:moveTo>
                  <a:lnTo>
                    <a:pt x="6764175" y="0"/>
                  </a:lnTo>
                  <a:lnTo>
                    <a:pt x="6764175" y="717116"/>
                  </a:lnTo>
                  <a:lnTo>
                    <a:pt x="0" y="717116"/>
                  </a:lnTo>
                  <a:close/>
                </a:path>
              </a:pathLst>
            </a:custGeom>
            <a:solidFill>
              <a:srgbClr val="000000">
                <a:alpha val="0"/>
              </a:srgbClr>
            </a:solidFill>
            <a:ln cap="sq">
              <a:noFill/>
              <a:prstDash val="solid"/>
              <a:miter/>
            </a:ln>
          </p:spPr>
        </p:sp>
        <p:sp>
          <p:nvSpPr>
            <p:cNvPr name="TextBox 45" id="45"/>
            <p:cNvSpPr txBox="true"/>
            <p:nvPr/>
          </p:nvSpPr>
          <p:spPr>
            <a:xfrm>
              <a:off x="0" y="-47625"/>
              <a:ext cx="6764175"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Lack of Adaptability</a:t>
              </a:r>
            </a:p>
          </p:txBody>
        </p:sp>
      </p:grpSp>
      <p:grpSp>
        <p:nvGrpSpPr>
          <p:cNvPr name="Group 46" id="46"/>
          <p:cNvGrpSpPr/>
          <p:nvPr/>
        </p:nvGrpSpPr>
        <p:grpSpPr>
          <a:xfrm rot="0">
            <a:off x="1104583" y="3751263"/>
            <a:ext cx="7839006" cy="510850"/>
            <a:chOff x="0" y="0"/>
            <a:chExt cx="19597515" cy="1277126"/>
          </a:xfrm>
        </p:grpSpPr>
        <p:sp>
          <p:nvSpPr>
            <p:cNvPr name="Freeform 47" id="47"/>
            <p:cNvSpPr/>
            <p:nvPr/>
          </p:nvSpPr>
          <p:spPr>
            <a:xfrm flipH="false" flipV="false" rot="0">
              <a:off x="0" y="0"/>
              <a:ext cx="19597515" cy="1277126"/>
            </a:xfrm>
            <a:custGeom>
              <a:avLst/>
              <a:gdLst/>
              <a:ahLst/>
              <a:cxnLst/>
              <a:rect r="r" b="b" t="t" l="l"/>
              <a:pathLst>
                <a:path h="1277126" w="19597515">
                  <a:moveTo>
                    <a:pt x="0" y="0"/>
                  </a:moveTo>
                  <a:lnTo>
                    <a:pt x="19597515" y="0"/>
                  </a:lnTo>
                  <a:lnTo>
                    <a:pt x="19597515" y="1277126"/>
                  </a:lnTo>
                  <a:lnTo>
                    <a:pt x="0" y="1277126"/>
                  </a:lnTo>
                  <a:close/>
                </a:path>
              </a:pathLst>
            </a:custGeom>
            <a:solidFill>
              <a:srgbClr val="000000">
                <a:alpha val="0"/>
              </a:srgbClr>
            </a:solidFill>
            <a:ln cap="sq">
              <a:noFill/>
              <a:prstDash val="solid"/>
              <a:miter/>
            </a:ln>
          </p:spPr>
        </p:sp>
        <p:sp>
          <p:nvSpPr>
            <p:cNvPr name="TextBox 48" id="48"/>
            <p:cNvSpPr txBox="true"/>
            <p:nvPr/>
          </p:nvSpPr>
          <p:spPr>
            <a:xfrm>
              <a:off x="0" y="-76200"/>
              <a:ext cx="19597515"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Inability to adapt to new processes, materials, or regulatory requirements that emerge in the industry</a:t>
              </a:r>
            </a:p>
          </p:txBody>
        </p:sp>
      </p:grpSp>
      <p:grpSp>
        <p:nvGrpSpPr>
          <p:cNvPr name="Group 49" id="49"/>
          <p:cNvGrpSpPr/>
          <p:nvPr/>
        </p:nvGrpSpPr>
        <p:grpSpPr>
          <a:xfrm rot="0">
            <a:off x="631038" y="1796971"/>
            <a:ext cx="329824" cy="329824"/>
            <a:chOff x="0" y="0"/>
            <a:chExt cx="654050" cy="654050"/>
          </a:xfrm>
        </p:grpSpPr>
        <p:sp>
          <p:nvSpPr>
            <p:cNvPr name="Freeform 50" id="50"/>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51" id="51"/>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52" id="52" descr="preencoded.png"/>
          <p:cNvSpPr/>
          <p:nvPr/>
        </p:nvSpPr>
        <p:spPr>
          <a:xfrm flipH="false" flipV="false" rot="0">
            <a:off x="688126" y="1827141"/>
            <a:ext cx="215646" cy="269482"/>
          </a:xfrm>
          <a:custGeom>
            <a:avLst/>
            <a:gdLst/>
            <a:ahLst/>
            <a:cxnLst/>
            <a:rect r="r" b="b" t="t" l="l"/>
            <a:pathLst>
              <a:path h="269482" w="215646">
                <a:moveTo>
                  <a:pt x="0" y="0"/>
                </a:moveTo>
                <a:lnTo>
                  <a:pt x="215647" y="0"/>
                </a:lnTo>
                <a:lnTo>
                  <a:pt x="215647" y="269483"/>
                </a:lnTo>
                <a:lnTo>
                  <a:pt x="0" y="269483"/>
                </a:lnTo>
                <a:lnTo>
                  <a:pt x="0" y="0"/>
                </a:lnTo>
                <a:close/>
              </a:path>
            </a:pathLst>
          </a:custGeom>
          <a:blipFill>
            <a:blip r:embed="rId13"/>
            <a:stretch>
              <a:fillRect l="-581" t="0" r="-581" b="0"/>
            </a:stretch>
          </a:blipFill>
        </p:spPr>
      </p:sp>
      <p:grpSp>
        <p:nvGrpSpPr>
          <p:cNvPr name="Group 53" id="53"/>
          <p:cNvGrpSpPr/>
          <p:nvPr/>
        </p:nvGrpSpPr>
        <p:grpSpPr>
          <a:xfrm rot="0">
            <a:off x="631038" y="2650807"/>
            <a:ext cx="329824" cy="329824"/>
            <a:chOff x="0" y="0"/>
            <a:chExt cx="439765" cy="439765"/>
          </a:xfrm>
        </p:grpSpPr>
        <p:grpSp>
          <p:nvGrpSpPr>
            <p:cNvPr name="Group 54" id="54"/>
            <p:cNvGrpSpPr/>
            <p:nvPr/>
          </p:nvGrpSpPr>
          <p:grpSpPr>
            <a:xfrm rot="0">
              <a:off x="0" y="0"/>
              <a:ext cx="439765" cy="439765"/>
              <a:chOff x="0" y="0"/>
              <a:chExt cx="654050" cy="654050"/>
            </a:xfrm>
          </p:grpSpPr>
          <p:sp>
            <p:nvSpPr>
              <p:cNvPr name="Freeform 55" id="55"/>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56" id="56"/>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57" id="57" descr="preencoded.png"/>
            <p:cNvSpPr/>
            <p:nvPr/>
          </p:nvSpPr>
          <p:spPr>
            <a:xfrm flipH="false" flipV="false" rot="0">
              <a:off x="76118" y="40228"/>
              <a:ext cx="287529" cy="359310"/>
            </a:xfrm>
            <a:custGeom>
              <a:avLst/>
              <a:gdLst/>
              <a:ahLst/>
              <a:cxnLst/>
              <a:rect r="r" b="b" t="t" l="l"/>
              <a:pathLst>
                <a:path h="359310" w="287529">
                  <a:moveTo>
                    <a:pt x="0" y="0"/>
                  </a:moveTo>
                  <a:lnTo>
                    <a:pt x="287529" y="0"/>
                  </a:lnTo>
                  <a:lnTo>
                    <a:pt x="287529" y="359310"/>
                  </a:lnTo>
                  <a:lnTo>
                    <a:pt x="0" y="359310"/>
                  </a:lnTo>
                  <a:lnTo>
                    <a:pt x="0" y="0"/>
                  </a:lnTo>
                  <a:close/>
                </a:path>
              </a:pathLst>
            </a:custGeom>
            <a:blipFill>
              <a:blip r:embed="rId14"/>
              <a:stretch>
                <a:fillRect l="-581" t="0" r="-581" b="0"/>
              </a:stretch>
            </a:blipFill>
          </p:spPr>
        </p:sp>
      </p:grpSp>
      <p:grpSp>
        <p:nvGrpSpPr>
          <p:cNvPr name="Group 58" id="58"/>
          <p:cNvGrpSpPr/>
          <p:nvPr/>
        </p:nvGrpSpPr>
        <p:grpSpPr>
          <a:xfrm rot="0">
            <a:off x="631038" y="3504645"/>
            <a:ext cx="329824" cy="329824"/>
            <a:chOff x="0" y="0"/>
            <a:chExt cx="439765" cy="439765"/>
          </a:xfrm>
        </p:grpSpPr>
        <p:grpSp>
          <p:nvGrpSpPr>
            <p:cNvPr name="Group 59" id="59"/>
            <p:cNvGrpSpPr/>
            <p:nvPr/>
          </p:nvGrpSpPr>
          <p:grpSpPr>
            <a:xfrm rot="0">
              <a:off x="0" y="0"/>
              <a:ext cx="439765" cy="439765"/>
              <a:chOff x="0" y="0"/>
              <a:chExt cx="654050" cy="654050"/>
            </a:xfrm>
          </p:grpSpPr>
          <p:sp>
            <p:nvSpPr>
              <p:cNvPr name="Freeform 60" id="60"/>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61" id="61"/>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62" id="62" descr="preencoded.png"/>
            <p:cNvSpPr/>
            <p:nvPr/>
          </p:nvSpPr>
          <p:spPr>
            <a:xfrm flipH="false" flipV="false" rot="0">
              <a:off x="76118" y="40227"/>
              <a:ext cx="287529" cy="359310"/>
            </a:xfrm>
            <a:custGeom>
              <a:avLst/>
              <a:gdLst/>
              <a:ahLst/>
              <a:cxnLst/>
              <a:rect r="r" b="b" t="t" l="l"/>
              <a:pathLst>
                <a:path h="359310" w="287529">
                  <a:moveTo>
                    <a:pt x="0" y="0"/>
                  </a:moveTo>
                  <a:lnTo>
                    <a:pt x="287529" y="0"/>
                  </a:lnTo>
                  <a:lnTo>
                    <a:pt x="287529" y="359310"/>
                  </a:lnTo>
                  <a:lnTo>
                    <a:pt x="0" y="359310"/>
                  </a:lnTo>
                  <a:lnTo>
                    <a:pt x="0" y="0"/>
                  </a:lnTo>
                  <a:close/>
                </a:path>
              </a:pathLst>
            </a:custGeom>
            <a:blipFill>
              <a:blip r:embed="rId15"/>
              <a:stretch>
                <a:fillRect l="-581" t="0" r="-581" b="0"/>
              </a:stretch>
            </a:blipFill>
          </p:spPr>
        </p:sp>
      </p:grpSp>
      <p:grpSp>
        <p:nvGrpSpPr>
          <p:cNvPr name="Group 63" id="63"/>
          <p:cNvGrpSpPr/>
          <p:nvPr/>
        </p:nvGrpSpPr>
        <p:grpSpPr>
          <a:xfrm rot="0">
            <a:off x="631038" y="4386918"/>
            <a:ext cx="329824" cy="329824"/>
            <a:chOff x="0" y="0"/>
            <a:chExt cx="439765" cy="439765"/>
          </a:xfrm>
        </p:grpSpPr>
        <p:grpSp>
          <p:nvGrpSpPr>
            <p:cNvPr name="Group 64" id="64"/>
            <p:cNvGrpSpPr/>
            <p:nvPr/>
          </p:nvGrpSpPr>
          <p:grpSpPr>
            <a:xfrm rot="0">
              <a:off x="0" y="0"/>
              <a:ext cx="439765" cy="439765"/>
              <a:chOff x="0" y="0"/>
              <a:chExt cx="654050" cy="654050"/>
            </a:xfrm>
          </p:grpSpPr>
          <p:sp>
            <p:nvSpPr>
              <p:cNvPr name="Freeform 65" id="65"/>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66" id="66"/>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67" id="67" descr="preencoded.png"/>
            <p:cNvSpPr/>
            <p:nvPr/>
          </p:nvSpPr>
          <p:spPr>
            <a:xfrm flipH="false" flipV="false" rot="0">
              <a:off x="76118" y="40227"/>
              <a:ext cx="287529" cy="359310"/>
            </a:xfrm>
            <a:custGeom>
              <a:avLst/>
              <a:gdLst/>
              <a:ahLst/>
              <a:cxnLst/>
              <a:rect r="r" b="b" t="t" l="l"/>
              <a:pathLst>
                <a:path h="359310" w="287529">
                  <a:moveTo>
                    <a:pt x="0" y="0"/>
                  </a:moveTo>
                  <a:lnTo>
                    <a:pt x="287529" y="0"/>
                  </a:lnTo>
                  <a:lnTo>
                    <a:pt x="287529" y="359310"/>
                  </a:lnTo>
                  <a:lnTo>
                    <a:pt x="0" y="359310"/>
                  </a:lnTo>
                  <a:lnTo>
                    <a:pt x="0" y="0"/>
                  </a:lnTo>
                  <a:close/>
                </a:path>
              </a:pathLst>
            </a:custGeom>
            <a:blipFill>
              <a:blip r:embed="rId16"/>
              <a:stretch>
                <a:fillRect l="-581" t="0" r="-581" b="0"/>
              </a:stretch>
            </a:blipFill>
          </p:spPr>
        </p:sp>
      </p:grpSp>
      <p:grpSp>
        <p:nvGrpSpPr>
          <p:cNvPr name="Group 68" id="68"/>
          <p:cNvGrpSpPr/>
          <p:nvPr/>
        </p:nvGrpSpPr>
        <p:grpSpPr>
          <a:xfrm rot="0">
            <a:off x="1104583" y="4358481"/>
            <a:ext cx="2943632" cy="286846"/>
            <a:chOff x="0" y="0"/>
            <a:chExt cx="7359080" cy="717116"/>
          </a:xfrm>
        </p:grpSpPr>
        <p:sp>
          <p:nvSpPr>
            <p:cNvPr name="Freeform 69" id="69"/>
            <p:cNvSpPr/>
            <p:nvPr/>
          </p:nvSpPr>
          <p:spPr>
            <a:xfrm flipH="false" flipV="false" rot="0">
              <a:off x="0" y="0"/>
              <a:ext cx="7359079" cy="717116"/>
            </a:xfrm>
            <a:custGeom>
              <a:avLst/>
              <a:gdLst/>
              <a:ahLst/>
              <a:cxnLst/>
              <a:rect r="r" b="b" t="t" l="l"/>
              <a:pathLst>
                <a:path h="717116" w="7359079">
                  <a:moveTo>
                    <a:pt x="0" y="0"/>
                  </a:moveTo>
                  <a:lnTo>
                    <a:pt x="7359079" y="0"/>
                  </a:lnTo>
                  <a:lnTo>
                    <a:pt x="7359079" y="717116"/>
                  </a:lnTo>
                  <a:lnTo>
                    <a:pt x="0" y="717116"/>
                  </a:lnTo>
                  <a:close/>
                </a:path>
              </a:pathLst>
            </a:custGeom>
            <a:solidFill>
              <a:srgbClr val="000000">
                <a:alpha val="0"/>
              </a:srgbClr>
            </a:solidFill>
            <a:ln cap="sq">
              <a:noFill/>
              <a:prstDash val="solid"/>
              <a:miter/>
            </a:ln>
          </p:spPr>
        </p:sp>
        <p:sp>
          <p:nvSpPr>
            <p:cNvPr name="TextBox 70" id="70"/>
            <p:cNvSpPr txBox="true"/>
            <p:nvPr/>
          </p:nvSpPr>
          <p:spPr>
            <a:xfrm>
              <a:off x="0" y="-47625"/>
              <a:ext cx="735908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High Operating Costs</a:t>
              </a:r>
            </a:p>
          </p:txBody>
        </p:sp>
      </p:grpSp>
      <p:grpSp>
        <p:nvGrpSpPr>
          <p:cNvPr name="Group 71" id="71"/>
          <p:cNvGrpSpPr/>
          <p:nvPr/>
        </p:nvGrpSpPr>
        <p:grpSpPr>
          <a:xfrm rot="0">
            <a:off x="1104583" y="4605099"/>
            <a:ext cx="7839006" cy="510850"/>
            <a:chOff x="0" y="0"/>
            <a:chExt cx="19597515" cy="1277126"/>
          </a:xfrm>
        </p:grpSpPr>
        <p:sp>
          <p:nvSpPr>
            <p:cNvPr name="Freeform 72" id="72"/>
            <p:cNvSpPr/>
            <p:nvPr/>
          </p:nvSpPr>
          <p:spPr>
            <a:xfrm flipH="false" flipV="false" rot="0">
              <a:off x="0" y="0"/>
              <a:ext cx="19597515" cy="1277126"/>
            </a:xfrm>
            <a:custGeom>
              <a:avLst/>
              <a:gdLst/>
              <a:ahLst/>
              <a:cxnLst/>
              <a:rect r="r" b="b" t="t" l="l"/>
              <a:pathLst>
                <a:path h="1277126" w="19597515">
                  <a:moveTo>
                    <a:pt x="0" y="0"/>
                  </a:moveTo>
                  <a:lnTo>
                    <a:pt x="19597515" y="0"/>
                  </a:lnTo>
                  <a:lnTo>
                    <a:pt x="19597515" y="1277126"/>
                  </a:lnTo>
                  <a:lnTo>
                    <a:pt x="0" y="1277126"/>
                  </a:lnTo>
                  <a:close/>
                </a:path>
              </a:pathLst>
            </a:custGeom>
            <a:solidFill>
              <a:srgbClr val="000000">
                <a:alpha val="0"/>
              </a:srgbClr>
            </a:solidFill>
            <a:ln cap="sq">
              <a:noFill/>
              <a:prstDash val="solid"/>
              <a:miter/>
            </a:ln>
          </p:spPr>
        </p:sp>
        <p:sp>
          <p:nvSpPr>
            <p:cNvPr name="TextBox 73" id="73"/>
            <p:cNvSpPr txBox="true"/>
            <p:nvPr/>
          </p:nvSpPr>
          <p:spPr>
            <a:xfrm>
              <a:off x="0" y="-76200"/>
              <a:ext cx="19597515"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Excessive energy consumption, costly maintenance, and low productivity compared to modern facilities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OBSOLESCENCE’S D</a:t>
            </a:r>
            <a:r>
              <a:rPr lang="en-US" b="true" sz="2019" strike="noStrike" u="none">
                <a:solidFill>
                  <a:srgbClr val="233E7A"/>
                </a:solidFill>
                <a:latin typeface="Avenir Bold"/>
                <a:ea typeface="Avenir Bold"/>
                <a:cs typeface="Avenir Bold"/>
                <a:sym typeface="Avenir Bold"/>
              </a:rPr>
              <a:t>RIVERS &amp; STRATEGIC OPTIONS </a:t>
            </a:r>
          </a:p>
        </p:txBody>
      </p:sp>
      <p:sp>
        <p:nvSpPr>
          <p:cNvPr name="Freeform 21" id="21" descr="preencoded.png"/>
          <p:cNvSpPr/>
          <p:nvPr/>
        </p:nvSpPr>
        <p:spPr>
          <a:xfrm flipH="false" flipV="false" rot="0">
            <a:off x="1839607" y="2096429"/>
            <a:ext cx="768053" cy="543018"/>
          </a:xfrm>
          <a:custGeom>
            <a:avLst/>
            <a:gdLst/>
            <a:ahLst/>
            <a:cxnLst/>
            <a:rect r="r" b="b" t="t" l="l"/>
            <a:pathLst>
              <a:path h="543018" w="768053">
                <a:moveTo>
                  <a:pt x="0" y="0"/>
                </a:moveTo>
                <a:lnTo>
                  <a:pt x="768054" y="0"/>
                </a:lnTo>
                <a:lnTo>
                  <a:pt x="768054" y="543018"/>
                </a:lnTo>
                <a:lnTo>
                  <a:pt x="0" y="543018"/>
                </a:lnTo>
                <a:lnTo>
                  <a:pt x="0" y="0"/>
                </a:lnTo>
                <a:close/>
              </a:path>
            </a:pathLst>
          </a:custGeom>
          <a:blipFill>
            <a:blip r:embed="rId13"/>
            <a:stretch>
              <a:fillRect l="0" t="-122" r="0" b="-122"/>
            </a:stretch>
          </a:blipFill>
        </p:spPr>
      </p:sp>
      <p:sp>
        <p:nvSpPr>
          <p:cNvPr name="Freeform 22" id="22" descr="preencoded.png"/>
          <p:cNvSpPr/>
          <p:nvPr/>
        </p:nvSpPr>
        <p:spPr>
          <a:xfrm flipH="false" flipV="false" rot="0">
            <a:off x="2130794" y="2345506"/>
            <a:ext cx="185680" cy="232141"/>
          </a:xfrm>
          <a:custGeom>
            <a:avLst/>
            <a:gdLst/>
            <a:ahLst/>
            <a:cxnLst/>
            <a:rect r="r" b="b" t="t" l="l"/>
            <a:pathLst>
              <a:path h="232141" w="185680">
                <a:moveTo>
                  <a:pt x="0" y="0"/>
                </a:moveTo>
                <a:lnTo>
                  <a:pt x="185680" y="0"/>
                </a:lnTo>
                <a:lnTo>
                  <a:pt x="185680" y="232142"/>
                </a:lnTo>
                <a:lnTo>
                  <a:pt x="0" y="232142"/>
                </a:lnTo>
                <a:lnTo>
                  <a:pt x="0" y="0"/>
                </a:lnTo>
                <a:close/>
              </a:path>
            </a:pathLst>
          </a:custGeom>
          <a:blipFill>
            <a:blip r:embed="rId14"/>
            <a:stretch>
              <a:fillRect l="-8" t="0" r="-8" b="0"/>
            </a:stretch>
          </a:blipFill>
        </p:spPr>
      </p:sp>
      <p:grpSp>
        <p:nvGrpSpPr>
          <p:cNvPr name="Group 23" id="23"/>
          <p:cNvGrpSpPr/>
          <p:nvPr/>
        </p:nvGrpSpPr>
        <p:grpSpPr>
          <a:xfrm rot="0">
            <a:off x="2735480" y="2051440"/>
            <a:ext cx="3129873" cy="294563"/>
            <a:chOff x="0" y="0"/>
            <a:chExt cx="7619701" cy="717116"/>
          </a:xfrm>
        </p:grpSpPr>
        <p:sp>
          <p:nvSpPr>
            <p:cNvPr name="Freeform 24" id="24"/>
            <p:cNvSpPr/>
            <p:nvPr/>
          </p:nvSpPr>
          <p:spPr>
            <a:xfrm flipH="false" flipV="false" rot="0">
              <a:off x="0" y="0"/>
              <a:ext cx="7619701" cy="717116"/>
            </a:xfrm>
            <a:custGeom>
              <a:avLst/>
              <a:gdLst/>
              <a:ahLst/>
              <a:cxnLst/>
              <a:rect r="r" b="b" t="t" l="l"/>
              <a:pathLst>
                <a:path h="717116" w="7619701">
                  <a:moveTo>
                    <a:pt x="0" y="0"/>
                  </a:moveTo>
                  <a:lnTo>
                    <a:pt x="7619701" y="0"/>
                  </a:lnTo>
                  <a:lnTo>
                    <a:pt x="7619701" y="717116"/>
                  </a:lnTo>
                  <a:lnTo>
                    <a:pt x="0" y="717116"/>
                  </a:lnTo>
                  <a:close/>
                </a:path>
              </a:pathLst>
            </a:custGeom>
            <a:solidFill>
              <a:srgbClr val="000000">
                <a:alpha val="0"/>
              </a:srgbClr>
            </a:solidFill>
            <a:ln cap="sq">
              <a:noFill/>
              <a:prstDash val="solid"/>
              <a:miter/>
            </a:ln>
          </p:spPr>
        </p:sp>
        <p:sp>
          <p:nvSpPr>
            <p:cNvPr name="TextBox 25" id="25"/>
            <p:cNvSpPr txBox="true"/>
            <p:nvPr/>
          </p:nvSpPr>
          <p:spPr>
            <a:xfrm>
              <a:off x="0" y="-47625"/>
              <a:ext cx="7619701"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Digital Transformation</a:t>
              </a:r>
            </a:p>
          </p:txBody>
        </p:sp>
      </p:grpSp>
      <p:grpSp>
        <p:nvGrpSpPr>
          <p:cNvPr name="Group 26" id="26"/>
          <p:cNvGrpSpPr/>
          <p:nvPr/>
        </p:nvGrpSpPr>
        <p:grpSpPr>
          <a:xfrm rot="0">
            <a:off x="2735480" y="2337052"/>
            <a:ext cx="5370402" cy="250719"/>
            <a:chOff x="0" y="0"/>
            <a:chExt cx="13074285" cy="610376"/>
          </a:xfrm>
        </p:grpSpPr>
        <p:sp>
          <p:nvSpPr>
            <p:cNvPr name="Freeform 27" id="27"/>
            <p:cNvSpPr/>
            <p:nvPr/>
          </p:nvSpPr>
          <p:spPr>
            <a:xfrm flipH="false" flipV="false" rot="0">
              <a:off x="0" y="0"/>
              <a:ext cx="13074286" cy="610376"/>
            </a:xfrm>
            <a:custGeom>
              <a:avLst/>
              <a:gdLst/>
              <a:ahLst/>
              <a:cxnLst/>
              <a:rect r="r" b="b" t="t" l="l"/>
              <a:pathLst>
                <a:path h="610376" w="13074286">
                  <a:moveTo>
                    <a:pt x="0" y="0"/>
                  </a:moveTo>
                  <a:lnTo>
                    <a:pt x="13074286" y="0"/>
                  </a:lnTo>
                  <a:lnTo>
                    <a:pt x="13074286" y="610376"/>
                  </a:lnTo>
                  <a:lnTo>
                    <a:pt x="0" y="610376"/>
                  </a:lnTo>
                  <a:close/>
                </a:path>
              </a:pathLst>
            </a:custGeom>
            <a:solidFill>
              <a:srgbClr val="000000">
                <a:alpha val="0"/>
              </a:srgbClr>
            </a:solidFill>
            <a:ln cap="sq">
              <a:noFill/>
              <a:prstDash val="solid"/>
              <a:miter/>
            </a:ln>
          </p:spPr>
        </p:sp>
        <p:sp>
          <p:nvSpPr>
            <p:cNvPr name="TextBox 28" id="28"/>
            <p:cNvSpPr txBox="true"/>
            <p:nvPr/>
          </p:nvSpPr>
          <p:spPr>
            <a:xfrm>
              <a:off x="0" y="-76200"/>
              <a:ext cx="13074285"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Industry 4.0 requirements making traditional plants outdated</a:t>
              </a:r>
            </a:p>
          </p:txBody>
        </p:sp>
      </p:grpSp>
      <p:grpSp>
        <p:nvGrpSpPr>
          <p:cNvPr name="Group 29" id="29"/>
          <p:cNvGrpSpPr/>
          <p:nvPr/>
        </p:nvGrpSpPr>
        <p:grpSpPr>
          <a:xfrm rot="0">
            <a:off x="2735480" y="2650897"/>
            <a:ext cx="5919605" cy="7825"/>
            <a:chOff x="0" y="0"/>
            <a:chExt cx="14411325" cy="19050"/>
          </a:xfrm>
        </p:grpSpPr>
        <p:sp>
          <p:nvSpPr>
            <p:cNvPr name="Freeform 30" id="30"/>
            <p:cNvSpPr/>
            <p:nvPr/>
          </p:nvSpPr>
          <p:spPr>
            <a:xfrm flipH="false" flipV="false" rot="0">
              <a:off x="0" y="0"/>
              <a:ext cx="14411325" cy="19050"/>
            </a:xfrm>
            <a:custGeom>
              <a:avLst/>
              <a:gdLst/>
              <a:ahLst/>
              <a:cxnLst/>
              <a:rect r="r" b="b" t="t" l="l"/>
              <a:pathLst>
                <a:path h="19050" w="14411325">
                  <a:moveTo>
                    <a:pt x="0" y="9525"/>
                  </a:moveTo>
                  <a:cubicBezTo>
                    <a:pt x="0" y="4318"/>
                    <a:pt x="4318" y="0"/>
                    <a:pt x="9525" y="0"/>
                  </a:cubicBezTo>
                  <a:lnTo>
                    <a:pt x="14401800" y="0"/>
                  </a:lnTo>
                  <a:cubicBezTo>
                    <a:pt x="14407007" y="0"/>
                    <a:pt x="14411325" y="4318"/>
                    <a:pt x="14411325" y="9525"/>
                  </a:cubicBezTo>
                  <a:cubicBezTo>
                    <a:pt x="14411325" y="14732"/>
                    <a:pt x="14407007" y="19050"/>
                    <a:pt x="14401800" y="19050"/>
                  </a:cubicBezTo>
                  <a:lnTo>
                    <a:pt x="9525" y="19050"/>
                  </a:lnTo>
                  <a:cubicBezTo>
                    <a:pt x="4318" y="19050"/>
                    <a:pt x="0" y="14732"/>
                    <a:pt x="0" y="9525"/>
                  </a:cubicBezTo>
                  <a:close/>
                </a:path>
              </a:pathLst>
            </a:custGeom>
            <a:solidFill>
              <a:srgbClr val="B2CBE5"/>
            </a:solidFill>
          </p:spPr>
        </p:sp>
      </p:grpSp>
      <p:sp>
        <p:nvSpPr>
          <p:cNvPr name="Freeform 31" id="31" descr="preencoded.png"/>
          <p:cNvSpPr/>
          <p:nvPr/>
        </p:nvSpPr>
        <p:spPr>
          <a:xfrm flipH="false" flipV="false" rot="0">
            <a:off x="1427410" y="2687297"/>
            <a:ext cx="1592448" cy="562913"/>
          </a:xfrm>
          <a:custGeom>
            <a:avLst/>
            <a:gdLst/>
            <a:ahLst/>
            <a:cxnLst/>
            <a:rect r="r" b="b" t="t" l="l"/>
            <a:pathLst>
              <a:path h="562913" w="1592448">
                <a:moveTo>
                  <a:pt x="0" y="0"/>
                </a:moveTo>
                <a:lnTo>
                  <a:pt x="1592448" y="0"/>
                </a:lnTo>
                <a:lnTo>
                  <a:pt x="1592448" y="562913"/>
                </a:lnTo>
                <a:lnTo>
                  <a:pt x="0" y="562913"/>
                </a:lnTo>
                <a:lnTo>
                  <a:pt x="0" y="0"/>
                </a:lnTo>
                <a:close/>
              </a:path>
            </a:pathLst>
          </a:custGeom>
          <a:blipFill>
            <a:blip r:embed="rId15"/>
            <a:stretch>
              <a:fillRect l="0" t="-3" r="0" b="-3"/>
            </a:stretch>
          </a:blipFill>
        </p:spPr>
      </p:sp>
      <p:sp>
        <p:nvSpPr>
          <p:cNvPr name="Freeform 32" id="32" descr="preencoded.png"/>
          <p:cNvSpPr/>
          <p:nvPr/>
        </p:nvSpPr>
        <p:spPr>
          <a:xfrm flipH="false" flipV="false" rot="0">
            <a:off x="2130794" y="2852683"/>
            <a:ext cx="185680" cy="232141"/>
          </a:xfrm>
          <a:custGeom>
            <a:avLst/>
            <a:gdLst/>
            <a:ahLst/>
            <a:cxnLst/>
            <a:rect r="r" b="b" t="t" l="l"/>
            <a:pathLst>
              <a:path h="232141" w="185680">
                <a:moveTo>
                  <a:pt x="0" y="0"/>
                </a:moveTo>
                <a:lnTo>
                  <a:pt x="185680" y="0"/>
                </a:lnTo>
                <a:lnTo>
                  <a:pt x="185680" y="232142"/>
                </a:lnTo>
                <a:lnTo>
                  <a:pt x="0" y="232142"/>
                </a:lnTo>
                <a:lnTo>
                  <a:pt x="0" y="0"/>
                </a:lnTo>
                <a:close/>
              </a:path>
            </a:pathLst>
          </a:custGeom>
          <a:blipFill>
            <a:blip r:embed="rId16"/>
            <a:stretch>
              <a:fillRect l="-8" t="0" r="-8" b="0"/>
            </a:stretch>
          </a:blipFill>
        </p:spPr>
      </p:sp>
      <p:grpSp>
        <p:nvGrpSpPr>
          <p:cNvPr name="Group 33" id="33"/>
          <p:cNvGrpSpPr/>
          <p:nvPr/>
        </p:nvGrpSpPr>
        <p:grpSpPr>
          <a:xfrm rot="0">
            <a:off x="3177415" y="2725397"/>
            <a:ext cx="2759857" cy="294563"/>
            <a:chOff x="0" y="0"/>
            <a:chExt cx="6718895" cy="717116"/>
          </a:xfrm>
        </p:grpSpPr>
        <p:sp>
          <p:nvSpPr>
            <p:cNvPr name="Freeform 34" id="34"/>
            <p:cNvSpPr/>
            <p:nvPr/>
          </p:nvSpPr>
          <p:spPr>
            <a:xfrm flipH="false" flipV="false" rot="0">
              <a:off x="0" y="0"/>
              <a:ext cx="6718895" cy="717116"/>
            </a:xfrm>
            <a:custGeom>
              <a:avLst/>
              <a:gdLst/>
              <a:ahLst/>
              <a:cxnLst/>
              <a:rect r="r" b="b" t="t" l="l"/>
              <a:pathLst>
                <a:path h="717116" w="6718895">
                  <a:moveTo>
                    <a:pt x="0" y="0"/>
                  </a:moveTo>
                  <a:lnTo>
                    <a:pt x="6718895" y="0"/>
                  </a:lnTo>
                  <a:lnTo>
                    <a:pt x="6718895" y="717116"/>
                  </a:lnTo>
                  <a:lnTo>
                    <a:pt x="0" y="717116"/>
                  </a:lnTo>
                  <a:close/>
                </a:path>
              </a:pathLst>
            </a:custGeom>
            <a:solidFill>
              <a:srgbClr val="000000">
                <a:alpha val="0"/>
              </a:srgbClr>
            </a:solidFill>
            <a:ln cap="sq">
              <a:noFill/>
              <a:prstDash val="solid"/>
              <a:miter/>
            </a:ln>
          </p:spPr>
        </p:sp>
        <p:sp>
          <p:nvSpPr>
            <p:cNvPr name="TextBox 35" id="35"/>
            <p:cNvSpPr txBox="true"/>
            <p:nvPr/>
          </p:nvSpPr>
          <p:spPr>
            <a:xfrm>
              <a:off x="0" y="-47625"/>
              <a:ext cx="6718895"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Customer Expectations</a:t>
              </a:r>
            </a:p>
          </p:txBody>
        </p:sp>
      </p:grpSp>
      <p:grpSp>
        <p:nvGrpSpPr>
          <p:cNvPr name="Group 36" id="36"/>
          <p:cNvGrpSpPr/>
          <p:nvPr/>
        </p:nvGrpSpPr>
        <p:grpSpPr>
          <a:xfrm rot="0">
            <a:off x="3177415" y="3011010"/>
            <a:ext cx="4328556" cy="250719"/>
            <a:chOff x="0" y="0"/>
            <a:chExt cx="10537904" cy="610376"/>
          </a:xfrm>
        </p:grpSpPr>
        <p:sp>
          <p:nvSpPr>
            <p:cNvPr name="Freeform 37" id="37"/>
            <p:cNvSpPr/>
            <p:nvPr/>
          </p:nvSpPr>
          <p:spPr>
            <a:xfrm flipH="false" flipV="false" rot="0">
              <a:off x="0" y="0"/>
              <a:ext cx="10537904" cy="610376"/>
            </a:xfrm>
            <a:custGeom>
              <a:avLst/>
              <a:gdLst/>
              <a:ahLst/>
              <a:cxnLst/>
              <a:rect r="r" b="b" t="t" l="l"/>
              <a:pathLst>
                <a:path h="610376" w="10537904">
                  <a:moveTo>
                    <a:pt x="0" y="0"/>
                  </a:moveTo>
                  <a:lnTo>
                    <a:pt x="10537904" y="0"/>
                  </a:lnTo>
                  <a:lnTo>
                    <a:pt x="10537904" y="610376"/>
                  </a:lnTo>
                  <a:lnTo>
                    <a:pt x="0" y="610376"/>
                  </a:lnTo>
                  <a:close/>
                </a:path>
              </a:pathLst>
            </a:custGeom>
            <a:solidFill>
              <a:srgbClr val="000000">
                <a:alpha val="0"/>
              </a:srgbClr>
            </a:solidFill>
            <a:ln cap="sq">
              <a:noFill/>
              <a:prstDash val="solid"/>
              <a:miter/>
            </a:ln>
          </p:spPr>
        </p:sp>
        <p:sp>
          <p:nvSpPr>
            <p:cNvPr name="TextBox 38" id="38"/>
            <p:cNvSpPr txBox="true"/>
            <p:nvPr/>
          </p:nvSpPr>
          <p:spPr>
            <a:xfrm>
              <a:off x="0" y="-76200"/>
              <a:ext cx="10537904"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Demands for customization, speed, and quality</a:t>
              </a:r>
            </a:p>
          </p:txBody>
        </p:sp>
      </p:grpSp>
      <p:grpSp>
        <p:nvGrpSpPr>
          <p:cNvPr name="Group 39" id="39"/>
          <p:cNvGrpSpPr/>
          <p:nvPr/>
        </p:nvGrpSpPr>
        <p:grpSpPr>
          <a:xfrm rot="0">
            <a:off x="3177415" y="3280157"/>
            <a:ext cx="5381392" cy="7825"/>
            <a:chOff x="0" y="0"/>
            <a:chExt cx="13101042" cy="19050"/>
          </a:xfrm>
        </p:grpSpPr>
        <p:sp>
          <p:nvSpPr>
            <p:cNvPr name="Freeform 40" id="40"/>
            <p:cNvSpPr/>
            <p:nvPr/>
          </p:nvSpPr>
          <p:spPr>
            <a:xfrm flipH="false" flipV="false" rot="0">
              <a:off x="0" y="0"/>
              <a:ext cx="13101065" cy="19050"/>
            </a:xfrm>
            <a:custGeom>
              <a:avLst/>
              <a:gdLst/>
              <a:ahLst/>
              <a:cxnLst/>
              <a:rect r="r" b="b" t="t" l="l"/>
              <a:pathLst>
                <a:path h="19050" w="13101065">
                  <a:moveTo>
                    <a:pt x="0" y="9525"/>
                  </a:moveTo>
                  <a:cubicBezTo>
                    <a:pt x="0" y="4318"/>
                    <a:pt x="4318" y="0"/>
                    <a:pt x="9525" y="0"/>
                  </a:cubicBezTo>
                  <a:lnTo>
                    <a:pt x="13091540" y="0"/>
                  </a:lnTo>
                  <a:cubicBezTo>
                    <a:pt x="13096748" y="0"/>
                    <a:pt x="13101065" y="4318"/>
                    <a:pt x="13101065" y="9525"/>
                  </a:cubicBezTo>
                  <a:cubicBezTo>
                    <a:pt x="13101065" y="14732"/>
                    <a:pt x="13096748" y="19050"/>
                    <a:pt x="13091540" y="19050"/>
                  </a:cubicBezTo>
                  <a:lnTo>
                    <a:pt x="9525" y="19050"/>
                  </a:lnTo>
                  <a:cubicBezTo>
                    <a:pt x="4318" y="19050"/>
                    <a:pt x="0" y="14732"/>
                    <a:pt x="0" y="9525"/>
                  </a:cubicBezTo>
                  <a:close/>
                </a:path>
              </a:pathLst>
            </a:custGeom>
            <a:solidFill>
              <a:srgbClr val="B2CBE5"/>
            </a:solidFill>
          </p:spPr>
        </p:sp>
      </p:grpSp>
      <p:sp>
        <p:nvSpPr>
          <p:cNvPr name="Freeform 41" id="41" descr="preencoded.png"/>
          <p:cNvSpPr/>
          <p:nvPr/>
        </p:nvSpPr>
        <p:spPr>
          <a:xfrm flipH="false" flipV="false" rot="0">
            <a:off x="979827" y="3306410"/>
            <a:ext cx="2487613" cy="586222"/>
          </a:xfrm>
          <a:custGeom>
            <a:avLst/>
            <a:gdLst/>
            <a:ahLst/>
            <a:cxnLst/>
            <a:rect r="r" b="b" t="t" l="l"/>
            <a:pathLst>
              <a:path h="586222" w="2487613">
                <a:moveTo>
                  <a:pt x="0" y="0"/>
                </a:moveTo>
                <a:lnTo>
                  <a:pt x="2487613" y="0"/>
                </a:lnTo>
                <a:lnTo>
                  <a:pt x="2487613" y="586222"/>
                </a:lnTo>
                <a:lnTo>
                  <a:pt x="0" y="586222"/>
                </a:lnTo>
                <a:lnTo>
                  <a:pt x="0" y="0"/>
                </a:lnTo>
                <a:close/>
              </a:path>
            </a:pathLst>
          </a:custGeom>
          <a:blipFill>
            <a:blip r:embed="rId17"/>
            <a:stretch>
              <a:fillRect l="0" t="-44" r="0" b="-44"/>
            </a:stretch>
          </a:blipFill>
        </p:spPr>
      </p:sp>
      <p:sp>
        <p:nvSpPr>
          <p:cNvPr name="Freeform 42" id="42" descr="preencoded.png"/>
          <p:cNvSpPr/>
          <p:nvPr/>
        </p:nvSpPr>
        <p:spPr>
          <a:xfrm flipH="false" flipV="false" rot="0">
            <a:off x="577927" y="3949782"/>
            <a:ext cx="3291414" cy="581729"/>
          </a:xfrm>
          <a:custGeom>
            <a:avLst/>
            <a:gdLst/>
            <a:ahLst/>
            <a:cxnLst/>
            <a:rect r="r" b="b" t="t" l="l"/>
            <a:pathLst>
              <a:path h="581729" w="3291414">
                <a:moveTo>
                  <a:pt x="0" y="0"/>
                </a:moveTo>
                <a:lnTo>
                  <a:pt x="3291414" y="0"/>
                </a:lnTo>
                <a:lnTo>
                  <a:pt x="3291414" y="581729"/>
                </a:lnTo>
                <a:lnTo>
                  <a:pt x="0" y="581729"/>
                </a:lnTo>
                <a:lnTo>
                  <a:pt x="0" y="0"/>
                </a:lnTo>
                <a:close/>
              </a:path>
            </a:pathLst>
          </a:custGeom>
          <a:blipFill>
            <a:blip r:embed="rId18"/>
            <a:stretch>
              <a:fillRect l="0" t="-64" r="0" b="-64"/>
            </a:stretch>
          </a:blipFill>
        </p:spPr>
      </p:sp>
      <p:sp>
        <p:nvSpPr>
          <p:cNvPr name="Freeform 43" id="43" descr="preencoded.png"/>
          <p:cNvSpPr/>
          <p:nvPr/>
        </p:nvSpPr>
        <p:spPr>
          <a:xfrm flipH="false" flipV="false" rot="0">
            <a:off x="2130794" y="3469285"/>
            <a:ext cx="185680" cy="232141"/>
          </a:xfrm>
          <a:custGeom>
            <a:avLst/>
            <a:gdLst/>
            <a:ahLst/>
            <a:cxnLst/>
            <a:rect r="r" b="b" t="t" l="l"/>
            <a:pathLst>
              <a:path h="232141" w="185680">
                <a:moveTo>
                  <a:pt x="0" y="0"/>
                </a:moveTo>
                <a:lnTo>
                  <a:pt x="185680" y="0"/>
                </a:lnTo>
                <a:lnTo>
                  <a:pt x="185680" y="232142"/>
                </a:lnTo>
                <a:lnTo>
                  <a:pt x="0" y="232142"/>
                </a:lnTo>
                <a:lnTo>
                  <a:pt x="0" y="0"/>
                </a:lnTo>
                <a:close/>
              </a:path>
            </a:pathLst>
          </a:custGeom>
          <a:blipFill>
            <a:blip r:embed="rId19"/>
            <a:stretch>
              <a:fillRect l="-8" t="0" r="-8" b="0"/>
            </a:stretch>
          </a:blipFill>
        </p:spPr>
      </p:sp>
      <p:grpSp>
        <p:nvGrpSpPr>
          <p:cNvPr name="Group 44" id="44"/>
          <p:cNvGrpSpPr/>
          <p:nvPr/>
        </p:nvGrpSpPr>
        <p:grpSpPr>
          <a:xfrm rot="0">
            <a:off x="3672881" y="3354657"/>
            <a:ext cx="2592517" cy="294563"/>
            <a:chOff x="0" y="0"/>
            <a:chExt cx="6311503" cy="717116"/>
          </a:xfrm>
        </p:grpSpPr>
        <p:sp>
          <p:nvSpPr>
            <p:cNvPr name="Freeform 45" id="45"/>
            <p:cNvSpPr/>
            <p:nvPr/>
          </p:nvSpPr>
          <p:spPr>
            <a:xfrm flipH="false" flipV="false" rot="0">
              <a:off x="0" y="0"/>
              <a:ext cx="6311503" cy="717116"/>
            </a:xfrm>
            <a:custGeom>
              <a:avLst/>
              <a:gdLst/>
              <a:ahLst/>
              <a:cxnLst/>
              <a:rect r="r" b="b" t="t" l="l"/>
              <a:pathLst>
                <a:path h="717116" w="6311503">
                  <a:moveTo>
                    <a:pt x="0" y="0"/>
                  </a:moveTo>
                  <a:lnTo>
                    <a:pt x="6311503" y="0"/>
                  </a:lnTo>
                  <a:lnTo>
                    <a:pt x="6311503" y="717116"/>
                  </a:lnTo>
                  <a:lnTo>
                    <a:pt x="0" y="717116"/>
                  </a:lnTo>
                  <a:close/>
                </a:path>
              </a:pathLst>
            </a:custGeom>
            <a:solidFill>
              <a:srgbClr val="000000">
                <a:alpha val="0"/>
              </a:srgbClr>
            </a:solidFill>
            <a:ln cap="sq">
              <a:noFill/>
              <a:prstDash val="solid"/>
              <a:miter/>
            </a:ln>
          </p:spPr>
        </p:sp>
        <p:sp>
          <p:nvSpPr>
            <p:cNvPr name="TextBox 46" id="46"/>
            <p:cNvSpPr txBox="true"/>
            <p:nvPr/>
          </p:nvSpPr>
          <p:spPr>
            <a:xfrm>
              <a:off x="0" y="-47625"/>
              <a:ext cx="6311503"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Regulatory Changes</a:t>
              </a:r>
            </a:p>
          </p:txBody>
        </p:sp>
      </p:grpSp>
      <p:grpSp>
        <p:nvGrpSpPr>
          <p:cNvPr name="Group 47" id="47"/>
          <p:cNvGrpSpPr/>
          <p:nvPr/>
        </p:nvGrpSpPr>
        <p:grpSpPr>
          <a:xfrm rot="0">
            <a:off x="3672881" y="3640269"/>
            <a:ext cx="4777156" cy="250719"/>
            <a:chOff x="0" y="0"/>
            <a:chExt cx="11630025" cy="610376"/>
          </a:xfrm>
        </p:grpSpPr>
        <p:sp>
          <p:nvSpPr>
            <p:cNvPr name="Freeform 48" id="48"/>
            <p:cNvSpPr/>
            <p:nvPr/>
          </p:nvSpPr>
          <p:spPr>
            <a:xfrm flipH="false" flipV="false" rot="0">
              <a:off x="0" y="0"/>
              <a:ext cx="11630025" cy="610376"/>
            </a:xfrm>
            <a:custGeom>
              <a:avLst/>
              <a:gdLst/>
              <a:ahLst/>
              <a:cxnLst/>
              <a:rect r="r" b="b" t="t" l="l"/>
              <a:pathLst>
                <a:path h="610376" w="11630025">
                  <a:moveTo>
                    <a:pt x="0" y="0"/>
                  </a:moveTo>
                  <a:lnTo>
                    <a:pt x="11630025" y="0"/>
                  </a:lnTo>
                  <a:lnTo>
                    <a:pt x="11630025" y="610376"/>
                  </a:lnTo>
                  <a:lnTo>
                    <a:pt x="0" y="610376"/>
                  </a:lnTo>
                  <a:close/>
                </a:path>
              </a:pathLst>
            </a:custGeom>
            <a:solidFill>
              <a:srgbClr val="000000">
                <a:alpha val="0"/>
              </a:srgbClr>
            </a:solidFill>
            <a:ln cap="sq">
              <a:noFill/>
              <a:prstDash val="solid"/>
              <a:miter/>
            </a:ln>
          </p:spPr>
        </p:sp>
        <p:sp>
          <p:nvSpPr>
            <p:cNvPr name="TextBox 49" id="49"/>
            <p:cNvSpPr txBox="true"/>
            <p:nvPr/>
          </p:nvSpPr>
          <p:spPr>
            <a:xfrm>
              <a:off x="0" y="-76200"/>
              <a:ext cx="11630025"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Stricter regulations on emissions, safety, energy efficiency</a:t>
              </a:r>
            </a:p>
          </p:txBody>
        </p:sp>
      </p:grpSp>
      <p:grpSp>
        <p:nvGrpSpPr>
          <p:cNvPr name="Group 50" id="50"/>
          <p:cNvGrpSpPr/>
          <p:nvPr/>
        </p:nvGrpSpPr>
        <p:grpSpPr>
          <a:xfrm rot="0">
            <a:off x="3698328" y="3916472"/>
            <a:ext cx="4843180" cy="7825"/>
            <a:chOff x="0" y="0"/>
            <a:chExt cx="11790760" cy="19050"/>
          </a:xfrm>
        </p:grpSpPr>
        <p:sp>
          <p:nvSpPr>
            <p:cNvPr name="Freeform 51" id="51"/>
            <p:cNvSpPr/>
            <p:nvPr/>
          </p:nvSpPr>
          <p:spPr>
            <a:xfrm flipH="false" flipV="false" rot="0">
              <a:off x="0" y="0"/>
              <a:ext cx="11790807" cy="19050"/>
            </a:xfrm>
            <a:custGeom>
              <a:avLst/>
              <a:gdLst/>
              <a:ahLst/>
              <a:cxnLst/>
              <a:rect r="r" b="b" t="t" l="l"/>
              <a:pathLst>
                <a:path h="19050" w="11790807">
                  <a:moveTo>
                    <a:pt x="0" y="9525"/>
                  </a:moveTo>
                  <a:cubicBezTo>
                    <a:pt x="0" y="4318"/>
                    <a:pt x="4318" y="0"/>
                    <a:pt x="9525" y="0"/>
                  </a:cubicBezTo>
                  <a:lnTo>
                    <a:pt x="11781282" y="0"/>
                  </a:lnTo>
                  <a:cubicBezTo>
                    <a:pt x="11786488" y="0"/>
                    <a:pt x="11790807" y="4318"/>
                    <a:pt x="11790807" y="9525"/>
                  </a:cubicBezTo>
                  <a:cubicBezTo>
                    <a:pt x="11790807" y="14732"/>
                    <a:pt x="11786488" y="19050"/>
                    <a:pt x="11781282" y="19050"/>
                  </a:cubicBezTo>
                  <a:lnTo>
                    <a:pt x="9525" y="19050"/>
                  </a:lnTo>
                  <a:cubicBezTo>
                    <a:pt x="4318" y="19050"/>
                    <a:pt x="0" y="14732"/>
                    <a:pt x="0" y="9525"/>
                  </a:cubicBezTo>
                  <a:close/>
                </a:path>
              </a:pathLst>
            </a:custGeom>
            <a:solidFill>
              <a:srgbClr val="B2CBE5"/>
            </a:solidFill>
          </p:spPr>
        </p:sp>
      </p:grpSp>
      <p:sp>
        <p:nvSpPr>
          <p:cNvPr name="Freeform 52" id="52" descr="preencoded.png"/>
          <p:cNvSpPr/>
          <p:nvPr/>
        </p:nvSpPr>
        <p:spPr>
          <a:xfrm flipH="false" flipV="false" rot="0">
            <a:off x="2130794" y="4102071"/>
            <a:ext cx="185680" cy="232141"/>
          </a:xfrm>
          <a:custGeom>
            <a:avLst/>
            <a:gdLst/>
            <a:ahLst/>
            <a:cxnLst/>
            <a:rect r="r" b="b" t="t" l="l"/>
            <a:pathLst>
              <a:path h="232141" w="185680">
                <a:moveTo>
                  <a:pt x="0" y="0"/>
                </a:moveTo>
                <a:lnTo>
                  <a:pt x="185680" y="0"/>
                </a:lnTo>
                <a:lnTo>
                  <a:pt x="185680" y="232142"/>
                </a:lnTo>
                <a:lnTo>
                  <a:pt x="0" y="232142"/>
                </a:lnTo>
                <a:lnTo>
                  <a:pt x="0" y="0"/>
                </a:lnTo>
                <a:close/>
              </a:path>
            </a:pathLst>
          </a:custGeom>
          <a:blipFill>
            <a:blip r:embed="rId20"/>
            <a:stretch>
              <a:fillRect l="-8" t="0" r="-8" b="0"/>
            </a:stretch>
          </a:blipFill>
        </p:spPr>
      </p:sp>
      <p:grpSp>
        <p:nvGrpSpPr>
          <p:cNvPr name="Group 53" id="53"/>
          <p:cNvGrpSpPr/>
          <p:nvPr/>
        </p:nvGrpSpPr>
        <p:grpSpPr>
          <a:xfrm rot="0">
            <a:off x="4039562" y="3972481"/>
            <a:ext cx="3170069" cy="294563"/>
            <a:chOff x="0" y="0"/>
            <a:chExt cx="7717557" cy="717116"/>
          </a:xfrm>
        </p:grpSpPr>
        <p:sp>
          <p:nvSpPr>
            <p:cNvPr name="Freeform 54" id="54"/>
            <p:cNvSpPr/>
            <p:nvPr/>
          </p:nvSpPr>
          <p:spPr>
            <a:xfrm flipH="false" flipV="false" rot="0">
              <a:off x="0" y="0"/>
              <a:ext cx="7717557" cy="717116"/>
            </a:xfrm>
            <a:custGeom>
              <a:avLst/>
              <a:gdLst/>
              <a:ahLst/>
              <a:cxnLst/>
              <a:rect r="r" b="b" t="t" l="l"/>
              <a:pathLst>
                <a:path h="717116" w="7717557">
                  <a:moveTo>
                    <a:pt x="0" y="0"/>
                  </a:moveTo>
                  <a:lnTo>
                    <a:pt x="7717557" y="0"/>
                  </a:lnTo>
                  <a:lnTo>
                    <a:pt x="7717557" y="717116"/>
                  </a:lnTo>
                  <a:lnTo>
                    <a:pt x="0" y="717116"/>
                  </a:lnTo>
                  <a:close/>
                </a:path>
              </a:pathLst>
            </a:custGeom>
            <a:solidFill>
              <a:srgbClr val="000000">
                <a:alpha val="0"/>
              </a:srgbClr>
            </a:solidFill>
            <a:ln cap="sq">
              <a:noFill/>
              <a:prstDash val="solid"/>
              <a:miter/>
            </a:ln>
          </p:spPr>
        </p:sp>
        <p:sp>
          <p:nvSpPr>
            <p:cNvPr name="TextBox 55" id="55"/>
            <p:cNvSpPr txBox="true"/>
            <p:nvPr/>
          </p:nvSpPr>
          <p:spPr>
            <a:xfrm>
              <a:off x="0" y="-47625"/>
              <a:ext cx="7717557"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Technological Acceleration</a:t>
              </a:r>
            </a:p>
          </p:txBody>
        </p:sp>
      </p:grpSp>
      <p:grpSp>
        <p:nvGrpSpPr>
          <p:cNvPr name="Group 56" id="56"/>
          <p:cNvGrpSpPr/>
          <p:nvPr/>
        </p:nvGrpSpPr>
        <p:grpSpPr>
          <a:xfrm rot="0">
            <a:off x="4039562" y="4258094"/>
            <a:ext cx="4963468" cy="250719"/>
            <a:chOff x="0" y="0"/>
            <a:chExt cx="12083601" cy="610376"/>
          </a:xfrm>
        </p:grpSpPr>
        <p:sp>
          <p:nvSpPr>
            <p:cNvPr name="Freeform 57" id="57"/>
            <p:cNvSpPr/>
            <p:nvPr/>
          </p:nvSpPr>
          <p:spPr>
            <a:xfrm flipH="false" flipV="false" rot="0">
              <a:off x="0" y="0"/>
              <a:ext cx="12083601" cy="610376"/>
            </a:xfrm>
            <a:custGeom>
              <a:avLst/>
              <a:gdLst/>
              <a:ahLst/>
              <a:cxnLst/>
              <a:rect r="r" b="b" t="t" l="l"/>
              <a:pathLst>
                <a:path h="610376" w="12083601">
                  <a:moveTo>
                    <a:pt x="0" y="0"/>
                  </a:moveTo>
                  <a:lnTo>
                    <a:pt x="12083601" y="0"/>
                  </a:lnTo>
                  <a:lnTo>
                    <a:pt x="12083601" y="610376"/>
                  </a:lnTo>
                  <a:lnTo>
                    <a:pt x="0" y="610376"/>
                  </a:lnTo>
                  <a:close/>
                </a:path>
              </a:pathLst>
            </a:custGeom>
            <a:solidFill>
              <a:srgbClr val="000000">
                <a:alpha val="0"/>
              </a:srgbClr>
            </a:solidFill>
            <a:ln cap="sq">
              <a:noFill/>
              <a:prstDash val="solid"/>
              <a:miter/>
            </a:ln>
          </p:spPr>
        </p:sp>
        <p:sp>
          <p:nvSpPr>
            <p:cNvPr name="TextBox 58" id="58"/>
            <p:cNvSpPr txBox="true"/>
            <p:nvPr/>
          </p:nvSpPr>
          <p:spPr>
            <a:xfrm>
              <a:off x="0" y="-76200"/>
              <a:ext cx="12083601"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Rapid advancement of industrial equipment and processes</a:t>
              </a:r>
            </a:p>
          </p:txBody>
        </p:sp>
      </p:grpSp>
      <p:grpSp>
        <p:nvGrpSpPr>
          <p:cNvPr name="Group 59" id="59"/>
          <p:cNvGrpSpPr/>
          <p:nvPr/>
        </p:nvGrpSpPr>
        <p:grpSpPr>
          <a:xfrm rot="0">
            <a:off x="322131" y="4683911"/>
            <a:ext cx="8470424" cy="489090"/>
            <a:chOff x="0" y="0"/>
            <a:chExt cx="21176060" cy="1222725"/>
          </a:xfrm>
        </p:grpSpPr>
        <p:sp>
          <p:nvSpPr>
            <p:cNvPr name="Freeform 60" id="60"/>
            <p:cNvSpPr/>
            <p:nvPr/>
          </p:nvSpPr>
          <p:spPr>
            <a:xfrm flipH="false" flipV="false" rot="0">
              <a:off x="0" y="0"/>
              <a:ext cx="21176059" cy="1222725"/>
            </a:xfrm>
            <a:custGeom>
              <a:avLst/>
              <a:gdLst/>
              <a:ahLst/>
              <a:cxnLst/>
              <a:rect r="r" b="b" t="t" l="l"/>
              <a:pathLst>
                <a:path h="1222725" w="21176059">
                  <a:moveTo>
                    <a:pt x="0" y="0"/>
                  </a:moveTo>
                  <a:lnTo>
                    <a:pt x="21176059" y="0"/>
                  </a:lnTo>
                  <a:lnTo>
                    <a:pt x="21176059" y="1222725"/>
                  </a:lnTo>
                  <a:lnTo>
                    <a:pt x="0" y="1222725"/>
                  </a:lnTo>
                  <a:close/>
                </a:path>
              </a:pathLst>
            </a:custGeom>
            <a:solidFill>
              <a:srgbClr val="000000">
                <a:alpha val="0"/>
              </a:srgbClr>
            </a:solidFill>
          </p:spPr>
        </p:sp>
        <p:sp>
          <p:nvSpPr>
            <p:cNvPr name="TextBox 61" id="61"/>
            <p:cNvSpPr txBox="true"/>
            <p:nvPr/>
          </p:nvSpPr>
          <p:spPr>
            <a:xfrm>
              <a:off x="0" y="-76200"/>
              <a:ext cx="21176060" cy="1298925"/>
            </a:xfrm>
            <a:prstGeom prst="rect">
              <a:avLst/>
            </a:prstGeom>
          </p:spPr>
          <p:txBody>
            <a:bodyPr anchor="t" rtlCol="false" tIns="0" lIns="0" bIns="0" rIns="0"/>
            <a:lstStyle/>
            <a:p>
              <a:pPr algn="ctr">
                <a:lnSpc>
                  <a:spcPts val="2079"/>
                </a:lnSpc>
              </a:pPr>
              <a:r>
                <a:rPr lang="en-US" sz="1299">
                  <a:solidFill>
                    <a:srgbClr val="233E7A"/>
                  </a:solidFill>
                  <a:latin typeface="Avenir"/>
                  <a:ea typeface="Avenir"/>
                  <a:cs typeface="Avenir"/>
                  <a:sym typeface="Avenir"/>
                </a:rPr>
                <a:t>Geographic shifts in demand centers also play a significant role, as production facilities distant from emerging markets face logistical disadvantages that compound their technological challenges.</a:t>
              </a:r>
            </a:p>
          </p:txBody>
        </p:sp>
      </p:grpSp>
      <p:grpSp>
        <p:nvGrpSpPr>
          <p:cNvPr name="Group 62" id="62"/>
          <p:cNvGrpSpPr/>
          <p:nvPr/>
        </p:nvGrpSpPr>
        <p:grpSpPr>
          <a:xfrm rot="0">
            <a:off x="932212" y="5985738"/>
            <a:ext cx="2273724" cy="467167"/>
            <a:chOff x="0" y="0"/>
            <a:chExt cx="3031632" cy="622890"/>
          </a:xfrm>
        </p:grpSpPr>
        <p:grpSp>
          <p:nvGrpSpPr>
            <p:cNvPr name="Group 63" id="63"/>
            <p:cNvGrpSpPr/>
            <p:nvPr/>
          </p:nvGrpSpPr>
          <p:grpSpPr>
            <a:xfrm rot="0">
              <a:off x="0" y="0"/>
              <a:ext cx="3031632" cy="608083"/>
              <a:chOff x="0" y="0"/>
              <a:chExt cx="399745" cy="80181"/>
            </a:xfrm>
          </p:grpSpPr>
          <p:sp>
            <p:nvSpPr>
              <p:cNvPr name="Freeform 64" id="64"/>
              <p:cNvSpPr/>
              <p:nvPr/>
            </p:nvSpPr>
            <p:spPr>
              <a:xfrm flipH="false" flipV="false" rot="0">
                <a:off x="0" y="0"/>
                <a:ext cx="399745" cy="80181"/>
              </a:xfrm>
              <a:custGeom>
                <a:avLst/>
                <a:gdLst/>
                <a:ahLst/>
                <a:cxnLst/>
                <a:rect r="r" b="b" t="t" l="l"/>
                <a:pathLst>
                  <a:path h="80181" w="399745">
                    <a:moveTo>
                      <a:pt x="0" y="0"/>
                    </a:moveTo>
                    <a:lnTo>
                      <a:pt x="399745" y="0"/>
                    </a:lnTo>
                    <a:lnTo>
                      <a:pt x="399745" y="80181"/>
                    </a:lnTo>
                    <a:lnTo>
                      <a:pt x="0" y="80181"/>
                    </a:lnTo>
                    <a:close/>
                  </a:path>
                </a:pathLst>
              </a:custGeom>
              <a:solidFill>
                <a:srgbClr val="016EB5"/>
              </a:solidFill>
              <a:ln cap="sq">
                <a:noFill/>
                <a:prstDash val="solid"/>
                <a:miter/>
              </a:ln>
            </p:spPr>
          </p:sp>
          <p:sp>
            <p:nvSpPr>
              <p:cNvPr name="TextBox 65" id="65"/>
              <p:cNvSpPr txBox="true"/>
              <p:nvPr/>
            </p:nvSpPr>
            <p:spPr>
              <a:xfrm>
                <a:off x="0" y="-28575"/>
                <a:ext cx="399745" cy="108756"/>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66" id="66"/>
            <p:cNvGrpSpPr/>
            <p:nvPr/>
          </p:nvGrpSpPr>
          <p:grpSpPr>
            <a:xfrm rot="0">
              <a:off x="58752" y="119315"/>
              <a:ext cx="2914128" cy="503574"/>
              <a:chOff x="0" y="0"/>
              <a:chExt cx="3951803" cy="682889"/>
            </a:xfrm>
          </p:grpSpPr>
          <p:sp>
            <p:nvSpPr>
              <p:cNvPr name="Freeform 67" id="67"/>
              <p:cNvSpPr/>
              <p:nvPr/>
            </p:nvSpPr>
            <p:spPr>
              <a:xfrm flipH="false" flipV="false" rot="0">
                <a:off x="0" y="0"/>
                <a:ext cx="3951803" cy="682889"/>
              </a:xfrm>
              <a:custGeom>
                <a:avLst/>
                <a:gdLst/>
                <a:ahLst/>
                <a:cxnLst/>
                <a:rect r="r" b="b" t="t" l="l"/>
                <a:pathLst>
                  <a:path h="682889" w="3951803">
                    <a:moveTo>
                      <a:pt x="0" y="0"/>
                    </a:moveTo>
                    <a:lnTo>
                      <a:pt x="3951803" y="0"/>
                    </a:lnTo>
                    <a:lnTo>
                      <a:pt x="3951803" y="682889"/>
                    </a:lnTo>
                    <a:lnTo>
                      <a:pt x="0" y="682889"/>
                    </a:lnTo>
                    <a:close/>
                  </a:path>
                </a:pathLst>
              </a:custGeom>
              <a:solidFill>
                <a:srgbClr val="233E7A">
                  <a:alpha val="0"/>
                </a:srgbClr>
              </a:solidFill>
              <a:ln cap="sq">
                <a:noFill/>
                <a:prstDash val="solid"/>
                <a:miter/>
              </a:ln>
            </p:spPr>
          </p:sp>
          <p:sp>
            <p:nvSpPr>
              <p:cNvPr name="TextBox 68" id="68"/>
              <p:cNvSpPr txBox="true"/>
              <p:nvPr/>
            </p:nvSpPr>
            <p:spPr>
              <a:xfrm>
                <a:off x="0" y="-66675"/>
                <a:ext cx="3951803" cy="749564"/>
              </a:xfrm>
              <a:prstGeom prst="rect">
                <a:avLst/>
              </a:prstGeom>
            </p:spPr>
            <p:txBody>
              <a:bodyPr anchor="t" rtlCol="false" tIns="0" lIns="0" bIns="0" rIns="0"/>
              <a:lstStyle/>
              <a:p>
                <a:pPr algn="ctr" marL="0" indent="0" lvl="0">
                  <a:lnSpc>
                    <a:spcPts val="2127"/>
                  </a:lnSpc>
                  <a:spcBef>
                    <a:spcPct val="0"/>
                  </a:spcBef>
                </a:pPr>
                <a:r>
                  <a:rPr lang="en-US" sz="1519">
                    <a:solidFill>
                      <a:srgbClr val="FFFFFF"/>
                    </a:solidFill>
                    <a:latin typeface="Avenir"/>
                    <a:ea typeface="Avenir"/>
                    <a:cs typeface="Avenir"/>
                    <a:sym typeface="Avenir"/>
                  </a:rPr>
                  <a:t>R</a:t>
                </a:r>
                <a:r>
                  <a:rPr lang="en-US" sz="1519" strike="noStrike" u="none">
                    <a:solidFill>
                      <a:srgbClr val="FFFFFF"/>
                    </a:solidFill>
                    <a:latin typeface="Avenir"/>
                    <a:ea typeface="Avenir"/>
                    <a:cs typeface="Avenir"/>
                    <a:sym typeface="Avenir"/>
                  </a:rPr>
                  <a:t>enovate </a:t>
                </a:r>
                <a:r>
                  <a:rPr lang="en-US" sz="1519" strike="noStrike" u="none">
                    <a:solidFill>
                      <a:srgbClr val="FFFFFF"/>
                    </a:solidFill>
                    <a:latin typeface="Avenir"/>
                    <a:ea typeface="Avenir"/>
                    <a:cs typeface="Avenir"/>
                    <a:sym typeface="Avenir"/>
                  </a:rPr>
                  <a:t>Ex</a:t>
                </a:r>
                <a:r>
                  <a:rPr lang="en-US" sz="1519" strike="noStrike" u="none">
                    <a:solidFill>
                      <a:srgbClr val="FFFFFF"/>
                    </a:solidFill>
                    <a:latin typeface="Avenir"/>
                    <a:ea typeface="Avenir"/>
                    <a:cs typeface="Avenir"/>
                    <a:sym typeface="Avenir"/>
                  </a:rPr>
                  <a:t>isting Plant</a:t>
                </a:r>
              </a:p>
            </p:txBody>
          </p:sp>
        </p:grpSp>
      </p:grpSp>
      <p:grpSp>
        <p:nvGrpSpPr>
          <p:cNvPr name="Group 69" id="69"/>
          <p:cNvGrpSpPr/>
          <p:nvPr/>
        </p:nvGrpSpPr>
        <p:grpSpPr>
          <a:xfrm rot="0">
            <a:off x="3501243" y="5985738"/>
            <a:ext cx="2273724" cy="467167"/>
            <a:chOff x="0" y="0"/>
            <a:chExt cx="3031632" cy="622890"/>
          </a:xfrm>
        </p:grpSpPr>
        <p:grpSp>
          <p:nvGrpSpPr>
            <p:cNvPr name="Group 70" id="70"/>
            <p:cNvGrpSpPr/>
            <p:nvPr/>
          </p:nvGrpSpPr>
          <p:grpSpPr>
            <a:xfrm rot="0">
              <a:off x="0" y="0"/>
              <a:ext cx="3031632" cy="608083"/>
              <a:chOff x="0" y="0"/>
              <a:chExt cx="399745" cy="80181"/>
            </a:xfrm>
          </p:grpSpPr>
          <p:sp>
            <p:nvSpPr>
              <p:cNvPr name="Freeform 71" id="71"/>
              <p:cNvSpPr/>
              <p:nvPr/>
            </p:nvSpPr>
            <p:spPr>
              <a:xfrm flipH="false" flipV="false" rot="0">
                <a:off x="0" y="0"/>
                <a:ext cx="399745" cy="80181"/>
              </a:xfrm>
              <a:custGeom>
                <a:avLst/>
                <a:gdLst/>
                <a:ahLst/>
                <a:cxnLst/>
                <a:rect r="r" b="b" t="t" l="l"/>
                <a:pathLst>
                  <a:path h="80181" w="399745">
                    <a:moveTo>
                      <a:pt x="0" y="0"/>
                    </a:moveTo>
                    <a:lnTo>
                      <a:pt x="399745" y="0"/>
                    </a:lnTo>
                    <a:lnTo>
                      <a:pt x="399745" y="80181"/>
                    </a:lnTo>
                    <a:lnTo>
                      <a:pt x="0" y="80181"/>
                    </a:lnTo>
                    <a:close/>
                  </a:path>
                </a:pathLst>
              </a:custGeom>
              <a:solidFill>
                <a:srgbClr val="016EB5"/>
              </a:solidFill>
              <a:ln cap="sq">
                <a:noFill/>
                <a:prstDash val="solid"/>
                <a:miter/>
              </a:ln>
            </p:spPr>
          </p:sp>
          <p:sp>
            <p:nvSpPr>
              <p:cNvPr name="TextBox 72" id="72"/>
              <p:cNvSpPr txBox="true"/>
              <p:nvPr/>
            </p:nvSpPr>
            <p:spPr>
              <a:xfrm>
                <a:off x="0" y="-28575"/>
                <a:ext cx="399745" cy="108756"/>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73" id="73"/>
            <p:cNvGrpSpPr/>
            <p:nvPr/>
          </p:nvGrpSpPr>
          <p:grpSpPr>
            <a:xfrm rot="0">
              <a:off x="58752" y="119315"/>
              <a:ext cx="2914128" cy="503574"/>
              <a:chOff x="0" y="0"/>
              <a:chExt cx="3951803" cy="682889"/>
            </a:xfrm>
          </p:grpSpPr>
          <p:sp>
            <p:nvSpPr>
              <p:cNvPr name="Freeform 74" id="74"/>
              <p:cNvSpPr/>
              <p:nvPr/>
            </p:nvSpPr>
            <p:spPr>
              <a:xfrm flipH="false" flipV="false" rot="0">
                <a:off x="0" y="0"/>
                <a:ext cx="3951803" cy="682889"/>
              </a:xfrm>
              <a:custGeom>
                <a:avLst/>
                <a:gdLst/>
                <a:ahLst/>
                <a:cxnLst/>
                <a:rect r="r" b="b" t="t" l="l"/>
                <a:pathLst>
                  <a:path h="682889" w="3951803">
                    <a:moveTo>
                      <a:pt x="0" y="0"/>
                    </a:moveTo>
                    <a:lnTo>
                      <a:pt x="3951803" y="0"/>
                    </a:lnTo>
                    <a:lnTo>
                      <a:pt x="3951803" y="682889"/>
                    </a:lnTo>
                    <a:lnTo>
                      <a:pt x="0" y="682889"/>
                    </a:lnTo>
                    <a:close/>
                  </a:path>
                </a:pathLst>
              </a:custGeom>
              <a:solidFill>
                <a:srgbClr val="233E7A">
                  <a:alpha val="0"/>
                </a:srgbClr>
              </a:solidFill>
              <a:ln cap="sq">
                <a:noFill/>
                <a:prstDash val="solid"/>
                <a:miter/>
              </a:ln>
            </p:spPr>
          </p:sp>
          <p:sp>
            <p:nvSpPr>
              <p:cNvPr name="TextBox 75" id="75"/>
              <p:cNvSpPr txBox="true"/>
              <p:nvPr/>
            </p:nvSpPr>
            <p:spPr>
              <a:xfrm>
                <a:off x="0" y="-66675"/>
                <a:ext cx="3951803" cy="749564"/>
              </a:xfrm>
              <a:prstGeom prst="rect">
                <a:avLst/>
              </a:prstGeom>
            </p:spPr>
            <p:txBody>
              <a:bodyPr anchor="t" rtlCol="false" tIns="0" lIns="0" bIns="0" rIns="0"/>
              <a:lstStyle/>
              <a:p>
                <a:pPr algn="ctr" marL="0" indent="0" lvl="0">
                  <a:lnSpc>
                    <a:spcPts val="2127"/>
                  </a:lnSpc>
                  <a:spcBef>
                    <a:spcPct val="0"/>
                  </a:spcBef>
                </a:pPr>
                <a:r>
                  <a:rPr lang="en-US" sz="1519">
                    <a:solidFill>
                      <a:srgbClr val="FFFFFF"/>
                    </a:solidFill>
                    <a:latin typeface="Avenir"/>
                    <a:ea typeface="Avenir"/>
                    <a:cs typeface="Avenir"/>
                    <a:sym typeface="Avenir"/>
                  </a:rPr>
                  <a:t>Tra</a:t>
                </a:r>
                <a:r>
                  <a:rPr lang="en-US" sz="1519" strike="noStrike" u="none">
                    <a:solidFill>
                      <a:srgbClr val="FFFFFF"/>
                    </a:solidFill>
                    <a:latin typeface="Avenir"/>
                    <a:ea typeface="Avenir"/>
                    <a:cs typeface="Avenir"/>
                    <a:sym typeface="Avenir"/>
                  </a:rPr>
                  <a:t>nsfer Production</a:t>
                </a:r>
              </a:p>
            </p:txBody>
          </p:sp>
        </p:grpSp>
      </p:grpSp>
      <p:grpSp>
        <p:nvGrpSpPr>
          <p:cNvPr name="Group 76" id="76"/>
          <p:cNvGrpSpPr/>
          <p:nvPr/>
        </p:nvGrpSpPr>
        <p:grpSpPr>
          <a:xfrm rot="0">
            <a:off x="6070242" y="6004788"/>
            <a:ext cx="2273724" cy="467167"/>
            <a:chOff x="0" y="0"/>
            <a:chExt cx="3031632" cy="622890"/>
          </a:xfrm>
        </p:grpSpPr>
        <p:grpSp>
          <p:nvGrpSpPr>
            <p:cNvPr name="Group 77" id="77"/>
            <p:cNvGrpSpPr/>
            <p:nvPr/>
          </p:nvGrpSpPr>
          <p:grpSpPr>
            <a:xfrm rot="0">
              <a:off x="0" y="0"/>
              <a:ext cx="3031632" cy="608083"/>
              <a:chOff x="0" y="0"/>
              <a:chExt cx="399745" cy="80181"/>
            </a:xfrm>
          </p:grpSpPr>
          <p:sp>
            <p:nvSpPr>
              <p:cNvPr name="Freeform 78" id="78"/>
              <p:cNvSpPr/>
              <p:nvPr/>
            </p:nvSpPr>
            <p:spPr>
              <a:xfrm flipH="false" flipV="false" rot="0">
                <a:off x="0" y="0"/>
                <a:ext cx="399745" cy="80181"/>
              </a:xfrm>
              <a:custGeom>
                <a:avLst/>
                <a:gdLst/>
                <a:ahLst/>
                <a:cxnLst/>
                <a:rect r="r" b="b" t="t" l="l"/>
                <a:pathLst>
                  <a:path h="80181" w="399745">
                    <a:moveTo>
                      <a:pt x="0" y="0"/>
                    </a:moveTo>
                    <a:lnTo>
                      <a:pt x="399745" y="0"/>
                    </a:lnTo>
                    <a:lnTo>
                      <a:pt x="399745" y="80181"/>
                    </a:lnTo>
                    <a:lnTo>
                      <a:pt x="0" y="80181"/>
                    </a:lnTo>
                    <a:close/>
                  </a:path>
                </a:pathLst>
              </a:custGeom>
              <a:solidFill>
                <a:srgbClr val="016EB5"/>
              </a:solidFill>
              <a:ln cap="sq">
                <a:noFill/>
                <a:prstDash val="solid"/>
                <a:miter/>
              </a:ln>
            </p:spPr>
          </p:sp>
          <p:sp>
            <p:nvSpPr>
              <p:cNvPr name="TextBox 79" id="79"/>
              <p:cNvSpPr txBox="true"/>
              <p:nvPr/>
            </p:nvSpPr>
            <p:spPr>
              <a:xfrm>
                <a:off x="0" y="-28575"/>
                <a:ext cx="399745" cy="108756"/>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80" id="80"/>
            <p:cNvGrpSpPr/>
            <p:nvPr/>
          </p:nvGrpSpPr>
          <p:grpSpPr>
            <a:xfrm rot="0">
              <a:off x="58752" y="119315"/>
              <a:ext cx="2914128" cy="503574"/>
              <a:chOff x="0" y="0"/>
              <a:chExt cx="3951803" cy="682889"/>
            </a:xfrm>
          </p:grpSpPr>
          <p:sp>
            <p:nvSpPr>
              <p:cNvPr name="Freeform 81" id="81"/>
              <p:cNvSpPr/>
              <p:nvPr/>
            </p:nvSpPr>
            <p:spPr>
              <a:xfrm flipH="false" flipV="false" rot="0">
                <a:off x="0" y="0"/>
                <a:ext cx="3951803" cy="682889"/>
              </a:xfrm>
              <a:custGeom>
                <a:avLst/>
                <a:gdLst/>
                <a:ahLst/>
                <a:cxnLst/>
                <a:rect r="r" b="b" t="t" l="l"/>
                <a:pathLst>
                  <a:path h="682889" w="3951803">
                    <a:moveTo>
                      <a:pt x="0" y="0"/>
                    </a:moveTo>
                    <a:lnTo>
                      <a:pt x="3951803" y="0"/>
                    </a:lnTo>
                    <a:lnTo>
                      <a:pt x="3951803" y="682889"/>
                    </a:lnTo>
                    <a:lnTo>
                      <a:pt x="0" y="682889"/>
                    </a:lnTo>
                    <a:close/>
                  </a:path>
                </a:pathLst>
              </a:custGeom>
              <a:solidFill>
                <a:srgbClr val="233E7A">
                  <a:alpha val="0"/>
                </a:srgbClr>
              </a:solidFill>
              <a:ln cap="sq">
                <a:noFill/>
                <a:prstDash val="solid"/>
                <a:miter/>
              </a:ln>
            </p:spPr>
          </p:sp>
          <p:sp>
            <p:nvSpPr>
              <p:cNvPr name="TextBox 82" id="82"/>
              <p:cNvSpPr txBox="true"/>
              <p:nvPr/>
            </p:nvSpPr>
            <p:spPr>
              <a:xfrm>
                <a:off x="0" y="-66675"/>
                <a:ext cx="3951803" cy="749564"/>
              </a:xfrm>
              <a:prstGeom prst="rect">
                <a:avLst/>
              </a:prstGeom>
            </p:spPr>
            <p:txBody>
              <a:bodyPr anchor="t" rtlCol="false" tIns="0" lIns="0" bIns="0" rIns="0"/>
              <a:lstStyle/>
              <a:p>
                <a:pPr algn="ctr" marL="0" indent="0" lvl="0">
                  <a:lnSpc>
                    <a:spcPts val="2127"/>
                  </a:lnSpc>
                  <a:spcBef>
                    <a:spcPct val="0"/>
                  </a:spcBef>
                </a:pPr>
                <a:r>
                  <a:rPr lang="en-US" sz="1519">
                    <a:solidFill>
                      <a:srgbClr val="FFFFFF"/>
                    </a:solidFill>
                    <a:latin typeface="Avenir"/>
                    <a:ea typeface="Avenir"/>
                    <a:cs typeface="Avenir"/>
                    <a:sym typeface="Avenir"/>
                  </a:rPr>
                  <a:t>Build N</a:t>
                </a:r>
                <a:r>
                  <a:rPr lang="en-US" sz="1519" strike="noStrike" u="none">
                    <a:solidFill>
                      <a:srgbClr val="FFFFFF"/>
                    </a:solidFill>
                    <a:latin typeface="Avenir"/>
                    <a:ea typeface="Avenir"/>
                    <a:cs typeface="Avenir"/>
                    <a:sym typeface="Avenir"/>
                  </a:rPr>
                  <a:t>ew Facility</a:t>
                </a:r>
              </a:p>
            </p:txBody>
          </p:sp>
        </p:grpSp>
      </p:grpSp>
      <p:grpSp>
        <p:nvGrpSpPr>
          <p:cNvPr name="Group 83" id="83"/>
          <p:cNvGrpSpPr/>
          <p:nvPr/>
        </p:nvGrpSpPr>
        <p:grpSpPr>
          <a:xfrm rot="0">
            <a:off x="3300569" y="5306351"/>
            <a:ext cx="2675071" cy="346012"/>
            <a:chOff x="0" y="0"/>
            <a:chExt cx="3566761" cy="461349"/>
          </a:xfrm>
        </p:grpSpPr>
        <p:grpSp>
          <p:nvGrpSpPr>
            <p:cNvPr name="Group 84" id="84"/>
            <p:cNvGrpSpPr/>
            <p:nvPr/>
          </p:nvGrpSpPr>
          <p:grpSpPr>
            <a:xfrm rot="0">
              <a:off x="0" y="0"/>
              <a:ext cx="3566761" cy="461349"/>
              <a:chOff x="0" y="0"/>
              <a:chExt cx="470306" cy="60833"/>
            </a:xfrm>
          </p:grpSpPr>
          <p:sp>
            <p:nvSpPr>
              <p:cNvPr name="Freeform 85" id="85"/>
              <p:cNvSpPr/>
              <p:nvPr/>
            </p:nvSpPr>
            <p:spPr>
              <a:xfrm flipH="false" flipV="false" rot="0">
                <a:off x="0" y="0"/>
                <a:ext cx="470306" cy="60833"/>
              </a:xfrm>
              <a:custGeom>
                <a:avLst/>
                <a:gdLst/>
                <a:ahLst/>
                <a:cxnLst/>
                <a:rect r="r" b="b" t="t" l="l"/>
                <a:pathLst>
                  <a:path h="60833" w="470306">
                    <a:moveTo>
                      <a:pt x="0" y="0"/>
                    </a:moveTo>
                    <a:lnTo>
                      <a:pt x="470306" y="0"/>
                    </a:lnTo>
                    <a:lnTo>
                      <a:pt x="470306" y="60833"/>
                    </a:lnTo>
                    <a:lnTo>
                      <a:pt x="0" y="60833"/>
                    </a:lnTo>
                    <a:close/>
                  </a:path>
                </a:pathLst>
              </a:custGeom>
              <a:solidFill>
                <a:srgbClr val="014D80"/>
              </a:solidFill>
            </p:spPr>
          </p:sp>
          <p:sp>
            <p:nvSpPr>
              <p:cNvPr name="TextBox 86" id="86"/>
              <p:cNvSpPr txBox="true"/>
              <p:nvPr/>
            </p:nvSpPr>
            <p:spPr>
              <a:xfrm>
                <a:off x="0" y="-28575"/>
                <a:ext cx="470306" cy="89408"/>
              </a:xfrm>
              <a:prstGeom prst="rect">
                <a:avLst/>
              </a:prstGeom>
            </p:spPr>
            <p:txBody>
              <a:bodyPr anchor="ctr" rtlCol="false" tIns="33783" lIns="33783" bIns="33783" rIns="33783"/>
              <a:lstStyle/>
              <a:p>
                <a:pPr algn="ctr">
                  <a:lnSpc>
                    <a:spcPts val="2143"/>
                  </a:lnSpc>
                  <a:spcBef>
                    <a:spcPct val="0"/>
                  </a:spcBef>
                </a:pPr>
              </a:p>
            </p:txBody>
          </p:sp>
        </p:grpSp>
        <p:sp>
          <p:nvSpPr>
            <p:cNvPr name="TextBox 87" id="87"/>
            <p:cNvSpPr txBox="true"/>
            <p:nvPr/>
          </p:nvSpPr>
          <p:spPr>
            <a:xfrm rot="0">
              <a:off x="300682" y="11871"/>
              <a:ext cx="2965397" cy="370932"/>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STRATEGIC OPTIONS</a:t>
              </a:r>
            </a:p>
          </p:txBody>
        </p:sp>
      </p:grpSp>
      <p:sp>
        <p:nvSpPr>
          <p:cNvPr name="AutoShape 88" id="88"/>
          <p:cNvSpPr/>
          <p:nvPr/>
        </p:nvSpPr>
        <p:spPr>
          <a:xfrm flipH="true">
            <a:off x="2399226" y="5666384"/>
            <a:ext cx="2225966" cy="261589"/>
          </a:xfrm>
          <a:prstGeom prst="line">
            <a:avLst/>
          </a:prstGeom>
          <a:ln cap="flat" w="19050">
            <a:solidFill>
              <a:srgbClr val="000000"/>
            </a:solidFill>
            <a:prstDash val="sysDot"/>
            <a:headEnd type="none" len="sm" w="sm"/>
            <a:tailEnd type="arrow" len="sm" w="med"/>
          </a:ln>
        </p:spPr>
      </p:sp>
      <p:sp>
        <p:nvSpPr>
          <p:cNvPr name="AutoShape 89" id="89"/>
          <p:cNvSpPr/>
          <p:nvPr/>
        </p:nvSpPr>
        <p:spPr>
          <a:xfrm flipH="true">
            <a:off x="4638105" y="5700448"/>
            <a:ext cx="0" cy="285290"/>
          </a:xfrm>
          <a:prstGeom prst="line">
            <a:avLst/>
          </a:prstGeom>
          <a:ln cap="flat" w="19050">
            <a:solidFill>
              <a:srgbClr val="000000"/>
            </a:solidFill>
            <a:prstDash val="sysDot"/>
            <a:headEnd type="none" len="sm" w="sm"/>
            <a:tailEnd type="arrow" len="sm" w="med"/>
          </a:ln>
        </p:spPr>
      </p:sp>
      <p:sp>
        <p:nvSpPr>
          <p:cNvPr name="AutoShape 90" id="90"/>
          <p:cNvSpPr/>
          <p:nvPr/>
        </p:nvSpPr>
        <p:spPr>
          <a:xfrm>
            <a:off x="4691530" y="5700448"/>
            <a:ext cx="2120173" cy="304340"/>
          </a:xfrm>
          <a:prstGeom prst="line">
            <a:avLst/>
          </a:prstGeom>
          <a:ln cap="flat" w="19050">
            <a:solidFill>
              <a:srgbClr val="000000"/>
            </a:solidFill>
            <a:prstDash val="sysDot"/>
            <a:headEnd type="none" len="sm" w="sm"/>
            <a:tailEnd type="arrow" len="sm" w="med"/>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KEY FACTORS GU</a:t>
            </a:r>
            <a:r>
              <a:rPr lang="en-US" b="true" sz="2019" strike="noStrike" u="none">
                <a:solidFill>
                  <a:srgbClr val="233E7A"/>
                </a:solidFill>
                <a:latin typeface="Avenir Bold"/>
                <a:ea typeface="Avenir Bold"/>
                <a:cs typeface="Avenir Bold"/>
                <a:sym typeface="Avenir Bold"/>
              </a:rPr>
              <a:t>IDING LOCATION SELECTION</a:t>
            </a:r>
          </a:p>
        </p:txBody>
      </p:sp>
      <p:grpSp>
        <p:nvGrpSpPr>
          <p:cNvPr name="Group 21" id="21"/>
          <p:cNvGrpSpPr/>
          <p:nvPr/>
        </p:nvGrpSpPr>
        <p:grpSpPr>
          <a:xfrm rot="0">
            <a:off x="1139428" y="2099608"/>
            <a:ext cx="1890157" cy="286846"/>
            <a:chOff x="0" y="0"/>
            <a:chExt cx="4725392" cy="717115"/>
          </a:xfrm>
        </p:grpSpPr>
        <p:sp>
          <p:nvSpPr>
            <p:cNvPr name="Freeform 22" id="22"/>
            <p:cNvSpPr/>
            <p:nvPr/>
          </p:nvSpPr>
          <p:spPr>
            <a:xfrm flipH="false" flipV="false" rot="0">
              <a:off x="0" y="0"/>
              <a:ext cx="4725392" cy="717115"/>
            </a:xfrm>
            <a:custGeom>
              <a:avLst/>
              <a:gdLst/>
              <a:ahLst/>
              <a:cxnLst/>
              <a:rect r="r" b="b" t="t" l="l"/>
              <a:pathLst>
                <a:path h="717115" w="4725392">
                  <a:moveTo>
                    <a:pt x="0" y="0"/>
                  </a:moveTo>
                  <a:lnTo>
                    <a:pt x="4725392" y="0"/>
                  </a:lnTo>
                  <a:lnTo>
                    <a:pt x="4725392" y="717115"/>
                  </a:lnTo>
                  <a:lnTo>
                    <a:pt x="0" y="717115"/>
                  </a:lnTo>
                  <a:close/>
                </a:path>
              </a:pathLst>
            </a:custGeom>
            <a:solidFill>
              <a:srgbClr val="000000">
                <a:alpha val="0"/>
              </a:srgbClr>
            </a:solidFill>
            <a:ln cap="sq">
              <a:noFill/>
              <a:prstDash val="solid"/>
              <a:miter/>
            </a:ln>
          </p:spPr>
        </p:sp>
        <p:sp>
          <p:nvSpPr>
            <p:cNvPr name="TextBox 23" id="23"/>
            <p:cNvSpPr txBox="true"/>
            <p:nvPr/>
          </p:nvSpPr>
          <p:spPr>
            <a:xfrm>
              <a:off x="0" y="-47625"/>
              <a:ext cx="4725392" cy="764740"/>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Qualified Personnel</a:t>
              </a:r>
            </a:p>
          </p:txBody>
        </p:sp>
      </p:grpSp>
      <p:grpSp>
        <p:nvGrpSpPr>
          <p:cNvPr name="Group 24" id="24"/>
          <p:cNvGrpSpPr/>
          <p:nvPr/>
        </p:nvGrpSpPr>
        <p:grpSpPr>
          <a:xfrm rot="0">
            <a:off x="224970" y="2426554"/>
            <a:ext cx="2804616" cy="777551"/>
            <a:chOff x="0" y="0"/>
            <a:chExt cx="7011540" cy="1943877"/>
          </a:xfrm>
        </p:grpSpPr>
        <p:sp>
          <p:nvSpPr>
            <p:cNvPr name="Freeform 25" id="25"/>
            <p:cNvSpPr/>
            <p:nvPr/>
          </p:nvSpPr>
          <p:spPr>
            <a:xfrm flipH="false" flipV="false" rot="0">
              <a:off x="0" y="0"/>
              <a:ext cx="7011539" cy="1943877"/>
            </a:xfrm>
            <a:custGeom>
              <a:avLst/>
              <a:gdLst/>
              <a:ahLst/>
              <a:cxnLst/>
              <a:rect r="r" b="b" t="t" l="l"/>
              <a:pathLst>
                <a:path h="1943877" w="7011539">
                  <a:moveTo>
                    <a:pt x="0" y="0"/>
                  </a:moveTo>
                  <a:lnTo>
                    <a:pt x="7011539" y="0"/>
                  </a:lnTo>
                  <a:lnTo>
                    <a:pt x="7011539" y="1943877"/>
                  </a:lnTo>
                  <a:lnTo>
                    <a:pt x="0" y="1943877"/>
                  </a:lnTo>
                  <a:close/>
                </a:path>
              </a:pathLst>
            </a:custGeom>
            <a:solidFill>
              <a:srgbClr val="000000">
                <a:alpha val="0"/>
              </a:srgbClr>
            </a:solidFill>
            <a:ln cap="sq">
              <a:noFill/>
              <a:prstDash val="solid"/>
              <a:miter/>
            </a:ln>
          </p:spPr>
        </p:sp>
        <p:sp>
          <p:nvSpPr>
            <p:cNvPr name="TextBox 26" id="26"/>
            <p:cNvSpPr txBox="true"/>
            <p:nvPr/>
          </p:nvSpPr>
          <p:spPr>
            <a:xfrm>
              <a:off x="0" y="-76200"/>
              <a:ext cx="7011540" cy="2020077"/>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Access to workforce capable of operating advanced manufacturing systems</a:t>
              </a:r>
            </a:p>
          </p:txBody>
        </p:sp>
      </p:grpSp>
      <p:sp>
        <p:nvSpPr>
          <p:cNvPr name="Freeform 27" id="27" descr="preencoded.png"/>
          <p:cNvSpPr/>
          <p:nvPr/>
        </p:nvSpPr>
        <p:spPr>
          <a:xfrm flipH="false" flipV="false" rot="0">
            <a:off x="3256359" y="1948478"/>
            <a:ext cx="2936955" cy="2936955"/>
          </a:xfrm>
          <a:custGeom>
            <a:avLst/>
            <a:gdLst/>
            <a:ahLst/>
            <a:cxnLst/>
            <a:rect r="r" b="b" t="t" l="l"/>
            <a:pathLst>
              <a:path h="2936955" w="2936955">
                <a:moveTo>
                  <a:pt x="0" y="0"/>
                </a:moveTo>
                <a:lnTo>
                  <a:pt x="2936955" y="0"/>
                </a:lnTo>
                <a:lnTo>
                  <a:pt x="2936955" y="2936955"/>
                </a:lnTo>
                <a:lnTo>
                  <a:pt x="0" y="2936955"/>
                </a:lnTo>
                <a:lnTo>
                  <a:pt x="0" y="0"/>
                </a:lnTo>
                <a:close/>
              </a:path>
            </a:pathLst>
          </a:custGeom>
          <a:blipFill>
            <a:blip r:embed="rId13"/>
            <a:stretch>
              <a:fillRect l="0" t="0" r="0" b="0"/>
            </a:stretch>
          </a:blipFill>
        </p:spPr>
      </p:sp>
      <p:sp>
        <p:nvSpPr>
          <p:cNvPr name="Freeform 28" id="28" descr="preencoded.png"/>
          <p:cNvSpPr/>
          <p:nvPr/>
        </p:nvSpPr>
        <p:spPr>
          <a:xfrm flipH="false" flipV="false" rot="0">
            <a:off x="3780075" y="2671267"/>
            <a:ext cx="226219" cy="282813"/>
          </a:xfrm>
          <a:custGeom>
            <a:avLst/>
            <a:gdLst/>
            <a:ahLst/>
            <a:cxnLst/>
            <a:rect r="r" b="b" t="t" l="l"/>
            <a:pathLst>
              <a:path h="282813" w="226219">
                <a:moveTo>
                  <a:pt x="0" y="0"/>
                </a:moveTo>
                <a:lnTo>
                  <a:pt x="226219" y="0"/>
                </a:lnTo>
                <a:lnTo>
                  <a:pt x="226219" y="282813"/>
                </a:lnTo>
                <a:lnTo>
                  <a:pt x="0" y="282813"/>
                </a:lnTo>
                <a:lnTo>
                  <a:pt x="0" y="0"/>
                </a:lnTo>
                <a:close/>
              </a:path>
            </a:pathLst>
          </a:custGeom>
          <a:blipFill>
            <a:blip r:embed="rId14"/>
            <a:stretch>
              <a:fillRect l="-230" t="0" r="-230" b="0"/>
            </a:stretch>
          </a:blipFill>
        </p:spPr>
      </p:sp>
      <p:grpSp>
        <p:nvGrpSpPr>
          <p:cNvPr name="Group 29" id="29"/>
          <p:cNvGrpSpPr/>
          <p:nvPr/>
        </p:nvGrpSpPr>
        <p:grpSpPr>
          <a:xfrm rot="0">
            <a:off x="6420088" y="1956971"/>
            <a:ext cx="1890157" cy="286846"/>
            <a:chOff x="0" y="0"/>
            <a:chExt cx="4725392" cy="717115"/>
          </a:xfrm>
        </p:grpSpPr>
        <p:sp>
          <p:nvSpPr>
            <p:cNvPr name="Freeform 30" id="30"/>
            <p:cNvSpPr/>
            <p:nvPr/>
          </p:nvSpPr>
          <p:spPr>
            <a:xfrm flipH="false" flipV="false" rot="0">
              <a:off x="0" y="0"/>
              <a:ext cx="4725392" cy="717115"/>
            </a:xfrm>
            <a:custGeom>
              <a:avLst/>
              <a:gdLst/>
              <a:ahLst/>
              <a:cxnLst/>
              <a:rect r="r" b="b" t="t" l="l"/>
              <a:pathLst>
                <a:path h="717115" w="4725392">
                  <a:moveTo>
                    <a:pt x="0" y="0"/>
                  </a:moveTo>
                  <a:lnTo>
                    <a:pt x="4725392" y="0"/>
                  </a:lnTo>
                  <a:lnTo>
                    <a:pt x="4725392" y="717115"/>
                  </a:lnTo>
                  <a:lnTo>
                    <a:pt x="0" y="717115"/>
                  </a:lnTo>
                  <a:close/>
                </a:path>
              </a:pathLst>
            </a:custGeom>
            <a:solidFill>
              <a:srgbClr val="000000">
                <a:alpha val="0"/>
              </a:srgbClr>
            </a:solidFill>
            <a:ln cap="sq">
              <a:noFill/>
              <a:prstDash val="solid"/>
              <a:miter/>
            </a:ln>
          </p:spPr>
        </p:sp>
        <p:sp>
          <p:nvSpPr>
            <p:cNvPr name="TextBox 31" id="31"/>
            <p:cNvSpPr txBox="true"/>
            <p:nvPr/>
          </p:nvSpPr>
          <p:spPr>
            <a:xfrm>
              <a:off x="0" y="-47625"/>
              <a:ext cx="4725392"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R&amp;D Proximity</a:t>
              </a:r>
            </a:p>
          </p:txBody>
        </p:sp>
      </p:grpSp>
      <p:grpSp>
        <p:nvGrpSpPr>
          <p:cNvPr name="Group 32" id="32"/>
          <p:cNvGrpSpPr/>
          <p:nvPr/>
        </p:nvGrpSpPr>
        <p:grpSpPr>
          <a:xfrm rot="0">
            <a:off x="6420088" y="2283917"/>
            <a:ext cx="2963055" cy="510851"/>
            <a:chOff x="0" y="0"/>
            <a:chExt cx="7407639" cy="1277127"/>
          </a:xfrm>
        </p:grpSpPr>
        <p:sp>
          <p:nvSpPr>
            <p:cNvPr name="Freeform 33" id="33"/>
            <p:cNvSpPr/>
            <p:nvPr/>
          </p:nvSpPr>
          <p:spPr>
            <a:xfrm flipH="false" flipV="false" rot="0">
              <a:off x="0" y="0"/>
              <a:ext cx="7407639" cy="1277127"/>
            </a:xfrm>
            <a:custGeom>
              <a:avLst/>
              <a:gdLst/>
              <a:ahLst/>
              <a:cxnLst/>
              <a:rect r="r" b="b" t="t" l="l"/>
              <a:pathLst>
                <a:path h="1277127" w="7407639">
                  <a:moveTo>
                    <a:pt x="0" y="0"/>
                  </a:moveTo>
                  <a:lnTo>
                    <a:pt x="7407639" y="0"/>
                  </a:lnTo>
                  <a:lnTo>
                    <a:pt x="7407639" y="1277127"/>
                  </a:lnTo>
                  <a:lnTo>
                    <a:pt x="0" y="1277127"/>
                  </a:lnTo>
                  <a:close/>
                </a:path>
              </a:pathLst>
            </a:custGeom>
            <a:solidFill>
              <a:srgbClr val="000000">
                <a:alpha val="0"/>
              </a:srgbClr>
            </a:solidFill>
            <a:ln cap="sq">
              <a:noFill/>
              <a:prstDash val="solid"/>
              <a:miter/>
            </a:ln>
          </p:spPr>
        </p:sp>
        <p:sp>
          <p:nvSpPr>
            <p:cNvPr name="TextBox 34" id="34"/>
            <p:cNvSpPr txBox="true"/>
            <p:nvPr/>
          </p:nvSpPr>
          <p:spPr>
            <a:xfrm>
              <a:off x="0" y="-76200"/>
              <a:ext cx="7407639"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Closeness to research centers that drive innovation</a:t>
              </a:r>
            </a:p>
          </p:txBody>
        </p:sp>
      </p:grpSp>
      <p:sp>
        <p:nvSpPr>
          <p:cNvPr name="Freeform 35" id="35" descr="preencoded.png"/>
          <p:cNvSpPr/>
          <p:nvPr/>
        </p:nvSpPr>
        <p:spPr>
          <a:xfrm flipH="false" flipV="false" rot="0">
            <a:off x="3256359" y="1948478"/>
            <a:ext cx="2936955" cy="2936955"/>
          </a:xfrm>
          <a:custGeom>
            <a:avLst/>
            <a:gdLst/>
            <a:ahLst/>
            <a:cxnLst/>
            <a:rect r="r" b="b" t="t" l="l"/>
            <a:pathLst>
              <a:path h="2936955" w="2936955">
                <a:moveTo>
                  <a:pt x="0" y="0"/>
                </a:moveTo>
                <a:lnTo>
                  <a:pt x="2936955" y="0"/>
                </a:lnTo>
                <a:lnTo>
                  <a:pt x="2936955" y="2936955"/>
                </a:lnTo>
                <a:lnTo>
                  <a:pt x="0" y="2936955"/>
                </a:lnTo>
                <a:lnTo>
                  <a:pt x="0" y="0"/>
                </a:lnTo>
                <a:close/>
              </a:path>
            </a:pathLst>
          </a:custGeom>
          <a:blipFill>
            <a:blip r:embed="rId15"/>
            <a:stretch>
              <a:fillRect l="0" t="0" r="0" b="0"/>
            </a:stretch>
          </a:blipFill>
        </p:spPr>
      </p:sp>
      <p:sp>
        <p:nvSpPr>
          <p:cNvPr name="Freeform 36" id="36" descr="preencoded.png"/>
          <p:cNvSpPr/>
          <p:nvPr/>
        </p:nvSpPr>
        <p:spPr>
          <a:xfrm flipH="false" flipV="false" rot="0">
            <a:off x="4929346" y="2297807"/>
            <a:ext cx="226219" cy="282813"/>
          </a:xfrm>
          <a:custGeom>
            <a:avLst/>
            <a:gdLst/>
            <a:ahLst/>
            <a:cxnLst/>
            <a:rect r="r" b="b" t="t" l="l"/>
            <a:pathLst>
              <a:path h="282813" w="226219">
                <a:moveTo>
                  <a:pt x="0" y="0"/>
                </a:moveTo>
                <a:lnTo>
                  <a:pt x="226219" y="0"/>
                </a:lnTo>
                <a:lnTo>
                  <a:pt x="226219" y="282814"/>
                </a:lnTo>
                <a:lnTo>
                  <a:pt x="0" y="282814"/>
                </a:lnTo>
                <a:lnTo>
                  <a:pt x="0" y="0"/>
                </a:lnTo>
                <a:close/>
              </a:path>
            </a:pathLst>
          </a:custGeom>
          <a:blipFill>
            <a:blip r:embed="rId16"/>
            <a:stretch>
              <a:fillRect l="-230" t="0" r="-230" b="0"/>
            </a:stretch>
          </a:blipFill>
        </p:spPr>
      </p:sp>
      <p:grpSp>
        <p:nvGrpSpPr>
          <p:cNvPr name="Group 37" id="37"/>
          <p:cNvGrpSpPr/>
          <p:nvPr/>
        </p:nvGrpSpPr>
        <p:grpSpPr>
          <a:xfrm rot="0">
            <a:off x="6495733" y="3011547"/>
            <a:ext cx="2250201" cy="286846"/>
            <a:chOff x="0" y="0"/>
            <a:chExt cx="5625503" cy="717115"/>
          </a:xfrm>
        </p:grpSpPr>
        <p:sp>
          <p:nvSpPr>
            <p:cNvPr name="Freeform 38" id="38"/>
            <p:cNvSpPr/>
            <p:nvPr/>
          </p:nvSpPr>
          <p:spPr>
            <a:xfrm flipH="false" flipV="false" rot="0">
              <a:off x="0" y="0"/>
              <a:ext cx="5625503" cy="717115"/>
            </a:xfrm>
            <a:custGeom>
              <a:avLst/>
              <a:gdLst/>
              <a:ahLst/>
              <a:cxnLst/>
              <a:rect r="r" b="b" t="t" l="l"/>
              <a:pathLst>
                <a:path h="717115" w="5625503">
                  <a:moveTo>
                    <a:pt x="0" y="0"/>
                  </a:moveTo>
                  <a:lnTo>
                    <a:pt x="5625503" y="0"/>
                  </a:lnTo>
                  <a:lnTo>
                    <a:pt x="5625503" y="717115"/>
                  </a:lnTo>
                  <a:lnTo>
                    <a:pt x="0" y="717115"/>
                  </a:lnTo>
                  <a:close/>
                </a:path>
              </a:pathLst>
            </a:custGeom>
            <a:solidFill>
              <a:srgbClr val="000000">
                <a:alpha val="0"/>
              </a:srgbClr>
            </a:solidFill>
            <a:ln cap="sq">
              <a:noFill/>
              <a:prstDash val="solid"/>
              <a:miter/>
            </a:ln>
          </p:spPr>
        </p:sp>
        <p:sp>
          <p:nvSpPr>
            <p:cNvPr name="TextBox 39" id="39"/>
            <p:cNvSpPr txBox="true"/>
            <p:nvPr/>
          </p:nvSpPr>
          <p:spPr>
            <a:xfrm>
              <a:off x="0" y="-47625"/>
              <a:ext cx="5625503"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Logistics Connectivity</a:t>
              </a:r>
            </a:p>
          </p:txBody>
        </p:sp>
      </p:grpSp>
      <p:grpSp>
        <p:nvGrpSpPr>
          <p:cNvPr name="Group 40" id="40"/>
          <p:cNvGrpSpPr/>
          <p:nvPr/>
        </p:nvGrpSpPr>
        <p:grpSpPr>
          <a:xfrm rot="0">
            <a:off x="6495733" y="3338493"/>
            <a:ext cx="2779833" cy="510851"/>
            <a:chOff x="0" y="0"/>
            <a:chExt cx="6949583" cy="1277127"/>
          </a:xfrm>
        </p:grpSpPr>
        <p:sp>
          <p:nvSpPr>
            <p:cNvPr name="Freeform 41" id="41"/>
            <p:cNvSpPr/>
            <p:nvPr/>
          </p:nvSpPr>
          <p:spPr>
            <a:xfrm flipH="false" flipV="false" rot="0">
              <a:off x="0" y="0"/>
              <a:ext cx="6949583" cy="1277127"/>
            </a:xfrm>
            <a:custGeom>
              <a:avLst/>
              <a:gdLst/>
              <a:ahLst/>
              <a:cxnLst/>
              <a:rect r="r" b="b" t="t" l="l"/>
              <a:pathLst>
                <a:path h="1277127" w="6949583">
                  <a:moveTo>
                    <a:pt x="0" y="0"/>
                  </a:moveTo>
                  <a:lnTo>
                    <a:pt x="6949583" y="0"/>
                  </a:lnTo>
                  <a:lnTo>
                    <a:pt x="6949583" y="1277127"/>
                  </a:lnTo>
                  <a:lnTo>
                    <a:pt x="0" y="1277127"/>
                  </a:lnTo>
                  <a:close/>
                </a:path>
              </a:pathLst>
            </a:custGeom>
            <a:solidFill>
              <a:srgbClr val="000000">
                <a:alpha val="0"/>
              </a:srgbClr>
            </a:solidFill>
            <a:ln cap="sq">
              <a:noFill/>
              <a:prstDash val="solid"/>
              <a:miter/>
            </a:ln>
          </p:spPr>
        </p:sp>
        <p:sp>
          <p:nvSpPr>
            <p:cNvPr name="TextBox 42" id="42"/>
            <p:cNvSpPr txBox="true"/>
            <p:nvPr/>
          </p:nvSpPr>
          <p:spPr>
            <a:xfrm>
              <a:off x="0" y="-76200"/>
              <a:ext cx="6949583"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Efficient connections to suppliers and markets</a:t>
              </a:r>
            </a:p>
          </p:txBody>
        </p:sp>
      </p:grpSp>
      <p:sp>
        <p:nvSpPr>
          <p:cNvPr name="Freeform 43" id="43" descr="preencoded.png"/>
          <p:cNvSpPr/>
          <p:nvPr/>
        </p:nvSpPr>
        <p:spPr>
          <a:xfrm flipH="false" flipV="false" rot="0">
            <a:off x="3256359" y="1948478"/>
            <a:ext cx="2936955" cy="2936955"/>
          </a:xfrm>
          <a:custGeom>
            <a:avLst/>
            <a:gdLst/>
            <a:ahLst/>
            <a:cxnLst/>
            <a:rect r="r" b="b" t="t" l="l"/>
            <a:pathLst>
              <a:path h="2936955" w="2936955">
                <a:moveTo>
                  <a:pt x="0" y="0"/>
                </a:moveTo>
                <a:lnTo>
                  <a:pt x="2936955" y="0"/>
                </a:lnTo>
                <a:lnTo>
                  <a:pt x="2936955" y="2936955"/>
                </a:lnTo>
                <a:lnTo>
                  <a:pt x="0" y="2936955"/>
                </a:lnTo>
                <a:lnTo>
                  <a:pt x="0" y="0"/>
                </a:lnTo>
                <a:close/>
              </a:path>
            </a:pathLst>
          </a:custGeom>
          <a:blipFill>
            <a:blip r:embed="rId17"/>
            <a:stretch>
              <a:fillRect l="0" t="0" r="0" b="0"/>
            </a:stretch>
          </a:blipFill>
        </p:spPr>
      </p:sp>
      <p:sp>
        <p:nvSpPr>
          <p:cNvPr name="Freeform 44" id="44" descr="preencoded.png"/>
          <p:cNvSpPr/>
          <p:nvPr/>
        </p:nvSpPr>
        <p:spPr>
          <a:xfrm flipH="false" flipV="false" rot="0">
            <a:off x="5639594" y="3275469"/>
            <a:ext cx="226219" cy="282813"/>
          </a:xfrm>
          <a:custGeom>
            <a:avLst/>
            <a:gdLst/>
            <a:ahLst/>
            <a:cxnLst/>
            <a:rect r="r" b="b" t="t" l="l"/>
            <a:pathLst>
              <a:path h="282813" w="226219">
                <a:moveTo>
                  <a:pt x="0" y="0"/>
                </a:moveTo>
                <a:lnTo>
                  <a:pt x="226219" y="0"/>
                </a:lnTo>
                <a:lnTo>
                  <a:pt x="226219" y="282814"/>
                </a:lnTo>
                <a:lnTo>
                  <a:pt x="0" y="282814"/>
                </a:lnTo>
                <a:lnTo>
                  <a:pt x="0" y="0"/>
                </a:lnTo>
                <a:close/>
              </a:path>
            </a:pathLst>
          </a:custGeom>
          <a:blipFill>
            <a:blip r:embed="rId18"/>
            <a:stretch>
              <a:fillRect l="-230" t="0" r="-230" b="0"/>
            </a:stretch>
          </a:blipFill>
        </p:spPr>
      </p:sp>
      <p:grpSp>
        <p:nvGrpSpPr>
          <p:cNvPr name="Group 45" id="45"/>
          <p:cNvGrpSpPr/>
          <p:nvPr/>
        </p:nvGrpSpPr>
        <p:grpSpPr>
          <a:xfrm rot="0">
            <a:off x="6420088" y="4066124"/>
            <a:ext cx="2325846" cy="286846"/>
            <a:chOff x="0" y="0"/>
            <a:chExt cx="5814615" cy="717115"/>
          </a:xfrm>
        </p:grpSpPr>
        <p:sp>
          <p:nvSpPr>
            <p:cNvPr name="Freeform 46" id="46"/>
            <p:cNvSpPr/>
            <p:nvPr/>
          </p:nvSpPr>
          <p:spPr>
            <a:xfrm flipH="false" flipV="false" rot="0">
              <a:off x="0" y="0"/>
              <a:ext cx="5814615" cy="717115"/>
            </a:xfrm>
            <a:custGeom>
              <a:avLst/>
              <a:gdLst/>
              <a:ahLst/>
              <a:cxnLst/>
              <a:rect r="r" b="b" t="t" l="l"/>
              <a:pathLst>
                <a:path h="717115" w="5814615">
                  <a:moveTo>
                    <a:pt x="0" y="0"/>
                  </a:moveTo>
                  <a:lnTo>
                    <a:pt x="5814615" y="0"/>
                  </a:lnTo>
                  <a:lnTo>
                    <a:pt x="5814615" y="717115"/>
                  </a:lnTo>
                  <a:lnTo>
                    <a:pt x="0" y="717115"/>
                  </a:lnTo>
                  <a:close/>
                </a:path>
              </a:pathLst>
            </a:custGeom>
            <a:solidFill>
              <a:srgbClr val="000000">
                <a:alpha val="0"/>
              </a:srgbClr>
            </a:solidFill>
            <a:ln cap="sq">
              <a:noFill/>
              <a:prstDash val="solid"/>
              <a:miter/>
            </a:ln>
          </p:spPr>
        </p:sp>
        <p:sp>
          <p:nvSpPr>
            <p:cNvPr name="TextBox 47" id="47"/>
            <p:cNvSpPr txBox="true"/>
            <p:nvPr/>
          </p:nvSpPr>
          <p:spPr>
            <a:xfrm>
              <a:off x="0" y="-47625"/>
              <a:ext cx="5814615"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Clean Energy Access</a:t>
              </a:r>
            </a:p>
          </p:txBody>
        </p:sp>
      </p:grpSp>
      <p:grpSp>
        <p:nvGrpSpPr>
          <p:cNvPr name="Group 48" id="48"/>
          <p:cNvGrpSpPr/>
          <p:nvPr/>
        </p:nvGrpSpPr>
        <p:grpSpPr>
          <a:xfrm rot="0">
            <a:off x="6420088" y="4393069"/>
            <a:ext cx="2963055" cy="510851"/>
            <a:chOff x="0" y="0"/>
            <a:chExt cx="7407639" cy="1277127"/>
          </a:xfrm>
        </p:grpSpPr>
        <p:sp>
          <p:nvSpPr>
            <p:cNvPr name="Freeform 49" id="49"/>
            <p:cNvSpPr/>
            <p:nvPr/>
          </p:nvSpPr>
          <p:spPr>
            <a:xfrm flipH="false" flipV="false" rot="0">
              <a:off x="0" y="0"/>
              <a:ext cx="7407639" cy="1277127"/>
            </a:xfrm>
            <a:custGeom>
              <a:avLst/>
              <a:gdLst/>
              <a:ahLst/>
              <a:cxnLst/>
              <a:rect r="r" b="b" t="t" l="l"/>
              <a:pathLst>
                <a:path h="1277127" w="7407639">
                  <a:moveTo>
                    <a:pt x="0" y="0"/>
                  </a:moveTo>
                  <a:lnTo>
                    <a:pt x="7407639" y="0"/>
                  </a:lnTo>
                  <a:lnTo>
                    <a:pt x="7407639" y="1277127"/>
                  </a:lnTo>
                  <a:lnTo>
                    <a:pt x="0" y="1277127"/>
                  </a:lnTo>
                  <a:close/>
                </a:path>
              </a:pathLst>
            </a:custGeom>
            <a:solidFill>
              <a:srgbClr val="000000">
                <a:alpha val="0"/>
              </a:srgbClr>
            </a:solidFill>
            <a:ln cap="sq">
              <a:noFill/>
              <a:prstDash val="solid"/>
              <a:miter/>
            </a:ln>
          </p:spPr>
        </p:sp>
        <p:sp>
          <p:nvSpPr>
            <p:cNvPr name="TextBox 50" id="50"/>
            <p:cNvSpPr txBox="true"/>
            <p:nvPr/>
          </p:nvSpPr>
          <p:spPr>
            <a:xfrm>
              <a:off x="0" y="-76200"/>
              <a:ext cx="7407639"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Availability of renewable energy sources</a:t>
              </a:r>
            </a:p>
          </p:txBody>
        </p:sp>
      </p:grpSp>
      <p:sp>
        <p:nvSpPr>
          <p:cNvPr name="Freeform 51" id="51" descr="preencoded.png"/>
          <p:cNvSpPr/>
          <p:nvPr/>
        </p:nvSpPr>
        <p:spPr>
          <a:xfrm flipH="false" flipV="false" rot="0">
            <a:off x="3256359" y="1948478"/>
            <a:ext cx="2936955" cy="2936955"/>
          </a:xfrm>
          <a:custGeom>
            <a:avLst/>
            <a:gdLst/>
            <a:ahLst/>
            <a:cxnLst/>
            <a:rect r="r" b="b" t="t" l="l"/>
            <a:pathLst>
              <a:path h="2936955" w="2936955">
                <a:moveTo>
                  <a:pt x="0" y="0"/>
                </a:moveTo>
                <a:lnTo>
                  <a:pt x="2936955" y="0"/>
                </a:lnTo>
                <a:lnTo>
                  <a:pt x="2936955" y="2936955"/>
                </a:lnTo>
                <a:lnTo>
                  <a:pt x="0" y="2936955"/>
                </a:lnTo>
                <a:lnTo>
                  <a:pt x="0" y="0"/>
                </a:lnTo>
                <a:close/>
              </a:path>
            </a:pathLst>
          </a:custGeom>
          <a:blipFill>
            <a:blip r:embed="rId19"/>
            <a:stretch>
              <a:fillRect l="0" t="0" r="0" b="0"/>
            </a:stretch>
          </a:blipFill>
        </p:spPr>
      </p:sp>
      <p:sp>
        <p:nvSpPr>
          <p:cNvPr name="Freeform 52" id="52" descr="preencoded.png"/>
          <p:cNvSpPr/>
          <p:nvPr/>
        </p:nvSpPr>
        <p:spPr>
          <a:xfrm flipH="false" flipV="false" rot="0">
            <a:off x="4929346" y="4253131"/>
            <a:ext cx="226219" cy="282813"/>
          </a:xfrm>
          <a:custGeom>
            <a:avLst/>
            <a:gdLst/>
            <a:ahLst/>
            <a:cxnLst/>
            <a:rect r="r" b="b" t="t" l="l"/>
            <a:pathLst>
              <a:path h="282813" w="226219">
                <a:moveTo>
                  <a:pt x="0" y="0"/>
                </a:moveTo>
                <a:lnTo>
                  <a:pt x="226219" y="0"/>
                </a:lnTo>
                <a:lnTo>
                  <a:pt x="226219" y="282814"/>
                </a:lnTo>
                <a:lnTo>
                  <a:pt x="0" y="282814"/>
                </a:lnTo>
                <a:lnTo>
                  <a:pt x="0" y="0"/>
                </a:lnTo>
                <a:close/>
              </a:path>
            </a:pathLst>
          </a:custGeom>
          <a:blipFill>
            <a:blip r:embed="rId20"/>
            <a:stretch>
              <a:fillRect l="-230" t="0" r="-230" b="0"/>
            </a:stretch>
          </a:blipFill>
        </p:spPr>
      </p:sp>
      <p:grpSp>
        <p:nvGrpSpPr>
          <p:cNvPr name="Group 53" id="53"/>
          <p:cNvGrpSpPr/>
          <p:nvPr/>
        </p:nvGrpSpPr>
        <p:grpSpPr>
          <a:xfrm rot="0">
            <a:off x="1139428" y="3802440"/>
            <a:ext cx="1890157" cy="286846"/>
            <a:chOff x="0" y="0"/>
            <a:chExt cx="4725392" cy="717115"/>
          </a:xfrm>
        </p:grpSpPr>
        <p:sp>
          <p:nvSpPr>
            <p:cNvPr name="Freeform 54" id="54"/>
            <p:cNvSpPr/>
            <p:nvPr/>
          </p:nvSpPr>
          <p:spPr>
            <a:xfrm flipH="false" flipV="false" rot="0">
              <a:off x="0" y="0"/>
              <a:ext cx="4725392" cy="717115"/>
            </a:xfrm>
            <a:custGeom>
              <a:avLst/>
              <a:gdLst/>
              <a:ahLst/>
              <a:cxnLst/>
              <a:rect r="r" b="b" t="t" l="l"/>
              <a:pathLst>
                <a:path h="717115" w="4725392">
                  <a:moveTo>
                    <a:pt x="0" y="0"/>
                  </a:moveTo>
                  <a:lnTo>
                    <a:pt x="4725392" y="0"/>
                  </a:lnTo>
                  <a:lnTo>
                    <a:pt x="4725392" y="717115"/>
                  </a:lnTo>
                  <a:lnTo>
                    <a:pt x="0" y="717115"/>
                  </a:lnTo>
                  <a:close/>
                </a:path>
              </a:pathLst>
            </a:custGeom>
            <a:solidFill>
              <a:srgbClr val="000000">
                <a:alpha val="0"/>
              </a:srgbClr>
            </a:solidFill>
            <a:ln cap="sq">
              <a:noFill/>
              <a:prstDash val="solid"/>
              <a:miter/>
            </a:ln>
          </p:spPr>
        </p:sp>
        <p:sp>
          <p:nvSpPr>
            <p:cNvPr name="TextBox 55" id="55"/>
            <p:cNvSpPr txBox="true"/>
            <p:nvPr/>
          </p:nvSpPr>
          <p:spPr>
            <a:xfrm>
              <a:off x="0" y="-47625"/>
              <a:ext cx="4725392" cy="764740"/>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Investment Support</a:t>
              </a:r>
            </a:p>
          </p:txBody>
        </p:sp>
      </p:grpSp>
      <p:grpSp>
        <p:nvGrpSpPr>
          <p:cNvPr name="Group 56" id="56"/>
          <p:cNvGrpSpPr/>
          <p:nvPr/>
        </p:nvGrpSpPr>
        <p:grpSpPr>
          <a:xfrm rot="0">
            <a:off x="224970" y="4129385"/>
            <a:ext cx="2804616" cy="510851"/>
            <a:chOff x="0" y="0"/>
            <a:chExt cx="7011540" cy="1277127"/>
          </a:xfrm>
        </p:grpSpPr>
        <p:sp>
          <p:nvSpPr>
            <p:cNvPr name="Freeform 57" id="57"/>
            <p:cNvSpPr/>
            <p:nvPr/>
          </p:nvSpPr>
          <p:spPr>
            <a:xfrm flipH="false" flipV="false" rot="0">
              <a:off x="0" y="0"/>
              <a:ext cx="7011539" cy="1277127"/>
            </a:xfrm>
            <a:custGeom>
              <a:avLst/>
              <a:gdLst/>
              <a:ahLst/>
              <a:cxnLst/>
              <a:rect r="r" b="b" t="t" l="l"/>
              <a:pathLst>
                <a:path h="1277127" w="7011539">
                  <a:moveTo>
                    <a:pt x="0" y="0"/>
                  </a:moveTo>
                  <a:lnTo>
                    <a:pt x="7011539" y="0"/>
                  </a:lnTo>
                  <a:lnTo>
                    <a:pt x="7011539" y="1277127"/>
                  </a:lnTo>
                  <a:lnTo>
                    <a:pt x="0" y="1277127"/>
                  </a:lnTo>
                  <a:close/>
                </a:path>
              </a:pathLst>
            </a:custGeom>
            <a:solidFill>
              <a:srgbClr val="000000">
                <a:alpha val="0"/>
              </a:srgbClr>
            </a:solidFill>
            <a:ln cap="sq">
              <a:noFill/>
              <a:prstDash val="solid"/>
              <a:miter/>
            </a:ln>
          </p:spPr>
        </p:sp>
        <p:sp>
          <p:nvSpPr>
            <p:cNvPr name="TextBox 58" id="58"/>
            <p:cNvSpPr txBox="true"/>
            <p:nvPr/>
          </p:nvSpPr>
          <p:spPr>
            <a:xfrm>
              <a:off x="0" y="-76200"/>
              <a:ext cx="7011540" cy="1353327"/>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Government incentives and favorable policies</a:t>
              </a:r>
            </a:p>
          </p:txBody>
        </p:sp>
      </p:grpSp>
      <p:sp>
        <p:nvSpPr>
          <p:cNvPr name="Freeform 59" id="59" descr="preencoded.png"/>
          <p:cNvSpPr/>
          <p:nvPr/>
        </p:nvSpPr>
        <p:spPr>
          <a:xfrm flipH="false" flipV="false" rot="0">
            <a:off x="3256359" y="1948478"/>
            <a:ext cx="2936955" cy="2936955"/>
          </a:xfrm>
          <a:custGeom>
            <a:avLst/>
            <a:gdLst/>
            <a:ahLst/>
            <a:cxnLst/>
            <a:rect r="r" b="b" t="t" l="l"/>
            <a:pathLst>
              <a:path h="2936955" w="2936955">
                <a:moveTo>
                  <a:pt x="0" y="0"/>
                </a:moveTo>
                <a:lnTo>
                  <a:pt x="2936955" y="0"/>
                </a:lnTo>
                <a:lnTo>
                  <a:pt x="2936955" y="2936955"/>
                </a:lnTo>
                <a:lnTo>
                  <a:pt x="0" y="2936955"/>
                </a:lnTo>
                <a:lnTo>
                  <a:pt x="0" y="0"/>
                </a:lnTo>
                <a:close/>
              </a:path>
            </a:pathLst>
          </a:custGeom>
          <a:blipFill>
            <a:blip r:embed="rId21"/>
            <a:stretch>
              <a:fillRect l="0" t="0" r="0" b="0"/>
            </a:stretch>
          </a:blipFill>
        </p:spPr>
      </p:sp>
      <p:sp>
        <p:nvSpPr>
          <p:cNvPr name="Freeform 60" id="60" descr="preencoded.png"/>
          <p:cNvSpPr/>
          <p:nvPr/>
        </p:nvSpPr>
        <p:spPr>
          <a:xfrm flipH="false" flipV="false" rot="0">
            <a:off x="3780075" y="3879672"/>
            <a:ext cx="226219" cy="282813"/>
          </a:xfrm>
          <a:custGeom>
            <a:avLst/>
            <a:gdLst/>
            <a:ahLst/>
            <a:cxnLst/>
            <a:rect r="r" b="b" t="t" l="l"/>
            <a:pathLst>
              <a:path h="282813" w="226219">
                <a:moveTo>
                  <a:pt x="0" y="0"/>
                </a:moveTo>
                <a:lnTo>
                  <a:pt x="226219" y="0"/>
                </a:lnTo>
                <a:lnTo>
                  <a:pt x="226219" y="282813"/>
                </a:lnTo>
                <a:lnTo>
                  <a:pt x="0" y="282813"/>
                </a:lnTo>
                <a:lnTo>
                  <a:pt x="0" y="0"/>
                </a:lnTo>
                <a:close/>
              </a:path>
            </a:pathLst>
          </a:custGeom>
          <a:blipFill>
            <a:blip r:embed="rId22"/>
            <a:stretch>
              <a:fillRect l="-230" t="0" r="-230" b="0"/>
            </a:stretch>
          </a:blipFill>
        </p:spPr>
      </p:sp>
      <p:grpSp>
        <p:nvGrpSpPr>
          <p:cNvPr name="Group 61" id="61"/>
          <p:cNvGrpSpPr/>
          <p:nvPr/>
        </p:nvGrpSpPr>
        <p:grpSpPr>
          <a:xfrm rot="0">
            <a:off x="529193" y="5235655"/>
            <a:ext cx="8391366" cy="1259274"/>
            <a:chOff x="0" y="0"/>
            <a:chExt cx="20978415" cy="3148184"/>
          </a:xfrm>
        </p:grpSpPr>
        <p:sp>
          <p:nvSpPr>
            <p:cNvPr name="Freeform 62" id="62"/>
            <p:cNvSpPr/>
            <p:nvPr/>
          </p:nvSpPr>
          <p:spPr>
            <a:xfrm flipH="false" flipV="false" rot="0">
              <a:off x="0" y="0"/>
              <a:ext cx="20978416" cy="3148184"/>
            </a:xfrm>
            <a:custGeom>
              <a:avLst/>
              <a:gdLst/>
              <a:ahLst/>
              <a:cxnLst/>
              <a:rect r="r" b="b" t="t" l="l"/>
              <a:pathLst>
                <a:path h="3148184" w="20978416">
                  <a:moveTo>
                    <a:pt x="0" y="0"/>
                  </a:moveTo>
                  <a:lnTo>
                    <a:pt x="20978416" y="0"/>
                  </a:lnTo>
                  <a:lnTo>
                    <a:pt x="20978416" y="3148184"/>
                  </a:lnTo>
                  <a:lnTo>
                    <a:pt x="0" y="3148184"/>
                  </a:lnTo>
                  <a:close/>
                </a:path>
              </a:pathLst>
            </a:custGeom>
            <a:solidFill>
              <a:srgbClr val="000000">
                <a:alpha val="0"/>
              </a:srgbClr>
            </a:solidFill>
          </p:spPr>
        </p:sp>
        <p:sp>
          <p:nvSpPr>
            <p:cNvPr name="TextBox 63" id="63"/>
            <p:cNvSpPr txBox="true"/>
            <p:nvPr/>
          </p:nvSpPr>
          <p:spPr>
            <a:xfrm>
              <a:off x="0" y="-104775"/>
              <a:ext cx="20978415" cy="3252959"/>
            </a:xfrm>
            <a:prstGeom prst="rect">
              <a:avLst/>
            </a:prstGeom>
          </p:spPr>
          <p:txBody>
            <a:bodyPr anchor="t" rtlCol="false" tIns="0" lIns="0" bIns="0" rIns="0"/>
            <a:lstStyle/>
            <a:p>
              <a:pPr algn="ctr">
                <a:lnSpc>
                  <a:spcPts val="2551"/>
                </a:lnSpc>
              </a:pPr>
              <a:r>
                <a:rPr lang="en-US" sz="1566">
                  <a:solidFill>
                    <a:srgbClr val="233E7A"/>
                  </a:solidFill>
                  <a:latin typeface="Avenir"/>
                  <a:ea typeface="Avenir"/>
                  <a:cs typeface="Avenir"/>
                  <a:sym typeface="Avenir"/>
                </a:rPr>
                <a:t>The selection of a new manufacturing location requires a multidimensional analysis that balances immediate operational needs with long-term strategic positioning. Companies increasingly prioritize locations that offer not just cost advantages but also innovation ecosystems and sustainability credentials.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7146475" y="33859"/>
            <a:ext cx="2607125" cy="2124807"/>
            <a:chOff x="0" y="0"/>
            <a:chExt cx="3476167" cy="2833076"/>
          </a:xfrm>
        </p:grpSpPr>
        <p:sp>
          <p:nvSpPr>
            <p:cNvPr name="Freeform 3" id="3"/>
            <p:cNvSpPr/>
            <p:nvPr/>
          </p:nvSpPr>
          <p:spPr>
            <a:xfrm flipH="true" flipV="false" rot="0">
              <a:off x="0" y="0"/>
              <a:ext cx="3476117" cy="2833116"/>
            </a:xfrm>
            <a:custGeom>
              <a:avLst/>
              <a:gdLst/>
              <a:ahLst/>
              <a:cxnLst/>
              <a:rect r="r" b="b" t="t" l="l"/>
              <a:pathLst>
                <a:path h="2833116" w="3476117">
                  <a:moveTo>
                    <a:pt x="3476117" y="0"/>
                  </a:moveTo>
                  <a:lnTo>
                    <a:pt x="0" y="0"/>
                  </a:lnTo>
                  <a:lnTo>
                    <a:pt x="0" y="2833116"/>
                  </a:lnTo>
                  <a:lnTo>
                    <a:pt x="3476117" y="2833116"/>
                  </a:lnTo>
                  <a:lnTo>
                    <a:pt x="3476117" y="0"/>
                  </a:lnTo>
                  <a:close/>
                </a:path>
              </a:pathLst>
            </a:custGeom>
            <a:blipFill>
              <a:blip r:embed="rId2"/>
              <a:stretch>
                <a:fillRect l="0" t="-11" r="-1" b="-9"/>
              </a:stretch>
            </a:blipFill>
          </p:spPr>
        </p:sp>
      </p:grpSp>
      <p:grpSp>
        <p:nvGrpSpPr>
          <p:cNvPr name="Group 4" id="4"/>
          <p:cNvGrpSpPr/>
          <p:nvPr/>
        </p:nvGrpSpPr>
        <p:grpSpPr>
          <a:xfrm rot="0">
            <a:off x="3574419" y="359950"/>
            <a:ext cx="2975416" cy="629031"/>
            <a:chOff x="0" y="0"/>
            <a:chExt cx="3967221" cy="838708"/>
          </a:xfrm>
        </p:grpSpPr>
        <p:sp>
          <p:nvSpPr>
            <p:cNvPr name="Freeform 5" id="5"/>
            <p:cNvSpPr/>
            <p:nvPr/>
          </p:nvSpPr>
          <p:spPr>
            <a:xfrm flipH="false" flipV="false" rot="0">
              <a:off x="0" y="0"/>
              <a:ext cx="3967226" cy="838708"/>
            </a:xfrm>
            <a:custGeom>
              <a:avLst/>
              <a:gdLst/>
              <a:ahLst/>
              <a:cxnLst/>
              <a:rect r="r" b="b" t="t" l="l"/>
              <a:pathLst>
                <a:path h="838708" w="3967226">
                  <a:moveTo>
                    <a:pt x="0" y="0"/>
                  </a:moveTo>
                  <a:lnTo>
                    <a:pt x="3967226" y="0"/>
                  </a:lnTo>
                  <a:lnTo>
                    <a:pt x="3967226" y="838708"/>
                  </a:lnTo>
                  <a:lnTo>
                    <a:pt x="0" y="838708"/>
                  </a:lnTo>
                  <a:lnTo>
                    <a:pt x="0" y="0"/>
                  </a:lnTo>
                  <a:close/>
                </a:path>
              </a:pathLst>
            </a:custGeom>
            <a:blipFill>
              <a:blip r:embed="rId3"/>
              <a:stretch>
                <a:fillRect l="0" t="0" r="0" b="0"/>
              </a:stretch>
            </a:blipFill>
          </p:spPr>
        </p:sp>
      </p:grpSp>
      <p:grpSp>
        <p:nvGrpSpPr>
          <p:cNvPr name="Group 6" id="6"/>
          <p:cNvGrpSpPr/>
          <p:nvPr/>
        </p:nvGrpSpPr>
        <p:grpSpPr>
          <a:xfrm rot="0">
            <a:off x="331179" y="4465255"/>
            <a:ext cx="4961067" cy="1628267"/>
            <a:chOff x="0" y="0"/>
            <a:chExt cx="6614756" cy="2171023"/>
          </a:xfrm>
        </p:grpSpPr>
        <p:sp>
          <p:nvSpPr>
            <p:cNvPr name="Freeform 7" id="7"/>
            <p:cNvSpPr/>
            <p:nvPr/>
          </p:nvSpPr>
          <p:spPr>
            <a:xfrm flipH="false" flipV="false" rot="0">
              <a:off x="0" y="0"/>
              <a:ext cx="6614756" cy="2171023"/>
            </a:xfrm>
            <a:custGeom>
              <a:avLst/>
              <a:gdLst/>
              <a:ahLst/>
              <a:cxnLst/>
              <a:rect r="r" b="b" t="t" l="l"/>
              <a:pathLst>
                <a:path h="2171023" w="6614756">
                  <a:moveTo>
                    <a:pt x="0" y="0"/>
                  </a:moveTo>
                  <a:lnTo>
                    <a:pt x="6614756" y="0"/>
                  </a:lnTo>
                  <a:lnTo>
                    <a:pt x="6614756" y="2171023"/>
                  </a:lnTo>
                  <a:lnTo>
                    <a:pt x="0" y="2171023"/>
                  </a:lnTo>
                  <a:close/>
                </a:path>
              </a:pathLst>
            </a:custGeom>
            <a:solidFill>
              <a:srgbClr val="000000">
                <a:alpha val="0"/>
              </a:srgbClr>
            </a:solidFill>
          </p:spPr>
        </p:sp>
        <p:sp>
          <p:nvSpPr>
            <p:cNvPr name="TextBox 8" id="8"/>
            <p:cNvSpPr txBox="true"/>
            <p:nvPr/>
          </p:nvSpPr>
          <p:spPr>
            <a:xfrm>
              <a:off x="0" y="-38100"/>
              <a:ext cx="6614756" cy="2209123"/>
            </a:xfrm>
            <a:prstGeom prst="rect">
              <a:avLst/>
            </a:prstGeom>
          </p:spPr>
          <p:txBody>
            <a:bodyPr anchor="t" rtlCol="false" tIns="0" lIns="0" bIns="0" rIns="0"/>
            <a:lstStyle/>
            <a:p>
              <a:pPr algn="ctr">
                <a:lnSpc>
                  <a:spcPts val="2127"/>
                </a:lnSpc>
              </a:pPr>
              <a:r>
                <a:rPr lang="en-US" sz="1518">
                  <a:solidFill>
                    <a:srgbClr val="FFFFFF"/>
                  </a:solidFill>
                  <a:latin typeface=" Avenir Next Arabic"/>
                  <a:ea typeface=" Avenir Next Arabic"/>
                  <a:cs typeface=" Avenir Next Arabic"/>
                  <a:sym typeface=" Avenir Next Arabic"/>
                </a:rPr>
                <a:t>Lorem ipsum Lorem ipsum Lorem ipsum Lorem ipsum Lorem ipsum Lorem ipsum Lorem ipsum Lorem ipsum Lorem ipsum Lorem ipsum Lorem ipsum Lorem ipsumLorem ipsum Lorem ipsumLorem ipsum Lorem ipsumLorem ipsum Lorem ipsumLorem ipsum Lorem ipsum</a:t>
              </a:r>
            </a:p>
          </p:txBody>
        </p:sp>
      </p:grpSp>
      <p:grpSp>
        <p:nvGrpSpPr>
          <p:cNvPr name="Group 9" id="9"/>
          <p:cNvGrpSpPr/>
          <p:nvPr/>
        </p:nvGrpSpPr>
        <p:grpSpPr>
          <a:xfrm rot="0">
            <a:off x="77690" y="6798448"/>
            <a:ext cx="1227194" cy="342226"/>
            <a:chOff x="0" y="0"/>
            <a:chExt cx="1636259" cy="456302"/>
          </a:xfrm>
        </p:grpSpPr>
        <p:sp>
          <p:nvSpPr>
            <p:cNvPr name="Freeform 10" id="10"/>
            <p:cNvSpPr/>
            <p:nvPr/>
          </p:nvSpPr>
          <p:spPr>
            <a:xfrm flipH="false" flipV="false" rot="0">
              <a:off x="0" y="0"/>
              <a:ext cx="1636268" cy="456311"/>
            </a:xfrm>
            <a:custGeom>
              <a:avLst/>
              <a:gdLst/>
              <a:ahLst/>
              <a:cxnLst/>
              <a:rect r="r" b="b" t="t" l="l"/>
              <a:pathLst>
                <a:path h="456311" w="1636268">
                  <a:moveTo>
                    <a:pt x="0" y="0"/>
                  </a:moveTo>
                  <a:lnTo>
                    <a:pt x="1636268" y="0"/>
                  </a:lnTo>
                  <a:lnTo>
                    <a:pt x="1636268" y="456311"/>
                  </a:lnTo>
                  <a:lnTo>
                    <a:pt x="0" y="456311"/>
                  </a:lnTo>
                  <a:lnTo>
                    <a:pt x="0" y="0"/>
                  </a:lnTo>
                  <a:close/>
                </a:path>
              </a:pathLst>
            </a:custGeom>
            <a:blipFill>
              <a:blip r:embed="rId4"/>
              <a:stretch>
                <a:fillRect l="0" t="-6466" r="0" b="-6464"/>
              </a:stretch>
            </a:blipFill>
          </p:spPr>
        </p:sp>
      </p:grpSp>
      <p:grpSp>
        <p:nvGrpSpPr>
          <p:cNvPr name="Group 11" id="11"/>
          <p:cNvGrpSpPr/>
          <p:nvPr/>
        </p:nvGrpSpPr>
        <p:grpSpPr>
          <a:xfrm rot="0">
            <a:off x="1898785" y="1433872"/>
            <a:ext cx="5973973" cy="364482"/>
            <a:chOff x="0" y="0"/>
            <a:chExt cx="7965297" cy="485976"/>
          </a:xfrm>
        </p:grpSpPr>
        <p:sp>
          <p:nvSpPr>
            <p:cNvPr name="Freeform 12" id="12"/>
            <p:cNvSpPr/>
            <p:nvPr/>
          </p:nvSpPr>
          <p:spPr>
            <a:xfrm flipH="false" flipV="false" rot="0">
              <a:off x="0" y="0"/>
              <a:ext cx="7965298" cy="485976"/>
            </a:xfrm>
            <a:custGeom>
              <a:avLst/>
              <a:gdLst/>
              <a:ahLst/>
              <a:cxnLst/>
              <a:rect r="r" b="b" t="t" l="l"/>
              <a:pathLst>
                <a:path h="485976" w="7965298">
                  <a:moveTo>
                    <a:pt x="0" y="0"/>
                  </a:moveTo>
                  <a:lnTo>
                    <a:pt x="7965298" y="0"/>
                  </a:lnTo>
                  <a:lnTo>
                    <a:pt x="7965298" y="485976"/>
                  </a:lnTo>
                  <a:lnTo>
                    <a:pt x="0" y="485976"/>
                  </a:lnTo>
                  <a:close/>
                </a:path>
              </a:pathLst>
            </a:custGeom>
            <a:solidFill>
              <a:srgbClr val="000000">
                <a:alpha val="0"/>
              </a:srgbClr>
            </a:solidFill>
          </p:spPr>
        </p:sp>
        <p:sp>
          <p:nvSpPr>
            <p:cNvPr name="TextBox 13" id="13"/>
            <p:cNvSpPr txBox="true"/>
            <p:nvPr/>
          </p:nvSpPr>
          <p:spPr>
            <a:xfrm>
              <a:off x="0" y="-85725"/>
              <a:ext cx="7965297" cy="571701"/>
            </a:xfrm>
            <a:prstGeom prst="rect">
              <a:avLst/>
            </a:prstGeom>
          </p:spPr>
          <p:txBody>
            <a:bodyPr anchor="t" rtlCol="false" tIns="0" lIns="0" bIns="0" rIns="0"/>
            <a:lstStyle/>
            <a:p>
              <a:pPr algn="l" marL="0" indent="0" lvl="0">
                <a:lnSpc>
                  <a:spcPts val="2827"/>
                </a:lnSpc>
                <a:spcBef>
                  <a:spcPct val="0"/>
                </a:spcBef>
              </a:pPr>
              <a:r>
                <a:rPr lang="en-US" b="true" sz="2019" strike="noStrike" u="none">
                  <a:solidFill>
                    <a:srgbClr val="233E7A"/>
                  </a:solidFill>
                  <a:latin typeface="Avenir Bold"/>
                  <a:ea typeface="Avenir Bold"/>
                  <a:cs typeface="Avenir Bold"/>
                  <a:sym typeface="Avenir Bold"/>
                </a:rPr>
                <a:t>DRIVERS OF BUSINESS LOCATION DECISIONS</a:t>
              </a:r>
            </a:p>
          </p:txBody>
        </p:sp>
      </p:grpSp>
      <p:grpSp>
        <p:nvGrpSpPr>
          <p:cNvPr name="Group 14" id="14"/>
          <p:cNvGrpSpPr/>
          <p:nvPr/>
        </p:nvGrpSpPr>
        <p:grpSpPr>
          <a:xfrm rot="0">
            <a:off x="846249" y="2019712"/>
            <a:ext cx="4030552" cy="4616648"/>
            <a:chOff x="0" y="0"/>
            <a:chExt cx="5374069" cy="6155531"/>
          </a:xfrm>
        </p:grpSpPr>
        <p:sp>
          <p:nvSpPr>
            <p:cNvPr name="Freeform 15" id="15"/>
            <p:cNvSpPr/>
            <p:nvPr/>
          </p:nvSpPr>
          <p:spPr>
            <a:xfrm flipH="false" flipV="false" rot="0">
              <a:off x="0" y="0"/>
              <a:ext cx="5374069" cy="6155531"/>
            </a:xfrm>
            <a:custGeom>
              <a:avLst/>
              <a:gdLst/>
              <a:ahLst/>
              <a:cxnLst/>
              <a:rect r="r" b="b" t="t" l="l"/>
              <a:pathLst>
                <a:path h="6155531" w="5374069">
                  <a:moveTo>
                    <a:pt x="0" y="0"/>
                  </a:moveTo>
                  <a:lnTo>
                    <a:pt x="5374069" y="0"/>
                  </a:lnTo>
                  <a:lnTo>
                    <a:pt x="5374069" y="6155531"/>
                  </a:lnTo>
                  <a:lnTo>
                    <a:pt x="0" y="6155531"/>
                  </a:lnTo>
                  <a:close/>
                </a:path>
              </a:pathLst>
            </a:custGeom>
            <a:solidFill>
              <a:srgbClr val="000000">
                <a:alpha val="0"/>
              </a:srgbClr>
            </a:solidFill>
          </p:spPr>
        </p:sp>
        <p:sp>
          <p:nvSpPr>
            <p:cNvPr name="TextBox 16" id="16"/>
            <p:cNvSpPr txBox="true"/>
            <p:nvPr/>
          </p:nvSpPr>
          <p:spPr>
            <a:xfrm>
              <a:off x="0" y="-66675"/>
              <a:ext cx="5374069" cy="6222206"/>
            </a:xfrm>
            <a:prstGeom prst="rect">
              <a:avLst/>
            </a:prstGeom>
          </p:spPr>
          <p:txBody>
            <a:bodyPr anchor="t" rtlCol="false" tIns="0" lIns="0" bIns="0" rIns="0"/>
            <a:lstStyle/>
            <a:p>
              <a:pPr algn="just" marL="0" indent="0" lvl="0">
                <a:lnSpc>
                  <a:spcPts val="2122"/>
                </a:lnSpc>
                <a:spcBef>
                  <a:spcPct val="0"/>
                </a:spcBef>
              </a:pPr>
              <a:r>
                <a:rPr lang="en-US" sz="1516" strike="noStrike" u="none">
                  <a:solidFill>
                    <a:srgbClr val="000000"/>
                  </a:solidFill>
                  <a:latin typeface="Avenir"/>
                  <a:ea typeface="Avenir"/>
                  <a:cs typeface="Avenir"/>
                  <a:sym typeface="Avenir"/>
                </a:rPr>
                <a:t>Business location decisions are dynamic processes influenced by multiple interrelated factors that act as strategic drivers of long-term competitiveness.</a:t>
              </a:r>
            </a:p>
            <a:p>
              <a:pPr algn="just" marL="0" indent="0" lvl="0">
                <a:lnSpc>
                  <a:spcPts val="2122"/>
                </a:lnSpc>
                <a:spcBef>
                  <a:spcPct val="0"/>
                </a:spcBef>
              </a:pPr>
            </a:p>
            <a:p>
              <a:pPr algn="just" marL="0" indent="0" lvl="0">
                <a:lnSpc>
                  <a:spcPts val="2122"/>
                </a:lnSpc>
                <a:spcBef>
                  <a:spcPct val="0"/>
                </a:spcBef>
              </a:pPr>
              <a:r>
                <a:rPr lang="en-US" sz="1516" strike="noStrike" u="none">
                  <a:solidFill>
                    <a:srgbClr val="000000"/>
                  </a:solidFill>
                  <a:latin typeface="Avenir"/>
                  <a:ea typeface="Avenir"/>
                  <a:cs typeface="Avenir"/>
                  <a:sym typeface="Avenir"/>
                </a:rPr>
                <a:t>In a globalized economy with complex supply chains and shifting consumer preferences, choosing optimal locations becomes crucial.</a:t>
              </a:r>
            </a:p>
            <a:p>
              <a:pPr algn="just" marL="0" indent="0" lvl="0">
                <a:lnSpc>
                  <a:spcPts val="2122"/>
                </a:lnSpc>
                <a:spcBef>
                  <a:spcPct val="0"/>
                </a:spcBef>
              </a:pPr>
            </a:p>
            <a:p>
              <a:pPr algn="just" marL="0" indent="0" lvl="0">
                <a:lnSpc>
                  <a:spcPts val="2122"/>
                </a:lnSpc>
                <a:spcBef>
                  <a:spcPct val="0"/>
                </a:spcBef>
              </a:pPr>
              <a:r>
                <a:rPr lang="en-US" sz="1516" strike="noStrike" u="none">
                  <a:solidFill>
                    <a:srgbClr val="000000"/>
                  </a:solidFill>
                  <a:latin typeface="Avenir"/>
                  <a:ea typeface="Avenir"/>
                  <a:cs typeface="Avenir"/>
                  <a:sym typeface="Avenir"/>
                </a:rPr>
                <a:t>Location affects costs, access to resources, market responsiveness, and innovation capabilities. Companies must carefully evaluate these factors when reconsidering or determining new operational locations to maintain competitive advantage.</a:t>
              </a:r>
            </a:p>
            <a:p>
              <a:pPr algn="just" marL="0" indent="0" lvl="0">
                <a:lnSpc>
                  <a:spcPts val="2122"/>
                </a:lnSpc>
                <a:spcBef>
                  <a:spcPct val="0"/>
                </a:spcBef>
              </a:pPr>
            </a:p>
          </p:txBody>
        </p:sp>
      </p:grpSp>
      <p:grpSp>
        <p:nvGrpSpPr>
          <p:cNvPr name="Group 17" id="17"/>
          <p:cNvGrpSpPr/>
          <p:nvPr/>
        </p:nvGrpSpPr>
        <p:grpSpPr>
          <a:xfrm rot="0">
            <a:off x="5286067" y="2804285"/>
            <a:ext cx="3935733" cy="3597678"/>
            <a:chOff x="0" y="0"/>
            <a:chExt cx="5247644" cy="4796904"/>
          </a:xfrm>
        </p:grpSpPr>
        <p:sp>
          <p:nvSpPr>
            <p:cNvPr name="Freeform 18" id="18"/>
            <p:cNvSpPr/>
            <p:nvPr/>
          </p:nvSpPr>
          <p:spPr>
            <a:xfrm flipH="false" flipV="false" rot="0">
              <a:off x="0" y="0"/>
              <a:ext cx="5247640" cy="4796917"/>
            </a:xfrm>
            <a:custGeom>
              <a:avLst/>
              <a:gdLst/>
              <a:ahLst/>
              <a:cxnLst/>
              <a:rect r="r" b="b" t="t" l="l"/>
              <a:pathLst>
                <a:path h="4796917" w="5247640">
                  <a:moveTo>
                    <a:pt x="0" y="0"/>
                  </a:moveTo>
                  <a:lnTo>
                    <a:pt x="5247640" y="0"/>
                  </a:lnTo>
                  <a:lnTo>
                    <a:pt x="5247640" y="4796917"/>
                  </a:lnTo>
                  <a:lnTo>
                    <a:pt x="0" y="4796917"/>
                  </a:lnTo>
                  <a:close/>
                </a:path>
              </a:pathLst>
            </a:custGeom>
            <a:solidFill>
              <a:srgbClr val="016EB5"/>
            </a:solidFill>
          </p:spPr>
        </p:sp>
      </p:grpSp>
      <p:grpSp>
        <p:nvGrpSpPr>
          <p:cNvPr name="Group 19" id="19"/>
          <p:cNvGrpSpPr/>
          <p:nvPr/>
        </p:nvGrpSpPr>
        <p:grpSpPr>
          <a:xfrm rot="0">
            <a:off x="5286067" y="2019712"/>
            <a:ext cx="3935733" cy="823296"/>
            <a:chOff x="0" y="0"/>
            <a:chExt cx="5247644" cy="1097728"/>
          </a:xfrm>
        </p:grpSpPr>
        <p:sp>
          <p:nvSpPr>
            <p:cNvPr name="Freeform 20" id="20"/>
            <p:cNvSpPr/>
            <p:nvPr/>
          </p:nvSpPr>
          <p:spPr>
            <a:xfrm flipH="false" flipV="false" rot="0">
              <a:off x="0" y="0"/>
              <a:ext cx="5247640" cy="1097788"/>
            </a:xfrm>
            <a:custGeom>
              <a:avLst/>
              <a:gdLst/>
              <a:ahLst/>
              <a:cxnLst/>
              <a:rect r="r" b="b" t="t" l="l"/>
              <a:pathLst>
                <a:path h="1097788" w="5247640">
                  <a:moveTo>
                    <a:pt x="0" y="0"/>
                  </a:moveTo>
                  <a:lnTo>
                    <a:pt x="5247640" y="0"/>
                  </a:lnTo>
                  <a:lnTo>
                    <a:pt x="5247640" y="1097788"/>
                  </a:lnTo>
                  <a:lnTo>
                    <a:pt x="0" y="1097788"/>
                  </a:lnTo>
                  <a:close/>
                </a:path>
              </a:pathLst>
            </a:custGeom>
            <a:solidFill>
              <a:srgbClr val="014D80"/>
            </a:solidFill>
          </p:spPr>
        </p:sp>
      </p:grpSp>
      <p:grpSp>
        <p:nvGrpSpPr>
          <p:cNvPr name="Group 21" id="21"/>
          <p:cNvGrpSpPr/>
          <p:nvPr/>
        </p:nvGrpSpPr>
        <p:grpSpPr>
          <a:xfrm rot="0">
            <a:off x="5452686" y="2962720"/>
            <a:ext cx="3602495" cy="3439243"/>
            <a:chOff x="0" y="0"/>
            <a:chExt cx="4803327" cy="4585657"/>
          </a:xfrm>
        </p:grpSpPr>
        <p:sp>
          <p:nvSpPr>
            <p:cNvPr name="Freeform 22" id="22"/>
            <p:cNvSpPr/>
            <p:nvPr/>
          </p:nvSpPr>
          <p:spPr>
            <a:xfrm flipH="false" flipV="false" rot="0">
              <a:off x="0" y="0"/>
              <a:ext cx="4803327" cy="4585657"/>
            </a:xfrm>
            <a:custGeom>
              <a:avLst/>
              <a:gdLst/>
              <a:ahLst/>
              <a:cxnLst/>
              <a:rect r="r" b="b" t="t" l="l"/>
              <a:pathLst>
                <a:path h="4585657" w="4803327">
                  <a:moveTo>
                    <a:pt x="0" y="0"/>
                  </a:moveTo>
                  <a:lnTo>
                    <a:pt x="4803327" y="0"/>
                  </a:lnTo>
                  <a:lnTo>
                    <a:pt x="4803327" y="4585657"/>
                  </a:lnTo>
                  <a:lnTo>
                    <a:pt x="0" y="4585657"/>
                  </a:lnTo>
                  <a:close/>
                </a:path>
              </a:pathLst>
            </a:custGeom>
            <a:solidFill>
              <a:srgbClr val="000000">
                <a:alpha val="0"/>
              </a:srgbClr>
            </a:solidFill>
          </p:spPr>
        </p:sp>
        <p:sp>
          <p:nvSpPr>
            <p:cNvPr name="TextBox 23" id="23"/>
            <p:cNvSpPr txBox="true"/>
            <p:nvPr/>
          </p:nvSpPr>
          <p:spPr>
            <a:xfrm>
              <a:off x="0" y="-76200"/>
              <a:ext cx="4803327" cy="4661857"/>
            </a:xfrm>
            <a:prstGeom prst="rect">
              <a:avLst/>
            </a:prstGeom>
          </p:spPr>
          <p:txBody>
            <a:bodyPr anchor="t" rtlCol="false" tIns="0" lIns="0" bIns="0" rIns="0"/>
            <a:lstStyle/>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Expanding markets</a:t>
              </a:r>
            </a:p>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New products or services</a:t>
              </a:r>
            </a:p>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Depletion of Raw Material Sources</a:t>
              </a:r>
            </a:p>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Plant obsolescence</a:t>
              </a:r>
            </a:p>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Competitive pressure</a:t>
              </a:r>
            </a:p>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Changes in resources and Regional Political and Economic Pressures</a:t>
              </a:r>
            </a:p>
            <a:p>
              <a:pPr algn="l" marL="392079" indent="-196039" lvl="1">
                <a:lnSpc>
                  <a:spcPts val="2542"/>
                </a:lnSpc>
                <a:buFont typeface="Arial"/>
                <a:buChar char="•"/>
              </a:pPr>
              <a:r>
                <a:rPr lang="en-US" b="true" sz="1816" strike="noStrike" u="none">
                  <a:solidFill>
                    <a:srgbClr val="FFFFFF"/>
                  </a:solidFill>
                  <a:latin typeface="Avenir Bold"/>
                  <a:ea typeface="Avenir Bold"/>
                  <a:cs typeface="Avenir Bold"/>
                  <a:sym typeface="Avenir Bold"/>
                </a:rPr>
                <a:t>Mergers &amp; Acquisitions</a:t>
              </a:r>
            </a:p>
            <a:p>
              <a:pPr algn="l" marL="0" indent="0" lvl="0">
                <a:lnSpc>
                  <a:spcPts val="2262"/>
                </a:lnSpc>
                <a:spcBef>
                  <a:spcPct val="0"/>
                </a:spcBef>
              </a:pPr>
            </a:p>
          </p:txBody>
        </p:sp>
      </p:grpSp>
      <p:grpSp>
        <p:nvGrpSpPr>
          <p:cNvPr name="Group 24" id="24"/>
          <p:cNvGrpSpPr/>
          <p:nvPr/>
        </p:nvGrpSpPr>
        <p:grpSpPr>
          <a:xfrm rot="0">
            <a:off x="5672303" y="2306609"/>
            <a:ext cx="3163259" cy="275749"/>
            <a:chOff x="0" y="0"/>
            <a:chExt cx="4217679" cy="367666"/>
          </a:xfrm>
        </p:grpSpPr>
        <p:sp>
          <p:nvSpPr>
            <p:cNvPr name="Freeform 25" id="25"/>
            <p:cNvSpPr/>
            <p:nvPr/>
          </p:nvSpPr>
          <p:spPr>
            <a:xfrm flipH="false" flipV="false" rot="0">
              <a:off x="0" y="0"/>
              <a:ext cx="4217679" cy="367666"/>
            </a:xfrm>
            <a:custGeom>
              <a:avLst/>
              <a:gdLst/>
              <a:ahLst/>
              <a:cxnLst/>
              <a:rect r="r" b="b" t="t" l="l"/>
              <a:pathLst>
                <a:path h="367666" w="4217679">
                  <a:moveTo>
                    <a:pt x="0" y="0"/>
                  </a:moveTo>
                  <a:lnTo>
                    <a:pt x="4217679" y="0"/>
                  </a:lnTo>
                  <a:lnTo>
                    <a:pt x="4217679" y="367666"/>
                  </a:lnTo>
                  <a:lnTo>
                    <a:pt x="0" y="367666"/>
                  </a:lnTo>
                  <a:close/>
                </a:path>
              </a:pathLst>
            </a:custGeom>
            <a:solidFill>
              <a:srgbClr val="000000">
                <a:alpha val="0"/>
              </a:srgbClr>
            </a:solidFill>
          </p:spPr>
        </p:sp>
        <p:sp>
          <p:nvSpPr>
            <p:cNvPr name="TextBox 26" id="26"/>
            <p:cNvSpPr txBox="true"/>
            <p:nvPr/>
          </p:nvSpPr>
          <p:spPr>
            <a:xfrm>
              <a:off x="0" y="-66675"/>
              <a:ext cx="4217679" cy="434341"/>
            </a:xfrm>
            <a:prstGeom prst="rect">
              <a:avLst/>
            </a:prstGeom>
          </p:spPr>
          <p:txBody>
            <a:bodyPr anchor="t" rtlCol="false" tIns="0" lIns="0" bIns="0" rIns="0"/>
            <a:lstStyle/>
            <a:p>
              <a:pPr algn="ctr" marL="0" indent="0" lvl="0">
                <a:lnSpc>
                  <a:spcPts val="2122"/>
                </a:lnSpc>
                <a:spcBef>
                  <a:spcPct val="0"/>
                </a:spcBef>
              </a:pPr>
              <a:r>
                <a:rPr lang="en-US" b="true" sz="1516" strike="noStrike" u="none">
                  <a:solidFill>
                    <a:srgbClr val="FFFFFF"/>
                  </a:solidFill>
                  <a:latin typeface="Avenir Bold"/>
                  <a:ea typeface="Avenir Bold"/>
                  <a:cs typeface="Avenir Bold"/>
                  <a:sym typeface="Avenir Bold"/>
                </a:rPr>
                <a:t>KEY DRIVERS</a:t>
              </a:r>
            </a:p>
          </p:txBody>
        </p:sp>
      </p:grpSp>
      <p:sp>
        <p:nvSpPr>
          <p:cNvPr name="Freeform 27" id="27"/>
          <p:cNvSpPr/>
          <p:nvPr/>
        </p:nvSpPr>
        <p:spPr>
          <a:xfrm flipH="true" flipV="false" rot="-10800000">
            <a:off x="7146475" y="0"/>
            <a:ext cx="2607125" cy="2124807"/>
          </a:xfrm>
          <a:custGeom>
            <a:avLst/>
            <a:gdLst/>
            <a:ahLst/>
            <a:cxnLst/>
            <a:rect r="r" b="b" t="t" l="l"/>
            <a:pathLst>
              <a:path h="2124807" w="2607125">
                <a:moveTo>
                  <a:pt x="2607125" y="0"/>
                </a:moveTo>
                <a:lnTo>
                  <a:pt x="0" y="0"/>
                </a:lnTo>
                <a:lnTo>
                  <a:pt x="0" y="2124807"/>
                </a:lnTo>
                <a:lnTo>
                  <a:pt x="2607125" y="2124807"/>
                </a:lnTo>
                <a:lnTo>
                  <a:pt x="2607125" y="0"/>
                </a:lnTo>
                <a:close/>
              </a:path>
            </a:pathLst>
          </a:custGeom>
          <a:blipFill>
            <a:blip r:embed="rId5"/>
            <a:stretch>
              <a:fillRect l="0" t="0" r="0" b="0"/>
            </a:stretch>
          </a:blipFill>
        </p:spPr>
      </p:sp>
      <p:sp>
        <p:nvSpPr>
          <p:cNvPr name="Freeform 28" id="28"/>
          <p:cNvSpPr/>
          <p:nvPr/>
        </p:nvSpPr>
        <p:spPr>
          <a:xfrm flipH="false" flipV="false" rot="0">
            <a:off x="224970" y="332279"/>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6"/>
            <a:stretch>
              <a:fillRect l="-10173" t="-118313" r="-12716" b="-129361"/>
            </a:stretch>
          </a:blipFill>
        </p:spPr>
      </p:sp>
      <p:grpSp>
        <p:nvGrpSpPr>
          <p:cNvPr name="Group 29" id="29"/>
          <p:cNvGrpSpPr/>
          <p:nvPr/>
        </p:nvGrpSpPr>
        <p:grpSpPr>
          <a:xfrm rot="0">
            <a:off x="8973" y="6569225"/>
            <a:ext cx="9753600" cy="754910"/>
            <a:chOff x="0" y="0"/>
            <a:chExt cx="13004800" cy="1006547"/>
          </a:xfrm>
        </p:grpSpPr>
        <p:grpSp>
          <p:nvGrpSpPr>
            <p:cNvPr name="Group 30" id="30"/>
            <p:cNvGrpSpPr/>
            <p:nvPr/>
          </p:nvGrpSpPr>
          <p:grpSpPr>
            <a:xfrm rot="0">
              <a:off x="0" y="0"/>
              <a:ext cx="13004800" cy="1006547"/>
              <a:chOff x="0" y="0"/>
              <a:chExt cx="3495470" cy="270543"/>
            </a:xfrm>
          </p:grpSpPr>
          <p:sp>
            <p:nvSpPr>
              <p:cNvPr name="Freeform 31" id="31"/>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32" id="32"/>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33" id="33"/>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7"/>
              <a:stretch>
                <a:fillRect l="0" t="-6263" r="0" b="-6263"/>
              </a:stretch>
            </a:blipFill>
          </p:spPr>
        </p:sp>
        <p:sp>
          <p:nvSpPr>
            <p:cNvPr name="Freeform 34" id="34"/>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8"/>
              <a:stretch>
                <a:fillRect l="0" t="-6263" r="0" b="-6263"/>
              </a:stretch>
            </a:blipFill>
          </p:spPr>
        </p:sp>
        <p:grpSp>
          <p:nvGrpSpPr>
            <p:cNvPr name="Group 35" id="35"/>
            <p:cNvGrpSpPr/>
            <p:nvPr/>
          </p:nvGrpSpPr>
          <p:grpSpPr>
            <a:xfrm rot="0">
              <a:off x="1748214" y="0"/>
              <a:ext cx="8787340" cy="1006547"/>
              <a:chOff x="0" y="0"/>
              <a:chExt cx="2361888" cy="270543"/>
            </a:xfrm>
          </p:grpSpPr>
          <p:sp>
            <p:nvSpPr>
              <p:cNvPr name="Freeform 36" id="36"/>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37" id="37"/>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38" id="38"/>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9"/>
              <a:stretch>
                <a:fillRect l="0" t="-6263" r="0" b="-6263"/>
              </a:stretch>
            </a:blipFill>
          </p:spPr>
        </p:sp>
        <p:sp>
          <p:nvSpPr>
            <p:cNvPr name="Freeform 39" id="39"/>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0"/>
              <a:stretch>
                <a:fillRect l="-807" t="-9330" r="0" b="-15070"/>
              </a:stretch>
            </a:blipFill>
          </p:spPr>
        </p:sp>
        <p:sp>
          <p:nvSpPr>
            <p:cNvPr name="Freeform 40" id="40"/>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1"/>
              <a:stretch>
                <a:fillRect l="0" t="-372" r="0" b="0"/>
              </a:stretch>
            </a:blipFill>
          </p:spPr>
        </p:sp>
        <p:sp>
          <p:nvSpPr>
            <p:cNvPr name="Freeform 41" id="41"/>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2"/>
              <a:stretch>
                <a:fillRect l="0" t="-6263" r="0" b="-6263"/>
              </a:stretch>
            </a:blipFill>
          </p:spPr>
        </p:sp>
        <p:sp>
          <p:nvSpPr>
            <p:cNvPr name="Freeform 42" id="42"/>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3"/>
              <a:stretch>
                <a:fillRect l="0" t="-6263" r="0" b="-6263"/>
              </a:stretch>
            </a:blip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INDUSTRY CASE STU</a:t>
            </a:r>
            <a:r>
              <a:rPr lang="en-US" b="true" sz="2019" strike="noStrike" u="none">
                <a:solidFill>
                  <a:srgbClr val="233E7A"/>
                </a:solidFill>
                <a:latin typeface="Avenir Bold"/>
                <a:ea typeface="Avenir Bold"/>
                <a:cs typeface="Avenir Bold"/>
                <a:sym typeface="Avenir Bold"/>
              </a:rPr>
              <a:t>DIES</a:t>
            </a:r>
          </a:p>
        </p:txBody>
      </p:sp>
      <p:grpSp>
        <p:nvGrpSpPr>
          <p:cNvPr name="Group 21" id="21"/>
          <p:cNvGrpSpPr/>
          <p:nvPr/>
        </p:nvGrpSpPr>
        <p:grpSpPr>
          <a:xfrm rot="0">
            <a:off x="399696" y="1835818"/>
            <a:ext cx="3798987" cy="3323636"/>
            <a:chOff x="0" y="0"/>
            <a:chExt cx="5065316" cy="4431515"/>
          </a:xfrm>
        </p:grpSpPr>
        <p:grpSp>
          <p:nvGrpSpPr>
            <p:cNvPr name="Group 22" id="22"/>
            <p:cNvGrpSpPr/>
            <p:nvPr/>
          </p:nvGrpSpPr>
          <p:grpSpPr>
            <a:xfrm rot="0">
              <a:off x="0" y="0"/>
              <a:ext cx="5065316" cy="1097728"/>
              <a:chOff x="0" y="0"/>
              <a:chExt cx="667902" cy="144744"/>
            </a:xfrm>
          </p:grpSpPr>
          <p:sp>
            <p:nvSpPr>
              <p:cNvPr name="Freeform 23" id="23"/>
              <p:cNvSpPr/>
              <p:nvPr/>
            </p:nvSpPr>
            <p:spPr>
              <a:xfrm flipH="false" flipV="false" rot="0">
                <a:off x="0" y="0"/>
                <a:ext cx="667902" cy="144744"/>
              </a:xfrm>
              <a:custGeom>
                <a:avLst/>
                <a:gdLst/>
                <a:ahLst/>
                <a:cxnLst/>
                <a:rect r="r" b="b" t="t" l="l"/>
                <a:pathLst>
                  <a:path h="144744" w="667902">
                    <a:moveTo>
                      <a:pt x="0" y="0"/>
                    </a:moveTo>
                    <a:lnTo>
                      <a:pt x="667902" y="0"/>
                    </a:lnTo>
                    <a:lnTo>
                      <a:pt x="667902" y="144744"/>
                    </a:lnTo>
                    <a:lnTo>
                      <a:pt x="0" y="144744"/>
                    </a:lnTo>
                    <a:close/>
                  </a:path>
                </a:pathLst>
              </a:custGeom>
              <a:solidFill>
                <a:srgbClr val="014D80"/>
              </a:solidFill>
            </p:spPr>
          </p:sp>
          <p:sp>
            <p:nvSpPr>
              <p:cNvPr name="TextBox 24" id="24"/>
              <p:cNvSpPr txBox="true"/>
              <p:nvPr/>
            </p:nvSpPr>
            <p:spPr>
              <a:xfrm>
                <a:off x="0" y="-28575"/>
                <a:ext cx="667902" cy="173319"/>
              </a:xfrm>
              <a:prstGeom prst="rect">
                <a:avLst/>
              </a:prstGeom>
            </p:spPr>
            <p:txBody>
              <a:bodyPr anchor="ctr" rtlCol="false" tIns="33783" lIns="33783" bIns="33783" rIns="33783"/>
              <a:lstStyle/>
              <a:p>
                <a:pPr algn="ctr">
                  <a:lnSpc>
                    <a:spcPts val="2143"/>
                  </a:lnSpc>
                  <a:spcBef>
                    <a:spcPct val="0"/>
                  </a:spcBef>
                </a:pPr>
              </a:p>
            </p:txBody>
          </p:sp>
        </p:grpSp>
        <p:grpSp>
          <p:nvGrpSpPr>
            <p:cNvPr name="Group 25" id="25"/>
            <p:cNvGrpSpPr/>
            <p:nvPr/>
          </p:nvGrpSpPr>
          <p:grpSpPr>
            <a:xfrm rot="0">
              <a:off x="958" y="878793"/>
              <a:ext cx="5064358" cy="3552722"/>
              <a:chOff x="0" y="0"/>
              <a:chExt cx="667776" cy="468455"/>
            </a:xfrm>
          </p:grpSpPr>
          <p:sp>
            <p:nvSpPr>
              <p:cNvPr name="Freeform 26" id="26"/>
              <p:cNvSpPr/>
              <p:nvPr/>
            </p:nvSpPr>
            <p:spPr>
              <a:xfrm flipH="false" flipV="false" rot="0">
                <a:off x="0" y="0"/>
                <a:ext cx="667776" cy="468455"/>
              </a:xfrm>
              <a:custGeom>
                <a:avLst/>
                <a:gdLst/>
                <a:ahLst/>
                <a:cxnLst/>
                <a:rect r="r" b="b" t="t" l="l"/>
                <a:pathLst>
                  <a:path h="468455" w="667776">
                    <a:moveTo>
                      <a:pt x="0" y="0"/>
                    </a:moveTo>
                    <a:lnTo>
                      <a:pt x="667776" y="0"/>
                    </a:lnTo>
                    <a:lnTo>
                      <a:pt x="667776" y="468455"/>
                    </a:lnTo>
                    <a:lnTo>
                      <a:pt x="0" y="468455"/>
                    </a:lnTo>
                    <a:close/>
                  </a:path>
                </a:pathLst>
              </a:custGeom>
              <a:solidFill>
                <a:srgbClr val="016EB5"/>
              </a:solidFill>
            </p:spPr>
          </p:sp>
          <p:sp>
            <p:nvSpPr>
              <p:cNvPr name="TextBox 27" id="27"/>
              <p:cNvSpPr txBox="true"/>
              <p:nvPr/>
            </p:nvSpPr>
            <p:spPr>
              <a:xfrm>
                <a:off x="0" y="-28575"/>
                <a:ext cx="667776" cy="497030"/>
              </a:xfrm>
              <a:prstGeom prst="rect">
                <a:avLst/>
              </a:prstGeom>
            </p:spPr>
            <p:txBody>
              <a:bodyPr anchor="ctr" rtlCol="false" tIns="33783" lIns="33783" bIns="33783" rIns="33783"/>
              <a:lstStyle/>
              <a:p>
                <a:pPr algn="ctr">
                  <a:lnSpc>
                    <a:spcPts val="2143"/>
                  </a:lnSpc>
                  <a:spcBef>
                    <a:spcPct val="0"/>
                  </a:spcBef>
                </a:pPr>
              </a:p>
            </p:txBody>
          </p:sp>
        </p:grpSp>
        <p:sp>
          <p:nvSpPr>
            <p:cNvPr name="TextBox 28" id="28"/>
            <p:cNvSpPr txBox="true"/>
            <p:nvPr/>
          </p:nvSpPr>
          <p:spPr>
            <a:xfrm rot="0">
              <a:off x="92123" y="933795"/>
              <a:ext cx="4881071" cy="3368767"/>
            </a:xfrm>
            <a:prstGeom prst="rect">
              <a:avLst/>
            </a:prstGeom>
          </p:spPr>
          <p:txBody>
            <a:bodyPr anchor="t" rtlCol="false" tIns="0" lIns="0" bIns="0" rIns="0">
              <a:spAutoFit/>
            </a:bodyPr>
            <a:lstStyle/>
            <a:p>
              <a:pPr algn="just" marL="262542" indent="-131271" lvl="1">
                <a:lnSpc>
                  <a:spcPts val="1702"/>
                </a:lnSpc>
                <a:buFont typeface="Arial"/>
                <a:buChar char="•"/>
              </a:pPr>
              <a:r>
                <a:rPr lang="en-US" sz="1216">
                  <a:solidFill>
                    <a:srgbClr val="FFFFFF"/>
                  </a:solidFill>
                  <a:latin typeface="Avenir"/>
                  <a:ea typeface="Avenir"/>
                  <a:cs typeface="Avenir"/>
                  <a:sym typeface="Avenir"/>
                </a:rPr>
                <a:t>Facing obsolescence in traditional manufacturing centers, Ford strategically closed aging plants in Germany and the United Kingdom. The company redirected investment to new facilities in Spain and Turkey, designed with flexibility, renewable energy integration, and advanced robotics.</a:t>
              </a:r>
            </a:p>
            <a:p>
              <a:pPr algn="just" marL="262542" indent="-131271" lvl="1">
                <a:lnSpc>
                  <a:spcPts val="1702"/>
                </a:lnSpc>
                <a:buFont typeface="Arial"/>
                <a:buChar char="•"/>
              </a:pPr>
              <a:r>
                <a:rPr lang="en-US" sz="1216">
                  <a:solidFill>
                    <a:srgbClr val="FFFFFF"/>
                  </a:solidFill>
                  <a:latin typeface="Avenir"/>
                  <a:ea typeface="Avenir"/>
                  <a:cs typeface="Avenir"/>
                  <a:sym typeface="Avenir"/>
                </a:rPr>
                <a:t>This strategic shift allowed Ford to reduce production costs while simultaneously upgrading technological capabilities, improving environmental performance, and positioning closer to growth markets.</a:t>
              </a:r>
            </a:p>
          </p:txBody>
        </p:sp>
        <p:sp>
          <p:nvSpPr>
            <p:cNvPr name="TextBox 29" id="29"/>
            <p:cNvSpPr txBox="true"/>
            <p:nvPr/>
          </p:nvSpPr>
          <p:spPr>
            <a:xfrm rot="0">
              <a:off x="1144538" y="33859"/>
              <a:ext cx="2776240" cy="726532"/>
            </a:xfrm>
            <a:prstGeom prst="rect">
              <a:avLst/>
            </a:prstGeom>
          </p:spPr>
          <p:txBody>
            <a:bodyPr anchor="t" rtlCol="false" tIns="0" lIns="0" bIns="0" rIns="0">
              <a:spAutoFit/>
            </a:bodyPr>
            <a:lstStyle/>
            <a:p>
              <a:pPr algn="ctr" marL="0" indent="0" lvl="0">
                <a:lnSpc>
                  <a:spcPts val="2122"/>
                </a:lnSpc>
                <a:spcBef>
                  <a:spcPct val="0"/>
                </a:spcBef>
              </a:pPr>
              <a:r>
                <a:rPr lang="en-US" b="true" sz="1516">
                  <a:solidFill>
                    <a:srgbClr val="FFFFFF"/>
                  </a:solidFill>
                  <a:latin typeface="Avenir Bold"/>
                  <a:ea typeface="Avenir Bold"/>
                  <a:cs typeface="Avenir Bold"/>
                  <a:sym typeface="Avenir Bold"/>
                </a:rPr>
                <a:t>FORD'S </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UROPEAN</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TRANSFORMATION</a:t>
              </a:r>
            </a:p>
          </p:txBody>
        </p:sp>
      </p:grpSp>
      <p:grpSp>
        <p:nvGrpSpPr>
          <p:cNvPr name="Group 30" id="30"/>
          <p:cNvGrpSpPr/>
          <p:nvPr/>
        </p:nvGrpSpPr>
        <p:grpSpPr>
          <a:xfrm rot="0">
            <a:off x="4876800" y="1835818"/>
            <a:ext cx="3798987" cy="823296"/>
            <a:chOff x="0" y="0"/>
            <a:chExt cx="667902" cy="144744"/>
          </a:xfrm>
        </p:grpSpPr>
        <p:sp>
          <p:nvSpPr>
            <p:cNvPr name="Freeform 31" id="31"/>
            <p:cNvSpPr/>
            <p:nvPr/>
          </p:nvSpPr>
          <p:spPr>
            <a:xfrm flipH="false" flipV="false" rot="0">
              <a:off x="0" y="0"/>
              <a:ext cx="667902" cy="144744"/>
            </a:xfrm>
            <a:custGeom>
              <a:avLst/>
              <a:gdLst/>
              <a:ahLst/>
              <a:cxnLst/>
              <a:rect r="r" b="b" t="t" l="l"/>
              <a:pathLst>
                <a:path h="144744" w="667902">
                  <a:moveTo>
                    <a:pt x="0" y="0"/>
                  </a:moveTo>
                  <a:lnTo>
                    <a:pt x="667902" y="0"/>
                  </a:lnTo>
                  <a:lnTo>
                    <a:pt x="667902" y="144744"/>
                  </a:lnTo>
                  <a:lnTo>
                    <a:pt x="0" y="144744"/>
                  </a:lnTo>
                  <a:close/>
                </a:path>
              </a:pathLst>
            </a:custGeom>
            <a:solidFill>
              <a:srgbClr val="014D80"/>
            </a:solidFill>
          </p:spPr>
        </p:sp>
        <p:sp>
          <p:nvSpPr>
            <p:cNvPr name="TextBox 32" id="32"/>
            <p:cNvSpPr txBox="true"/>
            <p:nvPr/>
          </p:nvSpPr>
          <p:spPr>
            <a:xfrm>
              <a:off x="0" y="-28575"/>
              <a:ext cx="667902" cy="173319"/>
            </a:xfrm>
            <a:prstGeom prst="rect">
              <a:avLst/>
            </a:prstGeom>
          </p:spPr>
          <p:txBody>
            <a:bodyPr anchor="ctr" rtlCol="false" tIns="33783" lIns="33783" bIns="33783" rIns="33783"/>
            <a:lstStyle/>
            <a:p>
              <a:pPr algn="ctr">
                <a:lnSpc>
                  <a:spcPts val="2143"/>
                </a:lnSpc>
                <a:spcBef>
                  <a:spcPct val="0"/>
                </a:spcBef>
              </a:pPr>
            </a:p>
          </p:txBody>
        </p:sp>
      </p:grpSp>
      <p:grpSp>
        <p:nvGrpSpPr>
          <p:cNvPr name="Group 33" id="33"/>
          <p:cNvGrpSpPr/>
          <p:nvPr/>
        </p:nvGrpSpPr>
        <p:grpSpPr>
          <a:xfrm rot="0">
            <a:off x="4877519" y="2494913"/>
            <a:ext cx="3798268" cy="2664542"/>
            <a:chOff x="0" y="0"/>
            <a:chExt cx="667776" cy="468455"/>
          </a:xfrm>
        </p:grpSpPr>
        <p:sp>
          <p:nvSpPr>
            <p:cNvPr name="Freeform 34" id="34"/>
            <p:cNvSpPr/>
            <p:nvPr/>
          </p:nvSpPr>
          <p:spPr>
            <a:xfrm flipH="false" flipV="false" rot="0">
              <a:off x="0" y="0"/>
              <a:ext cx="667776" cy="468455"/>
            </a:xfrm>
            <a:custGeom>
              <a:avLst/>
              <a:gdLst/>
              <a:ahLst/>
              <a:cxnLst/>
              <a:rect r="r" b="b" t="t" l="l"/>
              <a:pathLst>
                <a:path h="468455" w="667776">
                  <a:moveTo>
                    <a:pt x="0" y="0"/>
                  </a:moveTo>
                  <a:lnTo>
                    <a:pt x="667776" y="0"/>
                  </a:lnTo>
                  <a:lnTo>
                    <a:pt x="667776" y="468455"/>
                  </a:lnTo>
                  <a:lnTo>
                    <a:pt x="0" y="468455"/>
                  </a:lnTo>
                  <a:close/>
                </a:path>
              </a:pathLst>
            </a:custGeom>
            <a:solidFill>
              <a:srgbClr val="016EB5"/>
            </a:solidFill>
          </p:spPr>
        </p:sp>
        <p:sp>
          <p:nvSpPr>
            <p:cNvPr name="TextBox 35" id="35"/>
            <p:cNvSpPr txBox="true"/>
            <p:nvPr/>
          </p:nvSpPr>
          <p:spPr>
            <a:xfrm>
              <a:off x="0" y="-28575"/>
              <a:ext cx="667776" cy="497030"/>
            </a:xfrm>
            <a:prstGeom prst="rect">
              <a:avLst/>
            </a:prstGeom>
          </p:spPr>
          <p:txBody>
            <a:bodyPr anchor="ctr" rtlCol="false" tIns="33783" lIns="33783" bIns="33783" rIns="33783"/>
            <a:lstStyle/>
            <a:p>
              <a:pPr algn="ctr">
                <a:lnSpc>
                  <a:spcPts val="2143"/>
                </a:lnSpc>
                <a:spcBef>
                  <a:spcPct val="0"/>
                </a:spcBef>
              </a:pPr>
            </a:p>
          </p:txBody>
        </p:sp>
      </p:grpSp>
      <p:sp>
        <p:nvSpPr>
          <p:cNvPr name="TextBox 36" id="36"/>
          <p:cNvSpPr txBox="true"/>
          <p:nvPr/>
        </p:nvSpPr>
        <p:spPr>
          <a:xfrm rot="0">
            <a:off x="4945892" y="2521877"/>
            <a:ext cx="3660803" cy="2540863"/>
          </a:xfrm>
          <a:prstGeom prst="rect">
            <a:avLst/>
          </a:prstGeom>
        </p:spPr>
        <p:txBody>
          <a:bodyPr anchor="t" rtlCol="false" tIns="0" lIns="0" bIns="0" rIns="0">
            <a:spAutoFit/>
          </a:bodyPr>
          <a:lstStyle/>
          <a:p>
            <a:pPr algn="just" marL="262542" indent="-131271" lvl="1">
              <a:lnSpc>
                <a:spcPts val="1702"/>
              </a:lnSpc>
              <a:buFont typeface="Arial"/>
              <a:buChar char="•"/>
            </a:pPr>
            <a:r>
              <a:rPr lang="en-US" sz="1216">
                <a:solidFill>
                  <a:srgbClr val="FFFFFF"/>
                </a:solidFill>
                <a:latin typeface="Avenir"/>
                <a:ea typeface="Avenir"/>
                <a:cs typeface="Avenir"/>
                <a:sym typeface="Avenir"/>
              </a:rPr>
              <a:t>Zara's parent company Inditex transformed its production network by relocating portions of manufacturing from original Galicia facilities to modernized plants and new operations in Portugal and Morocco.</a:t>
            </a:r>
          </a:p>
          <a:p>
            <a:pPr algn="just" marL="262542" indent="-131271" lvl="1">
              <a:lnSpc>
                <a:spcPts val="1702"/>
              </a:lnSpc>
              <a:buFont typeface="Arial"/>
              <a:buChar char="•"/>
            </a:pPr>
            <a:r>
              <a:rPr lang="en-US" sz="1216">
                <a:solidFill>
                  <a:srgbClr val="FFFFFF"/>
                </a:solidFill>
                <a:latin typeface="Avenir"/>
                <a:ea typeface="Avenir"/>
                <a:cs typeface="Avenir"/>
                <a:sym typeface="Avenir"/>
              </a:rPr>
              <a:t>This strategic rebalancing maintained the company's competitive advantage in fast fashion by preserving speed and flexibility while optimizing costs. The proximity of these locations allowed Inditex to maintain tight control over production quality and timing despite the partial relocation.</a:t>
            </a:r>
          </a:p>
        </p:txBody>
      </p:sp>
      <p:sp>
        <p:nvSpPr>
          <p:cNvPr name="TextBox 37" id="37"/>
          <p:cNvSpPr txBox="true"/>
          <p:nvPr/>
        </p:nvSpPr>
        <p:spPr>
          <a:xfrm rot="0">
            <a:off x="5735203" y="1844544"/>
            <a:ext cx="2082180" cy="561568"/>
          </a:xfrm>
          <a:prstGeom prst="rect">
            <a:avLst/>
          </a:prstGeom>
        </p:spPr>
        <p:txBody>
          <a:bodyPr anchor="t" rtlCol="false" tIns="0" lIns="0" bIns="0" rIns="0">
            <a:spAutoFit/>
          </a:bodyPr>
          <a:lstStyle/>
          <a:p>
            <a:pPr algn="ctr" marL="0" indent="0" lvl="0">
              <a:lnSpc>
                <a:spcPts val="2122"/>
              </a:lnSpc>
              <a:spcBef>
                <a:spcPct val="0"/>
              </a:spcBef>
            </a:pPr>
            <a:r>
              <a:rPr lang="en-US" b="true" sz="1516">
                <a:solidFill>
                  <a:srgbClr val="FFFFFF"/>
                </a:solidFill>
                <a:latin typeface="Avenir Bold"/>
                <a:ea typeface="Avenir Bold"/>
                <a:cs typeface="Avenir Bold"/>
                <a:sym typeface="Avenir Bold"/>
              </a:rPr>
              <a:t>INDITEX'S REGI</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L</a:t>
            </a:r>
            <a:r>
              <a:rPr lang="en-US" b="true" sz="1516" strike="noStrike" u="none">
                <a:solidFill>
                  <a:srgbClr val="FFFFFF"/>
                </a:solidFill>
                <a:latin typeface="Avenir Bold"/>
                <a:ea typeface="Avenir Bold"/>
                <a:cs typeface="Avenir Bold"/>
                <a:sym typeface="Avenir Bold"/>
              </a:rPr>
              <a:t> OPTIM</a:t>
            </a:r>
            <a:r>
              <a:rPr lang="en-US" b="true" sz="1516" strike="noStrike" u="none">
                <a:solidFill>
                  <a:srgbClr val="FFFFFF"/>
                </a:solidFill>
                <a:latin typeface="Avenir Bold"/>
                <a:ea typeface="Avenir Bold"/>
                <a:cs typeface="Avenir Bold"/>
                <a:sym typeface="Avenir Bold"/>
              </a:rPr>
              <a:t>IZ</a:t>
            </a:r>
            <a:r>
              <a:rPr lang="en-US" b="true" sz="1516" strike="noStrike" u="none">
                <a:solidFill>
                  <a:srgbClr val="FFFFFF"/>
                </a:solidFill>
                <a:latin typeface="Avenir Bold"/>
                <a:ea typeface="Avenir Bold"/>
                <a:cs typeface="Avenir Bold"/>
                <a:sym typeface="Avenir Bold"/>
              </a:rPr>
              <a:t>ATION</a:t>
            </a:r>
          </a:p>
        </p:txBody>
      </p:sp>
      <p:grpSp>
        <p:nvGrpSpPr>
          <p:cNvPr name="Group 38" id="38"/>
          <p:cNvGrpSpPr/>
          <p:nvPr/>
        </p:nvGrpSpPr>
        <p:grpSpPr>
          <a:xfrm rot="0">
            <a:off x="399696" y="5870258"/>
            <a:ext cx="2650966" cy="554275"/>
            <a:chOff x="0" y="0"/>
            <a:chExt cx="3534621" cy="739034"/>
          </a:xfrm>
        </p:grpSpPr>
        <p:grpSp>
          <p:nvGrpSpPr>
            <p:cNvPr name="Group 39" id="39"/>
            <p:cNvGrpSpPr/>
            <p:nvPr/>
          </p:nvGrpSpPr>
          <p:grpSpPr>
            <a:xfrm rot="0">
              <a:off x="0" y="0"/>
              <a:ext cx="3534621" cy="208386"/>
              <a:chOff x="0" y="0"/>
              <a:chExt cx="6627415" cy="390723"/>
            </a:xfrm>
          </p:grpSpPr>
          <p:sp>
            <p:nvSpPr>
              <p:cNvPr name="Freeform 40" id="40"/>
              <p:cNvSpPr/>
              <p:nvPr/>
            </p:nvSpPr>
            <p:spPr>
              <a:xfrm flipH="false" flipV="false" rot="0">
                <a:off x="6350" y="6350"/>
                <a:ext cx="6614795" cy="378079"/>
              </a:xfrm>
              <a:custGeom>
                <a:avLst/>
                <a:gdLst/>
                <a:ahLst/>
                <a:cxnLst/>
                <a:rect r="r" b="b" t="t" l="l"/>
                <a:pathLst>
                  <a:path h="378079" w="6614795">
                    <a:moveTo>
                      <a:pt x="0" y="15240"/>
                    </a:moveTo>
                    <a:cubicBezTo>
                      <a:pt x="0" y="6858"/>
                      <a:pt x="6985" y="0"/>
                      <a:pt x="15748" y="0"/>
                    </a:cubicBezTo>
                    <a:lnTo>
                      <a:pt x="6599047" y="0"/>
                    </a:lnTo>
                    <a:cubicBezTo>
                      <a:pt x="6607683" y="0"/>
                      <a:pt x="6614795" y="6858"/>
                      <a:pt x="6614795" y="15240"/>
                    </a:cubicBezTo>
                    <a:lnTo>
                      <a:pt x="6614795" y="362839"/>
                    </a:lnTo>
                    <a:cubicBezTo>
                      <a:pt x="6614795" y="371221"/>
                      <a:pt x="6607810" y="378079"/>
                      <a:pt x="6599047" y="378079"/>
                    </a:cubicBezTo>
                    <a:lnTo>
                      <a:pt x="15748" y="378079"/>
                    </a:lnTo>
                    <a:cubicBezTo>
                      <a:pt x="7112" y="378079"/>
                      <a:pt x="0" y="371221"/>
                      <a:pt x="0" y="362839"/>
                    </a:cubicBezTo>
                    <a:close/>
                  </a:path>
                </a:pathLst>
              </a:custGeom>
              <a:solidFill>
                <a:srgbClr val="CCE5FF"/>
              </a:solidFill>
            </p:spPr>
          </p:sp>
          <p:sp>
            <p:nvSpPr>
              <p:cNvPr name="Freeform 41" id="41"/>
              <p:cNvSpPr/>
              <p:nvPr/>
            </p:nvSpPr>
            <p:spPr>
              <a:xfrm flipH="false" flipV="false" rot="0">
                <a:off x="0" y="0"/>
                <a:ext cx="6627495" cy="390779"/>
              </a:xfrm>
              <a:custGeom>
                <a:avLst/>
                <a:gdLst/>
                <a:ahLst/>
                <a:cxnLst/>
                <a:rect r="r" b="b" t="t" l="l"/>
                <a:pathLst>
                  <a:path h="390779" w="6627495">
                    <a:moveTo>
                      <a:pt x="0" y="21590"/>
                    </a:moveTo>
                    <a:cubicBezTo>
                      <a:pt x="0" y="9525"/>
                      <a:pt x="10033" y="0"/>
                      <a:pt x="22098" y="0"/>
                    </a:cubicBezTo>
                    <a:lnTo>
                      <a:pt x="6605397" y="0"/>
                    </a:lnTo>
                    <a:lnTo>
                      <a:pt x="6605397" y="6350"/>
                    </a:lnTo>
                    <a:lnTo>
                      <a:pt x="6605397" y="0"/>
                    </a:lnTo>
                    <a:cubicBezTo>
                      <a:pt x="6617335" y="0"/>
                      <a:pt x="6627495" y="9525"/>
                      <a:pt x="6627495" y="21590"/>
                    </a:cubicBezTo>
                    <a:lnTo>
                      <a:pt x="6621145" y="21590"/>
                    </a:lnTo>
                    <a:lnTo>
                      <a:pt x="6627495" y="21590"/>
                    </a:lnTo>
                    <a:lnTo>
                      <a:pt x="6627495" y="369189"/>
                    </a:lnTo>
                    <a:lnTo>
                      <a:pt x="6621145" y="369189"/>
                    </a:lnTo>
                    <a:lnTo>
                      <a:pt x="6627495" y="369189"/>
                    </a:lnTo>
                    <a:cubicBezTo>
                      <a:pt x="6627495" y="381254"/>
                      <a:pt x="6617462" y="390779"/>
                      <a:pt x="6605397" y="390779"/>
                    </a:cubicBezTo>
                    <a:lnTo>
                      <a:pt x="6605397" y="384429"/>
                    </a:lnTo>
                    <a:lnTo>
                      <a:pt x="6605397" y="390779"/>
                    </a:lnTo>
                    <a:lnTo>
                      <a:pt x="22098" y="390779"/>
                    </a:lnTo>
                    <a:lnTo>
                      <a:pt x="22098" y="384429"/>
                    </a:lnTo>
                    <a:lnTo>
                      <a:pt x="22098" y="390779"/>
                    </a:lnTo>
                    <a:cubicBezTo>
                      <a:pt x="10160" y="390779"/>
                      <a:pt x="0" y="381254"/>
                      <a:pt x="0" y="369189"/>
                    </a:cubicBezTo>
                    <a:lnTo>
                      <a:pt x="0" y="21590"/>
                    </a:lnTo>
                    <a:lnTo>
                      <a:pt x="6350" y="21590"/>
                    </a:lnTo>
                    <a:lnTo>
                      <a:pt x="0" y="21590"/>
                    </a:lnTo>
                    <a:moveTo>
                      <a:pt x="12700" y="21590"/>
                    </a:moveTo>
                    <a:lnTo>
                      <a:pt x="12700" y="369189"/>
                    </a:lnTo>
                    <a:lnTo>
                      <a:pt x="6350" y="369189"/>
                    </a:lnTo>
                    <a:lnTo>
                      <a:pt x="12700" y="369189"/>
                    </a:lnTo>
                    <a:cubicBezTo>
                      <a:pt x="12700" y="373888"/>
                      <a:pt x="16764" y="378079"/>
                      <a:pt x="22098" y="378079"/>
                    </a:cubicBezTo>
                    <a:lnTo>
                      <a:pt x="6605397" y="378079"/>
                    </a:lnTo>
                    <a:cubicBezTo>
                      <a:pt x="6610731" y="378079"/>
                      <a:pt x="6614795" y="373888"/>
                      <a:pt x="6614795" y="369189"/>
                    </a:cubicBezTo>
                    <a:lnTo>
                      <a:pt x="6614795" y="21590"/>
                    </a:lnTo>
                    <a:cubicBezTo>
                      <a:pt x="6614795" y="16891"/>
                      <a:pt x="6610731" y="12700"/>
                      <a:pt x="6605397" y="12700"/>
                    </a:cubicBezTo>
                    <a:lnTo>
                      <a:pt x="22098" y="12700"/>
                    </a:lnTo>
                    <a:lnTo>
                      <a:pt x="22098" y="6350"/>
                    </a:lnTo>
                    <a:lnTo>
                      <a:pt x="22098" y="12700"/>
                    </a:lnTo>
                    <a:cubicBezTo>
                      <a:pt x="16764" y="12700"/>
                      <a:pt x="12700" y="16891"/>
                      <a:pt x="12700" y="21590"/>
                    </a:cubicBezTo>
                    <a:close/>
                  </a:path>
                </a:pathLst>
              </a:custGeom>
              <a:solidFill>
                <a:srgbClr val="B2CBE5"/>
              </a:solidFill>
            </p:spPr>
          </p:sp>
        </p:grpSp>
        <p:grpSp>
          <p:nvGrpSpPr>
            <p:cNvPr name="Group 42" id="42"/>
            <p:cNvGrpSpPr/>
            <p:nvPr/>
          </p:nvGrpSpPr>
          <p:grpSpPr>
            <a:xfrm rot="0">
              <a:off x="141181" y="424074"/>
              <a:ext cx="3060700" cy="314960"/>
              <a:chOff x="0" y="0"/>
              <a:chExt cx="5738813" cy="590550"/>
            </a:xfrm>
          </p:grpSpPr>
          <p:sp>
            <p:nvSpPr>
              <p:cNvPr name="Freeform 43" id="43"/>
              <p:cNvSpPr/>
              <p:nvPr/>
            </p:nvSpPr>
            <p:spPr>
              <a:xfrm flipH="false" flipV="false" rot="0">
                <a:off x="0" y="0"/>
                <a:ext cx="5738813" cy="590550"/>
              </a:xfrm>
              <a:custGeom>
                <a:avLst/>
                <a:gdLst/>
                <a:ahLst/>
                <a:cxnLst/>
                <a:rect r="r" b="b" t="t" l="l"/>
                <a:pathLst>
                  <a:path h="590550" w="5738813">
                    <a:moveTo>
                      <a:pt x="0" y="0"/>
                    </a:moveTo>
                    <a:lnTo>
                      <a:pt x="5738813" y="0"/>
                    </a:lnTo>
                    <a:lnTo>
                      <a:pt x="5738813" y="590550"/>
                    </a:lnTo>
                    <a:lnTo>
                      <a:pt x="0" y="590550"/>
                    </a:lnTo>
                    <a:close/>
                  </a:path>
                </a:pathLst>
              </a:custGeom>
              <a:solidFill>
                <a:srgbClr val="000000">
                  <a:alpha val="0"/>
                </a:srgbClr>
              </a:solidFill>
            </p:spPr>
          </p:sp>
          <p:sp>
            <p:nvSpPr>
              <p:cNvPr name="TextBox 44" id="44"/>
              <p:cNvSpPr txBox="true"/>
              <p:nvPr/>
            </p:nvSpPr>
            <p:spPr>
              <a:xfrm>
                <a:off x="0" y="-9525"/>
                <a:ext cx="5738813" cy="600075"/>
              </a:xfrm>
              <a:prstGeom prst="rect">
                <a:avLst/>
              </a:prstGeom>
            </p:spPr>
            <p:txBody>
              <a:bodyPr anchor="t" rtlCol="false" tIns="0" lIns="0" bIns="0" rIns="0"/>
              <a:lstStyle/>
              <a:p>
                <a:pPr algn="l">
                  <a:lnSpc>
                    <a:spcPts val="1833"/>
                  </a:lnSpc>
                </a:pPr>
                <a:r>
                  <a:rPr lang="en-US" sz="1466" b="true">
                    <a:solidFill>
                      <a:srgbClr val="233E7A"/>
                    </a:solidFill>
                    <a:latin typeface="Nunito Bold"/>
                    <a:ea typeface="Nunito Bold"/>
                    <a:cs typeface="Nunito Bold"/>
                    <a:sym typeface="Nunito Bold"/>
                  </a:rPr>
                  <a:t>Technological Reinvention</a:t>
                </a:r>
              </a:p>
            </p:txBody>
          </p:sp>
        </p:grpSp>
      </p:grpSp>
      <p:grpSp>
        <p:nvGrpSpPr>
          <p:cNvPr name="Group 45" id="45"/>
          <p:cNvGrpSpPr/>
          <p:nvPr/>
        </p:nvGrpSpPr>
        <p:grpSpPr>
          <a:xfrm rot="0">
            <a:off x="3312566" y="5715914"/>
            <a:ext cx="2651045" cy="156289"/>
            <a:chOff x="0" y="0"/>
            <a:chExt cx="6627613" cy="390723"/>
          </a:xfrm>
        </p:grpSpPr>
        <p:sp>
          <p:nvSpPr>
            <p:cNvPr name="Freeform 46" id="46"/>
            <p:cNvSpPr/>
            <p:nvPr/>
          </p:nvSpPr>
          <p:spPr>
            <a:xfrm flipH="false" flipV="false" rot="0">
              <a:off x="6350" y="6350"/>
              <a:ext cx="6614922" cy="378079"/>
            </a:xfrm>
            <a:custGeom>
              <a:avLst/>
              <a:gdLst/>
              <a:ahLst/>
              <a:cxnLst/>
              <a:rect r="r" b="b" t="t" l="l"/>
              <a:pathLst>
                <a:path h="378079" w="6614922">
                  <a:moveTo>
                    <a:pt x="0" y="15240"/>
                  </a:moveTo>
                  <a:cubicBezTo>
                    <a:pt x="0" y="6858"/>
                    <a:pt x="6985" y="0"/>
                    <a:pt x="15748" y="0"/>
                  </a:cubicBezTo>
                  <a:lnTo>
                    <a:pt x="6599174" y="0"/>
                  </a:lnTo>
                  <a:cubicBezTo>
                    <a:pt x="6607810" y="0"/>
                    <a:pt x="6614922" y="6858"/>
                    <a:pt x="6614922" y="15240"/>
                  </a:cubicBezTo>
                  <a:lnTo>
                    <a:pt x="6614922" y="362839"/>
                  </a:lnTo>
                  <a:cubicBezTo>
                    <a:pt x="6614922" y="371221"/>
                    <a:pt x="6607937" y="378079"/>
                    <a:pt x="6599174" y="378079"/>
                  </a:cubicBezTo>
                  <a:lnTo>
                    <a:pt x="15748" y="378079"/>
                  </a:lnTo>
                  <a:cubicBezTo>
                    <a:pt x="7112" y="378079"/>
                    <a:pt x="0" y="371221"/>
                    <a:pt x="0" y="362839"/>
                  </a:cubicBezTo>
                  <a:close/>
                </a:path>
              </a:pathLst>
            </a:custGeom>
            <a:solidFill>
              <a:srgbClr val="CCE5FF"/>
            </a:solidFill>
          </p:spPr>
        </p:sp>
        <p:sp>
          <p:nvSpPr>
            <p:cNvPr name="Freeform 47" id="47"/>
            <p:cNvSpPr/>
            <p:nvPr/>
          </p:nvSpPr>
          <p:spPr>
            <a:xfrm flipH="false" flipV="false" rot="0">
              <a:off x="0" y="0"/>
              <a:ext cx="6627622" cy="390779"/>
            </a:xfrm>
            <a:custGeom>
              <a:avLst/>
              <a:gdLst/>
              <a:ahLst/>
              <a:cxnLst/>
              <a:rect r="r" b="b" t="t" l="l"/>
              <a:pathLst>
                <a:path h="390779" w="6627622">
                  <a:moveTo>
                    <a:pt x="0" y="21590"/>
                  </a:moveTo>
                  <a:cubicBezTo>
                    <a:pt x="0" y="9525"/>
                    <a:pt x="10033" y="0"/>
                    <a:pt x="22098" y="0"/>
                  </a:cubicBezTo>
                  <a:lnTo>
                    <a:pt x="6605524" y="0"/>
                  </a:lnTo>
                  <a:lnTo>
                    <a:pt x="6605524" y="6350"/>
                  </a:lnTo>
                  <a:lnTo>
                    <a:pt x="6605524" y="0"/>
                  </a:lnTo>
                  <a:cubicBezTo>
                    <a:pt x="6617462" y="0"/>
                    <a:pt x="6627622" y="9525"/>
                    <a:pt x="6627622" y="21590"/>
                  </a:cubicBezTo>
                  <a:lnTo>
                    <a:pt x="6621272" y="21590"/>
                  </a:lnTo>
                  <a:lnTo>
                    <a:pt x="6627622" y="21590"/>
                  </a:lnTo>
                  <a:lnTo>
                    <a:pt x="6627622" y="369189"/>
                  </a:lnTo>
                  <a:lnTo>
                    <a:pt x="6621272" y="369189"/>
                  </a:lnTo>
                  <a:lnTo>
                    <a:pt x="6627622" y="369189"/>
                  </a:lnTo>
                  <a:cubicBezTo>
                    <a:pt x="6627622" y="381254"/>
                    <a:pt x="6617589" y="390779"/>
                    <a:pt x="6605524" y="390779"/>
                  </a:cubicBezTo>
                  <a:lnTo>
                    <a:pt x="6605524" y="384429"/>
                  </a:lnTo>
                  <a:lnTo>
                    <a:pt x="6605524" y="390779"/>
                  </a:lnTo>
                  <a:lnTo>
                    <a:pt x="22098" y="390779"/>
                  </a:lnTo>
                  <a:lnTo>
                    <a:pt x="22098" y="384429"/>
                  </a:lnTo>
                  <a:lnTo>
                    <a:pt x="22098" y="390779"/>
                  </a:lnTo>
                  <a:cubicBezTo>
                    <a:pt x="10160" y="390779"/>
                    <a:pt x="0" y="381254"/>
                    <a:pt x="0" y="369189"/>
                  </a:cubicBezTo>
                  <a:lnTo>
                    <a:pt x="0" y="21590"/>
                  </a:lnTo>
                  <a:lnTo>
                    <a:pt x="6350" y="21590"/>
                  </a:lnTo>
                  <a:lnTo>
                    <a:pt x="0" y="21590"/>
                  </a:lnTo>
                  <a:moveTo>
                    <a:pt x="12700" y="21590"/>
                  </a:moveTo>
                  <a:lnTo>
                    <a:pt x="12700" y="369189"/>
                  </a:lnTo>
                  <a:lnTo>
                    <a:pt x="6350" y="369189"/>
                  </a:lnTo>
                  <a:lnTo>
                    <a:pt x="12700" y="369189"/>
                  </a:lnTo>
                  <a:cubicBezTo>
                    <a:pt x="12700" y="373888"/>
                    <a:pt x="16764" y="378079"/>
                    <a:pt x="22098" y="378079"/>
                  </a:cubicBezTo>
                  <a:lnTo>
                    <a:pt x="6605524" y="378079"/>
                  </a:lnTo>
                  <a:cubicBezTo>
                    <a:pt x="6610858" y="378079"/>
                    <a:pt x="6614922" y="373888"/>
                    <a:pt x="6614922" y="369189"/>
                  </a:cubicBezTo>
                  <a:lnTo>
                    <a:pt x="6614922" y="21590"/>
                  </a:lnTo>
                  <a:cubicBezTo>
                    <a:pt x="6614922" y="16891"/>
                    <a:pt x="6610858" y="12700"/>
                    <a:pt x="6605524" y="12700"/>
                  </a:cubicBezTo>
                  <a:lnTo>
                    <a:pt x="22098" y="12700"/>
                  </a:lnTo>
                  <a:lnTo>
                    <a:pt x="22098" y="6350"/>
                  </a:lnTo>
                  <a:lnTo>
                    <a:pt x="22098" y="12700"/>
                  </a:lnTo>
                  <a:cubicBezTo>
                    <a:pt x="16764" y="12700"/>
                    <a:pt x="12700" y="16891"/>
                    <a:pt x="12700" y="21590"/>
                  </a:cubicBezTo>
                  <a:close/>
                </a:path>
              </a:pathLst>
            </a:custGeom>
            <a:solidFill>
              <a:srgbClr val="B2CBE5"/>
            </a:solidFill>
          </p:spPr>
        </p:sp>
      </p:grpSp>
      <p:grpSp>
        <p:nvGrpSpPr>
          <p:cNvPr name="Group 48" id="48"/>
          <p:cNvGrpSpPr/>
          <p:nvPr/>
        </p:nvGrpSpPr>
        <p:grpSpPr>
          <a:xfrm rot="0">
            <a:off x="3512600" y="6024603"/>
            <a:ext cx="2220357" cy="236220"/>
            <a:chOff x="0" y="0"/>
            <a:chExt cx="5550892" cy="590550"/>
          </a:xfrm>
        </p:grpSpPr>
        <p:sp>
          <p:nvSpPr>
            <p:cNvPr name="Freeform 49" id="49"/>
            <p:cNvSpPr/>
            <p:nvPr/>
          </p:nvSpPr>
          <p:spPr>
            <a:xfrm flipH="false" flipV="false" rot="0">
              <a:off x="0" y="0"/>
              <a:ext cx="5550892" cy="590550"/>
            </a:xfrm>
            <a:custGeom>
              <a:avLst/>
              <a:gdLst/>
              <a:ahLst/>
              <a:cxnLst/>
              <a:rect r="r" b="b" t="t" l="l"/>
              <a:pathLst>
                <a:path h="590550" w="5550892">
                  <a:moveTo>
                    <a:pt x="0" y="0"/>
                  </a:moveTo>
                  <a:lnTo>
                    <a:pt x="5550892" y="0"/>
                  </a:lnTo>
                  <a:lnTo>
                    <a:pt x="5550892" y="590550"/>
                  </a:lnTo>
                  <a:lnTo>
                    <a:pt x="0" y="590550"/>
                  </a:lnTo>
                  <a:close/>
                </a:path>
              </a:pathLst>
            </a:custGeom>
            <a:solidFill>
              <a:srgbClr val="000000">
                <a:alpha val="0"/>
              </a:srgbClr>
            </a:solidFill>
          </p:spPr>
        </p:sp>
        <p:sp>
          <p:nvSpPr>
            <p:cNvPr name="TextBox 50" id="50"/>
            <p:cNvSpPr txBox="true"/>
            <p:nvPr/>
          </p:nvSpPr>
          <p:spPr>
            <a:xfrm>
              <a:off x="0" y="-9525"/>
              <a:ext cx="5550892" cy="600075"/>
            </a:xfrm>
            <a:prstGeom prst="rect">
              <a:avLst/>
            </a:prstGeom>
          </p:spPr>
          <p:txBody>
            <a:bodyPr anchor="t" rtlCol="false" tIns="0" lIns="0" bIns="0" rIns="0"/>
            <a:lstStyle/>
            <a:p>
              <a:pPr algn="l">
                <a:lnSpc>
                  <a:spcPts val="1833"/>
                </a:lnSpc>
              </a:pPr>
              <a:r>
                <a:rPr lang="en-US" sz="1466" b="true">
                  <a:solidFill>
                    <a:srgbClr val="233E7A"/>
                  </a:solidFill>
                  <a:latin typeface="Nunito Bold"/>
                  <a:ea typeface="Nunito Bold"/>
                  <a:cs typeface="Nunito Bold"/>
                  <a:sym typeface="Nunito Bold"/>
                </a:rPr>
                <a:t>Sustainability Integration</a:t>
              </a:r>
            </a:p>
          </p:txBody>
        </p:sp>
      </p:grpSp>
      <p:grpSp>
        <p:nvGrpSpPr>
          <p:cNvPr name="Group 51" id="51"/>
          <p:cNvGrpSpPr/>
          <p:nvPr/>
        </p:nvGrpSpPr>
        <p:grpSpPr>
          <a:xfrm rot="0">
            <a:off x="6220787" y="5570974"/>
            <a:ext cx="2651045" cy="571739"/>
            <a:chOff x="0" y="0"/>
            <a:chExt cx="3534727" cy="762318"/>
          </a:xfrm>
        </p:grpSpPr>
        <p:grpSp>
          <p:nvGrpSpPr>
            <p:cNvPr name="Group 52" id="52"/>
            <p:cNvGrpSpPr/>
            <p:nvPr/>
          </p:nvGrpSpPr>
          <p:grpSpPr>
            <a:xfrm rot="0">
              <a:off x="0" y="0"/>
              <a:ext cx="3534727" cy="208386"/>
              <a:chOff x="0" y="0"/>
              <a:chExt cx="6627613" cy="390723"/>
            </a:xfrm>
          </p:grpSpPr>
          <p:sp>
            <p:nvSpPr>
              <p:cNvPr name="Freeform 53" id="53"/>
              <p:cNvSpPr/>
              <p:nvPr/>
            </p:nvSpPr>
            <p:spPr>
              <a:xfrm flipH="false" flipV="false" rot="0">
                <a:off x="6350" y="6350"/>
                <a:ext cx="6614922" cy="378079"/>
              </a:xfrm>
              <a:custGeom>
                <a:avLst/>
                <a:gdLst/>
                <a:ahLst/>
                <a:cxnLst/>
                <a:rect r="r" b="b" t="t" l="l"/>
                <a:pathLst>
                  <a:path h="378079" w="6614922">
                    <a:moveTo>
                      <a:pt x="0" y="15240"/>
                    </a:moveTo>
                    <a:cubicBezTo>
                      <a:pt x="0" y="6858"/>
                      <a:pt x="6985" y="0"/>
                      <a:pt x="15748" y="0"/>
                    </a:cubicBezTo>
                    <a:lnTo>
                      <a:pt x="6599174" y="0"/>
                    </a:lnTo>
                    <a:cubicBezTo>
                      <a:pt x="6607810" y="0"/>
                      <a:pt x="6614922" y="6858"/>
                      <a:pt x="6614922" y="15240"/>
                    </a:cubicBezTo>
                    <a:lnTo>
                      <a:pt x="6614922" y="362839"/>
                    </a:lnTo>
                    <a:cubicBezTo>
                      <a:pt x="6614922" y="371221"/>
                      <a:pt x="6607937" y="378079"/>
                      <a:pt x="6599174" y="378079"/>
                    </a:cubicBezTo>
                    <a:lnTo>
                      <a:pt x="15748" y="378079"/>
                    </a:lnTo>
                    <a:cubicBezTo>
                      <a:pt x="7112" y="378079"/>
                      <a:pt x="0" y="371221"/>
                      <a:pt x="0" y="362839"/>
                    </a:cubicBezTo>
                    <a:close/>
                  </a:path>
                </a:pathLst>
              </a:custGeom>
              <a:solidFill>
                <a:srgbClr val="CCE5FF"/>
              </a:solidFill>
            </p:spPr>
          </p:sp>
          <p:sp>
            <p:nvSpPr>
              <p:cNvPr name="Freeform 54" id="54"/>
              <p:cNvSpPr/>
              <p:nvPr/>
            </p:nvSpPr>
            <p:spPr>
              <a:xfrm flipH="false" flipV="false" rot="0">
                <a:off x="0" y="0"/>
                <a:ext cx="6627622" cy="390779"/>
              </a:xfrm>
              <a:custGeom>
                <a:avLst/>
                <a:gdLst/>
                <a:ahLst/>
                <a:cxnLst/>
                <a:rect r="r" b="b" t="t" l="l"/>
                <a:pathLst>
                  <a:path h="390779" w="6627622">
                    <a:moveTo>
                      <a:pt x="0" y="21590"/>
                    </a:moveTo>
                    <a:cubicBezTo>
                      <a:pt x="0" y="9525"/>
                      <a:pt x="10033" y="0"/>
                      <a:pt x="22098" y="0"/>
                    </a:cubicBezTo>
                    <a:lnTo>
                      <a:pt x="6605524" y="0"/>
                    </a:lnTo>
                    <a:lnTo>
                      <a:pt x="6605524" y="6350"/>
                    </a:lnTo>
                    <a:lnTo>
                      <a:pt x="6605524" y="0"/>
                    </a:lnTo>
                    <a:cubicBezTo>
                      <a:pt x="6617462" y="0"/>
                      <a:pt x="6627622" y="9525"/>
                      <a:pt x="6627622" y="21590"/>
                    </a:cubicBezTo>
                    <a:lnTo>
                      <a:pt x="6621272" y="21590"/>
                    </a:lnTo>
                    <a:lnTo>
                      <a:pt x="6627622" y="21590"/>
                    </a:lnTo>
                    <a:lnTo>
                      <a:pt x="6627622" y="369189"/>
                    </a:lnTo>
                    <a:lnTo>
                      <a:pt x="6621272" y="369189"/>
                    </a:lnTo>
                    <a:lnTo>
                      <a:pt x="6627622" y="369189"/>
                    </a:lnTo>
                    <a:cubicBezTo>
                      <a:pt x="6627622" y="381254"/>
                      <a:pt x="6617589" y="390779"/>
                      <a:pt x="6605524" y="390779"/>
                    </a:cubicBezTo>
                    <a:lnTo>
                      <a:pt x="6605524" y="384429"/>
                    </a:lnTo>
                    <a:lnTo>
                      <a:pt x="6605524" y="390779"/>
                    </a:lnTo>
                    <a:lnTo>
                      <a:pt x="22098" y="390779"/>
                    </a:lnTo>
                    <a:lnTo>
                      <a:pt x="22098" y="384429"/>
                    </a:lnTo>
                    <a:lnTo>
                      <a:pt x="22098" y="390779"/>
                    </a:lnTo>
                    <a:cubicBezTo>
                      <a:pt x="10160" y="390779"/>
                      <a:pt x="0" y="381254"/>
                      <a:pt x="0" y="369189"/>
                    </a:cubicBezTo>
                    <a:lnTo>
                      <a:pt x="0" y="21590"/>
                    </a:lnTo>
                    <a:lnTo>
                      <a:pt x="6350" y="21590"/>
                    </a:lnTo>
                    <a:lnTo>
                      <a:pt x="0" y="21590"/>
                    </a:lnTo>
                    <a:moveTo>
                      <a:pt x="12700" y="21590"/>
                    </a:moveTo>
                    <a:lnTo>
                      <a:pt x="12700" y="369189"/>
                    </a:lnTo>
                    <a:lnTo>
                      <a:pt x="6350" y="369189"/>
                    </a:lnTo>
                    <a:lnTo>
                      <a:pt x="12700" y="369189"/>
                    </a:lnTo>
                    <a:cubicBezTo>
                      <a:pt x="12700" y="373888"/>
                      <a:pt x="16764" y="378079"/>
                      <a:pt x="22098" y="378079"/>
                    </a:cubicBezTo>
                    <a:lnTo>
                      <a:pt x="6605524" y="378079"/>
                    </a:lnTo>
                    <a:cubicBezTo>
                      <a:pt x="6610858" y="378079"/>
                      <a:pt x="6614922" y="373888"/>
                      <a:pt x="6614922" y="369189"/>
                    </a:cubicBezTo>
                    <a:lnTo>
                      <a:pt x="6614922" y="21590"/>
                    </a:lnTo>
                    <a:cubicBezTo>
                      <a:pt x="6614922" y="16891"/>
                      <a:pt x="6610858" y="12700"/>
                      <a:pt x="6605524" y="12700"/>
                    </a:cubicBezTo>
                    <a:lnTo>
                      <a:pt x="22098" y="12700"/>
                    </a:lnTo>
                    <a:lnTo>
                      <a:pt x="22098" y="6350"/>
                    </a:lnTo>
                    <a:lnTo>
                      <a:pt x="22098" y="12700"/>
                    </a:lnTo>
                    <a:cubicBezTo>
                      <a:pt x="16764" y="12700"/>
                      <a:pt x="12700" y="16891"/>
                      <a:pt x="12700" y="21590"/>
                    </a:cubicBezTo>
                    <a:close/>
                  </a:path>
                </a:pathLst>
              </a:custGeom>
              <a:solidFill>
                <a:srgbClr val="B2CBE5"/>
              </a:solidFill>
            </p:spPr>
          </p:sp>
        </p:grpSp>
        <p:grpSp>
          <p:nvGrpSpPr>
            <p:cNvPr name="Group 55" id="55"/>
            <p:cNvGrpSpPr/>
            <p:nvPr/>
          </p:nvGrpSpPr>
          <p:grpSpPr>
            <a:xfrm rot="0">
              <a:off x="123930" y="447358"/>
              <a:ext cx="2731452" cy="314960"/>
              <a:chOff x="0" y="0"/>
              <a:chExt cx="5121473" cy="590550"/>
            </a:xfrm>
          </p:grpSpPr>
          <p:sp>
            <p:nvSpPr>
              <p:cNvPr name="Freeform 56" id="56"/>
              <p:cNvSpPr/>
              <p:nvPr/>
            </p:nvSpPr>
            <p:spPr>
              <a:xfrm flipH="false" flipV="false" rot="0">
                <a:off x="0" y="0"/>
                <a:ext cx="5121473" cy="590550"/>
              </a:xfrm>
              <a:custGeom>
                <a:avLst/>
                <a:gdLst/>
                <a:ahLst/>
                <a:cxnLst/>
                <a:rect r="r" b="b" t="t" l="l"/>
                <a:pathLst>
                  <a:path h="590550" w="5121473">
                    <a:moveTo>
                      <a:pt x="0" y="0"/>
                    </a:moveTo>
                    <a:lnTo>
                      <a:pt x="5121473" y="0"/>
                    </a:lnTo>
                    <a:lnTo>
                      <a:pt x="5121473" y="590550"/>
                    </a:lnTo>
                    <a:lnTo>
                      <a:pt x="0" y="590550"/>
                    </a:lnTo>
                    <a:close/>
                  </a:path>
                </a:pathLst>
              </a:custGeom>
              <a:solidFill>
                <a:srgbClr val="000000">
                  <a:alpha val="0"/>
                </a:srgbClr>
              </a:solidFill>
            </p:spPr>
          </p:sp>
          <p:sp>
            <p:nvSpPr>
              <p:cNvPr name="TextBox 57" id="57"/>
              <p:cNvSpPr txBox="true"/>
              <p:nvPr/>
            </p:nvSpPr>
            <p:spPr>
              <a:xfrm>
                <a:off x="0" y="-9525"/>
                <a:ext cx="5121473" cy="600075"/>
              </a:xfrm>
              <a:prstGeom prst="rect">
                <a:avLst/>
              </a:prstGeom>
            </p:spPr>
            <p:txBody>
              <a:bodyPr anchor="t" rtlCol="false" tIns="0" lIns="0" bIns="0" rIns="0"/>
              <a:lstStyle/>
              <a:p>
                <a:pPr algn="l">
                  <a:lnSpc>
                    <a:spcPts val="1833"/>
                  </a:lnSpc>
                </a:pPr>
                <a:r>
                  <a:rPr lang="en-US" sz="1466" b="true">
                    <a:solidFill>
                      <a:srgbClr val="233E7A"/>
                    </a:solidFill>
                    <a:latin typeface="Nunito Bold"/>
                    <a:ea typeface="Nunito Bold"/>
                    <a:cs typeface="Nunito Bold"/>
                    <a:sym typeface="Nunito Bold"/>
                  </a:rPr>
                  <a:t>Strategic Repositioning</a:t>
                </a:r>
              </a:p>
            </p:txBody>
          </p:sp>
        </p:grpSp>
      </p:grpSp>
      <p:sp>
        <p:nvSpPr>
          <p:cNvPr name="TextBox 58" id="58"/>
          <p:cNvSpPr txBox="true"/>
          <p:nvPr/>
        </p:nvSpPr>
        <p:spPr>
          <a:xfrm rot="0">
            <a:off x="2812196" y="5232432"/>
            <a:ext cx="3651786" cy="344297"/>
          </a:xfrm>
          <a:prstGeom prst="rect">
            <a:avLst/>
          </a:prstGeom>
        </p:spPr>
        <p:txBody>
          <a:bodyPr anchor="t" rtlCol="false" tIns="0" lIns="0" bIns="0" rIns="0">
            <a:spAutoFit/>
          </a:bodyPr>
          <a:lstStyle/>
          <a:p>
            <a:pPr algn="ctr">
              <a:lnSpc>
                <a:spcPts val="2547"/>
              </a:lnSpc>
            </a:pPr>
            <a:r>
              <a:rPr lang="en-US" b="true" sz="1819">
                <a:solidFill>
                  <a:srgbClr val="233E7A"/>
                </a:solidFill>
                <a:latin typeface="Avenir Bold"/>
                <a:ea typeface="Avenir Bold"/>
                <a:cs typeface="Avenir Bold"/>
                <a:sym typeface="Avenir Bold"/>
              </a:rPr>
              <a:t>Strategic Opportunities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grpSp>
        <p:nvGrpSpPr>
          <p:cNvPr name="Group 3" id="3"/>
          <p:cNvGrpSpPr/>
          <p:nvPr/>
        </p:nvGrpSpPr>
        <p:grpSpPr>
          <a:xfrm rot="0">
            <a:off x="8973" y="0"/>
            <a:ext cx="9762573" cy="7083907"/>
            <a:chOff x="0" y="0"/>
            <a:chExt cx="13016764" cy="9445210"/>
          </a:xfrm>
        </p:grpSpPr>
        <p:sp>
          <p:nvSpPr>
            <p:cNvPr name="Freeform 4" id="4"/>
            <p:cNvSpPr/>
            <p:nvPr/>
          </p:nvSpPr>
          <p:spPr>
            <a:xfrm flipH="true" flipV="false" rot="-10800000">
              <a:off x="9537400" y="0"/>
              <a:ext cx="3479365" cy="2833076"/>
            </a:xfrm>
            <a:custGeom>
              <a:avLst/>
              <a:gdLst/>
              <a:ahLst/>
              <a:cxnLst/>
              <a:rect r="r" b="b" t="t" l="l"/>
              <a:pathLst>
                <a:path h="2833076" w="3479365">
                  <a:moveTo>
                    <a:pt x="3479364" y="0"/>
                  </a:moveTo>
                  <a:lnTo>
                    <a:pt x="0" y="0"/>
                  </a:lnTo>
                  <a:lnTo>
                    <a:pt x="0" y="2833076"/>
                  </a:lnTo>
                  <a:lnTo>
                    <a:pt x="3479364" y="2833076"/>
                  </a:lnTo>
                  <a:lnTo>
                    <a:pt x="3479364" y="0"/>
                  </a:lnTo>
                  <a:close/>
                </a:path>
              </a:pathLst>
            </a:custGeom>
            <a:blipFill>
              <a:blip r:embed="rId3"/>
              <a:stretch>
                <a:fillRect l="0" t="-45" r="0" b="-45"/>
              </a:stretch>
            </a:blipFill>
          </p:spPr>
        </p:sp>
        <p:sp>
          <p:nvSpPr>
            <p:cNvPr name="Freeform 5" id="5"/>
            <p:cNvSpPr/>
            <p:nvPr/>
          </p:nvSpPr>
          <p:spPr>
            <a:xfrm flipH="false" flipV="false" rot="0">
              <a:off x="4839678" y="373506"/>
              <a:ext cx="3970871" cy="838708"/>
            </a:xfrm>
            <a:custGeom>
              <a:avLst/>
              <a:gdLst/>
              <a:ahLst/>
              <a:cxnLst/>
              <a:rect r="r" b="b" t="t" l="l"/>
              <a:pathLst>
                <a:path h="838708" w="3970871">
                  <a:moveTo>
                    <a:pt x="0" y="0"/>
                  </a:moveTo>
                  <a:lnTo>
                    <a:pt x="3970871" y="0"/>
                  </a:lnTo>
                  <a:lnTo>
                    <a:pt x="3970871" y="838707"/>
                  </a:lnTo>
                  <a:lnTo>
                    <a:pt x="0" y="838707"/>
                  </a:lnTo>
                  <a:lnTo>
                    <a:pt x="0" y="0"/>
                  </a:lnTo>
                  <a:close/>
                </a:path>
              </a:pathLst>
            </a:custGeom>
            <a:blipFill>
              <a:blip r:embed="rId4"/>
              <a:stretch>
                <a:fillRect l="0" t="-45" r="0" b="-45"/>
              </a:stretch>
            </a:blipFill>
          </p:spPr>
        </p:sp>
        <p:sp>
          <p:nvSpPr>
            <p:cNvPr name="Freeform 6" id="6"/>
            <p:cNvSpPr/>
            <p:nvPr/>
          </p:nvSpPr>
          <p:spPr>
            <a:xfrm flipH="false" flipV="false" rot="0">
              <a:off x="300235" y="443039"/>
              <a:ext cx="3117844" cy="819974"/>
            </a:xfrm>
            <a:custGeom>
              <a:avLst/>
              <a:gdLst/>
              <a:ahLst/>
              <a:cxnLst/>
              <a:rect r="r" b="b" t="t" l="l"/>
              <a:pathLst>
                <a:path h="819974" w="3117844">
                  <a:moveTo>
                    <a:pt x="0" y="0"/>
                  </a:moveTo>
                  <a:lnTo>
                    <a:pt x="3117844" y="0"/>
                  </a:lnTo>
                  <a:lnTo>
                    <a:pt x="3117844" y="819974"/>
                  </a:lnTo>
                  <a:lnTo>
                    <a:pt x="0" y="819974"/>
                  </a:lnTo>
                  <a:lnTo>
                    <a:pt x="0" y="0"/>
                  </a:lnTo>
                  <a:close/>
                </a:path>
              </a:pathLst>
            </a:custGeom>
            <a:blipFill>
              <a:blip r:embed="rId5"/>
              <a:stretch>
                <a:fillRect l="-9843" t="-117544" r="-12372" b="-128542"/>
              </a:stretch>
            </a:blipFill>
          </p:spPr>
        </p:sp>
        <p:sp>
          <p:nvSpPr>
            <p:cNvPr name="Freeform 7" id="7"/>
            <p:cNvSpPr/>
            <p:nvPr/>
          </p:nvSpPr>
          <p:spPr>
            <a:xfrm flipH="false" flipV="false" rot="0">
              <a:off x="91707" y="8931930"/>
              <a:ext cx="1637765" cy="513279"/>
            </a:xfrm>
            <a:custGeom>
              <a:avLst/>
              <a:gdLst/>
              <a:ahLst/>
              <a:cxnLst/>
              <a:rect r="r" b="b" t="t" l="l"/>
              <a:pathLst>
                <a:path h="513279" w="1637765">
                  <a:moveTo>
                    <a:pt x="0" y="0"/>
                  </a:moveTo>
                  <a:lnTo>
                    <a:pt x="1637765" y="0"/>
                  </a:lnTo>
                  <a:lnTo>
                    <a:pt x="1637765" y="513280"/>
                  </a:lnTo>
                  <a:lnTo>
                    <a:pt x="0" y="513280"/>
                  </a:lnTo>
                  <a:lnTo>
                    <a:pt x="0" y="0"/>
                  </a:lnTo>
                  <a:close/>
                </a:path>
              </a:pathLst>
            </a:custGeom>
            <a:blipFill>
              <a:blip r:embed="rId6"/>
              <a:stretch>
                <a:fillRect l="0" t="-63" r="0" b="-63"/>
              </a:stretch>
            </a:blipFill>
          </p:spPr>
        </p:sp>
        <p:grpSp>
          <p:nvGrpSpPr>
            <p:cNvPr name="Group 8" id="8"/>
            <p:cNvGrpSpPr/>
            <p:nvPr/>
          </p:nvGrpSpPr>
          <p:grpSpPr>
            <a:xfrm rot="0">
              <a:off x="0" y="1381924"/>
              <a:ext cx="4297528" cy="591256"/>
              <a:chOff x="0" y="0"/>
              <a:chExt cx="566663" cy="77962"/>
            </a:xfrm>
          </p:grpSpPr>
          <p:sp>
            <p:nvSpPr>
              <p:cNvPr name="Freeform 9" id="9"/>
              <p:cNvSpPr/>
              <p:nvPr/>
            </p:nvSpPr>
            <p:spPr>
              <a:xfrm flipH="false" flipV="false" rot="0">
                <a:off x="0" y="0"/>
                <a:ext cx="566663" cy="77962"/>
              </a:xfrm>
              <a:custGeom>
                <a:avLst/>
                <a:gdLst/>
                <a:ahLst/>
                <a:cxnLst/>
                <a:rect r="r" b="b" t="t" l="l"/>
                <a:pathLst>
                  <a:path h="77962" w="566663">
                    <a:moveTo>
                      <a:pt x="0" y="0"/>
                    </a:moveTo>
                    <a:lnTo>
                      <a:pt x="566663" y="0"/>
                    </a:lnTo>
                    <a:lnTo>
                      <a:pt x="566663" y="77962"/>
                    </a:lnTo>
                    <a:lnTo>
                      <a:pt x="0" y="77962"/>
                    </a:lnTo>
                    <a:close/>
                  </a:path>
                </a:pathLst>
              </a:custGeom>
              <a:solidFill>
                <a:srgbClr val="233E7A"/>
              </a:solidFill>
            </p:spPr>
          </p:sp>
          <p:sp>
            <p:nvSpPr>
              <p:cNvPr name="TextBox 10" id="10"/>
              <p:cNvSpPr txBox="true"/>
              <p:nvPr/>
            </p:nvSpPr>
            <p:spPr>
              <a:xfrm>
                <a:off x="0" y="-76200"/>
                <a:ext cx="566663"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Competitive Pressure</a:t>
                </a:r>
              </a:p>
            </p:txBody>
          </p:sp>
        </p:grpSp>
      </p:grpSp>
      <p:grpSp>
        <p:nvGrpSpPr>
          <p:cNvPr name="Group 11" id="11"/>
          <p:cNvGrpSpPr/>
          <p:nvPr/>
        </p:nvGrpSpPr>
        <p:grpSpPr>
          <a:xfrm rot="0">
            <a:off x="8973" y="6569225"/>
            <a:ext cx="9753600" cy="754910"/>
            <a:chOff x="0" y="0"/>
            <a:chExt cx="13004800" cy="1006547"/>
          </a:xfrm>
        </p:grpSpPr>
        <p:grpSp>
          <p:nvGrpSpPr>
            <p:cNvPr name="Group 12" id="12"/>
            <p:cNvGrpSpPr/>
            <p:nvPr/>
          </p:nvGrpSpPr>
          <p:grpSpPr>
            <a:xfrm rot="0">
              <a:off x="0" y="0"/>
              <a:ext cx="13004800" cy="1006547"/>
              <a:chOff x="0" y="0"/>
              <a:chExt cx="3495470" cy="270543"/>
            </a:xfrm>
          </p:grpSpPr>
          <p:sp>
            <p:nvSpPr>
              <p:cNvPr name="Freeform 13" id="13"/>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4" id="14"/>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6" id="16"/>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7" id="17"/>
            <p:cNvGrpSpPr/>
            <p:nvPr/>
          </p:nvGrpSpPr>
          <p:grpSpPr>
            <a:xfrm rot="0">
              <a:off x="1748214" y="0"/>
              <a:ext cx="8787340" cy="1006547"/>
              <a:chOff x="0" y="0"/>
              <a:chExt cx="2361888" cy="270543"/>
            </a:xfrm>
          </p:grpSpPr>
          <p:sp>
            <p:nvSpPr>
              <p:cNvPr name="Freeform 18" id="18"/>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9" id="19"/>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1" id="21"/>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2" id="22"/>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3" id="23"/>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4" id="24"/>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5" id="25"/>
          <p:cNvGrpSpPr/>
          <p:nvPr/>
        </p:nvGrpSpPr>
        <p:grpSpPr>
          <a:xfrm rot="0">
            <a:off x="535114" y="1774152"/>
            <a:ext cx="8486966" cy="751402"/>
            <a:chOff x="0" y="0"/>
            <a:chExt cx="21217416" cy="1878506"/>
          </a:xfrm>
        </p:grpSpPr>
        <p:sp>
          <p:nvSpPr>
            <p:cNvPr name="Freeform 26" id="26"/>
            <p:cNvSpPr/>
            <p:nvPr/>
          </p:nvSpPr>
          <p:spPr>
            <a:xfrm flipH="false" flipV="false" rot="0">
              <a:off x="0" y="0"/>
              <a:ext cx="21217415" cy="1878506"/>
            </a:xfrm>
            <a:custGeom>
              <a:avLst/>
              <a:gdLst/>
              <a:ahLst/>
              <a:cxnLst/>
              <a:rect r="r" b="b" t="t" l="l"/>
              <a:pathLst>
                <a:path h="1878506" w="21217415">
                  <a:moveTo>
                    <a:pt x="0" y="0"/>
                  </a:moveTo>
                  <a:lnTo>
                    <a:pt x="21217415" y="0"/>
                  </a:lnTo>
                  <a:lnTo>
                    <a:pt x="21217415" y="1878506"/>
                  </a:lnTo>
                  <a:lnTo>
                    <a:pt x="0" y="1878506"/>
                  </a:lnTo>
                  <a:close/>
                </a:path>
              </a:pathLst>
            </a:custGeom>
            <a:solidFill>
              <a:srgbClr val="000000">
                <a:alpha val="0"/>
              </a:srgbClr>
            </a:solidFill>
          </p:spPr>
        </p:sp>
        <p:sp>
          <p:nvSpPr>
            <p:cNvPr name="TextBox 27" id="27"/>
            <p:cNvSpPr txBox="true"/>
            <p:nvPr/>
          </p:nvSpPr>
          <p:spPr>
            <a:xfrm>
              <a:off x="0" y="-57150"/>
              <a:ext cx="21217416" cy="1935656"/>
            </a:xfrm>
            <a:prstGeom prst="rect">
              <a:avLst/>
            </a:prstGeom>
          </p:spPr>
          <p:txBody>
            <a:bodyPr anchor="t" rtlCol="false" tIns="0" lIns="0" bIns="0" rIns="0"/>
            <a:lstStyle/>
            <a:p>
              <a:pPr algn="ctr" marL="0" indent="0" lvl="0">
                <a:lnSpc>
                  <a:spcPts val="1982"/>
                </a:lnSpc>
                <a:spcBef>
                  <a:spcPct val="0"/>
                </a:spcBef>
              </a:pPr>
              <a:r>
                <a:rPr lang="en-US" sz="1416" strike="noStrike" u="none">
                  <a:solidFill>
                    <a:srgbClr val="000000"/>
                  </a:solidFill>
                  <a:latin typeface="Avenir"/>
                  <a:ea typeface="Avenir"/>
                  <a:cs typeface="Avenir"/>
                  <a:sym typeface="Avenir"/>
                </a:rPr>
                <a:t>Competitive pressure refers to the intensity with which other companies in the same sector influence an organization's strategic decisions. This pressure manifests through multiple channels and often triggers location reconsiderations.</a:t>
              </a:r>
            </a:p>
          </p:txBody>
        </p:sp>
      </p:grpSp>
      <p:grpSp>
        <p:nvGrpSpPr>
          <p:cNvPr name="Group 28" id="28"/>
          <p:cNvGrpSpPr/>
          <p:nvPr/>
        </p:nvGrpSpPr>
        <p:grpSpPr>
          <a:xfrm rot="0">
            <a:off x="535114" y="2658904"/>
            <a:ext cx="8387986" cy="842169"/>
            <a:chOff x="0" y="0"/>
            <a:chExt cx="20969966" cy="2105422"/>
          </a:xfrm>
        </p:grpSpPr>
        <p:sp>
          <p:nvSpPr>
            <p:cNvPr name="Freeform 29" id="29"/>
            <p:cNvSpPr/>
            <p:nvPr/>
          </p:nvSpPr>
          <p:spPr>
            <a:xfrm flipH="false" flipV="false" rot="0">
              <a:off x="10926" y="6350"/>
              <a:ext cx="20948221" cy="2092706"/>
            </a:xfrm>
            <a:custGeom>
              <a:avLst/>
              <a:gdLst/>
              <a:ahLst/>
              <a:cxnLst/>
              <a:rect r="r" b="b" t="t" l="l"/>
              <a:pathLst>
                <a:path h="2092706" w="20948221">
                  <a:moveTo>
                    <a:pt x="0" y="15240"/>
                  </a:moveTo>
                  <a:cubicBezTo>
                    <a:pt x="0" y="6858"/>
                    <a:pt x="11800" y="0"/>
                    <a:pt x="26441" y="0"/>
                  </a:cubicBezTo>
                  <a:lnTo>
                    <a:pt x="20921779" y="0"/>
                  </a:lnTo>
                  <a:cubicBezTo>
                    <a:pt x="20936420" y="0"/>
                    <a:pt x="20948221" y="6858"/>
                    <a:pt x="20948221" y="15240"/>
                  </a:cubicBezTo>
                  <a:lnTo>
                    <a:pt x="20948221" y="2077466"/>
                  </a:lnTo>
                  <a:cubicBezTo>
                    <a:pt x="20948221" y="2085848"/>
                    <a:pt x="20936420" y="2092706"/>
                    <a:pt x="20921779" y="2092706"/>
                  </a:cubicBezTo>
                  <a:lnTo>
                    <a:pt x="26441" y="2092706"/>
                  </a:lnTo>
                  <a:cubicBezTo>
                    <a:pt x="11800" y="2092706"/>
                    <a:pt x="0" y="2085848"/>
                    <a:pt x="0" y="2077466"/>
                  </a:cubicBezTo>
                  <a:close/>
                </a:path>
              </a:pathLst>
            </a:custGeom>
            <a:solidFill>
              <a:srgbClr val="016EB5"/>
            </a:solidFill>
          </p:spPr>
        </p:sp>
        <p:sp>
          <p:nvSpPr>
            <p:cNvPr name="Freeform 30" id="30"/>
            <p:cNvSpPr/>
            <p:nvPr/>
          </p:nvSpPr>
          <p:spPr>
            <a:xfrm flipH="false" flipV="false" rot="0">
              <a:off x="0" y="0"/>
              <a:ext cx="20970029" cy="2105406"/>
            </a:xfrm>
            <a:custGeom>
              <a:avLst/>
              <a:gdLst/>
              <a:ahLst/>
              <a:cxnLst/>
              <a:rect r="r" b="b" t="t" l="l"/>
              <a:pathLst>
                <a:path h="2105406" w="20970029">
                  <a:moveTo>
                    <a:pt x="0" y="21590"/>
                  </a:moveTo>
                  <a:cubicBezTo>
                    <a:pt x="0" y="9652"/>
                    <a:pt x="16826" y="0"/>
                    <a:pt x="37367" y="0"/>
                  </a:cubicBezTo>
                  <a:lnTo>
                    <a:pt x="20932705" y="0"/>
                  </a:lnTo>
                  <a:lnTo>
                    <a:pt x="20932705" y="6350"/>
                  </a:lnTo>
                  <a:lnTo>
                    <a:pt x="20932705" y="0"/>
                  </a:lnTo>
                  <a:cubicBezTo>
                    <a:pt x="20953247" y="0"/>
                    <a:pt x="20970029" y="9652"/>
                    <a:pt x="20970029" y="21590"/>
                  </a:cubicBezTo>
                  <a:lnTo>
                    <a:pt x="20959147" y="21590"/>
                  </a:lnTo>
                  <a:lnTo>
                    <a:pt x="20970029" y="21590"/>
                  </a:lnTo>
                  <a:lnTo>
                    <a:pt x="20970029" y="2083816"/>
                  </a:lnTo>
                  <a:lnTo>
                    <a:pt x="20959147" y="2083816"/>
                  </a:lnTo>
                  <a:lnTo>
                    <a:pt x="20970029" y="2083816"/>
                  </a:lnTo>
                  <a:cubicBezTo>
                    <a:pt x="20970029" y="2095754"/>
                    <a:pt x="20953247" y="2105406"/>
                    <a:pt x="20932705" y="2105406"/>
                  </a:cubicBezTo>
                  <a:lnTo>
                    <a:pt x="20932705" y="2099056"/>
                  </a:lnTo>
                  <a:lnTo>
                    <a:pt x="20932705" y="2105406"/>
                  </a:lnTo>
                  <a:lnTo>
                    <a:pt x="37367" y="2105406"/>
                  </a:lnTo>
                  <a:lnTo>
                    <a:pt x="37367" y="2099056"/>
                  </a:lnTo>
                  <a:lnTo>
                    <a:pt x="37367" y="2105406"/>
                  </a:lnTo>
                  <a:cubicBezTo>
                    <a:pt x="16826" y="2105406"/>
                    <a:pt x="0" y="2095754"/>
                    <a:pt x="0" y="2083816"/>
                  </a:cubicBezTo>
                  <a:lnTo>
                    <a:pt x="0" y="21590"/>
                  </a:lnTo>
                  <a:lnTo>
                    <a:pt x="10926" y="21590"/>
                  </a:lnTo>
                  <a:lnTo>
                    <a:pt x="0" y="21590"/>
                  </a:lnTo>
                  <a:moveTo>
                    <a:pt x="21852" y="21590"/>
                  </a:moveTo>
                  <a:lnTo>
                    <a:pt x="21852" y="2083816"/>
                  </a:lnTo>
                  <a:lnTo>
                    <a:pt x="10926" y="2083816"/>
                  </a:lnTo>
                  <a:lnTo>
                    <a:pt x="21852" y="2083816"/>
                  </a:lnTo>
                  <a:cubicBezTo>
                    <a:pt x="21852" y="2088642"/>
                    <a:pt x="28626" y="2092706"/>
                    <a:pt x="37367" y="2092706"/>
                  </a:cubicBezTo>
                  <a:lnTo>
                    <a:pt x="20932705" y="2092706"/>
                  </a:lnTo>
                  <a:cubicBezTo>
                    <a:pt x="20941229" y="2092706"/>
                    <a:pt x="20948222" y="2088642"/>
                    <a:pt x="20948222" y="2083816"/>
                  </a:cubicBezTo>
                  <a:lnTo>
                    <a:pt x="20948222" y="21590"/>
                  </a:lnTo>
                  <a:cubicBezTo>
                    <a:pt x="20948222" y="16764"/>
                    <a:pt x="20941447" y="12700"/>
                    <a:pt x="20932705" y="12700"/>
                  </a:cubicBezTo>
                  <a:lnTo>
                    <a:pt x="37367" y="12700"/>
                  </a:lnTo>
                  <a:lnTo>
                    <a:pt x="37367" y="6350"/>
                  </a:lnTo>
                  <a:lnTo>
                    <a:pt x="37367" y="12700"/>
                  </a:lnTo>
                  <a:cubicBezTo>
                    <a:pt x="28626" y="12700"/>
                    <a:pt x="21852" y="16764"/>
                    <a:pt x="21852" y="21590"/>
                  </a:cubicBezTo>
                  <a:close/>
                </a:path>
              </a:pathLst>
            </a:custGeom>
            <a:solidFill>
              <a:srgbClr val="016EB5"/>
            </a:solidFill>
          </p:spPr>
        </p:sp>
      </p:grpSp>
      <p:grpSp>
        <p:nvGrpSpPr>
          <p:cNvPr name="Group 31" id="31"/>
          <p:cNvGrpSpPr/>
          <p:nvPr/>
        </p:nvGrpSpPr>
        <p:grpSpPr>
          <a:xfrm rot="0">
            <a:off x="635445" y="2778840"/>
            <a:ext cx="2210897" cy="295396"/>
            <a:chOff x="0" y="0"/>
            <a:chExt cx="5527244" cy="738490"/>
          </a:xfrm>
        </p:grpSpPr>
        <p:sp>
          <p:nvSpPr>
            <p:cNvPr name="Freeform 32" id="32"/>
            <p:cNvSpPr/>
            <p:nvPr/>
          </p:nvSpPr>
          <p:spPr>
            <a:xfrm flipH="false" flipV="false" rot="0">
              <a:off x="0" y="0"/>
              <a:ext cx="5527244" cy="738490"/>
            </a:xfrm>
            <a:custGeom>
              <a:avLst/>
              <a:gdLst/>
              <a:ahLst/>
              <a:cxnLst/>
              <a:rect r="r" b="b" t="t" l="l"/>
              <a:pathLst>
                <a:path h="738490" w="5527244">
                  <a:moveTo>
                    <a:pt x="0" y="0"/>
                  </a:moveTo>
                  <a:lnTo>
                    <a:pt x="5527244" y="0"/>
                  </a:lnTo>
                  <a:lnTo>
                    <a:pt x="5527244" y="738490"/>
                  </a:lnTo>
                  <a:lnTo>
                    <a:pt x="0" y="738490"/>
                  </a:lnTo>
                  <a:close/>
                </a:path>
              </a:pathLst>
            </a:custGeom>
            <a:solidFill>
              <a:srgbClr val="000000">
                <a:alpha val="0"/>
              </a:srgbClr>
            </a:solidFill>
          </p:spPr>
        </p:sp>
        <p:sp>
          <p:nvSpPr>
            <p:cNvPr name="TextBox 33" id="33"/>
            <p:cNvSpPr txBox="true"/>
            <p:nvPr/>
          </p:nvSpPr>
          <p:spPr>
            <a:xfrm>
              <a:off x="0" y="-66675"/>
              <a:ext cx="5527244"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Direct Competitors</a:t>
              </a:r>
            </a:p>
          </p:txBody>
        </p:sp>
      </p:grpSp>
      <p:grpSp>
        <p:nvGrpSpPr>
          <p:cNvPr name="Group 34" id="34"/>
          <p:cNvGrpSpPr/>
          <p:nvPr/>
        </p:nvGrpSpPr>
        <p:grpSpPr>
          <a:xfrm rot="0">
            <a:off x="535114" y="3021727"/>
            <a:ext cx="8268050" cy="426359"/>
            <a:chOff x="0" y="0"/>
            <a:chExt cx="20670126" cy="1065896"/>
          </a:xfrm>
        </p:grpSpPr>
        <p:sp>
          <p:nvSpPr>
            <p:cNvPr name="Freeform 35" id="35"/>
            <p:cNvSpPr/>
            <p:nvPr/>
          </p:nvSpPr>
          <p:spPr>
            <a:xfrm flipH="false" flipV="false" rot="0">
              <a:off x="0" y="0"/>
              <a:ext cx="20670126" cy="1065896"/>
            </a:xfrm>
            <a:custGeom>
              <a:avLst/>
              <a:gdLst/>
              <a:ahLst/>
              <a:cxnLst/>
              <a:rect r="r" b="b" t="t" l="l"/>
              <a:pathLst>
                <a:path h="1065896" w="20670126">
                  <a:moveTo>
                    <a:pt x="0" y="0"/>
                  </a:moveTo>
                  <a:lnTo>
                    <a:pt x="20670126" y="0"/>
                  </a:lnTo>
                  <a:lnTo>
                    <a:pt x="20670126" y="1065896"/>
                  </a:lnTo>
                  <a:lnTo>
                    <a:pt x="0" y="1065896"/>
                  </a:lnTo>
                  <a:close/>
                </a:path>
              </a:pathLst>
            </a:custGeom>
            <a:solidFill>
              <a:srgbClr val="000000">
                <a:alpha val="0"/>
              </a:srgbClr>
            </a:solidFill>
          </p:spPr>
        </p:sp>
        <p:sp>
          <p:nvSpPr>
            <p:cNvPr name="TextBox 36" id="36"/>
            <p:cNvSpPr txBox="true"/>
            <p:nvPr/>
          </p:nvSpPr>
          <p:spPr>
            <a:xfrm>
              <a:off x="0" y="-57150"/>
              <a:ext cx="20670126" cy="1123046"/>
            </a:xfrm>
            <a:prstGeom prst="rect">
              <a:avLst/>
            </a:prstGeom>
          </p:spPr>
          <p:txBody>
            <a:bodyPr anchor="t" rtlCol="false" tIns="0" lIns="0" bIns="0" rIns="0"/>
            <a:lstStyle/>
            <a:p>
              <a:pPr algn="l" marL="262542" indent="-131271" lvl="1">
                <a:lnSpc>
                  <a:spcPts val="1702"/>
                </a:lnSpc>
                <a:spcBef>
                  <a:spcPct val="0"/>
                </a:spcBef>
                <a:buFont typeface="Arial"/>
                <a:buChar char="•"/>
              </a:pPr>
              <a:r>
                <a:rPr lang="en-US" sz="1216" strike="noStrike" u="none">
                  <a:solidFill>
                    <a:srgbClr val="FFFFFF"/>
                  </a:solidFill>
                  <a:latin typeface="Avenir"/>
                  <a:ea typeface="Avenir"/>
                  <a:cs typeface="Avenir"/>
                  <a:sym typeface="Avenir"/>
                </a:rPr>
                <a:t>Companies offering similar products to the same target market, creating immediate pressure through pricing, features, and availability.</a:t>
              </a:r>
            </a:p>
          </p:txBody>
        </p:sp>
      </p:grpSp>
      <p:grpSp>
        <p:nvGrpSpPr>
          <p:cNvPr name="Group 37" id="37"/>
          <p:cNvGrpSpPr/>
          <p:nvPr/>
        </p:nvGrpSpPr>
        <p:grpSpPr>
          <a:xfrm rot="0">
            <a:off x="535114" y="3608309"/>
            <a:ext cx="8387986" cy="842169"/>
            <a:chOff x="0" y="0"/>
            <a:chExt cx="20969966" cy="2105422"/>
          </a:xfrm>
        </p:grpSpPr>
        <p:sp>
          <p:nvSpPr>
            <p:cNvPr name="Freeform 38" id="38"/>
            <p:cNvSpPr/>
            <p:nvPr/>
          </p:nvSpPr>
          <p:spPr>
            <a:xfrm flipH="false" flipV="false" rot="0">
              <a:off x="10926" y="6350"/>
              <a:ext cx="20948221" cy="2092706"/>
            </a:xfrm>
            <a:custGeom>
              <a:avLst/>
              <a:gdLst/>
              <a:ahLst/>
              <a:cxnLst/>
              <a:rect r="r" b="b" t="t" l="l"/>
              <a:pathLst>
                <a:path h="2092706" w="20948221">
                  <a:moveTo>
                    <a:pt x="0" y="15240"/>
                  </a:moveTo>
                  <a:cubicBezTo>
                    <a:pt x="0" y="6858"/>
                    <a:pt x="11800" y="0"/>
                    <a:pt x="26441" y="0"/>
                  </a:cubicBezTo>
                  <a:lnTo>
                    <a:pt x="20921779" y="0"/>
                  </a:lnTo>
                  <a:cubicBezTo>
                    <a:pt x="20936420" y="0"/>
                    <a:pt x="20948221" y="6858"/>
                    <a:pt x="20948221" y="15240"/>
                  </a:cubicBezTo>
                  <a:lnTo>
                    <a:pt x="20948221" y="2077466"/>
                  </a:lnTo>
                  <a:cubicBezTo>
                    <a:pt x="20948221" y="2085848"/>
                    <a:pt x="20936420" y="2092706"/>
                    <a:pt x="20921779" y="2092706"/>
                  </a:cubicBezTo>
                  <a:lnTo>
                    <a:pt x="26441" y="2092706"/>
                  </a:lnTo>
                  <a:cubicBezTo>
                    <a:pt x="11800" y="2092706"/>
                    <a:pt x="0" y="2085848"/>
                    <a:pt x="0" y="2077466"/>
                  </a:cubicBezTo>
                  <a:close/>
                </a:path>
              </a:pathLst>
            </a:custGeom>
            <a:solidFill>
              <a:srgbClr val="016EB5"/>
            </a:solidFill>
          </p:spPr>
        </p:sp>
        <p:sp>
          <p:nvSpPr>
            <p:cNvPr name="Freeform 39" id="39"/>
            <p:cNvSpPr/>
            <p:nvPr/>
          </p:nvSpPr>
          <p:spPr>
            <a:xfrm flipH="false" flipV="false" rot="0">
              <a:off x="0" y="0"/>
              <a:ext cx="20970029" cy="2105406"/>
            </a:xfrm>
            <a:custGeom>
              <a:avLst/>
              <a:gdLst/>
              <a:ahLst/>
              <a:cxnLst/>
              <a:rect r="r" b="b" t="t" l="l"/>
              <a:pathLst>
                <a:path h="2105406" w="20970029">
                  <a:moveTo>
                    <a:pt x="0" y="21590"/>
                  </a:moveTo>
                  <a:cubicBezTo>
                    <a:pt x="0" y="9652"/>
                    <a:pt x="16826" y="0"/>
                    <a:pt x="37367" y="0"/>
                  </a:cubicBezTo>
                  <a:lnTo>
                    <a:pt x="20932705" y="0"/>
                  </a:lnTo>
                  <a:lnTo>
                    <a:pt x="20932705" y="6350"/>
                  </a:lnTo>
                  <a:lnTo>
                    <a:pt x="20932705" y="0"/>
                  </a:lnTo>
                  <a:cubicBezTo>
                    <a:pt x="20953247" y="0"/>
                    <a:pt x="20970029" y="9652"/>
                    <a:pt x="20970029" y="21590"/>
                  </a:cubicBezTo>
                  <a:lnTo>
                    <a:pt x="20959147" y="21590"/>
                  </a:lnTo>
                  <a:lnTo>
                    <a:pt x="20970029" y="21590"/>
                  </a:lnTo>
                  <a:lnTo>
                    <a:pt x="20970029" y="2083816"/>
                  </a:lnTo>
                  <a:lnTo>
                    <a:pt x="20959147" y="2083816"/>
                  </a:lnTo>
                  <a:lnTo>
                    <a:pt x="20970029" y="2083816"/>
                  </a:lnTo>
                  <a:cubicBezTo>
                    <a:pt x="20970029" y="2095754"/>
                    <a:pt x="20953247" y="2105406"/>
                    <a:pt x="20932705" y="2105406"/>
                  </a:cubicBezTo>
                  <a:lnTo>
                    <a:pt x="20932705" y="2099056"/>
                  </a:lnTo>
                  <a:lnTo>
                    <a:pt x="20932705" y="2105406"/>
                  </a:lnTo>
                  <a:lnTo>
                    <a:pt x="37367" y="2105406"/>
                  </a:lnTo>
                  <a:lnTo>
                    <a:pt x="37367" y="2099056"/>
                  </a:lnTo>
                  <a:lnTo>
                    <a:pt x="37367" y="2105406"/>
                  </a:lnTo>
                  <a:cubicBezTo>
                    <a:pt x="16826" y="2105406"/>
                    <a:pt x="0" y="2095754"/>
                    <a:pt x="0" y="2083816"/>
                  </a:cubicBezTo>
                  <a:lnTo>
                    <a:pt x="0" y="21590"/>
                  </a:lnTo>
                  <a:lnTo>
                    <a:pt x="10926" y="21590"/>
                  </a:lnTo>
                  <a:lnTo>
                    <a:pt x="0" y="21590"/>
                  </a:lnTo>
                  <a:moveTo>
                    <a:pt x="21852" y="21590"/>
                  </a:moveTo>
                  <a:lnTo>
                    <a:pt x="21852" y="2083816"/>
                  </a:lnTo>
                  <a:lnTo>
                    <a:pt x="10926" y="2083816"/>
                  </a:lnTo>
                  <a:lnTo>
                    <a:pt x="21852" y="2083816"/>
                  </a:lnTo>
                  <a:cubicBezTo>
                    <a:pt x="21852" y="2088642"/>
                    <a:pt x="28626" y="2092706"/>
                    <a:pt x="37367" y="2092706"/>
                  </a:cubicBezTo>
                  <a:lnTo>
                    <a:pt x="20932705" y="2092706"/>
                  </a:lnTo>
                  <a:cubicBezTo>
                    <a:pt x="20941229" y="2092706"/>
                    <a:pt x="20948222" y="2088642"/>
                    <a:pt x="20948222" y="2083816"/>
                  </a:cubicBezTo>
                  <a:lnTo>
                    <a:pt x="20948222" y="21590"/>
                  </a:lnTo>
                  <a:cubicBezTo>
                    <a:pt x="20948222" y="16764"/>
                    <a:pt x="20941447" y="12700"/>
                    <a:pt x="20932705" y="12700"/>
                  </a:cubicBezTo>
                  <a:lnTo>
                    <a:pt x="37367" y="12700"/>
                  </a:lnTo>
                  <a:lnTo>
                    <a:pt x="37367" y="6350"/>
                  </a:lnTo>
                  <a:lnTo>
                    <a:pt x="37367" y="12700"/>
                  </a:lnTo>
                  <a:cubicBezTo>
                    <a:pt x="28626" y="12700"/>
                    <a:pt x="21852" y="16764"/>
                    <a:pt x="21852" y="21590"/>
                  </a:cubicBezTo>
                  <a:close/>
                </a:path>
              </a:pathLst>
            </a:custGeom>
            <a:solidFill>
              <a:srgbClr val="016EB5"/>
            </a:solidFill>
          </p:spPr>
        </p:sp>
      </p:grpSp>
      <p:grpSp>
        <p:nvGrpSpPr>
          <p:cNvPr name="Group 40" id="40"/>
          <p:cNvGrpSpPr/>
          <p:nvPr/>
        </p:nvGrpSpPr>
        <p:grpSpPr>
          <a:xfrm rot="0">
            <a:off x="635445" y="3733997"/>
            <a:ext cx="1404065" cy="295396"/>
            <a:chOff x="0" y="0"/>
            <a:chExt cx="3510162" cy="738490"/>
          </a:xfrm>
        </p:grpSpPr>
        <p:sp>
          <p:nvSpPr>
            <p:cNvPr name="Freeform 41" id="41"/>
            <p:cNvSpPr/>
            <p:nvPr/>
          </p:nvSpPr>
          <p:spPr>
            <a:xfrm flipH="false" flipV="false" rot="0">
              <a:off x="0" y="0"/>
              <a:ext cx="3510162" cy="738490"/>
            </a:xfrm>
            <a:custGeom>
              <a:avLst/>
              <a:gdLst/>
              <a:ahLst/>
              <a:cxnLst/>
              <a:rect r="r" b="b" t="t" l="l"/>
              <a:pathLst>
                <a:path h="738490" w="3510162">
                  <a:moveTo>
                    <a:pt x="0" y="0"/>
                  </a:moveTo>
                  <a:lnTo>
                    <a:pt x="3510162" y="0"/>
                  </a:lnTo>
                  <a:lnTo>
                    <a:pt x="3510162" y="738490"/>
                  </a:lnTo>
                  <a:lnTo>
                    <a:pt x="0" y="738490"/>
                  </a:lnTo>
                  <a:close/>
                </a:path>
              </a:pathLst>
            </a:custGeom>
            <a:solidFill>
              <a:srgbClr val="000000">
                <a:alpha val="0"/>
              </a:srgbClr>
            </a:solidFill>
            <a:ln cap="sq">
              <a:noFill/>
              <a:prstDash val="solid"/>
              <a:miter/>
            </a:ln>
          </p:spPr>
        </p:sp>
        <p:sp>
          <p:nvSpPr>
            <p:cNvPr name="TextBox 42" id="42"/>
            <p:cNvSpPr txBox="true"/>
            <p:nvPr/>
          </p:nvSpPr>
          <p:spPr>
            <a:xfrm>
              <a:off x="0" y="-66675"/>
              <a:ext cx="3510162"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New Entrants</a:t>
              </a:r>
            </a:p>
          </p:txBody>
        </p:sp>
      </p:grpSp>
      <p:grpSp>
        <p:nvGrpSpPr>
          <p:cNvPr name="Group 43" id="43"/>
          <p:cNvGrpSpPr/>
          <p:nvPr/>
        </p:nvGrpSpPr>
        <p:grpSpPr>
          <a:xfrm rot="0">
            <a:off x="535114" y="3971131"/>
            <a:ext cx="8268050" cy="426359"/>
            <a:chOff x="0" y="0"/>
            <a:chExt cx="20670126" cy="1065896"/>
          </a:xfrm>
        </p:grpSpPr>
        <p:sp>
          <p:nvSpPr>
            <p:cNvPr name="Freeform 44" id="44"/>
            <p:cNvSpPr/>
            <p:nvPr/>
          </p:nvSpPr>
          <p:spPr>
            <a:xfrm flipH="false" flipV="false" rot="0">
              <a:off x="0" y="0"/>
              <a:ext cx="20670126" cy="1065896"/>
            </a:xfrm>
            <a:custGeom>
              <a:avLst/>
              <a:gdLst/>
              <a:ahLst/>
              <a:cxnLst/>
              <a:rect r="r" b="b" t="t" l="l"/>
              <a:pathLst>
                <a:path h="1065896" w="20670126">
                  <a:moveTo>
                    <a:pt x="0" y="0"/>
                  </a:moveTo>
                  <a:lnTo>
                    <a:pt x="20670126" y="0"/>
                  </a:lnTo>
                  <a:lnTo>
                    <a:pt x="20670126" y="1065896"/>
                  </a:lnTo>
                  <a:lnTo>
                    <a:pt x="0" y="1065896"/>
                  </a:lnTo>
                  <a:close/>
                </a:path>
              </a:pathLst>
            </a:custGeom>
            <a:solidFill>
              <a:srgbClr val="000000">
                <a:alpha val="0"/>
              </a:srgbClr>
            </a:solidFill>
            <a:ln cap="sq">
              <a:noFill/>
              <a:prstDash val="solid"/>
              <a:miter/>
            </a:ln>
          </p:spPr>
        </p:sp>
        <p:sp>
          <p:nvSpPr>
            <p:cNvPr name="TextBox 45" id="45"/>
            <p:cNvSpPr txBox="true"/>
            <p:nvPr/>
          </p:nvSpPr>
          <p:spPr>
            <a:xfrm>
              <a:off x="0" y="-57150"/>
              <a:ext cx="20670126" cy="1123046"/>
            </a:xfrm>
            <a:prstGeom prst="rect">
              <a:avLst/>
            </a:prstGeom>
          </p:spPr>
          <p:txBody>
            <a:bodyPr anchor="t" rtlCol="false" tIns="0" lIns="0" bIns="0" rIns="0"/>
            <a:lstStyle/>
            <a:p>
              <a:pPr algn="l" marL="262542" indent="-131271" lvl="1">
                <a:lnSpc>
                  <a:spcPts val="1702"/>
                </a:lnSpc>
                <a:spcBef>
                  <a:spcPct val="0"/>
                </a:spcBef>
                <a:buFont typeface="Arial"/>
                <a:buChar char="•"/>
              </a:pPr>
              <a:r>
                <a:rPr lang="en-US" sz="1216" strike="noStrike" u="none">
                  <a:solidFill>
                    <a:srgbClr val="FFFFFF"/>
                  </a:solidFill>
                  <a:latin typeface="Avenir"/>
                  <a:ea typeface="Avenir"/>
                  <a:cs typeface="Avenir"/>
                  <a:sym typeface="Avenir"/>
                </a:rPr>
                <a:t>Companies entering markets with more agile or disruptive business models, often leveraging geographic advantages.</a:t>
              </a:r>
            </a:p>
          </p:txBody>
        </p:sp>
      </p:grpSp>
      <p:grpSp>
        <p:nvGrpSpPr>
          <p:cNvPr name="Group 46" id="46"/>
          <p:cNvGrpSpPr/>
          <p:nvPr/>
        </p:nvGrpSpPr>
        <p:grpSpPr>
          <a:xfrm rot="0">
            <a:off x="535114" y="4557713"/>
            <a:ext cx="8387986" cy="842169"/>
            <a:chOff x="0" y="0"/>
            <a:chExt cx="20969966" cy="2105422"/>
          </a:xfrm>
        </p:grpSpPr>
        <p:sp>
          <p:nvSpPr>
            <p:cNvPr name="Freeform 47" id="47"/>
            <p:cNvSpPr/>
            <p:nvPr/>
          </p:nvSpPr>
          <p:spPr>
            <a:xfrm flipH="false" flipV="false" rot="0">
              <a:off x="10926" y="6350"/>
              <a:ext cx="20948221" cy="2092706"/>
            </a:xfrm>
            <a:custGeom>
              <a:avLst/>
              <a:gdLst/>
              <a:ahLst/>
              <a:cxnLst/>
              <a:rect r="r" b="b" t="t" l="l"/>
              <a:pathLst>
                <a:path h="2092706" w="20948221">
                  <a:moveTo>
                    <a:pt x="0" y="15240"/>
                  </a:moveTo>
                  <a:cubicBezTo>
                    <a:pt x="0" y="6858"/>
                    <a:pt x="11800" y="0"/>
                    <a:pt x="26441" y="0"/>
                  </a:cubicBezTo>
                  <a:lnTo>
                    <a:pt x="20921779" y="0"/>
                  </a:lnTo>
                  <a:cubicBezTo>
                    <a:pt x="20936420" y="0"/>
                    <a:pt x="20948221" y="6858"/>
                    <a:pt x="20948221" y="15240"/>
                  </a:cubicBezTo>
                  <a:lnTo>
                    <a:pt x="20948221" y="2077466"/>
                  </a:lnTo>
                  <a:cubicBezTo>
                    <a:pt x="20948221" y="2085848"/>
                    <a:pt x="20936420" y="2092706"/>
                    <a:pt x="20921779" y="2092706"/>
                  </a:cubicBezTo>
                  <a:lnTo>
                    <a:pt x="26441" y="2092706"/>
                  </a:lnTo>
                  <a:cubicBezTo>
                    <a:pt x="11800" y="2092706"/>
                    <a:pt x="0" y="2085848"/>
                    <a:pt x="0" y="2077466"/>
                  </a:cubicBezTo>
                  <a:close/>
                </a:path>
              </a:pathLst>
            </a:custGeom>
            <a:solidFill>
              <a:srgbClr val="016EB5"/>
            </a:solidFill>
          </p:spPr>
        </p:sp>
        <p:sp>
          <p:nvSpPr>
            <p:cNvPr name="Freeform 48" id="48"/>
            <p:cNvSpPr/>
            <p:nvPr/>
          </p:nvSpPr>
          <p:spPr>
            <a:xfrm flipH="false" flipV="false" rot="0">
              <a:off x="0" y="0"/>
              <a:ext cx="20970029" cy="2105406"/>
            </a:xfrm>
            <a:custGeom>
              <a:avLst/>
              <a:gdLst/>
              <a:ahLst/>
              <a:cxnLst/>
              <a:rect r="r" b="b" t="t" l="l"/>
              <a:pathLst>
                <a:path h="2105406" w="20970029">
                  <a:moveTo>
                    <a:pt x="0" y="21590"/>
                  </a:moveTo>
                  <a:cubicBezTo>
                    <a:pt x="0" y="9652"/>
                    <a:pt x="16826" y="0"/>
                    <a:pt x="37367" y="0"/>
                  </a:cubicBezTo>
                  <a:lnTo>
                    <a:pt x="20932705" y="0"/>
                  </a:lnTo>
                  <a:lnTo>
                    <a:pt x="20932705" y="6350"/>
                  </a:lnTo>
                  <a:lnTo>
                    <a:pt x="20932705" y="0"/>
                  </a:lnTo>
                  <a:cubicBezTo>
                    <a:pt x="20953247" y="0"/>
                    <a:pt x="20970029" y="9652"/>
                    <a:pt x="20970029" y="21590"/>
                  </a:cubicBezTo>
                  <a:lnTo>
                    <a:pt x="20959147" y="21590"/>
                  </a:lnTo>
                  <a:lnTo>
                    <a:pt x="20970029" y="21590"/>
                  </a:lnTo>
                  <a:lnTo>
                    <a:pt x="20970029" y="2083816"/>
                  </a:lnTo>
                  <a:lnTo>
                    <a:pt x="20959147" y="2083816"/>
                  </a:lnTo>
                  <a:lnTo>
                    <a:pt x="20970029" y="2083816"/>
                  </a:lnTo>
                  <a:cubicBezTo>
                    <a:pt x="20970029" y="2095754"/>
                    <a:pt x="20953247" y="2105406"/>
                    <a:pt x="20932705" y="2105406"/>
                  </a:cubicBezTo>
                  <a:lnTo>
                    <a:pt x="20932705" y="2099056"/>
                  </a:lnTo>
                  <a:lnTo>
                    <a:pt x="20932705" y="2105406"/>
                  </a:lnTo>
                  <a:lnTo>
                    <a:pt x="37367" y="2105406"/>
                  </a:lnTo>
                  <a:lnTo>
                    <a:pt x="37367" y="2099056"/>
                  </a:lnTo>
                  <a:lnTo>
                    <a:pt x="37367" y="2105406"/>
                  </a:lnTo>
                  <a:cubicBezTo>
                    <a:pt x="16826" y="2105406"/>
                    <a:pt x="0" y="2095754"/>
                    <a:pt x="0" y="2083816"/>
                  </a:cubicBezTo>
                  <a:lnTo>
                    <a:pt x="0" y="21590"/>
                  </a:lnTo>
                  <a:lnTo>
                    <a:pt x="10926" y="21590"/>
                  </a:lnTo>
                  <a:lnTo>
                    <a:pt x="0" y="21590"/>
                  </a:lnTo>
                  <a:moveTo>
                    <a:pt x="21852" y="21590"/>
                  </a:moveTo>
                  <a:lnTo>
                    <a:pt x="21852" y="2083816"/>
                  </a:lnTo>
                  <a:lnTo>
                    <a:pt x="10926" y="2083816"/>
                  </a:lnTo>
                  <a:lnTo>
                    <a:pt x="21852" y="2083816"/>
                  </a:lnTo>
                  <a:cubicBezTo>
                    <a:pt x="21852" y="2088642"/>
                    <a:pt x="28626" y="2092706"/>
                    <a:pt x="37367" y="2092706"/>
                  </a:cubicBezTo>
                  <a:lnTo>
                    <a:pt x="20932705" y="2092706"/>
                  </a:lnTo>
                  <a:cubicBezTo>
                    <a:pt x="20941229" y="2092706"/>
                    <a:pt x="20948222" y="2088642"/>
                    <a:pt x="20948222" y="2083816"/>
                  </a:cubicBezTo>
                  <a:lnTo>
                    <a:pt x="20948222" y="21590"/>
                  </a:lnTo>
                  <a:cubicBezTo>
                    <a:pt x="20948222" y="16764"/>
                    <a:pt x="20941447" y="12700"/>
                    <a:pt x="20932705" y="12700"/>
                  </a:cubicBezTo>
                  <a:lnTo>
                    <a:pt x="37367" y="12700"/>
                  </a:lnTo>
                  <a:lnTo>
                    <a:pt x="37367" y="6350"/>
                  </a:lnTo>
                  <a:lnTo>
                    <a:pt x="37367" y="12700"/>
                  </a:lnTo>
                  <a:cubicBezTo>
                    <a:pt x="28626" y="12700"/>
                    <a:pt x="21852" y="16764"/>
                    <a:pt x="21852" y="21590"/>
                  </a:cubicBezTo>
                  <a:close/>
                </a:path>
              </a:pathLst>
            </a:custGeom>
            <a:solidFill>
              <a:srgbClr val="016EB5"/>
            </a:solidFill>
          </p:spPr>
        </p:sp>
      </p:grpSp>
      <p:grpSp>
        <p:nvGrpSpPr>
          <p:cNvPr name="Group 49" id="49"/>
          <p:cNvGrpSpPr/>
          <p:nvPr/>
        </p:nvGrpSpPr>
        <p:grpSpPr>
          <a:xfrm rot="0">
            <a:off x="635445" y="4679077"/>
            <a:ext cx="2593033" cy="295396"/>
            <a:chOff x="0" y="0"/>
            <a:chExt cx="6482583" cy="738490"/>
          </a:xfrm>
        </p:grpSpPr>
        <p:sp>
          <p:nvSpPr>
            <p:cNvPr name="Freeform 50" id="50"/>
            <p:cNvSpPr/>
            <p:nvPr/>
          </p:nvSpPr>
          <p:spPr>
            <a:xfrm flipH="false" flipV="false" rot="0">
              <a:off x="0" y="0"/>
              <a:ext cx="6482583" cy="738490"/>
            </a:xfrm>
            <a:custGeom>
              <a:avLst/>
              <a:gdLst/>
              <a:ahLst/>
              <a:cxnLst/>
              <a:rect r="r" b="b" t="t" l="l"/>
              <a:pathLst>
                <a:path h="738490" w="6482583">
                  <a:moveTo>
                    <a:pt x="0" y="0"/>
                  </a:moveTo>
                  <a:lnTo>
                    <a:pt x="6482583" y="0"/>
                  </a:lnTo>
                  <a:lnTo>
                    <a:pt x="6482583" y="738490"/>
                  </a:lnTo>
                  <a:lnTo>
                    <a:pt x="0" y="738490"/>
                  </a:lnTo>
                  <a:close/>
                </a:path>
              </a:pathLst>
            </a:custGeom>
            <a:solidFill>
              <a:srgbClr val="000000">
                <a:alpha val="0"/>
              </a:srgbClr>
            </a:solidFill>
            <a:ln cap="sq">
              <a:noFill/>
              <a:prstDash val="solid"/>
              <a:miter/>
            </a:ln>
          </p:spPr>
        </p:sp>
        <p:sp>
          <p:nvSpPr>
            <p:cNvPr name="TextBox 51" id="51"/>
            <p:cNvSpPr txBox="true"/>
            <p:nvPr/>
          </p:nvSpPr>
          <p:spPr>
            <a:xfrm>
              <a:off x="0" y="-66675"/>
              <a:ext cx="6482583"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Technological Substitutes</a:t>
              </a:r>
            </a:p>
          </p:txBody>
        </p:sp>
      </p:grpSp>
      <p:grpSp>
        <p:nvGrpSpPr>
          <p:cNvPr name="Group 52" id="52"/>
          <p:cNvGrpSpPr/>
          <p:nvPr/>
        </p:nvGrpSpPr>
        <p:grpSpPr>
          <a:xfrm rot="0">
            <a:off x="535114" y="4920536"/>
            <a:ext cx="8268050" cy="426359"/>
            <a:chOff x="0" y="0"/>
            <a:chExt cx="20670126" cy="1065896"/>
          </a:xfrm>
        </p:grpSpPr>
        <p:sp>
          <p:nvSpPr>
            <p:cNvPr name="Freeform 53" id="53"/>
            <p:cNvSpPr/>
            <p:nvPr/>
          </p:nvSpPr>
          <p:spPr>
            <a:xfrm flipH="false" flipV="false" rot="0">
              <a:off x="0" y="0"/>
              <a:ext cx="20670126" cy="1065896"/>
            </a:xfrm>
            <a:custGeom>
              <a:avLst/>
              <a:gdLst/>
              <a:ahLst/>
              <a:cxnLst/>
              <a:rect r="r" b="b" t="t" l="l"/>
              <a:pathLst>
                <a:path h="1065896" w="20670126">
                  <a:moveTo>
                    <a:pt x="0" y="0"/>
                  </a:moveTo>
                  <a:lnTo>
                    <a:pt x="20670126" y="0"/>
                  </a:lnTo>
                  <a:lnTo>
                    <a:pt x="20670126" y="1065896"/>
                  </a:lnTo>
                  <a:lnTo>
                    <a:pt x="0" y="1065896"/>
                  </a:lnTo>
                  <a:close/>
                </a:path>
              </a:pathLst>
            </a:custGeom>
            <a:solidFill>
              <a:srgbClr val="000000">
                <a:alpha val="0"/>
              </a:srgbClr>
            </a:solidFill>
            <a:ln cap="sq">
              <a:noFill/>
              <a:prstDash val="solid"/>
              <a:miter/>
            </a:ln>
          </p:spPr>
        </p:sp>
        <p:sp>
          <p:nvSpPr>
            <p:cNvPr name="TextBox 54" id="54"/>
            <p:cNvSpPr txBox="true"/>
            <p:nvPr/>
          </p:nvSpPr>
          <p:spPr>
            <a:xfrm>
              <a:off x="0" y="-57150"/>
              <a:ext cx="20670126" cy="1123046"/>
            </a:xfrm>
            <a:prstGeom prst="rect">
              <a:avLst/>
            </a:prstGeom>
          </p:spPr>
          <p:txBody>
            <a:bodyPr anchor="t" rtlCol="false" tIns="0" lIns="0" bIns="0" rIns="0"/>
            <a:lstStyle/>
            <a:p>
              <a:pPr algn="l" marL="262542" indent="-131271" lvl="1">
                <a:lnSpc>
                  <a:spcPts val="1702"/>
                </a:lnSpc>
                <a:spcBef>
                  <a:spcPct val="0"/>
                </a:spcBef>
                <a:buFont typeface="Arial"/>
                <a:buChar char="•"/>
              </a:pPr>
              <a:r>
                <a:rPr lang="en-US" sz="1216" strike="noStrike" u="none">
                  <a:solidFill>
                    <a:srgbClr val="FFFFFF"/>
                  </a:solidFill>
                  <a:latin typeface="Avenir"/>
                  <a:ea typeface="Avenir"/>
                  <a:cs typeface="Avenir"/>
                  <a:sym typeface="Avenir"/>
                </a:rPr>
                <a:t>Game-changing innovations that may emerge from specific innovation hubs, creating pressure to relocate to access these technologies.</a:t>
              </a:r>
            </a:p>
          </p:txBody>
        </p:sp>
      </p:grpSp>
      <p:grpSp>
        <p:nvGrpSpPr>
          <p:cNvPr name="Group 55" id="55"/>
          <p:cNvGrpSpPr/>
          <p:nvPr/>
        </p:nvGrpSpPr>
        <p:grpSpPr>
          <a:xfrm rot="0">
            <a:off x="535114" y="5507117"/>
            <a:ext cx="8387986" cy="842169"/>
            <a:chOff x="0" y="0"/>
            <a:chExt cx="20969966" cy="2105422"/>
          </a:xfrm>
        </p:grpSpPr>
        <p:sp>
          <p:nvSpPr>
            <p:cNvPr name="Freeform 56" id="56"/>
            <p:cNvSpPr/>
            <p:nvPr/>
          </p:nvSpPr>
          <p:spPr>
            <a:xfrm flipH="false" flipV="false" rot="0">
              <a:off x="10926" y="6350"/>
              <a:ext cx="20948221" cy="2092706"/>
            </a:xfrm>
            <a:custGeom>
              <a:avLst/>
              <a:gdLst/>
              <a:ahLst/>
              <a:cxnLst/>
              <a:rect r="r" b="b" t="t" l="l"/>
              <a:pathLst>
                <a:path h="2092706" w="20948221">
                  <a:moveTo>
                    <a:pt x="0" y="15240"/>
                  </a:moveTo>
                  <a:cubicBezTo>
                    <a:pt x="0" y="6858"/>
                    <a:pt x="11800" y="0"/>
                    <a:pt x="26441" y="0"/>
                  </a:cubicBezTo>
                  <a:lnTo>
                    <a:pt x="20921779" y="0"/>
                  </a:lnTo>
                  <a:cubicBezTo>
                    <a:pt x="20936420" y="0"/>
                    <a:pt x="20948221" y="6858"/>
                    <a:pt x="20948221" y="15240"/>
                  </a:cubicBezTo>
                  <a:lnTo>
                    <a:pt x="20948221" y="2077466"/>
                  </a:lnTo>
                  <a:cubicBezTo>
                    <a:pt x="20948221" y="2085848"/>
                    <a:pt x="20936420" y="2092706"/>
                    <a:pt x="20921779" y="2092706"/>
                  </a:cubicBezTo>
                  <a:lnTo>
                    <a:pt x="26441" y="2092706"/>
                  </a:lnTo>
                  <a:cubicBezTo>
                    <a:pt x="11800" y="2092706"/>
                    <a:pt x="0" y="2085848"/>
                    <a:pt x="0" y="2077466"/>
                  </a:cubicBezTo>
                  <a:close/>
                </a:path>
              </a:pathLst>
            </a:custGeom>
            <a:solidFill>
              <a:srgbClr val="016EB5"/>
            </a:solidFill>
          </p:spPr>
        </p:sp>
        <p:sp>
          <p:nvSpPr>
            <p:cNvPr name="Freeform 57" id="57"/>
            <p:cNvSpPr/>
            <p:nvPr/>
          </p:nvSpPr>
          <p:spPr>
            <a:xfrm flipH="false" flipV="false" rot="0">
              <a:off x="0" y="0"/>
              <a:ext cx="20970029" cy="2105406"/>
            </a:xfrm>
            <a:custGeom>
              <a:avLst/>
              <a:gdLst/>
              <a:ahLst/>
              <a:cxnLst/>
              <a:rect r="r" b="b" t="t" l="l"/>
              <a:pathLst>
                <a:path h="2105406" w="20970029">
                  <a:moveTo>
                    <a:pt x="0" y="21590"/>
                  </a:moveTo>
                  <a:cubicBezTo>
                    <a:pt x="0" y="9652"/>
                    <a:pt x="16826" y="0"/>
                    <a:pt x="37367" y="0"/>
                  </a:cubicBezTo>
                  <a:lnTo>
                    <a:pt x="20932705" y="0"/>
                  </a:lnTo>
                  <a:lnTo>
                    <a:pt x="20932705" y="6350"/>
                  </a:lnTo>
                  <a:lnTo>
                    <a:pt x="20932705" y="0"/>
                  </a:lnTo>
                  <a:cubicBezTo>
                    <a:pt x="20953247" y="0"/>
                    <a:pt x="20970029" y="9652"/>
                    <a:pt x="20970029" y="21590"/>
                  </a:cubicBezTo>
                  <a:lnTo>
                    <a:pt x="20959147" y="21590"/>
                  </a:lnTo>
                  <a:lnTo>
                    <a:pt x="20970029" y="21590"/>
                  </a:lnTo>
                  <a:lnTo>
                    <a:pt x="20970029" y="2083816"/>
                  </a:lnTo>
                  <a:lnTo>
                    <a:pt x="20959147" y="2083816"/>
                  </a:lnTo>
                  <a:lnTo>
                    <a:pt x="20970029" y="2083816"/>
                  </a:lnTo>
                  <a:cubicBezTo>
                    <a:pt x="20970029" y="2095754"/>
                    <a:pt x="20953247" y="2105406"/>
                    <a:pt x="20932705" y="2105406"/>
                  </a:cubicBezTo>
                  <a:lnTo>
                    <a:pt x="20932705" y="2099056"/>
                  </a:lnTo>
                  <a:lnTo>
                    <a:pt x="20932705" y="2105406"/>
                  </a:lnTo>
                  <a:lnTo>
                    <a:pt x="37367" y="2105406"/>
                  </a:lnTo>
                  <a:lnTo>
                    <a:pt x="37367" y="2099056"/>
                  </a:lnTo>
                  <a:lnTo>
                    <a:pt x="37367" y="2105406"/>
                  </a:lnTo>
                  <a:cubicBezTo>
                    <a:pt x="16826" y="2105406"/>
                    <a:pt x="0" y="2095754"/>
                    <a:pt x="0" y="2083816"/>
                  </a:cubicBezTo>
                  <a:lnTo>
                    <a:pt x="0" y="21590"/>
                  </a:lnTo>
                  <a:lnTo>
                    <a:pt x="10926" y="21590"/>
                  </a:lnTo>
                  <a:lnTo>
                    <a:pt x="0" y="21590"/>
                  </a:lnTo>
                  <a:moveTo>
                    <a:pt x="21852" y="21590"/>
                  </a:moveTo>
                  <a:lnTo>
                    <a:pt x="21852" y="2083816"/>
                  </a:lnTo>
                  <a:lnTo>
                    <a:pt x="10926" y="2083816"/>
                  </a:lnTo>
                  <a:lnTo>
                    <a:pt x="21852" y="2083816"/>
                  </a:lnTo>
                  <a:cubicBezTo>
                    <a:pt x="21852" y="2088642"/>
                    <a:pt x="28626" y="2092706"/>
                    <a:pt x="37367" y="2092706"/>
                  </a:cubicBezTo>
                  <a:lnTo>
                    <a:pt x="20932705" y="2092706"/>
                  </a:lnTo>
                  <a:cubicBezTo>
                    <a:pt x="20941229" y="2092706"/>
                    <a:pt x="20948222" y="2088642"/>
                    <a:pt x="20948222" y="2083816"/>
                  </a:cubicBezTo>
                  <a:lnTo>
                    <a:pt x="20948222" y="21590"/>
                  </a:lnTo>
                  <a:cubicBezTo>
                    <a:pt x="20948222" y="16764"/>
                    <a:pt x="20941447" y="12700"/>
                    <a:pt x="20932705" y="12700"/>
                  </a:cubicBezTo>
                  <a:lnTo>
                    <a:pt x="37367" y="12700"/>
                  </a:lnTo>
                  <a:lnTo>
                    <a:pt x="37367" y="6350"/>
                  </a:lnTo>
                  <a:lnTo>
                    <a:pt x="37367" y="12700"/>
                  </a:lnTo>
                  <a:cubicBezTo>
                    <a:pt x="28626" y="12700"/>
                    <a:pt x="21852" y="16764"/>
                    <a:pt x="21852" y="21590"/>
                  </a:cubicBezTo>
                  <a:close/>
                </a:path>
              </a:pathLst>
            </a:custGeom>
            <a:solidFill>
              <a:srgbClr val="016EB5"/>
            </a:solidFill>
          </p:spPr>
        </p:sp>
      </p:grpSp>
      <p:grpSp>
        <p:nvGrpSpPr>
          <p:cNvPr name="Group 58" id="58"/>
          <p:cNvGrpSpPr/>
          <p:nvPr/>
        </p:nvGrpSpPr>
        <p:grpSpPr>
          <a:xfrm rot="0">
            <a:off x="635445" y="5628481"/>
            <a:ext cx="1726798" cy="295396"/>
            <a:chOff x="0" y="0"/>
            <a:chExt cx="4316994" cy="738490"/>
          </a:xfrm>
        </p:grpSpPr>
        <p:sp>
          <p:nvSpPr>
            <p:cNvPr name="Freeform 59" id="59"/>
            <p:cNvSpPr/>
            <p:nvPr/>
          </p:nvSpPr>
          <p:spPr>
            <a:xfrm flipH="false" flipV="false" rot="0">
              <a:off x="0" y="0"/>
              <a:ext cx="4316995" cy="738490"/>
            </a:xfrm>
            <a:custGeom>
              <a:avLst/>
              <a:gdLst/>
              <a:ahLst/>
              <a:cxnLst/>
              <a:rect r="r" b="b" t="t" l="l"/>
              <a:pathLst>
                <a:path h="738490" w="4316995">
                  <a:moveTo>
                    <a:pt x="0" y="0"/>
                  </a:moveTo>
                  <a:lnTo>
                    <a:pt x="4316995" y="0"/>
                  </a:lnTo>
                  <a:lnTo>
                    <a:pt x="4316995" y="738490"/>
                  </a:lnTo>
                  <a:lnTo>
                    <a:pt x="0" y="738490"/>
                  </a:lnTo>
                  <a:close/>
                </a:path>
              </a:pathLst>
            </a:custGeom>
            <a:solidFill>
              <a:srgbClr val="000000">
                <a:alpha val="0"/>
              </a:srgbClr>
            </a:solidFill>
            <a:ln cap="sq">
              <a:noFill/>
              <a:prstDash val="solid"/>
              <a:miter/>
            </a:ln>
          </p:spPr>
        </p:sp>
        <p:sp>
          <p:nvSpPr>
            <p:cNvPr name="TextBox 60" id="60"/>
            <p:cNvSpPr txBox="true"/>
            <p:nvPr/>
          </p:nvSpPr>
          <p:spPr>
            <a:xfrm>
              <a:off x="0" y="-66675"/>
              <a:ext cx="4316994"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Cost Advantages</a:t>
              </a:r>
            </a:p>
          </p:txBody>
        </p:sp>
      </p:grpSp>
      <p:grpSp>
        <p:nvGrpSpPr>
          <p:cNvPr name="Group 61" id="61"/>
          <p:cNvGrpSpPr/>
          <p:nvPr/>
        </p:nvGrpSpPr>
        <p:grpSpPr>
          <a:xfrm rot="0">
            <a:off x="535114" y="5869941"/>
            <a:ext cx="8268050" cy="426359"/>
            <a:chOff x="0" y="0"/>
            <a:chExt cx="20670126" cy="1065896"/>
          </a:xfrm>
        </p:grpSpPr>
        <p:sp>
          <p:nvSpPr>
            <p:cNvPr name="Freeform 62" id="62"/>
            <p:cNvSpPr/>
            <p:nvPr/>
          </p:nvSpPr>
          <p:spPr>
            <a:xfrm flipH="false" flipV="false" rot="0">
              <a:off x="0" y="0"/>
              <a:ext cx="20670126" cy="1065896"/>
            </a:xfrm>
            <a:custGeom>
              <a:avLst/>
              <a:gdLst/>
              <a:ahLst/>
              <a:cxnLst/>
              <a:rect r="r" b="b" t="t" l="l"/>
              <a:pathLst>
                <a:path h="1065896" w="20670126">
                  <a:moveTo>
                    <a:pt x="0" y="0"/>
                  </a:moveTo>
                  <a:lnTo>
                    <a:pt x="20670126" y="0"/>
                  </a:lnTo>
                  <a:lnTo>
                    <a:pt x="20670126" y="1065896"/>
                  </a:lnTo>
                  <a:lnTo>
                    <a:pt x="0" y="1065896"/>
                  </a:lnTo>
                  <a:close/>
                </a:path>
              </a:pathLst>
            </a:custGeom>
            <a:solidFill>
              <a:srgbClr val="000000">
                <a:alpha val="0"/>
              </a:srgbClr>
            </a:solidFill>
            <a:ln cap="sq">
              <a:noFill/>
              <a:prstDash val="solid"/>
              <a:miter/>
            </a:ln>
          </p:spPr>
        </p:sp>
        <p:sp>
          <p:nvSpPr>
            <p:cNvPr name="TextBox 63" id="63"/>
            <p:cNvSpPr txBox="true"/>
            <p:nvPr/>
          </p:nvSpPr>
          <p:spPr>
            <a:xfrm>
              <a:off x="0" y="-57150"/>
              <a:ext cx="20670126" cy="1123046"/>
            </a:xfrm>
            <a:prstGeom prst="rect">
              <a:avLst/>
            </a:prstGeom>
          </p:spPr>
          <p:txBody>
            <a:bodyPr anchor="t" rtlCol="false" tIns="0" lIns="0" bIns="0" rIns="0"/>
            <a:lstStyle/>
            <a:p>
              <a:pPr algn="l" marL="262542" indent="-131271" lvl="1">
                <a:lnSpc>
                  <a:spcPts val="1702"/>
                </a:lnSpc>
                <a:spcBef>
                  <a:spcPct val="0"/>
                </a:spcBef>
                <a:buFont typeface="Arial"/>
                <a:buChar char="•"/>
              </a:pPr>
              <a:r>
                <a:rPr lang="en-US" sz="1216" strike="noStrike" u="none">
                  <a:solidFill>
                    <a:srgbClr val="FFFFFF"/>
                  </a:solidFill>
                  <a:latin typeface="Avenir"/>
                  <a:ea typeface="Avenir"/>
                  <a:cs typeface="Avenir"/>
                  <a:sym typeface="Avenir"/>
                </a:rPr>
                <a:t>Companies offering more efficient or cheaper alternatives often due to their strategic locations, forcing competitors to reconsider their own locations.</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HOW COMPETITION D</a:t>
            </a:r>
            <a:r>
              <a:rPr lang="en-US" b="true" sz="2019" strike="noStrike" u="none">
                <a:solidFill>
                  <a:srgbClr val="233E7A"/>
                </a:solidFill>
                <a:latin typeface="Avenir Bold"/>
                <a:ea typeface="Avenir Bold"/>
                <a:cs typeface="Avenir Bold"/>
                <a:sym typeface="Avenir Bold"/>
              </a:rPr>
              <a:t>RIVES RELOCATION</a:t>
            </a:r>
          </a:p>
        </p:txBody>
      </p:sp>
      <p:grpSp>
        <p:nvGrpSpPr>
          <p:cNvPr name="Group 21" id="21"/>
          <p:cNvGrpSpPr/>
          <p:nvPr/>
        </p:nvGrpSpPr>
        <p:grpSpPr>
          <a:xfrm rot="0">
            <a:off x="2735480" y="2145282"/>
            <a:ext cx="5919605" cy="7825"/>
            <a:chOff x="0" y="0"/>
            <a:chExt cx="14411325" cy="19050"/>
          </a:xfrm>
        </p:grpSpPr>
        <p:sp>
          <p:nvSpPr>
            <p:cNvPr name="Freeform 22" id="22"/>
            <p:cNvSpPr/>
            <p:nvPr/>
          </p:nvSpPr>
          <p:spPr>
            <a:xfrm flipH="false" flipV="false" rot="0">
              <a:off x="0" y="0"/>
              <a:ext cx="14411325" cy="19050"/>
            </a:xfrm>
            <a:custGeom>
              <a:avLst/>
              <a:gdLst/>
              <a:ahLst/>
              <a:cxnLst/>
              <a:rect r="r" b="b" t="t" l="l"/>
              <a:pathLst>
                <a:path h="19050" w="14411325">
                  <a:moveTo>
                    <a:pt x="0" y="9525"/>
                  </a:moveTo>
                  <a:cubicBezTo>
                    <a:pt x="0" y="4318"/>
                    <a:pt x="4318" y="0"/>
                    <a:pt x="9525" y="0"/>
                  </a:cubicBezTo>
                  <a:lnTo>
                    <a:pt x="14401800" y="0"/>
                  </a:lnTo>
                  <a:cubicBezTo>
                    <a:pt x="14407007" y="0"/>
                    <a:pt x="14411325" y="4318"/>
                    <a:pt x="14411325" y="9525"/>
                  </a:cubicBezTo>
                  <a:cubicBezTo>
                    <a:pt x="14411325" y="14732"/>
                    <a:pt x="14407007" y="19050"/>
                    <a:pt x="14401800" y="19050"/>
                  </a:cubicBezTo>
                  <a:lnTo>
                    <a:pt x="9525" y="19050"/>
                  </a:lnTo>
                  <a:cubicBezTo>
                    <a:pt x="4318" y="19050"/>
                    <a:pt x="0" y="14732"/>
                    <a:pt x="0" y="9525"/>
                  </a:cubicBezTo>
                  <a:close/>
                </a:path>
              </a:pathLst>
            </a:custGeom>
            <a:solidFill>
              <a:srgbClr val="B2CBE5"/>
            </a:solidFill>
          </p:spPr>
        </p:sp>
      </p:grpSp>
      <p:sp>
        <p:nvSpPr>
          <p:cNvPr name="Freeform 23" id="23" descr="preencoded.png"/>
          <p:cNvSpPr/>
          <p:nvPr/>
        </p:nvSpPr>
        <p:spPr>
          <a:xfrm flipH="false" flipV="false" rot="0">
            <a:off x="412750" y="2062159"/>
            <a:ext cx="637540" cy="765016"/>
          </a:xfrm>
          <a:custGeom>
            <a:avLst/>
            <a:gdLst/>
            <a:ahLst/>
            <a:cxnLst/>
            <a:rect r="r" b="b" t="t" l="l"/>
            <a:pathLst>
              <a:path h="765016" w="637540">
                <a:moveTo>
                  <a:pt x="0" y="0"/>
                </a:moveTo>
                <a:lnTo>
                  <a:pt x="637540" y="0"/>
                </a:lnTo>
                <a:lnTo>
                  <a:pt x="637540" y="765016"/>
                </a:lnTo>
                <a:lnTo>
                  <a:pt x="0" y="765016"/>
                </a:lnTo>
                <a:lnTo>
                  <a:pt x="0" y="0"/>
                </a:lnTo>
                <a:close/>
              </a:path>
            </a:pathLst>
          </a:custGeom>
          <a:blipFill>
            <a:blip r:embed="rId13"/>
            <a:stretch>
              <a:fillRect l="-64" t="0" r="-64" b="0"/>
            </a:stretch>
          </a:blipFill>
        </p:spPr>
      </p:sp>
      <p:grpSp>
        <p:nvGrpSpPr>
          <p:cNvPr name="Group 24" id="24"/>
          <p:cNvGrpSpPr/>
          <p:nvPr/>
        </p:nvGrpSpPr>
        <p:grpSpPr>
          <a:xfrm rot="0">
            <a:off x="1229687" y="2040656"/>
            <a:ext cx="1593929" cy="286846"/>
            <a:chOff x="0" y="0"/>
            <a:chExt cx="3984823" cy="717115"/>
          </a:xfrm>
        </p:grpSpPr>
        <p:sp>
          <p:nvSpPr>
            <p:cNvPr name="Freeform 25" id="25"/>
            <p:cNvSpPr/>
            <p:nvPr/>
          </p:nvSpPr>
          <p:spPr>
            <a:xfrm flipH="false" flipV="false" rot="0">
              <a:off x="0" y="0"/>
              <a:ext cx="3984823" cy="717115"/>
            </a:xfrm>
            <a:custGeom>
              <a:avLst/>
              <a:gdLst/>
              <a:ahLst/>
              <a:cxnLst/>
              <a:rect r="r" b="b" t="t" l="l"/>
              <a:pathLst>
                <a:path h="717115" w="3984823">
                  <a:moveTo>
                    <a:pt x="0" y="0"/>
                  </a:moveTo>
                  <a:lnTo>
                    <a:pt x="3984823" y="0"/>
                  </a:lnTo>
                  <a:lnTo>
                    <a:pt x="3984823" y="717115"/>
                  </a:lnTo>
                  <a:lnTo>
                    <a:pt x="0" y="717115"/>
                  </a:lnTo>
                  <a:close/>
                </a:path>
              </a:pathLst>
            </a:custGeom>
            <a:solidFill>
              <a:srgbClr val="000000">
                <a:alpha val="0"/>
              </a:srgbClr>
            </a:solidFill>
            <a:ln cap="sq">
              <a:noFill/>
              <a:prstDash val="solid"/>
              <a:miter/>
            </a:ln>
          </p:spPr>
        </p:sp>
        <p:sp>
          <p:nvSpPr>
            <p:cNvPr name="TextBox 26" id="26"/>
            <p:cNvSpPr txBox="true"/>
            <p:nvPr/>
          </p:nvSpPr>
          <p:spPr>
            <a:xfrm>
              <a:off x="0" y="-47625"/>
              <a:ext cx="3984823"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Cost Reduction</a:t>
              </a:r>
            </a:p>
          </p:txBody>
        </p:sp>
      </p:grpSp>
      <p:grpSp>
        <p:nvGrpSpPr>
          <p:cNvPr name="Group 27" id="27"/>
          <p:cNvGrpSpPr/>
          <p:nvPr/>
        </p:nvGrpSpPr>
        <p:grpSpPr>
          <a:xfrm rot="0">
            <a:off x="1229687" y="2316325"/>
            <a:ext cx="7645559" cy="510851"/>
            <a:chOff x="0" y="0"/>
            <a:chExt cx="19113897" cy="1277127"/>
          </a:xfrm>
        </p:grpSpPr>
        <p:sp>
          <p:nvSpPr>
            <p:cNvPr name="Freeform 28" id="28"/>
            <p:cNvSpPr/>
            <p:nvPr/>
          </p:nvSpPr>
          <p:spPr>
            <a:xfrm flipH="false" flipV="false" rot="0">
              <a:off x="0" y="0"/>
              <a:ext cx="19113897" cy="1277127"/>
            </a:xfrm>
            <a:custGeom>
              <a:avLst/>
              <a:gdLst/>
              <a:ahLst/>
              <a:cxnLst/>
              <a:rect r="r" b="b" t="t" l="l"/>
              <a:pathLst>
                <a:path h="1277127" w="19113897">
                  <a:moveTo>
                    <a:pt x="0" y="0"/>
                  </a:moveTo>
                  <a:lnTo>
                    <a:pt x="19113897" y="0"/>
                  </a:lnTo>
                  <a:lnTo>
                    <a:pt x="19113897" y="1277127"/>
                  </a:lnTo>
                  <a:lnTo>
                    <a:pt x="0" y="1277127"/>
                  </a:lnTo>
                  <a:close/>
                </a:path>
              </a:pathLst>
            </a:custGeom>
            <a:solidFill>
              <a:srgbClr val="000000">
                <a:alpha val="0"/>
              </a:srgbClr>
            </a:solidFill>
            <a:ln cap="sq">
              <a:noFill/>
              <a:prstDash val="solid"/>
              <a:miter/>
            </a:ln>
          </p:spPr>
        </p:sp>
        <p:sp>
          <p:nvSpPr>
            <p:cNvPr name="TextBox 29" id="29"/>
            <p:cNvSpPr txBox="true"/>
            <p:nvPr/>
          </p:nvSpPr>
          <p:spPr>
            <a:xfrm>
              <a:off x="0" y="-76200"/>
              <a:ext cx="1911389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Companies relocate to match competitors operating from regions with lower labor, tax, or logistics costs to maintain profit margins.</a:t>
              </a:r>
            </a:p>
          </p:txBody>
        </p:sp>
      </p:grpSp>
      <p:sp>
        <p:nvSpPr>
          <p:cNvPr name="Freeform 30" id="30" descr="preencoded.png"/>
          <p:cNvSpPr/>
          <p:nvPr/>
        </p:nvSpPr>
        <p:spPr>
          <a:xfrm flipH="false" flipV="false" rot="0">
            <a:off x="412750" y="2953455"/>
            <a:ext cx="637540" cy="765016"/>
          </a:xfrm>
          <a:custGeom>
            <a:avLst/>
            <a:gdLst/>
            <a:ahLst/>
            <a:cxnLst/>
            <a:rect r="r" b="b" t="t" l="l"/>
            <a:pathLst>
              <a:path h="765016" w="637540">
                <a:moveTo>
                  <a:pt x="0" y="0"/>
                </a:moveTo>
                <a:lnTo>
                  <a:pt x="637540" y="0"/>
                </a:lnTo>
                <a:lnTo>
                  <a:pt x="637540" y="765016"/>
                </a:lnTo>
                <a:lnTo>
                  <a:pt x="0" y="765016"/>
                </a:lnTo>
                <a:lnTo>
                  <a:pt x="0" y="0"/>
                </a:lnTo>
                <a:close/>
              </a:path>
            </a:pathLst>
          </a:custGeom>
          <a:blipFill>
            <a:blip r:embed="rId14"/>
            <a:stretch>
              <a:fillRect l="-64" t="0" r="-64" b="0"/>
            </a:stretch>
          </a:blipFill>
        </p:spPr>
      </p:sp>
      <p:grpSp>
        <p:nvGrpSpPr>
          <p:cNvPr name="Group 31" id="31"/>
          <p:cNvGrpSpPr/>
          <p:nvPr/>
        </p:nvGrpSpPr>
        <p:grpSpPr>
          <a:xfrm rot="0">
            <a:off x="1229687" y="2931951"/>
            <a:ext cx="1593929" cy="286846"/>
            <a:chOff x="0" y="0"/>
            <a:chExt cx="3984823" cy="717115"/>
          </a:xfrm>
        </p:grpSpPr>
        <p:sp>
          <p:nvSpPr>
            <p:cNvPr name="Freeform 32" id="32"/>
            <p:cNvSpPr/>
            <p:nvPr/>
          </p:nvSpPr>
          <p:spPr>
            <a:xfrm flipH="false" flipV="false" rot="0">
              <a:off x="0" y="0"/>
              <a:ext cx="3984823" cy="717115"/>
            </a:xfrm>
            <a:custGeom>
              <a:avLst/>
              <a:gdLst/>
              <a:ahLst/>
              <a:cxnLst/>
              <a:rect r="r" b="b" t="t" l="l"/>
              <a:pathLst>
                <a:path h="717115" w="3984823">
                  <a:moveTo>
                    <a:pt x="0" y="0"/>
                  </a:moveTo>
                  <a:lnTo>
                    <a:pt x="3984823" y="0"/>
                  </a:lnTo>
                  <a:lnTo>
                    <a:pt x="3984823" y="717115"/>
                  </a:lnTo>
                  <a:lnTo>
                    <a:pt x="0" y="717115"/>
                  </a:lnTo>
                  <a:close/>
                </a:path>
              </a:pathLst>
            </a:custGeom>
            <a:solidFill>
              <a:srgbClr val="000000">
                <a:alpha val="0"/>
              </a:srgbClr>
            </a:solidFill>
            <a:ln cap="sq">
              <a:noFill/>
              <a:prstDash val="solid"/>
              <a:miter/>
            </a:ln>
          </p:spPr>
        </p:sp>
        <p:sp>
          <p:nvSpPr>
            <p:cNvPr name="TextBox 33" id="33"/>
            <p:cNvSpPr txBox="true"/>
            <p:nvPr/>
          </p:nvSpPr>
          <p:spPr>
            <a:xfrm>
              <a:off x="0" y="-47625"/>
              <a:ext cx="3984823"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Market Access</a:t>
              </a:r>
            </a:p>
          </p:txBody>
        </p:sp>
      </p:grpSp>
      <p:grpSp>
        <p:nvGrpSpPr>
          <p:cNvPr name="Group 34" id="34"/>
          <p:cNvGrpSpPr/>
          <p:nvPr/>
        </p:nvGrpSpPr>
        <p:grpSpPr>
          <a:xfrm rot="0">
            <a:off x="1229687" y="3207620"/>
            <a:ext cx="7645559" cy="510851"/>
            <a:chOff x="0" y="0"/>
            <a:chExt cx="19113897" cy="1277127"/>
          </a:xfrm>
        </p:grpSpPr>
        <p:sp>
          <p:nvSpPr>
            <p:cNvPr name="Freeform 35" id="35"/>
            <p:cNvSpPr/>
            <p:nvPr/>
          </p:nvSpPr>
          <p:spPr>
            <a:xfrm flipH="false" flipV="false" rot="0">
              <a:off x="0" y="0"/>
              <a:ext cx="19113897" cy="1277127"/>
            </a:xfrm>
            <a:custGeom>
              <a:avLst/>
              <a:gdLst/>
              <a:ahLst/>
              <a:cxnLst/>
              <a:rect r="r" b="b" t="t" l="l"/>
              <a:pathLst>
                <a:path h="1277127" w="19113897">
                  <a:moveTo>
                    <a:pt x="0" y="0"/>
                  </a:moveTo>
                  <a:lnTo>
                    <a:pt x="19113897" y="0"/>
                  </a:lnTo>
                  <a:lnTo>
                    <a:pt x="19113897" y="1277127"/>
                  </a:lnTo>
                  <a:lnTo>
                    <a:pt x="0" y="1277127"/>
                  </a:lnTo>
                  <a:close/>
                </a:path>
              </a:pathLst>
            </a:custGeom>
            <a:solidFill>
              <a:srgbClr val="000000">
                <a:alpha val="0"/>
              </a:srgbClr>
            </a:solidFill>
            <a:ln cap="sq">
              <a:noFill/>
              <a:prstDash val="solid"/>
              <a:miter/>
            </a:ln>
          </p:spPr>
        </p:sp>
        <p:sp>
          <p:nvSpPr>
            <p:cNvPr name="TextBox 36" id="36"/>
            <p:cNvSpPr txBox="true"/>
            <p:nvPr/>
          </p:nvSpPr>
          <p:spPr>
            <a:xfrm>
              <a:off x="0" y="-76200"/>
              <a:ext cx="1911389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When rivals set up near consumer centers, companies may be forced to follow to maintain market share and customer relationships.</a:t>
              </a:r>
            </a:p>
          </p:txBody>
        </p:sp>
      </p:grpSp>
      <p:sp>
        <p:nvSpPr>
          <p:cNvPr name="Freeform 37" id="37" descr="preencoded.png"/>
          <p:cNvSpPr/>
          <p:nvPr/>
        </p:nvSpPr>
        <p:spPr>
          <a:xfrm flipH="false" flipV="false" rot="0">
            <a:off x="412750" y="3823914"/>
            <a:ext cx="637540" cy="765016"/>
          </a:xfrm>
          <a:custGeom>
            <a:avLst/>
            <a:gdLst/>
            <a:ahLst/>
            <a:cxnLst/>
            <a:rect r="r" b="b" t="t" l="l"/>
            <a:pathLst>
              <a:path h="765016" w="637540">
                <a:moveTo>
                  <a:pt x="0" y="0"/>
                </a:moveTo>
                <a:lnTo>
                  <a:pt x="637540" y="0"/>
                </a:lnTo>
                <a:lnTo>
                  <a:pt x="637540" y="765016"/>
                </a:lnTo>
                <a:lnTo>
                  <a:pt x="0" y="765016"/>
                </a:lnTo>
                <a:lnTo>
                  <a:pt x="0" y="0"/>
                </a:lnTo>
                <a:close/>
              </a:path>
            </a:pathLst>
          </a:custGeom>
          <a:blipFill>
            <a:blip r:embed="rId15"/>
            <a:stretch>
              <a:fillRect l="-64" t="0" r="-64" b="0"/>
            </a:stretch>
          </a:blipFill>
        </p:spPr>
      </p:sp>
      <p:grpSp>
        <p:nvGrpSpPr>
          <p:cNvPr name="Group 38" id="38"/>
          <p:cNvGrpSpPr/>
          <p:nvPr/>
        </p:nvGrpSpPr>
        <p:grpSpPr>
          <a:xfrm rot="0">
            <a:off x="1229687" y="3802410"/>
            <a:ext cx="2078029" cy="286846"/>
            <a:chOff x="0" y="0"/>
            <a:chExt cx="5195073" cy="717115"/>
          </a:xfrm>
        </p:grpSpPr>
        <p:sp>
          <p:nvSpPr>
            <p:cNvPr name="Freeform 39" id="39"/>
            <p:cNvSpPr/>
            <p:nvPr/>
          </p:nvSpPr>
          <p:spPr>
            <a:xfrm flipH="false" flipV="false" rot="0">
              <a:off x="0" y="0"/>
              <a:ext cx="5195073" cy="717115"/>
            </a:xfrm>
            <a:custGeom>
              <a:avLst/>
              <a:gdLst/>
              <a:ahLst/>
              <a:cxnLst/>
              <a:rect r="r" b="b" t="t" l="l"/>
              <a:pathLst>
                <a:path h="717115" w="5195073">
                  <a:moveTo>
                    <a:pt x="0" y="0"/>
                  </a:moveTo>
                  <a:lnTo>
                    <a:pt x="5195073" y="0"/>
                  </a:lnTo>
                  <a:lnTo>
                    <a:pt x="5195073" y="717115"/>
                  </a:lnTo>
                  <a:lnTo>
                    <a:pt x="0" y="717115"/>
                  </a:lnTo>
                  <a:close/>
                </a:path>
              </a:pathLst>
            </a:custGeom>
            <a:solidFill>
              <a:srgbClr val="000000">
                <a:alpha val="0"/>
              </a:srgbClr>
            </a:solidFill>
            <a:ln cap="sq">
              <a:noFill/>
              <a:prstDash val="solid"/>
              <a:miter/>
            </a:ln>
          </p:spPr>
        </p:sp>
        <p:sp>
          <p:nvSpPr>
            <p:cNvPr name="TextBox 40" id="40"/>
            <p:cNvSpPr txBox="true"/>
            <p:nvPr/>
          </p:nvSpPr>
          <p:spPr>
            <a:xfrm>
              <a:off x="0" y="-47625"/>
              <a:ext cx="5195073"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Innovation Access</a:t>
              </a:r>
            </a:p>
          </p:txBody>
        </p:sp>
      </p:grpSp>
      <p:grpSp>
        <p:nvGrpSpPr>
          <p:cNvPr name="Group 41" id="41"/>
          <p:cNvGrpSpPr/>
          <p:nvPr/>
        </p:nvGrpSpPr>
        <p:grpSpPr>
          <a:xfrm rot="0">
            <a:off x="1229687" y="4078080"/>
            <a:ext cx="7645559" cy="510851"/>
            <a:chOff x="0" y="0"/>
            <a:chExt cx="19113897" cy="1277127"/>
          </a:xfrm>
        </p:grpSpPr>
        <p:sp>
          <p:nvSpPr>
            <p:cNvPr name="Freeform 42" id="42"/>
            <p:cNvSpPr/>
            <p:nvPr/>
          </p:nvSpPr>
          <p:spPr>
            <a:xfrm flipH="false" flipV="false" rot="0">
              <a:off x="0" y="0"/>
              <a:ext cx="19113897" cy="1277127"/>
            </a:xfrm>
            <a:custGeom>
              <a:avLst/>
              <a:gdLst/>
              <a:ahLst/>
              <a:cxnLst/>
              <a:rect r="r" b="b" t="t" l="l"/>
              <a:pathLst>
                <a:path h="1277127" w="19113897">
                  <a:moveTo>
                    <a:pt x="0" y="0"/>
                  </a:moveTo>
                  <a:lnTo>
                    <a:pt x="19113897" y="0"/>
                  </a:lnTo>
                  <a:lnTo>
                    <a:pt x="19113897" y="1277127"/>
                  </a:lnTo>
                  <a:lnTo>
                    <a:pt x="0" y="1277127"/>
                  </a:lnTo>
                  <a:close/>
                </a:path>
              </a:pathLst>
            </a:custGeom>
            <a:solidFill>
              <a:srgbClr val="000000">
                <a:alpha val="0"/>
              </a:srgbClr>
            </a:solidFill>
            <a:ln cap="sq">
              <a:noFill/>
              <a:prstDash val="solid"/>
              <a:miter/>
            </a:ln>
          </p:spPr>
        </p:sp>
        <p:sp>
          <p:nvSpPr>
            <p:cNvPr name="TextBox 43" id="43"/>
            <p:cNvSpPr txBox="true"/>
            <p:nvPr/>
          </p:nvSpPr>
          <p:spPr>
            <a:xfrm>
              <a:off x="0" y="-76200"/>
              <a:ext cx="1911389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Pressure to locate in technology hubs like Silicon Valley to remain part of innovation ecosystems and knowledge networks.</a:t>
              </a:r>
            </a:p>
          </p:txBody>
        </p:sp>
      </p:grpSp>
      <p:sp>
        <p:nvSpPr>
          <p:cNvPr name="Freeform 44" id="44" descr="preencoded.png"/>
          <p:cNvSpPr/>
          <p:nvPr/>
        </p:nvSpPr>
        <p:spPr>
          <a:xfrm flipH="false" flipV="false" rot="0">
            <a:off x="412750" y="4715209"/>
            <a:ext cx="637540" cy="765016"/>
          </a:xfrm>
          <a:custGeom>
            <a:avLst/>
            <a:gdLst/>
            <a:ahLst/>
            <a:cxnLst/>
            <a:rect r="r" b="b" t="t" l="l"/>
            <a:pathLst>
              <a:path h="765016" w="637540">
                <a:moveTo>
                  <a:pt x="0" y="0"/>
                </a:moveTo>
                <a:lnTo>
                  <a:pt x="637540" y="0"/>
                </a:lnTo>
                <a:lnTo>
                  <a:pt x="637540" y="765016"/>
                </a:lnTo>
                <a:lnTo>
                  <a:pt x="0" y="765016"/>
                </a:lnTo>
                <a:lnTo>
                  <a:pt x="0" y="0"/>
                </a:lnTo>
                <a:close/>
              </a:path>
            </a:pathLst>
          </a:custGeom>
          <a:blipFill>
            <a:blip r:embed="rId16"/>
            <a:stretch>
              <a:fillRect l="-64" t="0" r="-64" b="0"/>
            </a:stretch>
          </a:blipFill>
        </p:spPr>
      </p:sp>
      <p:grpSp>
        <p:nvGrpSpPr>
          <p:cNvPr name="Group 45" id="45"/>
          <p:cNvGrpSpPr/>
          <p:nvPr/>
        </p:nvGrpSpPr>
        <p:grpSpPr>
          <a:xfrm rot="0">
            <a:off x="1229687" y="4693705"/>
            <a:ext cx="1593929" cy="286846"/>
            <a:chOff x="0" y="0"/>
            <a:chExt cx="3984823" cy="717115"/>
          </a:xfrm>
        </p:grpSpPr>
        <p:sp>
          <p:nvSpPr>
            <p:cNvPr name="Freeform 46" id="46"/>
            <p:cNvSpPr/>
            <p:nvPr/>
          </p:nvSpPr>
          <p:spPr>
            <a:xfrm flipH="false" flipV="false" rot="0">
              <a:off x="0" y="0"/>
              <a:ext cx="3984823" cy="717115"/>
            </a:xfrm>
            <a:custGeom>
              <a:avLst/>
              <a:gdLst/>
              <a:ahLst/>
              <a:cxnLst/>
              <a:rect r="r" b="b" t="t" l="l"/>
              <a:pathLst>
                <a:path h="717115" w="3984823">
                  <a:moveTo>
                    <a:pt x="0" y="0"/>
                  </a:moveTo>
                  <a:lnTo>
                    <a:pt x="3984823" y="0"/>
                  </a:lnTo>
                  <a:lnTo>
                    <a:pt x="3984823" y="717115"/>
                  </a:lnTo>
                  <a:lnTo>
                    <a:pt x="0" y="717115"/>
                  </a:lnTo>
                  <a:close/>
                </a:path>
              </a:pathLst>
            </a:custGeom>
            <a:solidFill>
              <a:srgbClr val="000000">
                <a:alpha val="0"/>
              </a:srgbClr>
            </a:solidFill>
            <a:ln cap="sq">
              <a:noFill/>
              <a:prstDash val="solid"/>
              <a:miter/>
            </a:ln>
          </p:spPr>
        </p:sp>
        <p:sp>
          <p:nvSpPr>
            <p:cNvPr name="TextBox 47" id="47"/>
            <p:cNvSpPr txBox="true"/>
            <p:nvPr/>
          </p:nvSpPr>
          <p:spPr>
            <a:xfrm>
              <a:off x="0" y="-47625"/>
              <a:ext cx="3984823"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Talent Attraction</a:t>
              </a:r>
            </a:p>
          </p:txBody>
        </p:sp>
      </p:grpSp>
      <p:grpSp>
        <p:nvGrpSpPr>
          <p:cNvPr name="Group 48" id="48"/>
          <p:cNvGrpSpPr/>
          <p:nvPr/>
        </p:nvGrpSpPr>
        <p:grpSpPr>
          <a:xfrm rot="0">
            <a:off x="1229687" y="4969375"/>
            <a:ext cx="7645559" cy="510851"/>
            <a:chOff x="0" y="0"/>
            <a:chExt cx="19113897" cy="1277127"/>
          </a:xfrm>
        </p:grpSpPr>
        <p:sp>
          <p:nvSpPr>
            <p:cNvPr name="Freeform 49" id="49"/>
            <p:cNvSpPr/>
            <p:nvPr/>
          </p:nvSpPr>
          <p:spPr>
            <a:xfrm flipH="false" flipV="false" rot="0">
              <a:off x="0" y="0"/>
              <a:ext cx="19113897" cy="1277127"/>
            </a:xfrm>
            <a:custGeom>
              <a:avLst/>
              <a:gdLst/>
              <a:ahLst/>
              <a:cxnLst/>
              <a:rect r="r" b="b" t="t" l="l"/>
              <a:pathLst>
                <a:path h="1277127" w="19113897">
                  <a:moveTo>
                    <a:pt x="0" y="0"/>
                  </a:moveTo>
                  <a:lnTo>
                    <a:pt x="19113897" y="0"/>
                  </a:lnTo>
                  <a:lnTo>
                    <a:pt x="19113897" y="1277127"/>
                  </a:lnTo>
                  <a:lnTo>
                    <a:pt x="0" y="1277127"/>
                  </a:lnTo>
                  <a:close/>
                </a:path>
              </a:pathLst>
            </a:custGeom>
            <a:solidFill>
              <a:srgbClr val="000000">
                <a:alpha val="0"/>
              </a:srgbClr>
            </a:solidFill>
            <a:ln cap="sq">
              <a:noFill/>
              <a:prstDash val="solid"/>
              <a:miter/>
            </a:ln>
          </p:spPr>
        </p:sp>
        <p:sp>
          <p:nvSpPr>
            <p:cNvPr name="TextBox 50" id="50"/>
            <p:cNvSpPr txBox="true"/>
            <p:nvPr/>
          </p:nvSpPr>
          <p:spPr>
            <a:xfrm>
              <a:off x="0" y="-76200"/>
              <a:ext cx="1911389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Competition for qualified professionals drives relocation to regions with superior human capital and educational institutions.</a:t>
              </a:r>
            </a:p>
          </p:txBody>
        </p:sp>
      </p:grpSp>
      <p:sp>
        <p:nvSpPr>
          <p:cNvPr name="Freeform 51" id="51" descr="preencoded.png"/>
          <p:cNvSpPr/>
          <p:nvPr/>
        </p:nvSpPr>
        <p:spPr>
          <a:xfrm flipH="false" flipV="false" rot="0">
            <a:off x="412750" y="5606504"/>
            <a:ext cx="637540" cy="765016"/>
          </a:xfrm>
          <a:custGeom>
            <a:avLst/>
            <a:gdLst/>
            <a:ahLst/>
            <a:cxnLst/>
            <a:rect r="r" b="b" t="t" l="l"/>
            <a:pathLst>
              <a:path h="765016" w="637540">
                <a:moveTo>
                  <a:pt x="0" y="0"/>
                </a:moveTo>
                <a:lnTo>
                  <a:pt x="637540" y="0"/>
                </a:lnTo>
                <a:lnTo>
                  <a:pt x="637540" y="765016"/>
                </a:lnTo>
                <a:lnTo>
                  <a:pt x="0" y="765016"/>
                </a:lnTo>
                <a:lnTo>
                  <a:pt x="0" y="0"/>
                </a:lnTo>
                <a:close/>
              </a:path>
            </a:pathLst>
          </a:custGeom>
          <a:blipFill>
            <a:blip r:embed="rId17"/>
            <a:stretch>
              <a:fillRect l="-64" t="0" r="-64" b="0"/>
            </a:stretch>
          </a:blipFill>
        </p:spPr>
      </p:sp>
      <p:grpSp>
        <p:nvGrpSpPr>
          <p:cNvPr name="Group 52" id="52"/>
          <p:cNvGrpSpPr/>
          <p:nvPr/>
        </p:nvGrpSpPr>
        <p:grpSpPr>
          <a:xfrm rot="0">
            <a:off x="1229687" y="5585000"/>
            <a:ext cx="2468641" cy="286846"/>
            <a:chOff x="0" y="0"/>
            <a:chExt cx="6171603" cy="717115"/>
          </a:xfrm>
        </p:grpSpPr>
        <p:sp>
          <p:nvSpPr>
            <p:cNvPr name="Freeform 53" id="53"/>
            <p:cNvSpPr/>
            <p:nvPr/>
          </p:nvSpPr>
          <p:spPr>
            <a:xfrm flipH="false" flipV="false" rot="0">
              <a:off x="0" y="0"/>
              <a:ext cx="6171603" cy="717115"/>
            </a:xfrm>
            <a:custGeom>
              <a:avLst/>
              <a:gdLst/>
              <a:ahLst/>
              <a:cxnLst/>
              <a:rect r="r" b="b" t="t" l="l"/>
              <a:pathLst>
                <a:path h="717115" w="6171603">
                  <a:moveTo>
                    <a:pt x="0" y="0"/>
                  </a:moveTo>
                  <a:lnTo>
                    <a:pt x="6171603" y="0"/>
                  </a:lnTo>
                  <a:lnTo>
                    <a:pt x="6171603" y="717115"/>
                  </a:lnTo>
                  <a:lnTo>
                    <a:pt x="0" y="717115"/>
                  </a:lnTo>
                  <a:close/>
                </a:path>
              </a:pathLst>
            </a:custGeom>
            <a:solidFill>
              <a:srgbClr val="000000">
                <a:alpha val="0"/>
              </a:srgbClr>
            </a:solidFill>
            <a:ln cap="sq">
              <a:noFill/>
              <a:prstDash val="solid"/>
              <a:miter/>
            </a:ln>
          </p:spPr>
        </p:sp>
        <p:sp>
          <p:nvSpPr>
            <p:cNvPr name="TextBox 54" id="54"/>
            <p:cNvSpPr txBox="true"/>
            <p:nvPr/>
          </p:nvSpPr>
          <p:spPr>
            <a:xfrm>
              <a:off x="0" y="-47625"/>
              <a:ext cx="6171603"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Speed of Delivery</a:t>
              </a:r>
            </a:p>
          </p:txBody>
        </p:sp>
      </p:grpSp>
      <p:grpSp>
        <p:nvGrpSpPr>
          <p:cNvPr name="Group 55" id="55"/>
          <p:cNvGrpSpPr/>
          <p:nvPr/>
        </p:nvGrpSpPr>
        <p:grpSpPr>
          <a:xfrm rot="0">
            <a:off x="1229687" y="5860670"/>
            <a:ext cx="7645559" cy="510851"/>
            <a:chOff x="0" y="0"/>
            <a:chExt cx="19113897" cy="1277127"/>
          </a:xfrm>
        </p:grpSpPr>
        <p:sp>
          <p:nvSpPr>
            <p:cNvPr name="Freeform 56" id="56"/>
            <p:cNvSpPr/>
            <p:nvPr/>
          </p:nvSpPr>
          <p:spPr>
            <a:xfrm flipH="false" flipV="false" rot="0">
              <a:off x="0" y="0"/>
              <a:ext cx="19113897" cy="1277127"/>
            </a:xfrm>
            <a:custGeom>
              <a:avLst/>
              <a:gdLst/>
              <a:ahLst/>
              <a:cxnLst/>
              <a:rect r="r" b="b" t="t" l="l"/>
              <a:pathLst>
                <a:path h="1277127" w="19113897">
                  <a:moveTo>
                    <a:pt x="0" y="0"/>
                  </a:moveTo>
                  <a:lnTo>
                    <a:pt x="19113897" y="0"/>
                  </a:lnTo>
                  <a:lnTo>
                    <a:pt x="19113897" y="1277127"/>
                  </a:lnTo>
                  <a:lnTo>
                    <a:pt x="0" y="1277127"/>
                  </a:lnTo>
                  <a:close/>
                </a:path>
              </a:pathLst>
            </a:custGeom>
            <a:solidFill>
              <a:srgbClr val="000000">
                <a:alpha val="0"/>
              </a:srgbClr>
            </a:solidFill>
            <a:ln cap="sq">
              <a:noFill/>
              <a:prstDash val="solid"/>
              <a:miter/>
            </a:ln>
          </p:spPr>
        </p:sp>
        <p:sp>
          <p:nvSpPr>
            <p:cNvPr name="TextBox 57" id="57"/>
            <p:cNvSpPr txBox="true"/>
            <p:nvPr/>
          </p:nvSpPr>
          <p:spPr>
            <a:xfrm>
              <a:off x="0" y="-76200"/>
              <a:ext cx="1911389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Industries like fashion and fresh food relocate near urban centers to minimize delivery times and enhance customer satisfaction.</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grpSp>
        <p:nvGrpSpPr>
          <p:cNvPr name="Group 6" id="6"/>
          <p:cNvGrpSpPr/>
          <p:nvPr/>
        </p:nvGrpSpPr>
        <p:grpSpPr>
          <a:xfrm rot="0">
            <a:off x="8973" y="6569225"/>
            <a:ext cx="9753600" cy="754910"/>
            <a:chOff x="0" y="0"/>
            <a:chExt cx="13004800" cy="1006547"/>
          </a:xfrm>
        </p:grpSpPr>
        <p:grpSp>
          <p:nvGrpSpPr>
            <p:cNvPr name="Group 7" id="7"/>
            <p:cNvGrpSpPr/>
            <p:nvPr/>
          </p:nvGrpSpPr>
          <p:grpSpPr>
            <a:xfrm rot="0">
              <a:off x="0" y="0"/>
              <a:ext cx="13004800" cy="1006547"/>
              <a:chOff x="0" y="0"/>
              <a:chExt cx="3495470" cy="270543"/>
            </a:xfrm>
          </p:grpSpPr>
          <p:sp>
            <p:nvSpPr>
              <p:cNvPr name="Freeform 8" id="8"/>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9" id="9"/>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0" id="10"/>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1" id="11"/>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2" id="12"/>
            <p:cNvGrpSpPr/>
            <p:nvPr/>
          </p:nvGrpSpPr>
          <p:grpSpPr>
            <a:xfrm rot="0">
              <a:off x="1748214" y="0"/>
              <a:ext cx="8787340" cy="1006547"/>
              <a:chOff x="0" y="0"/>
              <a:chExt cx="2361888" cy="270543"/>
            </a:xfrm>
          </p:grpSpPr>
          <p:sp>
            <p:nvSpPr>
              <p:cNvPr name="Freeform 13" id="13"/>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4" id="14"/>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16" id="16"/>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17" id="17"/>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18" id="18"/>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19" id="19"/>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sp>
        <p:nvSpPr>
          <p:cNvPr name="TextBox 20" id="20"/>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ST</a:t>
            </a:r>
            <a:r>
              <a:rPr lang="en-US" b="true" sz="2019" strike="noStrike" u="none">
                <a:solidFill>
                  <a:srgbClr val="233E7A"/>
                </a:solidFill>
                <a:latin typeface="Avenir Bold"/>
                <a:ea typeface="Avenir Bold"/>
                <a:cs typeface="Avenir Bold"/>
                <a:sym typeface="Avenir Bold"/>
              </a:rPr>
              <a:t>RATEGIC LOCALIZATION MODELS &amp; INDUSTRIES MOST AFFECTED</a:t>
            </a:r>
          </a:p>
        </p:txBody>
      </p:sp>
      <p:grpSp>
        <p:nvGrpSpPr>
          <p:cNvPr name="Group 21" id="21"/>
          <p:cNvGrpSpPr/>
          <p:nvPr/>
        </p:nvGrpSpPr>
        <p:grpSpPr>
          <a:xfrm rot="0">
            <a:off x="523794" y="1912019"/>
            <a:ext cx="2429363" cy="288920"/>
            <a:chOff x="0" y="0"/>
            <a:chExt cx="6073406" cy="722300"/>
          </a:xfrm>
        </p:grpSpPr>
        <p:sp>
          <p:nvSpPr>
            <p:cNvPr name="Freeform 22" id="22"/>
            <p:cNvSpPr/>
            <p:nvPr/>
          </p:nvSpPr>
          <p:spPr>
            <a:xfrm flipH="false" flipV="false" rot="0">
              <a:off x="0" y="0"/>
              <a:ext cx="6073406" cy="722300"/>
            </a:xfrm>
            <a:custGeom>
              <a:avLst/>
              <a:gdLst/>
              <a:ahLst/>
              <a:cxnLst/>
              <a:rect r="r" b="b" t="t" l="l"/>
              <a:pathLst>
                <a:path h="722300" w="6073406">
                  <a:moveTo>
                    <a:pt x="0" y="0"/>
                  </a:moveTo>
                  <a:lnTo>
                    <a:pt x="6073406" y="0"/>
                  </a:lnTo>
                  <a:lnTo>
                    <a:pt x="6073406" y="722300"/>
                  </a:lnTo>
                  <a:lnTo>
                    <a:pt x="0" y="722300"/>
                  </a:lnTo>
                  <a:close/>
                </a:path>
              </a:pathLst>
            </a:custGeom>
            <a:solidFill>
              <a:srgbClr val="000000">
                <a:alpha val="0"/>
              </a:srgbClr>
            </a:solidFill>
          </p:spPr>
        </p:sp>
        <p:sp>
          <p:nvSpPr>
            <p:cNvPr name="TextBox 23" id="23"/>
            <p:cNvSpPr txBox="true"/>
            <p:nvPr/>
          </p:nvSpPr>
          <p:spPr>
            <a:xfrm>
              <a:off x="0" y="-38100"/>
              <a:ext cx="6073406" cy="760400"/>
            </a:xfrm>
            <a:prstGeom prst="rect">
              <a:avLst/>
            </a:prstGeom>
          </p:spPr>
          <p:txBody>
            <a:bodyPr anchor="t" rtlCol="false" tIns="0" lIns="0" bIns="0" rIns="0"/>
            <a:lstStyle/>
            <a:p>
              <a:pPr algn="r">
                <a:lnSpc>
                  <a:spcPts val="1990"/>
                </a:lnSpc>
              </a:pPr>
              <a:r>
                <a:rPr lang="en-US" sz="1599" b="true">
                  <a:solidFill>
                    <a:srgbClr val="233E7A"/>
                  </a:solidFill>
                  <a:latin typeface="Avenir Bold"/>
                  <a:ea typeface="Avenir Bold"/>
                  <a:cs typeface="Avenir Bold"/>
                  <a:sym typeface="Avenir Bold"/>
                </a:rPr>
                <a:t>Competitive Clustering</a:t>
              </a:r>
            </a:p>
          </p:txBody>
        </p:sp>
      </p:grpSp>
      <p:grpSp>
        <p:nvGrpSpPr>
          <p:cNvPr name="Group 24" id="24"/>
          <p:cNvGrpSpPr/>
          <p:nvPr/>
        </p:nvGrpSpPr>
        <p:grpSpPr>
          <a:xfrm rot="0">
            <a:off x="224970" y="2208563"/>
            <a:ext cx="2832328" cy="893445"/>
            <a:chOff x="0" y="0"/>
            <a:chExt cx="7080819" cy="2233613"/>
          </a:xfrm>
        </p:grpSpPr>
        <p:sp>
          <p:nvSpPr>
            <p:cNvPr name="Freeform 25" id="25"/>
            <p:cNvSpPr/>
            <p:nvPr/>
          </p:nvSpPr>
          <p:spPr>
            <a:xfrm flipH="false" flipV="false" rot="0">
              <a:off x="0" y="0"/>
              <a:ext cx="7080819" cy="2233613"/>
            </a:xfrm>
            <a:custGeom>
              <a:avLst/>
              <a:gdLst/>
              <a:ahLst/>
              <a:cxnLst/>
              <a:rect r="r" b="b" t="t" l="l"/>
              <a:pathLst>
                <a:path h="2233613" w="7080819">
                  <a:moveTo>
                    <a:pt x="0" y="0"/>
                  </a:moveTo>
                  <a:lnTo>
                    <a:pt x="7080819" y="0"/>
                  </a:lnTo>
                  <a:lnTo>
                    <a:pt x="7080819" y="2233613"/>
                  </a:lnTo>
                  <a:lnTo>
                    <a:pt x="0" y="2233613"/>
                  </a:lnTo>
                  <a:close/>
                </a:path>
              </a:pathLst>
            </a:custGeom>
            <a:solidFill>
              <a:srgbClr val="000000">
                <a:alpha val="0"/>
              </a:srgbClr>
            </a:solidFill>
          </p:spPr>
        </p:sp>
        <p:sp>
          <p:nvSpPr>
            <p:cNvPr name="TextBox 26" id="26"/>
            <p:cNvSpPr txBox="true"/>
            <p:nvPr/>
          </p:nvSpPr>
          <p:spPr>
            <a:xfrm>
              <a:off x="0" y="-66675"/>
              <a:ext cx="7080819" cy="2300288"/>
            </a:xfrm>
            <a:prstGeom prst="rect">
              <a:avLst/>
            </a:prstGeom>
          </p:spPr>
          <p:txBody>
            <a:bodyPr anchor="t" rtlCol="false" tIns="0" lIns="0" bIns="0" rIns="0"/>
            <a:lstStyle/>
            <a:p>
              <a:pPr algn="r">
                <a:lnSpc>
                  <a:spcPts val="1787"/>
                </a:lnSpc>
              </a:pPr>
              <a:r>
                <a:rPr lang="en-US" sz="1100">
                  <a:solidFill>
                    <a:srgbClr val="233E7A"/>
                  </a:solidFill>
                  <a:latin typeface="Avenir"/>
                  <a:ea typeface="Avenir"/>
                  <a:cs typeface="Avenir"/>
                  <a:sym typeface="Avenir"/>
                </a:rPr>
                <a:t>Locating close to competitors to leverage shared suppliers, talent pools, and infrastructure, as seen in Italian industrial districts or Shenzhen, China.</a:t>
              </a:r>
            </a:p>
          </p:txBody>
        </p:sp>
      </p:grpSp>
      <p:sp>
        <p:nvSpPr>
          <p:cNvPr name="Freeform 27" id="27" descr="preencoded.png"/>
          <p:cNvSpPr/>
          <p:nvPr/>
        </p:nvSpPr>
        <p:spPr>
          <a:xfrm flipH="false" flipV="false" rot="0">
            <a:off x="3162468" y="2031637"/>
            <a:ext cx="2951163" cy="2951163"/>
          </a:xfrm>
          <a:custGeom>
            <a:avLst/>
            <a:gdLst/>
            <a:ahLst/>
            <a:cxnLst/>
            <a:rect r="r" b="b" t="t" l="l"/>
            <a:pathLst>
              <a:path h="2951163" w="2951163">
                <a:moveTo>
                  <a:pt x="0" y="0"/>
                </a:moveTo>
                <a:lnTo>
                  <a:pt x="2951162" y="0"/>
                </a:lnTo>
                <a:lnTo>
                  <a:pt x="2951162" y="2951162"/>
                </a:lnTo>
                <a:lnTo>
                  <a:pt x="0" y="2951162"/>
                </a:lnTo>
                <a:lnTo>
                  <a:pt x="0" y="0"/>
                </a:lnTo>
                <a:close/>
              </a:path>
            </a:pathLst>
          </a:custGeom>
          <a:blipFill>
            <a:blip r:embed="rId13"/>
            <a:stretch>
              <a:fillRect l="0" t="0" r="0" b="0"/>
            </a:stretch>
          </a:blipFill>
        </p:spPr>
      </p:sp>
      <p:sp>
        <p:nvSpPr>
          <p:cNvPr name="Freeform 28" id="28" descr="preencoded.png"/>
          <p:cNvSpPr/>
          <p:nvPr/>
        </p:nvSpPr>
        <p:spPr>
          <a:xfrm flipH="false" flipV="false" rot="0">
            <a:off x="3697932" y="2769507"/>
            <a:ext cx="208835" cy="261065"/>
          </a:xfrm>
          <a:custGeom>
            <a:avLst/>
            <a:gdLst/>
            <a:ahLst/>
            <a:cxnLst/>
            <a:rect r="r" b="b" t="t" l="l"/>
            <a:pathLst>
              <a:path h="261065" w="208835">
                <a:moveTo>
                  <a:pt x="0" y="0"/>
                </a:moveTo>
                <a:lnTo>
                  <a:pt x="208835" y="0"/>
                </a:lnTo>
                <a:lnTo>
                  <a:pt x="208835" y="261064"/>
                </a:lnTo>
                <a:lnTo>
                  <a:pt x="0" y="261064"/>
                </a:lnTo>
                <a:lnTo>
                  <a:pt x="0" y="0"/>
                </a:lnTo>
                <a:close/>
              </a:path>
            </a:pathLst>
          </a:custGeom>
          <a:blipFill>
            <a:blip r:embed="rId14"/>
            <a:stretch>
              <a:fillRect l="-249" t="0" r="-249" b="0"/>
            </a:stretch>
          </a:blipFill>
        </p:spPr>
      </p:sp>
      <p:grpSp>
        <p:nvGrpSpPr>
          <p:cNvPr name="Group 29" id="29"/>
          <p:cNvGrpSpPr/>
          <p:nvPr/>
        </p:nvGrpSpPr>
        <p:grpSpPr>
          <a:xfrm rot="0">
            <a:off x="6107262" y="1689292"/>
            <a:ext cx="3041735" cy="288920"/>
            <a:chOff x="0" y="0"/>
            <a:chExt cx="7604337" cy="722300"/>
          </a:xfrm>
        </p:grpSpPr>
        <p:sp>
          <p:nvSpPr>
            <p:cNvPr name="Freeform 30" id="30"/>
            <p:cNvSpPr/>
            <p:nvPr/>
          </p:nvSpPr>
          <p:spPr>
            <a:xfrm flipH="false" flipV="false" rot="0">
              <a:off x="0" y="0"/>
              <a:ext cx="7604337" cy="722300"/>
            </a:xfrm>
            <a:custGeom>
              <a:avLst/>
              <a:gdLst/>
              <a:ahLst/>
              <a:cxnLst/>
              <a:rect r="r" b="b" t="t" l="l"/>
              <a:pathLst>
                <a:path h="722300" w="7604337">
                  <a:moveTo>
                    <a:pt x="0" y="0"/>
                  </a:moveTo>
                  <a:lnTo>
                    <a:pt x="7604337" y="0"/>
                  </a:lnTo>
                  <a:lnTo>
                    <a:pt x="7604337" y="722300"/>
                  </a:lnTo>
                  <a:lnTo>
                    <a:pt x="0" y="722300"/>
                  </a:lnTo>
                  <a:close/>
                </a:path>
              </a:pathLst>
            </a:custGeom>
            <a:solidFill>
              <a:srgbClr val="000000">
                <a:alpha val="0"/>
              </a:srgbClr>
            </a:solidFill>
          </p:spPr>
        </p:sp>
        <p:sp>
          <p:nvSpPr>
            <p:cNvPr name="TextBox 31" id="31"/>
            <p:cNvSpPr txBox="true"/>
            <p:nvPr/>
          </p:nvSpPr>
          <p:spPr>
            <a:xfrm>
              <a:off x="0" y="-38100"/>
              <a:ext cx="7604337" cy="760400"/>
            </a:xfrm>
            <a:prstGeom prst="rect">
              <a:avLst/>
            </a:prstGeom>
          </p:spPr>
          <p:txBody>
            <a:bodyPr anchor="t" rtlCol="false" tIns="0" lIns="0" bIns="0" rIns="0"/>
            <a:lstStyle/>
            <a:p>
              <a:pPr algn="l">
                <a:lnSpc>
                  <a:spcPts val="1990"/>
                </a:lnSpc>
              </a:pPr>
              <a:r>
                <a:rPr lang="en-US" sz="1599" b="true">
                  <a:solidFill>
                    <a:srgbClr val="233E7A"/>
                  </a:solidFill>
                  <a:latin typeface="Avenir Bold"/>
                  <a:ea typeface="Avenir Bold"/>
                  <a:cs typeface="Avenir Bold"/>
                  <a:sym typeface="Avenir Bold"/>
                </a:rPr>
                <a:t>Geographic Differentiation</a:t>
              </a:r>
            </a:p>
          </p:txBody>
        </p:sp>
      </p:grpSp>
      <p:grpSp>
        <p:nvGrpSpPr>
          <p:cNvPr name="Group 32" id="32"/>
          <p:cNvGrpSpPr/>
          <p:nvPr/>
        </p:nvGrpSpPr>
        <p:grpSpPr>
          <a:xfrm rot="0">
            <a:off x="6107262" y="1991076"/>
            <a:ext cx="3208929" cy="736759"/>
            <a:chOff x="0" y="0"/>
            <a:chExt cx="8022322" cy="1841897"/>
          </a:xfrm>
        </p:grpSpPr>
        <p:sp>
          <p:nvSpPr>
            <p:cNvPr name="Freeform 33" id="33"/>
            <p:cNvSpPr/>
            <p:nvPr/>
          </p:nvSpPr>
          <p:spPr>
            <a:xfrm flipH="false" flipV="false" rot="0">
              <a:off x="0" y="0"/>
              <a:ext cx="8022322" cy="1841897"/>
            </a:xfrm>
            <a:custGeom>
              <a:avLst/>
              <a:gdLst/>
              <a:ahLst/>
              <a:cxnLst/>
              <a:rect r="r" b="b" t="t" l="l"/>
              <a:pathLst>
                <a:path h="1841897" w="8022322">
                  <a:moveTo>
                    <a:pt x="0" y="0"/>
                  </a:moveTo>
                  <a:lnTo>
                    <a:pt x="8022322" y="0"/>
                  </a:lnTo>
                  <a:lnTo>
                    <a:pt x="8022322" y="1841897"/>
                  </a:lnTo>
                  <a:lnTo>
                    <a:pt x="0" y="1841897"/>
                  </a:lnTo>
                  <a:close/>
                </a:path>
              </a:pathLst>
            </a:custGeom>
            <a:solidFill>
              <a:srgbClr val="000000">
                <a:alpha val="0"/>
              </a:srgbClr>
            </a:solidFill>
            <a:ln cap="sq">
              <a:noFill/>
              <a:prstDash val="solid"/>
              <a:miter/>
            </a:ln>
          </p:spPr>
        </p:sp>
        <p:sp>
          <p:nvSpPr>
            <p:cNvPr name="TextBox 34" id="34"/>
            <p:cNvSpPr txBox="true"/>
            <p:nvPr/>
          </p:nvSpPr>
          <p:spPr>
            <a:xfrm>
              <a:off x="0" y="-66675"/>
              <a:ext cx="8022322" cy="1908572"/>
            </a:xfrm>
            <a:prstGeom prst="rect">
              <a:avLst/>
            </a:prstGeom>
          </p:spPr>
          <p:txBody>
            <a:bodyPr anchor="t" rtlCol="false" tIns="0" lIns="0" bIns="0" rIns="0"/>
            <a:lstStyle/>
            <a:p>
              <a:pPr algn="l" marL="0" indent="0" lvl="0">
                <a:lnSpc>
                  <a:spcPts val="1787"/>
                </a:lnSpc>
                <a:spcBef>
                  <a:spcPct val="0"/>
                </a:spcBef>
              </a:pPr>
              <a:r>
                <a:rPr lang="en-US" sz="1100" strike="noStrike" u="none">
                  <a:solidFill>
                    <a:srgbClr val="233E7A"/>
                  </a:solidFill>
                  <a:latin typeface="Avenir"/>
                  <a:ea typeface="Avenir"/>
                  <a:cs typeface="Avenir"/>
                  <a:sym typeface="Avenir"/>
                </a:rPr>
                <a:t>Choosing alternative locations to exploit unattended market niches or avoid competitive saturation in oversaturated regions.</a:t>
              </a:r>
            </a:p>
          </p:txBody>
        </p:sp>
      </p:grpSp>
      <p:sp>
        <p:nvSpPr>
          <p:cNvPr name="Freeform 35" id="35" descr="preencoded.png"/>
          <p:cNvSpPr/>
          <p:nvPr/>
        </p:nvSpPr>
        <p:spPr>
          <a:xfrm flipH="false" flipV="false" rot="0">
            <a:off x="3162468" y="2031637"/>
            <a:ext cx="2951163" cy="2951163"/>
          </a:xfrm>
          <a:custGeom>
            <a:avLst/>
            <a:gdLst/>
            <a:ahLst/>
            <a:cxnLst/>
            <a:rect r="r" b="b" t="t" l="l"/>
            <a:pathLst>
              <a:path h="2951163" w="2951163">
                <a:moveTo>
                  <a:pt x="0" y="0"/>
                </a:moveTo>
                <a:lnTo>
                  <a:pt x="2951162" y="0"/>
                </a:lnTo>
                <a:lnTo>
                  <a:pt x="2951162" y="2951162"/>
                </a:lnTo>
                <a:lnTo>
                  <a:pt x="0" y="2951162"/>
                </a:lnTo>
                <a:lnTo>
                  <a:pt x="0" y="0"/>
                </a:lnTo>
                <a:close/>
              </a:path>
            </a:pathLst>
          </a:custGeom>
          <a:blipFill>
            <a:blip r:embed="rId15"/>
            <a:stretch>
              <a:fillRect l="0" t="0" r="0" b="0"/>
            </a:stretch>
          </a:blipFill>
        </p:spPr>
      </p:sp>
      <p:sp>
        <p:nvSpPr>
          <p:cNvPr name="Freeform 36" id="36" descr="preencoded.png"/>
          <p:cNvSpPr/>
          <p:nvPr/>
        </p:nvSpPr>
        <p:spPr>
          <a:xfrm flipH="false" flipV="false" rot="0">
            <a:off x="4852758" y="2394221"/>
            <a:ext cx="208835" cy="261065"/>
          </a:xfrm>
          <a:custGeom>
            <a:avLst/>
            <a:gdLst/>
            <a:ahLst/>
            <a:cxnLst/>
            <a:rect r="r" b="b" t="t" l="l"/>
            <a:pathLst>
              <a:path h="261065" w="208835">
                <a:moveTo>
                  <a:pt x="0" y="0"/>
                </a:moveTo>
                <a:lnTo>
                  <a:pt x="208836" y="0"/>
                </a:lnTo>
                <a:lnTo>
                  <a:pt x="208836" y="261065"/>
                </a:lnTo>
                <a:lnTo>
                  <a:pt x="0" y="261065"/>
                </a:lnTo>
                <a:lnTo>
                  <a:pt x="0" y="0"/>
                </a:lnTo>
                <a:close/>
              </a:path>
            </a:pathLst>
          </a:custGeom>
          <a:blipFill>
            <a:blip r:embed="rId16"/>
            <a:stretch>
              <a:fillRect l="-249" t="0" r="-249" b="0"/>
            </a:stretch>
          </a:blipFill>
        </p:spPr>
      </p:sp>
      <p:grpSp>
        <p:nvGrpSpPr>
          <p:cNvPr name="Group 37" id="37"/>
          <p:cNvGrpSpPr/>
          <p:nvPr/>
        </p:nvGrpSpPr>
        <p:grpSpPr>
          <a:xfrm rot="0">
            <a:off x="6322942" y="2804035"/>
            <a:ext cx="1744821" cy="288920"/>
            <a:chOff x="0" y="0"/>
            <a:chExt cx="4362053" cy="722300"/>
          </a:xfrm>
        </p:grpSpPr>
        <p:sp>
          <p:nvSpPr>
            <p:cNvPr name="Freeform 38" id="38"/>
            <p:cNvSpPr/>
            <p:nvPr/>
          </p:nvSpPr>
          <p:spPr>
            <a:xfrm flipH="false" flipV="false" rot="0">
              <a:off x="0" y="0"/>
              <a:ext cx="4362054" cy="722300"/>
            </a:xfrm>
            <a:custGeom>
              <a:avLst/>
              <a:gdLst/>
              <a:ahLst/>
              <a:cxnLst/>
              <a:rect r="r" b="b" t="t" l="l"/>
              <a:pathLst>
                <a:path h="722300" w="4362054">
                  <a:moveTo>
                    <a:pt x="0" y="0"/>
                  </a:moveTo>
                  <a:lnTo>
                    <a:pt x="4362054" y="0"/>
                  </a:lnTo>
                  <a:lnTo>
                    <a:pt x="4362054" y="722300"/>
                  </a:lnTo>
                  <a:lnTo>
                    <a:pt x="0" y="722300"/>
                  </a:lnTo>
                  <a:close/>
                </a:path>
              </a:pathLst>
            </a:custGeom>
            <a:solidFill>
              <a:srgbClr val="000000">
                <a:alpha val="0"/>
              </a:srgbClr>
            </a:solidFill>
          </p:spPr>
        </p:sp>
        <p:sp>
          <p:nvSpPr>
            <p:cNvPr name="TextBox 39" id="39"/>
            <p:cNvSpPr txBox="true"/>
            <p:nvPr/>
          </p:nvSpPr>
          <p:spPr>
            <a:xfrm>
              <a:off x="0" y="-38100"/>
              <a:ext cx="4362053" cy="760400"/>
            </a:xfrm>
            <a:prstGeom prst="rect">
              <a:avLst/>
            </a:prstGeom>
          </p:spPr>
          <p:txBody>
            <a:bodyPr anchor="t" rtlCol="false" tIns="0" lIns="0" bIns="0" rIns="0"/>
            <a:lstStyle/>
            <a:p>
              <a:pPr algn="l">
                <a:lnSpc>
                  <a:spcPts val="1990"/>
                </a:lnSpc>
              </a:pPr>
              <a:r>
                <a:rPr lang="en-US" sz="1599" b="true">
                  <a:solidFill>
                    <a:srgbClr val="233E7A"/>
                  </a:solidFill>
                  <a:latin typeface="Avenir Bold"/>
                  <a:ea typeface="Avenir Bold"/>
                  <a:cs typeface="Avenir Bold"/>
                  <a:sym typeface="Avenir Bold"/>
                </a:rPr>
                <a:t>Imitative Reaction</a:t>
              </a:r>
            </a:p>
          </p:txBody>
        </p:sp>
      </p:grpSp>
      <p:grpSp>
        <p:nvGrpSpPr>
          <p:cNvPr name="Group 40" id="40"/>
          <p:cNvGrpSpPr/>
          <p:nvPr/>
        </p:nvGrpSpPr>
        <p:grpSpPr>
          <a:xfrm rot="0">
            <a:off x="6322942" y="3105819"/>
            <a:ext cx="3139079" cy="670084"/>
            <a:chOff x="0" y="0"/>
            <a:chExt cx="7847697" cy="1675210"/>
          </a:xfrm>
        </p:grpSpPr>
        <p:sp>
          <p:nvSpPr>
            <p:cNvPr name="Freeform 41" id="41"/>
            <p:cNvSpPr/>
            <p:nvPr/>
          </p:nvSpPr>
          <p:spPr>
            <a:xfrm flipH="false" flipV="false" rot="0">
              <a:off x="0" y="0"/>
              <a:ext cx="7847697" cy="1675210"/>
            </a:xfrm>
            <a:custGeom>
              <a:avLst/>
              <a:gdLst/>
              <a:ahLst/>
              <a:cxnLst/>
              <a:rect r="r" b="b" t="t" l="l"/>
              <a:pathLst>
                <a:path h="1675210" w="7847697">
                  <a:moveTo>
                    <a:pt x="0" y="0"/>
                  </a:moveTo>
                  <a:lnTo>
                    <a:pt x="7847697" y="0"/>
                  </a:lnTo>
                  <a:lnTo>
                    <a:pt x="7847697" y="1675210"/>
                  </a:lnTo>
                  <a:lnTo>
                    <a:pt x="0" y="1675210"/>
                  </a:lnTo>
                  <a:close/>
                </a:path>
              </a:pathLst>
            </a:custGeom>
            <a:solidFill>
              <a:srgbClr val="000000">
                <a:alpha val="0"/>
              </a:srgbClr>
            </a:solidFill>
            <a:ln cap="sq">
              <a:noFill/>
              <a:prstDash val="solid"/>
              <a:miter/>
            </a:ln>
          </p:spPr>
        </p:sp>
        <p:sp>
          <p:nvSpPr>
            <p:cNvPr name="TextBox 42" id="42"/>
            <p:cNvSpPr txBox="true"/>
            <p:nvPr/>
          </p:nvSpPr>
          <p:spPr>
            <a:xfrm>
              <a:off x="0" y="-66675"/>
              <a:ext cx="7847697" cy="1741885"/>
            </a:xfrm>
            <a:prstGeom prst="rect">
              <a:avLst/>
            </a:prstGeom>
          </p:spPr>
          <p:txBody>
            <a:bodyPr anchor="t" rtlCol="false" tIns="0" lIns="0" bIns="0" rIns="0"/>
            <a:lstStyle/>
            <a:p>
              <a:pPr algn="l" marL="0" indent="0" lvl="0">
                <a:lnSpc>
                  <a:spcPts val="1787"/>
                </a:lnSpc>
                <a:spcBef>
                  <a:spcPct val="0"/>
                </a:spcBef>
              </a:pPr>
              <a:r>
                <a:rPr lang="en-US" sz="1100" strike="noStrike" u="none">
                  <a:solidFill>
                    <a:srgbClr val="233E7A"/>
                  </a:solidFill>
                  <a:latin typeface="Avenir"/>
                  <a:ea typeface="Avenir"/>
                  <a:cs typeface="Avenir"/>
                  <a:sym typeface="Avenir"/>
                </a:rPr>
                <a:t>Moving operations as a direct response to a key competitor's relocation, often to prevent competitive disadvantage.</a:t>
              </a:r>
            </a:p>
          </p:txBody>
        </p:sp>
      </p:grpSp>
      <p:sp>
        <p:nvSpPr>
          <p:cNvPr name="Freeform 43" id="43" descr="preencoded.png"/>
          <p:cNvSpPr/>
          <p:nvPr/>
        </p:nvSpPr>
        <p:spPr>
          <a:xfrm flipH="false" flipV="false" rot="0">
            <a:off x="3162468" y="2031637"/>
            <a:ext cx="2951163" cy="2951163"/>
          </a:xfrm>
          <a:custGeom>
            <a:avLst/>
            <a:gdLst/>
            <a:ahLst/>
            <a:cxnLst/>
            <a:rect r="r" b="b" t="t" l="l"/>
            <a:pathLst>
              <a:path h="2951163" w="2951163">
                <a:moveTo>
                  <a:pt x="0" y="0"/>
                </a:moveTo>
                <a:lnTo>
                  <a:pt x="2951162" y="0"/>
                </a:lnTo>
                <a:lnTo>
                  <a:pt x="2951162" y="2951162"/>
                </a:lnTo>
                <a:lnTo>
                  <a:pt x="0" y="2951162"/>
                </a:lnTo>
                <a:lnTo>
                  <a:pt x="0" y="0"/>
                </a:lnTo>
                <a:close/>
              </a:path>
            </a:pathLst>
          </a:custGeom>
          <a:blipFill>
            <a:blip r:embed="rId17"/>
            <a:stretch>
              <a:fillRect l="0" t="0" r="0" b="0"/>
            </a:stretch>
          </a:blipFill>
        </p:spPr>
      </p:sp>
      <p:sp>
        <p:nvSpPr>
          <p:cNvPr name="Freeform 44" id="44" descr="preencoded.png"/>
          <p:cNvSpPr/>
          <p:nvPr/>
        </p:nvSpPr>
        <p:spPr>
          <a:xfrm flipH="false" flipV="false" rot="0">
            <a:off x="5566498" y="3376646"/>
            <a:ext cx="208835" cy="261065"/>
          </a:xfrm>
          <a:custGeom>
            <a:avLst/>
            <a:gdLst/>
            <a:ahLst/>
            <a:cxnLst/>
            <a:rect r="r" b="b" t="t" l="l"/>
            <a:pathLst>
              <a:path h="261065" w="208835">
                <a:moveTo>
                  <a:pt x="0" y="0"/>
                </a:moveTo>
                <a:lnTo>
                  <a:pt x="208836" y="0"/>
                </a:lnTo>
                <a:lnTo>
                  <a:pt x="208836" y="261065"/>
                </a:lnTo>
                <a:lnTo>
                  <a:pt x="0" y="261065"/>
                </a:lnTo>
                <a:lnTo>
                  <a:pt x="0" y="0"/>
                </a:lnTo>
                <a:close/>
              </a:path>
            </a:pathLst>
          </a:custGeom>
          <a:blipFill>
            <a:blip r:embed="rId18"/>
            <a:stretch>
              <a:fillRect l="-249" t="0" r="-249" b="0"/>
            </a:stretch>
          </a:blipFill>
        </p:spPr>
      </p:sp>
      <p:grpSp>
        <p:nvGrpSpPr>
          <p:cNvPr name="Group 45" id="45"/>
          <p:cNvGrpSpPr/>
          <p:nvPr/>
        </p:nvGrpSpPr>
        <p:grpSpPr>
          <a:xfrm rot="0">
            <a:off x="6177153" y="4051571"/>
            <a:ext cx="2777567" cy="288920"/>
            <a:chOff x="0" y="0"/>
            <a:chExt cx="6943918" cy="722300"/>
          </a:xfrm>
        </p:grpSpPr>
        <p:sp>
          <p:nvSpPr>
            <p:cNvPr name="Freeform 46" id="46"/>
            <p:cNvSpPr/>
            <p:nvPr/>
          </p:nvSpPr>
          <p:spPr>
            <a:xfrm flipH="false" flipV="false" rot="0">
              <a:off x="0" y="0"/>
              <a:ext cx="6943919" cy="722300"/>
            </a:xfrm>
            <a:custGeom>
              <a:avLst/>
              <a:gdLst/>
              <a:ahLst/>
              <a:cxnLst/>
              <a:rect r="r" b="b" t="t" l="l"/>
              <a:pathLst>
                <a:path h="722300" w="6943919">
                  <a:moveTo>
                    <a:pt x="0" y="0"/>
                  </a:moveTo>
                  <a:lnTo>
                    <a:pt x="6943919" y="0"/>
                  </a:lnTo>
                  <a:lnTo>
                    <a:pt x="6943919" y="722300"/>
                  </a:lnTo>
                  <a:lnTo>
                    <a:pt x="0" y="722300"/>
                  </a:lnTo>
                  <a:close/>
                </a:path>
              </a:pathLst>
            </a:custGeom>
            <a:solidFill>
              <a:srgbClr val="000000">
                <a:alpha val="0"/>
              </a:srgbClr>
            </a:solidFill>
          </p:spPr>
        </p:sp>
        <p:sp>
          <p:nvSpPr>
            <p:cNvPr name="TextBox 47" id="47"/>
            <p:cNvSpPr txBox="true"/>
            <p:nvPr/>
          </p:nvSpPr>
          <p:spPr>
            <a:xfrm>
              <a:off x="0" y="-38100"/>
              <a:ext cx="6943918" cy="760400"/>
            </a:xfrm>
            <a:prstGeom prst="rect">
              <a:avLst/>
            </a:prstGeom>
          </p:spPr>
          <p:txBody>
            <a:bodyPr anchor="t" rtlCol="false" tIns="0" lIns="0" bIns="0" rIns="0"/>
            <a:lstStyle/>
            <a:p>
              <a:pPr algn="l">
                <a:lnSpc>
                  <a:spcPts val="1990"/>
                </a:lnSpc>
              </a:pPr>
              <a:r>
                <a:rPr lang="en-US" sz="1599" b="true">
                  <a:solidFill>
                    <a:srgbClr val="233E7A"/>
                  </a:solidFill>
                  <a:latin typeface="Avenir Bold"/>
                  <a:ea typeface="Avenir Bold"/>
                  <a:cs typeface="Avenir Bold"/>
                  <a:sym typeface="Avenir Bold"/>
                </a:rPr>
                <a:t>Offensive Expansion</a:t>
              </a:r>
            </a:p>
          </p:txBody>
        </p:sp>
      </p:grpSp>
      <p:grpSp>
        <p:nvGrpSpPr>
          <p:cNvPr name="Group 48" id="48"/>
          <p:cNvGrpSpPr/>
          <p:nvPr/>
        </p:nvGrpSpPr>
        <p:grpSpPr>
          <a:xfrm rot="0">
            <a:off x="6177153" y="4353355"/>
            <a:ext cx="3430658" cy="893445"/>
            <a:chOff x="0" y="0"/>
            <a:chExt cx="8576644" cy="2233613"/>
          </a:xfrm>
        </p:grpSpPr>
        <p:sp>
          <p:nvSpPr>
            <p:cNvPr name="Freeform 49" id="49"/>
            <p:cNvSpPr/>
            <p:nvPr/>
          </p:nvSpPr>
          <p:spPr>
            <a:xfrm flipH="false" flipV="false" rot="0">
              <a:off x="0" y="0"/>
              <a:ext cx="8576644" cy="2233613"/>
            </a:xfrm>
            <a:custGeom>
              <a:avLst/>
              <a:gdLst/>
              <a:ahLst/>
              <a:cxnLst/>
              <a:rect r="r" b="b" t="t" l="l"/>
              <a:pathLst>
                <a:path h="2233613" w="8576644">
                  <a:moveTo>
                    <a:pt x="0" y="0"/>
                  </a:moveTo>
                  <a:lnTo>
                    <a:pt x="8576644" y="0"/>
                  </a:lnTo>
                  <a:lnTo>
                    <a:pt x="8576644" y="2233613"/>
                  </a:lnTo>
                  <a:lnTo>
                    <a:pt x="0" y="2233613"/>
                  </a:lnTo>
                  <a:close/>
                </a:path>
              </a:pathLst>
            </a:custGeom>
            <a:solidFill>
              <a:srgbClr val="000000">
                <a:alpha val="0"/>
              </a:srgbClr>
            </a:solidFill>
            <a:ln cap="sq">
              <a:noFill/>
              <a:prstDash val="solid"/>
              <a:miter/>
            </a:ln>
          </p:spPr>
        </p:sp>
        <p:sp>
          <p:nvSpPr>
            <p:cNvPr name="TextBox 50" id="50"/>
            <p:cNvSpPr txBox="true"/>
            <p:nvPr/>
          </p:nvSpPr>
          <p:spPr>
            <a:xfrm>
              <a:off x="0" y="-66675"/>
              <a:ext cx="8576644" cy="2300288"/>
            </a:xfrm>
            <a:prstGeom prst="rect">
              <a:avLst/>
            </a:prstGeom>
          </p:spPr>
          <p:txBody>
            <a:bodyPr anchor="t" rtlCol="false" tIns="0" lIns="0" bIns="0" rIns="0"/>
            <a:lstStyle/>
            <a:p>
              <a:pPr algn="l" marL="0" indent="0" lvl="0">
                <a:lnSpc>
                  <a:spcPts val="1787"/>
                </a:lnSpc>
                <a:spcBef>
                  <a:spcPct val="0"/>
                </a:spcBef>
              </a:pPr>
              <a:r>
                <a:rPr lang="en-US" sz="1100" strike="noStrike" u="none">
                  <a:solidFill>
                    <a:srgbClr val="233E7A"/>
                  </a:solidFill>
                  <a:latin typeface="Avenir"/>
                  <a:ea typeface="Avenir"/>
                  <a:cs typeface="Avenir"/>
                  <a:sym typeface="Avenir"/>
                </a:rPr>
                <a:t>Establishing operations in a rival's "territory" to directly challenge their market position and capture market share.</a:t>
              </a:r>
            </a:p>
          </p:txBody>
        </p:sp>
      </p:grpSp>
      <p:sp>
        <p:nvSpPr>
          <p:cNvPr name="Freeform 51" id="51" descr="preencoded.png"/>
          <p:cNvSpPr/>
          <p:nvPr/>
        </p:nvSpPr>
        <p:spPr>
          <a:xfrm flipH="false" flipV="false" rot="0">
            <a:off x="3162468" y="2031637"/>
            <a:ext cx="2951163" cy="2951163"/>
          </a:xfrm>
          <a:custGeom>
            <a:avLst/>
            <a:gdLst/>
            <a:ahLst/>
            <a:cxnLst/>
            <a:rect r="r" b="b" t="t" l="l"/>
            <a:pathLst>
              <a:path h="2951163" w="2951163">
                <a:moveTo>
                  <a:pt x="0" y="0"/>
                </a:moveTo>
                <a:lnTo>
                  <a:pt x="2951162" y="0"/>
                </a:lnTo>
                <a:lnTo>
                  <a:pt x="2951162" y="2951162"/>
                </a:lnTo>
                <a:lnTo>
                  <a:pt x="0" y="2951162"/>
                </a:lnTo>
                <a:lnTo>
                  <a:pt x="0" y="0"/>
                </a:lnTo>
                <a:close/>
              </a:path>
            </a:pathLst>
          </a:custGeom>
          <a:blipFill>
            <a:blip r:embed="rId19"/>
            <a:stretch>
              <a:fillRect l="0" t="0" r="0" b="0"/>
            </a:stretch>
          </a:blipFill>
        </p:spPr>
      </p:sp>
      <p:sp>
        <p:nvSpPr>
          <p:cNvPr name="Freeform 52" id="52" descr="preencoded.png"/>
          <p:cNvSpPr/>
          <p:nvPr/>
        </p:nvSpPr>
        <p:spPr>
          <a:xfrm flipH="false" flipV="false" rot="0">
            <a:off x="4852758" y="4358991"/>
            <a:ext cx="208835" cy="261065"/>
          </a:xfrm>
          <a:custGeom>
            <a:avLst/>
            <a:gdLst/>
            <a:ahLst/>
            <a:cxnLst/>
            <a:rect r="r" b="b" t="t" l="l"/>
            <a:pathLst>
              <a:path h="261065" w="208835">
                <a:moveTo>
                  <a:pt x="0" y="0"/>
                </a:moveTo>
                <a:lnTo>
                  <a:pt x="208836" y="0"/>
                </a:lnTo>
                <a:lnTo>
                  <a:pt x="208836" y="261064"/>
                </a:lnTo>
                <a:lnTo>
                  <a:pt x="0" y="261064"/>
                </a:lnTo>
                <a:lnTo>
                  <a:pt x="0" y="0"/>
                </a:lnTo>
                <a:close/>
              </a:path>
            </a:pathLst>
          </a:custGeom>
          <a:blipFill>
            <a:blip r:embed="rId20"/>
            <a:stretch>
              <a:fillRect l="-249" t="0" r="-249" b="0"/>
            </a:stretch>
          </a:blipFill>
        </p:spPr>
      </p:sp>
      <p:grpSp>
        <p:nvGrpSpPr>
          <p:cNvPr name="Group 53" id="53"/>
          <p:cNvGrpSpPr/>
          <p:nvPr/>
        </p:nvGrpSpPr>
        <p:grpSpPr>
          <a:xfrm rot="0">
            <a:off x="523794" y="3907109"/>
            <a:ext cx="2429363" cy="288920"/>
            <a:chOff x="0" y="0"/>
            <a:chExt cx="6073406" cy="722300"/>
          </a:xfrm>
        </p:grpSpPr>
        <p:sp>
          <p:nvSpPr>
            <p:cNvPr name="Freeform 54" id="54"/>
            <p:cNvSpPr/>
            <p:nvPr/>
          </p:nvSpPr>
          <p:spPr>
            <a:xfrm flipH="false" flipV="false" rot="0">
              <a:off x="0" y="0"/>
              <a:ext cx="6073406" cy="722300"/>
            </a:xfrm>
            <a:custGeom>
              <a:avLst/>
              <a:gdLst/>
              <a:ahLst/>
              <a:cxnLst/>
              <a:rect r="r" b="b" t="t" l="l"/>
              <a:pathLst>
                <a:path h="722300" w="6073406">
                  <a:moveTo>
                    <a:pt x="0" y="0"/>
                  </a:moveTo>
                  <a:lnTo>
                    <a:pt x="6073406" y="0"/>
                  </a:lnTo>
                  <a:lnTo>
                    <a:pt x="6073406" y="722300"/>
                  </a:lnTo>
                  <a:lnTo>
                    <a:pt x="0" y="722300"/>
                  </a:lnTo>
                  <a:close/>
                </a:path>
              </a:pathLst>
            </a:custGeom>
            <a:solidFill>
              <a:srgbClr val="000000">
                <a:alpha val="0"/>
              </a:srgbClr>
            </a:solidFill>
          </p:spPr>
        </p:sp>
        <p:sp>
          <p:nvSpPr>
            <p:cNvPr name="TextBox 55" id="55"/>
            <p:cNvSpPr txBox="true"/>
            <p:nvPr/>
          </p:nvSpPr>
          <p:spPr>
            <a:xfrm>
              <a:off x="0" y="-38100"/>
              <a:ext cx="6073406" cy="760400"/>
            </a:xfrm>
            <a:prstGeom prst="rect">
              <a:avLst/>
            </a:prstGeom>
          </p:spPr>
          <p:txBody>
            <a:bodyPr anchor="t" rtlCol="false" tIns="0" lIns="0" bIns="0" rIns="0"/>
            <a:lstStyle/>
            <a:p>
              <a:pPr algn="r">
                <a:lnSpc>
                  <a:spcPts val="1990"/>
                </a:lnSpc>
              </a:pPr>
              <a:r>
                <a:rPr lang="en-US" sz="1599" b="true">
                  <a:solidFill>
                    <a:srgbClr val="233E7A"/>
                  </a:solidFill>
                  <a:latin typeface="Avenir Bold"/>
                  <a:ea typeface="Avenir Bold"/>
                  <a:cs typeface="Avenir Bold"/>
                  <a:sym typeface="Avenir Bold"/>
                </a:rPr>
                <a:t>Co-location with Allies</a:t>
              </a:r>
            </a:p>
          </p:txBody>
        </p:sp>
      </p:grpSp>
      <p:grpSp>
        <p:nvGrpSpPr>
          <p:cNvPr name="Group 56" id="56"/>
          <p:cNvGrpSpPr/>
          <p:nvPr/>
        </p:nvGrpSpPr>
        <p:grpSpPr>
          <a:xfrm rot="0">
            <a:off x="422046" y="4202463"/>
            <a:ext cx="2832328" cy="893445"/>
            <a:chOff x="0" y="0"/>
            <a:chExt cx="7080819" cy="2233613"/>
          </a:xfrm>
        </p:grpSpPr>
        <p:sp>
          <p:nvSpPr>
            <p:cNvPr name="Freeform 57" id="57"/>
            <p:cNvSpPr/>
            <p:nvPr/>
          </p:nvSpPr>
          <p:spPr>
            <a:xfrm flipH="false" flipV="false" rot="0">
              <a:off x="0" y="0"/>
              <a:ext cx="7080819" cy="2233613"/>
            </a:xfrm>
            <a:custGeom>
              <a:avLst/>
              <a:gdLst/>
              <a:ahLst/>
              <a:cxnLst/>
              <a:rect r="r" b="b" t="t" l="l"/>
              <a:pathLst>
                <a:path h="2233613" w="7080819">
                  <a:moveTo>
                    <a:pt x="0" y="0"/>
                  </a:moveTo>
                  <a:lnTo>
                    <a:pt x="7080819" y="0"/>
                  </a:lnTo>
                  <a:lnTo>
                    <a:pt x="7080819" y="2233613"/>
                  </a:lnTo>
                  <a:lnTo>
                    <a:pt x="0" y="2233613"/>
                  </a:lnTo>
                  <a:close/>
                </a:path>
              </a:pathLst>
            </a:custGeom>
            <a:solidFill>
              <a:srgbClr val="000000">
                <a:alpha val="0"/>
              </a:srgbClr>
            </a:solidFill>
            <a:ln cap="sq">
              <a:noFill/>
              <a:prstDash val="solid"/>
              <a:miter/>
            </a:ln>
          </p:spPr>
        </p:sp>
        <p:sp>
          <p:nvSpPr>
            <p:cNvPr name="TextBox 58" id="58"/>
            <p:cNvSpPr txBox="true"/>
            <p:nvPr/>
          </p:nvSpPr>
          <p:spPr>
            <a:xfrm>
              <a:off x="0" y="-66675"/>
              <a:ext cx="7080819" cy="2300288"/>
            </a:xfrm>
            <a:prstGeom prst="rect">
              <a:avLst/>
            </a:prstGeom>
          </p:spPr>
          <p:txBody>
            <a:bodyPr anchor="t" rtlCol="false" tIns="0" lIns="0" bIns="0" rIns="0"/>
            <a:lstStyle/>
            <a:p>
              <a:pPr algn="r" marL="0" indent="0" lvl="0">
                <a:lnSpc>
                  <a:spcPts val="1787"/>
                </a:lnSpc>
                <a:spcBef>
                  <a:spcPct val="0"/>
                </a:spcBef>
              </a:pPr>
              <a:r>
                <a:rPr lang="en-US" sz="1100" strike="noStrike" u="none">
                  <a:solidFill>
                    <a:srgbClr val="233E7A"/>
                  </a:solidFill>
                  <a:latin typeface="Avenir"/>
                  <a:ea typeface="Avenir"/>
                  <a:cs typeface="Avenir"/>
                  <a:sym typeface="Avenir"/>
                </a:rPr>
                <a:t>Setting up near strategic partners like suppliers or R&amp;D centers to gain collaborative advantages in the value chain.</a:t>
              </a:r>
            </a:p>
          </p:txBody>
        </p:sp>
      </p:grpSp>
      <p:sp>
        <p:nvSpPr>
          <p:cNvPr name="Freeform 59" id="59" descr="preencoded.png"/>
          <p:cNvSpPr/>
          <p:nvPr/>
        </p:nvSpPr>
        <p:spPr>
          <a:xfrm flipH="false" flipV="false" rot="0">
            <a:off x="3162468" y="2031637"/>
            <a:ext cx="2951163" cy="2951163"/>
          </a:xfrm>
          <a:custGeom>
            <a:avLst/>
            <a:gdLst/>
            <a:ahLst/>
            <a:cxnLst/>
            <a:rect r="r" b="b" t="t" l="l"/>
            <a:pathLst>
              <a:path h="2951163" w="2951163">
                <a:moveTo>
                  <a:pt x="0" y="0"/>
                </a:moveTo>
                <a:lnTo>
                  <a:pt x="2951162" y="0"/>
                </a:lnTo>
                <a:lnTo>
                  <a:pt x="2951162" y="2951162"/>
                </a:lnTo>
                <a:lnTo>
                  <a:pt x="0" y="2951162"/>
                </a:lnTo>
                <a:lnTo>
                  <a:pt x="0" y="0"/>
                </a:lnTo>
                <a:close/>
              </a:path>
            </a:pathLst>
          </a:custGeom>
          <a:blipFill>
            <a:blip r:embed="rId21"/>
            <a:stretch>
              <a:fillRect l="0" t="0" r="0" b="0"/>
            </a:stretch>
          </a:blipFill>
        </p:spPr>
      </p:sp>
      <p:sp>
        <p:nvSpPr>
          <p:cNvPr name="Freeform 60" id="60" descr="preencoded.png"/>
          <p:cNvSpPr/>
          <p:nvPr/>
        </p:nvSpPr>
        <p:spPr>
          <a:xfrm flipH="false" flipV="false" rot="0">
            <a:off x="3697932" y="3983706"/>
            <a:ext cx="208835" cy="261065"/>
          </a:xfrm>
          <a:custGeom>
            <a:avLst/>
            <a:gdLst/>
            <a:ahLst/>
            <a:cxnLst/>
            <a:rect r="r" b="b" t="t" l="l"/>
            <a:pathLst>
              <a:path h="261065" w="208835">
                <a:moveTo>
                  <a:pt x="0" y="0"/>
                </a:moveTo>
                <a:lnTo>
                  <a:pt x="208835" y="0"/>
                </a:lnTo>
                <a:lnTo>
                  <a:pt x="208835" y="261065"/>
                </a:lnTo>
                <a:lnTo>
                  <a:pt x="0" y="261065"/>
                </a:lnTo>
                <a:lnTo>
                  <a:pt x="0" y="0"/>
                </a:lnTo>
                <a:close/>
              </a:path>
            </a:pathLst>
          </a:custGeom>
          <a:blipFill>
            <a:blip r:embed="rId22"/>
            <a:stretch>
              <a:fillRect l="-249" t="0" r="-249" b="0"/>
            </a:stretch>
          </a:blipFill>
        </p:spPr>
      </p:sp>
      <p:sp>
        <p:nvSpPr>
          <p:cNvPr name="Freeform 61" id="61" descr="preencoded.png"/>
          <p:cNvSpPr/>
          <p:nvPr/>
        </p:nvSpPr>
        <p:spPr>
          <a:xfrm flipH="false" flipV="false" rot="0">
            <a:off x="1226384" y="5149834"/>
            <a:ext cx="1779062" cy="1099518"/>
          </a:xfrm>
          <a:custGeom>
            <a:avLst/>
            <a:gdLst/>
            <a:ahLst/>
            <a:cxnLst/>
            <a:rect r="r" b="b" t="t" l="l"/>
            <a:pathLst>
              <a:path h="1099518" w="1779062">
                <a:moveTo>
                  <a:pt x="0" y="0"/>
                </a:moveTo>
                <a:lnTo>
                  <a:pt x="1779061" y="0"/>
                </a:lnTo>
                <a:lnTo>
                  <a:pt x="1779061" y="1099519"/>
                </a:lnTo>
                <a:lnTo>
                  <a:pt x="0" y="1099519"/>
                </a:lnTo>
                <a:lnTo>
                  <a:pt x="0" y="0"/>
                </a:lnTo>
                <a:close/>
              </a:path>
            </a:pathLst>
          </a:custGeom>
          <a:blipFill>
            <a:blip r:embed="rId23"/>
            <a:stretch>
              <a:fillRect l="-13" t="0" r="-13" b="0"/>
            </a:stretch>
          </a:blipFill>
        </p:spPr>
      </p:sp>
      <p:grpSp>
        <p:nvGrpSpPr>
          <p:cNvPr name="Group 62" id="62"/>
          <p:cNvGrpSpPr/>
          <p:nvPr/>
        </p:nvGrpSpPr>
        <p:grpSpPr>
          <a:xfrm rot="0">
            <a:off x="1118954" y="6307116"/>
            <a:ext cx="1993920" cy="276564"/>
            <a:chOff x="0" y="0"/>
            <a:chExt cx="4984801" cy="691410"/>
          </a:xfrm>
        </p:grpSpPr>
        <p:sp>
          <p:nvSpPr>
            <p:cNvPr name="Freeform 63" id="63"/>
            <p:cNvSpPr/>
            <p:nvPr/>
          </p:nvSpPr>
          <p:spPr>
            <a:xfrm flipH="false" flipV="false" rot="0">
              <a:off x="0" y="0"/>
              <a:ext cx="4984801" cy="691410"/>
            </a:xfrm>
            <a:custGeom>
              <a:avLst/>
              <a:gdLst/>
              <a:ahLst/>
              <a:cxnLst/>
              <a:rect r="r" b="b" t="t" l="l"/>
              <a:pathLst>
                <a:path h="691410" w="4984801">
                  <a:moveTo>
                    <a:pt x="0" y="0"/>
                  </a:moveTo>
                  <a:lnTo>
                    <a:pt x="4984801" y="0"/>
                  </a:lnTo>
                  <a:lnTo>
                    <a:pt x="4984801" y="691410"/>
                  </a:lnTo>
                  <a:lnTo>
                    <a:pt x="0" y="691410"/>
                  </a:lnTo>
                  <a:close/>
                </a:path>
              </a:pathLst>
            </a:custGeom>
            <a:solidFill>
              <a:srgbClr val="000000">
                <a:alpha val="0"/>
              </a:srgbClr>
            </a:solidFill>
          </p:spPr>
        </p:sp>
        <p:sp>
          <p:nvSpPr>
            <p:cNvPr name="TextBox 64" id="64"/>
            <p:cNvSpPr txBox="true"/>
            <p:nvPr/>
          </p:nvSpPr>
          <p:spPr>
            <a:xfrm>
              <a:off x="0" y="-9525"/>
              <a:ext cx="4984801" cy="700935"/>
            </a:xfrm>
            <a:prstGeom prst="rect">
              <a:avLst/>
            </a:prstGeom>
          </p:spPr>
          <p:txBody>
            <a:bodyPr anchor="t" rtlCol="false" tIns="0" lIns="0" bIns="0" rIns="0"/>
            <a:lstStyle/>
            <a:p>
              <a:pPr algn="l">
                <a:lnSpc>
                  <a:spcPts val="1699"/>
                </a:lnSpc>
              </a:pPr>
              <a:r>
                <a:rPr lang="en-US" sz="1366" b="true">
                  <a:solidFill>
                    <a:srgbClr val="233E7A"/>
                  </a:solidFill>
                  <a:latin typeface="Nunito Bold"/>
                  <a:ea typeface="Nunito Bold"/>
                  <a:cs typeface="Nunito Bold"/>
                  <a:sym typeface="Nunito Bold"/>
                </a:rPr>
                <a:t>Technology &amp; Software</a:t>
              </a:r>
            </a:p>
          </p:txBody>
        </p:sp>
      </p:grpSp>
      <p:sp>
        <p:nvSpPr>
          <p:cNvPr name="Freeform 65" id="65" descr="preencoded.png"/>
          <p:cNvSpPr/>
          <p:nvPr/>
        </p:nvSpPr>
        <p:spPr>
          <a:xfrm flipH="false" flipV="false" rot="0">
            <a:off x="3800847" y="5151025"/>
            <a:ext cx="1779062" cy="1099518"/>
          </a:xfrm>
          <a:custGeom>
            <a:avLst/>
            <a:gdLst/>
            <a:ahLst/>
            <a:cxnLst/>
            <a:rect r="r" b="b" t="t" l="l"/>
            <a:pathLst>
              <a:path h="1099518" w="1779062">
                <a:moveTo>
                  <a:pt x="0" y="0"/>
                </a:moveTo>
                <a:lnTo>
                  <a:pt x="1779062" y="0"/>
                </a:lnTo>
                <a:lnTo>
                  <a:pt x="1779062" y="1099518"/>
                </a:lnTo>
                <a:lnTo>
                  <a:pt x="0" y="1099518"/>
                </a:lnTo>
                <a:lnTo>
                  <a:pt x="0" y="0"/>
                </a:lnTo>
                <a:close/>
              </a:path>
            </a:pathLst>
          </a:custGeom>
          <a:blipFill>
            <a:blip r:embed="rId24"/>
            <a:stretch>
              <a:fillRect l="-13" t="0" r="-13" b="0"/>
            </a:stretch>
          </a:blipFill>
        </p:spPr>
      </p:sp>
      <p:grpSp>
        <p:nvGrpSpPr>
          <p:cNvPr name="Group 66" id="66"/>
          <p:cNvGrpSpPr/>
          <p:nvPr/>
        </p:nvGrpSpPr>
        <p:grpSpPr>
          <a:xfrm rot="0">
            <a:off x="3814951" y="6307116"/>
            <a:ext cx="1750775" cy="218837"/>
            <a:chOff x="0" y="0"/>
            <a:chExt cx="4376937" cy="547092"/>
          </a:xfrm>
        </p:grpSpPr>
        <p:sp>
          <p:nvSpPr>
            <p:cNvPr name="Freeform 67" id="67"/>
            <p:cNvSpPr/>
            <p:nvPr/>
          </p:nvSpPr>
          <p:spPr>
            <a:xfrm flipH="false" flipV="false" rot="0">
              <a:off x="0" y="0"/>
              <a:ext cx="4376937" cy="547092"/>
            </a:xfrm>
            <a:custGeom>
              <a:avLst/>
              <a:gdLst/>
              <a:ahLst/>
              <a:cxnLst/>
              <a:rect r="r" b="b" t="t" l="l"/>
              <a:pathLst>
                <a:path h="547092" w="4376937">
                  <a:moveTo>
                    <a:pt x="0" y="0"/>
                  </a:moveTo>
                  <a:lnTo>
                    <a:pt x="4376937" y="0"/>
                  </a:lnTo>
                  <a:lnTo>
                    <a:pt x="4376937" y="547092"/>
                  </a:lnTo>
                  <a:lnTo>
                    <a:pt x="0" y="547092"/>
                  </a:lnTo>
                  <a:close/>
                </a:path>
              </a:pathLst>
            </a:custGeom>
            <a:solidFill>
              <a:srgbClr val="000000">
                <a:alpha val="0"/>
              </a:srgbClr>
            </a:solidFill>
          </p:spPr>
        </p:sp>
        <p:sp>
          <p:nvSpPr>
            <p:cNvPr name="TextBox 68" id="68"/>
            <p:cNvSpPr txBox="true"/>
            <p:nvPr/>
          </p:nvSpPr>
          <p:spPr>
            <a:xfrm>
              <a:off x="0" y="-9525"/>
              <a:ext cx="4376937" cy="556617"/>
            </a:xfrm>
            <a:prstGeom prst="rect">
              <a:avLst/>
            </a:prstGeom>
          </p:spPr>
          <p:txBody>
            <a:bodyPr anchor="t" rtlCol="false" tIns="0" lIns="0" bIns="0" rIns="0"/>
            <a:lstStyle/>
            <a:p>
              <a:pPr algn="l">
                <a:lnSpc>
                  <a:spcPts val="1699"/>
                </a:lnSpc>
              </a:pPr>
              <a:r>
                <a:rPr lang="en-US" sz="1366" b="true">
                  <a:solidFill>
                    <a:srgbClr val="233E7A"/>
                  </a:solidFill>
                  <a:latin typeface="Nunito Bold"/>
                  <a:ea typeface="Nunito Bold"/>
                  <a:cs typeface="Nunito Bold"/>
                  <a:sym typeface="Nunito Bold"/>
                </a:rPr>
                <a:t>Retail &amp; E-commerce</a:t>
              </a:r>
            </a:p>
          </p:txBody>
        </p:sp>
      </p:grpSp>
      <p:sp>
        <p:nvSpPr>
          <p:cNvPr name="Freeform 69" id="69" descr="preencoded.png"/>
          <p:cNvSpPr/>
          <p:nvPr/>
        </p:nvSpPr>
        <p:spPr>
          <a:xfrm flipH="false" flipV="false" rot="0">
            <a:off x="6380009" y="5151025"/>
            <a:ext cx="1777135" cy="1098328"/>
          </a:xfrm>
          <a:custGeom>
            <a:avLst/>
            <a:gdLst/>
            <a:ahLst/>
            <a:cxnLst/>
            <a:rect r="r" b="b" t="t" l="l"/>
            <a:pathLst>
              <a:path h="1098328" w="1777135">
                <a:moveTo>
                  <a:pt x="0" y="0"/>
                </a:moveTo>
                <a:lnTo>
                  <a:pt x="1777135" y="0"/>
                </a:lnTo>
                <a:lnTo>
                  <a:pt x="1777135" y="1098328"/>
                </a:lnTo>
                <a:lnTo>
                  <a:pt x="0" y="1098328"/>
                </a:lnTo>
                <a:lnTo>
                  <a:pt x="0" y="0"/>
                </a:lnTo>
                <a:close/>
              </a:path>
            </a:pathLst>
          </a:custGeom>
          <a:blipFill>
            <a:blip r:embed="rId25"/>
            <a:stretch>
              <a:fillRect l="-13" t="0" r="-13" b="0"/>
            </a:stretch>
          </a:blipFill>
        </p:spPr>
      </p:sp>
      <p:grpSp>
        <p:nvGrpSpPr>
          <p:cNvPr name="Group 70" id="70"/>
          <p:cNvGrpSpPr/>
          <p:nvPr/>
        </p:nvGrpSpPr>
        <p:grpSpPr>
          <a:xfrm rot="0">
            <a:off x="6664010" y="6297970"/>
            <a:ext cx="1209133" cy="276564"/>
            <a:chOff x="0" y="0"/>
            <a:chExt cx="3022832" cy="691410"/>
          </a:xfrm>
        </p:grpSpPr>
        <p:sp>
          <p:nvSpPr>
            <p:cNvPr name="Freeform 71" id="71"/>
            <p:cNvSpPr/>
            <p:nvPr/>
          </p:nvSpPr>
          <p:spPr>
            <a:xfrm flipH="false" flipV="false" rot="0">
              <a:off x="0" y="0"/>
              <a:ext cx="3022832" cy="691410"/>
            </a:xfrm>
            <a:custGeom>
              <a:avLst/>
              <a:gdLst/>
              <a:ahLst/>
              <a:cxnLst/>
              <a:rect r="r" b="b" t="t" l="l"/>
              <a:pathLst>
                <a:path h="691410" w="3022832">
                  <a:moveTo>
                    <a:pt x="0" y="0"/>
                  </a:moveTo>
                  <a:lnTo>
                    <a:pt x="3022832" y="0"/>
                  </a:lnTo>
                  <a:lnTo>
                    <a:pt x="3022832" y="691410"/>
                  </a:lnTo>
                  <a:lnTo>
                    <a:pt x="0" y="691410"/>
                  </a:lnTo>
                  <a:close/>
                </a:path>
              </a:pathLst>
            </a:custGeom>
            <a:solidFill>
              <a:srgbClr val="000000">
                <a:alpha val="0"/>
              </a:srgbClr>
            </a:solidFill>
          </p:spPr>
        </p:sp>
        <p:sp>
          <p:nvSpPr>
            <p:cNvPr name="TextBox 72" id="72"/>
            <p:cNvSpPr txBox="true"/>
            <p:nvPr/>
          </p:nvSpPr>
          <p:spPr>
            <a:xfrm>
              <a:off x="0" y="-9525"/>
              <a:ext cx="3022832" cy="700935"/>
            </a:xfrm>
            <a:prstGeom prst="rect">
              <a:avLst/>
            </a:prstGeom>
          </p:spPr>
          <p:txBody>
            <a:bodyPr anchor="t" rtlCol="false" tIns="0" lIns="0" bIns="0" rIns="0"/>
            <a:lstStyle/>
            <a:p>
              <a:pPr algn="l">
                <a:lnSpc>
                  <a:spcPts val="1699"/>
                </a:lnSpc>
              </a:pPr>
              <a:r>
                <a:rPr lang="en-US" sz="1366" b="true">
                  <a:solidFill>
                    <a:srgbClr val="233E7A"/>
                  </a:solidFill>
                  <a:latin typeface="Nunito Bold"/>
                  <a:ea typeface="Nunito Bold"/>
                  <a:cs typeface="Nunito Bold"/>
                  <a:sym typeface="Nunito Bold"/>
                </a:rPr>
                <a:t>Manufacturing</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C</a:t>
            </a:r>
            <a:r>
              <a:rPr lang="en-US" b="true" sz="2019" strike="noStrike" u="none">
                <a:solidFill>
                  <a:srgbClr val="233E7A"/>
                </a:solidFill>
                <a:latin typeface="Avenir Bold"/>
                <a:ea typeface="Avenir Bold"/>
                <a:cs typeface="Avenir Bold"/>
                <a:sym typeface="Avenir Bold"/>
              </a:rPr>
              <a:t>ASE STUDIES IN COMPETITIVE LOCATION</a:t>
            </a:r>
          </a:p>
        </p:txBody>
      </p:sp>
      <p:grpSp>
        <p:nvGrpSpPr>
          <p:cNvPr name="Group 20" id="20"/>
          <p:cNvGrpSpPr/>
          <p:nvPr/>
        </p:nvGrpSpPr>
        <p:grpSpPr>
          <a:xfrm rot="0">
            <a:off x="862522" y="1824154"/>
            <a:ext cx="2490320" cy="3400192"/>
            <a:chOff x="0" y="0"/>
            <a:chExt cx="3320427" cy="4533590"/>
          </a:xfrm>
        </p:grpSpPr>
        <p:grpSp>
          <p:nvGrpSpPr>
            <p:cNvPr name="Group 21" id="21"/>
            <p:cNvGrpSpPr/>
            <p:nvPr/>
          </p:nvGrpSpPr>
          <p:grpSpPr>
            <a:xfrm rot="0">
              <a:off x="1468549" y="0"/>
              <a:ext cx="383328" cy="383328"/>
              <a:chOff x="0" y="0"/>
              <a:chExt cx="718740" cy="718740"/>
            </a:xfrm>
          </p:grpSpPr>
          <p:sp>
            <p:nvSpPr>
              <p:cNvPr name="Freeform 22" id="22"/>
              <p:cNvSpPr/>
              <p:nvPr/>
            </p:nvSpPr>
            <p:spPr>
              <a:xfrm flipH="false" flipV="false" rot="0">
                <a:off x="6350" y="6350"/>
                <a:ext cx="705993" cy="705993"/>
              </a:xfrm>
              <a:custGeom>
                <a:avLst/>
                <a:gdLst/>
                <a:ahLst/>
                <a:cxnLst/>
                <a:rect r="r" b="b" t="t" l="l"/>
                <a:pathLst>
                  <a:path h="705993" w="705993">
                    <a:moveTo>
                      <a:pt x="0" y="15240"/>
                    </a:moveTo>
                    <a:cubicBezTo>
                      <a:pt x="0" y="6858"/>
                      <a:pt x="6858" y="0"/>
                      <a:pt x="15240" y="0"/>
                    </a:cubicBezTo>
                    <a:lnTo>
                      <a:pt x="690753" y="0"/>
                    </a:lnTo>
                    <a:cubicBezTo>
                      <a:pt x="699135" y="0"/>
                      <a:pt x="705993" y="6858"/>
                      <a:pt x="705993" y="15240"/>
                    </a:cubicBezTo>
                    <a:lnTo>
                      <a:pt x="705993" y="690753"/>
                    </a:lnTo>
                    <a:cubicBezTo>
                      <a:pt x="705993" y="699135"/>
                      <a:pt x="699135" y="705993"/>
                      <a:pt x="690753" y="705993"/>
                    </a:cubicBezTo>
                    <a:lnTo>
                      <a:pt x="15240" y="705993"/>
                    </a:lnTo>
                    <a:cubicBezTo>
                      <a:pt x="6858" y="705993"/>
                      <a:pt x="0" y="699135"/>
                      <a:pt x="0" y="690753"/>
                    </a:cubicBezTo>
                    <a:close/>
                  </a:path>
                </a:pathLst>
              </a:custGeom>
              <a:solidFill>
                <a:srgbClr val="CCE5FF"/>
              </a:solidFill>
            </p:spPr>
          </p:sp>
          <p:sp>
            <p:nvSpPr>
              <p:cNvPr name="Freeform 23" id="23"/>
              <p:cNvSpPr/>
              <p:nvPr/>
            </p:nvSpPr>
            <p:spPr>
              <a:xfrm flipH="false" flipV="false" rot="0">
                <a:off x="0" y="0"/>
                <a:ext cx="718693" cy="718693"/>
              </a:xfrm>
              <a:custGeom>
                <a:avLst/>
                <a:gdLst/>
                <a:ahLst/>
                <a:cxnLst/>
                <a:rect r="r" b="b" t="t" l="l"/>
                <a:pathLst>
                  <a:path h="718693" w="718693">
                    <a:moveTo>
                      <a:pt x="0" y="21590"/>
                    </a:moveTo>
                    <a:cubicBezTo>
                      <a:pt x="0" y="9652"/>
                      <a:pt x="9652" y="0"/>
                      <a:pt x="21590" y="0"/>
                    </a:cubicBezTo>
                    <a:lnTo>
                      <a:pt x="697103" y="0"/>
                    </a:lnTo>
                    <a:lnTo>
                      <a:pt x="697103" y="6350"/>
                    </a:lnTo>
                    <a:lnTo>
                      <a:pt x="697103" y="0"/>
                    </a:lnTo>
                    <a:cubicBezTo>
                      <a:pt x="709041" y="0"/>
                      <a:pt x="718693" y="9652"/>
                      <a:pt x="718693" y="21590"/>
                    </a:cubicBezTo>
                    <a:lnTo>
                      <a:pt x="712343" y="21590"/>
                    </a:lnTo>
                    <a:lnTo>
                      <a:pt x="718693" y="21590"/>
                    </a:lnTo>
                    <a:lnTo>
                      <a:pt x="718693" y="697103"/>
                    </a:lnTo>
                    <a:lnTo>
                      <a:pt x="712343" y="697103"/>
                    </a:lnTo>
                    <a:lnTo>
                      <a:pt x="718693" y="697103"/>
                    </a:lnTo>
                    <a:cubicBezTo>
                      <a:pt x="718693" y="709041"/>
                      <a:pt x="709041" y="718693"/>
                      <a:pt x="697103" y="718693"/>
                    </a:cubicBezTo>
                    <a:lnTo>
                      <a:pt x="697103" y="712343"/>
                    </a:lnTo>
                    <a:lnTo>
                      <a:pt x="697103" y="718693"/>
                    </a:lnTo>
                    <a:lnTo>
                      <a:pt x="21590" y="718693"/>
                    </a:lnTo>
                    <a:lnTo>
                      <a:pt x="21590" y="712343"/>
                    </a:lnTo>
                    <a:lnTo>
                      <a:pt x="21590" y="718693"/>
                    </a:lnTo>
                    <a:cubicBezTo>
                      <a:pt x="9652" y="718693"/>
                      <a:pt x="0" y="709041"/>
                      <a:pt x="0" y="697103"/>
                    </a:cubicBezTo>
                    <a:lnTo>
                      <a:pt x="0" y="21590"/>
                    </a:lnTo>
                    <a:lnTo>
                      <a:pt x="6350" y="21590"/>
                    </a:lnTo>
                    <a:lnTo>
                      <a:pt x="0" y="21590"/>
                    </a:lnTo>
                    <a:moveTo>
                      <a:pt x="12700" y="21590"/>
                    </a:moveTo>
                    <a:lnTo>
                      <a:pt x="12700" y="697103"/>
                    </a:lnTo>
                    <a:lnTo>
                      <a:pt x="6350" y="697103"/>
                    </a:lnTo>
                    <a:lnTo>
                      <a:pt x="12700" y="697103"/>
                    </a:lnTo>
                    <a:cubicBezTo>
                      <a:pt x="12700" y="702056"/>
                      <a:pt x="16637" y="705993"/>
                      <a:pt x="21590" y="705993"/>
                    </a:cubicBezTo>
                    <a:lnTo>
                      <a:pt x="697103" y="705993"/>
                    </a:lnTo>
                    <a:cubicBezTo>
                      <a:pt x="702056" y="705993"/>
                      <a:pt x="705993" y="702056"/>
                      <a:pt x="705993" y="697103"/>
                    </a:cubicBezTo>
                    <a:lnTo>
                      <a:pt x="705993" y="21590"/>
                    </a:lnTo>
                    <a:cubicBezTo>
                      <a:pt x="705993" y="16637"/>
                      <a:pt x="702056" y="12700"/>
                      <a:pt x="69710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24" id="24" descr="preencoded.png"/>
            <p:cNvSpPr/>
            <p:nvPr/>
          </p:nvSpPr>
          <p:spPr>
            <a:xfrm flipH="false" flipV="false" rot="0">
              <a:off x="1534695" y="34766"/>
              <a:ext cx="251036" cy="313796"/>
            </a:xfrm>
            <a:custGeom>
              <a:avLst/>
              <a:gdLst/>
              <a:ahLst/>
              <a:cxnLst/>
              <a:rect r="r" b="b" t="t" l="l"/>
              <a:pathLst>
                <a:path h="313796" w="251036">
                  <a:moveTo>
                    <a:pt x="0" y="0"/>
                  </a:moveTo>
                  <a:lnTo>
                    <a:pt x="251037" y="0"/>
                  </a:lnTo>
                  <a:lnTo>
                    <a:pt x="251037" y="313796"/>
                  </a:lnTo>
                  <a:lnTo>
                    <a:pt x="0" y="313796"/>
                  </a:lnTo>
                  <a:lnTo>
                    <a:pt x="0" y="0"/>
                  </a:lnTo>
                  <a:close/>
                </a:path>
              </a:pathLst>
            </a:custGeom>
            <a:blipFill>
              <a:blip r:embed="rId12"/>
              <a:stretch>
                <a:fillRect l="-271" t="0" r="-271" b="0"/>
              </a:stretch>
            </a:blipFill>
          </p:spPr>
        </p:sp>
        <p:grpSp>
          <p:nvGrpSpPr>
            <p:cNvPr name="Group 25" id="25"/>
            <p:cNvGrpSpPr/>
            <p:nvPr/>
          </p:nvGrpSpPr>
          <p:grpSpPr>
            <a:xfrm rot="0">
              <a:off x="399491" y="572475"/>
              <a:ext cx="2521445" cy="712661"/>
              <a:chOff x="0" y="0"/>
              <a:chExt cx="4727709" cy="1336240"/>
            </a:xfrm>
          </p:grpSpPr>
          <p:sp>
            <p:nvSpPr>
              <p:cNvPr name="Freeform 26" id="26"/>
              <p:cNvSpPr/>
              <p:nvPr/>
            </p:nvSpPr>
            <p:spPr>
              <a:xfrm flipH="false" flipV="false" rot="0">
                <a:off x="0" y="0"/>
                <a:ext cx="4727708" cy="1336240"/>
              </a:xfrm>
              <a:custGeom>
                <a:avLst/>
                <a:gdLst/>
                <a:ahLst/>
                <a:cxnLst/>
                <a:rect r="r" b="b" t="t" l="l"/>
                <a:pathLst>
                  <a:path h="1336240" w="4727708">
                    <a:moveTo>
                      <a:pt x="0" y="0"/>
                    </a:moveTo>
                    <a:lnTo>
                      <a:pt x="4727708" y="0"/>
                    </a:lnTo>
                    <a:lnTo>
                      <a:pt x="4727708" y="1336240"/>
                    </a:lnTo>
                    <a:lnTo>
                      <a:pt x="0" y="1336240"/>
                    </a:lnTo>
                    <a:close/>
                  </a:path>
                </a:pathLst>
              </a:custGeom>
              <a:solidFill>
                <a:srgbClr val="000000">
                  <a:alpha val="0"/>
                </a:srgbClr>
              </a:solidFill>
              <a:ln cap="sq">
                <a:noFill/>
                <a:prstDash val="solid"/>
                <a:miter/>
              </a:ln>
            </p:spPr>
          </p:sp>
          <p:sp>
            <p:nvSpPr>
              <p:cNvPr name="TextBox 27" id="27"/>
              <p:cNvSpPr txBox="true"/>
              <p:nvPr/>
            </p:nvSpPr>
            <p:spPr>
              <a:xfrm>
                <a:off x="0" y="-47625"/>
                <a:ext cx="4727709" cy="1383865"/>
              </a:xfrm>
              <a:prstGeom prst="rect">
                <a:avLst/>
              </a:prstGeom>
            </p:spPr>
            <p:txBody>
              <a:bodyPr anchor="t" rtlCol="false" tIns="0" lIns="0" bIns="0" rIns="0"/>
              <a:lstStyle/>
              <a:p>
                <a:pPr algn="ct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Amazon vs. Walmart in the U.S.</a:t>
                </a:r>
              </a:p>
            </p:txBody>
          </p:sp>
        </p:grpSp>
        <p:grpSp>
          <p:nvGrpSpPr>
            <p:cNvPr name="Group 28" id="28"/>
            <p:cNvGrpSpPr/>
            <p:nvPr/>
          </p:nvGrpSpPr>
          <p:grpSpPr>
            <a:xfrm rot="0">
              <a:off x="0" y="1363256"/>
              <a:ext cx="3320427" cy="3170334"/>
              <a:chOff x="0" y="0"/>
              <a:chExt cx="6225800" cy="5944377"/>
            </a:xfrm>
          </p:grpSpPr>
          <p:sp>
            <p:nvSpPr>
              <p:cNvPr name="Freeform 29" id="29"/>
              <p:cNvSpPr/>
              <p:nvPr/>
            </p:nvSpPr>
            <p:spPr>
              <a:xfrm flipH="false" flipV="false" rot="0">
                <a:off x="0" y="0"/>
                <a:ext cx="6225800" cy="5944377"/>
              </a:xfrm>
              <a:custGeom>
                <a:avLst/>
                <a:gdLst/>
                <a:ahLst/>
                <a:cxnLst/>
                <a:rect r="r" b="b" t="t" l="l"/>
                <a:pathLst>
                  <a:path h="5944377" w="6225800">
                    <a:moveTo>
                      <a:pt x="0" y="0"/>
                    </a:moveTo>
                    <a:lnTo>
                      <a:pt x="6225800" y="0"/>
                    </a:lnTo>
                    <a:lnTo>
                      <a:pt x="6225800" y="5944377"/>
                    </a:lnTo>
                    <a:lnTo>
                      <a:pt x="0" y="5944377"/>
                    </a:lnTo>
                    <a:close/>
                  </a:path>
                </a:pathLst>
              </a:custGeom>
              <a:solidFill>
                <a:srgbClr val="000000">
                  <a:alpha val="0"/>
                </a:srgbClr>
              </a:solidFill>
              <a:ln cap="sq">
                <a:noFill/>
                <a:prstDash val="solid"/>
                <a:miter/>
              </a:ln>
            </p:spPr>
          </p:sp>
          <p:sp>
            <p:nvSpPr>
              <p:cNvPr name="TextBox 30" id="30"/>
              <p:cNvSpPr txBox="true"/>
              <p:nvPr/>
            </p:nvSpPr>
            <p:spPr>
              <a:xfrm>
                <a:off x="0" y="-76200"/>
                <a:ext cx="6225800" cy="6020577"/>
              </a:xfrm>
              <a:prstGeom prst="rect">
                <a:avLst/>
              </a:prstGeom>
            </p:spPr>
            <p:txBody>
              <a:bodyPr anchor="t" rtlCol="false" tIns="0" lIns="0" bIns="0" rIns="0"/>
              <a:lstStyle/>
              <a:p>
                <a:pPr algn="just" marL="0" indent="0" lvl="0">
                  <a:lnSpc>
                    <a:spcPts val="2155"/>
                  </a:lnSpc>
                  <a:spcBef>
                    <a:spcPct val="0"/>
                  </a:spcBef>
                </a:pPr>
                <a:r>
                  <a:rPr lang="en-US" sz="1366" strike="noStrike" u="none">
                    <a:solidFill>
                      <a:srgbClr val="233E7A"/>
                    </a:solidFill>
                    <a:latin typeface="Avenir"/>
                    <a:ea typeface="Avenir"/>
                    <a:cs typeface="Avenir"/>
                    <a:sym typeface="Avenir"/>
                  </a:rPr>
                  <a:t>Both retail giants have strategically expanded their logistics networks in the southern and midwestern United States to reduce delivery times and improve territorial coverage, directly responding to each other's moves.</a:t>
                </a:r>
              </a:p>
            </p:txBody>
          </p:sp>
        </p:grpSp>
      </p:grpSp>
      <p:grpSp>
        <p:nvGrpSpPr>
          <p:cNvPr name="Group 31" id="31"/>
          <p:cNvGrpSpPr/>
          <p:nvPr/>
        </p:nvGrpSpPr>
        <p:grpSpPr>
          <a:xfrm rot="0">
            <a:off x="3619542" y="1824154"/>
            <a:ext cx="2490320" cy="3666892"/>
            <a:chOff x="0" y="0"/>
            <a:chExt cx="3320427" cy="4889190"/>
          </a:xfrm>
        </p:grpSpPr>
        <p:grpSp>
          <p:nvGrpSpPr>
            <p:cNvPr name="Group 32" id="32"/>
            <p:cNvGrpSpPr/>
            <p:nvPr/>
          </p:nvGrpSpPr>
          <p:grpSpPr>
            <a:xfrm rot="0">
              <a:off x="1468549" y="0"/>
              <a:ext cx="383328" cy="383328"/>
              <a:chOff x="0" y="0"/>
              <a:chExt cx="718740" cy="718740"/>
            </a:xfrm>
          </p:grpSpPr>
          <p:sp>
            <p:nvSpPr>
              <p:cNvPr name="Freeform 33" id="33"/>
              <p:cNvSpPr/>
              <p:nvPr/>
            </p:nvSpPr>
            <p:spPr>
              <a:xfrm flipH="false" flipV="false" rot="0">
                <a:off x="6350" y="6350"/>
                <a:ext cx="705993" cy="705993"/>
              </a:xfrm>
              <a:custGeom>
                <a:avLst/>
                <a:gdLst/>
                <a:ahLst/>
                <a:cxnLst/>
                <a:rect r="r" b="b" t="t" l="l"/>
                <a:pathLst>
                  <a:path h="705993" w="705993">
                    <a:moveTo>
                      <a:pt x="0" y="15240"/>
                    </a:moveTo>
                    <a:cubicBezTo>
                      <a:pt x="0" y="6858"/>
                      <a:pt x="6858" y="0"/>
                      <a:pt x="15240" y="0"/>
                    </a:cubicBezTo>
                    <a:lnTo>
                      <a:pt x="690753" y="0"/>
                    </a:lnTo>
                    <a:cubicBezTo>
                      <a:pt x="699135" y="0"/>
                      <a:pt x="705993" y="6858"/>
                      <a:pt x="705993" y="15240"/>
                    </a:cubicBezTo>
                    <a:lnTo>
                      <a:pt x="705993" y="690753"/>
                    </a:lnTo>
                    <a:cubicBezTo>
                      <a:pt x="705993" y="699135"/>
                      <a:pt x="699135" y="705993"/>
                      <a:pt x="690753" y="705993"/>
                    </a:cubicBezTo>
                    <a:lnTo>
                      <a:pt x="15240" y="705993"/>
                    </a:lnTo>
                    <a:cubicBezTo>
                      <a:pt x="6858" y="705993"/>
                      <a:pt x="0" y="699135"/>
                      <a:pt x="0" y="690753"/>
                    </a:cubicBezTo>
                    <a:close/>
                  </a:path>
                </a:pathLst>
              </a:custGeom>
              <a:solidFill>
                <a:srgbClr val="CCE5FF"/>
              </a:solidFill>
            </p:spPr>
          </p:sp>
          <p:sp>
            <p:nvSpPr>
              <p:cNvPr name="Freeform 34" id="34"/>
              <p:cNvSpPr/>
              <p:nvPr/>
            </p:nvSpPr>
            <p:spPr>
              <a:xfrm flipH="false" flipV="false" rot="0">
                <a:off x="0" y="0"/>
                <a:ext cx="718693" cy="718693"/>
              </a:xfrm>
              <a:custGeom>
                <a:avLst/>
                <a:gdLst/>
                <a:ahLst/>
                <a:cxnLst/>
                <a:rect r="r" b="b" t="t" l="l"/>
                <a:pathLst>
                  <a:path h="718693" w="718693">
                    <a:moveTo>
                      <a:pt x="0" y="21590"/>
                    </a:moveTo>
                    <a:cubicBezTo>
                      <a:pt x="0" y="9652"/>
                      <a:pt x="9652" y="0"/>
                      <a:pt x="21590" y="0"/>
                    </a:cubicBezTo>
                    <a:lnTo>
                      <a:pt x="697103" y="0"/>
                    </a:lnTo>
                    <a:lnTo>
                      <a:pt x="697103" y="6350"/>
                    </a:lnTo>
                    <a:lnTo>
                      <a:pt x="697103" y="0"/>
                    </a:lnTo>
                    <a:cubicBezTo>
                      <a:pt x="709041" y="0"/>
                      <a:pt x="718693" y="9652"/>
                      <a:pt x="718693" y="21590"/>
                    </a:cubicBezTo>
                    <a:lnTo>
                      <a:pt x="712343" y="21590"/>
                    </a:lnTo>
                    <a:lnTo>
                      <a:pt x="718693" y="21590"/>
                    </a:lnTo>
                    <a:lnTo>
                      <a:pt x="718693" y="697103"/>
                    </a:lnTo>
                    <a:lnTo>
                      <a:pt x="712343" y="697103"/>
                    </a:lnTo>
                    <a:lnTo>
                      <a:pt x="718693" y="697103"/>
                    </a:lnTo>
                    <a:cubicBezTo>
                      <a:pt x="718693" y="709041"/>
                      <a:pt x="709041" y="718693"/>
                      <a:pt x="697103" y="718693"/>
                    </a:cubicBezTo>
                    <a:lnTo>
                      <a:pt x="697103" y="712343"/>
                    </a:lnTo>
                    <a:lnTo>
                      <a:pt x="697103" y="718693"/>
                    </a:lnTo>
                    <a:lnTo>
                      <a:pt x="21590" y="718693"/>
                    </a:lnTo>
                    <a:lnTo>
                      <a:pt x="21590" y="712343"/>
                    </a:lnTo>
                    <a:lnTo>
                      <a:pt x="21590" y="718693"/>
                    </a:lnTo>
                    <a:cubicBezTo>
                      <a:pt x="9652" y="718693"/>
                      <a:pt x="0" y="709041"/>
                      <a:pt x="0" y="697103"/>
                    </a:cubicBezTo>
                    <a:lnTo>
                      <a:pt x="0" y="21590"/>
                    </a:lnTo>
                    <a:lnTo>
                      <a:pt x="6350" y="21590"/>
                    </a:lnTo>
                    <a:lnTo>
                      <a:pt x="0" y="21590"/>
                    </a:lnTo>
                    <a:moveTo>
                      <a:pt x="12700" y="21590"/>
                    </a:moveTo>
                    <a:lnTo>
                      <a:pt x="12700" y="697103"/>
                    </a:lnTo>
                    <a:lnTo>
                      <a:pt x="6350" y="697103"/>
                    </a:lnTo>
                    <a:lnTo>
                      <a:pt x="12700" y="697103"/>
                    </a:lnTo>
                    <a:cubicBezTo>
                      <a:pt x="12700" y="702056"/>
                      <a:pt x="16637" y="705993"/>
                      <a:pt x="21590" y="705993"/>
                    </a:cubicBezTo>
                    <a:lnTo>
                      <a:pt x="697103" y="705993"/>
                    </a:lnTo>
                    <a:cubicBezTo>
                      <a:pt x="702056" y="705993"/>
                      <a:pt x="705993" y="702056"/>
                      <a:pt x="705993" y="697103"/>
                    </a:cubicBezTo>
                    <a:lnTo>
                      <a:pt x="705993" y="21590"/>
                    </a:lnTo>
                    <a:cubicBezTo>
                      <a:pt x="705993" y="16637"/>
                      <a:pt x="702056" y="12700"/>
                      <a:pt x="69710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35" id="35" descr="preencoded.png"/>
            <p:cNvSpPr/>
            <p:nvPr/>
          </p:nvSpPr>
          <p:spPr>
            <a:xfrm flipH="false" flipV="false" rot="0">
              <a:off x="1534695" y="34766"/>
              <a:ext cx="251036" cy="313796"/>
            </a:xfrm>
            <a:custGeom>
              <a:avLst/>
              <a:gdLst/>
              <a:ahLst/>
              <a:cxnLst/>
              <a:rect r="r" b="b" t="t" l="l"/>
              <a:pathLst>
                <a:path h="313796" w="251036">
                  <a:moveTo>
                    <a:pt x="0" y="0"/>
                  </a:moveTo>
                  <a:lnTo>
                    <a:pt x="251037" y="0"/>
                  </a:lnTo>
                  <a:lnTo>
                    <a:pt x="251037" y="313796"/>
                  </a:lnTo>
                  <a:lnTo>
                    <a:pt x="0" y="313796"/>
                  </a:lnTo>
                  <a:lnTo>
                    <a:pt x="0" y="0"/>
                  </a:lnTo>
                  <a:close/>
                </a:path>
              </a:pathLst>
            </a:custGeom>
            <a:blipFill>
              <a:blip r:embed="rId13"/>
              <a:stretch>
                <a:fillRect l="-271" t="0" r="-271" b="0"/>
              </a:stretch>
            </a:blipFill>
          </p:spPr>
        </p:sp>
        <p:grpSp>
          <p:nvGrpSpPr>
            <p:cNvPr name="Group 36" id="36"/>
            <p:cNvGrpSpPr/>
            <p:nvPr/>
          </p:nvGrpSpPr>
          <p:grpSpPr>
            <a:xfrm rot="0">
              <a:off x="299410" y="568809"/>
              <a:ext cx="2721607" cy="712661"/>
              <a:chOff x="0" y="0"/>
              <a:chExt cx="5103013" cy="1336240"/>
            </a:xfrm>
          </p:grpSpPr>
          <p:sp>
            <p:nvSpPr>
              <p:cNvPr name="Freeform 37" id="37"/>
              <p:cNvSpPr/>
              <p:nvPr/>
            </p:nvSpPr>
            <p:spPr>
              <a:xfrm flipH="false" flipV="false" rot="0">
                <a:off x="0" y="0"/>
                <a:ext cx="5103013" cy="1336240"/>
              </a:xfrm>
              <a:custGeom>
                <a:avLst/>
                <a:gdLst/>
                <a:ahLst/>
                <a:cxnLst/>
                <a:rect r="r" b="b" t="t" l="l"/>
                <a:pathLst>
                  <a:path h="1336240" w="5103013">
                    <a:moveTo>
                      <a:pt x="0" y="0"/>
                    </a:moveTo>
                    <a:lnTo>
                      <a:pt x="5103013" y="0"/>
                    </a:lnTo>
                    <a:lnTo>
                      <a:pt x="5103013" y="1336240"/>
                    </a:lnTo>
                    <a:lnTo>
                      <a:pt x="0" y="1336240"/>
                    </a:lnTo>
                    <a:close/>
                  </a:path>
                </a:pathLst>
              </a:custGeom>
              <a:solidFill>
                <a:srgbClr val="000000">
                  <a:alpha val="0"/>
                </a:srgbClr>
              </a:solidFill>
              <a:ln cap="sq">
                <a:noFill/>
                <a:prstDash val="solid"/>
                <a:miter/>
              </a:ln>
            </p:spPr>
          </p:sp>
          <p:sp>
            <p:nvSpPr>
              <p:cNvPr name="TextBox 38" id="38"/>
              <p:cNvSpPr txBox="true"/>
              <p:nvPr/>
            </p:nvSpPr>
            <p:spPr>
              <a:xfrm>
                <a:off x="0" y="-47625"/>
                <a:ext cx="5103013" cy="1383865"/>
              </a:xfrm>
              <a:prstGeom prst="rect">
                <a:avLst/>
              </a:prstGeom>
            </p:spPr>
            <p:txBody>
              <a:bodyPr anchor="t" rtlCol="false" tIns="0" lIns="0" bIns="0" rIns="0"/>
              <a:lstStyle/>
              <a:p>
                <a:pPr algn="ct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Automotive Industry in Mexico</a:t>
                </a:r>
              </a:p>
            </p:txBody>
          </p:sp>
        </p:grpSp>
        <p:grpSp>
          <p:nvGrpSpPr>
            <p:cNvPr name="Group 39" id="39"/>
            <p:cNvGrpSpPr/>
            <p:nvPr/>
          </p:nvGrpSpPr>
          <p:grpSpPr>
            <a:xfrm rot="0">
              <a:off x="0" y="1363256"/>
              <a:ext cx="3320427" cy="3525934"/>
              <a:chOff x="0" y="0"/>
              <a:chExt cx="6225800" cy="6611127"/>
            </a:xfrm>
          </p:grpSpPr>
          <p:sp>
            <p:nvSpPr>
              <p:cNvPr name="Freeform 40" id="40"/>
              <p:cNvSpPr/>
              <p:nvPr/>
            </p:nvSpPr>
            <p:spPr>
              <a:xfrm flipH="false" flipV="false" rot="0">
                <a:off x="0" y="0"/>
                <a:ext cx="6225800" cy="6611127"/>
              </a:xfrm>
              <a:custGeom>
                <a:avLst/>
                <a:gdLst/>
                <a:ahLst/>
                <a:cxnLst/>
                <a:rect r="r" b="b" t="t" l="l"/>
                <a:pathLst>
                  <a:path h="6611127" w="6225800">
                    <a:moveTo>
                      <a:pt x="0" y="0"/>
                    </a:moveTo>
                    <a:lnTo>
                      <a:pt x="6225800" y="0"/>
                    </a:lnTo>
                    <a:lnTo>
                      <a:pt x="6225800" y="6611127"/>
                    </a:lnTo>
                    <a:lnTo>
                      <a:pt x="0" y="6611127"/>
                    </a:lnTo>
                    <a:close/>
                  </a:path>
                </a:pathLst>
              </a:custGeom>
              <a:solidFill>
                <a:srgbClr val="000000">
                  <a:alpha val="0"/>
                </a:srgbClr>
              </a:solidFill>
              <a:ln cap="sq">
                <a:noFill/>
                <a:prstDash val="solid"/>
                <a:miter/>
              </a:ln>
            </p:spPr>
          </p:sp>
          <p:sp>
            <p:nvSpPr>
              <p:cNvPr name="TextBox 41" id="41"/>
              <p:cNvSpPr txBox="true"/>
              <p:nvPr/>
            </p:nvSpPr>
            <p:spPr>
              <a:xfrm>
                <a:off x="0" y="-76200"/>
                <a:ext cx="6225800" cy="6687327"/>
              </a:xfrm>
              <a:prstGeom prst="rect">
                <a:avLst/>
              </a:prstGeom>
            </p:spPr>
            <p:txBody>
              <a:bodyPr anchor="t" rtlCol="false" tIns="0" lIns="0" bIns="0" rIns="0"/>
              <a:lstStyle/>
              <a:p>
                <a:pPr algn="just" marL="0" indent="0" lvl="0">
                  <a:lnSpc>
                    <a:spcPts val="2155"/>
                  </a:lnSpc>
                  <a:spcBef>
                    <a:spcPct val="0"/>
                  </a:spcBef>
                </a:pPr>
                <a:r>
                  <a:rPr lang="en-US" sz="1366" strike="noStrike" u="none">
                    <a:solidFill>
                      <a:srgbClr val="233E7A"/>
                    </a:solidFill>
                    <a:latin typeface="Avenir"/>
                    <a:ea typeface="Avenir"/>
                    <a:cs typeface="Avenir"/>
                    <a:sym typeface="Avenir"/>
                  </a:rPr>
                  <a:t>The concentration of automotive manufacturers in Mexico's Bajío region (Guanajuato, Querétaro) demonstrates how competitive clustering creates powerful industry ecosystems, with companies relocating to access shared suppliers and skilled labor.</a:t>
                </a:r>
              </a:p>
            </p:txBody>
          </p:sp>
        </p:grpSp>
      </p:grpSp>
      <p:grpSp>
        <p:nvGrpSpPr>
          <p:cNvPr name="Group 42" id="42"/>
          <p:cNvGrpSpPr/>
          <p:nvPr/>
        </p:nvGrpSpPr>
        <p:grpSpPr>
          <a:xfrm rot="0">
            <a:off x="6376562" y="1824154"/>
            <a:ext cx="2532463" cy="3133492"/>
            <a:chOff x="0" y="0"/>
            <a:chExt cx="3376617" cy="4177990"/>
          </a:xfrm>
        </p:grpSpPr>
        <p:grpSp>
          <p:nvGrpSpPr>
            <p:cNvPr name="Group 43" id="43"/>
            <p:cNvGrpSpPr/>
            <p:nvPr/>
          </p:nvGrpSpPr>
          <p:grpSpPr>
            <a:xfrm rot="0">
              <a:off x="1496644" y="0"/>
              <a:ext cx="383328" cy="383328"/>
              <a:chOff x="0" y="0"/>
              <a:chExt cx="718740" cy="718740"/>
            </a:xfrm>
          </p:grpSpPr>
          <p:sp>
            <p:nvSpPr>
              <p:cNvPr name="Freeform 44" id="44"/>
              <p:cNvSpPr/>
              <p:nvPr/>
            </p:nvSpPr>
            <p:spPr>
              <a:xfrm flipH="false" flipV="false" rot="0">
                <a:off x="6350" y="6350"/>
                <a:ext cx="705993" cy="705993"/>
              </a:xfrm>
              <a:custGeom>
                <a:avLst/>
                <a:gdLst/>
                <a:ahLst/>
                <a:cxnLst/>
                <a:rect r="r" b="b" t="t" l="l"/>
                <a:pathLst>
                  <a:path h="705993" w="705993">
                    <a:moveTo>
                      <a:pt x="0" y="15240"/>
                    </a:moveTo>
                    <a:cubicBezTo>
                      <a:pt x="0" y="6858"/>
                      <a:pt x="6858" y="0"/>
                      <a:pt x="15240" y="0"/>
                    </a:cubicBezTo>
                    <a:lnTo>
                      <a:pt x="690753" y="0"/>
                    </a:lnTo>
                    <a:cubicBezTo>
                      <a:pt x="699135" y="0"/>
                      <a:pt x="705993" y="6858"/>
                      <a:pt x="705993" y="15240"/>
                    </a:cubicBezTo>
                    <a:lnTo>
                      <a:pt x="705993" y="690753"/>
                    </a:lnTo>
                    <a:cubicBezTo>
                      <a:pt x="705993" y="699135"/>
                      <a:pt x="699135" y="705993"/>
                      <a:pt x="690753" y="705993"/>
                    </a:cubicBezTo>
                    <a:lnTo>
                      <a:pt x="15240" y="705993"/>
                    </a:lnTo>
                    <a:cubicBezTo>
                      <a:pt x="6858" y="705993"/>
                      <a:pt x="0" y="699135"/>
                      <a:pt x="0" y="690753"/>
                    </a:cubicBezTo>
                    <a:close/>
                  </a:path>
                </a:pathLst>
              </a:custGeom>
              <a:solidFill>
                <a:srgbClr val="CCE5FF"/>
              </a:solidFill>
            </p:spPr>
          </p:sp>
          <p:sp>
            <p:nvSpPr>
              <p:cNvPr name="Freeform 45" id="45"/>
              <p:cNvSpPr/>
              <p:nvPr/>
            </p:nvSpPr>
            <p:spPr>
              <a:xfrm flipH="false" flipV="false" rot="0">
                <a:off x="0" y="0"/>
                <a:ext cx="718693" cy="718693"/>
              </a:xfrm>
              <a:custGeom>
                <a:avLst/>
                <a:gdLst/>
                <a:ahLst/>
                <a:cxnLst/>
                <a:rect r="r" b="b" t="t" l="l"/>
                <a:pathLst>
                  <a:path h="718693" w="718693">
                    <a:moveTo>
                      <a:pt x="0" y="21590"/>
                    </a:moveTo>
                    <a:cubicBezTo>
                      <a:pt x="0" y="9652"/>
                      <a:pt x="9652" y="0"/>
                      <a:pt x="21590" y="0"/>
                    </a:cubicBezTo>
                    <a:lnTo>
                      <a:pt x="697103" y="0"/>
                    </a:lnTo>
                    <a:lnTo>
                      <a:pt x="697103" y="6350"/>
                    </a:lnTo>
                    <a:lnTo>
                      <a:pt x="697103" y="0"/>
                    </a:lnTo>
                    <a:cubicBezTo>
                      <a:pt x="709041" y="0"/>
                      <a:pt x="718693" y="9652"/>
                      <a:pt x="718693" y="21590"/>
                    </a:cubicBezTo>
                    <a:lnTo>
                      <a:pt x="712343" y="21590"/>
                    </a:lnTo>
                    <a:lnTo>
                      <a:pt x="718693" y="21590"/>
                    </a:lnTo>
                    <a:lnTo>
                      <a:pt x="718693" y="697103"/>
                    </a:lnTo>
                    <a:lnTo>
                      <a:pt x="712343" y="697103"/>
                    </a:lnTo>
                    <a:lnTo>
                      <a:pt x="718693" y="697103"/>
                    </a:lnTo>
                    <a:cubicBezTo>
                      <a:pt x="718693" y="709041"/>
                      <a:pt x="709041" y="718693"/>
                      <a:pt x="697103" y="718693"/>
                    </a:cubicBezTo>
                    <a:lnTo>
                      <a:pt x="697103" y="712343"/>
                    </a:lnTo>
                    <a:lnTo>
                      <a:pt x="697103" y="718693"/>
                    </a:lnTo>
                    <a:lnTo>
                      <a:pt x="21590" y="718693"/>
                    </a:lnTo>
                    <a:lnTo>
                      <a:pt x="21590" y="712343"/>
                    </a:lnTo>
                    <a:lnTo>
                      <a:pt x="21590" y="718693"/>
                    </a:lnTo>
                    <a:cubicBezTo>
                      <a:pt x="9652" y="718693"/>
                      <a:pt x="0" y="709041"/>
                      <a:pt x="0" y="697103"/>
                    </a:cubicBezTo>
                    <a:lnTo>
                      <a:pt x="0" y="21590"/>
                    </a:lnTo>
                    <a:lnTo>
                      <a:pt x="6350" y="21590"/>
                    </a:lnTo>
                    <a:lnTo>
                      <a:pt x="0" y="21590"/>
                    </a:lnTo>
                    <a:moveTo>
                      <a:pt x="12700" y="21590"/>
                    </a:moveTo>
                    <a:lnTo>
                      <a:pt x="12700" y="697103"/>
                    </a:lnTo>
                    <a:lnTo>
                      <a:pt x="6350" y="697103"/>
                    </a:lnTo>
                    <a:lnTo>
                      <a:pt x="12700" y="697103"/>
                    </a:lnTo>
                    <a:cubicBezTo>
                      <a:pt x="12700" y="702056"/>
                      <a:pt x="16637" y="705993"/>
                      <a:pt x="21590" y="705993"/>
                    </a:cubicBezTo>
                    <a:lnTo>
                      <a:pt x="697103" y="705993"/>
                    </a:lnTo>
                    <a:cubicBezTo>
                      <a:pt x="702056" y="705993"/>
                      <a:pt x="705993" y="702056"/>
                      <a:pt x="705993" y="697103"/>
                    </a:cubicBezTo>
                    <a:lnTo>
                      <a:pt x="705993" y="21590"/>
                    </a:lnTo>
                    <a:cubicBezTo>
                      <a:pt x="705993" y="16637"/>
                      <a:pt x="702056" y="12700"/>
                      <a:pt x="69710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46" id="46" descr="preencoded.png"/>
            <p:cNvSpPr/>
            <p:nvPr/>
          </p:nvSpPr>
          <p:spPr>
            <a:xfrm flipH="false" flipV="false" rot="0">
              <a:off x="1562790" y="34767"/>
              <a:ext cx="251036" cy="313796"/>
            </a:xfrm>
            <a:custGeom>
              <a:avLst/>
              <a:gdLst/>
              <a:ahLst/>
              <a:cxnLst/>
              <a:rect r="r" b="b" t="t" l="l"/>
              <a:pathLst>
                <a:path h="313796" w="251036">
                  <a:moveTo>
                    <a:pt x="0" y="0"/>
                  </a:moveTo>
                  <a:lnTo>
                    <a:pt x="251037" y="0"/>
                  </a:lnTo>
                  <a:lnTo>
                    <a:pt x="251037" y="313796"/>
                  </a:lnTo>
                  <a:lnTo>
                    <a:pt x="0" y="313796"/>
                  </a:lnTo>
                  <a:lnTo>
                    <a:pt x="0" y="0"/>
                  </a:lnTo>
                  <a:close/>
                </a:path>
              </a:pathLst>
            </a:custGeom>
            <a:blipFill>
              <a:blip r:embed="rId14"/>
              <a:stretch>
                <a:fillRect l="-271" t="0" r="-271" b="0"/>
              </a:stretch>
            </a:blipFill>
          </p:spPr>
        </p:sp>
        <p:grpSp>
          <p:nvGrpSpPr>
            <p:cNvPr name="Group 47" id="47"/>
            <p:cNvGrpSpPr/>
            <p:nvPr/>
          </p:nvGrpSpPr>
          <p:grpSpPr>
            <a:xfrm rot="0">
              <a:off x="405897" y="572475"/>
              <a:ext cx="2564824" cy="712661"/>
              <a:chOff x="0" y="0"/>
              <a:chExt cx="4809044" cy="1336240"/>
            </a:xfrm>
          </p:grpSpPr>
          <p:sp>
            <p:nvSpPr>
              <p:cNvPr name="Freeform 48" id="48"/>
              <p:cNvSpPr/>
              <p:nvPr/>
            </p:nvSpPr>
            <p:spPr>
              <a:xfrm flipH="false" flipV="false" rot="0">
                <a:off x="0" y="0"/>
                <a:ext cx="4809044" cy="1336240"/>
              </a:xfrm>
              <a:custGeom>
                <a:avLst/>
                <a:gdLst/>
                <a:ahLst/>
                <a:cxnLst/>
                <a:rect r="r" b="b" t="t" l="l"/>
                <a:pathLst>
                  <a:path h="1336240" w="4809044">
                    <a:moveTo>
                      <a:pt x="0" y="0"/>
                    </a:moveTo>
                    <a:lnTo>
                      <a:pt x="4809044" y="0"/>
                    </a:lnTo>
                    <a:lnTo>
                      <a:pt x="4809044" y="1336240"/>
                    </a:lnTo>
                    <a:lnTo>
                      <a:pt x="0" y="1336240"/>
                    </a:lnTo>
                    <a:close/>
                  </a:path>
                </a:pathLst>
              </a:custGeom>
              <a:solidFill>
                <a:srgbClr val="000000">
                  <a:alpha val="0"/>
                </a:srgbClr>
              </a:solidFill>
              <a:ln cap="sq">
                <a:noFill/>
                <a:prstDash val="solid"/>
                <a:miter/>
              </a:ln>
            </p:spPr>
          </p:sp>
          <p:sp>
            <p:nvSpPr>
              <p:cNvPr name="TextBox 49" id="49"/>
              <p:cNvSpPr txBox="true"/>
              <p:nvPr/>
            </p:nvSpPr>
            <p:spPr>
              <a:xfrm>
                <a:off x="0" y="-47625"/>
                <a:ext cx="4809044" cy="1383865"/>
              </a:xfrm>
              <a:prstGeom prst="rect">
                <a:avLst/>
              </a:prstGeom>
            </p:spPr>
            <p:txBody>
              <a:bodyPr anchor="t" rtlCol="false" tIns="0" lIns="0" bIns="0" rIns="0"/>
              <a:lstStyle/>
              <a:p>
                <a:pPr algn="ct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Tech Startups in Berlin and Lisbon</a:t>
                </a:r>
              </a:p>
            </p:txBody>
          </p:sp>
        </p:grpSp>
        <p:grpSp>
          <p:nvGrpSpPr>
            <p:cNvPr name="Group 50" id="50"/>
            <p:cNvGrpSpPr/>
            <p:nvPr/>
          </p:nvGrpSpPr>
          <p:grpSpPr>
            <a:xfrm rot="0">
              <a:off x="0" y="1363256"/>
              <a:ext cx="3376617" cy="2814734"/>
              <a:chOff x="0" y="0"/>
              <a:chExt cx="6331157" cy="5277627"/>
            </a:xfrm>
          </p:grpSpPr>
          <p:sp>
            <p:nvSpPr>
              <p:cNvPr name="Freeform 51" id="51"/>
              <p:cNvSpPr/>
              <p:nvPr/>
            </p:nvSpPr>
            <p:spPr>
              <a:xfrm flipH="false" flipV="false" rot="0">
                <a:off x="0" y="0"/>
                <a:ext cx="6331157" cy="5277627"/>
              </a:xfrm>
              <a:custGeom>
                <a:avLst/>
                <a:gdLst/>
                <a:ahLst/>
                <a:cxnLst/>
                <a:rect r="r" b="b" t="t" l="l"/>
                <a:pathLst>
                  <a:path h="5277627" w="6331157">
                    <a:moveTo>
                      <a:pt x="0" y="0"/>
                    </a:moveTo>
                    <a:lnTo>
                      <a:pt x="6331157" y="0"/>
                    </a:lnTo>
                    <a:lnTo>
                      <a:pt x="6331157" y="5277627"/>
                    </a:lnTo>
                    <a:lnTo>
                      <a:pt x="0" y="5277627"/>
                    </a:lnTo>
                    <a:close/>
                  </a:path>
                </a:pathLst>
              </a:custGeom>
              <a:solidFill>
                <a:srgbClr val="000000">
                  <a:alpha val="0"/>
                </a:srgbClr>
              </a:solidFill>
              <a:ln cap="sq">
                <a:noFill/>
                <a:prstDash val="solid"/>
                <a:miter/>
              </a:ln>
            </p:spPr>
          </p:sp>
          <p:sp>
            <p:nvSpPr>
              <p:cNvPr name="TextBox 52" id="52"/>
              <p:cNvSpPr txBox="true"/>
              <p:nvPr/>
            </p:nvSpPr>
            <p:spPr>
              <a:xfrm>
                <a:off x="0" y="-76200"/>
                <a:ext cx="6331157" cy="53538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Faced with high operating costs in traditional tech hubs like London and Paris, many startups have relocated to more affordable European cities like Berlin and Lisbon, creating new competitive pressures for talent and investment.</a:t>
                </a:r>
              </a:p>
            </p:txBody>
          </p:sp>
        </p:grpSp>
      </p:grpSp>
      <p:grpSp>
        <p:nvGrpSpPr>
          <p:cNvPr name="Group 53" id="53"/>
          <p:cNvGrpSpPr/>
          <p:nvPr/>
        </p:nvGrpSpPr>
        <p:grpSpPr>
          <a:xfrm rot="0">
            <a:off x="582820" y="5560878"/>
            <a:ext cx="8702727" cy="1008348"/>
            <a:chOff x="0" y="0"/>
            <a:chExt cx="1530032" cy="177278"/>
          </a:xfrm>
        </p:grpSpPr>
        <p:sp>
          <p:nvSpPr>
            <p:cNvPr name="Freeform 54" id="54"/>
            <p:cNvSpPr/>
            <p:nvPr/>
          </p:nvSpPr>
          <p:spPr>
            <a:xfrm flipH="false" flipV="false" rot="0">
              <a:off x="0" y="0"/>
              <a:ext cx="1530032" cy="177278"/>
            </a:xfrm>
            <a:custGeom>
              <a:avLst/>
              <a:gdLst/>
              <a:ahLst/>
              <a:cxnLst/>
              <a:rect r="r" b="b" t="t" l="l"/>
              <a:pathLst>
                <a:path h="177278" w="1530032">
                  <a:moveTo>
                    <a:pt x="0" y="0"/>
                  </a:moveTo>
                  <a:lnTo>
                    <a:pt x="1530032" y="0"/>
                  </a:lnTo>
                  <a:lnTo>
                    <a:pt x="1530032" y="177278"/>
                  </a:lnTo>
                  <a:lnTo>
                    <a:pt x="0" y="177278"/>
                  </a:lnTo>
                  <a:close/>
                </a:path>
              </a:pathLst>
            </a:custGeom>
            <a:solidFill>
              <a:srgbClr val="016EB5"/>
            </a:solidFill>
          </p:spPr>
        </p:sp>
        <p:sp>
          <p:nvSpPr>
            <p:cNvPr name="TextBox 55" id="55"/>
            <p:cNvSpPr txBox="true"/>
            <p:nvPr/>
          </p:nvSpPr>
          <p:spPr>
            <a:xfrm>
              <a:off x="0" y="-28575"/>
              <a:ext cx="1530032" cy="205853"/>
            </a:xfrm>
            <a:prstGeom prst="rect">
              <a:avLst/>
            </a:prstGeom>
          </p:spPr>
          <p:txBody>
            <a:bodyPr anchor="ctr" rtlCol="false" tIns="33783" lIns="33783" bIns="33783" rIns="33783"/>
            <a:lstStyle/>
            <a:p>
              <a:pPr algn="ctr">
                <a:lnSpc>
                  <a:spcPts val="2143"/>
                </a:lnSpc>
                <a:spcBef>
                  <a:spcPct val="0"/>
                </a:spcBef>
              </a:pPr>
            </a:p>
          </p:txBody>
        </p:sp>
      </p:grpSp>
      <p:sp>
        <p:nvSpPr>
          <p:cNvPr name="TextBox 56" id="56"/>
          <p:cNvSpPr txBox="true"/>
          <p:nvPr/>
        </p:nvSpPr>
        <p:spPr>
          <a:xfrm rot="0">
            <a:off x="634762" y="5654410"/>
            <a:ext cx="8598842" cy="764133"/>
          </a:xfrm>
          <a:prstGeom prst="rect">
            <a:avLst/>
          </a:prstGeom>
        </p:spPr>
        <p:txBody>
          <a:bodyPr anchor="t" rtlCol="false" tIns="0" lIns="0" bIns="0" rIns="0">
            <a:spAutoFit/>
          </a:bodyPr>
          <a:lstStyle/>
          <a:p>
            <a:pPr algn="ctr">
              <a:lnSpc>
                <a:spcPts val="1982"/>
              </a:lnSpc>
              <a:spcBef>
                <a:spcPct val="0"/>
              </a:spcBef>
            </a:pPr>
            <a:r>
              <a:rPr lang="en-US" b="true" sz="1416">
                <a:solidFill>
                  <a:srgbClr val="FBFDFE"/>
                </a:solidFill>
                <a:latin typeface="Avenir Bold"/>
                <a:ea typeface="Avenir Bold"/>
                <a:cs typeface="Avenir Bold"/>
                <a:sym typeface="Avenir Bold"/>
              </a:rPr>
              <a:t>Competitive pressure remains a constant and evolving force that compels companies to continuously reassess their location strategies. The ability to anticipate, adapt to, or counter rival moves through strategic relocation can make the difference between market leadership and obsolescence.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62023" y="0"/>
            <a:ext cx="2609523" cy="2124807"/>
          </a:xfrm>
          <a:custGeom>
            <a:avLst/>
            <a:gdLst/>
            <a:ahLst/>
            <a:cxnLst/>
            <a:rect r="r" b="b" t="t" l="l"/>
            <a:pathLst>
              <a:path h="2124807" w="2609523">
                <a:moveTo>
                  <a:pt x="2609523" y="0"/>
                </a:moveTo>
                <a:lnTo>
                  <a:pt x="0" y="0"/>
                </a:lnTo>
                <a:lnTo>
                  <a:pt x="0" y="2124807"/>
                </a:lnTo>
                <a:lnTo>
                  <a:pt x="2609523" y="2124807"/>
                </a:lnTo>
                <a:lnTo>
                  <a:pt x="2609523" y="0"/>
                </a:lnTo>
                <a:close/>
              </a:path>
            </a:pathLst>
          </a:custGeom>
          <a:blipFill>
            <a:blip r:embed="rId3"/>
            <a:stretch>
              <a:fillRect l="0" t="-45" r="0" b="-45"/>
            </a:stretch>
          </a:blipFill>
        </p:spPr>
      </p:sp>
      <p:sp>
        <p:nvSpPr>
          <p:cNvPr name="Freeform 4" id="4"/>
          <p:cNvSpPr/>
          <p:nvPr/>
        </p:nvSpPr>
        <p:spPr>
          <a:xfrm flipH="false" flipV="false" rot="0">
            <a:off x="3638732" y="280129"/>
            <a:ext cx="2978153" cy="629031"/>
          </a:xfrm>
          <a:custGeom>
            <a:avLst/>
            <a:gdLst/>
            <a:ahLst/>
            <a:cxnLst/>
            <a:rect r="r" b="b" t="t" l="l"/>
            <a:pathLst>
              <a:path h="629031" w="2978153">
                <a:moveTo>
                  <a:pt x="0" y="0"/>
                </a:moveTo>
                <a:lnTo>
                  <a:pt x="2978153" y="0"/>
                </a:lnTo>
                <a:lnTo>
                  <a:pt x="2978153" y="629031"/>
                </a:lnTo>
                <a:lnTo>
                  <a:pt x="0" y="629031"/>
                </a:lnTo>
                <a:lnTo>
                  <a:pt x="0" y="0"/>
                </a:lnTo>
                <a:close/>
              </a:path>
            </a:pathLst>
          </a:custGeom>
          <a:blipFill>
            <a:blip r:embed="rId4"/>
            <a:stretch>
              <a:fillRect l="0" t="-45" r="0" b="-45"/>
            </a:stretch>
          </a:blipFill>
        </p:spPr>
      </p:sp>
      <p:sp>
        <p:nvSpPr>
          <p:cNvPr name="Freeform 5" id="5"/>
          <p:cNvSpPr/>
          <p:nvPr/>
        </p:nvSpPr>
        <p:spPr>
          <a:xfrm flipH="false" flipV="false" rot="0">
            <a:off x="234150" y="332279"/>
            <a:ext cx="2338383" cy="614981"/>
          </a:xfrm>
          <a:custGeom>
            <a:avLst/>
            <a:gdLst/>
            <a:ahLst/>
            <a:cxnLst/>
            <a:rect r="r" b="b" t="t" l="l"/>
            <a:pathLst>
              <a:path h="614981" w="2338383">
                <a:moveTo>
                  <a:pt x="0" y="0"/>
                </a:moveTo>
                <a:lnTo>
                  <a:pt x="2338382" y="0"/>
                </a:lnTo>
                <a:lnTo>
                  <a:pt x="2338382" y="614981"/>
                </a:lnTo>
                <a:lnTo>
                  <a:pt x="0" y="614981"/>
                </a:lnTo>
                <a:lnTo>
                  <a:pt x="0" y="0"/>
                </a:lnTo>
                <a:close/>
              </a:path>
            </a:pathLst>
          </a:custGeom>
          <a:blipFill>
            <a:blip r:embed="rId5"/>
            <a:stretch>
              <a:fillRect l="-9843" t="-117544" r="-12372" b="-128542"/>
            </a:stretch>
          </a:blipFill>
        </p:spPr>
      </p:sp>
      <p:sp>
        <p:nvSpPr>
          <p:cNvPr name="Freeform 6" id="6"/>
          <p:cNvSpPr/>
          <p:nvPr/>
        </p:nvSpPr>
        <p:spPr>
          <a:xfrm flipH="false" flipV="false" rot="0">
            <a:off x="77753" y="6698948"/>
            <a:ext cx="1228324" cy="384960"/>
          </a:xfrm>
          <a:custGeom>
            <a:avLst/>
            <a:gdLst/>
            <a:ahLst/>
            <a:cxnLst/>
            <a:rect r="r" b="b" t="t" l="l"/>
            <a:pathLst>
              <a:path h="384960" w="1228324">
                <a:moveTo>
                  <a:pt x="0" y="0"/>
                </a:moveTo>
                <a:lnTo>
                  <a:pt x="1228324" y="0"/>
                </a:lnTo>
                <a:lnTo>
                  <a:pt x="1228324" y="384959"/>
                </a:lnTo>
                <a:lnTo>
                  <a:pt x="0" y="384959"/>
                </a:lnTo>
                <a:lnTo>
                  <a:pt x="0" y="0"/>
                </a:lnTo>
                <a:close/>
              </a:path>
            </a:pathLst>
          </a:custGeom>
          <a:blipFill>
            <a:blip r:embed="rId6"/>
            <a:stretch>
              <a:fillRect l="0" t="-63" r="0" b="-63"/>
            </a:stretch>
          </a:blipFill>
        </p:spPr>
      </p:sp>
      <p:grpSp>
        <p:nvGrpSpPr>
          <p:cNvPr name="Group 7" id="7"/>
          <p:cNvGrpSpPr/>
          <p:nvPr/>
        </p:nvGrpSpPr>
        <p:grpSpPr>
          <a:xfrm rot="0">
            <a:off x="8973" y="1153583"/>
            <a:ext cx="7440192" cy="443442"/>
            <a:chOff x="0" y="0"/>
            <a:chExt cx="1308065" cy="77962"/>
          </a:xfrm>
        </p:grpSpPr>
        <p:sp>
          <p:nvSpPr>
            <p:cNvPr name="Freeform 8" id="8"/>
            <p:cNvSpPr/>
            <p:nvPr/>
          </p:nvSpPr>
          <p:spPr>
            <a:xfrm flipH="false" flipV="false" rot="0">
              <a:off x="0" y="0"/>
              <a:ext cx="1308065" cy="77962"/>
            </a:xfrm>
            <a:custGeom>
              <a:avLst/>
              <a:gdLst/>
              <a:ahLst/>
              <a:cxnLst/>
              <a:rect r="r" b="b" t="t" l="l"/>
              <a:pathLst>
                <a:path h="77962" w="1308065">
                  <a:moveTo>
                    <a:pt x="0" y="0"/>
                  </a:moveTo>
                  <a:lnTo>
                    <a:pt x="1308065" y="0"/>
                  </a:lnTo>
                  <a:lnTo>
                    <a:pt x="1308065" y="77962"/>
                  </a:lnTo>
                  <a:lnTo>
                    <a:pt x="0" y="77962"/>
                  </a:lnTo>
                  <a:close/>
                </a:path>
              </a:pathLst>
            </a:custGeom>
            <a:solidFill>
              <a:srgbClr val="233E7A"/>
            </a:solidFill>
          </p:spPr>
        </p:sp>
        <p:sp>
          <p:nvSpPr>
            <p:cNvPr name="TextBox 9" id="9"/>
            <p:cNvSpPr txBox="true"/>
            <p:nvPr/>
          </p:nvSpPr>
          <p:spPr>
            <a:xfrm>
              <a:off x="0" y="-76200"/>
              <a:ext cx="1308065"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Changes in Resources and Regional Political and Economic Pressures</a:t>
              </a:r>
            </a:p>
          </p:txBody>
        </p:sp>
      </p:grpSp>
      <p:grpSp>
        <p:nvGrpSpPr>
          <p:cNvPr name="Group 10" id="10"/>
          <p:cNvGrpSpPr/>
          <p:nvPr/>
        </p:nvGrpSpPr>
        <p:grpSpPr>
          <a:xfrm rot="0">
            <a:off x="8973" y="6569225"/>
            <a:ext cx="9753600" cy="754910"/>
            <a:chOff x="0" y="0"/>
            <a:chExt cx="13004800" cy="1006547"/>
          </a:xfrm>
        </p:grpSpPr>
        <p:grpSp>
          <p:nvGrpSpPr>
            <p:cNvPr name="Group 11" id="11"/>
            <p:cNvGrpSpPr/>
            <p:nvPr/>
          </p:nvGrpSpPr>
          <p:grpSpPr>
            <a:xfrm rot="0">
              <a:off x="0" y="0"/>
              <a:ext cx="13004800" cy="1006547"/>
              <a:chOff x="0" y="0"/>
              <a:chExt cx="3495470" cy="270543"/>
            </a:xfrm>
          </p:grpSpPr>
          <p:sp>
            <p:nvSpPr>
              <p:cNvPr name="Freeform 12" id="12"/>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3" id="13"/>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5" id="15"/>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6" id="16"/>
            <p:cNvGrpSpPr/>
            <p:nvPr/>
          </p:nvGrpSpPr>
          <p:grpSpPr>
            <a:xfrm rot="0">
              <a:off x="1748214" y="0"/>
              <a:ext cx="8787340" cy="1006547"/>
              <a:chOff x="0" y="0"/>
              <a:chExt cx="2361888" cy="270543"/>
            </a:xfrm>
          </p:grpSpPr>
          <p:sp>
            <p:nvSpPr>
              <p:cNvPr name="Freeform 17" id="17"/>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8" id="18"/>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9" id="19"/>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0" id="20"/>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1" id="21"/>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2" id="22"/>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3" id="23"/>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4" id="24"/>
          <p:cNvGrpSpPr/>
          <p:nvPr/>
        </p:nvGrpSpPr>
        <p:grpSpPr>
          <a:xfrm rot="0">
            <a:off x="631038" y="5359740"/>
            <a:ext cx="8233529" cy="993951"/>
            <a:chOff x="0" y="0"/>
            <a:chExt cx="1447542" cy="174747"/>
          </a:xfrm>
        </p:grpSpPr>
        <p:sp>
          <p:nvSpPr>
            <p:cNvPr name="Freeform 25" id="25"/>
            <p:cNvSpPr/>
            <p:nvPr/>
          </p:nvSpPr>
          <p:spPr>
            <a:xfrm flipH="false" flipV="false" rot="0">
              <a:off x="0" y="0"/>
              <a:ext cx="1447542" cy="174747"/>
            </a:xfrm>
            <a:custGeom>
              <a:avLst/>
              <a:gdLst/>
              <a:ahLst/>
              <a:cxnLst/>
              <a:rect r="r" b="b" t="t" l="l"/>
              <a:pathLst>
                <a:path h="174747" w="1447542">
                  <a:moveTo>
                    <a:pt x="0" y="0"/>
                  </a:moveTo>
                  <a:lnTo>
                    <a:pt x="1447542" y="0"/>
                  </a:lnTo>
                  <a:lnTo>
                    <a:pt x="1447542" y="174747"/>
                  </a:lnTo>
                  <a:lnTo>
                    <a:pt x="0" y="174747"/>
                  </a:lnTo>
                  <a:close/>
                </a:path>
              </a:pathLst>
            </a:custGeom>
            <a:solidFill>
              <a:srgbClr val="016EB5"/>
            </a:solidFill>
            <a:ln cap="sq">
              <a:noFill/>
              <a:prstDash val="solid"/>
              <a:miter/>
            </a:ln>
          </p:spPr>
        </p:sp>
        <p:sp>
          <p:nvSpPr>
            <p:cNvPr name="TextBox 26" id="26"/>
            <p:cNvSpPr txBox="true"/>
            <p:nvPr/>
          </p:nvSpPr>
          <p:spPr>
            <a:xfrm>
              <a:off x="0" y="-28575"/>
              <a:ext cx="1447542" cy="203322"/>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27" id="27"/>
          <p:cNvGrpSpPr/>
          <p:nvPr/>
        </p:nvGrpSpPr>
        <p:grpSpPr>
          <a:xfrm rot="0">
            <a:off x="834262" y="5479034"/>
            <a:ext cx="7823386" cy="809173"/>
            <a:chOff x="0" y="0"/>
            <a:chExt cx="14145562" cy="1463075"/>
          </a:xfrm>
        </p:grpSpPr>
        <p:sp>
          <p:nvSpPr>
            <p:cNvPr name="Freeform 28" id="28"/>
            <p:cNvSpPr/>
            <p:nvPr/>
          </p:nvSpPr>
          <p:spPr>
            <a:xfrm flipH="false" flipV="false" rot="0">
              <a:off x="0" y="0"/>
              <a:ext cx="14145561" cy="1463076"/>
            </a:xfrm>
            <a:custGeom>
              <a:avLst/>
              <a:gdLst/>
              <a:ahLst/>
              <a:cxnLst/>
              <a:rect r="r" b="b" t="t" l="l"/>
              <a:pathLst>
                <a:path h="1463076" w="14145561">
                  <a:moveTo>
                    <a:pt x="0" y="0"/>
                  </a:moveTo>
                  <a:lnTo>
                    <a:pt x="14145561" y="0"/>
                  </a:lnTo>
                  <a:lnTo>
                    <a:pt x="14145561" y="1463076"/>
                  </a:lnTo>
                  <a:lnTo>
                    <a:pt x="0" y="1463076"/>
                  </a:lnTo>
                  <a:close/>
                </a:path>
              </a:pathLst>
            </a:custGeom>
            <a:solidFill>
              <a:srgbClr val="233E7A">
                <a:alpha val="0"/>
              </a:srgbClr>
            </a:solidFill>
            <a:ln cap="sq">
              <a:noFill/>
              <a:prstDash val="solid"/>
              <a:miter/>
            </a:ln>
          </p:spPr>
        </p:sp>
        <p:sp>
          <p:nvSpPr>
            <p:cNvPr name="TextBox 29" id="29"/>
            <p:cNvSpPr txBox="true"/>
            <p:nvPr/>
          </p:nvSpPr>
          <p:spPr>
            <a:xfrm>
              <a:off x="0" y="-66675"/>
              <a:ext cx="14145562" cy="1529750"/>
            </a:xfrm>
            <a:prstGeom prst="rect">
              <a:avLst/>
            </a:prstGeom>
          </p:spPr>
          <p:txBody>
            <a:bodyPr anchor="t" rtlCol="false" tIns="0" lIns="0" bIns="0" rIns="0"/>
            <a:lstStyle/>
            <a:p>
              <a:pPr algn="ctr" marL="0" indent="0" lvl="0">
                <a:lnSpc>
                  <a:spcPts val="2127"/>
                </a:lnSpc>
                <a:spcBef>
                  <a:spcPct val="0"/>
                </a:spcBef>
              </a:pPr>
              <a:r>
                <a:rPr lang="en-US" sz="1519">
                  <a:solidFill>
                    <a:srgbClr val="FFFFFF"/>
                  </a:solidFill>
                  <a:latin typeface="Avenir"/>
                  <a:ea typeface="Avenir"/>
                  <a:cs typeface="Avenir"/>
                  <a:sym typeface="Avenir"/>
                </a:rPr>
                <a:t>Th</a:t>
              </a:r>
              <a:r>
                <a:rPr lang="en-US" sz="1519" strike="noStrike" u="none">
                  <a:solidFill>
                    <a:srgbClr val="FFFFFF"/>
                  </a:solidFill>
                  <a:latin typeface="Avenir"/>
                  <a:ea typeface="Avenir"/>
                  <a:cs typeface="Avenir"/>
                  <a:sym typeface="Avenir"/>
                </a:rPr>
                <a:t>ese</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external t</a:t>
              </a:r>
              <a:r>
                <a:rPr lang="en-US" sz="1519" strike="noStrike" u="none">
                  <a:solidFill>
                    <a:srgbClr val="FFFFFF"/>
                  </a:solidFill>
                  <a:latin typeface="Avenir"/>
                  <a:ea typeface="Avenir"/>
                  <a:cs typeface="Avenir"/>
                  <a:sym typeface="Avenir"/>
                </a:rPr>
                <a:t>ran</a:t>
              </a:r>
              <a:r>
                <a:rPr lang="en-US" sz="1519" strike="noStrike" u="none">
                  <a:solidFill>
                    <a:srgbClr val="FFFFFF"/>
                  </a:solidFill>
                  <a:latin typeface="Avenir"/>
                  <a:ea typeface="Avenir"/>
                  <a:cs typeface="Avenir"/>
                  <a:sym typeface="Avenir"/>
                </a:rPr>
                <a:t>sformations fundamental</a:t>
              </a:r>
              <a:r>
                <a:rPr lang="en-US" sz="1519" strike="noStrike" u="none">
                  <a:solidFill>
                    <a:srgbClr val="FFFFFF"/>
                  </a:solidFill>
                  <a:latin typeface="Avenir"/>
                  <a:ea typeface="Avenir"/>
                  <a:cs typeface="Avenir"/>
                  <a:sym typeface="Avenir"/>
                </a:rPr>
                <a:t>l</a:t>
              </a:r>
              <a:r>
                <a:rPr lang="en-US" sz="1519" strike="noStrike" u="none">
                  <a:solidFill>
                    <a:srgbClr val="FFFFFF"/>
                  </a:solidFill>
                  <a:latin typeface="Avenir"/>
                  <a:ea typeface="Avenir"/>
                  <a:cs typeface="Avenir"/>
                  <a:sym typeface="Avenir"/>
                </a:rPr>
                <a:t>y alter t</a:t>
              </a:r>
              <a:r>
                <a:rPr lang="en-US" sz="1519" strike="noStrike" u="none">
                  <a:solidFill>
                    <a:srgbClr val="FFFFFF"/>
                  </a:solidFill>
                  <a:latin typeface="Avenir"/>
                  <a:ea typeface="Avenir"/>
                  <a:cs typeface="Avenir"/>
                  <a:sym typeface="Avenir"/>
                </a:rPr>
                <a:t>h</a:t>
              </a:r>
              <a:r>
                <a:rPr lang="en-US" sz="1519" strike="noStrike" u="none">
                  <a:solidFill>
                    <a:srgbClr val="FFFFFF"/>
                  </a:solidFill>
                  <a:latin typeface="Avenir"/>
                  <a:ea typeface="Avenir"/>
                  <a:cs typeface="Avenir"/>
                  <a:sym typeface="Avenir"/>
                </a:rPr>
                <a:t>e </a:t>
              </a:r>
              <a:r>
                <a:rPr lang="en-US" sz="1519" strike="noStrike" u="none">
                  <a:solidFill>
                    <a:srgbClr val="FFFFFF"/>
                  </a:solidFill>
                  <a:latin typeface="Avenir"/>
                  <a:ea typeface="Avenir"/>
                  <a:cs typeface="Avenir"/>
                  <a:sym typeface="Avenir"/>
                </a:rPr>
                <a:t>viability</a:t>
              </a:r>
              <a:r>
                <a:rPr lang="en-US" sz="1519" strike="noStrike" u="none">
                  <a:solidFill>
                    <a:srgbClr val="FFFFFF"/>
                  </a:solidFill>
                  <a:latin typeface="Avenir"/>
                  <a:ea typeface="Avenir"/>
                  <a:cs typeface="Avenir"/>
                  <a:sym typeface="Avenir"/>
                </a:rPr>
                <a:t> an</a:t>
              </a:r>
              <a:r>
                <a:rPr lang="en-US" sz="1519" strike="noStrike" u="none">
                  <a:solidFill>
                    <a:srgbClr val="FFFFFF"/>
                  </a:solidFill>
                  <a:latin typeface="Avenir"/>
                  <a:ea typeface="Avenir"/>
                  <a:cs typeface="Avenir"/>
                  <a:sym typeface="Avenir"/>
                </a:rPr>
                <a:t>d</a:t>
              </a:r>
              <a:r>
                <a:rPr lang="en-US" sz="1519" strike="noStrike" u="none">
                  <a:solidFill>
                    <a:srgbClr val="FFFFFF"/>
                  </a:solidFill>
                  <a:latin typeface="Avenir"/>
                  <a:ea typeface="Avenir"/>
                  <a:cs typeface="Avenir"/>
                  <a:sym typeface="Avenir"/>
                </a:rPr>
                <a:t> d</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sirability of ma</a:t>
              </a:r>
              <a:r>
                <a:rPr lang="en-US" sz="1519" strike="noStrike" u="none">
                  <a:solidFill>
                    <a:srgbClr val="FFFFFF"/>
                  </a:solidFill>
                  <a:latin typeface="Avenir"/>
                  <a:ea typeface="Avenir"/>
                  <a:cs typeface="Avenir"/>
                  <a:sym typeface="Avenir"/>
                </a:rPr>
                <a:t>in</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aining</a:t>
              </a:r>
              <a:r>
                <a:rPr lang="en-US" sz="1519" strike="noStrike" u="none">
                  <a:solidFill>
                    <a:srgbClr val="FFFFFF"/>
                  </a:solidFill>
                  <a:latin typeface="Avenir"/>
                  <a:ea typeface="Avenir"/>
                  <a:cs typeface="Avenir"/>
                  <a:sym typeface="Avenir"/>
                </a:rPr>
                <a:t> opera</a:t>
              </a:r>
              <a:r>
                <a:rPr lang="en-US" sz="1519" strike="noStrike" u="none">
                  <a:solidFill>
                    <a:srgbClr val="FFFFFF"/>
                  </a:solidFill>
                  <a:latin typeface="Avenir"/>
                  <a:ea typeface="Avenir"/>
                  <a:cs typeface="Avenir"/>
                  <a:sym typeface="Avenir"/>
                </a:rPr>
                <a:t>tio</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s</a:t>
              </a:r>
              <a:r>
                <a:rPr lang="en-US" sz="1519" strike="noStrike" u="none">
                  <a:solidFill>
                    <a:srgbClr val="FFFFFF"/>
                  </a:solidFill>
                  <a:latin typeface="Avenir"/>
                  <a:ea typeface="Avenir"/>
                  <a:cs typeface="Avenir"/>
                  <a:sym typeface="Avenir"/>
                </a:rPr>
                <a:t> in specific regio</a:t>
              </a:r>
              <a:r>
                <a:rPr lang="en-US" sz="1519" strike="noStrike" u="none">
                  <a:solidFill>
                    <a:srgbClr val="FFFFFF"/>
                  </a:solidFill>
                  <a:latin typeface="Avenir"/>
                  <a:ea typeface="Avenir"/>
                  <a:cs typeface="Avenir"/>
                  <a:sym typeface="Avenir"/>
                </a:rPr>
                <a:t>ns.</a:t>
              </a:r>
              <a:r>
                <a:rPr lang="en-US" sz="1519" strike="noStrike" u="none">
                  <a:solidFill>
                    <a:srgbClr val="FFFFFF"/>
                  </a:solidFill>
                  <a:latin typeface="Avenir"/>
                  <a:ea typeface="Avenir"/>
                  <a:cs typeface="Avenir"/>
                  <a:sym typeface="Avenir"/>
                </a:rPr>
                <a:t> Compan</a:t>
              </a:r>
              <a:r>
                <a:rPr lang="en-US" sz="1519" strike="noStrike" u="none">
                  <a:solidFill>
                    <a:srgbClr val="FFFFFF"/>
                  </a:solidFill>
                  <a:latin typeface="Avenir"/>
                  <a:ea typeface="Avenir"/>
                  <a:cs typeface="Avenir"/>
                  <a:sym typeface="Avenir"/>
                </a:rPr>
                <a:t>i</a:t>
              </a:r>
              <a:r>
                <a:rPr lang="en-US" sz="1519" strike="noStrike" u="none">
                  <a:solidFill>
                    <a:srgbClr val="FFFFFF"/>
                  </a:solidFill>
                  <a:latin typeface="Avenir"/>
                  <a:ea typeface="Avenir"/>
                  <a:cs typeface="Avenir"/>
                  <a:sym typeface="Avenir"/>
                </a:rPr>
                <a:t>es m</a:t>
              </a:r>
              <a:r>
                <a:rPr lang="en-US" sz="1519" strike="noStrike" u="none">
                  <a:solidFill>
                    <a:srgbClr val="FFFFFF"/>
                  </a:solidFill>
                  <a:latin typeface="Avenir"/>
                  <a:ea typeface="Avenir"/>
                  <a:cs typeface="Avenir"/>
                  <a:sym typeface="Avenir"/>
                </a:rPr>
                <a:t>ust d</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v</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lop</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rob</a:t>
              </a:r>
              <a:r>
                <a:rPr lang="en-US" sz="1519" strike="noStrike" u="none">
                  <a:solidFill>
                    <a:srgbClr val="FFFFFF"/>
                  </a:solidFill>
                  <a:latin typeface="Avenir"/>
                  <a:ea typeface="Avenir"/>
                  <a:cs typeface="Avenir"/>
                  <a:sym typeface="Avenir"/>
                </a:rPr>
                <a:t>ust monit</a:t>
              </a:r>
              <a:r>
                <a:rPr lang="en-US" sz="1519" strike="noStrike" u="none">
                  <a:solidFill>
                    <a:srgbClr val="FFFFFF"/>
                  </a:solidFill>
                  <a:latin typeface="Avenir"/>
                  <a:ea typeface="Avenir"/>
                  <a:cs typeface="Avenir"/>
                  <a:sym typeface="Avenir"/>
                </a:rPr>
                <a:t>oring</a:t>
              </a:r>
              <a:r>
                <a:rPr lang="en-US" sz="1519" strike="noStrike" u="none">
                  <a:solidFill>
                    <a:srgbClr val="FFFFFF"/>
                  </a:solidFill>
                  <a:latin typeface="Avenir"/>
                  <a:ea typeface="Avenir"/>
                  <a:cs typeface="Avenir"/>
                  <a:sym typeface="Avenir"/>
                </a:rPr>
                <a:t> systems to trac</a:t>
              </a:r>
              <a:r>
                <a:rPr lang="en-US" sz="1519" strike="noStrike" u="none">
                  <a:solidFill>
                    <a:srgbClr val="FFFFFF"/>
                  </a:solidFill>
                  <a:latin typeface="Avenir"/>
                  <a:ea typeface="Avenir"/>
                  <a:cs typeface="Avenir"/>
                  <a:sym typeface="Avenir"/>
                </a:rPr>
                <a:t>k t</a:t>
              </a:r>
              <a:r>
                <a:rPr lang="en-US" sz="1519" strike="noStrike" u="none">
                  <a:solidFill>
                    <a:srgbClr val="FFFFFF"/>
                  </a:solidFill>
                  <a:latin typeface="Avenir"/>
                  <a:ea typeface="Avenir"/>
                  <a:cs typeface="Avenir"/>
                  <a:sym typeface="Avenir"/>
                </a:rPr>
                <a:t>h</a:t>
              </a:r>
              <a:r>
                <a:rPr lang="en-US" sz="1519" strike="noStrike" u="none">
                  <a:solidFill>
                    <a:srgbClr val="FFFFFF"/>
                  </a:solidFill>
                  <a:latin typeface="Avenir"/>
                  <a:ea typeface="Avenir"/>
                  <a:cs typeface="Avenir"/>
                  <a:sym typeface="Avenir"/>
                </a:rPr>
                <a:t>ese i</a:t>
              </a:r>
              <a:r>
                <a:rPr lang="en-US" sz="1519" strike="noStrike" u="none">
                  <a:solidFill>
                    <a:srgbClr val="FFFFFF"/>
                  </a:solidFill>
                  <a:latin typeface="Avenir"/>
                  <a:ea typeface="Avenir"/>
                  <a:cs typeface="Avenir"/>
                  <a:sym typeface="Avenir"/>
                </a:rPr>
                <a:t>ndicators and </a:t>
              </a:r>
              <a:r>
                <a:rPr lang="en-US" sz="1519" strike="noStrike" u="none">
                  <a:solidFill>
                    <a:srgbClr val="FFFFFF"/>
                  </a:solidFill>
                  <a:latin typeface="Avenir"/>
                  <a:ea typeface="Avenir"/>
                  <a:cs typeface="Avenir"/>
                  <a:sym typeface="Avenir"/>
                </a:rPr>
                <a:t>inc</a:t>
              </a:r>
              <a:r>
                <a:rPr lang="en-US" sz="1519" strike="noStrike" u="none">
                  <a:solidFill>
                    <a:srgbClr val="FFFFFF"/>
                  </a:solidFill>
                  <a:latin typeface="Avenir"/>
                  <a:ea typeface="Avenir"/>
                  <a:cs typeface="Avenir"/>
                  <a:sym typeface="Avenir"/>
                </a:rPr>
                <a:t>or</a:t>
              </a:r>
              <a:r>
                <a:rPr lang="en-US" sz="1519" strike="noStrike" u="none">
                  <a:solidFill>
                    <a:srgbClr val="FFFFFF"/>
                  </a:solidFill>
                  <a:latin typeface="Avenir"/>
                  <a:ea typeface="Avenir"/>
                  <a:cs typeface="Avenir"/>
                  <a:sym typeface="Avenir"/>
                </a:rPr>
                <a:t>po</a:t>
              </a:r>
              <a:r>
                <a:rPr lang="en-US" sz="1519" strike="noStrike" u="none">
                  <a:solidFill>
                    <a:srgbClr val="FFFFFF"/>
                  </a:solidFill>
                  <a:latin typeface="Avenir"/>
                  <a:ea typeface="Avenir"/>
                  <a:cs typeface="Avenir"/>
                  <a:sym typeface="Avenir"/>
                </a:rPr>
                <a:t>rate the</a:t>
              </a:r>
              <a:r>
                <a:rPr lang="en-US" sz="1519" strike="noStrike" u="none">
                  <a:solidFill>
                    <a:srgbClr val="FFFFFF"/>
                  </a:solidFill>
                  <a:latin typeface="Avenir"/>
                  <a:ea typeface="Avenir"/>
                  <a:cs typeface="Avenir"/>
                  <a:sym typeface="Avenir"/>
                </a:rPr>
                <a:t>m </a:t>
              </a:r>
              <a:r>
                <a:rPr lang="en-US" sz="1519" strike="noStrike" u="none">
                  <a:solidFill>
                    <a:srgbClr val="FFFFFF"/>
                  </a:solidFill>
                  <a:latin typeface="Avenir"/>
                  <a:ea typeface="Avenir"/>
                  <a:cs typeface="Avenir"/>
                  <a:sym typeface="Avenir"/>
                </a:rPr>
                <a:t>into loc</a:t>
              </a:r>
              <a:r>
                <a:rPr lang="en-US" sz="1519" strike="noStrike" u="none">
                  <a:solidFill>
                    <a:srgbClr val="FFFFFF"/>
                  </a:solidFill>
                  <a:latin typeface="Avenir"/>
                  <a:ea typeface="Avenir"/>
                  <a:cs typeface="Avenir"/>
                  <a:sym typeface="Avenir"/>
                </a:rPr>
                <a:t>a</a:t>
              </a:r>
              <a:r>
                <a:rPr lang="en-US" sz="1519" strike="noStrike" u="none">
                  <a:solidFill>
                    <a:srgbClr val="FFFFFF"/>
                  </a:solidFill>
                  <a:latin typeface="Avenir"/>
                  <a:ea typeface="Avenir"/>
                  <a:cs typeface="Avenir"/>
                  <a:sym typeface="Avenir"/>
                </a:rPr>
                <a:t>tion strate</a:t>
              </a:r>
              <a:r>
                <a:rPr lang="en-US" sz="1519" strike="noStrike" u="none">
                  <a:solidFill>
                    <a:srgbClr val="FFFFFF"/>
                  </a:solidFill>
                  <a:latin typeface="Avenir"/>
                  <a:ea typeface="Avenir"/>
                  <a:cs typeface="Avenir"/>
                  <a:sym typeface="Avenir"/>
                </a:rPr>
                <a:t>g</a:t>
              </a:r>
              <a:r>
                <a:rPr lang="en-US" sz="1519" strike="noStrike" u="none">
                  <a:solidFill>
                    <a:srgbClr val="FFFFFF"/>
                  </a:solidFill>
                  <a:latin typeface="Avenir"/>
                  <a:ea typeface="Avenir"/>
                  <a:cs typeface="Avenir"/>
                  <a:sym typeface="Avenir"/>
                </a:rPr>
                <a:t>y</a:t>
              </a:r>
              <a:r>
                <a:rPr lang="en-US" sz="1519" strike="noStrike" u="none">
                  <a:solidFill>
                    <a:srgbClr val="FFFFFF"/>
                  </a:solidFill>
                  <a:latin typeface="Avenir"/>
                  <a:ea typeface="Avenir"/>
                  <a:cs typeface="Avenir"/>
                  <a:sym typeface="Avenir"/>
                </a:rPr>
                <a:t> decisions</a:t>
              </a:r>
              <a:r>
                <a:rPr lang="en-US" sz="1519" strike="noStrike" u="none">
                  <a:solidFill>
                    <a:srgbClr val="FFFFFF"/>
                  </a:solidFill>
                  <a:latin typeface="Avenir"/>
                  <a:ea typeface="Avenir"/>
                  <a:cs typeface="Avenir"/>
                  <a:sym typeface="Avenir"/>
                </a:rPr>
                <a:t>.</a:t>
              </a:r>
            </a:p>
          </p:txBody>
        </p:sp>
      </p:grpSp>
      <p:grpSp>
        <p:nvGrpSpPr>
          <p:cNvPr name="Group 30" id="30"/>
          <p:cNvGrpSpPr/>
          <p:nvPr/>
        </p:nvGrpSpPr>
        <p:grpSpPr>
          <a:xfrm rot="0">
            <a:off x="392304" y="2151571"/>
            <a:ext cx="283819" cy="283819"/>
            <a:chOff x="0" y="0"/>
            <a:chExt cx="378426" cy="378426"/>
          </a:xfrm>
        </p:grpSpPr>
        <p:grpSp>
          <p:nvGrpSpPr>
            <p:cNvPr name="Group 31" id="31"/>
            <p:cNvGrpSpPr/>
            <p:nvPr/>
          </p:nvGrpSpPr>
          <p:grpSpPr>
            <a:xfrm rot="0">
              <a:off x="0" y="0"/>
              <a:ext cx="378426" cy="378426"/>
              <a:chOff x="0" y="0"/>
              <a:chExt cx="654050" cy="654050"/>
            </a:xfrm>
          </p:grpSpPr>
          <p:sp>
            <p:nvSpPr>
              <p:cNvPr name="Freeform 32" id="32"/>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33" id="33"/>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34" id="34" descr="preencoded.png"/>
            <p:cNvSpPr/>
            <p:nvPr/>
          </p:nvSpPr>
          <p:spPr>
            <a:xfrm flipH="false" flipV="false" rot="0">
              <a:off x="65501" y="34616"/>
              <a:ext cx="247424" cy="309193"/>
            </a:xfrm>
            <a:custGeom>
              <a:avLst/>
              <a:gdLst/>
              <a:ahLst/>
              <a:cxnLst/>
              <a:rect r="r" b="b" t="t" l="l"/>
              <a:pathLst>
                <a:path h="309193" w="247424">
                  <a:moveTo>
                    <a:pt x="0" y="0"/>
                  </a:moveTo>
                  <a:lnTo>
                    <a:pt x="247424" y="0"/>
                  </a:lnTo>
                  <a:lnTo>
                    <a:pt x="247424" y="309193"/>
                  </a:lnTo>
                  <a:lnTo>
                    <a:pt x="0" y="309193"/>
                  </a:lnTo>
                  <a:lnTo>
                    <a:pt x="0" y="0"/>
                  </a:lnTo>
                  <a:close/>
                </a:path>
              </a:pathLst>
            </a:custGeom>
            <a:blipFill>
              <a:blip r:embed="rId13"/>
              <a:stretch>
                <a:fillRect l="-581" t="0" r="-581" b="0"/>
              </a:stretch>
            </a:blipFill>
          </p:spPr>
        </p:sp>
      </p:grpSp>
      <p:grpSp>
        <p:nvGrpSpPr>
          <p:cNvPr name="Group 35" id="35"/>
          <p:cNvGrpSpPr/>
          <p:nvPr/>
        </p:nvGrpSpPr>
        <p:grpSpPr>
          <a:xfrm rot="0">
            <a:off x="769620" y="2103048"/>
            <a:ext cx="2692257" cy="286846"/>
            <a:chOff x="0" y="0"/>
            <a:chExt cx="6730642" cy="717116"/>
          </a:xfrm>
        </p:grpSpPr>
        <p:sp>
          <p:nvSpPr>
            <p:cNvPr name="Freeform 36" id="36"/>
            <p:cNvSpPr/>
            <p:nvPr/>
          </p:nvSpPr>
          <p:spPr>
            <a:xfrm flipH="false" flipV="false" rot="0">
              <a:off x="0" y="0"/>
              <a:ext cx="6730642" cy="717116"/>
            </a:xfrm>
            <a:custGeom>
              <a:avLst/>
              <a:gdLst/>
              <a:ahLst/>
              <a:cxnLst/>
              <a:rect r="r" b="b" t="t" l="l"/>
              <a:pathLst>
                <a:path h="717116" w="6730642">
                  <a:moveTo>
                    <a:pt x="0" y="0"/>
                  </a:moveTo>
                  <a:lnTo>
                    <a:pt x="6730642" y="0"/>
                  </a:lnTo>
                  <a:lnTo>
                    <a:pt x="6730642" y="717116"/>
                  </a:lnTo>
                  <a:lnTo>
                    <a:pt x="0" y="717116"/>
                  </a:lnTo>
                  <a:close/>
                </a:path>
              </a:pathLst>
            </a:custGeom>
            <a:solidFill>
              <a:srgbClr val="000000">
                <a:alpha val="0"/>
              </a:srgbClr>
            </a:solidFill>
            <a:ln cap="sq">
              <a:noFill/>
              <a:prstDash val="solid"/>
              <a:miter/>
            </a:ln>
          </p:spPr>
        </p:sp>
        <p:sp>
          <p:nvSpPr>
            <p:cNvPr name="TextBox 37" id="37"/>
            <p:cNvSpPr txBox="true"/>
            <p:nvPr/>
          </p:nvSpPr>
          <p:spPr>
            <a:xfrm>
              <a:off x="0" y="-47625"/>
              <a:ext cx="6730642"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Natural Resource Changes</a:t>
              </a:r>
            </a:p>
          </p:txBody>
        </p:sp>
      </p:grpSp>
      <p:grpSp>
        <p:nvGrpSpPr>
          <p:cNvPr name="Group 38" id="38"/>
          <p:cNvGrpSpPr/>
          <p:nvPr/>
        </p:nvGrpSpPr>
        <p:grpSpPr>
          <a:xfrm rot="0">
            <a:off x="769620" y="2349666"/>
            <a:ext cx="8714018" cy="364966"/>
            <a:chOff x="0" y="0"/>
            <a:chExt cx="21785045" cy="912415"/>
          </a:xfrm>
        </p:grpSpPr>
        <p:sp>
          <p:nvSpPr>
            <p:cNvPr name="Freeform 39" id="39"/>
            <p:cNvSpPr/>
            <p:nvPr/>
          </p:nvSpPr>
          <p:spPr>
            <a:xfrm flipH="false" flipV="false" rot="0">
              <a:off x="0" y="0"/>
              <a:ext cx="21785045" cy="912415"/>
            </a:xfrm>
            <a:custGeom>
              <a:avLst/>
              <a:gdLst/>
              <a:ahLst/>
              <a:cxnLst/>
              <a:rect r="r" b="b" t="t" l="l"/>
              <a:pathLst>
                <a:path h="912415" w="21785045">
                  <a:moveTo>
                    <a:pt x="0" y="0"/>
                  </a:moveTo>
                  <a:lnTo>
                    <a:pt x="21785045" y="0"/>
                  </a:lnTo>
                  <a:lnTo>
                    <a:pt x="21785045" y="912415"/>
                  </a:lnTo>
                  <a:lnTo>
                    <a:pt x="0" y="912415"/>
                  </a:lnTo>
                  <a:close/>
                </a:path>
              </a:pathLst>
            </a:custGeom>
            <a:solidFill>
              <a:srgbClr val="000000">
                <a:alpha val="0"/>
              </a:srgbClr>
            </a:solidFill>
            <a:ln cap="sq">
              <a:noFill/>
              <a:prstDash val="solid"/>
              <a:miter/>
            </a:ln>
          </p:spPr>
        </p:sp>
        <p:sp>
          <p:nvSpPr>
            <p:cNvPr name="TextBox 40" id="40"/>
            <p:cNvSpPr txBox="true"/>
            <p:nvPr/>
          </p:nvSpPr>
          <p:spPr>
            <a:xfrm>
              <a:off x="0" y="-76200"/>
              <a:ext cx="21785045" cy="988615"/>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Depletion or scarcity of raw materials including water, energy, and minerals that affect manufacturing viability</a:t>
              </a:r>
            </a:p>
          </p:txBody>
        </p:sp>
      </p:grpSp>
      <p:grpSp>
        <p:nvGrpSpPr>
          <p:cNvPr name="Group 41" id="41"/>
          <p:cNvGrpSpPr/>
          <p:nvPr/>
        </p:nvGrpSpPr>
        <p:grpSpPr>
          <a:xfrm rot="0">
            <a:off x="392304" y="2954446"/>
            <a:ext cx="283819" cy="283819"/>
            <a:chOff x="0" y="0"/>
            <a:chExt cx="378426" cy="378426"/>
          </a:xfrm>
        </p:grpSpPr>
        <p:grpSp>
          <p:nvGrpSpPr>
            <p:cNvPr name="Group 42" id="42"/>
            <p:cNvGrpSpPr/>
            <p:nvPr/>
          </p:nvGrpSpPr>
          <p:grpSpPr>
            <a:xfrm rot="0">
              <a:off x="0" y="0"/>
              <a:ext cx="378426" cy="378426"/>
              <a:chOff x="0" y="0"/>
              <a:chExt cx="654050" cy="654050"/>
            </a:xfrm>
          </p:grpSpPr>
          <p:sp>
            <p:nvSpPr>
              <p:cNvPr name="Freeform 43" id="43"/>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44" id="44"/>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45" id="45" descr="preencoded.png"/>
            <p:cNvSpPr/>
            <p:nvPr/>
          </p:nvSpPr>
          <p:spPr>
            <a:xfrm flipH="false" flipV="false" rot="0">
              <a:off x="65501" y="34617"/>
              <a:ext cx="247424" cy="309193"/>
            </a:xfrm>
            <a:custGeom>
              <a:avLst/>
              <a:gdLst/>
              <a:ahLst/>
              <a:cxnLst/>
              <a:rect r="r" b="b" t="t" l="l"/>
              <a:pathLst>
                <a:path h="309193" w="247424">
                  <a:moveTo>
                    <a:pt x="0" y="0"/>
                  </a:moveTo>
                  <a:lnTo>
                    <a:pt x="247424" y="0"/>
                  </a:lnTo>
                  <a:lnTo>
                    <a:pt x="247424" y="309193"/>
                  </a:lnTo>
                  <a:lnTo>
                    <a:pt x="0" y="309193"/>
                  </a:lnTo>
                  <a:lnTo>
                    <a:pt x="0" y="0"/>
                  </a:lnTo>
                  <a:close/>
                </a:path>
              </a:pathLst>
            </a:custGeom>
            <a:blipFill>
              <a:blip r:embed="rId14"/>
              <a:stretch>
                <a:fillRect l="-581" t="0" r="-581" b="0"/>
              </a:stretch>
            </a:blipFill>
          </p:spPr>
        </p:sp>
      </p:grpSp>
      <p:grpSp>
        <p:nvGrpSpPr>
          <p:cNvPr name="Group 46" id="46"/>
          <p:cNvGrpSpPr/>
          <p:nvPr/>
        </p:nvGrpSpPr>
        <p:grpSpPr>
          <a:xfrm rot="0">
            <a:off x="769620" y="2907672"/>
            <a:ext cx="2692257" cy="286846"/>
            <a:chOff x="0" y="0"/>
            <a:chExt cx="6730642" cy="717116"/>
          </a:xfrm>
        </p:grpSpPr>
        <p:sp>
          <p:nvSpPr>
            <p:cNvPr name="Freeform 47" id="47"/>
            <p:cNvSpPr/>
            <p:nvPr/>
          </p:nvSpPr>
          <p:spPr>
            <a:xfrm flipH="false" flipV="false" rot="0">
              <a:off x="0" y="0"/>
              <a:ext cx="6730642" cy="717116"/>
            </a:xfrm>
            <a:custGeom>
              <a:avLst/>
              <a:gdLst/>
              <a:ahLst/>
              <a:cxnLst/>
              <a:rect r="r" b="b" t="t" l="l"/>
              <a:pathLst>
                <a:path h="717116" w="6730642">
                  <a:moveTo>
                    <a:pt x="0" y="0"/>
                  </a:moveTo>
                  <a:lnTo>
                    <a:pt x="6730642" y="0"/>
                  </a:lnTo>
                  <a:lnTo>
                    <a:pt x="6730642" y="717116"/>
                  </a:lnTo>
                  <a:lnTo>
                    <a:pt x="0" y="717116"/>
                  </a:lnTo>
                  <a:close/>
                </a:path>
              </a:pathLst>
            </a:custGeom>
            <a:solidFill>
              <a:srgbClr val="000000">
                <a:alpha val="0"/>
              </a:srgbClr>
            </a:solidFill>
            <a:ln cap="sq">
              <a:noFill/>
              <a:prstDash val="solid"/>
              <a:miter/>
            </a:ln>
          </p:spPr>
        </p:sp>
        <p:sp>
          <p:nvSpPr>
            <p:cNvPr name="TextBox 48" id="48"/>
            <p:cNvSpPr txBox="true"/>
            <p:nvPr/>
          </p:nvSpPr>
          <p:spPr>
            <a:xfrm>
              <a:off x="0" y="-47625"/>
              <a:ext cx="6730642"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Human Resource Shifts</a:t>
              </a:r>
            </a:p>
          </p:txBody>
        </p:sp>
      </p:grpSp>
      <p:grpSp>
        <p:nvGrpSpPr>
          <p:cNvPr name="Group 49" id="49"/>
          <p:cNvGrpSpPr/>
          <p:nvPr/>
        </p:nvGrpSpPr>
        <p:grpSpPr>
          <a:xfrm rot="0">
            <a:off x="769620" y="3154290"/>
            <a:ext cx="8983980" cy="244150"/>
            <a:chOff x="0" y="0"/>
            <a:chExt cx="22459950" cy="610376"/>
          </a:xfrm>
        </p:grpSpPr>
        <p:sp>
          <p:nvSpPr>
            <p:cNvPr name="Freeform 50" id="50"/>
            <p:cNvSpPr/>
            <p:nvPr/>
          </p:nvSpPr>
          <p:spPr>
            <a:xfrm flipH="false" flipV="false" rot="0">
              <a:off x="0" y="0"/>
              <a:ext cx="22459950" cy="610376"/>
            </a:xfrm>
            <a:custGeom>
              <a:avLst/>
              <a:gdLst/>
              <a:ahLst/>
              <a:cxnLst/>
              <a:rect r="r" b="b" t="t" l="l"/>
              <a:pathLst>
                <a:path h="610376" w="22459950">
                  <a:moveTo>
                    <a:pt x="0" y="0"/>
                  </a:moveTo>
                  <a:lnTo>
                    <a:pt x="22459950" y="0"/>
                  </a:lnTo>
                  <a:lnTo>
                    <a:pt x="22459950" y="610376"/>
                  </a:lnTo>
                  <a:lnTo>
                    <a:pt x="0" y="610376"/>
                  </a:lnTo>
                  <a:close/>
                </a:path>
              </a:pathLst>
            </a:custGeom>
            <a:solidFill>
              <a:srgbClr val="000000">
                <a:alpha val="0"/>
              </a:srgbClr>
            </a:solidFill>
            <a:ln cap="sq">
              <a:noFill/>
              <a:prstDash val="solid"/>
              <a:miter/>
            </a:ln>
          </p:spPr>
        </p:sp>
        <p:sp>
          <p:nvSpPr>
            <p:cNvPr name="TextBox 51" id="51"/>
            <p:cNvSpPr txBox="true"/>
            <p:nvPr/>
          </p:nvSpPr>
          <p:spPr>
            <a:xfrm>
              <a:off x="0" y="-76200"/>
              <a:ext cx="22459950"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Migration patterns, aging populations, and technical skill shortages that transform labor markets</a:t>
              </a:r>
            </a:p>
          </p:txBody>
        </p:sp>
      </p:grpSp>
      <p:grpSp>
        <p:nvGrpSpPr>
          <p:cNvPr name="Group 52" id="52"/>
          <p:cNvGrpSpPr/>
          <p:nvPr/>
        </p:nvGrpSpPr>
        <p:grpSpPr>
          <a:xfrm rot="0">
            <a:off x="392304" y="3739453"/>
            <a:ext cx="283819" cy="283819"/>
            <a:chOff x="0" y="0"/>
            <a:chExt cx="378426" cy="378426"/>
          </a:xfrm>
        </p:grpSpPr>
        <p:grpSp>
          <p:nvGrpSpPr>
            <p:cNvPr name="Group 53" id="53"/>
            <p:cNvGrpSpPr/>
            <p:nvPr/>
          </p:nvGrpSpPr>
          <p:grpSpPr>
            <a:xfrm rot="0">
              <a:off x="0" y="0"/>
              <a:ext cx="378426" cy="378426"/>
              <a:chOff x="0" y="0"/>
              <a:chExt cx="654050" cy="654050"/>
            </a:xfrm>
          </p:grpSpPr>
          <p:sp>
            <p:nvSpPr>
              <p:cNvPr name="Freeform 54" id="54"/>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55" id="55"/>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56" id="56" descr="preencoded.png"/>
            <p:cNvSpPr/>
            <p:nvPr/>
          </p:nvSpPr>
          <p:spPr>
            <a:xfrm flipH="false" flipV="false" rot="0">
              <a:off x="65501" y="34616"/>
              <a:ext cx="247424" cy="309193"/>
            </a:xfrm>
            <a:custGeom>
              <a:avLst/>
              <a:gdLst/>
              <a:ahLst/>
              <a:cxnLst/>
              <a:rect r="r" b="b" t="t" l="l"/>
              <a:pathLst>
                <a:path h="309193" w="247424">
                  <a:moveTo>
                    <a:pt x="0" y="0"/>
                  </a:moveTo>
                  <a:lnTo>
                    <a:pt x="247424" y="0"/>
                  </a:lnTo>
                  <a:lnTo>
                    <a:pt x="247424" y="309193"/>
                  </a:lnTo>
                  <a:lnTo>
                    <a:pt x="0" y="309193"/>
                  </a:lnTo>
                  <a:lnTo>
                    <a:pt x="0" y="0"/>
                  </a:lnTo>
                  <a:close/>
                </a:path>
              </a:pathLst>
            </a:custGeom>
            <a:blipFill>
              <a:blip r:embed="rId15"/>
              <a:stretch>
                <a:fillRect l="-581" t="0" r="-581" b="0"/>
              </a:stretch>
            </a:blipFill>
          </p:spPr>
        </p:sp>
      </p:grpSp>
      <p:grpSp>
        <p:nvGrpSpPr>
          <p:cNvPr name="Group 57" id="57"/>
          <p:cNvGrpSpPr/>
          <p:nvPr/>
        </p:nvGrpSpPr>
        <p:grpSpPr>
          <a:xfrm rot="0">
            <a:off x="769620" y="3698422"/>
            <a:ext cx="2692257" cy="286846"/>
            <a:chOff x="0" y="0"/>
            <a:chExt cx="6730642" cy="717116"/>
          </a:xfrm>
        </p:grpSpPr>
        <p:sp>
          <p:nvSpPr>
            <p:cNvPr name="Freeform 58" id="58"/>
            <p:cNvSpPr/>
            <p:nvPr/>
          </p:nvSpPr>
          <p:spPr>
            <a:xfrm flipH="false" flipV="false" rot="0">
              <a:off x="0" y="0"/>
              <a:ext cx="6730642" cy="717116"/>
            </a:xfrm>
            <a:custGeom>
              <a:avLst/>
              <a:gdLst/>
              <a:ahLst/>
              <a:cxnLst/>
              <a:rect r="r" b="b" t="t" l="l"/>
              <a:pathLst>
                <a:path h="717116" w="6730642">
                  <a:moveTo>
                    <a:pt x="0" y="0"/>
                  </a:moveTo>
                  <a:lnTo>
                    <a:pt x="6730642" y="0"/>
                  </a:lnTo>
                  <a:lnTo>
                    <a:pt x="6730642" y="717116"/>
                  </a:lnTo>
                  <a:lnTo>
                    <a:pt x="0" y="717116"/>
                  </a:lnTo>
                  <a:close/>
                </a:path>
              </a:pathLst>
            </a:custGeom>
            <a:solidFill>
              <a:srgbClr val="000000">
                <a:alpha val="0"/>
              </a:srgbClr>
            </a:solidFill>
            <a:ln cap="sq">
              <a:noFill/>
              <a:prstDash val="solid"/>
              <a:miter/>
            </a:ln>
          </p:spPr>
        </p:sp>
        <p:sp>
          <p:nvSpPr>
            <p:cNvPr name="TextBox 59" id="59"/>
            <p:cNvSpPr txBox="true"/>
            <p:nvPr/>
          </p:nvSpPr>
          <p:spPr>
            <a:xfrm>
              <a:off x="0" y="-47625"/>
              <a:ext cx="6730642"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Political Factors</a:t>
              </a:r>
            </a:p>
          </p:txBody>
        </p:sp>
      </p:grpSp>
      <p:grpSp>
        <p:nvGrpSpPr>
          <p:cNvPr name="Group 60" id="60"/>
          <p:cNvGrpSpPr/>
          <p:nvPr/>
        </p:nvGrpSpPr>
        <p:grpSpPr>
          <a:xfrm rot="0">
            <a:off x="769620" y="3945040"/>
            <a:ext cx="8843111" cy="364966"/>
            <a:chOff x="0" y="0"/>
            <a:chExt cx="22107778" cy="912415"/>
          </a:xfrm>
        </p:grpSpPr>
        <p:sp>
          <p:nvSpPr>
            <p:cNvPr name="Freeform 61" id="61"/>
            <p:cNvSpPr/>
            <p:nvPr/>
          </p:nvSpPr>
          <p:spPr>
            <a:xfrm flipH="false" flipV="false" rot="0">
              <a:off x="0" y="0"/>
              <a:ext cx="22107778" cy="912415"/>
            </a:xfrm>
            <a:custGeom>
              <a:avLst/>
              <a:gdLst/>
              <a:ahLst/>
              <a:cxnLst/>
              <a:rect r="r" b="b" t="t" l="l"/>
              <a:pathLst>
                <a:path h="912415" w="22107778">
                  <a:moveTo>
                    <a:pt x="0" y="0"/>
                  </a:moveTo>
                  <a:lnTo>
                    <a:pt x="22107778" y="0"/>
                  </a:lnTo>
                  <a:lnTo>
                    <a:pt x="22107778" y="912415"/>
                  </a:lnTo>
                  <a:lnTo>
                    <a:pt x="0" y="912415"/>
                  </a:lnTo>
                  <a:close/>
                </a:path>
              </a:pathLst>
            </a:custGeom>
            <a:solidFill>
              <a:srgbClr val="000000">
                <a:alpha val="0"/>
              </a:srgbClr>
            </a:solidFill>
            <a:ln cap="sq">
              <a:noFill/>
              <a:prstDash val="solid"/>
              <a:miter/>
            </a:ln>
          </p:spPr>
        </p:sp>
        <p:sp>
          <p:nvSpPr>
            <p:cNvPr name="TextBox 62" id="62"/>
            <p:cNvSpPr txBox="true"/>
            <p:nvPr/>
          </p:nvSpPr>
          <p:spPr>
            <a:xfrm>
              <a:off x="0" y="-76200"/>
              <a:ext cx="22107778" cy="988615"/>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Institutional instability, corruption levels, regional conflicts, international sanctions, and protectionist policies</a:t>
              </a:r>
            </a:p>
          </p:txBody>
        </p:sp>
      </p:grpSp>
      <p:grpSp>
        <p:nvGrpSpPr>
          <p:cNvPr name="Group 63" id="63"/>
          <p:cNvGrpSpPr/>
          <p:nvPr/>
        </p:nvGrpSpPr>
        <p:grpSpPr>
          <a:xfrm rot="0">
            <a:off x="383331" y="4599591"/>
            <a:ext cx="283819" cy="283819"/>
            <a:chOff x="0" y="0"/>
            <a:chExt cx="378426" cy="378426"/>
          </a:xfrm>
        </p:grpSpPr>
        <p:grpSp>
          <p:nvGrpSpPr>
            <p:cNvPr name="Group 64" id="64"/>
            <p:cNvGrpSpPr/>
            <p:nvPr/>
          </p:nvGrpSpPr>
          <p:grpSpPr>
            <a:xfrm rot="0">
              <a:off x="0" y="0"/>
              <a:ext cx="378426" cy="378426"/>
              <a:chOff x="0" y="0"/>
              <a:chExt cx="654050" cy="654050"/>
            </a:xfrm>
          </p:grpSpPr>
          <p:sp>
            <p:nvSpPr>
              <p:cNvPr name="Freeform 65" id="65"/>
              <p:cNvSpPr/>
              <p:nvPr/>
            </p:nvSpPr>
            <p:spPr>
              <a:xfrm flipH="false" flipV="false" rot="0">
                <a:off x="6350" y="6350"/>
                <a:ext cx="641350" cy="641350"/>
              </a:xfrm>
              <a:custGeom>
                <a:avLst/>
                <a:gdLst/>
                <a:ahLst/>
                <a:cxnLst/>
                <a:rect r="r" b="b" t="t" l="l"/>
                <a:pathLst>
                  <a:path h="641350" w="641350">
                    <a:moveTo>
                      <a:pt x="0" y="15240"/>
                    </a:moveTo>
                    <a:cubicBezTo>
                      <a:pt x="0" y="6858"/>
                      <a:pt x="6858" y="0"/>
                      <a:pt x="15240" y="0"/>
                    </a:cubicBezTo>
                    <a:lnTo>
                      <a:pt x="626110" y="0"/>
                    </a:lnTo>
                    <a:cubicBezTo>
                      <a:pt x="634492" y="0"/>
                      <a:pt x="641350" y="6858"/>
                      <a:pt x="641350" y="15240"/>
                    </a:cubicBezTo>
                    <a:lnTo>
                      <a:pt x="641350" y="626110"/>
                    </a:lnTo>
                    <a:cubicBezTo>
                      <a:pt x="641350" y="634492"/>
                      <a:pt x="634492" y="641350"/>
                      <a:pt x="626110" y="641350"/>
                    </a:cubicBezTo>
                    <a:lnTo>
                      <a:pt x="15240" y="641350"/>
                    </a:lnTo>
                    <a:cubicBezTo>
                      <a:pt x="6858" y="641350"/>
                      <a:pt x="0" y="634492"/>
                      <a:pt x="0" y="626110"/>
                    </a:cubicBezTo>
                    <a:close/>
                  </a:path>
                </a:pathLst>
              </a:custGeom>
              <a:solidFill>
                <a:srgbClr val="CCE5FF"/>
              </a:solidFill>
            </p:spPr>
          </p:sp>
          <p:sp>
            <p:nvSpPr>
              <p:cNvPr name="Freeform 66" id="66"/>
              <p:cNvSpPr/>
              <p:nvPr/>
            </p:nvSpPr>
            <p:spPr>
              <a:xfrm flipH="false" flipV="false" rot="0">
                <a:off x="0" y="0"/>
                <a:ext cx="654050" cy="654050"/>
              </a:xfrm>
              <a:custGeom>
                <a:avLst/>
                <a:gdLst/>
                <a:ahLst/>
                <a:cxnLst/>
                <a:rect r="r" b="b" t="t" l="l"/>
                <a:pathLst>
                  <a:path h="654050" w="654050">
                    <a:moveTo>
                      <a:pt x="0" y="21590"/>
                    </a:moveTo>
                    <a:cubicBezTo>
                      <a:pt x="0" y="9652"/>
                      <a:pt x="9652" y="0"/>
                      <a:pt x="21590" y="0"/>
                    </a:cubicBezTo>
                    <a:lnTo>
                      <a:pt x="632460" y="0"/>
                    </a:lnTo>
                    <a:lnTo>
                      <a:pt x="632460" y="6350"/>
                    </a:lnTo>
                    <a:lnTo>
                      <a:pt x="632460" y="0"/>
                    </a:lnTo>
                    <a:cubicBezTo>
                      <a:pt x="644398" y="0"/>
                      <a:pt x="654050" y="9652"/>
                      <a:pt x="654050" y="21590"/>
                    </a:cubicBezTo>
                    <a:lnTo>
                      <a:pt x="647700" y="21590"/>
                    </a:lnTo>
                    <a:lnTo>
                      <a:pt x="654050" y="21590"/>
                    </a:lnTo>
                    <a:lnTo>
                      <a:pt x="654050" y="632460"/>
                    </a:lnTo>
                    <a:lnTo>
                      <a:pt x="647700" y="632460"/>
                    </a:lnTo>
                    <a:lnTo>
                      <a:pt x="654050" y="632460"/>
                    </a:lnTo>
                    <a:cubicBezTo>
                      <a:pt x="654050" y="644398"/>
                      <a:pt x="644398" y="654050"/>
                      <a:pt x="632460" y="654050"/>
                    </a:cubicBezTo>
                    <a:lnTo>
                      <a:pt x="632460" y="647700"/>
                    </a:lnTo>
                    <a:lnTo>
                      <a:pt x="632460" y="654050"/>
                    </a:lnTo>
                    <a:lnTo>
                      <a:pt x="21590" y="654050"/>
                    </a:lnTo>
                    <a:lnTo>
                      <a:pt x="21590" y="647700"/>
                    </a:lnTo>
                    <a:lnTo>
                      <a:pt x="21590" y="654050"/>
                    </a:lnTo>
                    <a:cubicBezTo>
                      <a:pt x="9652" y="654050"/>
                      <a:pt x="0" y="644398"/>
                      <a:pt x="0" y="632460"/>
                    </a:cubicBezTo>
                    <a:lnTo>
                      <a:pt x="0" y="21590"/>
                    </a:lnTo>
                    <a:lnTo>
                      <a:pt x="6350" y="21590"/>
                    </a:lnTo>
                    <a:lnTo>
                      <a:pt x="0" y="21590"/>
                    </a:lnTo>
                    <a:moveTo>
                      <a:pt x="12700" y="21590"/>
                    </a:moveTo>
                    <a:lnTo>
                      <a:pt x="12700" y="632460"/>
                    </a:lnTo>
                    <a:lnTo>
                      <a:pt x="6350" y="632460"/>
                    </a:lnTo>
                    <a:lnTo>
                      <a:pt x="12700" y="632460"/>
                    </a:lnTo>
                    <a:cubicBezTo>
                      <a:pt x="12700" y="637413"/>
                      <a:pt x="16637" y="641350"/>
                      <a:pt x="21590" y="641350"/>
                    </a:cubicBezTo>
                    <a:lnTo>
                      <a:pt x="632460" y="641350"/>
                    </a:lnTo>
                    <a:cubicBezTo>
                      <a:pt x="637413" y="641350"/>
                      <a:pt x="641350" y="637413"/>
                      <a:pt x="641350" y="632460"/>
                    </a:cubicBezTo>
                    <a:lnTo>
                      <a:pt x="641350" y="21590"/>
                    </a:lnTo>
                    <a:cubicBezTo>
                      <a:pt x="641350" y="16637"/>
                      <a:pt x="637413" y="12700"/>
                      <a:pt x="632460"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67" id="67" descr="preencoded.png"/>
            <p:cNvSpPr/>
            <p:nvPr/>
          </p:nvSpPr>
          <p:spPr>
            <a:xfrm flipH="false" flipV="false" rot="0">
              <a:off x="65501" y="34617"/>
              <a:ext cx="247424" cy="309193"/>
            </a:xfrm>
            <a:custGeom>
              <a:avLst/>
              <a:gdLst/>
              <a:ahLst/>
              <a:cxnLst/>
              <a:rect r="r" b="b" t="t" l="l"/>
              <a:pathLst>
                <a:path h="309193" w="247424">
                  <a:moveTo>
                    <a:pt x="0" y="0"/>
                  </a:moveTo>
                  <a:lnTo>
                    <a:pt x="247424" y="0"/>
                  </a:lnTo>
                  <a:lnTo>
                    <a:pt x="247424" y="309193"/>
                  </a:lnTo>
                  <a:lnTo>
                    <a:pt x="0" y="309193"/>
                  </a:lnTo>
                  <a:lnTo>
                    <a:pt x="0" y="0"/>
                  </a:lnTo>
                  <a:close/>
                </a:path>
              </a:pathLst>
            </a:custGeom>
            <a:blipFill>
              <a:blip r:embed="rId16"/>
              <a:stretch>
                <a:fillRect l="-581" t="0" r="-581" b="0"/>
              </a:stretch>
            </a:blipFill>
          </p:spPr>
        </p:sp>
      </p:grpSp>
      <p:grpSp>
        <p:nvGrpSpPr>
          <p:cNvPr name="Group 68" id="68"/>
          <p:cNvGrpSpPr/>
          <p:nvPr/>
        </p:nvGrpSpPr>
        <p:grpSpPr>
          <a:xfrm rot="0">
            <a:off x="778593" y="4529081"/>
            <a:ext cx="2278380" cy="286846"/>
            <a:chOff x="0" y="0"/>
            <a:chExt cx="5695950" cy="717116"/>
          </a:xfrm>
        </p:grpSpPr>
        <p:sp>
          <p:nvSpPr>
            <p:cNvPr name="Freeform 69" id="69"/>
            <p:cNvSpPr/>
            <p:nvPr/>
          </p:nvSpPr>
          <p:spPr>
            <a:xfrm flipH="false" flipV="false" rot="0">
              <a:off x="0" y="0"/>
              <a:ext cx="5695950" cy="717116"/>
            </a:xfrm>
            <a:custGeom>
              <a:avLst/>
              <a:gdLst/>
              <a:ahLst/>
              <a:cxnLst/>
              <a:rect r="r" b="b" t="t" l="l"/>
              <a:pathLst>
                <a:path h="717116" w="5695950">
                  <a:moveTo>
                    <a:pt x="0" y="0"/>
                  </a:moveTo>
                  <a:lnTo>
                    <a:pt x="5695950" y="0"/>
                  </a:lnTo>
                  <a:lnTo>
                    <a:pt x="5695950" y="717116"/>
                  </a:lnTo>
                  <a:lnTo>
                    <a:pt x="0" y="717116"/>
                  </a:lnTo>
                  <a:close/>
                </a:path>
              </a:pathLst>
            </a:custGeom>
            <a:solidFill>
              <a:srgbClr val="000000">
                <a:alpha val="0"/>
              </a:srgbClr>
            </a:solidFill>
            <a:ln cap="sq">
              <a:noFill/>
              <a:prstDash val="solid"/>
              <a:miter/>
            </a:ln>
          </p:spPr>
        </p:sp>
        <p:sp>
          <p:nvSpPr>
            <p:cNvPr name="TextBox 70" id="70"/>
            <p:cNvSpPr txBox="true"/>
            <p:nvPr/>
          </p:nvSpPr>
          <p:spPr>
            <a:xfrm>
              <a:off x="0" y="-47625"/>
              <a:ext cx="569595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Economic Pressures</a:t>
              </a:r>
            </a:p>
          </p:txBody>
        </p:sp>
      </p:grpSp>
      <p:grpSp>
        <p:nvGrpSpPr>
          <p:cNvPr name="Group 71" id="71"/>
          <p:cNvGrpSpPr/>
          <p:nvPr/>
        </p:nvGrpSpPr>
        <p:grpSpPr>
          <a:xfrm rot="0">
            <a:off x="778593" y="4775699"/>
            <a:ext cx="8983980" cy="364966"/>
            <a:chOff x="0" y="0"/>
            <a:chExt cx="22459950" cy="912415"/>
          </a:xfrm>
        </p:grpSpPr>
        <p:sp>
          <p:nvSpPr>
            <p:cNvPr name="Freeform 72" id="72"/>
            <p:cNvSpPr/>
            <p:nvPr/>
          </p:nvSpPr>
          <p:spPr>
            <a:xfrm flipH="false" flipV="false" rot="0">
              <a:off x="0" y="0"/>
              <a:ext cx="22459950" cy="912415"/>
            </a:xfrm>
            <a:custGeom>
              <a:avLst/>
              <a:gdLst/>
              <a:ahLst/>
              <a:cxnLst/>
              <a:rect r="r" b="b" t="t" l="l"/>
              <a:pathLst>
                <a:path h="912415" w="22459950">
                  <a:moveTo>
                    <a:pt x="0" y="0"/>
                  </a:moveTo>
                  <a:lnTo>
                    <a:pt x="22459950" y="0"/>
                  </a:lnTo>
                  <a:lnTo>
                    <a:pt x="22459950" y="912415"/>
                  </a:lnTo>
                  <a:lnTo>
                    <a:pt x="0" y="912415"/>
                  </a:lnTo>
                  <a:close/>
                </a:path>
              </a:pathLst>
            </a:custGeom>
            <a:solidFill>
              <a:srgbClr val="000000">
                <a:alpha val="0"/>
              </a:srgbClr>
            </a:solidFill>
            <a:ln cap="sq">
              <a:noFill/>
              <a:prstDash val="solid"/>
              <a:miter/>
            </a:ln>
          </p:spPr>
        </p:sp>
        <p:sp>
          <p:nvSpPr>
            <p:cNvPr name="TextBox 73" id="73"/>
            <p:cNvSpPr txBox="true"/>
            <p:nvPr/>
          </p:nvSpPr>
          <p:spPr>
            <a:xfrm>
              <a:off x="0" y="-76200"/>
              <a:ext cx="22459950" cy="988615"/>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Inflation rates, currency devaluations, fiscal policies, investment incentives, and regulatory changes</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grpSp>
        <p:nvGrpSpPr>
          <p:cNvPr name="Group 19" id="19"/>
          <p:cNvGrpSpPr/>
          <p:nvPr/>
        </p:nvGrpSpPr>
        <p:grpSpPr>
          <a:xfrm rot="0">
            <a:off x="224970" y="1197507"/>
            <a:ext cx="9410295" cy="1049610"/>
            <a:chOff x="0" y="0"/>
            <a:chExt cx="1654430" cy="184533"/>
          </a:xfrm>
        </p:grpSpPr>
        <p:sp>
          <p:nvSpPr>
            <p:cNvPr name="Freeform 20" id="20"/>
            <p:cNvSpPr/>
            <p:nvPr/>
          </p:nvSpPr>
          <p:spPr>
            <a:xfrm flipH="false" flipV="false" rot="0">
              <a:off x="0" y="0"/>
              <a:ext cx="1654430" cy="184533"/>
            </a:xfrm>
            <a:custGeom>
              <a:avLst/>
              <a:gdLst/>
              <a:ahLst/>
              <a:cxnLst/>
              <a:rect r="r" b="b" t="t" l="l"/>
              <a:pathLst>
                <a:path h="184533" w="1654430">
                  <a:moveTo>
                    <a:pt x="0" y="0"/>
                  </a:moveTo>
                  <a:lnTo>
                    <a:pt x="1654430" y="0"/>
                  </a:lnTo>
                  <a:lnTo>
                    <a:pt x="1654430" y="184533"/>
                  </a:lnTo>
                  <a:lnTo>
                    <a:pt x="0" y="184533"/>
                  </a:lnTo>
                  <a:close/>
                </a:path>
              </a:pathLst>
            </a:custGeom>
            <a:solidFill>
              <a:srgbClr val="EBEBEB"/>
            </a:solidFill>
            <a:ln w="9525" cap="sq">
              <a:solidFill>
                <a:srgbClr val="014D80"/>
              </a:solidFill>
              <a:prstDash val="solid"/>
              <a:miter/>
            </a:ln>
          </p:spPr>
        </p:sp>
        <p:sp>
          <p:nvSpPr>
            <p:cNvPr name="TextBox 21" id="21"/>
            <p:cNvSpPr txBox="true"/>
            <p:nvPr/>
          </p:nvSpPr>
          <p:spPr>
            <a:xfrm>
              <a:off x="0" y="-28575"/>
              <a:ext cx="1654430" cy="213108"/>
            </a:xfrm>
            <a:prstGeom prst="rect">
              <a:avLst/>
            </a:prstGeom>
          </p:spPr>
          <p:txBody>
            <a:bodyPr anchor="ctr" rtlCol="false" tIns="33783" lIns="33783" bIns="33783" rIns="33783"/>
            <a:lstStyle/>
            <a:p>
              <a:pPr algn="ctr">
                <a:lnSpc>
                  <a:spcPts val="2143"/>
                </a:lnSpc>
                <a:spcBef>
                  <a:spcPct val="0"/>
                </a:spcBef>
              </a:pPr>
            </a:p>
          </p:txBody>
        </p:sp>
      </p:grpSp>
      <p:sp>
        <p:nvSpPr>
          <p:cNvPr name="TextBox 22" id="22"/>
          <p:cNvSpPr txBox="true"/>
          <p:nvPr/>
        </p:nvSpPr>
        <p:spPr>
          <a:xfrm rot="0">
            <a:off x="692610" y="1487793"/>
            <a:ext cx="2502909" cy="386842"/>
          </a:xfrm>
          <a:prstGeom prst="rect">
            <a:avLst/>
          </a:prstGeom>
        </p:spPr>
        <p:txBody>
          <a:bodyPr anchor="t" rtlCol="false" tIns="0" lIns="0" bIns="0" rIns="0">
            <a:spAutoFit/>
          </a:bodyPr>
          <a:lstStyle/>
          <a:p>
            <a:pPr algn="ctr">
              <a:lnSpc>
                <a:spcPts val="2827"/>
              </a:lnSpc>
            </a:pPr>
            <a:r>
              <a:rPr lang="en-US" b="true" sz="2019">
                <a:solidFill>
                  <a:srgbClr val="233E7A"/>
                </a:solidFill>
                <a:latin typeface="Avenir Bold"/>
                <a:ea typeface="Avenir Bold"/>
                <a:cs typeface="Avenir Bold"/>
                <a:sym typeface="Avenir Bold"/>
              </a:rPr>
              <a:t>Change in resources</a:t>
            </a:r>
          </a:p>
        </p:txBody>
      </p:sp>
      <p:sp>
        <p:nvSpPr>
          <p:cNvPr name="AutoShape 23" id="23"/>
          <p:cNvSpPr/>
          <p:nvPr/>
        </p:nvSpPr>
        <p:spPr>
          <a:xfrm flipV="true">
            <a:off x="310426" y="3657600"/>
            <a:ext cx="3381577" cy="4762"/>
          </a:xfrm>
          <a:prstGeom prst="line">
            <a:avLst/>
          </a:prstGeom>
          <a:ln cap="flat" w="9525">
            <a:solidFill>
              <a:srgbClr val="014D80"/>
            </a:solidFill>
            <a:prstDash val="solid"/>
            <a:headEnd type="none" len="sm" w="sm"/>
            <a:tailEnd type="none" len="sm" w="sm"/>
          </a:ln>
        </p:spPr>
      </p:sp>
      <p:sp>
        <p:nvSpPr>
          <p:cNvPr name="AutoShape 24" id="24"/>
          <p:cNvSpPr/>
          <p:nvPr/>
        </p:nvSpPr>
        <p:spPr>
          <a:xfrm>
            <a:off x="3834703" y="1197507"/>
            <a:ext cx="0" cy="6128450"/>
          </a:xfrm>
          <a:prstGeom prst="line">
            <a:avLst/>
          </a:prstGeom>
          <a:ln cap="flat" w="9525">
            <a:solidFill>
              <a:srgbClr val="014D80"/>
            </a:solidFill>
            <a:prstDash val="solid"/>
            <a:headEnd type="none" len="sm" w="sm"/>
            <a:tailEnd type="none" len="sm" w="sm"/>
          </a:ln>
        </p:spPr>
      </p:sp>
      <p:sp>
        <p:nvSpPr>
          <p:cNvPr name="TextBox 25" id="25"/>
          <p:cNvSpPr txBox="true"/>
          <p:nvPr/>
        </p:nvSpPr>
        <p:spPr>
          <a:xfrm rot="0">
            <a:off x="322725" y="2861390"/>
            <a:ext cx="3375603" cy="5907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When critical resources are depleted or their extraction becomes unfeasible (due to regulation or costs), migration becomes necessary.</a:t>
            </a:r>
          </a:p>
        </p:txBody>
      </p:sp>
      <p:sp>
        <p:nvSpPr>
          <p:cNvPr name="TextBox 26" id="26"/>
          <p:cNvSpPr txBox="true"/>
          <p:nvPr/>
        </p:nvSpPr>
        <p:spPr>
          <a:xfrm rot="0">
            <a:off x="4051481" y="3752115"/>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Trade restrictions, financial blockades, export controls</a:t>
            </a:r>
          </a:p>
        </p:txBody>
      </p:sp>
      <p:sp>
        <p:nvSpPr>
          <p:cNvPr name="TextBox 27" id="27"/>
          <p:cNvSpPr txBox="true"/>
          <p:nvPr/>
        </p:nvSpPr>
        <p:spPr>
          <a:xfrm rot="0">
            <a:off x="322725" y="5492429"/>
            <a:ext cx="3375603" cy="781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Changes in connectivity, energy or digital services also have an impact. For example, areas without fiber optics or with frequent power outages become less attractive.</a:t>
            </a:r>
          </a:p>
        </p:txBody>
      </p:sp>
      <p:sp>
        <p:nvSpPr>
          <p:cNvPr name="TextBox 28" id="28"/>
          <p:cNvSpPr txBox="true"/>
          <p:nvPr/>
        </p:nvSpPr>
        <p:spPr>
          <a:xfrm rot="0">
            <a:off x="322725" y="4112352"/>
            <a:ext cx="3375603" cy="781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The lack of trained professionals, or their high cost in certain areas, may drive the search for regions with better technical education or lower labor skills.</a:t>
            </a:r>
          </a:p>
          <a:p>
            <a:pPr algn="just">
              <a:lnSpc>
                <a:spcPts val="1562"/>
              </a:lnSpc>
              <a:spcBef>
                <a:spcPct val="0"/>
              </a:spcBef>
            </a:pPr>
          </a:p>
        </p:txBody>
      </p:sp>
      <p:sp>
        <p:nvSpPr>
          <p:cNvPr name="TextBox 29" id="29"/>
          <p:cNvSpPr txBox="true"/>
          <p:nvPr/>
        </p:nvSpPr>
        <p:spPr>
          <a:xfrm rot="0">
            <a:off x="3934581" y="1486028"/>
            <a:ext cx="2502909" cy="386842"/>
          </a:xfrm>
          <a:prstGeom prst="rect">
            <a:avLst/>
          </a:prstGeom>
        </p:spPr>
        <p:txBody>
          <a:bodyPr anchor="t" rtlCol="false" tIns="0" lIns="0" bIns="0" rIns="0">
            <a:spAutoFit/>
          </a:bodyPr>
          <a:lstStyle/>
          <a:p>
            <a:pPr algn="ctr">
              <a:lnSpc>
                <a:spcPts val="2827"/>
              </a:lnSpc>
            </a:pPr>
            <a:r>
              <a:rPr lang="en-US" b="true" sz="2019">
                <a:solidFill>
                  <a:srgbClr val="233E7A"/>
                </a:solidFill>
                <a:latin typeface="Avenir Bold"/>
                <a:ea typeface="Avenir Bold"/>
                <a:cs typeface="Avenir Bold"/>
                <a:sym typeface="Avenir Bold"/>
              </a:rPr>
              <a:t>Political pressures</a:t>
            </a:r>
          </a:p>
        </p:txBody>
      </p:sp>
      <p:sp>
        <p:nvSpPr>
          <p:cNvPr name="TextBox 30" id="30"/>
          <p:cNvSpPr txBox="true"/>
          <p:nvPr/>
        </p:nvSpPr>
        <p:spPr>
          <a:xfrm rot="0">
            <a:off x="6946723" y="1486028"/>
            <a:ext cx="2502909" cy="386842"/>
          </a:xfrm>
          <a:prstGeom prst="rect">
            <a:avLst/>
          </a:prstGeom>
        </p:spPr>
        <p:txBody>
          <a:bodyPr anchor="t" rtlCol="false" tIns="0" lIns="0" bIns="0" rIns="0">
            <a:spAutoFit/>
          </a:bodyPr>
          <a:lstStyle/>
          <a:p>
            <a:pPr algn="ctr">
              <a:lnSpc>
                <a:spcPts val="2827"/>
              </a:lnSpc>
            </a:pPr>
            <a:r>
              <a:rPr lang="en-US" b="true" sz="2019">
                <a:solidFill>
                  <a:srgbClr val="233E7A"/>
                </a:solidFill>
                <a:latin typeface="Avenir Bold"/>
                <a:ea typeface="Avenir Bold"/>
                <a:cs typeface="Avenir Bold"/>
                <a:sym typeface="Avenir Bold"/>
              </a:rPr>
              <a:t>Economic pressures</a:t>
            </a:r>
          </a:p>
        </p:txBody>
      </p:sp>
      <p:sp>
        <p:nvSpPr>
          <p:cNvPr name="TextBox 31" id="31"/>
          <p:cNvSpPr txBox="true"/>
          <p:nvPr/>
        </p:nvSpPr>
        <p:spPr>
          <a:xfrm rot="0">
            <a:off x="918511" y="2294742"/>
            <a:ext cx="2051108" cy="480923"/>
          </a:xfrm>
          <a:prstGeom prst="rect">
            <a:avLst/>
          </a:prstGeom>
        </p:spPr>
        <p:txBody>
          <a:bodyPr anchor="t" rtlCol="false" tIns="0" lIns="0" bIns="0" rIns="0">
            <a:spAutoFit/>
          </a:bodyPr>
          <a:lstStyle/>
          <a:p>
            <a:pPr algn="ctr" marL="0" indent="0" lvl="0">
              <a:lnSpc>
                <a:spcPts val="1842"/>
              </a:lnSpc>
              <a:spcBef>
                <a:spcPct val="0"/>
              </a:spcBef>
            </a:pPr>
            <a:r>
              <a:rPr lang="en-US" b="true" sz="1316" strike="noStrike" u="none">
                <a:solidFill>
                  <a:srgbClr val="000000"/>
                </a:solidFill>
                <a:latin typeface="Avenir Bold"/>
                <a:ea typeface="Avenir Bold"/>
                <a:cs typeface="Avenir Bold"/>
                <a:sym typeface="Avenir Bold"/>
              </a:rPr>
              <a:t>Depletion or increase in the price of raw materials</a:t>
            </a:r>
          </a:p>
        </p:txBody>
      </p:sp>
      <p:sp>
        <p:nvSpPr>
          <p:cNvPr name="TextBox 32" id="32"/>
          <p:cNvSpPr txBox="true"/>
          <p:nvPr/>
        </p:nvSpPr>
        <p:spPr>
          <a:xfrm rot="0">
            <a:off x="918511" y="3774304"/>
            <a:ext cx="2051108"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T</a:t>
            </a:r>
            <a:r>
              <a:rPr lang="en-US" b="true" sz="1316" strike="noStrike" u="none">
                <a:solidFill>
                  <a:srgbClr val="000000"/>
                </a:solidFill>
                <a:latin typeface="Avenir Bold"/>
                <a:ea typeface="Avenir Bold"/>
                <a:cs typeface="Avenir Bold"/>
                <a:sym typeface="Avenir Bold"/>
              </a:rPr>
              <a:t>a</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ent </a:t>
            </a:r>
            <a:r>
              <a:rPr lang="en-US" b="true" sz="1316" strike="noStrike" u="none">
                <a:solidFill>
                  <a:srgbClr val="000000"/>
                </a:solidFill>
                <a:latin typeface="Avenir Bold"/>
                <a:ea typeface="Avenir Bold"/>
                <a:cs typeface="Avenir Bold"/>
                <a:sym typeface="Avenir Bold"/>
              </a:rPr>
              <a:t>Av</a:t>
            </a:r>
            <a:r>
              <a:rPr lang="en-US" b="true" sz="1316" strike="noStrike" u="none">
                <a:solidFill>
                  <a:srgbClr val="000000"/>
                </a:solidFill>
                <a:latin typeface="Avenir Bold"/>
                <a:ea typeface="Avenir Bold"/>
                <a:cs typeface="Avenir Bold"/>
                <a:sym typeface="Avenir Bold"/>
              </a:rPr>
              <a:t>ai</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a</a:t>
            </a:r>
            <a:r>
              <a:rPr lang="en-US" b="true" sz="1316" strike="noStrike" u="none">
                <a:solidFill>
                  <a:srgbClr val="000000"/>
                </a:solidFill>
                <a:latin typeface="Avenir Bold"/>
                <a:ea typeface="Avenir Bold"/>
                <a:cs typeface="Avenir Bold"/>
                <a:sym typeface="Avenir Bold"/>
              </a:rPr>
              <a:t>bi</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ity</a:t>
            </a:r>
          </a:p>
        </p:txBody>
      </p:sp>
      <p:sp>
        <p:nvSpPr>
          <p:cNvPr name="TextBox 33" id="33"/>
          <p:cNvSpPr txBox="true"/>
          <p:nvPr/>
        </p:nvSpPr>
        <p:spPr>
          <a:xfrm rot="0">
            <a:off x="918511" y="5142923"/>
            <a:ext cx="2051108"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Infr</a:t>
            </a:r>
            <a:r>
              <a:rPr lang="en-US" b="true" sz="1316" strike="noStrike" u="none">
                <a:solidFill>
                  <a:srgbClr val="000000"/>
                </a:solidFill>
                <a:latin typeface="Avenir Bold"/>
                <a:ea typeface="Avenir Bold"/>
                <a:cs typeface="Avenir Bold"/>
                <a:sym typeface="Avenir Bold"/>
              </a:rPr>
              <a:t>astructure quality</a:t>
            </a:r>
          </a:p>
        </p:txBody>
      </p:sp>
      <p:sp>
        <p:nvSpPr>
          <p:cNvPr name="TextBox 34" id="34"/>
          <p:cNvSpPr txBox="true"/>
          <p:nvPr/>
        </p:nvSpPr>
        <p:spPr>
          <a:xfrm rot="0">
            <a:off x="4391774" y="2316577"/>
            <a:ext cx="1588524" cy="252323"/>
          </a:xfrm>
          <a:prstGeom prst="rect">
            <a:avLst/>
          </a:prstGeom>
        </p:spPr>
        <p:txBody>
          <a:bodyPr anchor="t" rtlCol="false" tIns="0" lIns="0" bIns="0" rIns="0">
            <a:spAutoFit/>
          </a:bodyPr>
          <a:lstStyle/>
          <a:p>
            <a:pPr algn="ctr" marL="0" indent="0" lvl="0">
              <a:lnSpc>
                <a:spcPts val="1842"/>
              </a:lnSpc>
              <a:spcBef>
                <a:spcPct val="0"/>
              </a:spcBef>
            </a:pPr>
            <a:r>
              <a:rPr lang="en-US" b="true" sz="1316" strike="noStrike" u="none">
                <a:solidFill>
                  <a:srgbClr val="000000"/>
                </a:solidFill>
                <a:latin typeface="Avenir Bold"/>
                <a:ea typeface="Avenir Bold"/>
                <a:cs typeface="Avenir Bold"/>
                <a:sym typeface="Avenir Bold"/>
              </a:rPr>
              <a:t>P</a:t>
            </a:r>
            <a:r>
              <a:rPr lang="en-US" b="true" sz="1316" strike="noStrike" u="none">
                <a:solidFill>
                  <a:srgbClr val="000000"/>
                </a:solidFill>
                <a:latin typeface="Avenir Bold"/>
                <a:ea typeface="Avenir Bold"/>
                <a:cs typeface="Avenir Bold"/>
                <a:sym typeface="Avenir Bold"/>
              </a:rPr>
              <a:t>o</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i</a:t>
            </a:r>
            <a:r>
              <a:rPr lang="en-US" b="true" sz="1316" strike="noStrike" u="none">
                <a:solidFill>
                  <a:srgbClr val="000000"/>
                </a:solidFill>
                <a:latin typeface="Avenir Bold"/>
                <a:ea typeface="Avenir Bold"/>
                <a:cs typeface="Avenir Bold"/>
                <a:sym typeface="Avenir Bold"/>
              </a:rPr>
              <a:t>ti</a:t>
            </a:r>
            <a:r>
              <a:rPr lang="en-US" b="true" sz="1316" strike="noStrike" u="none">
                <a:solidFill>
                  <a:srgbClr val="000000"/>
                </a:solidFill>
                <a:latin typeface="Avenir Bold"/>
                <a:ea typeface="Avenir Bold"/>
                <a:cs typeface="Avenir Bold"/>
                <a:sym typeface="Avenir Bold"/>
              </a:rPr>
              <a:t>ca</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 in</a:t>
            </a:r>
            <a:r>
              <a:rPr lang="en-US" b="true" sz="1316" strike="noStrike" u="none">
                <a:solidFill>
                  <a:srgbClr val="000000"/>
                </a:solidFill>
                <a:latin typeface="Avenir Bold"/>
                <a:ea typeface="Avenir Bold"/>
                <a:cs typeface="Avenir Bold"/>
                <a:sym typeface="Avenir Bold"/>
              </a:rPr>
              <a:t>s</a:t>
            </a:r>
            <a:r>
              <a:rPr lang="en-US" b="true" sz="1316" strike="noStrike" u="none">
                <a:solidFill>
                  <a:srgbClr val="000000"/>
                </a:solidFill>
                <a:latin typeface="Avenir Bold"/>
                <a:ea typeface="Avenir Bold"/>
                <a:cs typeface="Avenir Bold"/>
                <a:sym typeface="Avenir Bold"/>
              </a:rPr>
              <a:t>t</a:t>
            </a:r>
            <a:r>
              <a:rPr lang="en-US" b="true" sz="1316" strike="noStrike" u="none">
                <a:solidFill>
                  <a:srgbClr val="000000"/>
                </a:solidFill>
                <a:latin typeface="Avenir Bold"/>
                <a:ea typeface="Avenir Bold"/>
                <a:cs typeface="Avenir Bold"/>
                <a:sym typeface="Avenir Bold"/>
              </a:rPr>
              <a:t>ab</a:t>
            </a:r>
            <a:r>
              <a:rPr lang="en-US" b="true" sz="1316" strike="noStrike" u="none">
                <a:solidFill>
                  <a:srgbClr val="000000"/>
                </a:solidFill>
                <a:latin typeface="Avenir Bold"/>
                <a:ea typeface="Avenir Bold"/>
                <a:cs typeface="Avenir Bold"/>
                <a:sym typeface="Avenir Bold"/>
              </a:rPr>
              <a:t>i</a:t>
            </a:r>
            <a:r>
              <a:rPr lang="en-US" b="true" sz="1316" strike="noStrike" u="none">
                <a:solidFill>
                  <a:srgbClr val="000000"/>
                </a:solidFill>
                <a:latin typeface="Avenir Bold"/>
                <a:ea typeface="Avenir Bold"/>
                <a:cs typeface="Avenir Bold"/>
                <a:sym typeface="Avenir Bold"/>
              </a:rPr>
              <a:t>lity</a:t>
            </a:r>
          </a:p>
        </p:txBody>
      </p:sp>
      <p:sp>
        <p:nvSpPr>
          <p:cNvPr name="TextBox 35" id="35"/>
          <p:cNvSpPr txBox="true"/>
          <p:nvPr/>
        </p:nvSpPr>
        <p:spPr>
          <a:xfrm rot="0">
            <a:off x="4051481" y="2673942"/>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Institutional crises, armed conflicts, regime changes</a:t>
            </a:r>
          </a:p>
        </p:txBody>
      </p:sp>
      <p:sp>
        <p:nvSpPr>
          <p:cNvPr name="TextBox 36" id="36"/>
          <p:cNvSpPr txBox="true"/>
          <p:nvPr/>
        </p:nvSpPr>
        <p:spPr>
          <a:xfrm rot="0">
            <a:off x="4214271" y="3395017"/>
            <a:ext cx="1943531"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Interna</a:t>
            </a:r>
            <a:r>
              <a:rPr lang="en-US" b="true" sz="1316" strike="noStrike" u="none">
                <a:solidFill>
                  <a:srgbClr val="000000"/>
                </a:solidFill>
                <a:latin typeface="Avenir Bold"/>
                <a:ea typeface="Avenir Bold"/>
                <a:cs typeface="Avenir Bold"/>
                <a:sym typeface="Avenir Bold"/>
              </a:rPr>
              <a:t>ti</a:t>
            </a:r>
            <a:r>
              <a:rPr lang="en-US" b="true" sz="1316" strike="noStrike" u="none">
                <a:solidFill>
                  <a:srgbClr val="000000"/>
                </a:solidFill>
                <a:latin typeface="Avenir Bold"/>
                <a:ea typeface="Avenir Bold"/>
                <a:cs typeface="Avenir Bold"/>
                <a:sym typeface="Avenir Bold"/>
              </a:rPr>
              <a:t>on</a:t>
            </a:r>
            <a:r>
              <a:rPr lang="en-US" b="true" sz="1316" strike="noStrike" u="none">
                <a:solidFill>
                  <a:srgbClr val="000000"/>
                </a:solidFill>
                <a:latin typeface="Avenir Bold"/>
                <a:ea typeface="Avenir Bold"/>
                <a:cs typeface="Avenir Bold"/>
                <a:sym typeface="Avenir Bold"/>
              </a:rPr>
              <a:t>al Sanctions</a:t>
            </a:r>
          </a:p>
        </p:txBody>
      </p:sp>
      <p:sp>
        <p:nvSpPr>
          <p:cNvPr name="TextBox 37" id="37"/>
          <p:cNvSpPr txBox="true"/>
          <p:nvPr/>
        </p:nvSpPr>
        <p:spPr>
          <a:xfrm rot="0">
            <a:off x="4312980" y="4492862"/>
            <a:ext cx="1746112"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Ec</a:t>
            </a:r>
            <a:r>
              <a:rPr lang="en-US" b="true" sz="1316" strike="noStrike" u="none">
                <a:solidFill>
                  <a:srgbClr val="000000"/>
                </a:solidFill>
                <a:latin typeface="Avenir Bold"/>
                <a:ea typeface="Avenir Bold"/>
                <a:cs typeface="Avenir Bold"/>
                <a:sym typeface="Avenir Bold"/>
              </a:rPr>
              <a:t>onomic Nationali</a:t>
            </a:r>
            <a:r>
              <a:rPr lang="en-US" b="true" sz="1316" strike="noStrike" u="none">
                <a:solidFill>
                  <a:srgbClr val="000000"/>
                </a:solidFill>
                <a:latin typeface="Avenir Bold"/>
                <a:ea typeface="Avenir Bold"/>
                <a:cs typeface="Avenir Bold"/>
                <a:sym typeface="Avenir Bold"/>
              </a:rPr>
              <a:t>sm</a:t>
            </a:r>
          </a:p>
        </p:txBody>
      </p:sp>
      <p:sp>
        <p:nvSpPr>
          <p:cNvPr name="TextBox 38" id="38"/>
          <p:cNvSpPr txBox="true"/>
          <p:nvPr/>
        </p:nvSpPr>
        <p:spPr>
          <a:xfrm rot="0">
            <a:off x="4051481" y="4897382"/>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Local content requirements, import restrictions, protectionism</a:t>
            </a:r>
          </a:p>
        </p:txBody>
      </p:sp>
      <p:sp>
        <p:nvSpPr>
          <p:cNvPr name="TextBox 39" id="39"/>
          <p:cNvSpPr txBox="true"/>
          <p:nvPr/>
        </p:nvSpPr>
        <p:spPr>
          <a:xfrm rot="0">
            <a:off x="4391774" y="5650084"/>
            <a:ext cx="1588524"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Regu</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a</a:t>
            </a:r>
            <a:r>
              <a:rPr lang="en-US" b="true" sz="1316" strike="noStrike" u="none">
                <a:solidFill>
                  <a:srgbClr val="000000"/>
                </a:solidFill>
                <a:latin typeface="Avenir Bold"/>
                <a:ea typeface="Avenir Bold"/>
                <a:cs typeface="Avenir Bold"/>
                <a:sym typeface="Avenir Bold"/>
              </a:rPr>
              <a:t>t</a:t>
            </a:r>
            <a:r>
              <a:rPr lang="en-US" b="true" sz="1316" strike="noStrike" u="none">
                <a:solidFill>
                  <a:srgbClr val="000000"/>
                </a:solidFill>
                <a:latin typeface="Avenir Bold"/>
                <a:ea typeface="Avenir Bold"/>
                <a:cs typeface="Avenir Bold"/>
                <a:sym typeface="Avenir Bold"/>
              </a:rPr>
              <a:t>ory Ch</a:t>
            </a:r>
            <a:r>
              <a:rPr lang="en-US" b="true" sz="1316" strike="noStrike" u="none">
                <a:solidFill>
                  <a:srgbClr val="000000"/>
                </a:solidFill>
                <a:latin typeface="Avenir Bold"/>
                <a:ea typeface="Avenir Bold"/>
                <a:cs typeface="Avenir Bold"/>
                <a:sym typeface="Avenir Bold"/>
              </a:rPr>
              <a:t>anges</a:t>
            </a:r>
          </a:p>
        </p:txBody>
      </p:sp>
      <p:sp>
        <p:nvSpPr>
          <p:cNvPr name="TextBox 40" id="40"/>
          <p:cNvSpPr txBox="true"/>
          <p:nvPr/>
        </p:nvSpPr>
        <p:spPr>
          <a:xfrm rot="0">
            <a:off x="4051481" y="6054807"/>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New labor, environmental or tax legislation following elections</a:t>
            </a:r>
          </a:p>
        </p:txBody>
      </p:sp>
      <p:sp>
        <p:nvSpPr>
          <p:cNvPr name="TextBox 41" id="41"/>
          <p:cNvSpPr txBox="true"/>
          <p:nvPr/>
        </p:nvSpPr>
        <p:spPr>
          <a:xfrm rot="0">
            <a:off x="7155729" y="2294742"/>
            <a:ext cx="2084898"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Tax &amp; C</a:t>
            </a:r>
            <a:r>
              <a:rPr lang="en-US" b="true" sz="1316" strike="noStrike" u="none">
                <a:solidFill>
                  <a:srgbClr val="000000"/>
                </a:solidFill>
                <a:latin typeface="Avenir Bold"/>
                <a:ea typeface="Avenir Bold"/>
                <a:cs typeface="Avenir Bold"/>
                <a:sym typeface="Avenir Bold"/>
              </a:rPr>
              <a:t>ost</a:t>
            </a:r>
            <a:r>
              <a:rPr lang="en-US" b="true" sz="1316" strike="noStrike" u="none">
                <a:solidFill>
                  <a:srgbClr val="000000"/>
                </a:solidFill>
                <a:latin typeface="Avenir Bold"/>
                <a:ea typeface="Avenir Bold"/>
                <a:cs typeface="Avenir Bold"/>
                <a:sym typeface="Avenir Bold"/>
              </a:rPr>
              <a:t> In</a:t>
            </a:r>
            <a:r>
              <a:rPr lang="en-US" b="true" sz="1316" strike="noStrike" u="none">
                <a:solidFill>
                  <a:srgbClr val="000000"/>
                </a:solidFill>
                <a:latin typeface="Avenir Bold"/>
                <a:ea typeface="Avenir Bold"/>
                <a:cs typeface="Avenir Bold"/>
                <a:sym typeface="Avenir Bold"/>
              </a:rPr>
              <a:t>creas</a:t>
            </a:r>
            <a:r>
              <a:rPr lang="en-US" b="true" sz="1316" strike="noStrike" u="none">
                <a:solidFill>
                  <a:srgbClr val="000000"/>
                </a:solidFill>
                <a:latin typeface="Avenir Bold"/>
                <a:ea typeface="Avenir Bold"/>
                <a:cs typeface="Avenir Bold"/>
                <a:sym typeface="Avenir Bold"/>
              </a:rPr>
              <a:t>es</a:t>
            </a:r>
          </a:p>
        </p:txBody>
      </p:sp>
      <p:sp>
        <p:nvSpPr>
          <p:cNvPr name="TextBox 42" id="42"/>
          <p:cNvSpPr txBox="true"/>
          <p:nvPr/>
        </p:nvSpPr>
        <p:spPr>
          <a:xfrm rot="0">
            <a:off x="7063623" y="2689940"/>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Corporate tax reforms, rising operational costs, wage inflation</a:t>
            </a:r>
          </a:p>
        </p:txBody>
      </p:sp>
      <p:sp>
        <p:nvSpPr>
          <p:cNvPr name="TextBox 43" id="43"/>
          <p:cNvSpPr txBox="true"/>
          <p:nvPr/>
        </p:nvSpPr>
        <p:spPr>
          <a:xfrm rot="0">
            <a:off x="7340931" y="3383782"/>
            <a:ext cx="1714494"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Currency F</a:t>
            </a:r>
            <a:r>
              <a:rPr lang="en-US" b="true" sz="1316" strike="noStrike" u="none">
                <a:solidFill>
                  <a:srgbClr val="000000"/>
                </a:solidFill>
                <a:latin typeface="Avenir Bold"/>
                <a:ea typeface="Avenir Bold"/>
                <a:cs typeface="Avenir Bold"/>
                <a:sym typeface="Avenir Bold"/>
              </a:rPr>
              <a:t>l</a:t>
            </a:r>
            <a:r>
              <a:rPr lang="en-US" b="true" sz="1316" strike="noStrike" u="none">
                <a:solidFill>
                  <a:srgbClr val="000000"/>
                </a:solidFill>
                <a:latin typeface="Avenir Bold"/>
                <a:ea typeface="Avenir Bold"/>
                <a:cs typeface="Avenir Bold"/>
                <a:sym typeface="Avenir Bold"/>
              </a:rPr>
              <a:t>u</a:t>
            </a:r>
            <a:r>
              <a:rPr lang="en-US" b="true" sz="1316" strike="noStrike" u="none">
                <a:solidFill>
                  <a:srgbClr val="000000"/>
                </a:solidFill>
                <a:latin typeface="Avenir Bold"/>
                <a:ea typeface="Avenir Bold"/>
                <a:cs typeface="Avenir Bold"/>
                <a:sym typeface="Avenir Bold"/>
              </a:rPr>
              <a:t>ctuations</a:t>
            </a:r>
          </a:p>
        </p:txBody>
      </p:sp>
      <p:sp>
        <p:nvSpPr>
          <p:cNvPr name="TextBox 44" id="44"/>
          <p:cNvSpPr txBox="true"/>
          <p:nvPr/>
        </p:nvSpPr>
        <p:spPr>
          <a:xfrm rot="0">
            <a:off x="7072693" y="3752115"/>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Devaluation impacts on imports, exports, and profit repatriation</a:t>
            </a:r>
          </a:p>
        </p:txBody>
      </p:sp>
      <p:sp>
        <p:nvSpPr>
          <p:cNvPr name="TextBox 45" id="45"/>
          <p:cNvSpPr txBox="true"/>
          <p:nvPr/>
        </p:nvSpPr>
        <p:spPr>
          <a:xfrm rot="0">
            <a:off x="7292219" y="4469653"/>
            <a:ext cx="1811918"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Inves</a:t>
            </a:r>
            <a:r>
              <a:rPr lang="en-US" b="true" sz="1316" strike="noStrike" u="none">
                <a:solidFill>
                  <a:srgbClr val="000000"/>
                </a:solidFill>
                <a:latin typeface="Avenir Bold"/>
                <a:ea typeface="Avenir Bold"/>
                <a:cs typeface="Avenir Bold"/>
                <a:sym typeface="Avenir Bold"/>
              </a:rPr>
              <a:t>t</a:t>
            </a:r>
            <a:r>
              <a:rPr lang="en-US" b="true" sz="1316" strike="noStrike" u="none">
                <a:solidFill>
                  <a:srgbClr val="000000"/>
                </a:solidFill>
                <a:latin typeface="Avenir Bold"/>
                <a:ea typeface="Avenir Bold"/>
                <a:cs typeface="Avenir Bold"/>
                <a:sym typeface="Avenir Bold"/>
              </a:rPr>
              <a:t>ment</a:t>
            </a:r>
            <a:r>
              <a:rPr lang="en-US" b="true" sz="1316" strike="noStrike" u="none">
                <a:solidFill>
                  <a:srgbClr val="000000"/>
                </a:solidFill>
                <a:latin typeface="Avenir Bold"/>
                <a:ea typeface="Avenir Bold"/>
                <a:cs typeface="Avenir Bold"/>
                <a:sym typeface="Avenir Bold"/>
              </a:rPr>
              <a:t> Incentives</a:t>
            </a:r>
          </a:p>
        </p:txBody>
      </p:sp>
      <p:sp>
        <p:nvSpPr>
          <p:cNvPr name="TextBox 46" id="46"/>
          <p:cNvSpPr txBox="true"/>
          <p:nvPr/>
        </p:nvSpPr>
        <p:spPr>
          <a:xfrm rot="0">
            <a:off x="7072693" y="4864851"/>
            <a:ext cx="2269111"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Free trade zones, subsidies, tax credits, bilateral agreements</a:t>
            </a:r>
          </a:p>
        </p:txBody>
      </p:sp>
      <p:sp>
        <p:nvSpPr>
          <p:cNvPr name="TextBox 47" id="47"/>
          <p:cNvSpPr txBox="true"/>
          <p:nvPr/>
        </p:nvSpPr>
        <p:spPr>
          <a:xfrm rot="0">
            <a:off x="7279823" y="5654557"/>
            <a:ext cx="1836711" cy="252323"/>
          </a:xfrm>
          <a:prstGeom prst="rect">
            <a:avLst/>
          </a:prstGeom>
        </p:spPr>
        <p:txBody>
          <a:bodyPr anchor="t" rtlCol="false" tIns="0" lIns="0" bIns="0" rIns="0">
            <a:spAutoFit/>
          </a:bodyPr>
          <a:lstStyle/>
          <a:p>
            <a:pPr algn="ctr" marL="0" indent="0" lvl="0">
              <a:lnSpc>
                <a:spcPts val="1842"/>
              </a:lnSpc>
              <a:spcBef>
                <a:spcPct val="0"/>
              </a:spcBef>
            </a:pPr>
            <a:r>
              <a:rPr lang="en-US" b="true" sz="1316">
                <a:solidFill>
                  <a:srgbClr val="000000"/>
                </a:solidFill>
                <a:latin typeface="Avenir Bold"/>
                <a:ea typeface="Avenir Bold"/>
                <a:cs typeface="Avenir Bold"/>
                <a:sym typeface="Avenir Bold"/>
              </a:rPr>
              <a:t>I</a:t>
            </a:r>
            <a:r>
              <a:rPr lang="en-US" b="true" sz="1316" strike="noStrike" u="none">
                <a:solidFill>
                  <a:srgbClr val="000000"/>
                </a:solidFill>
                <a:latin typeface="Avenir Bold"/>
                <a:ea typeface="Avenir Bold"/>
                <a:cs typeface="Avenir Bold"/>
                <a:sym typeface="Avenir Bold"/>
              </a:rPr>
              <a:t>nterest Rat</a:t>
            </a:r>
            <a:r>
              <a:rPr lang="en-US" b="true" sz="1316" strike="noStrike" u="none">
                <a:solidFill>
                  <a:srgbClr val="000000"/>
                </a:solidFill>
                <a:latin typeface="Avenir Bold"/>
                <a:ea typeface="Avenir Bold"/>
                <a:cs typeface="Avenir Bold"/>
                <a:sym typeface="Avenir Bold"/>
              </a:rPr>
              <a:t>e Changes</a:t>
            </a:r>
          </a:p>
        </p:txBody>
      </p:sp>
      <p:sp>
        <p:nvSpPr>
          <p:cNvPr name="TextBox 48" id="48"/>
          <p:cNvSpPr txBox="true"/>
          <p:nvPr/>
        </p:nvSpPr>
        <p:spPr>
          <a:xfrm rot="0">
            <a:off x="7081221" y="6049755"/>
            <a:ext cx="2251512" cy="400278"/>
          </a:xfrm>
          <a:prstGeom prst="rect">
            <a:avLst/>
          </a:prstGeom>
        </p:spPr>
        <p:txBody>
          <a:bodyPr anchor="t" rtlCol="false" tIns="0" lIns="0" bIns="0" rIns="0">
            <a:spAutoFit/>
          </a:bodyPr>
          <a:lstStyle/>
          <a:p>
            <a:pPr algn="just">
              <a:lnSpc>
                <a:spcPts val="1562"/>
              </a:lnSpc>
              <a:spcBef>
                <a:spcPct val="0"/>
              </a:spcBef>
            </a:pPr>
            <a:r>
              <a:rPr lang="en-US" sz="1116">
                <a:solidFill>
                  <a:srgbClr val="000000"/>
                </a:solidFill>
                <a:latin typeface="Avenir"/>
                <a:ea typeface="Avenir"/>
                <a:cs typeface="Avenir"/>
                <a:sym typeface="Avenir"/>
              </a:rPr>
              <a:t>Capital cost variations affecting investment decisions</a:t>
            </a:r>
          </a:p>
        </p:txBody>
      </p:sp>
      <p:sp>
        <p:nvSpPr>
          <p:cNvPr name="AutoShape 49" id="49"/>
          <p:cNvSpPr/>
          <p:nvPr/>
        </p:nvSpPr>
        <p:spPr>
          <a:xfrm flipV="true">
            <a:off x="310420" y="4967757"/>
            <a:ext cx="3381577" cy="4762"/>
          </a:xfrm>
          <a:prstGeom prst="line">
            <a:avLst/>
          </a:prstGeom>
          <a:ln cap="flat" w="9525">
            <a:solidFill>
              <a:srgbClr val="014D80"/>
            </a:solidFill>
            <a:prstDash val="solid"/>
            <a:headEnd type="none" len="sm" w="sm"/>
            <a:tailEnd type="none" len="sm" w="sm"/>
          </a:ln>
        </p:spPr>
      </p:sp>
      <p:sp>
        <p:nvSpPr>
          <p:cNvPr name="AutoShape 50" id="50"/>
          <p:cNvSpPr/>
          <p:nvPr/>
        </p:nvSpPr>
        <p:spPr>
          <a:xfrm>
            <a:off x="6680378" y="1197507"/>
            <a:ext cx="0" cy="6128450"/>
          </a:xfrm>
          <a:prstGeom prst="line">
            <a:avLst/>
          </a:prstGeom>
          <a:ln cap="flat" w="9525">
            <a:solidFill>
              <a:srgbClr val="014D80"/>
            </a:solidFill>
            <a:prstDash val="solid"/>
            <a:headEnd type="none" len="sm" w="sm"/>
            <a:tailEnd type="none" len="sm" w="sm"/>
          </a:ln>
        </p:spPr>
      </p:sp>
      <p:sp>
        <p:nvSpPr>
          <p:cNvPr name="AutoShape 51" id="51"/>
          <p:cNvSpPr/>
          <p:nvPr/>
        </p:nvSpPr>
        <p:spPr>
          <a:xfrm>
            <a:off x="3834703" y="3264720"/>
            <a:ext cx="9723881" cy="0"/>
          </a:xfrm>
          <a:prstGeom prst="line">
            <a:avLst/>
          </a:prstGeom>
          <a:ln cap="flat" w="9525">
            <a:solidFill>
              <a:srgbClr val="014D80"/>
            </a:solidFill>
            <a:prstDash val="solid"/>
            <a:headEnd type="none" len="sm" w="sm"/>
            <a:tailEnd type="none" len="sm" w="sm"/>
          </a:ln>
        </p:spPr>
      </p:sp>
      <p:sp>
        <p:nvSpPr>
          <p:cNvPr name="AutoShape 52" id="52"/>
          <p:cNvSpPr/>
          <p:nvPr/>
        </p:nvSpPr>
        <p:spPr>
          <a:xfrm>
            <a:off x="3834703" y="4354750"/>
            <a:ext cx="9723881" cy="0"/>
          </a:xfrm>
          <a:prstGeom prst="line">
            <a:avLst/>
          </a:prstGeom>
          <a:ln cap="flat" w="9525">
            <a:solidFill>
              <a:srgbClr val="014D80"/>
            </a:solidFill>
            <a:prstDash val="solid"/>
            <a:headEnd type="none" len="sm" w="sm"/>
            <a:tailEnd type="none" len="sm" w="sm"/>
          </a:ln>
        </p:spPr>
      </p:sp>
      <p:sp>
        <p:nvSpPr>
          <p:cNvPr name="AutoShape 53" id="53"/>
          <p:cNvSpPr/>
          <p:nvPr/>
        </p:nvSpPr>
        <p:spPr>
          <a:xfrm>
            <a:off x="3834703" y="5502447"/>
            <a:ext cx="9723881" cy="0"/>
          </a:xfrm>
          <a:prstGeom prst="line">
            <a:avLst/>
          </a:prstGeom>
          <a:ln cap="flat" w="9525">
            <a:solidFill>
              <a:srgbClr val="014D80"/>
            </a:solidFill>
            <a:prstDash val="solid"/>
            <a:headEnd type="none" len="sm" w="sm"/>
            <a:tailEnd type="none" len="sm" w="sm"/>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strike="noStrike" u="none">
                <a:solidFill>
                  <a:srgbClr val="233E7A"/>
                </a:solidFill>
                <a:latin typeface="Avenir Bold"/>
                <a:ea typeface="Avenir Bold"/>
                <a:cs typeface="Avenir Bold"/>
                <a:sym typeface="Avenir Bold"/>
              </a:rPr>
              <a:t>STRATEGIC RESPONSES TO REGIONAL CHANGES</a:t>
            </a:r>
          </a:p>
        </p:txBody>
      </p:sp>
      <p:grpSp>
        <p:nvGrpSpPr>
          <p:cNvPr name="Group 20" id="20"/>
          <p:cNvGrpSpPr/>
          <p:nvPr/>
        </p:nvGrpSpPr>
        <p:grpSpPr>
          <a:xfrm rot="0">
            <a:off x="454343" y="1939687"/>
            <a:ext cx="4171712" cy="1603057"/>
            <a:chOff x="0" y="0"/>
            <a:chExt cx="10429280" cy="4007643"/>
          </a:xfrm>
        </p:grpSpPr>
        <p:sp>
          <p:nvSpPr>
            <p:cNvPr name="Freeform 21" id="21"/>
            <p:cNvSpPr/>
            <p:nvPr/>
          </p:nvSpPr>
          <p:spPr>
            <a:xfrm flipH="false" flipV="false" rot="0">
              <a:off x="6350" y="6350"/>
              <a:ext cx="10416540" cy="3994912"/>
            </a:xfrm>
            <a:custGeom>
              <a:avLst/>
              <a:gdLst/>
              <a:ahLst/>
              <a:cxnLst/>
              <a:rect r="r" b="b" t="t" l="l"/>
              <a:pathLst>
                <a:path h="3994912" w="10416540">
                  <a:moveTo>
                    <a:pt x="0" y="15240"/>
                  </a:moveTo>
                  <a:cubicBezTo>
                    <a:pt x="0" y="6858"/>
                    <a:pt x="6858" y="0"/>
                    <a:pt x="15240" y="0"/>
                  </a:cubicBezTo>
                  <a:lnTo>
                    <a:pt x="10401300" y="0"/>
                  </a:lnTo>
                  <a:cubicBezTo>
                    <a:pt x="10409682" y="0"/>
                    <a:pt x="10416540" y="6858"/>
                    <a:pt x="10416540" y="15240"/>
                  </a:cubicBezTo>
                  <a:lnTo>
                    <a:pt x="10416540" y="3979672"/>
                  </a:lnTo>
                  <a:cubicBezTo>
                    <a:pt x="10416540" y="3988054"/>
                    <a:pt x="10409682" y="3994912"/>
                    <a:pt x="10401300" y="3994912"/>
                  </a:cubicBezTo>
                  <a:lnTo>
                    <a:pt x="15240" y="3994912"/>
                  </a:lnTo>
                  <a:cubicBezTo>
                    <a:pt x="6858" y="3994912"/>
                    <a:pt x="0" y="3988054"/>
                    <a:pt x="0" y="3979672"/>
                  </a:cubicBezTo>
                  <a:close/>
                </a:path>
              </a:pathLst>
            </a:custGeom>
            <a:solidFill>
              <a:srgbClr val="016EB5"/>
            </a:solidFill>
          </p:spPr>
        </p:sp>
        <p:sp>
          <p:nvSpPr>
            <p:cNvPr name="Freeform 22" id="22"/>
            <p:cNvSpPr/>
            <p:nvPr/>
          </p:nvSpPr>
          <p:spPr>
            <a:xfrm flipH="false" flipV="false" rot="0">
              <a:off x="0" y="0"/>
              <a:ext cx="10429240" cy="4007612"/>
            </a:xfrm>
            <a:custGeom>
              <a:avLst/>
              <a:gdLst/>
              <a:ahLst/>
              <a:cxnLst/>
              <a:rect r="r" b="b" t="t" l="l"/>
              <a:pathLst>
                <a:path h="4007612" w="10429240">
                  <a:moveTo>
                    <a:pt x="0" y="21590"/>
                  </a:moveTo>
                  <a:cubicBezTo>
                    <a:pt x="0" y="9652"/>
                    <a:pt x="9652" y="0"/>
                    <a:pt x="21590" y="0"/>
                  </a:cubicBezTo>
                  <a:lnTo>
                    <a:pt x="10407650" y="0"/>
                  </a:lnTo>
                  <a:lnTo>
                    <a:pt x="10407650" y="6350"/>
                  </a:lnTo>
                  <a:lnTo>
                    <a:pt x="10407650" y="0"/>
                  </a:lnTo>
                  <a:cubicBezTo>
                    <a:pt x="10419588" y="0"/>
                    <a:pt x="10429240" y="9652"/>
                    <a:pt x="10429240" y="21590"/>
                  </a:cubicBezTo>
                  <a:lnTo>
                    <a:pt x="10422890" y="21590"/>
                  </a:lnTo>
                  <a:lnTo>
                    <a:pt x="10429240" y="21590"/>
                  </a:lnTo>
                  <a:lnTo>
                    <a:pt x="10429240" y="3986022"/>
                  </a:lnTo>
                  <a:lnTo>
                    <a:pt x="10422890" y="3986022"/>
                  </a:lnTo>
                  <a:lnTo>
                    <a:pt x="10429240" y="3986022"/>
                  </a:lnTo>
                  <a:cubicBezTo>
                    <a:pt x="10429240" y="3997960"/>
                    <a:pt x="10419588" y="4007612"/>
                    <a:pt x="10407650" y="4007612"/>
                  </a:cubicBezTo>
                  <a:lnTo>
                    <a:pt x="10407650" y="4001262"/>
                  </a:lnTo>
                  <a:lnTo>
                    <a:pt x="10407650" y="4007612"/>
                  </a:lnTo>
                  <a:lnTo>
                    <a:pt x="21590" y="4007612"/>
                  </a:lnTo>
                  <a:lnTo>
                    <a:pt x="21590" y="4001262"/>
                  </a:lnTo>
                  <a:lnTo>
                    <a:pt x="21590" y="4007612"/>
                  </a:lnTo>
                  <a:cubicBezTo>
                    <a:pt x="9652" y="4007612"/>
                    <a:pt x="0" y="3997960"/>
                    <a:pt x="0" y="3986022"/>
                  </a:cubicBezTo>
                  <a:lnTo>
                    <a:pt x="0" y="21590"/>
                  </a:lnTo>
                  <a:lnTo>
                    <a:pt x="6350" y="21590"/>
                  </a:lnTo>
                  <a:lnTo>
                    <a:pt x="0" y="21590"/>
                  </a:lnTo>
                  <a:moveTo>
                    <a:pt x="12700" y="21590"/>
                  </a:moveTo>
                  <a:lnTo>
                    <a:pt x="12700" y="3986022"/>
                  </a:lnTo>
                  <a:lnTo>
                    <a:pt x="6350" y="3986022"/>
                  </a:lnTo>
                  <a:lnTo>
                    <a:pt x="12700" y="3986022"/>
                  </a:lnTo>
                  <a:cubicBezTo>
                    <a:pt x="12700" y="3990848"/>
                    <a:pt x="16637" y="3994912"/>
                    <a:pt x="21590" y="3994912"/>
                  </a:cubicBezTo>
                  <a:lnTo>
                    <a:pt x="10407650" y="3994912"/>
                  </a:lnTo>
                  <a:cubicBezTo>
                    <a:pt x="10412603" y="3994912"/>
                    <a:pt x="10416540" y="3990975"/>
                    <a:pt x="10416540" y="3986022"/>
                  </a:cubicBezTo>
                  <a:lnTo>
                    <a:pt x="10416540" y="21590"/>
                  </a:lnTo>
                  <a:cubicBezTo>
                    <a:pt x="10416540" y="16764"/>
                    <a:pt x="10412603" y="12700"/>
                    <a:pt x="10407650" y="12700"/>
                  </a:cubicBezTo>
                  <a:lnTo>
                    <a:pt x="21590" y="12700"/>
                  </a:lnTo>
                  <a:lnTo>
                    <a:pt x="21590" y="6350"/>
                  </a:lnTo>
                  <a:lnTo>
                    <a:pt x="21590" y="12700"/>
                  </a:lnTo>
                  <a:cubicBezTo>
                    <a:pt x="16637" y="12700"/>
                    <a:pt x="12700" y="16637"/>
                    <a:pt x="12700" y="21590"/>
                  </a:cubicBezTo>
                  <a:close/>
                </a:path>
              </a:pathLst>
            </a:custGeom>
            <a:solidFill>
              <a:srgbClr val="016EB5"/>
            </a:solidFill>
          </p:spPr>
        </p:sp>
      </p:grpSp>
      <p:grpSp>
        <p:nvGrpSpPr>
          <p:cNvPr name="Group 23" id="23"/>
          <p:cNvGrpSpPr/>
          <p:nvPr/>
        </p:nvGrpSpPr>
        <p:grpSpPr>
          <a:xfrm rot="0">
            <a:off x="592455" y="2077799"/>
            <a:ext cx="2896124" cy="295396"/>
            <a:chOff x="0" y="0"/>
            <a:chExt cx="7240310" cy="738490"/>
          </a:xfrm>
        </p:grpSpPr>
        <p:sp>
          <p:nvSpPr>
            <p:cNvPr name="Freeform 24" id="24"/>
            <p:cNvSpPr/>
            <p:nvPr/>
          </p:nvSpPr>
          <p:spPr>
            <a:xfrm flipH="false" flipV="false" rot="0">
              <a:off x="0" y="0"/>
              <a:ext cx="7240310" cy="738490"/>
            </a:xfrm>
            <a:custGeom>
              <a:avLst/>
              <a:gdLst/>
              <a:ahLst/>
              <a:cxnLst/>
              <a:rect r="r" b="b" t="t" l="l"/>
              <a:pathLst>
                <a:path h="738490" w="7240310">
                  <a:moveTo>
                    <a:pt x="0" y="0"/>
                  </a:moveTo>
                  <a:lnTo>
                    <a:pt x="7240310" y="0"/>
                  </a:lnTo>
                  <a:lnTo>
                    <a:pt x="7240310" y="738490"/>
                  </a:lnTo>
                  <a:lnTo>
                    <a:pt x="0" y="738490"/>
                  </a:lnTo>
                  <a:close/>
                </a:path>
              </a:pathLst>
            </a:custGeom>
            <a:solidFill>
              <a:srgbClr val="000000">
                <a:alpha val="0"/>
              </a:srgbClr>
            </a:solidFill>
          </p:spPr>
        </p:sp>
        <p:sp>
          <p:nvSpPr>
            <p:cNvPr name="TextBox 25" id="25"/>
            <p:cNvSpPr txBox="true"/>
            <p:nvPr/>
          </p:nvSpPr>
          <p:spPr>
            <a:xfrm>
              <a:off x="0" y="-66675"/>
              <a:ext cx="7240310"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Geographic Diversification</a:t>
              </a:r>
            </a:p>
          </p:txBody>
        </p:sp>
      </p:grpSp>
      <p:grpSp>
        <p:nvGrpSpPr>
          <p:cNvPr name="Group 26" id="26"/>
          <p:cNvGrpSpPr/>
          <p:nvPr/>
        </p:nvGrpSpPr>
        <p:grpSpPr>
          <a:xfrm rot="0">
            <a:off x="592455" y="2360057"/>
            <a:ext cx="4033599" cy="1055009"/>
            <a:chOff x="0" y="0"/>
            <a:chExt cx="10083998" cy="2637521"/>
          </a:xfrm>
        </p:grpSpPr>
        <p:sp>
          <p:nvSpPr>
            <p:cNvPr name="Freeform 27" id="27"/>
            <p:cNvSpPr/>
            <p:nvPr/>
          </p:nvSpPr>
          <p:spPr>
            <a:xfrm flipH="false" flipV="false" rot="0">
              <a:off x="0" y="0"/>
              <a:ext cx="10083998" cy="2637521"/>
            </a:xfrm>
            <a:custGeom>
              <a:avLst/>
              <a:gdLst/>
              <a:ahLst/>
              <a:cxnLst/>
              <a:rect r="r" b="b" t="t" l="l"/>
              <a:pathLst>
                <a:path h="2637521" w="10083998">
                  <a:moveTo>
                    <a:pt x="0" y="0"/>
                  </a:moveTo>
                  <a:lnTo>
                    <a:pt x="10083998" y="0"/>
                  </a:lnTo>
                  <a:lnTo>
                    <a:pt x="10083998" y="2637521"/>
                  </a:lnTo>
                  <a:lnTo>
                    <a:pt x="0" y="2637521"/>
                  </a:lnTo>
                  <a:close/>
                </a:path>
              </a:pathLst>
            </a:custGeom>
            <a:solidFill>
              <a:srgbClr val="000000">
                <a:alpha val="0"/>
              </a:srgbClr>
            </a:solidFill>
          </p:spPr>
        </p:sp>
        <p:sp>
          <p:nvSpPr>
            <p:cNvPr name="TextBox 28" id="28"/>
            <p:cNvSpPr txBox="true"/>
            <p:nvPr/>
          </p:nvSpPr>
          <p:spPr>
            <a:xfrm>
              <a:off x="0" y="-57150"/>
              <a:ext cx="10083998" cy="2694671"/>
            </a:xfrm>
            <a:prstGeom prst="rect">
              <a:avLst/>
            </a:prstGeom>
          </p:spPr>
          <p:txBody>
            <a:bodyPr anchor="t" rtlCol="false" tIns="0" lIns="0" bIns="0" rIns="0"/>
            <a:lstStyle/>
            <a:p>
              <a:pPr algn="l">
                <a:lnSpc>
                  <a:spcPts val="1702"/>
                </a:lnSpc>
                <a:spcBef>
                  <a:spcPct val="0"/>
                </a:spcBef>
              </a:pPr>
              <a:r>
                <a:rPr lang="en-US" sz="1216" strike="noStrike" u="none">
                  <a:solidFill>
                    <a:srgbClr val="FFFFFF"/>
                  </a:solidFill>
                  <a:latin typeface="Avenir"/>
                  <a:ea typeface="Avenir"/>
                  <a:cs typeface="Avenir"/>
                  <a:sym typeface="Avenir"/>
                </a:rPr>
                <a:t>Distribute operations across multiple regions to reduce exposure to localized risks. This approach balances higher operational complexity against enhanced resilience. Companies with distributed manufacturing networks weathered pandemic disruptions more effectively.</a:t>
              </a:r>
            </a:p>
          </p:txBody>
        </p:sp>
      </p:grpSp>
      <p:grpSp>
        <p:nvGrpSpPr>
          <p:cNvPr name="Group 29" id="29"/>
          <p:cNvGrpSpPr/>
          <p:nvPr/>
        </p:nvGrpSpPr>
        <p:grpSpPr>
          <a:xfrm rot="0">
            <a:off x="4751467" y="1939687"/>
            <a:ext cx="4171712" cy="1603057"/>
            <a:chOff x="0" y="0"/>
            <a:chExt cx="10429280" cy="4007643"/>
          </a:xfrm>
        </p:grpSpPr>
        <p:sp>
          <p:nvSpPr>
            <p:cNvPr name="Freeform 30" id="30"/>
            <p:cNvSpPr/>
            <p:nvPr/>
          </p:nvSpPr>
          <p:spPr>
            <a:xfrm flipH="false" flipV="false" rot="0">
              <a:off x="6350" y="6350"/>
              <a:ext cx="10416540" cy="3994912"/>
            </a:xfrm>
            <a:custGeom>
              <a:avLst/>
              <a:gdLst/>
              <a:ahLst/>
              <a:cxnLst/>
              <a:rect r="r" b="b" t="t" l="l"/>
              <a:pathLst>
                <a:path h="3994912" w="10416540">
                  <a:moveTo>
                    <a:pt x="0" y="15240"/>
                  </a:moveTo>
                  <a:cubicBezTo>
                    <a:pt x="0" y="6858"/>
                    <a:pt x="6858" y="0"/>
                    <a:pt x="15240" y="0"/>
                  </a:cubicBezTo>
                  <a:lnTo>
                    <a:pt x="10401300" y="0"/>
                  </a:lnTo>
                  <a:cubicBezTo>
                    <a:pt x="10409682" y="0"/>
                    <a:pt x="10416540" y="6858"/>
                    <a:pt x="10416540" y="15240"/>
                  </a:cubicBezTo>
                  <a:lnTo>
                    <a:pt x="10416540" y="3979672"/>
                  </a:lnTo>
                  <a:cubicBezTo>
                    <a:pt x="10416540" y="3988054"/>
                    <a:pt x="10409682" y="3994912"/>
                    <a:pt x="10401300" y="3994912"/>
                  </a:cubicBezTo>
                  <a:lnTo>
                    <a:pt x="15240" y="3994912"/>
                  </a:lnTo>
                  <a:cubicBezTo>
                    <a:pt x="6858" y="3994912"/>
                    <a:pt x="0" y="3988054"/>
                    <a:pt x="0" y="3979672"/>
                  </a:cubicBezTo>
                  <a:close/>
                </a:path>
              </a:pathLst>
            </a:custGeom>
            <a:solidFill>
              <a:srgbClr val="016EB5"/>
            </a:solidFill>
          </p:spPr>
        </p:sp>
        <p:sp>
          <p:nvSpPr>
            <p:cNvPr name="Freeform 31" id="31"/>
            <p:cNvSpPr/>
            <p:nvPr/>
          </p:nvSpPr>
          <p:spPr>
            <a:xfrm flipH="false" flipV="false" rot="0">
              <a:off x="0" y="0"/>
              <a:ext cx="10429240" cy="4007612"/>
            </a:xfrm>
            <a:custGeom>
              <a:avLst/>
              <a:gdLst/>
              <a:ahLst/>
              <a:cxnLst/>
              <a:rect r="r" b="b" t="t" l="l"/>
              <a:pathLst>
                <a:path h="4007612" w="10429240">
                  <a:moveTo>
                    <a:pt x="0" y="21590"/>
                  </a:moveTo>
                  <a:cubicBezTo>
                    <a:pt x="0" y="9652"/>
                    <a:pt x="9652" y="0"/>
                    <a:pt x="21590" y="0"/>
                  </a:cubicBezTo>
                  <a:lnTo>
                    <a:pt x="10407650" y="0"/>
                  </a:lnTo>
                  <a:lnTo>
                    <a:pt x="10407650" y="6350"/>
                  </a:lnTo>
                  <a:lnTo>
                    <a:pt x="10407650" y="0"/>
                  </a:lnTo>
                  <a:cubicBezTo>
                    <a:pt x="10419588" y="0"/>
                    <a:pt x="10429240" y="9652"/>
                    <a:pt x="10429240" y="21590"/>
                  </a:cubicBezTo>
                  <a:lnTo>
                    <a:pt x="10422890" y="21590"/>
                  </a:lnTo>
                  <a:lnTo>
                    <a:pt x="10429240" y="21590"/>
                  </a:lnTo>
                  <a:lnTo>
                    <a:pt x="10429240" y="3986022"/>
                  </a:lnTo>
                  <a:lnTo>
                    <a:pt x="10422890" y="3986022"/>
                  </a:lnTo>
                  <a:lnTo>
                    <a:pt x="10429240" y="3986022"/>
                  </a:lnTo>
                  <a:cubicBezTo>
                    <a:pt x="10429240" y="3997960"/>
                    <a:pt x="10419588" y="4007612"/>
                    <a:pt x="10407650" y="4007612"/>
                  </a:cubicBezTo>
                  <a:lnTo>
                    <a:pt x="10407650" y="4001262"/>
                  </a:lnTo>
                  <a:lnTo>
                    <a:pt x="10407650" y="4007612"/>
                  </a:lnTo>
                  <a:lnTo>
                    <a:pt x="21590" y="4007612"/>
                  </a:lnTo>
                  <a:lnTo>
                    <a:pt x="21590" y="4001262"/>
                  </a:lnTo>
                  <a:lnTo>
                    <a:pt x="21590" y="4007612"/>
                  </a:lnTo>
                  <a:cubicBezTo>
                    <a:pt x="9652" y="4007612"/>
                    <a:pt x="0" y="3997960"/>
                    <a:pt x="0" y="3986022"/>
                  </a:cubicBezTo>
                  <a:lnTo>
                    <a:pt x="0" y="21590"/>
                  </a:lnTo>
                  <a:lnTo>
                    <a:pt x="6350" y="21590"/>
                  </a:lnTo>
                  <a:lnTo>
                    <a:pt x="0" y="21590"/>
                  </a:lnTo>
                  <a:moveTo>
                    <a:pt x="12700" y="21590"/>
                  </a:moveTo>
                  <a:lnTo>
                    <a:pt x="12700" y="3986022"/>
                  </a:lnTo>
                  <a:lnTo>
                    <a:pt x="6350" y="3986022"/>
                  </a:lnTo>
                  <a:lnTo>
                    <a:pt x="12700" y="3986022"/>
                  </a:lnTo>
                  <a:cubicBezTo>
                    <a:pt x="12700" y="3990848"/>
                    <a:pt x="16637" y="3994912"/>
                    <a:pt x="21590" y="3994912"/>
                  </a:cubicBezTo>
                  <a:lnTo>
                    <a:pt x="10407650" y="3994912"/>
                  </a:lnTo>
                  <a:cubicBezTo>
                    <a:pt x="10412603" y="3994912"/>
                    <a:pt x="10416540" y="3990975"/>
                    <a:pt x="10416540" y="3986022"/>
                  </a:cubicBezTo>
                  <a:lnTo>
                    <a:pt x="10416540" y="21590"/>
                  </a:lnTo>
                  <a:cubicBezTo>
                    <a:pt x="10416540" y="16764"/>
                    <a:pt x="10412603" y="12700"/>
                    <a:pt x="10407650" y="12700"/>
                  </a:cubicBezTo>
                  <a:lnTo>
                    <a:pt x="21590" y="12700"/>
                  </a:lnTo>
                  <a:lnTo>
                    <a:pt x="21590" y="6350"/>
                  </a:lnTo>
                  <a:lnTo>
                    <a:pt x="21590" y="12700"/>
                  </a:lnTo>
                  <a:cubicBezTo>
                    <a:pt x="16637" y="12700"/>
                    <a:pt x="12700" y="16637"/>
                    <a:pt x="12700" y="21590"/>
                  </a:cubicBezTo>
                  <a:close/>
                </a:path>
              </a:pathLst>
            </a:custGeom>
            <a:solidFill>
              <a:srgbClr val="016EB5"/>
            </a:solidFill>
          </p:spPr>
        </p:sp>
      </p:grpSp>
      <p:grpSp>
        <p:nvGrpSpPr>
          <p:cNvPr name="Group 32" id="32"/>
          <p:cNvGrpSpPr/>
          <p:nvPr/>
        </p:nvGrpSpPr>
        <p:grpSpPr>
          <a:xfrm rot="0">
            <a:off x="4889579" y="2077799"/>
            <a:ext cx="3131540" cy="295396"/>
            <a:chOff x="0" y="0"/>
            <a:chExt cx="7828851" cy="738490"/>
          </a:xfrm>
        </p:grpSpPr>
        <p:sp>
          <p:nvSpPr>
            <p:cNvPr name="Freeform 33" id="33"/>
            <p:cNvSpPr/>
            <p:nvPr/>
          </p:nvSpPr>
          <p:spPr>
            <a:xfrm flipH="false" flipV="false" rot="0">
              <a:off x="0" y="0"/>
              <a:ext cx="7828851" cy="738490"/>
            </a:xfrm>
            <a:custGeom>
              <a:avLst/>
              <a:gdLst/>
              <a:ahLst/>
              <a:cxnLst/>
              <a:rect r="r" b="b" t="t" l="l"/>
              <a:pathLst>
                <a:path h="738490" w="7828851">
                  <a:moveTo>
                    <a:pt x="0" y="0"/>
                  </a:moveTo>
                  <a:lnTo>
                    <a:pt x="7828851" y="0"/>
                  </a:lnTo>
                  <a:lnTo>
                    <a:pt x="7828851" y="738490"/>
                  </a:lnTo>
                  <a:lnTo>
                    <a:pt x="0" y="738490"/>
                  </a:lnTo>
                  <a:close/>
                </a:path>
              </a:pathLst>
            </a:custGeom>
            <a:solidFill>
              <a:srgbClr val="000000">
                <a:alpha val="0"/>
              </a:srgbClr>
            </a:solidFill>
            <a:ln cap="sq">
              <a:noFill/>
              <a:prstDash val="solid"/>
              <a:miter/>
            </a:ln>
          </p:spPr>
        </p:sp>
        <p:sp>
          <p:nvSpPr>
            <p:cNvPr name="TextBox 34" id="34"/>
            <p:cNvSpPr txBox="true"/>
            <p:nvPr/>
          </p:nvSpPr>
          <p:spPr>
            <a:xfrm>
              <a:off x="0" y="-66675"/>
              <a:ext cx="7828851"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Political-Economic Monitoring</a:t>
              </a:r>
            </a:p>
          </p:txBody>
        </p:sp>
      </p:grpSp>
      <p:grpSp>
        <p:nvGrpSpPr>
          <p:cNvPr name="Group 35" id="35"/>
          <p:cNvGrpSpPr/>
          <p:nvPr/>
        </p:nvGrpSpPr>
        <p:grpSpPr>
          <a:xfrm rot="0">
            <a:off x="4889579" y="2360057"/>
            <a:ext cx="3895487" cy="1055009"/>
            <a:chOff x="0" y="0"/>
            <a:chExt cx="9738717" cy="2637521"/>
          </a:xfrm>
        </p:grpSpPr>
        <p:sp>
          <p:nvSpPr>
            <p:cNvPr name="Freeform 36" id="36"/>
            <p:cNvSpPr/>
            <p:nvPr/>
          </p:nvSpPr>
          <p:spPr>
            <a:xfrm flipH="false" flipV="false" rot="0">
              <a:off x="0" y="0"/>
              <a:ext cx="9738716" cy="2637521"/>
            </a:xfrm>
            <a:custGeom>
              <a:avLst/>
              <a:gdLst/>
              <a:ahLst/>
              <a:cxnLst/>
              <a:rect r="r" b="b" t="t" l="l"/>
              <a:pathLst>
                <a:path h="2637521" w="9738716">
                  <a:moveTo>
                    <a:pt x="0" y="0"/>
                  </a:moveTo>
                  <a:lnTo>
                    <a:pt x="9738716" y="0"/>
                  </a:lnTo>
                  <a:lnTo>
                    <a:pt x="9738716" y="2637521"/>
                  </a:lnTo>
                  <a:lnTo>
                    <a:pt x="0" y="2637521"/>
                  </a:lnTo>
                  <a:close/>
                </a:path>
              </a:pathLst>
            </a:custGeom>
            <a:solidFill>
              <a:srgbClr val="000000">
                <a:alpha val="0"/>
              </a:srgbClr>
            </a:solidFill>
            <a:ln cap="sq">
              <a:noFill/>
              <a:prstDash val="solid"/>
              <a:miter/>
            </a:ln>
          </p:spPr>
        </p:sp>
        <p:sp>
          <p:nvSpPr>
            <p:cNvPr name="TextBox 37" id="37"/>
            <p:cNvSpPr txBox="true"/>
            <p:nvPr/>
          </p:nvSpPr>
          <p:spPr>
            <a:xfrm>
              <a:off x="0" y="-57150"/>
              <a:ext cx="9738717" cy="2694671"/>
            </a:xfrm>
            <a:prstGeom prst="rect">
              <a:avLst/>
            </a:prstGeom>
          </p:spPr>
          <p:txBody>
            <a:bodyPr anchor="t" rtlCol="false" tIns="0" lIns="0" bIns="0" rIns="0"/>
            <a:lstStyle/>
            <a:p>
              <a:pPr algn="l" marL="0" indent="0" lvl="0">
                <a:lnSpc>
                  <a:spcPts val="1702"/>
                </a:lnSpc>
                <a:spcBef>
                  <a:spcPct val="0"/>
                </a:spcBef>
              </a:pPr>
              <a:r>
                <a:rPr lang="en-US" sz="1216" strike="noStrike" u="none">
                  <a:solidFill>
                    <a:srgbClr val="FFFFFF"/>
                  </a:solidFill>
                  <a:latin typeface="Avenir"/>
                  <a:ea typeface="Avenir"/>
                  <a:cs typeface="Avenir"/>
                  <a:sym typeface="Avenir"/>
                </a:rPr>
                <a:t>Implement robust systems to track regional stability indicators, resource trends, and policy shifts. Leading companies employ dedicated political risk analysts and maintain relationships with local experts who provide nuanced insights beyond headline news.</a:t>
              </a:r>
            </a:p>
          </p:txBody>
        </p:sp>
      </p:grpSp>
      <p:grpSp>
        <p:nvGrpSpPr>
          <p:cNvPr name="Group 38" id="38"/>
          <p:cNvGrpSpPr/>
          <p:nvPr/>
        </p:nvGrpSpPr>
        <p:grpSpPr>
          <a:xfrm rot="0">
            <a:off x="454343" y="3668157"/>
            <a:ext cx="4171712" cy="1603057"/>
            <a:chOff x="0" y="0"/>
            <a:chExt cx="10429280" cy="4007643"/>
          </a:xfrm>
        </p:grpSpPr>
        <p:sp>
          <p:nvSpPr>
            <p:cNvPr name="Freeform 39" id="39"/>
            <p:cNvSpPr/>
            <p:nvPr/>
          </p:nvSpPr>
          <p:spPr>
            <a:xfrm flipH="false" flipV="false" rot="0">
              <a:off x="6350" y="6350"/>
              <a:ext cx="10416540" cy="3994912"/>
            </a:xfrm>
            <a:custGeom>
              <a:avLst/>
              <a:gdLst/>
              <a:ahLst/>
              <a:cxnLst/>
              <a:rect r="r" b="b" t="t" l="l"/>
              <a:pathLst>
                <a:path h="3994912" w="10416540">
                  <a:moveTo>
                    <a:pt x="0" y="15240"/>
                  </a:moveTo>
                  <a:cubicBezTo>
                    <a:pt x="0" y="6858"/>
                    <a:pt x="6858" y="0"/>
                    <a:pt x="15240" y="0"/>
                  </a:cubicBezTo>
                  <a:lnTo>
                    <a:pt x="10401300" y="0"/>
                  </a:lnTo>
                  <a:cubicBezTo>
                    <a:pt x="10409682" y="0"/>
                    <a:pt x="10416540" y="6858"/>
                    <a:pt x="10416540" y="15240"/>
                  </a:cubicBezTo>
                  <a:lnTo>
                    <a:pt x="10416540" y="3979672"/>
                  </a:lnTo>
                  <a:cubicBezTo>
                    <a:pt x="10416540" y="3988054"/>
                    <a:pt x="10409682" y="3994912"/>
                    <a:pt x="10401300" y="3994912"/>
                  </a:cubicBezTo>
                  <a:lnTo>
                    <a:pt x="15240" y="3994912"/>
                  </a:lnTo>
                  <a:cubicBezTo>
                    <a:pt x="6858" y="3994912"/>
                    <a:pt x="0" y="3988054"/>
                    <a:pt x="0" y="3979672"/>
                  </a:cubicBezTo>
                  <a:close/>
                </a:path>
              </a:pathLst>
            </a:custGeom>
            <a:solidFill>
              <a:srgbClr val="016EB5"/>
            </a:solidFill>
          </p:spPr>
        </p:sp>
        <p:sp>
          <p:nvSpPr>
            <p:cNvPr name="Freeform 40" id="40"/>
            <p:cNvSpPr/>
            <p:nvPr/>
          </p:nvSpPr>
          <p:spPr>
            <a:xfrm flipH="false" flipV="false" rot="0">
              <a:off x="0" y="0"/>
              <a:ext cx="10429240" cy="4007612"/>
            </a:xfrm>
            <a:custGeom>
              <a:avLst/>
              <a:gdLst/>
              <a:ahLst/>
              <a:cxnLst/>
              <a:rect r="r" b="b" t="t" l="l"/>
              <a:pathLst>
                <a:path h="4007612" w="10429240">
                  <a:moveTo>
                    <a:pt x="0" y="21590"/>
                  </a:moveTo>
                  <a:cubicBezTo>
                    <a:pt x="0" y="9652"/>
                    <a:pt x="9652" y="0"/>
                    <a:pt x="21590" y="0"/>
                  </a:cubicBezTo>
                  <a:lnTo>
                    <a:pt x="10407650" y="0"/>
                  </a:lnTo>
                  <a:lnTo>
                    <a:pt x="10407650" y="6350"/>
                  </a:lnTo>
                  <a:lnTo>
                    <a:pt x="10407650" y="0"/>
                  </a:lnTo>
                  <a:cubicBezTo>
                    <a:pt x="10419588" y="0"/>
                    <a:pt x="10429240" y="9652"/>
                    <a:pt x="10429240" y="21590"/>
                  </a:cubicBezTo>
                  <a:lnTo>
                    <a:pt x="10422890" y="21590"/>
                  </a:lnTo>
                  <a:lnTo>
                    <a:pt x="10429240" y="21590"/>
                  </a:lnTo>
                  <a:lnTo>
                    <a:pt x="10429240" y="3986022"/>
                  </a:lnTo>
                  <a:lnTo>
                    <a:pt x="10422890" y="3986022"/>
                  </a:lnTo>
                  <a:lnTo>
                    <a:pt x="10429240" y="3986022"/>
                  </a:lnTo>
                  <a:cubicBezTo>
                    <a:pt x="10429240" y="3997960"/>
                    <a:pt x="10419588" y="4007612"/>
                    <a:pt x="10407650" y="4007612"/>
                  </a:cubicBezTo>
                  <a:lnTo>
                    <a:pt x="10407650" y="4001262"/>
                  </a:lnTo>
                  <a:lnTo>
                    <a:pt x="10407650" y="4007612"/>
                  </a:lnTo>
                  <a:lnTo>
                    <a:pt x="21590" y="4007612"/>
                  </a:lnTo>
                  <a:lnTo>
                    <a:pt x="21590" y="4001262"/>
                  </a:lnTo>
                  <a:lnTo>
                    <a:pt x="21590" y="4007612"/>
                  </a:lnTo>
                  <a:cubicBezTo>
                    <a:pt x="9652" y="4007612"/>
                    <a:pt x="0" y="3997960"/>
                    <a:pt x="0" y="3986022"/>
                  </a:cubicBezTo>
                  <a:lnTo>
                    <a:pt x="0" y="21590"/>
                  </a:lnTo>
                  <a:lnTo>
                    <a:pt x="6350" y="21590"/>
                  </a:lnTo>
                  <a:lnTo>
                    <a:pt x="0" y="21590"/>
                  </a:lnTo>
                  <a:moveTo>
                    <a:pt x="12700" y="21590"/>
                  </a:moveTo>
                  <a:lnTo>
                    <a:pt x="12700" y="3986022"/>
                  </a:lnTo>
                  <a:lnTo>
                    <a:pt x="6350" y="3986022"/>
                  </a:lnTo>
                  <a:lnTo>
                    <a:pt x="12700" y="3986022"/>
                  </a:lnTo>
                  <a:cubicBezTo>
                    <a:pt x="12700" y="3990848"/>
                    <a:pt x="16637" y="3994912"/>
                    <a:pt x="21590" y="3994912"/>
                  </a:cubicBezTo>
                  <a:lnTo>
                    <a:pt x="10407650" y="3994912"/>
                  </a:lnTo>
                  <a:cubicBezTo>
                    <a:pt x="10412603" y="3994912"/>
                    <a:pt x="10416540" y="3990975"/>
                    <a:pt x="10416540" y="3986022"/>
                  </a:cubicBezTo>
                  <a:lnTo>
                    <a:pt x="10416540" y="21590"/>
                  </a:lnTo>
                  <a:cubicBezTo>
                    <a:pt x="10416540" y="16764"/>
                    <a:pt x="10412603" y="12700"/>
                    <a:pt x="10407650" y="12700"/>
                  </a:cubicBezTo>
                  <a:lnTo>
                    <a:pt x="21590" y="12700"/>
                  </a:lnTo>
                  <a:lnTo>
                    <a:pt x="21590" y="6350"/>
                  </a:lnTo>
                  <a:lnTo>
                    <a:pt x="21590" y="12700"/>
                  </a:lnTo>
                  <a:cubicBezTo>
                    <a:pt x="16637" y="12700"/>
                    <a:pt x="12700" y="16637"/>
                    <a:pt x="12700" y="21590"/>
                  </a:cubicBezTo>
                  <a:close/>
                </a:path>
              </a:pathLst>
            </a:custGeom>
            <a:solidFill>
              <a:srgbClr val="016EB5"/>
            </a:solidFill>
          </p:spPr>
        </p:sp>
      </p:grpSp>
      <p:grpSp>
        <p:nvGrpSpPr>
          <p:cNvPr name="Group 41" id="41"/>
          <p:cNvGrpSpPr/>
          <p:nvPr/>
        </p:nvGrpSpPr>
        <p:grpSpPr>
          <a:xfrm rot="0">
            <a:off x="592455" y="3806269"/>
            <a:ext cx="2741591" cy="295396"/>
            <a:chOff x="0" y="0"/>
            <a:chExt cx="6853978" cy="738490"/>
          </a:xfrm>
        </p:grpSpPr>
        <p:sp>
          <p:nvSpPr>
            <p:cNvPr name="Freeform 42" id="42"/>
            <p:cNvSpPr/>
            <p:nvPr/>
          </p:nvSpPr>
          <p:spPr>
            <a:xfrm flipH="false" flipV="false" rot="0">
              <a:off x="0" y="0"/>
              <a:ext cx="6853978" cy="738490"/>
            </a:xfrm>
            <a:custGeom>
              <a:avLst/>
              <a:gdLst/>
              <a:ahLst/>
              <a:cxnLst/>
              <a:rect r="r" b="b" t="t" l="l"/>
              <a:pathLst>
                <a:path h="738490" w="6853978">
                  <a:moveTo>
                    <a:pt x="0" y="0"/>
                  </a:moveTo>
                  <a:lnTo>
                    <a:pt x="6853978" y="0"/>
                  </a:lnTo>
                  <a:lnTo>
                    <a:pt x="6853978" y="738490"/>
                  </a:lnTo>
                  <a:lnTo>
                    <a:pt x="0" y="738490"/>
                  </a:lnTo>
                  <a:close/>
                </a:path>
              </a:pathLst>
            </a:custGeom>
            <a:solidFill>
              <a:srgbClr val="000000">
                <a:alpha val="0"/>
              </a:srgbClr>
            </a:solidFill>
            <a:ln cap="sq">
              <a:noFill/>
              <a:prstDash val="solid"/>
              <a:miter/>
            </a:ln>
          </p:spPr>
        </p:sp>
        <p:sp>
          <p:nvSpPr>
            <p:cNvPr name="TextBox 43" id="43"/>
            <p:cNvSpPr txBox="true"/>
            <p:nvPr/>
          </p:nvSpPr>
          <p:spPr>
            <a:xfrm>
              <a:off x="0" y="-66675"/>
              <a:ext cx="6853978"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Strategic Local Partnerships</a:t>
              </a:r>
            </a:p>
          </p:txBody>
        </p:sp>
      </p:grpSp>
      <p:grpSp>
        <p:nvGrpSpPr>
          <p:cNvPr name="Group 44" id="44"/>
          <p:cNvGrpSpPr/>
          <p:nvPr/>
        </p:nvGrpSpPr>
        <p:grpSpPr>
          <a:xfrm rot="0">
            <a:off x="592455" y="4088527"/>
            <a:ext cx="3895487" cy="1055009"/>
            <a:chOff x="0" y="0"/>
            <a:chExt cx="9738717" cy="2637521"/>
          </a:xfrm>
        </p:grpSpPr>
        <p:sp>
          <p:nvSpPr>
            <p:cNvPr name="Freeform 45" id="45"/>
            <p:cNvSpPr/>
            <p:nvPr/>
          </p:nvSpPr>
          <p:spPr>
            <a:xfrm flipH="false" flipV="false" rot="0">
              <a:off x="0" y="0"/>
              <a:ext cx="9738716" cy="2637521"/>
            </a:xfrm>
            <a:custGeom>
              <a:avLst/>
              <a:gdLst/>
              <a:ahLst/>
              <a:cxnLst/>
              <a:rect r="r" b="b" t="t" l="l"/>
              <a:pathLst>
                <a:path h="2637521" w="9738716">
                  <a:moveTo>
                    <a:pt x="0" y="0"/>
                  </a:moveTo>
                  <a:lnTo>
                    <a:pt x="9738716" y="0"/>
                  </a:lnTo>
                  <a:lnTo>
                    <a:pt x="9738716" y="2637521"/>
                  </a:lnTo>
                  <a:lnTo>
                    <a:pt x="0" y="2637521"/>
                  </a:lnTo>
                  <a:close/>
                </a:path>
              </a:pathLst>
            </a:custGeom>
            <a:solidFill>
              <a:srgbClr val="000000">
                <a:alpha val="0"/>
              </a:srgbClr>
            </a:solidFill>
            <a:ln cap="sq">
              <a:noFill/>
              <a:prstDash val="solid"/>
              <a:miter/>
            </a:ln>
          </p:spPr>
        </p:sp>
        <p:sp>
          <p:nvSpPr>
            <p:cNvPr name="TextBox 46" id="46"/>
            <p:cNvSpPr txBox="true"/>
            <p:nvPr/>
          </p:nvSpPr>
          <p:spPr>
            <a:xfrm>
              <a:off x="0" y="-57150"/>
              <a:ext cx="9738717" cy="2694671"/>
            </a:xfrm>
            <a:prstGeom prst="rect">
              <a:avLst/>
            </a:prstGeom>
          </p:spPr>
          <p:txBody>
            <a:bodyPr anchor="t" rtlCol="false" tIns="0" lIns="0" bIns="0" rIns="0"/>
            <a:lstStyle/>
            <a:p>
              <a:pPr algn="l" marL="0" indent="0" lvl="0">
                <a:lnSpc>
                  <a:spcPts val="1702"/>
                </a:lnSpc>
                <a:spcBef>
                  <a:spcPct val="0"/>
                </a:spcBef>
              </a:pPr>
              <a:r>
                <a:rPr lang="en-US" sz="1216" strike="noStrike" u="none">
                  <a:solidFill>
                    <a:srgbClr val="FFFFFF"/>
                  </a:solidFill>
                  <a:latin typeface="Avenir"/>
                  <a:ea typeface="Avenir"/>
                  <a:cs typeface="Avenir"/>
                  <a:sym typeface="Avenir"/>
                </a:rPr>
                <a:t>Develop relationships with local entities to navigate changing conditions and provide operational continuity during transitions. These partnerships can provide invaluable guidance during regulatory shifts and help maintain access during challenging periods.</a:t>
              </a:r>
            </a:p>
          </p:txBody>
        </p:sp>
      </p:grpSp>
      <p:grpSp>
        <p:nvGrpSpPr>
          <p:cNvPr name="Group 47" id="47"/>
          <p:cNvGrpSpPr/>
          <p:nvPr/>
        </p:nvGrpSpPr>
        <p:grpSpPr>
          <a:xfrm rot="0">
            <a:off x="4751467" y="3668157"/>
            <a:ext cx="4171712" cy="1603057"/>
            <a:chOff x="0" y="0"/>
            <a:chExt cx="10429280" cy="4007643"/>
          </a:xfrm>
        </p:grpSpPr>
        <p:sp>
          <p:nvSpPr>
            <p:cNvPr name="Freeform 48" id="48"/>
            <p:cNvSpPr/>
            <p:nvPr/>
          </p:nvSpPr>
          <p:spPr>
            <a:xfrm flipH="false" flipV="false" rot="0">
              <a:off x="6350" y="6350"/>
              <a:ext cx="10416540" cy="3994912"/>
            </a:xfrm>
            <a:custGeom>
              <a:avLst/>
              <a:gdLst/>
              <a:ahLst/>
              <a:cxnLst/>
              <a:rect r="r" b="b" t="t" l="l"/>
              <a:pathLst>
                <a:path h="3994912" w="10416540">
                  <a:moveTo>
                    <a:pt x="0" y="15240"/>
                  </a:moveTo>
                  <a:cubicBezTo>
                    <a:pt x="0" y="6858"/>
                    <a:pt x="6858" y="0"/>
                    <a:pt x="15240" y="0"/>
                  </a:cubicBezTo>
                  <a:lnTo>
                    <a:pt x="10401300" y="0"/>
                  </a:lnTo>
                  <a:cubicBezTo>
                    <a:pt x="10409682" y="0"/>
                    <a:pt x="10416540" y="6858"/>
                    <a:pt x="10416540" y="15240"/>
                  </a:cubicBezTo>
                  <a:lnTo>
                    <a:pt x="10416540" y="3979672"/>
                  </a:lnTo>
                  <a:cubicBezTo>
                    <a:pt x="10416540" y="3988054"/>
                    <a:pt x="10409682" y="3994912"/>
                    <a:pt x="10401300" y="3994912"/>
                  </a:cubicBezTo>
                  <a:lnTo>
                    <a:pt x="15240" y="3994912"/>
                  </a:lnTo>
                  <a:cubicBezTo>
                    <a:pt x="6858" y="3994912"/>
                    <a:pt x="0" y="3988054"/>
                    <a:pt x="0" y="3979672"/>
                  </a:cubicBezTo>
                  <a:close/>
                </a:path>
              </a:pathLst>
            </a:custGeom>
            <a:solidFill>
              <a:srgbClr val="016EB5"/>
            </a:solidFill>
          </p:spPr>
        </p:sp>
        <p:sp>
          <p:nvSpPr>
            <p:cNvPr name="Freeform 49" id="49"/>
            <p:cNvSpPr/>
            <p:nvPr/>
          </p:nvSpPr>
          <p:spPr>
            <a:xfrm flipH="false" flipV="false" rot="0">
              <a:off x="0" y="0"/>
              <a:ext cx="10429240" cy="4007612"/>
            </a:xfrm>
            <a:custGeom>
              <a:avLst/>
              <a:gdLst/>
              <a:ahLst/>
              <a:cxnLst/>
              <a:rect r="r" b="b" t="t" l="l"/>
              <a:pathLst>
                <a:path h="4007612" w="10429240">
                  <a:moveTo>
                    <a:pt x="0" y="21590"/>
                  </a:moveTo>
                  <a:cubicBezTo>
                    <a:pt x="0" y="9652"/>
                    <a:pt x="9652" y="0"/>
                    <a:pt x="21590" y="0"/>
                  </a:cubicBezTo>
                  <a:lnTo>
                    <a:pt x="10407650" y="0"/>
                  </a:lnTo>
                  <a:lnTo>
                    <a:pt x="10407650" y="6350"/>
                  </a:lnTo>
                  <a:lnTo>
                    <a:pt x="10407650" y="0"/>
                  </a:lnTo>
                  <a:cubicBezTo>
                    <a:pt x="10419588" y="0"/>
                    <a:pt x="10429240" y="9652"/>
                    <a:pt x="10429240" y="21590"/>
                  </a:cubicBezTo>
                  <a:lnTo>
                    <a:pt x="10422890" y="21590"/>
                  </a:lnTo>
                  <a:lnTo>
                    <a:pt x="10429240" y="21590"/>
                  </a:lnTo>
                  <a:lnTo>
                    <a:pt x="10429240" y="3986022"/>
                  </a:lnTo>
                  <a:lnTo>
                    <a:pt x="10422890" y="3986022"/>
                  </a:lnTo>
                  <a:lnTo>
                    <a:pt x="10429240" y="3986022"/>
                  </a:lnTo>
                  <a:cubicBezTo>
                    <a:pt x="10429240" y="3997960"/>
                    <a:pt x="10419588" y="4007612"/>
                    <a:pt x="10407650" y="4007612"/>
                  </a:cubicBezTo>
                  <a:lnTo>
                    <a:pt x="10407650" y="4001262"/>
                  </a:lnTo>
                  <a:lnTo>
                    <a:pt x="10407650" y="4007612"/>
                  </a:lnTo>
                  <a:lnTo>
                    <a:pt x="21590" y="4007612"/>
                  </a:lnTo>
                  <a:lnTo>
                    <a:pt x="21590" y="4001262"/>
                  </a:lnTo>
                  <a:lnTo>
                    <a:pt x="21590" y="4007612"/>
                  </a:lnTo>
                  <a:cubicBezTo>
                    <a:pt x="9652" y="4007612"/>
                    <a:pt x="0" y="3997960"/>
                    <a:pt x="0" y="3986022"/>
                  </a:cubicBezTo>
                  <a:lnTo>
                    <a:pt x="0" y="21590"/>
                  </a:lnTo>
                  <a:lnTo>
                    <a:pt x="6350" y="21590"/>
                  </a:lnTo>
                  <a:lnTo>
                    <a:pt x="0" y="21590"/>
                  </a:lnTo>
                  <a:moveTo>
                    <a:pt x="12700" y="21590"/>
                  </a:moveTo>
                  <a:lnTo>
                    <a:pt x="12700" y="3986022"/>
                  </a:lnTo>
                  <a:lnTo>
                    <a:pt x="6350" y="3986022"/>
                  </a:lnTo>
                  <a:lnTo>
                    <a:pt x="12700" y="3986022"/>
                  </a:lnTo>
                  <a:cubicBezTo>
                    <a:pt x="12700" y="3990848"/>
                    <a:pt x="16637" y="3994912"/>
                    <a:pt x="21590" y="3994912"/>
                  </a:cubicBezTo>
                  <a:lnTo>
                    <a:pt x="10407650" y="3994912"/>
                  </a:lnTo>
                  <a:cubicBezTo>
                    <a:pt x="10412603" y="3994912"/>
                    <a:pt x="10416540" y="3990975"/>
                    <a:pt x="10416540" y="3986022"/>
                  </a:cubicBezTo>
                  <a:lnTo>
                    <a:pt x="10416540" y="21590"/>
                  </a:lnTo>
                  <a:cubicBezTo>
                    <a:pt x="10416540" y="16764"/>
                    <a:pt x="10412603" y="12700"/>
                    <a:pt x="10407650" y="12700"/>
                  </a:cubicBezTo>
                  <a:lnTo>
                    <a:pt x="21590" y="12700"/>
                  </a:lnTo>
                  <a:lnTo>
                    <a:pt x="21590" y="6350"/>
                  </a:lnTo>
                  <a:lnTo>
                    <a:pt x="21590" y="12700"/>
                  </a:lnTo>
                  <a:cubicBezTo>
                    <a:pt x="16637" y="12700"/>
                    <a:pt x="12700" y="16637"/>
                    <a:pt x="12700" y="21590"/>
                  </a:cubicBezTo>
                  <a:close/>
                </a:path>
              </a:pathLst>
            </a:custGeom>
            <a:solidFill>
              <a:srgbClr val="016EB5"/>
            </a:solidFill>
          </p:spPr>
        </p:sp>
      </p:grpSp>
      <p:grpSp>
        <p:nvGrpSpPr>
          <p:cNvPr name="Group 50" id="50"/>
          <p:cNvGrpSpPr/>
          <p:nvPr/>
        </p:nvGrpSpPr>
        <p:grpSpPr>
          <a:xfrm rot="0">
            <a:off x="4889579" y="3806269"/>
            <a:ext cx="3458763" cy="295396"/>
            <a:chOff x="0" y="0"/>
            <a:chExt cx="8646908" cy="738490"/>
          </a:xfrm>
        </p:grpSpPr>
        <p:sp>
          <p:nvSpPr>
            <p:cNvPr name="Freeform 51" id="51"/>
            <p:cNvSpPr/>
            <p:nvPr/>
          </p:nvSpPr>
          <p:spPr>
            <a:xfrm flipH="false" flipV="false" rot="0">
              <a:off x="0" y="0"/>
              <a:ext cx="8646909" cy="738490"/>
            </a:xfrm>
            <a:custGeom>
              <a:avLst/>
              <a:gdLst/>
              <a:ahLst/>
              <a:cxnLst/>
              <a:rect r="r" b="b" t="t" l="l"/>
              <a:pathLst>
                <a:path h="738490" w="8646909">
                  <a:moveTo>
                    <a:pt x="0" y="0"/>
                  </a:moveTo>
                  <a:lnTo>
                    <a:pt x="8646909" y="0"/>
                  </a:lnTo>
                  <a:lnTo>
                    <a:pt x="8646909" y="738490"/>
                  </a:lnTo>
                  <a:lnTo>
                    <a:pt x="0" y="738490"/>
                  </a:lnTo>
                  <a:close/>
                </a:path>
              </a:pathLst>
            </a:custGeom>
            <a:solidFill>
              <a:srgbClr val="000000">
                <a:alpha val="0"/>
              </a:srgbClr>
            </a:solidFill>
            <a:ln cap="sq">
              <a:noFill/>
              <a:prstDash val="solid"/>
              <a:miter/>
            </a:ln>
          </p:spPr>
        </p:sp>
        <p:sp>
          <p:nvSpPr>
            <p:cNvPr name="TextBox 52" id="52"/>
            <p:cNvSpPr txBox="true"/>
            <p:nvPr/>
          </p:nvSpPr>
          <p:spPr>
            <a:xfrm>
              <a:off x="0" y="-66675"/>
              <a:ext cx="8646908"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Preemptive Relocation Planning</a:t>
              </a:r>
            </a:p>
          </p:txBody>
        </p:sp>
      </p:grpSp>
      <p:grpSp>
        <p:nvGrpSpPr>
          <p:cNvPr name="Group 53" id="53"/>
          <p:cNvGrpSpPr/>
          <p:nvPr/>
        </p:nvGrpSpPr>
        <p:grpSpPr>
          <a:xfrm rot="0">
            <a:off x="4889579" y="4088527"/>
            <a:ext cx="3895487" cy="1055009"/>
            <a:chOff x="0" y="0"/>
            <a:chExt cx="9738717" cy="2637521"/>
          </a:xfrm>
        </p:grpSpPr>
        <p:sp>
          <p:nvSpPr>
            <p:cNvPr name="Freeform 54" id="54"/>
            <p:cNvSpPr/>
            <p:nvPr/>
          </p:nvSpPr>
          <p:spPr>
            <a:xfrm flipH="false" flipV="false" rot="0">
              <a:off x="0" y="0"/>
              <a:ext cx="9738716" cy="2637521"/>
            </a:xfrm>
            <a:custGeom>
              <a:avLst/>
              <a:gdLst/>
              <a:ahLst/>
              <a:cxnLst/>
              <a:rect r="r" b="b" t="t" l="l"/>
              <a:pathLst>
                <a:path h="2637521" w="9738716">
                  <a:moveTo>
                    <a:pt x="0" y="0"/>
                  </a:moveTo>
                  <a:lnTo>
                    <a:pt x="9738716" y="0"/>
                  </a:lnTo>
                  <a:lnTo>
                    <a:pt x="9738716" y="2637521"/>
                  </a:lnTo>
                  <a:lnTo>
                    <a:pt x="0" y="2637521"/>
                  </a:lnTo>
                  <a:close/>
                </a:path>
              </a:pathLst>
            </a:custGeom>
            <a:solidFill>
              <a:srgbClr val="000000">
                <a:alpha val="0"/>
              </a:srgbClr>
            </a:solidFill>
            <a:ln cap="sq">
              <a:noFill/>
              <a:prstDash val="solid"/>
              <a:miter/>
            </a:ln>
          </p:spPr>
        </p:sp>
        <p:sp>
          <p:nvSpPr>
            <p:cNvPr name="TextBox 55" id="55"/>
            <p:cNvSpPr txBox="true"/>
            <p:nvPr/>
          </p:nvSpPr>
          <p:spPr>
            <a:xfrm>
              <a:off x="0" y="-57150"/>
              <a:ext cx="9738717" cy="2694671"/>
            </a:xfrm>
            <a:prstGeom prst="rect">
              <a:avLst/>
            </a:prstGeom>
          </p:spPr>
          <p:txBody>
            <a:bodyPr anchor="t" rtlCol="false" tIns="0" lIns="0" bIns="0" rIns="0"/>
            <a:lstStyle/>
            <a:p>
              <a:pPr algn="l" marL="0" indent="0" lvl="0">
                <a:lnSpc>
                  <a:spcPts val="1702"/>
                </a:lnSpc>
                <a:spcBef>
                  <a:spcPct val="0"/>
                </a:spcBef>
              </a:pPr>
              <a:r>
                <a:rPr lang="en-US" sz="1216" strike="noStrike" u="none">
                  <a:solidFill>
                    <a:srgbClr val="FFFFFF"/>
                  </a:solidFill>
                  <a:latin typeface="Avenir"/>
                  <a:ea typeface="Avenir"/>
                  <a:cs typeface="Avenir"/>
                  <a:sym typeface="Avenir"/>
                </a:rPr>
                <a:t>Develop contingency scenarios for potential relocations before crises emerge. This includes maintaining flexible contracts, developing alternate supplier networks, and scenario planning for rapid operational shifts when conditions deteriorate.</a:t>
              </a:r>
            </a:p>
          </p:txBody>
        </p:sp>
      </p:grpSp>
      <p:grpSp>
        <p:nvGrpSpPr>
          <p:cNvPr name="Group 56" id="56"/>
          <p:cNvGrpSpPr/>
          <p:nvPr/>
        </p:nvGrpSpPr>
        <p:grpSpPr>
          <a:xfrm rot="0">
            <a:off x="454343" y="5490289"/>
            <a:ext cx="8463677" cy="982090"/>
            <a:chOff x="0" y="0"/>
            <a:chExt cx="21159192" cy="2455225"/>
          </a:xfrm>
        </p:grpSpPr>
        <p:sp>
          <p:nvSpPr>
            <p:cNvPr name="Freeform 57" id="57"/>
            <p:cNvSpPr/>
            <p:nvPr/>
          </p:nvSpPr>
          <p:spPr>
            <a:xfrm flipH="false" flipV="false" rot="0">
              <a:off x="0" y="0"/>
              <a:ext cx="21159192" cy="2455225"/>
            </a:xfrm>
            <a:custGeom>
              <a:avLst/>
              <a:gdLst/>
              <a:ahLst/>
              <a:cxnLst/>
              <a:rect r="r" b="b" t="t" l="l"/>
              <a:pathLst>
                <a:path h="2455225" w="21159192">
                  <a:moveTo>
                    <a:pt x="0" y="0"/>
                  </a:moveTo>
                  <a:lnTo>
                    <a:pt x="21159192" y="0"/>
                  </a:lnTo>
                  <a:lnTo>
                    <a:pt x="21159192" y="2455225"/>
                  </a:lnTo>
                  <a:lnTo>
                    <a:pt x="0" y="2455225"/>
                  </a:lnTo>
                  <a:close/>
                </a:path>
              </a:pathLst>
            </a:custGeom>
            <a:solidFill>
              <a:srgbClr val="000000">
                <a:alpha val="0"/>
              </a:srgbClr>
            </a:solidFill>
          </p:spPr>
        </p:sp>
        <p:sp>
          <p:nvSpPr>
            <p:cNvPr name="TextBox 58" id="58"/>
            <p:cNvSpPr txBox="true"/>
            <p:nvPr/>
          </p:nvSpPr>
          <p:spPr>
            <a:xfrm>
              <a:off x="0" y="-152400"/>
              <a:ext cx="21159192" cy="2607625"/>
            </a:xfrm>
            <a:prstGeom prst="rect">
              <a:avLst/>
            </a:prstGeom>
          </p:spPr>
          <p:txBody>
            <a:bodyPr anchor="t" rtlCol="false" tIns="0" lIns="0" bIns="0" rIns="0"/>
            <a:lstStyle/>
            <a:p>
              <a:pPr algn="ctr">
                <a:lnSpc>
                  <a:spcPts val="2916"/>
                </a:lnSpc>
                <a:spcBef>
                  <a:spcPct val="0"/>
                </a:spcBef>
              </a:pPr>
              <a:r>
                <a:rPr lang="en-US" sz="1451">
                  <a:solidFill>
                    <a:srgbClr val="233E7A"/>
                  </a:solidFill>
                  <a:latin typeface="Avenir"/>
                  <a:ea typeface="Avenir"/>
                  <a:cs typeface="Avenir"/>
                  <a:sym typeface="Avenir"/>
                </a:rPr>
                <a:t>Some adv</a:t>
              </a:r>
              <a:r>
                <a:rPr lang="en-US" sz="1451" strike="noStrike" u="none">
                  <a:solidFill>
                    <a:srgbClr val="233E7A"/>
                  </a:solidFill>
                  <a:latin typeface="Avenir"/>
                  <a:ea typeface="Avenir"/>
                  <a:cs typeface="Avenir"/>
                  <a:sym typeface="Avenir"/>
                </a:rPr>
                <a:t>an</a:t>
              </a:r>
              <a:r>
                <a:rPr lang="en-US" sz="1451" strike="noStrike" u="none">
                  <a:solidFill>
                    <a:srgbClr val="233E7A"/>
                  </a:solidFill>
                  <a:latin typeface="Avenir"/>
                  <a:ea typeface="Avenir"/>
                  <a:cs typeface="Avenir"/>
                  <a:sym typeface="Avenir"/>
                </a:rPr>
                <a:t>tag</a:t>
              </a:r>
              <a:r>
                <a:rPr lang="en-US" sz="1451" strike="noStrike" u="none">
                  <a:solidFill>
                    <a:srgbClr val="233E7A"/>
                  </a:solidFill>
                  <a:latin typeface="Avenir"/>
                  <a:ea typeface="Avenir"/>
                  <a:cs typeface="Avenir"/>
                  <a:sym typeface="Avenir"/>
                </a:rPr>
                <a:t>es </a:t>
              </a:r>
              <a:r>
                <a:rPr lang="en-US" sz="1451" strike="noStrike" u="none">
                  <a:solidFill>
                    <a:srgbClr val="233E7A"/>
                  </a:solidFill>
                  <a:latin typeface="Avenir"/>
                  <a:ea typeface="Avenir"/>
                  <a:cs typeface="Avenir"/>
                  <a:sym typeface="Avenir"/>
                </a:rPr>
                <a:t>of</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r</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lo</a:t>
              </a:r>
              <a:r>
                <a:rPr lang="en-US" sz="1451" strike="noStrike" u="none">
                  <a:solidFill>
                    <a:srgbClr val="233E7A"/>
                  </a:solidFill>
                  <a:latin typeface="Avenir"/>
                  <a:ea typeface="Avenir"/>
                  <a:cs typeface="Avenir"/>
                  <a:sym typeface="Avenir"/>
                </a:rPr>
                <a:t>cat</a:t>
              </a:r>
              <a:r>
                <a:rPr lang="en-US" sz="1451" strike="noStrike" u="none">
                  <a:solidFill>
                    <a:srgbClr val="233E7A"/>
                  </a:solidFill>
                  <a:latin typeface="Avenir"/>
                  <a:ea typeface="Avenir"/>
                  <a:cs typeface="Avenir"/>
                  <a:sym typeface="Avenir"/>
                </a:rPr>
                <a:t>i</a:t>
              </a:r>
              <a:r>
                <a:rPr lang="en-US" sz="1451" strike="noStrike" u="none">
                  <a:solidFill>
                    <a:srgbClr val="233E7A"/>
                  </a:solidFill>
                  <a:latin typeface="Avenir"/>
                  <a:ea typeface="Avenir"/>
                  <a:cs typeface="Avenir"/>
                  <a:sym typeface="Avenir"/>
                </a:rPr>
                <a:t>ng</a:t>
              </a:r>
              <a:r>
                <a:rPr lang="en-US" sz="1451" strike="noStrike" u="none">
                  <a:solidFill>
                    <a:srgbClr val="233E7A"/>
                  </a:solidFill>
                  <a:latin typeface="Avenir"/>
                  <a:ea typeface="Avenir"/>
                  <a:cs typeface="Avenir"/>
                  <a:sym typeface="Avenir"/>
                </a:rPr>
                <a:t> to st</a:t>
              </a:r>
              <a:r>
                <a:rPr lang="en-US" sz="1451" strike="noStrike" u="none">
                  <a:solidFill>
                    <a:srgbClr val="233E7A"/>
                  </a:solidFill>
                  <a:latin typeface="Avenir"/>
                  <a:ea typeface="Avenir"/>
                  <a:cs typeface="Avenir"/>
                  <a:sym typeface="Avenir"/>
                </a:rPr>
                <a:t>a</a:t>
              </a:r>
              <a:r>
                <a:rPr lang="en-US" sz="1451" strike="noStrike" u="none">
                  <a:solidFill>
                    <a:srgbClr val="233E7A"/>
                  </a:solidFill>
                  <a:latin typeface="Avenir"/>
                  <a:ea typeface="Avenir"/>
                  <a:cs typeface="Avenir"/>
                  <a:sym typeface="Avenir"/>
                </a:rPr>
                <a:t>ble or develop</a:t>
              </a:r>
              <a:r>
                <a:rPr lang="en-US" sz="1451" strike="noStrike" u="none">
                  <a:solidFill>
                    <a:srgbClr val="233E7A"/>
                  </a:solidFill>
                  <a:latin typeface="Avenir"/>
                  <a:ea typeface="Avenir"/>
                  <a:cs typeface="Avenir"/>
                  <a:sym typeface="Avenir"/>
                </a:rPr>
                <a:t>ing region</a:t>
              </a:r>
              <a:r>
                <a:rPr lang="en-US" sz="1451" strike="noStrike" u="none">
                  <a:solidFill>
                    <a:srgbClr val="233E7A"/>
                  </a:solidFill>
                  <a:latin typeface="Avenir"/>
                  <a:ea typeface="Avenir"/>
                  <a:cs typeface="Avenir"/>
                  <a:sym typeface="Avenir"/>
                </a:rPr>
                <a:t>s are: lever</a:t>
              </a:r>
              <a:r>
                <a:rPr lang="en-US" sz="1451" strike="noStrike" u="none">
                  <a:solidFill>
                    <a:srgbClr val="233E7A"/>
                  </a:solidFill>
                  <a:latin typeface="Avenir"/>
                  <a:ea typeface="Avenir"/>
                  <a:cs typeface="Avenir"/>
                  <a:sym typeface="Avenir"/>
                </a:rPr>
                <a:t>a</a:t>
              </a:r>
              <a:r>
                <a:rPr lang="en-US" sz="1451" strike="noStrike" u="none">
                  <a:solidFill>
                    <a:srgbClr val="233E7A"/>
                  </a:solidFill>
                  <a:latin typeface="Avenir"/>
                  <a:ea typeface="Avenir"/>
                  <a:cs typeface="Avenir"/>
                  <a:sym typeface="Avenir"/>
                </a:rPr>
                <a:t>gi</a:t>
              </a:r>
              <a:r>
                <a:rPr lang="en-US" sz="1451" strike="noStrike" u="none">
                  <a:solidFill>
                    <a:srgbClr val="233E7A"/>
                  </a:solidFill>
                  <a:latin typeface="Avenir"/>
                  <a:ea typeface="Avenir"/>
                  <a:cs typeface="Avenir"/>
                  <a:sym typeface="Avenir"/>
                </a:rPr>
                <a:t>ng in</a:t>
              </a:r>
              <a:r>
                <a:rPr lang="en-US" sz="1451" strike="noStrike" u="none">
                  <a:solidFill>
                    <a:srgbClr val="233E7A"/>
                  </a:solidFill>
                  <a:latin typeface="Avenir"/>
                  <a:ea typeface="Avenir"/>
                  <a:cs typeface="Avenir"/>
                  <a:sym typeface="Avenir"/>
                </a:rPr>
                <a:t>c</a:t>
              </a:r>
              <a:r>
                <a:rPr lang="en-US" sz="1451" strike="noStrike" u="none">
                  <a:solidFill>
                    <a:srgbClr val="233E7A"/>
                  </a:solidFill>
                  <a:latin typeface="Avenir"/>
                  <a:ea typeface="Avenir"/>
                  <a:cs typeface="Avenir"/>
                  <a:sym typeface="Avenir"/>
                </a:rPr>
                <a:t>en</a:t>
              </a:r>
              <a:r>
                <a:rPr lang="en-US" sz="1451" strike="noStrike" u="none">
                  <a:solidFill>
                    <a:srgbClr val="233E7A"/>
                  </a:solidFill>
                  <a:latin typeface="Avenir"/>
                  <a:ea typeface="Avenir"/>
                  <a:cs typeface="Avenir"/>
                  <a:sym typeface="Avenir"/>
                </a:rPr>
                <a:t>t</a:t>
              </a:r>
              <a:r>
                <a:rPr lang="en-US" sz="1451" strike="noStrike" u="none">
                  <a:solidFill>
                    <a:srgbClr val="233E7A"/>
                  </a:solidFill>
                  <a:latin typeface="Avenir"/>
                  <a:ea typeface="Avenir"/>
                  <a:cs typeface="Avenir"/>
                  <a:sym typeface="Avenir"/>
                </a:rPr>
                <a:t>ive</a:t>
              </a:r>
              <a:r>
                <a:rPr lang="en-US" sz="1451" strike="noStrike" u="none">
                  <a:solidFill>
                    <a:srgbClr val="233E7A"/>
                  </a:solidFill>
                  <a:latin typeface="Avenir"/>
                  <a:ea typeface="Avenir"/>
                  <a:cs typeface="Avenir"/>
                  <a:sym typeface="Avenir"/>
                </a:rPr>
                <a:t>s, a</a:t>
              </a:r>
              <a:r>
                <a:rPr lang="en-US" sz="1451" strike="noStrike" u="none">
                  <a:solidFill>
                    <a:srgbClr val="233E7A"/>
                  </a:solidFill>
                  <a:latin typeface="Avenir"/>
                  <a:ea typeface="Avenir"/>
                  <a:cs typeface="Avenir"/>
                  <a:sym typeface="Avenir"/>
                </a:rPr>
                <a:t>cc</a:t>
              </a:r>
              <a:r>
                <a:rPr lang="en-US" sz="1451" strike="noStrike" u="none">
                  <a:solidFill>
                    <a:srgbClr val="233E7A"/>
                  </a:solidFill>
                  <a:latin typeface="Avenir"/>
                  <a:ea typeface="Avenir"/>
                  <a:cs typeface="Avenir"/>
                  <a:sym typeface="Avenir"/>
                </a:rPr>
                <a:t>es</a:t>
              </a:r>
              <a:r>
                <a:rPr lang="en-US" sz="1451" strike="noStrike" u="none">
                  <a:solidFill>
                    <a:srgbClr val="233E7A"/>
                  </a:solidFill>
                  <a:latin typeface="Avenir"/>
                  <a:ea typeface="Avenir"/>
                  <a:cs typeface="Avenir"/>
                  <a:sym typeface="Avenir"/>
                </a:rPr>
                <a:t>sing </a:t>
              </a:r>
              <a:r>
                <a:rPr lang="en-US" sz="1451" strike="noStrike" u="none">
                  <a:solidFill>
                    <a:srgbClr val="233E7A"/>
                  </a:solidFill>
                  <a:latin typeface="Avenir"/>
                  <a:ea typeface="Avenir"/>
                  <a:cs typeface="Avenir"/>
                  <a:sym typeface="Avenir"/>
                </a:rPr>
                <a:t>t</a:t>
              </a:r>
              <a:r>
                <a:rPr lang="en-US" sz="1451" strike="noStrike" u="none">
                  <a:solidFill>
                    <a:srgbClr val="233E7A"/>
                  </a:solidFill>
                  <a:latin typeface="Avenir"/>
                  <a:ea typeface="Avenir"/>
                  <a:cs typeface="Avenir"/>
                  <a:sym typeface="Avenir"/>
                </a:rPr>
                <a:t>o </a:t>
              </a:r>
              <a:r>
                <a:rPr lang="en-US" sz="1451" strike="noStrike" u="none">
                  <a:solidFill>
                    <a:srgbClr val="233E7A"/>
                  </a:solidFill>
                  <a:latin typeface="Avenir"/>
                  <a:ea typeface="Avenir"/>
                  <a:cs typeface="Avenir"/>
                  <a:sym typeface="Avenir"/>
                </a:rPr>
                <a:t>n</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w</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m</a:t>
              </a:r>
              <a:r>
                <a:rPr lang="en-US" sz="1451" strike="noStrike" u="none">
                  <a:solidFill>
                    <a:srgbClr val="233E7A"/>
                  </a:solidFill>
                  <a:latin typeface="Avenir"/>
                  <a:ea typeface="Avenir"/>
                  <a:cs typeface="Avenir"/>
                  <a:sym typeface="Avenir"/>
                </a:rPr>
                <a:t>a</a:t>
              </a:r>
              <a:r>
                <a:rPr lang="en-US" sz="1451" strike="noStrike" u="none">
                  <a:solidFill>
                    <a:srgbClr val="233E7A"/>
                  </a:solidFill>
                  <a:latin typeface="Avenir"/>
                  <a:ea typeface="Avenir"/>
                  <a:cs typeface="Avenir"/>
                  <a:sym typeface="Avenir"/>
                </a:rPr>
                <a:t>rk</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t</a:t>
              </a:r>
              <a:r>
                <a:rPr lang="en-US" sz="1451" strike="noStrike" u="none">
                  <a:solidFill>
                    <a:srgbClr val="233E7A"/>
                  </a:solidFill>
                  <a:latin typeface="Avenir"/>
                  <a:ea typeface="Avenir"/>
                  <a:cs typeface="Avenir"/>
                  <a:sym typeface="Avenir"/>
                </a:rPr>
                <a:t>s or </a:t>
              </a:r>
              <a:r>
                <a:rPr lang="en-US" sz="1451" strike="noStrike" u="none">
                  <a:solidFill>
                    <a:srgbClr val="233E7A"/>
                  </a:solidFill>
                  <a:latin typeface="Avenir"/>
                  <a:ea typeface="Avenir"/>
                  <a:cs typeface="Avenir"/>
                  <a:sym typeface="Avenir"/>
                </a:rPr>
                <a:t>re</a:t>
              </a:r>
              <a:r>
                <a:rPr lang="en-US" sz="1451" strike="noStrike" u="none">
                  <a:solidFill>
                    <a:srgbClr val="233E7A"/>
                  </a:solidFill>
                  <a:latin typeface="Avenir"/>
                  <a:ea typeface="Avenir"/>
                  <a:cs typeface="Avenir"/>
                  <a:sym typeface="Avenir"/>
                </a:rPr>
                <a:t>s</a:t>
              </a:r>
              <a:r>
                <a:rPr lang="en-US" sz="1451" strike="noStrike" u="none">
                  <a:solidFill>
                    <a:srgbClr val="233E7A"/>
                  </a:solidFill>
                  <a:latin typeface="Avenir"/>
                  <a:ea typeface="Avenir"/>
                  <a:cs typeface="Avenir"/>
                  <a:sym typeface="Avenir"/>
                </a:rPr>
                <a:t>ou</a:t>
              </a:r>
              <a:r>
                <a:rPr lang="en-US" sz="1451" strike="noStrike" u="none">
                  <a:solidFill>
                    <a:srgbClr val="233E7A"/>
                  </a:solidFill>
                  <a:latin typeface="Avenir"/>
                  <a:ea typeface="Avenir"/>
                  <a:cs typeface="Avenir"/>
                  <a:sym typeface="Avenir"/>
                </a:rPr>
                <a:t>r</a:t>
              </a:r>
              <a:r>
                <a:rPr lang="en-US" sz="1451" strike="noStrike" u="none">
                  <a:solidFill>
                    <a:srgbClr val="233E7A"/>
                  </a:solidFill>
                  <a:latin typeface="Avenir"/>
                  <a:ea typeface="Avenir"/>
                  <a:cs typeface="Avenir"/>
                  <a:sym typeface="Avenir"/>
                </a:rPr>
                <a:t>c</a:t>
              </a:r>
              <a:r>
                <a:rPr lang="en-US" sz="1451" strike="noStrike" u="none">
                  <a:solidFill>
                    <a:srgbClr val="233E7A"/>
                  </a:solidFill>
                  <a:latin typeface="Avenir"/>
                  <a:ea typeface="Avenir"/>
                  <a:cs typeface="Avenir"/>
                  <a:sym typeface="Avenir"/>
                </a:rPr>
                <a:t>es, fa</a:t>
              </a:r>
              <a:r>
                <a:rPr lang="en-US" sz="1451" strike="noStrike" u="none">
                  <a:solidFill>
                    <a:srgbClr val="233E7A"/>
                  </a:solidFill>
                  <a:latin typeface="Avenir"/>
                  <a:ea typeface="Avenir"/>
                  <a:cs typeface="Avenir"/>
                  <a:sym typeface="Avenir"/>
                </a:rPr>
                <a:t>vo</a:t>
              </a:r>
              <a:r>
                <a:rPr lang="en-US" sz="1451" strike="noStrike" u="none">
                  <a:solidFill>
                    <a:srgbClr val="233E7A"/>
                  </a:solidFill>
                  <a:latin typeface="Avenir"/>
                  <a:ea typeface="Avenir"/>
                  <a:cs typeface="Avenir"/>
                  <a:sym typeface="Avenir"/>
                </a:rPr>
                <a:t>ra</a:t>
              </a:r>
              <a:r>
                <a:rPr lang="en-US" sz="1451" strike="noStrike" u="none">
                  <a:solidFill>
                    <a:srgbClr val="233E7A"/>
                  </a:solidFill>
                  <a:latin typeface="Avenir"/>
                  <a:ea typeface="Avenir"/>
                  <a:cs typeface="Avenir"/>
                  <a:sym typeface="Avenir"/>
                </a:rPr>
                <a:t>bl</a:t>
              </a:r>
              <a:r>
                <a:rPr lang="en-US" sz="1451" strike="noStrike" u="none">
                  <a:solidFill>
                    <a:srgbClr val="233E7A"/>
                  </a:solidFill>
                  <a:latin typeface="Avenir"/>
                  <a:ea typeface="Avenir"/>
                  <a:cs typeface="Avenir"/>
                  <a:sym typeface="Avenir"/>
                </a:rPr>
                <a:t>e pol</a:t>
              </a:r>
              <a:r>
                <a:rPr lang="en-US" sz="1451" strike="noStrike" u="none">
                  <a:solidFill>
                    <a:srgbClr val="233E7A"/>
                  </a:solidFill>
                  <a:latin typeface="Avenir"/>
                  <a:ea typeface="Avenir"/>
                  <a:cs typeface="Avenir"/>
                  <a:sym typeface="Avenir"/>
                </a:rPr>
                <a:t>i</a:t>
              </a:r>
              <a:r>
                <a:rPr lang="en-US" sz="1451" strike="noStrike" u="none">
                  <a:solidFill>
                    <a:srgbClr val="233E7A"/>
                  </a:solidFill>
                  <a:latin typeface="Avenir"/>
                  <a:ea typeface="Avenir"/>
                  <a:cs typeface="Avenir"/>
                  <a:sym typeface="Avenir"/>
                </a:rPr>
                <a:t>t</a:t>
              </a:r>
              <a:r>
                <a:rPr lang="en-US" sz="1451" strike="noStrike" u="none">
                  <a:solidFill>
                    <a:srgbClr val="233E7A"/>
                  </a:solidFill>
                  <a:latin typeface="Avenir"/>
                  <a:ea typeface="Avenir"/>
                  <a:cs typeface="Avenir"/>
                  <a:sym typeface="Avenir"/>
                </a:rPr>
                <a:t>ic</a:t>
              </a:r>
              <a:r>
                <a:rPr lang="en-US" sz="1451" strike="noStrike" u="none">
                  <a:solidFill>
                    <a:srgbClr val="233E7A"/>
                  </a:solidFill>
                  <a:latin typeface="Avenir"/>
                  <a:ea typeface="Avenir"/>
                  <a:cs typeface="Avenir"/>
                  <a:sym typeface="Avenir"/>
                </a:rPr>
                <a:t>a</a:t>
              </a:r>
              <a:r>
                <a:rPr lang="en-US" sz="1451" strike="noStrike" u="none">
                  <a:solidFill>
                    <a:srgbClr val="233E7A"/>
                  </a:solidFill>
                  <a:latin typeface="Avenir"/>
                  <a:ea typeface="Avenir"/>
                  <a:cs typeface="Avenir"/>
                  <a:sym typeface="Avenir"/>
                </a:rPr>
                <a:t>l</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cl</a:t>
              </a:r>
              <a:r>
                <a:rPr lang="en-US" sz="1451" strike="noStrike" u="none">
                  <a:solidFill>
                    <a:srgbClr val="233E7A"/>
                  </a:solidFill>
                  <a:latin typeface="Avenir"/>
                  <a:ea typeface="Avenir"/>
                  <a:cs typeface="Avenir"/>
                  <a:sym typeface="Avenir"/>
                </a:rPr>
                <a:t>imate, r</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du</a:t>
              </a:r>
              <a:r>
                <a:rPr lang="en-US" sz="1451" strike="noStrike" u="none">
                  <a:solidFill>
                    <a:srgbClr val="233E7A"/>
                  </a:solidFill>
                  <a:latin typeface="Avenir"/>
                  <a:ea typeface="Avenir"/>
                  <a:cs typeface="Avenir"/>
                  <a:sym typeface="Avenir"/>
                </a:rPr>
                <a:t>c</a:t>
              </a:r>
              <a:r>
                <a:rPr lang="en-US" sz="1451" strike="noStrike" u="none">
                  <a:solidFill>
                    <a:srgbClr val="233E7A"/>
                  </a:solidFill>
                  <a:latin typeface="Avenir"/>
                  <a:ea typeface="Avenir"/>
                  <a:cs typeface="Avenir"/>
                  <a:sym typeface="Avenir"/>
                </a:rPr>
                <a:t>tion </a:t>
              </a:r>
              <a:r>
                <a:rPr lang="en-US" sz="1451" strike="noStrike" u="none">
                  <a:solidFill>
                    <a:srgbClr val="233E7A"/>
                  </a:solidFill>
                  <a:latin typeface="Avenir"/>
                  <a:ea typeface="Avenir"/>
                  <a:cs typeface="Avenir"/>
                  <a:sym typeface="Avenir"/>
                </a:rPr>
                <a:t>of g</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o</a:t>
              </a:r>
              <a:r>
                <a:rPr lang="en-US" sz="1451" strike="noStrike" u="none">
                  <a:solidFill>
                    <a:srgbClr val="233E7A"/>
                  </a:solidFill>
                  <a:latin typeface="Avenir"/>
                  <a:ea typeface="Avenir"/>
                  <a:cs typeface="Avenir"/>
                  <a:sym typeface="Avenir"/>
                </a:rPr>
                <a:t>po</a:t>
              </a:r>
              <a:r>
                <a:rPr lang="en-US" sz="1451" strike="noStrike" u="none">
                  <a:solidFill>
                    <a:srgbClr val="233E7A"/>
                  </a:solidFill>
                  <a:latin typeface="Avenir"/>
                  <a:ea typeface="Avenir"/>
                  <a:cs typeface="Avenir"/>
                  <a:sym typeface="Avenir"/>
                </a:rPr>
                <a:t>l</a:t>
              </a:r>
              <a:r>
                <a:rPr lang="en-US" sz="1451" strike="noStrike" u="none">
                  <a:solidFill>
                    <a:srgbClr val="233E7A"/>
                  </a:solidFill>
                  <a:latin typeface="Avenir"/>
                  <a:ea typeface="Avenir"/>
                  <a:cs typeface="Avenir"/>
                  <a:sym typeface="Avenir"/>
                </a:rPr>
                <a:t>iti</a:t>
              </a:r>
              <a:r>
                <a:rPr lang="en-US" sz="1451" strike="noStrike" u="none">
                  <a:solidFill>
                    <a:srgbClr val="233E7A"/>
                  </a:solidFill>
                  <a:latin typeface="Avenir"/>
                  <a:ea typeface="Avenir"/>
                  <a:cs typeface="Avenir"/>
                  <a:sym typeface="Avenir"/>
                </a:rPr>
                <a:t>cal risks or re</a:t>
              </a:r>
              <a:r>
                <a:rPr lang="en-US" sz="1451" strike="noStrike" u="none">
                  <a:solidFill>
                    <a:srgbClr val="233E7A"/>
                  </a:solidFill>
                  <a:latin typeface="Avenir"/>
                  <a:ea typeface="Avenir"/>
                  <a:cs typeface="Avenir"/>
                  <a:sym typeface="Avenir"/>
                </a:rPr>
                <a:t>infor</a:t>
              </a:r>
              <a:r>
                <a:rPr lang="en-US" sz="1451" strike="noStrike" u="none">
                  <a:solidFill>
                    <a:srgbClr val="233E7A"/>
                  </a:solidFill>
                  <a:latin typeface="Avenir"/>
                  <a:ea typeface="Avenir"/>
                  <a:cs typeface="Avenir"/>
                  <a:sym typeface="Avenir"/>
                </a:rPr>
                <a:t>cement</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o</a:t>
              </a:r>
              <a:r>
                <a:rPr lang="en-US" sz="1451" strike="noStrike" u="none">
                  <a:solidFill>
                    <a:srgbClr val="233E7A"/>
                  </a:solidFill>
                  <a:latin typeface="Avenir"/>
                  <a:ea typeface="Avenir"/>
                  <a:cs typeface="Avenir"/>
                  <a:sym typeface="Avenir"/>
                </a:rPr>
                <a:t>f</a:t>
              </a:r>
              <a:r>
                <a:rPr lang="en-US" sz="1451" strike="noStrike" u="none">
                  <a:solidFill>
                    <a:srgbClr val="233E7A"/>
                  </a:solidFill>
                  <a:latin typeface="Avenir"/>
                  <a:ea typeface="Avenir"/>
                  <a:cs typeface="Avenir"/>
                  <a:sym typeface="Avenir"/>
                </a:rPr>
                <a:t> co</a:t>
              </a:r>
              <a:r>
                <a:rPr lang="en-US" sz="1451" strike="noStrike" u="none">
                  <a:solidFill>
                    <a:srgbClr val="233E7A"/>
                  </a:solidFill>
                  <a:latin typeface="Avenir"/>
                  <a:ea typeface="Avenir"/>
                  <a:cs typeface="Avenir"/>
                  <a:sym typeface="Avenir"/>
                </a:rPr>
                <a:t>r</a:t>
              </a:r>
              <a:r>
                <a:rPr lang="en-US" sz="1451" strike="noStrike" u="none">
                  <a:solidFill>
                    <a:srgbClr val="233E7A"/>
                  </a:solidFill>
                  <a:latin typeface="Avenir"/>
                  <a:ea typeface="Avenir"/>
                  <a:cs typeface="Avenir"/>
                  <a:sym typeface="Avenir"/>
                </a:rPr>
                <a:t>porat</a:t>
              </a:r>
              <a:r>
                <a:rPr lang="en-US" sz="1451" strike="noStrike" u="none">
                  <a:solidFill>
                    <a:srgbClr val="233E7A"/>
                  </a:solidFill>
                  <a:latin typeface="Avenir"/>
                  <a:ea typeface="Avenir"/>
                  <a:cs typeface="Avenir"/>
                  <a:sym typeface="Avenir"/>
                </a:rPr>
                <a:t>e </a:t>
              </a:r>
              <a:r>
                <a:rPr lang="en-US" sz="1451" strike="noStrike" u="none">
                  <a:solidFill>
                    <a:srgbClr val="233E7A"/>
                  </a:solidFill>
                  <a:latin typeface="Avenir"/>
                  <a:ea typeface="Avenir"/>
                  <a:cs typeface="Avenir"/>
                  <a:sym typeface="Avenir"/>
                </a:rPr>
                <a:t>im</a:t>
              </a:r>
              <a:r>
                <a:rPr lang="en-US" sz="1451" strike="noStrike" u="none">
                  <a:solidFill>
                    <a:srgbClr val="233E7A"/>
                  </a:solidFill>
                  <a:latin typeface="Avenir"/>
                  <a:ea typeface="Avenir"/>
                  <a:cs typeface="Avenir"/>
                  <a:sym typeface="Avenir"/>
                </a:rPr>
                <a:t>age</a:t>
              </a:r>
              <a:r>
                <a:rPr lang="en-US" sz="1451" strike="noStrike" u="none">
                  <a:solidFill>
                    <a:srgbClr val="233E7A"/>
                  </a:solidFill>
                  <a:latin typeface="Avenir"/>
                  <a:ea typeface="Avenir"/>
                  <a:cs typeface="Avenir"/>
                  <a:sym typeface="Avenir"/>
                </a:rPr>
                <a:t> in</a:t>
              </a:r>
              <a:r>
                <a:rPr lang="en-US" sz="1451" strike="noStrike" u="none">
                  <a:solidFill>
                    <a:srgbClr val="233E7A"/>
                  </a:solidFill>
                  <a:latin typeface="Avenir"/>
                  <a:ea typeface="Avenir"/>
                  <a:cs typeface="Avenir"/>
                  <a:sym typeface="Avenir"/>
                </a:rPr>
                <a:t> s</a:t>
              </a:r>
              <a:r>
                <a:rPr lang="en-US" sz="1451" strike="noStrike" u="none">
                  <a:solidFill>
                    <a:srgbClr val="233E7A"/>
                  </a:solidFill>
                  <a:latin typeface="Avenir"/>
                  <a:ea typeface="Avenir"/>
                  <a:cs typeface="Avenir"/>
                  <a:sym typeface="Avenir"/>
                </a:rPr>
                <a:t>usta</a:t>
              </a:r>
              <a:r>
                <a:rPr lang="en-US" sz="1451" strike="noStrike" u="none">
                  <a:solidFill>
                    <a:srgbClr val="233E7A"/>
                  </a:solidFill>
                  <a:latin typeface="Avenir"/>
                  <a:ea typeface="Avenir"/>
                  <a:cs typeface="Avenir"/>
                  <a:sym typeface="Avenir"/>
                </a:rPr>
                <a:t>ina</a:t>
              </a:r>
              <a:r>
                <a:rPr lang="en-US" sz="1451" strike="noStrike" u="none">
                  <a:solidFill>
                    <a:srgbClr val="233E7A"/>
                  </a:solidFill>
                  <a:latin typeface="Avenir"/>
                  <a:ea typeface="Avenir"/>
                  <a:cs typeface="Avenir"/>
                  <a:sym typeface="Avenir"/>
                </a:rPr>
                <a:t>bi</a:t>
              </a:r>
              <a:r>
                <a:rPr lang="en-US" sz="1451" strike="noStrike" u="none">
                  <a:solidFill>
                    <a:srgbClr val="233E7A"/>
                  </a:solidFill>
                  <a:latin typeface="Avenir"/>
                  <a:ea typeface="Avenir"/>
                  <a:cs typeface="Avenir"/>
                  <a:sym typeface="Avenir"/>
                </a:rPr>
                <a:t>lit</a:t>
              </a:r>
              <a:r>
                <a:rPr lang="en-US" sz="1451" strike="noStrike" u="none">
                  <a:solidFill>
                    <a:srgbClr val="233E7A"/>
                  </a:solidFill>
                  <a:latin typeface="Avenir"/>
                  <a:ea typeface="Avenir"/>
                  <a:cs typeface="Avenir"/>
                  <a:sym typeface="Avenir"/>
                </a:rPr>
                <a:t>y a</a:t>
              </a:r>
              <a:r>
                <a:rPr lang="en-US" sz="1451" strike="noStrike" u="none">
                  <a:solidFill>
                    <a:srgbClr val="233E7A"/>
                  </a:solidFill>
                  <a:latin typeface="Avenir"/>
                  <a:ea typeface="Avenir"/>
                  <a:cs typeface="Avenir"/>
                  <a:sym typeface="Avenir"/>
                </a:rPr>
                <a:t>n</a:t>
              </a:r>
              <a:r>
                <a:rPr lang="en-US" sz="1451" strike="noStrike" u="none">
                  <a:solidFill>
                    <a:srgbClr val="233E7A"/>
                  </a:solidFill>
                  <a:latin typeface="Avenir"/>
                  <a:ea typeface="Avenir"/>
                  <a:cs typeface="Avenir"/>
                  <a:sym typeface="Avenir"/>
                </a:rPr>
                <a:t>d</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c</a:t>
              </a:r>
              <a:r>
                <a:rPr lang="en-US" sz="1451" strike="noStrike" u="none">
                  <a:solidFill>
                    <a:srgbClr val="233E7A"/>
                  </a:solidFill>
                  <a:latin typeface="Avenir"/>
                  <a:ea typeface="Avenir"/>
                  <a:cs typeface="Avenir"/>
                  <a:sym typeface="Avenir"/>
                </a:rPr>
                <a:t>o</a:t>
              </a:r>
              <a:r>
                <a:rPr lang="en-US" sz="1451" strike="noStrike" u="none">
                  <a:solidFill>
                    <a:srgbClr val="233E7A"/>
                  </a:solidFill>
                  <a:latin typeface="Avenir"/>
                  <a:ea typeface="Avenir"/>
                  <a:cs typeface="Avenir"/>
                  <a:sym typeface="Avenir"/>
                </a:rPr>
                <a:t>mp</a:t>
              </a:r>
              <a:r>
                <a:rPr lang="en-US" sz="1451" strike="noStrike" u="none">
                  <a:solidFill>
                    <a:srgbClr val="233E7A"/>
                  </a:solidFill>
                  <a:latin typeface="Avenir"/>
                  <a:ea typeface="Avenir"/>
                  <a:cs typeface="Avenir"/>
                  <a:sym typeface="Avenir"/>
                </a:rPr>
                <a:t>l</a:t>
              </a:r>
              <a:r>
                <a:rPr lang="en-US" sz="1451" strike="noStrike" u="none">
                  <a:solidFill>
                    <a:srgbClr val="233E7A"/>
                  </a:solidFill>
                  <a:latin typeface="Avenir"/>
                  <a:ea typeface="Avenir"/>
                  <a:cs typeface="Avenir"/>
                  <a:sym typeface="Avenir"/>
                </a:rPr>
                <a:t>ianc</a:t>
              </a:r>
              <a:r>
                <a:rPr lang="en-US" sz="1451" strike="noStrike" u="none">
                  <a:solidFill>
                    <a:srgbClr val="233E7A"/>
                  </a:solidFill>
                  <a:latin typeface="Avenir"/>
                  <a:ea typeface="Avenir"/>
                  <a:cs typeface="Avenir"/>
                  <a:sym typeface="Avenir"/>
                </a:rPr>
                <a:t>e</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C</a:t>
            </a:r>
            <a:r>
              <a:rPr lang="en-US" b="true" sz="2019" strike="noStrike" u="none">
                <a:solidFill>
                  <a:srgbClr val="233E7A"/>
                </a:solidFill>
                <a:latin typeface="Avenir Bold"/>
                <a:ea typeface="Avenir Bold"/>
                <a:cs typeface="Avenir Bold"/>
                <a:sym typeface="Avenir Bold"/>
              </a:rPr>
              <a:t>ASE STUDIES: SUCCESSFUL RELOCATIONS</a:t>
            </a:r>
          </a:p>
        </p:txBody>
      </p:sp>
      <p:grpSp>
        <p:nvGrpSpPr>
          <p:cNvPr name="Group 20" id="20"/>
          <p:cNvGrpSpPr/>
          <p:nvPr/>
        </p:nvGrpSpPr>
        <p:grpSpPr>
          <a:xfrm rot="0">
            <a:off x="253045" y="5358228"/>
            <a:ext cx="9342955" cy="1210997"/>
            <a:chOff x="0" y="0"/>
            <a:chExt cx="1642591" cy="212906"/>
          </a:xfrm>
        </p:grpSpPr>
        <p:sp>
          <p:nvSpPr>
            <p:cNvPr name="Freeform 21" id="21"/>
            <p:cNvSpPr/>
            <p:nvPr/>
          </p:nvSpPr>
          <p:spPr>
            <a:xfrm flipH="false" flipV="false" rot="0">
              <a:off x="0" y="0"/>
              <a:ext cx="1642591" cy="212906"/>
            </a:xfrm>
            <a:custGeom>
              <a:avLst/>
              <a:gdLst/>
              <a:ahLst/>
              <a:cxnLst/>
              <a:rect r="r" b="b" t="t" l="l"/>
              <a:pathLst>
                <a:path h="212906" w="1642591">
                  <a:moveTo>
                    <a:pt x="0" y="0"/>
                  </a:moveTo>
                  <a:lnTo>
                    <a:pt x="1642591" y="0"/>
                  </a:lnTo>
                  <a:lnTo>
                    <a:pt x="1642591" y="212906"/>
                  </a:lnTo>
                  <a:lnTo>
                    <a:pt x="0" y="212906"/>
                  </a:lnTo>
                  <a:close/>
                </a:path>
              </a:pathLst>
            </a:custGeom>
            <a:solidFill>
              <a:srgbClr val="233E7A"/>
            </a:solidFill>
          </p:spPr>
        </p:sp>
        <p:sp>
          <p:nvSpPr>
            <p:cNvPr name="TextBox 22" id="22"/>
            <p:cNvSpPr txBox="true"/>
            <p:nvPr/>
          </p:nvSpPr>
          <p:spPr>
            <a:xfrm>
              <a:off x="0" y="-28575"/>
              <a:ext cx="1642591" cy="241481"/>
            </a:xfrm>
            <a:prstGeom prst="rect">
              <a:avLst/>
            </a:prstGeom>
          </p:spPr>
          <p:txBody>
            <a:bodyPr anchor="ctr" rtlCol="false" tIns="33783" lIns="33783" bIns="33783" rIns="33783"/>
            <a:lstStyle/>
            <a:p>
              <a:pPr algn="ctr">
                <a:lnSpc>
                  <a:spcPts val="1303"/>
                </a:lnSpc>
                <a:spcBef>
                  <a:spcPct val="0"/>
                </a:spcBef>
              </a:pPr>
            </a:p>
          </p:txBody>
        </p:sp>
      </p:grpSp>
      <p:grpSp>
        <p:nvGrpSpPr>
          <p:cNvPr name="Group 23" id="23"/>
          <p:cNvGrpSpPr/>
          <p:nvPr/>
        </p:nvGrpSpPr>
        <p:grpSpPr>
          <a:xfrm rot="0">
            <a:off x="4692029" y="1714600"/>
            <a:ext cx="15945" cy="3471206"/>
            <a:chOff x="0" y="0"/>
            <a:chExt cx="38100" cy="8294092"/>
          </a:xfrm>
        </p:grpSpPr>
        <p:sp>
          <p:nvSpPr>
            <p:cNvPr name="Freeform 24" id="24"/>
            <p:cNvSpPr/>
            <p:nvPr/>
          </p:nvSpPr>
          <p:spPr>
            <a:xfrm flipH="false" flipV="false" rot="0">
              <a:off x="0" y="0"/>
              <a:ext cx="38100" cy="8294116"/>
            </a:xfrm>
            <a:custGeom>
              <a:avLst/>
              <a:gdLst/>
              <a:ahLst/>
              <a:cxnLst/>
              <a:rect r="r" b="b" t="t" l="l"/>
              <a:pathLst>
                <a:path h="8294116" w="38100">
                  <a:moveTo>
                    <a:pt x="0" y="15240"/>
                  </a:moveTo>
                  <a:cubicBezTo>
                    <a:pt x="0" y="6858"/>
                    <a:pt x="6858" y="0"/>
                    <a:pt x="15240" y="0"/>
                  </a:cubicBezTo>
                  <a:lnTo>
                    <a:pt x="22860" y="0"/>
                  </a:lnTo>
                  <a:cubicBezTo>
                    <a:pt x="31242" y="0"/>
                    <a:pt x="38100" y="6858"/>
                    <a:pt x="38100" y="15240"/>
                  </a:cubicBezTo>
                  <a:lnTo>
                    <a:pt x="38100" y="8278876"/>
                  </a:lnTo>
                  <a:cubicBezTo>
                    <a:pt x="38100" y="8287258"/>
                    <a:pt x="31242" y="8294116"/>
                    <a:pt x="22860" y="8294116"/>
                  </a:cubicBezTo>
                  <a:lnTo>
                    <a:pt x="15240" y="8294116"/>
                  </a:lnTo>
                  <a:cubicBezTo>
                    <a:pt x="6858" y="8294116"/>
                    <a:pt x="0" y="8287258"/>
                    <a:pt x="0" y="8278876"/>
                  </a:cubicBezTo>
                  <a:close/>
                </a:path>
              </a:pathLst>
            </a:custGeom>
            <a:solidFill>
              <a:srgbClr val="B2CBE5"/>
            </a:solidFill>
          </p:spPr>
        </p:sp>
      </p:grpSp>
      <p:grpSp>
        <p:nvGrpSpPr>
          <p:cNvPr name="Group 25" id="25"/>
          <p:cNvGrpSpPr/>
          <p:nvPr/>
        </p:nvGrpSpPr>
        <p:grpSpPr>
          <a:xfrm rot="0">
            <a:off x="4150465" y="2015072"/>
            <a:ext cx="411260" cy="15945"/>
            <a:chOff x="0" y="0"/>
            <a:chExt cx="982663" cy="38100"/>
          </a:xfrm>
        </p:grpSpPr>
        <p:sp>
          <p:nvSpPr>
            <p:cNvPr name="Freeform 26" id="26"/>
            <p:cNvSpPr/>
            <p:nvPr/>
          </p:nvSpPr>
          <p:spPr>
            <a:xfrm flipH="false" flipV="false" rot="0">
              <a:off x="0" y="0"/>
              <a:ext cx="982726" cy="38100"/>
            </a:xfrm>
            <a:custGeom>
              <a:avLst/>
              <a:gdLst/>
              <a:ahLst/>
              <a:cxnLst/>
              <a:rect r="r" b="b" t="t" l="l"/>
              <a:pathLst>
                <a:path h="38100" w="982726">
                  <a:moveTo>
                    <a:pt x="0" y="15240"/>
                  </a:moveTo>
                  <a:cubicBezTo>
                    <a:pt x="0" y="6858"/>
                    <a:pt x="6858" y="0"/>
                    <a:pt x="15240" y="0"/>
                  </a:cubicBezTo>
                  <a:lnTo>
                    <a:pt x="967486" y="0"/>
                  </a:lnTo>
                  <a:cubicBezTo>
                    <a:pt x="975868" y="0"/>
                    <a:pt x="982726" y="6858"/>
                    <a:pt x="982726" y="15240"/>
                  </a:cubicBezTo>
                  <a:lnTo>
                    <a:pt x="982726" y="22860"/>
                  </a:lnTo>
                  <a:cubicBezTo>
                    <a:pt x="982726" y="31242"/>
                    <a:pt x="975868" y="38100"/>
                    <a:pt x="967486" y="38100"/>
                  </a:cubicBezTo>
                  <a:lnTo>
                    <a:pt x="15240" y="38100"/>
                  </a:lnTo>
                  <a:cubicBezTo>
                    <a:pt x="6858" y="38100"/>
                    <a:pt x="0" y="31242"/>
                    <a:pt x="0" y="22860"/>
                  </a:cubicBezTo>
                  <a:close/>
                </a:path>
              </a:pathLst>
            </a:custGeom>
            <a:solidFill>
              <a:srgbClr val="B2CBE5"/>
            </a:solidFill>
          </p:spPr>
        </p:sp>
      </p:grpSp>
      <p:grpSp>
        <p:nvGrpSpPr>
          <p:cNvPr name="Group 27" id="27"/>
          <p:cNvGrpSpPr/>
          <p:nvPr/>
        </p:nvGrpSpPr>
        <p:grpSpPr>
          <a:xfrm rot="0">
            <a:off x="4543122" y="1866164"/>
            <a:ext cx="313760" cy="313760"/>
            <a:chOff x="0" y="0"/>
            <a:chExt cx="749697" cy="749697"/>
          </a:xfrm>
        </p:grpSpPr>
        <p:sp>
          <p:nvSpPr>
            <p:cNvPr name="Freeform 28" id="28"/>
            <p:cNvSpPr/>
            <p:nvPr/>
          </p:nvSpPr>
          <p:spPr>
            <a:xfrm flipH="false" flipV="false" rot="0">
              <a:off x="6350" y="6350"/>
              <a:ext cx="736981" cy="736981"/>
            </a:xfrm>
            <a:custGeom>
              <a:avLst/>
              <a:gdLst/>
              <a:ahLst/>
              <a:cxnLst/>
              <a:rect r="r" b="b" t="t" l="l"/>
              <a:pathLst>
                <a:path h="736981" w="736981">
                  <a:moveTo>
                    <a:pt x="0" y="15240"/>
                  </a:moveTo>
                  <a:cubicBezTo>
                    <a:pt x="0" y="6858"/>
                    <a:pt x="6858" y="0"/>
                    <a:pt x="15240" y="0"/>
                  </a:cubicBezTo>
                  <a:lnTo>
                    <a:pt x="721741" y="0"/>
                  </a:lnTo>
                  <a:cubicBezTo>
                    <a:pt x="730123" y="0"/>
                    <a:pt x="736981" y="6858"/>
                    <a:pt x="736981" y="15240"/>
                  </a:cubicBezTo>
                  <a:lnTo>
                    <a:pt x="736981" y="721741"/>
                  </a:lnTo>
                  <a:cubicBezTo>
                    <a:pt x="736981" y="730123"/>
                    <a:pt x="730123" y="736981"/>
                    <a:pt x="721741" y="736981"/>
                  </a:cubicBezTo>
                  <a:lnTo>
                    <a:pt x="15240" y="736981"/>
                  </a:lnTo>
                  <a:cubicBezTo>
                    <a:pt x="6858" y="736981"/>
                    <a:pt x="0" y="730123"/>
                    <a:pt x="0" y="721741"/>
                  </a:cubicBezTo>
                  <a:close/>
                </a:path>
              </a:pathLst>
            </a:custGeom>
            <a:solidFill>
              <a:srgbClr val="CCE5FF"/>
            </a:solidFill>
          </p:spPr>
        </p:sp>
        <p:sp>
          <p:nvSpPr>
            <p:cNvPr name="Freeform 29" id="29"/>
            <p:cNvSpPr/>
            <p:nvPr/>
          </p:nvSpPr>
          <p:spPr>
            <a:xfrm flipH="false" flipV="false" rot="0">
              <a:off x="0" y="0"/>
              <a:ext cx="749681" cy="749681"/>
            </a:xfrm>
            <a:custGeom>
              <a:avLst/>
              <a:gdLst/>
              <a:ahLst/>
              <a:cxnLst/>
              <a:rect r="r" b="b" t="t" l="l"/>
              <a:pathLst>
                <a:path h="749681" w="749681">
                  <a:moveTo>
                    <a:pt x="0" y="21590"/>
                  </a:moveTo>
                  <a:cubicBezTo>
                    <a:pt x="0" y="9652"/>
                    <a:pt x="9652" y="0"/>
                    <a:pt x="21590" y="0"/>
                  </a:cubicBezTo>
                  <a:lnTo>
                    <a:pt x="728091" y="0"/>
                  </a:lnTo>
                  <a:lnTo>
                    <a:pt x="728091" y="6350"/>
                  </a:lnTo>
                  <a:lnTo>
                    <a:pt x="728091" y="0"/>
                  </a:lnTo>
                  <a:cubicBezTo>
                    <a:pt x="740029" y="0"/>
                    <a:pt x="749681" y="9652"/>
                    <a:pt x="749681" y="21590"/>
                  </a:cubicBezTo>
                  <a:lnTo>
                    <a:pt x="743331" y="21590"/>
                  </a:lnTo>
                  <a:lnTo>
                    <a:pt x="749681" y="21590"/>
                  </a:lnTo>
                  <a:lnTo>
                    <a:pt x="749681" y="728091"/>
                  </a:lnTo>
                  <a:lnTo>
                    <a:pt x="743331" y="728091"/>
                  </a:lnTo>
                  <a:lnTo>
                    <a:pt x="749681" y="728091"/>
                  </a:lnTo>
                  <a:cubicBezTo>
                    <a:pt x="749681" y="740029"/>
                    <a:pt x="740029" y="749681"/>
                    <a:pt x="728091" y="749681"/>
                  </a:cubicBezTo>
                  <a:lnTo>
                    <a:pt x="728091" y="743331"/>
                  </a:lnTo>
                  <a:lnTo>
                    <a:pt x="728091" y="749681"/>
                  </a:lnTo>
                  <a:lnTo>
                    <a:pt x="21590" y="749681"/>
                  </a:lnTo>
                  <a:lnTo>
                    <a:pt x="21590" y="743331"/>
                  </a:lnTo>
                  <a:lnTo>
                    <a:pt x="21590" y="749681"/>
                  </a:lnTo>
                  <a:cubicBezTo>
                    <a:pt x="9652" y="749681"/>
                    <a:pt x="0" y="740029"/>
                    <a:pt x="0" y="728091"/>
                  </a:cubicBezTo>
                  <a:lnTo>
                    <a:pt x="0" y="21590"/>
                  </a:lnTo>
                  <a:lnTo>
                    <a:pt x="6350" y="21590"/>
                  </a:lnTo>
                  <a:lnTo>
                    <a:pt x="0" y="21590"/>
                  </a:lnTo>
                  <a:moveTo>
                    <a:pt x="12700" y="21590"/>
                  </a:moveTo>
                  <a:lnTo>
                    <a:pt x="12700" y="728091"/>
                  </a:lnTo>
                  <a:lnTo>
                    <a:pt x="6350" y="728091"/>
                  </a:lnTo>
                  <a:lnTo>
                    <a:pt x="12700" y="728091"/>
                  </a:lnTo>
                  <a:cubicBezTo>
                    <a:pt x="12700" y="733044"/>
                    <a:pt x="16637" y="736981"/>
                    <a:pt x="21590" y="736981"/>
                  </a:cubicBezTo>
                  <a:lnTo>
                    <a:pt x="728091" y="736981"/>
                  </a:lnTo>
                  <a:cubicBezTo>
                    <a:pt x="733044" y="736981"/>
                    <a:pt x="736981" y="733044"/>
                    <a:pt x="736981" y="728091"/>
                  </a:cubicBezTo>
                  <a:lnTo>
                    <a:pt x="736981" y="21590"/>
                  </a:lnTo>
                  <a:cubicBezTo>
                    <a:pt x="736981" y="16637"/>
                    <a:pt x="733044" y="12700"/>
                    <a:pt x="728091"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30" id="30" descr="preencoded.png"/>
          <p:cNvSpPr/>
          <p:nvPr/>
        </p:nvSpPr>
        <p:spPr>
          <a:xfrm flipH="false" flipV="false" rot="0">
            <a:off x="4597187" y="1894525"/>
            <a:ext cx="205630" cy="257037"/>
          </a:xfrm>
          <a:custGeom>
            <a:avLst/>
            <a:gdLst/>
            <a:ahLst/>
            <a:cxnLst/>
            <a:rect r="r" b="b" t="t" l="l"/>
            <a:pathLst>
              <a:path h="257037" w="205630">
                <a:moveTo>
                  <a:pt x="0" y="0"/>
                </a:moveTo>
                <a:lnTo>
                  <a:pt x="205630" y="0"/>
                </a:lnTo>
                <a:lnTo>
                  <a:pt x="205630" y="257037"/>
                </a:lnTo>
                <a:lnTo>
                  <a:pt x="0" y="257037"/>
                </a:lnTo>
                <a:lnTo>
                  <a:pt x="0" y="0"/>
                </a:lnTo>
                <a:close/>
              </a:path>
            </a:pathLst>
          </a:custGeom>
          <a:blipFill>
            <a:blip r:embed="rId12"/>
            <a:stretch>
              <a:fillRect l="-781" t="0" r="-781" b="0"/>
            </a:stretch>
          </a:blipFill>
        </p:spPr>
      </p:sp>
      <p:grpSp>
        <p:nvGrpSpPr>
          <p:cNvPr name="Group 31" id="31"/>
          <p:cNvGrpSpPr/>
          <p:nvPr/>
        </p:nvGrpSpPr>
        <p:grpSpPr>
          <a:xfrm rot="0">
            <a:off x="1924438" y="1851631"/>
            <a:ext cx="2090159" cy="286846"/>
            <a:chOff x="0" y="0"/>
            <a:chExt cx="4994221" cy="685389"/>
          </a:xfrm>
        </p:grpSpPr>
        <p:sp>
          <p:nvSpPr>
            <p:cNvPr name="Freeform 32" id="32"/>
            <p:cNvSpPr/>
            <p:nvPr/>
          </p:nvSpPr>
          <p:spPr>
            <a:xfrm flipH="false" flipV="false" rot="0">
              <a:off x="0" y="0"/>
              <a:ext cx="4994221" cy="685389"/>
            </a:xfrm>
            <a:custGeom>
              <a:avLst/>
              <a:gdLst/>
              <a:ahLst/>
              <a:cxnLst/>
              <a:rect r="r" b="b" t="t" l="l"/>
              <a:pathLst>
                <a:path h="685389" w="4994221">
                  <a:moveTo>
                    <a:pt x="0" y="0"/>
                  </a:moveTo>
                  <a:lnTo>
                    <a:pt x="4994221" y="0"/>
                  </a:lnTo>
                  <a:lnTo>
                    <a:pt x="4994221" y="685389"/>
                  </a:lnTo>
                  <a:lnTo>
                    <a:pt x="0" y="685389"/>
                  </a:lnTo>
                  <a:close/>
                </a:path>
              </a:pathLst>
            </a:custGeom>
            <a:solidFill>
              <a:srgbClr val="000000">
                <a:alpha val="0"/>
              </a:srgbClr>
            </a:solidFill>
            <a:ln cap="sq">
              <a:noFill/>
              <a:prstDash val="solid"/>
              <a:miter/>
            </a:ln>
          </p:spPr>
        </p:sp>
        <p:sp>
          <p:nvSpPr>
            <p:cNvPr name="TextBox 33" id="33"/>
            <p:cNvSpPr txBox="true"/>
            <p:nvPr/>
          </p:nvSpPr>
          <p:spPr>
            <a:xfrm>
              <a:off x="0" y="-47625"/>
              <a:ext cx="4994221" cy="733014"/>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Textile Industry Shift</a:t>
              </a:r>
            </a:p>
          </p:txBody>
        </p:sp>
      </p:grpSp>
      <p:grpSp>
        <p:nvGrpSpPr>
          <p:cNvPr name="Group 34" id="34"/>
          <p:cNvGrpSpPr/>
          <p:nvPr/>
        </p:nvGrpSpPr>
        <p:grpSpPr>
          <a:xfrm rot="0">
            <a:off x="90266" y="2147950"/>
            <a:ext cx="4319506" cy="1310951"/>
            <a:chOff x="0" y="0"/>
            <a:chExt cx="10321015" cy="3132382"/>
          </a:xfrm>
        </p:grpSpPr>
        <p:sp>
          <p:nvSpPr>
            <p:cNvPr name="Freeform 35" id="35"/>
            <p:cNvSpPr/>
            <p:nvPr/>
          </p:nvSpPr>
          <p:spPr>
            <a:xfrm flipH="false" flipV="false" rot="0">
              <a:off x="0" y="0"/>
              <a:ext cx="10321016" cy="3132382"/>
            </a:xfrm>
            <a:custGeom>
              <a:avLst/>
              <a:gdLst/>
              <a:ahLst/>
              <a:cxnLst/>
              <a:rect r="r" b="b" t="t" l="l"/>
              <a:pathLst>
                <a:path h="3132382" w="10321016">
                  <a:moveTo>
                    <a:pt x="0" y="0"/>
                  </a:moveTo>
                  <a:lnTo>
                    <a:pt x="10321016" y="0"/>
                  </a:lnTo>
                  <a:lnTo>
                    <a:pt x="10321016" y="3132382"/>
                  </a:lnTo>
                  <a:lnTo>
                    <a:pt x="0" y="3132382"/>
                  </a:lnTo>
                  <a:close/>
                </a:path>
              </a:pathLst>
            </a:custGeom>
            <a:solidFill>
              <a:srgbClr val="000000">
                <a:alpha val="0"/>
              </a:srgbClr>
            </a:solidFill>
            <a:ln cap="sq">
              <a:noFill/>
              <a:prstDash val="solid"/>
              <a:miter/>
            </a:ln>
          </p:spPr>
        </p:sp>
        <p:sp>
          <p:nvSpPr>
            <p:cNvPr name="TextBox 36" id="36"/>
            <p:cNvSpPr txBox="true"/>
            <p:nvPr/>
          </p:nvSpPr>
          <p:spPr>
            <a:xfrm>
              <a:off x="0" y="-76200"/>
              <a:ext cx="10321015" cy="3208582"/>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Rising labor costs and environmental regulations in Bangladesh and Vietnam prompted strategic relocations to Ethiopia and Kenya, leveraging tax incentives and new labor markets with favorable trade agreements for exports to Western markets.</a:t>
              </a:r>
            </a:p>
          </p:txBody>
        </p:sp>
      </p:grpSp>
      <p:grpSp>
        <p:nvGrpSpPr>
          <p:cNvPr name="Group 37" id="37"/>
          <p:cNvGrpSpPr/>
          <p:nvPr/>
        </p:nvGrpSpPr>
        <p:grpSpPr>
          <a:xfrm rot="0">
            <a:off x="4838279" y="2700393"/>
            <a:ext cx="411260" cy="15945"/>
            <a:chOff x="0" y="0"/>
            <a:chExt cx="982663" cy="38100"/>
          </a:xfrm>
        </p:grpSpPr>
        <p:sp>
          <p:nvSpPr>
            <p:cNvPr name="Freeform 38" id="38"/>
            <p:cNvSpPr/>
            <p:nvPr/>
          </p:nvSpPr>
          <p:spPr>
            <a:xfrm flipH="false" flipV="false" rot="0">
              <a:off x="0" y="0"/>
              <a:ext cx="982726" cy="38100"/>
            </a:xfrm>
            <a:custGeom>
              <a:avLst/>
              <a:gdLst/>
              <a:ahLst/>
              <a:cxnLst/>
              <a:rect r="r" b="b" t="t" l="l"/>
              <a:pathLst>
                <a:path h="38100" w="982726">
                  <a:moveTo>
                    <a:pt x="0" y="15240"/>
                  </a:moveTo>
                  <a:cubicBezTo>
                    <a:pt x="0" y="6858"/>
                    <a:pt x="6858" y="0"/>
                    <a:pt x="15240" y="0"/>
                  </a:cubicBezTo>
                  <a:lnTo>
                    <a:pt x="967486" y="0"/>
                  </a:lnTo>
                  <a:cubicBezTo>
                    <a:pt x="975868" y="0"/>
                    <a:pt x="982726" y="6858"/>
                    <a:pt x="982726" y="15240"/>
                  </a:cubicBezTo>
                  <a:lnTo>
                    <a:pt x="982726" y="22860"/>
                  </a:lnTo>
                  <a:cubicBezTo>
                    <a:pt x="982726" y="31242"/>
                    <a:pt x="975868" y="38100"/>
                    <a:pt x="967486" y="38100"/>
                  </a:cubicBezTo>
                  <a:lnTo>
                    <a:pt x="15240" y="38100"/>
                  </a:lnTo>
                  <a:cubicBezTo>
                    <a:pt x="6858" y="38100"/>
                    <a:pt x="0" y="31242"/>
                    <a:pt x="0" y="22860"/>
                  </a:cubicBezTo>
                  <a:close/>
                </a:path>
              </a:pathLst>
            </a:custGeom>
            <a:solidFill>
              <a:srgbClr val="B2CBE5"/>
            </a:solidFill>
          </p:spPr>
        </p:sp>
      </p:grpSp>
      <p:grpSp>
        <p:nvGrpSpPr>
          <p:cNvPr name="Group 39" id="39"/>
          <p:cNvGrpSpPr/>
          <p:nvPr/>
        </p:nvGrpSpPr>
        <p:grpSpPr>
          <a:xfrm rot="0">
            <a:off x="4543122" y="2551486"/>
            <a:ext cx="313760" cy="313760"/>
            <a:chOff x="0" y="0"/>
            <a:chExt cx="749697" cy="749697"/>
          </a:xfrm>
        </p:grpSpPr>
        <p:sp>
          <p:nvSpPr>
            <p:cNvPr name="Freeform 40" id="40"/>
            <p:cNvSpPr/>
            <p:nvPr/>
          </p:nvSpPr>
          <p:spPr>
            <a:xfrm flipH="false" flipV="false" rot="0">
              <a:off x="6350" y="6350"/>
              <a:ext cx="736981" cy="736981"/>
            </a:xfrm>
            <a:custGeom>
              <a:avLst/>
              <a:gdLst/>
              <a:ahLst/>
              <a:cxnLst/>
              <a:rect r="r" b="b" t="t" l="l"/>
              <a:pathLst>
                <a:path h="736981" w="736981">
                  <a:moveTo>
                    <a:pt x="0" y="15240"/>
                  </a:moveTo>
                  <a:cubicBezTo>
                    <a:pt x="0" y="6858"/>
                    <a:pt x="6858" y="0"/>
                    <a:pt x="15240" y="0"/>
                  </a:cubicBezTo>
                  <a:lnTo>
                    <a:pt x="721741" y="0"/>
                  </a:lnTo>
                  <a:cubicBezTo>
                    <a:pt x="730123" y="0"/>
                    <a:pt x="736981" y="6858"/>
                    <a:pt x="736981" y="15240"/>
                  </a:cubicBezTo>
                  <a:lnTo>
                    <a:pt x="736981" y="721741"/>
                  </a:lnTo>
                  <a:cubicBezTo>
                    <a:pt x="736981" y="730123"/>
                    <a:pt x="730123" y="736981"/>
                    <a:pt x="721741" y="736981"/>
                  </a:cubicBezTo>
                  <a:lnTo>
                    <a:pt x="15240" y="736981"/>
                  </a:lnTo>
                  <a:cubicBezTo>
                    <a:pt x="6858" y="736981"/>
                    <a:pt x="0" y="730123"/>
                    <a:pt x="0" y="721741"/>
                  </a:cubicBezTo>
                  <a:close/>
                </a:path>
              </a:pathLst>
            </a:custGeom>
            <a:solidFill>
              <a:srgbClr val="CCE5FF"/>
            </a:solidFill>
          </p:spPr>
        </p:sp>
        <p:sp>
          <p:nvSpPr>
            <p:cNvPr name="Freeform 41" id="41"/>
            <p:cNvSpPr/>
            <p:nvPr/>
          </p:nvSpPr>
          <p:spPr>
            <a:xfrm flipH="false" flipV="false" rot="0">
              <a:off x="0" y="0"/>
              <a:ext cx="749681" cy="749681"/>
            </a:xfrm>
            <a:custGeom>
              <a:avLst/>
              <a:gdLst/>
              <a:ahLst/>
              <a:cxnLst/>
              <a:rect r="r" b="b" t="t" l="l"/>
              <a:pathLst>
                <a:path h="749681" w="749681">
                  <a:moveTo>
                    <a:pt x="0" y="21590"/>
                  </a:moveTo>
                  <a:cubicBezTo>
                    <a:pt x="0" y="9652"/>
                    <a:pt x="9652" y="0"/>
                    <a:pt x="21590" y="0"/>
                  </a:cubicBezTo>
                  <a:lnTo>
                    <a:pt x="728091" y="0"/>
                  </a:lnTo>
                  <a:lnTo>
                    <a:pt x="728091" y="6350"/>
                  </a:lnTo>
                  <a:lnTo>
                    <a:pt x="728091" y="0"/>
                  </a:lnTo>
                  <a:cubicBezTo>
                    <a:pt x="740029" y="0"/>
                    <a:pt x="749681" y="9652"/>
                    <a:pt x="749681" y="21590"/>
                  </a:cubicBezTo>
                  <a:lnTo>
                    <a:pt x="743331" y="21590"/>
                  </a:lnTo>
                  <a:lnTo>
                    <a:pt x="749681" y="21590"/>
                  </a:lnTo>
                  <a:lnTo>
                    <a:pt x="749681" y="728091"/>
                  </a:lnTo>
                  <a:lnTo>
                    <a:pt x="743331" y="728091"/>
                  </a:lnTo>
                  <a:lnTo>
                    <a:pt x="749681" y="728091"/>
                  </a:lnTo>
                  <a:cubicBezTo>
                    <a:pt x="749681" y="740029"/>
                    <a:pt x="740029" y="749681"/>
                    <a:pt x="728091" y="749681"/>
                  </a:cubicBezTo>
                  <a:lnTo>
                    <a:pt x="728091" y="743331"/>
                  </a:lnTo>
                  <a:lnTo>
                    <a:pt x="728091" y="749681"/>
                  </a:lnTo>
                  <a:lnTo>
                    <a:pt x="21590" y="749681"/>
                  </a:lnTo>
                  <a:lnTo>
                    <a:pt x="21590" y="743331"/>
                  </a:lnTo>
                  <a:lnTo>
                    <a:pt x="21590" y="749681"/>
                  </a:lnTo>
                  <a:cubicBezTo>
                    <a:pt x="9652" y="749681"/>
                    <a:pt x="0" y="740029"/>
                    <a:pt x="0" y="728091"/>
                  </a:cubicBezTo>
                  <a:lnTo>
                    <a:pt x="0" y="21590"/>
                  </a:lnTo>
                  <a:lnTo>
                    <a:pt x="6350" y="21590"/>
                  </a:lnTo>
                  <a:lnTo>
                    <a:pt x="0" y="21590"/>
                  </a:lnTo>
                  <a:moveTo>
                    <a:pt x="12700" y="21590"/>
                  </a:moveTo>
                  <a:lnTo>
                    <a:pt x="12700" y="728091"/>
                  </a:lnTo>
                  <a:lnTo>
                    <a:pt x="6350" y="728091"/>
                  </a:lnTo>
                  <a:lnTo>
                    <a:pt x="12700" y="728091"/>
                  </a:lnTo>
                  <a:cubicBezTo>
                    <a:pt x="12700" y="733044"/>
                    <a:pt x="16637" y="736981"/>
                    <a:pt x="21590" y="736981"/>
                  </a:cubicBezTo>
                  <a:lnTo>
                    <a:pt x="728091" y="736981"/>
                  </a:lnTo>
                  <a:cubicBezTo>
                    <a:pt x="733044" y="736981"/>
                    <a:pt x="736981" y="733044"/>
                    <a:pt x="736981" y="728091"/>
                  </a:cubicBezTo>
                  <a:lnTo>
                    <a:pt x="736981" y="21590"/>
                  </a:lnTo>
                  <a:cubicBezTo>
                    <a:pt x="736981" y="16637"/>
                    <a:pt x="733044" y="12700"/>
                    <a:pt x="728091"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42" id="42" descr="preencoded.png"/>
          <p:cNvSpPr/>
          <p:nvPr/>
        </p:nvSpPr>
        <p:spPr>
          <a:xfrm flipH="false" flipV="false" rot="0">
            <a:off x="4597187" y="2579847"/>
            <a:ext cx="205630" cy="257037"/>
          </a:xfrm>
          <a:custGeom>
            <a:avLst/>
            <a:gdLst/>
            <a:ahLst/>
            <a:cxnLst/>
            <a:rect r="r" b="b" t="t" l="l"/>
            <a:pathLst>
              <a:path h="257037" w="205630">
                <a:moveTo>
                  <a:pt x="0" y="0"/>
                </a:moveTo>
                <a:lnTo>
                  <a:pt x="205630" y="0"/>
                </a:lnTo>
                <a:lnTo>
                  <a:pt x="205630" y="257037"/>
                </a:lnTo>
                <a:lnTo>
                  <a:pt x="0" y="257037"/>
                </a:lnTo>
                <a:lnTo>
                  <a:pt x="0" y="0"/>
                </a:lnTo>
                <a:close/>
              </a:path>
            </a:pathLst>
          </a:custGeom>
          <a:blipFill>
            <a:blip r:embed="rId13"/>
            <a:stretch>
              <a:fillRect l="-781" t="0" r="-781" b="0"/>
            </a:stretch>
          </a:blipFill>
        </p:spPr>
      </p:sp>
      <p:grpSp>
        <p:nvGrpSpPr>
          <p:cNvPr name="Group 43" id="43"/>
          <p:cNvGrpSpPr/>
          <p:nvPr/>
        </p:nvGrpSpPr>
        <p:grpSpPr>
          <a:xfrm rot="0">
            <a:off x="5385406" y="2536952"/>
            <a:ext cx="2645352" cy="286846"/>
            <a:chOff x="0" y="0"/>
            <a:chExt cx="6320797" cy="685389"/>
          </a:xfrm>
        </p:grpSpPr>
        <p:sp>
          <p:nvSpPr>
            <p:cNvPr name="Freeform 44" id="44"/>
            <p:cNvSpPr/>
            <p:nvPr/>
          </p:nvSpPr>
          <p:spPr>
            <a:xfrm flipH="false" flipV="false" rot="0">
              <a:off x="0" y="0"/>
              <a:ext cx="6320797" cy="685389"/>
            </a:xfrm>
            <a:custGeom>
              <a:avLst/>
              <a:gdLst/>
              <a:ahLst/>
              <a:cxnLst/>
              <a:rect r="r" b="b" t="t" l="l"/>
              <a:pathLst>
                <a:path h="685389" w="6320797">
                  <a:moveTo>
                    <a:pt x="0" y="0"/>
                  </a:moveTo>
                  <a:lnTo>
                    <a:pt x="6320797" y="0"/>
                  </a:lnTo>
                  <a:lnTo>
                    <a:pt x="6320797" y="685389"/>
                  </a:lnTo>
                  <a:lnTo>
                    <a:pt x="0" y="685389"/>
                  </a:lnTo>
                  <a:close/>
                </a:path>
              </a:pathLst>
            </a:custGeom>
            <a:solidFill>
              <a:srgbClr val="000000">
                <a:alpha val="0"/>
              </a:srgbClr>
            </a:solidFill>
            <a:ln cap="sq">
              <a:noFill/>
              <a:prstDash val="solid"/>
              <a:miter/>
            </a:ln>
          </p:spPr>
        </p:sp>
        <p:sp>
          <p:nvSpPr>
            <p:cNvPr name="TextBox 45" id="45"/>
            <p:cNvSpPr txBox="true"/>
            <p:nvPr/>
          </p:nvSpPr>
          <p:spPr>
            <a:xfrm>
              <a:off x="0" y="-47625"/>
              <a:ext cx="6320797" cy="733014"/>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Energy Sector Migration</a:t>
              </a:r>
            </a:p>
          </p:txBody>
        </p:sp>
      </p:grpSp>
      <p:grpSp>
        <p:nvGrpSpPr>
          <p:cNvPr name="Group 46" id="46"/>
          <p:cNvGrpSpPr/>
          <p:nvPr/>
        </p:nvGrpSpPr>
        <p:grpSpPr>
          <a:xfrm rot="0">
            <a:off x="5385406" y="2833272"/>
            <a:ext cx="4182518" cy="1310951"/>
            <a:chOff x="0" y="0"/>
            <a:chExt cx="9993696" cy="3132382"/>
          </a:xfrm>
        </p:grpSpPr>
        <p:sp>
          <p:nvSpPr>
            <p:cNvPr name="Freeform 47" id="47"/>
            <p:cNvSpPr/>
            <p:nvPr/>
          </p:nvSpPr>
          <p:spPr>
            <a:xfrm flipH="false" flipV="false" rot="0">
              <a:off x="0" y="0"/>
              <a:ext cx="9993697" cy="3132382"/>
            </a:xfrm>
            <a:custGeom>
              <a:avLst/>
              <a:gdLst/>
              <a:ahLst/>
              <a:cxnLst/>
              <a:rect r="r" b="b" t="t" l="l"/>
              <a:pathLst>
                <a:path h="3132382" w="9993697">
                  <a:moveTo>
                    <a:pt x="0" y="0"/>
                  </a:moveTo>
                  <a:lnTo>
                    <a:pt x="9993697" y="0"/>
                  </a:lnTo>
                  <a:lnTo>
                    <a:pt x="9993697" y="3132382"/>
                  </a:lnTo>
                  <a:lnTo>
                    <a:pt x="0" y="3132382"/>
                  </a:lnTo>
                  <a:close/>
                </a:path>
              </a:pathLst>
            </a:custGeom>
            <a:solidFill>
              <a:srgbClr val="000000">
                <a:alpha val="0"/>
              </a:srgbClr>
            </a:solidFill>
            <a:ln cap="sq">
              <a:noFill/>
              <a:prstDash val="solid"/>
              <a:miter/>
            </a:ln>
          </p:spPr>
        </p:sp>
        <p:sp>
          <p:nvSpPr>
            <p:cNvPr name="TextBox 48" id="48"/>
            <p:cNvSpPr txBox="true"/>
            <p:nvPr/>
          </p:nvSpPr>
          <p:spPr>
            <a:xfrm>
              <a:off x="0" y="-76200"/>
              <a:ext cx="9993696" cy="3208582"/>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Multiple energy multinationals relocated exploration operations from Venezuela to Brazil, Argentina, and Guyana following expropriations, international sanctions, and critical infrastructure deterioration that made continuing operations untenable.</a:t>
              </a:r>
            </a:p>
          </p:txBody>
        </p:sp>
      </p:grpSp>
      <p:grpSp>
        <p:nvGrpSpPr>
          <p:cNvPr name="Group 49" id="49"/>
          <p:cNvGrpSpPr/>
          <p:nvPr/>
        </p:nvGrpSpPr>
        <p:grpSpPr>
          <a:xfrm rot="0">
            <a:off x="4150465" y="3819149"/>
            <a:ext cx="411260" cy="15945"/>
            <a:chOff x="0" y="0"/>
            <a:chExt cx="982663" cy="38100"/>
          </a:xfrm>
        </p:grpSpPr>
        <p:sp>
          <p:nvSpPr>
            <p:cNvPr name="Freeform 50" id="50"/>
            <p:cNvSpPr/>
            <p:nvPr/>
          </p:nvSpPr>
          <p:spPr>
            <a:xfrm flipH="false" flipV="false" rot="0">
              <a:off x="0" y="0"/>
              <a:ext cx="982726" cy="38100"/>
            </a:xfrm>
            <a:custGeom>
              <a:avLst/>
              <a:gdLst/>
              <a:ahLst/>
              <a:cxnLst/>
              <a:rect r="r" b="b" t="t" l="l"/>
              <a:pathLst>
                <a:path h="38100" w="982726">
                  <a:moveTo>
                    <a:pt x="0" y="15240"/>
                  </a:moveTo>
                  <a:cubicBezTo>
                    <a:pt x="0" y="6858"/>
                    <a:pt x="6858" y="0"/>
                    <a:pt x="15240" y="0"/>
                  </a:cubicBezTo>
                  <a:lnTo>
                    <a:pt x="967486" y="0"/>
                  </a:lnTo>
                  <a:cubicBezTo>
                    <a:pt x="975868" y="0"/>
                    <a:pt x="982726" y="6858"/>
                    <a:pt x="982726" y="15240"/>
                  </a:cubicBezTo>
                  <a:lnTo>
                    <a:pt x="982726" y="22860"/>
                  </a:lnTo>
                  <a:cubicBezTo>
                    <a:pt x="982726" y="31242"/>
                    <a:pt x="975868" y="38100"/>
                    <a:pt x="967486" y="38100"/>
                  </a:cubicBezTo>
                  <a:lnTo>
                    <a:pt x="15240" y="38100"/>
                  </a:lnTo>
                  <a:cubicBezTo>
                    <a:pt x="6858" y="38100"/>
                    <a:pt x="0" y="31242"/>
                    <a:pt x="0" y="22860"/>
                  </a:cubicBezTo>
                  <a:close/>
                </a:path>
              </a:pathLst>
            </a:custGeom>
            <a:solidFill>
              <a:srgbClr val="B2CBE5"/>
            </a:solidFill>
          </p:spPr>
        </p:sp>
      </p:grpSp>
      <p:grpSp>
        <p:nvGrpSpPr>
          <p:cNvPr name="Group 51" id="51"/>
          <p:cNvGrpSpPr/>
          <p:nvPr/>
        </p:nvGrpSpPr>
        <p:grpSpPr>
          <a:xfrm rot="0">
            <a:off x="4543122" y="3670241"/>
            <a:ext cx="313760" cy="313760"/>
            <a:chOff x="0" y="0"/>
            <a:chExt cx="749697" cy="749697"/>
          </a:xfrm>
        </p:grpSpPr>
        <p:sp>
          <p:nvSpPr>
            <p:cNvPr name="Freeform 52" id="52"/>
            <p:cNvSpPr/>
            <p:nvPr/>
          </p:nvSpPr>
          <p:spPr>
            <a:xfrm flipH="false" flipV="false" rot="0">
              <a:off x="6350" y="6350"/>
              <a:ext cx="736981" cy="736981"/>
            </a:xfrm>
            <a:custGeom>
              <a:avLst/>
              <a:gdLst/>
              <a:ahLst/>
              <a:cxnLst/>
              <a:rect r="r" b="b" t="t" l="l"/>
              <a:pathLst>
                <a:path h="736981" w="736981">
                  <a:moveTo>
                    <a:pt x="0" y="15240"/>
                  </a:moveTo>
                  <a:cubicBezTo>
                    <a:pt x="0" y="6858"/>
                    <a:pt x="6858" y="0"/>
                    <a:pt x="15240" y="0"/>
                  </a:cubicBezTo>
                  <a:lnTo>
                    <a:pt x="721741" y="0"/>
                  </a:lnTo>
                  <a:cubicBezTo>
                    <a:pt x="730123" y="0"/>
                    <a:pt x="736981" y="6858"/>
                    <a:pt x="736981" y="15240"/>
                  </a:cubicBezTo>
                  <a:lnTo>
                    <a:pt x="736981" y="721741"/>
                  </a:lnTo>
                  <a:cubicBezTo>
                    <a:pt x="736981" y="730123"/>
                    <a:pt x="730123" y="736981"/>
                    <a:pt x="721741" y="736981"/>
                  </a:cubicBezTo>
                  <a:lnTo>
                    <a:pt x="15240" y="736981"/>
                  </a:lnTo>
                  <a:cubicBezTo>
                    <a:pt x="6858" y="736981"/>
                    <a:pt x="0" y="730123"/>
                    <a:pt x="0" y="721741"/>
                  </a:cubicBezTo>
                  <a:close/>
                </a:path>
              </a:pathLst>
            </a:custGeom>
            <a:solidFill>
              <a:srgbClr val="CCE5FF"/>
            </a:solidFill>
          </p:spPr>
        </p:sp>
        <p:sp>
          <p:nvSpPr>
            <p:cNvPr name="Freeform 53" id="53"/>
            <p:cNvSpPr/>
            <p:nvPr/>
          </p:nvSpPr>
          <p:spPr>
            <a:xfrm flipH="false" flipV="false" rot="0">
              <a:off x="0" y="0"/>
              <a:ext cx="749681" cy="749681"/>
            </a:xfrm>
            <a:custGeom>
              <a:avLst/>
              <a:gdLst/>
              <a:ahLst/>
              <a:cxnLst/>
              <a:rect r="r" b="b" t="t" l="l"/>
              <a:pathLst>
                <a:path h="749681" w="749681">
                  <a:moveTo>
                    <a:pt x="0" y="21590"/>
                  </a:moveTo>
                  <a:cubicBezTo>
                    <a:pt x="0" y="9652"/>
                    <a:pt x="9652" y="0"/>
                    <a:pt x="21590" y="0"/>
                  </a:cubicBezTo>
                  <a:lnTo>
                    <a:pt x="728091" y="0"/>
                  </a:lnTo>
                  <a:lnTo>
                    <a:pt x="728091" y="6350"/>
                  </a:lnTo>
                  <a:lnTo>
                    <a:pt x="728091" y="0"/>
                  </a:lnTo>
                  <a:cubicBezTo>
                    <a:pt x="740029" y="0"/>
                    <a:pt x="749681" y="9652"/>
                    <a:pt x="749681" y="21590"/>
                  </a:cubicBezTo>
                  <a:lnTo>
                    <a:pt x="743331" y="21590"/>
                  </a:lnTo>
                  <a:lnTo>
                    <a:pt x="749681" y="21590"/>
                  </a:lnTo>
                  <a:lnTo>
                    <a:pt x="749681" y="728091"/>
                  </a:lnTo>
                  <a:lnTo>
                    <a:pt x="743331" y="728091"/>
                  </a:lnTo>
                  <a:lnTo>
                    <a:pt x="749681" y="728091"/>
                  </a:lnTo>
                  <a:cubicBezTo>
                    <a:pt x="749681" y="740029"/>
                    <a:pt x="740029" y="749681"/>
                    <a:pt x="728091" y="749681"/>
                  </a:cubicBezTo>
                  <a:lnTo>
                    <a:pt x="728091" y="743331"/>
                  </a:lnTo>
                  <a:lnTo>
                    <a:pt x="728091" y="749681"/>
                  </a:lnTo>
                  <a:lnTo>
                    <a:pt x="21590" y="749681"/>
                  </a:lnTo>
                  <a:lnTo>
                    <a:pt x="21590" y="743331"/>
                  </a:lnTo>
                  <a:lnTo>
                    <a:pt x="21590" y="749681"/>
                  </a:lnTo>
                  <a:cubicBezTo>
                    <a:pt x="9652" y="749681"/>
                    <a:pt x="0" y="740029"/>
                    <a:pt x="0" y="728091"/>
                  </a:cubicBezTo>
                  <a:lnTo>
                    <a:pt x="0" y="21590"/>
                  </a:lnTo>
                  <a:lnTo>
                    <a:pt x="6350" y="21590"/>
                  </a:lnTo>
                  <a:lnTo>
                    <a:pt x="0" y="21590"/>
                  </a:lnTo>
                  <a:moveTo>
                    <a:pt x="12700" y="21590"/>
                  </a:moveTo>
                  <a:lnTo>
                    <a:pt x="12700" y="728091"/>
                  </a:lnTo>
                  <a:lnTo>
                    <a:pt x="6350" y="728091"/>
                  </a:lnTo>
                  <a:lnTo>
                    <a:pt x="12700" y="728091"/>
                  </a:lnTo>
                  <a:cubicBezTo>
                    <a:pt x="12700" y="733044"/>
                    <a:pt x="16637" y="736981"/>
                    <a:pt x="21590" y="736981"/>
                  </a:cubicBezTo>
                  <a:lnTo>
                    <a:pt x="728091" y="736981"/>
                  </a:lnTo>
                  <a:cubicBezTo>
                    <a:pt x="733044" y="736981"/>
                    <a:pt x="736981" y="733044"/>
                    <a:pt x="736981" y="728091"/>
                  </a:cubicBezTo>
                  <a:lnTo>
                    <a:pt x="736981" y="21590"/>
                  </a:lnTo>
                  <a:cubicBezTo>
                    <a:pt x="736981" y="16637"/>
                    <a:pt x="733044" y="12700"/>
                    <a:pt x="728091"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54" id="54" descr="preencoded.png"/>
          <p:cNvSpPr/>
          <p:nvPr/>
        </p:nvSpPr>
        <p:spPr>
          <a:xfrm flipH="false" flipV="false" rot="0">
            <a:off x="4597187" y="3698603"/>
            <a:ext cx="205630" cy="257037"/>
          </a:xfrm>
          <a:custGeom>
            <a:avLst/>
            <a:gdLst/>
            <a:ahLst/>
            <a:cxnLst/>
            <a:rect r="r" b="b" t="t" l="l"/>
            <a:pathLst>
              <a:path h="257037" w="205630">
                <a:moveTo>
                  <a:pt x="0" y="0"/>
                </a:moveTo>
                <a:lnTo>
                  <a:pt x="205630" y="0"/>
                </a:lnTo>
                <a:lnTo>
                  <a:pt x="205630" y="257037"/>
                </a:lnTo>
                <a:lnTo>
                  <a:pt x="0" y="257037"/>
                </a:lnTo>
                <a:lnTo>
                  <a:pt x="0" y="0"/>
                </a:lnTo>
                <a:close/>
              </a:path>
            </a:pathLst>
          </a:custGeom>
          <a:blipFill>
            <a:blip r:embed="rId14"/>
            <a:stretch>
              <a:fillRect l="-781" t="0" r="-781" b="0"/>
            </a:stretch>
          </a:blipFill>
        </p:spPr>
      </p:sp>
      <p:grpSp>
        <p:nvGrpSpPr>
          <p:cNvPr name="Group 55" id="55"/>
          <p:cNvGrpSpPr/>
          <p:nvPr/>
        </p:nvGrpSpPr>
        <p:grpSpPr>
          <a:xfrm rot="0">
            <a:off x="1250278" y="3655708"/>
            <a:ext cx="2764319" cy="286846"/>
            <a:chOff x="0" y="0"/>
            <a:chExt cx="6605058" cy="685389"/>
          </a:xfrm>
        </p:grpSpPr>
        <p:sp>
          <p:nvSpPr>
            <p:cNvPr name="Freeform 56" id="56"/>
            <p:cNvSpPr/>
            <p:nvPr/>
          </p:nvSpPr>
          <p:spPr>
            <a:xfrm flipH="false" flipV="false" rot="0">
              <a:off x="0" y="0"/>
              <a:ext cx="6605057" cy="685389"/>
            </a:xfrm>
            <a:custGeom>
              <a:avLst/>
              <a:gdLst/>
              <a:ahLst/>
              <a:cxnLst/>
              <a:rect r="r" b="b" t="t" l="l"/>
              <a:pathLst>
                <a:path h="685389" w="6605057">
                  <a:moveTo>
                    <a:pt x="0" y="0"/>
                  </a:moveTo>
                  <a:lnTo>
                    <a:pt x="6605057" y="0"/>
                  </a:lnTo>
                  <a:lnTo>
                    <a:pt x="6605057" y="685389"/>
                  </a:lnTo>
                  <a:lnTo>
                    <a:pt x="0" y="685389"/>
                  </a:lnTo>
                  <a:close/>
                </a:path>
              </a:pathLst>
            </a:custGeom>
            <a:solidFill>
              <a:srgbClr val="000000">
                <a:alpha val="0"/>
              </a:srgbClr>
            </a:solidFill>
            <a:ln cap="sq">
              <a:noFill/>
              <a:prstDash val="solid"/>
              <a:miter/>
            </a:ln>
          </p:spPr>
        </p:sp>
        <p:sp>
          <p:nvSpPr>
            <p:cNvPr name="TextBox 57" id="57"/>
            <p:cNvSpPr txBox="true"/>
            <p:nvPr/>
          </p:nvSpPr>
          <p:spPr>
            <a:xfrm>
              <a:off x="0" y="-47625"/>
              <a:ext cx="6605058" cy="733014"/>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Financial Services Adaptation</a:t>
              </a:r>
            </a:p>
          </p:txBody>
        </p:sp>
      </p:grpSp>
      <p:grpSp>
        <p:nvGrpSpPr>
          <p:cNvPr name="Group 58" id="58"/>
          <p:cNvGrpSpPr/>
          <p:nvPr/>
        </p:nvGrpSpPr>
        <p:grpSpPr>
          <a:xfrm rot="0">
            <a:off x="8973" y="3952027"/>
            <a:ext cx="4400798" cy="1310951"/>
            <a:chOff x="0" y="0"/>
            <a:chExt cx="10515256" cy="3132382"/>
          </a:xfrm>
        </p:grpSpPr>
        <p:sp>
          <p:nvSpPr>
            <p:cNvPr name="Freeform 59" id="59"/>
            <p:cNvSpPr/>
            <p:nvPr/>
          </p:nvSpPr>
          <p:spPr>
            <a:xfrm flipH="false" flipV="false" rot="0">
              <a:off x="0" y="0"/>
              <a:ext cx="10515257" cy="3132382"/>
            </a:xfrm>
            <a:custGeom>
              <a:avLst/>
              <a:gdLst/>
              <a:ahLst/>
              <a:cxnLst/>
              <a:rect r="r" b="b" t="t" l="l"/>
              <a:pathLst>
                <a:path h="3132382" w="10515257">
                  <a:moveTo>
                    <a:pt x="0" y="0"/>
                  </a:moveTo>
                  <a:lnTo>
                    <a:pt x="10515257" y="0"/>
                  </a:lnTo>
                  <a:lnTo>
                    <a:pt x="10515257" y="3132382"/>
                  </a:lnTo>
                  <a:lnTo>
                    <a:pt x="0" y="3132382"/>
                  </a:lnTo>
                  <a:close/>
                </a:path>
              </a:pathLst>
            </a:custGeom>
            <a:solidFill>
              <a:srgbClr val="000000">
                <a:alpha val="0"/>
              </a:srgbClr>
            </a:solidFill>
            <a:ln cap="sq">
              <a:noFill/>
              <a:prstDash val="solid"/>
              <a:miter/>
            </a:ln>
          </p:spPr>
        </p:sp>
        <p:sp>
          <p:nvSpPr>
            <p:cNvPr name="TextBox 60" id="60"/>
            <p:cNvSpPr txBox="true"/>
            <p:nvPr/>
          </p:nvSpPr>
          <p:spPr>
            <a:xfrm>
              <a:off x="0" y="-76200"/>
              <a:ext cx="10515256" cy="3208582"/>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The collapse of regional banks and shifts in financial regulations caused startups and equity funds to seek environments with greater regulatory certainty, creating new innovation ecosystems in previously overlooked regions with stable financial systems.</a:t>
              </a:r>
            </a:p>
          </p:txBody>
        </p:sp>
      </p:grpSp>
      <p:grpSp>
        <p:nvGrpSpPr>
          <p:cNvPr name="Group 61" id="61"/>
          <p:cNvGrpSpPr/>
          <p:nvPr/>
        </p:nvGrpSpPr>
        <p:grpSpPr>
          <a:xfrm rot="0">
            <a:off x="172546" y="5463003"/>
            <a:ext cx="9408509" cy="1226819"/>
            <a:chOff x="0" y="0"/>
            <a:chExt cx="22480666" cy="2931358"/>
          </a:xfrm>
        </p:grpSpPr>
        <p:sp>
          <p:nvSpPr>
            <p:cNvPr name="Freeform 62" id="62"/>
            <p:cNvSpPr/>
            <p:nvPr/>
          </p:nvSpPr>
          <p:spPr>
            <a:xfrm flipH="false" flipV="false" rot="0">
              <a:off x="0" y="0"/>
              <a:ext cx="22480667" cy="2931358"/>
            </a:xfrm>
            <a:custGeom>
              <a:avLst/>
              <a:gdLst/>
              <a:ahLst/>
              <a:cxnLst/>
              <a:rect r="r" b="b" t="t" l="l"/>
              <a:pathLst>
                <a:path h="2931358" w="22480667">
                  <a:moveTo>
                    <a:pt x="0" y="0"/>
                  </a:moveTo>
                  <a:lnTo>
                    <a:pt x="22480667" y="0"/>
                  </a:lnTo>
                  <a:lnTo>
                    <a:pt x="22480667" y="2931358"/>
                  </a:lnTo>
                  <a:lnTo>
                    <a:pt x="0" y="2931358"/>
                  </a:lnTo>
                  <a:close/>
                </a:path>
              </a:pathLst>
            </a:custGeom>
            <a:solidFill>
              <a:srgbClr val="233E7A">
                <a:alpha val="0"/>
              </a:srgbClr>
            </a:solidFill>
            <a:ln cap="sq">
              <a:noFill/>
              <a:prstDash val="solid"/>
              <a:miter/>
            </a:ln>
          </p:spPr>
        </p:sp>
        <p:sp>
          <p:nvSpPr>
            <p:cNvPr name="TextBox 63" id="63"/>
            <p:cNvSpPr txBox="true"/>
            <p:nvPr/>
          </p:nvSpPr>
          <p:spPr>
            <a:xfrm>
              <a:off x="0" y="-66675"/>
              <a:ext cx="22480666" cy="2998033"/>
            </a:xfrm>
            <a:prstGeom prst="rect">
              <a:avLst/>
            </a:prstGeom>
          </p:spPr>
          <p:txBody>
            <a:bodyPr anchor="t" rtlCol="false" tIns="0" lIns="0" bIns="0" rIns="0"/>
            <a:lstStyle/>
            <a:p>
              <a:pPr algn="ctr" marL="0" indent="0" lvl="0">
                <a:lnSpc>
                  <a:spcPts val="2127"/>
                </a:lnSpc>
                <a:spcBef>
                  <a:spcPct val="0"/>
                </a:spcBef>
              </a:pPr>
              <a:r>
                <a:rPr lang="en-US" sz="1519" strike="noStrike" u="none">
                  <a:solidFill>
                    <a:srgbClr val="FFFFFF"/>
                  </a:solidFill>
                  <a:latin typeface="Avenir"/>
                  <a:ea typeface="Avenir"/>
                  <a:cs typeface="Avenir"/>
                  <a:sym typeface="Avenir"/>
                </a:rPr>
                <a:t>These cases demonstrate how companies successfully navigated complex regional changes through a combination of forward planning, careful timing, and strategic relationship development in destination regions. The most effective relocations maintained critical operational continuity while gradually shifting capabilities to new locations.</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4077" y="-14291"/>
            <a:ext cx="2609523" cy="2124807"/>
          </a:xfrm>
          <a:custGeom>
            <a:avLst/>
            <a:gdLst/>
            <a:ahLst/>
            <a:cxnLst/>
            <a:rect r="r" b="b" t="t" l="l"/>
            <a:pathLst>
              <a:path h="2124807" w="2609523">
                <a:moveTo>
                  <a:pt x="2609523" y="0"/>
                </a:moveTo>
                <a:lnTo>
                  <a:pt x="0" y="0"/>
                </a:lnTo>
                <a:lnTo>
                  <a:pt x="0" y="2124807"/>
                </a:lnTo>
                <a:lnTo>
                  <a:pt x="2609523" y="2124807"/>
                </a:lnTo>
                <a:lnTo>
                  <a:pt x="2609523" y="0"/>
                </a:lnTo>
                <a:close/>
              </a:path>
            </a:pathLst>
          </a:custGeom>
          <a:blipFill>
            <a:blip r:embed="rId3"/>
            <a:stretch>
              <a:fillRect l="0" t="-45" r="0" b="-45"/>
            </a:stretch>
          </a:blipFill>
        </p:spPr>
      </p:sp>
      <p:sp>
        <p:nvSpPr>
          <p:cNvPr name="Freeform 4" id="4"/>
          <p:cNvSpPr/>
          <p:nvPr/>
        </p:nvSpPr>
        <p:spPr>
          <a:xfrm flipH="false" flipV="false" rot="0">
            <a:off x="3620785" y="265838"/>
            <a:ext cx="2978153" cy="629031"/>
          </a:xfrm>
          <a:custGeom>
            <a:avLst/>
            <a:gdLst/>
            <a:ahLst/>
            <a:cxnLst/>
            <a:rect r="r" b="b" t="t" l="l"/>
            <a:pathLst>
              <a:path h="629031" w="2978153">
                <a:moveTo>
                  <a:pt x="0" y="0"/>
                </a:moveTo>
                <a:lnTo>
                  <a:pt x="2978153" y="0"/>
                </a:lnTo>
                <a:lnTo>
                  <a:pt x="2978153" y="629031"/>
                </a:lnTo>
                <a:lnTo>
                  <a:pt x="0" y="629031"/>
                </a:lnTo>
                <a:lnTo>
                  <a:pt x="0" y="0"/>
                </a:lnTo>
                <a:close/>
              </a:path>
            </a:pathLst>
          </a:custGeom>
          <a:blipFill>
            <a:blip r:embed="rId4"/>
            <a:stretch>
              <a:fillRect l="0" t="-45" r="0" b="-45"/>
            </a:stretch>
          </a:blipFill>
        </p:spPr>
      </p:sp>
      <p:sp>
        <p:nvSpPr>
          <p:cNvPr name="Freeform 5" id="5"/>
          <p:cNvSpPr/>
          <p:nvPr/>
        </p:nvSpPr>
        <p:spPr>
          <a:xfrm flipH="false" flipV="false" rot="0">
            <a:off x="216203" y="317988"/>
            <a:ext cx="2338383" cy="614981"/>
          </a:xfrm>
          <a:custGeom>
            <a:avLst/>
            <a:gdLst/>
            <a:ahLst/>
            <a:cxnLst/>
            <a:rect r="r" b="b" t="t" l="l"/>
            <a:pathLst>
              <a:path h="614981" w="2338383">
                <a:moveTo>
                  <a:pt x="0" y="0"/>
                </a:moveTo>
                <a:lnTo>
                  <a:pt x="2338383" y="0"/>
                </a:lnTo>
                <a:lnTo>
                  <a:pt x="2338383" y="614981"/>
                </a:lnTo>
                <a:lnTo>
                  <a:pt x="0" y="614981"/>
                </a:lnTo>
                <a:lnTo>
                  <a:pt x="0" y="0"/>
                </a:lnTo>
                <a:close/>
              </a:path>
            </a:pathLst>
          </a:custGeom>
          <a:blipFill>
            <a:blip r:embed="rId5"/>
            <a:stretch>
              <a:fillRect l="-9843" t="-117544" r="-12372" b="-128542"/>
            </a:stretch>
          </a:blipFill>
        </p:spPr>
      </p:sp>
      <p:sp>
        <p:nvSpPr>
          <p:cNvPr name="Freeform 6" id="6"/>
          <p:cNvSpPr/>
          <p:nvPr/>
        </p:nvSpPr>
        <p:spPr>
          <a:xfrm flipH="false" flipV="false" rot="0">
            <a:off x="59807" y="6684657"/>
            <a:ext cx="1228324" cy="384960"/>
          </a:xfrm>
          <a:custGeom>
            <a:avLst/>
            <a:gdLst/>
            <a:ahLst/>
            <a:cxnLst/>
            <a:rect r="r" b="b" t="t" l="l"/>
            <a:pathLst>
              <a:path h="384960" w="1228324">
                <a:moveTo>
                  <a:pt x="0" y="0"/>
                </a:moveTo>
                <a:lnTo>
                  <a:pt x="1228323" y="0"/>
                </a:lnTo>
                <a:lnTo>
                  <a:pt x="1228323" y="384959"/>
                </a:lnTo>
                <a:lnTo>
                  <a:pt x="0" y="384959"/>
                </a:lnTo>
                <a:lnTo>
                  <a:pt x="0" y="0"/>
                </a:lnTo>
                <a:close/>
              </a:path>
            </a:pathLst>
          </a:custGeom>
          <a:blipFill>
            <a:blip r:embed="rId6"/>
            <a:stretch>
              <a:fillRect l="0" t="-63" r="0" b="-63"/>
            </a:stretch>
          </a:blipFill>
        </p:spPr>
      </p:sp>
      <p:grpSp>
        <p:nvGrpSpPr>
          <p:cNvPr name="Group 7" id="7"/>
          <p:cNvGrpSpPr/>
          <p:nvPr/>
        </p:nvGrpSpPr>
        <p:grpSpPr>
          <a:xfrm rot="0">
            <a:off x="-8973" y="1022152"/>
            <a:ext cx="3223146" cy="443442"/>
            <a:chOff x="0" y="0"/>
            <a:chExt cx="566663" cy="77962"/>
          </a:xfrm>
        </p:grpSpPr>
        <p:sp>
          <p:nvSpPr>
            <p:cNvPr name="Freeform 8" id="8"/>
            <p:cNvSpPr/>
            <p:nvPr/>
          </p:nvSpPr>
          <p:spPr>
            <a:xfrm flipH="false" flipV="false" rot="0">
              <a:off x="0" y="0"/>
              <a:ext cx="566663" cy="77962"/>
            </a:xfrm>
            <a:custGeom>
              <a:avLst/>
              <a:gdLst/>
              <a:ahLst/>
              <a:cxnLst/>
              <a:rect r="r" b="b" t="t" l="l"/>
              <a:pathLst>
                <a:path h="77962" w="566663">
                  <a:moveTo>
                    <a:pt x="0" y="0"/>
                  </a:moveTo>
                  <a:lnTo>
                    <a:pt x="566663" y="0"/>
                  </a:lnTo>
                  <a:lnTo>
                    <a:pt x="566663" y="77962"/>
                  </a:lnTo>
                  <a:lnTo>
                    <a:pt x="0" y="77962"/>
                  </a:lnTo>
                  <a:close/>
                </a:path>
              </a:pathLst>
            </a:custGeom>
            <a:solidFill>
              <a:srgbClr val="233E7A"/>
            </a:solidFill>
          </p:spPr>
        </p:sp>
        <p:sp>
          <p:nvSpPr>
            <p:cNvPr name="TextBox 9" id="9"/>
            <p:cNvSpPr txBox="true"/>
            <p:nvPr/>
          </p:nvSpPr>
          <p:spPr>
            <a:xfrm>
              <a:off x="0" y="-76200"/>
              <a:ext cx="566663"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Mergers &amp; Acquisitions</a:t>
              </a:r>
            </a:p>
          </p:txBody>
        </p:sp>
      </p:grpSp>
      <p:grpSp>
        <p:nvGrpSpPr>
          <p:cNvPr name="Group 10" id="10"/>
          <p:cNvGrpSpPr/>
          <p:nvPr/>
        </p:nvGrpSpPr>
        <p:grpSpPr>
          <a:xfrm rot="0">
            <a:off x="8973" y="6569225"/>
            <a:ext cx="9753600" cy="754910"/>
            <a:chOff x="0" y="0"/>
            <a:chExt cx="13004800" cy="1006547"/>
          </a:xfrm>
        </p:grpSpPr>
        <p:grpSp>
          <p:nvGrpSpPr>
            <p:cNvPr name="Group 11" id="11"/>
            <p:cNvGrpSpPr/>
            <p:nvPr/>
          </p:nvGrpSpPr>
          <p:grpSpPr>
            <a:xfrm rot="0">
              <a:off x="0" y="0"/>
              <a:ext cx="13004800" cy="1006547"/>
              <a:chOff x="0" y="0"/>
              <a:chExt cx="3495470" cy="270543"/>
            </a:xfrm>
          </p:grpSpPr>
          <p:sp>
            <p:nvSpPr>
              <p:cNvPr name="Freeform 12" id="12"/>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3" id="13"/>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5" id="15"/>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6" id="16"/>
            <p:cNvGrpSpPr/>
            <p:nvPr/>
          </p:nvGrpSpPr>
          <p:grpSpPr>
            <a:xfrm rot="0">
              <a:off x="1748214" y="0"/>
              <a:ext cx="8787340" cy="1006547"/>
              <a:chOff x="0" y="0"/>
              <a:chExt cx="2361888" cy="270543"/>
            </a:xfrm>
          </p:grpSpPr>
          <p:sp>
            <p:nvSpPr>
              <p:cNvPr name="Freeform 17" id="17"/>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8" id="18"/>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9" id="19"/>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0" id="20"/>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1" id="21"/>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2" id="22"/>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3" id="23"/>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4" id="24"/>
          <p:cNvGrpSpPr/>
          <p:nvPr/>
        </p:nvGrpSpPr>
        <p:grpSpPr>
          <a:xfrm rot="0">
            <a:off x="216203" y="5359740"/>
            <a:ext cx="9048605" cy="1586941"/>
            <a:chOff x="0" y="0"/>
            <a:chExt cx="12064806" cy="2115921"/>
          </a:xfrm>
        </p:grpSpPr>
        <p:grpSp>
          <p:nvGrpSpPr>
            <p:cNvPr name="Group 25" id="25"/>
            <p:cNvGrpSpPr/>
            <p:nvPr/>
          </p:nvGrpSpPr>
          <p:grpSpPr>
            <a:xfrm rot="0">
              <a:off x="0" y="0"/>
              <a:ext cx="12064806" cy="1282236"/>
              <a:chOff x="0" y="0"/>
              <a:chExt cx="1590841" cy="169073"/>
            </a:xfrm>
          </p:grpSpPr>
          <p:sp>
            <p:nvSpPr>
              <p:cNvPr name="Freeform 26" id="26"/>
              <p:cNvSpPr/>
              <p:nvPr/>
            </p:nvSpPr>
            <p:spPr>
              <a:xfrm flipH="false" flipV="false" rot="0">
                <a:off x="0" y="0"/>
                <a:ext cx="1590841" cy="169073"/>
              </a:xfrm>
              <a:custGeom>
                <a:avLst/>
                <a:gdLst/>
                <a:ahLst/>
                <a:cxnLst/>
                <a:rect r="r" b="b" t="t" l="l"/>
                <a:pathLst>
                  <a:path h="169073" w="1590841">
                    <a:moveTo>
                      <a:pt x="0" y="0"/>
                    </a:moveTo>
                    <a:lnTo>
                      <a:pt x="1590841" y="0"/>
                    </a:lnTo>
                    <a:lnTo>
                      <a:pt x="1590841" y="169073"/>
                    </a:lnTo>
                    <a:lnTo>
                      <a:pt x="0" y="169073"/>
                    </a:lnTo>
                    <a:close/>
                  </a:path>
                </a:pathLst>
              </a:custGeom>
              <a:solidFill>
                <a:srgbClr val="016EB5"/>
              </a:solidFill>
              <a:ln cap="sq">
                <a:noFill/>
                <a:prstDash val="solid"/>
                <a:miter/>
              </a:ln>
            </p:spPr>
          </p:sp>
          <p:sp>
            <p:nvSpPr>
              <p:cNvPr name="TextBox 27" id="27"/>
              <p:cNvSpPr txBox="true"/>
              <p:nvPr/>
            </p:nvSpPr>
            <p:spPr>
              <a:xfrm>
                <a:off x="0" y="-28575"/>
                <a:ext cx="1590841" cy="197648"/>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28" id="28"/>
            <p:cNvGrpSpPr/>
            <p:nvPr/>
          </p:nvGrpSpPr>
          <p:grpSpPr>
            <a:xfrm rot="0">
              <a:off x="263787" y="226955"/>
              <a:ext cx="11621708" cy="1888966"/>
              <a:chOff x="0" y="0"/>
              <a:chExt cx="15760016" cy="2561597"/>
            </a:xfrm>
          </p:grpSpPr>
          <p:sp>
            <p:nvSpPr>
              <p:cNvPr name="Freeform 29" id="29"/>
              <p:cNvSpPr/>
              <p:nvPr/>
            </p:nvSpPr>
            <p:spPr>
              <a:xfrm flipH="false" flipV="false" rot="0">
                <a:off x="0" y="0"/>
                <a:ext cx="15760016" cy="2561597"/>
              </a:xfrm>
              <a:custGeom>
                <a:avLst/>
                <a:gdLst/>
                <a:ahLst/>
                <a:cxnLst/>
                <a:rect r="r" b="b" t="t" l="l"/>
                <a:pathLst>
                  <a:path h="2561597" w="15760016">
                    <a:moveTo>
                      <a:pt x="0" y="0"/>
                    </a:moveTo>
                    <a:lnTo>
                      <a:pt x="15760016" y="0"/>
                    </a:lnTo>
                    <a:lnTo>
                      <a:pt x="15760016" y="2561597"/>
                    </a:lnTo>
                    <a:lnTo>
                      <a:pt x="0" y="2561597"/>
                    </a:lnTo>
                    <a:close/>
                  </a:path>
                </a:pathLst>
              </a:custGeom>
              <a:solidFill>
                <a:srgbClr val="233E7A">
                  <a:alpha val="0"/>
                </a:srgbClr>
              </a:solidFill>
              <a:ln cap="sq">
                <a:noFill/>
                <a:prstDash val="solid"/>
                <a:miter/>
              </a:ln>
            </p:spPr>
          </p:sp>
          <p:sp>
            <p:nvSpPr>
              <p:cNvPr name="TextBox 30" id="30"/>
              <p:cNvSpPr txBox="true"/>
              <p:nvPr/>
            </p:nvSpPr>
            <p:spPr>
              <a:xfrm>
                <a:off x="0" y="-66675"/>
                <a:ext cx="15760016" cy="2628272"/>
              </a:xfrm>
              <a:prstGeom prst="rect">
                <a:avLst/>
              </a:prstGeom>
            </p:spPr>
            <p:txBody>
              <a:bodyPr anchor="t" rtlCol="false" tIns="0" lIns="0" bIns="0" rIns="0"/>
              <a:lstStyle/>
              <a:p>
                <a:pPr algn="ctr" marL="0" indent="0" lvl="0">
                  <a:lnSpc>
                    <a:spcPts val="2127"/>
                  </a:lnSpc>
                  <a:spcBef>
                    <a:spcPct val="0"/>
                  </a:spcBef>
                </a:pPr>
                <a:r>
                  <a:rPr lang="en-US" sz="1519">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h</a:t>
                </a:r>
                <a:r>
                  <a:rPr lang="en-US" sz="1519" strike="noStrike" u="none">
                    <a:solidFill>
                      <a:srgbClr val="FFFFFF"/>
                    </a:solidFill>
                    <a:latin typeface="Avenir"/>
                    <a:ea typeface="Avenir"/>
                    <a:cs typeface="Avenir"/>
                    <a:sym typeface="Avenir"/>
                  </a:rPr>
                  <a:t>is</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co</a:t>
                </a:r>
                <a:r>
                  <a:rPr lang="en-US" sz="1519" strike="noStrike" u="none">
                    <a:solidFill>
                      <a:srgbClr val="FFFFFF"/>
                    </a:solidFill>
                    <a:latin typeface="Avenir"/>
                    <a:ea typeface="Avenir"/>
                    <a:cs typeface="Avenir"/>
                    <a:sym typeface="Avenir"/>
                  </a:rPr>
                  <a:t>m</a:t>
                </a:r>
                <a:r>
                  <a:rPr lang="en-US" sz="1519" strike="noStrike" u="none">
                    <a:solidFill>
                      <a:srgbClr val="FFFFFF"/>
                    </a:solidFill>
                    <a:latin typeface="Avenir"/>
                    <a:ea typeface="Avenir"/>
                    <a:cs typeface="Avenir"/>
                    <a:sym typeface="Avenir"/>
                  </a:rPr>
                  <a:t>p</a:t>
                </a:r>
                <a:r>
                  <a:rPr lang="en-US" sz="1519" strike="noStrike" u="none">
                    <a:solidFill>
                      <a:srgbClr val="FFFFFF"/>
                    </a:solidFill>
                    <a:latin typeface="Avenir"/>
                    <a:ea typeface="Avenir"/>
                    <a:cs typeface="Avenir"/>
                    <a:sym typeface="Avenir"/>
                  </a:rPr>
                  <a:t>rehensi</a:t>
                </a:r>
                <a:r>
                  <a:rPr lang="en-US" sz="1519" strike="noStrike" u="none">
                    <a:solidFill>
                      <a:srgbClr val="FFFFFF"/>
                    </a:solidFill>
                    <a:latin typeface="Avenir"/>
                    <a:ea typeface="Avenir"/>
                    <a:cs typeface="Avenir"/>
                    <a:sym typeface="Avenir"/>
                  </a:rPr>
                  <a:t>ve</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re</a:t>
                </a:r>
                <a:r>
                  <a:rPr lang="en-US" sz="1519" strike="noStrike" u="none">
                    <a:solidFill>
                      <a:srgbClr val="FFFFFF"/>
                    </a:solidFill>
                    <a:latin typeface="Avenir"/>
                    <a:ea typeface="Avenir"/>
                    <a:cs typeface="Avenir"/>
                    <a:sym typeface="Avenir"/>
                  </a:rPr>
                  <a:t>s</a:t>
                </a:r>
                <a:r>
                  <a:rPr lang="en-US" sz="1519" strike="noStrike" u="none">
                    <a:solidFill>
                      <a:srgbClr val="FFFFFF"/>
                    </a:solidFill>
                    <a:latin typeface="Avenir"/>
                    <a:ea typeface="Avenir"/>
                    <a:cs typeface="Avenir"/>
                    <a:sym typeface="Avenir"/>
                  </a:rPr>
                  <a:t>tructur</a:t>
                </a:r>
                <a:r>
                  <a:rPr lang="en-US" sz="1519" strike="noStrike" u="none">
                    <a:solidFill>
                      <a:srgbClr val="FFFFFF"/>
                    </a:solidFill>
                    <a:latin typeface="Avenir"/>
                    <a:ea typeface="Avenir"/>
                    <a:cs typeface="Avenir"/>
                    <a:sym typeface="Avenir"/>
                  </a:rPr>
                  <a:t>in</a:t>
                </a:r>
                <a:r>
                  <a:rPr lang="en-US" sz="1519" strike="noStrike" u="none">
                    <a:solidFill>
                      <a:srgbClr val="FFFFFF"/>
                    </a:solidFill>
                    <a:latin typeface="Avenir"/>
                    <a:ea typeface="Avenir"/>
                    <a:cs typeface="Avenir"/>
                    <a:sym typeface="Avenir"/>
                  </a:rPr>
                  <a:t>g</a:t>
                </a:r>
                <a:r>
                  <a:rPr lang="en-US" sz="1519" strike="noStrike" u="none">
                    <a:solidFill>
                      <a:srgbClr val="FFFFFF"/>
                    </a:solidFill>
                    <a:latin typeface="Avenir"/>
                    <a:ea typeface="Avenir"/>
                    <a:cs typeface="Avenir"/>
                    <a:sym typeface="Avenir"/>
                  </a:rPr>
                  <a:t> of</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 resul</a:t>
                </a:r>
                <a:r>
                  <a:rPr lang="en-US" sz="1519" strike="noStrike" u="none">
                    <a:solidFill>
                      <a:srgbClr val="FFFFFF"/>
                    </a:solidFill>
                    <a:latin typeface="Avenir"/>
                    <a:ea typeface="Avenir"/>
                    <a:cs typeface="Avenir"/>
                    <a:sym typeface="Avenir"/>
                  </a:rPr>
                  <a:t>ts</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in bo</a:t>
                </a:r>
                <a:r>
                  <a:rPr lang="en-US" sz="1519" strike="noStrike" u="none">
                    <a:solidFill>
                      <a:srgbClr val="FFFFFF"/>
                    </a:solidFill>
                    <a:latin typeface="Avenir"/>
                    <a:ea typeface="Avenir"/>
                    <a:cs typeface="Avenir"/>
                    <a:sym typeface="Avenir"/>
                  </a:rPr>
                  <a:t>th </a:t>
                </a:r>
                <a:r>
                  <a:rPr lang="en-US" sz="1519" strike="noStrike" u="none">
                    <a:solidFill>
                      <a:srgbClr val="FFFFFF"/>
                    </a:solidFill>
                    <a:latin typeface="Avenir"/>
                    <a:ea typeface="Avenir"/>
                    <a:cs typeface="Avenir"/>
                    <a:sym typeface="Avenir"/>
                  </a:rPr>
                  <a:t>f</a:t>
                </a:r>
                <a:r>
                  <a:rPr lang="en-US" sz="1519" strike="noStrike" u="none">
                    <a:solidFill>
                      <a:srgbClr val="FFFFFF"/>
                    </a:solidFill>
                    <a:latin typeface="Avenir"/>
                    <a:ea typeface="Avenir"/>
                    <a:cs typeface="Avenir"/>
                    <a:sym typeface="Avenir"/>
                  </a:rPr>
                  <a:t>a</a:t>
                </a:r>
                <a:r>
                  <a:rPr lang="en-US" sz="1519" strike="noStrike" u="none">
                    <a:solidFill>
                      <a:srgbClr val="FFFFFF"/>
                    </a:solidFill>
                    <a:latin typeface="Avenir"/>
                    <a:ea typeface="Avenir"/>
                    <a:cs typeface="Avenir"/>
                    <a:sym typeface="Avenir"/>
                  </a:rPr>
                  <a:t>cili</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y</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cl</a:t>
                </a:r>
                <a:r>
                  <a:rPr lang="en-US" sz="1519" strike="noStrike" u="none">
                    <a:solidFill>
                      <a:srgbClr val="FFFFFF"/>
                    </a:solidFill>
                    <a:latin typeface="Avenir"/>
                    <a:ea typeface="Avenir"/>
                    <a:cs typeface="Avenir"/>
                    <a:sym typeface="Avenir"/>
                  </a:rPr>
                  <a:t>o</a:t>
                </a:r>
                <a:r>
                  <a:rPr lang="en-US" sz="1519" strike="noStrike" u="none">
                    <a:solidFill>
                      <a:srgbClr val="FFFFFF"/>
                    </a:solidFill>
                    <a:latin typeface="Avenir"/>
                    <a:ea typeface="Avenir"/>
                    <a:cs typeface="Avenir"/>
                    <a:sym typeface="Avenir"/>
                  </a:rPr>
                  <a:t>s</a:t>
                </a:r>
                <a:r>
                  <a:rPr lang="en-US" sz="1519" strike="noStrike" u="none">
                    <a:solidFill>
                      <a:srgbClr val="FFFFFF"/>
                    </a:solidFill>
                    <a:latin typeface="Avenir"/>
                    <a:ea typeface="Avenir"/>
                    <a:cs typeface="Avenir"/>
                    <a:sym typeface="Avenir"/>
                  </a:rPr>
                  <a:t>ure</a:t>
                </a:r>
                <a:r>
                  <a:rPr lang="en-US" sz="1519" strike="noStrike" u="none">
                    <a:solidFill>
                      <a:srgbClr val="FFFFFF"/>
                    </a:solidFill>
                    <a:latin typeface="Avenir"/>
                    <a:ea typeface="Avenir"/>
                    <a:cs typeface="Avenir"/>
                    <a:sym typeface="Avenir"/>
                  </a:rPr>
                  <a:t>s a</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d </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he</a:t>
                </a:r>
                <a:r>
                  <a:rPr lang="en-US" sz="1519" strike="noStrike" u="none">
                    <a:solidFill>
                      <a:srgbClr val="FFFFFF"/>
                    </a:solidFill>
                    <a:latin typeface="Avenir"/>
                    <a:ea typeface="Avenir"/>
                    <a:cs typeface="Avenir"/>
                    <a:sym typeface="Avenir"/>
                  </a:rPr>
                  <a:t> </a:t>
                </a:r>
                <a:r>
                  <a:rPr lang="en-US" sz="1519" strike="noStrike" u="none">
                    <a:solidFill>
                      <a:srgbClr val="FFFFFF"/>
                    </a:solidFill>
                    <a:latin typeface="Avenir"/>
                    <a:ea typeface="Avenir"/>
                    <a:cs typeface="Avenir"/>
                    <a:sym typeface="Avenir"/>
                  </a:rPr>
                  <a:t>str</a:t>
                </a:r>
                <a:r>
                  <a:rPr lang="en-US" sz="1519" strike="noStrike" u="none">
                    <a:solidFill>
                      <a:srgbClr val="FFFFFF"/>
                    </a:solidFill>
                    <a:latin typeface="Avenir"/>
                    <a:ea typeface="Avenir"/>
                    <a:cs typeface="Avenir"/>
                    <a:sym typeface="Avenir"/>
                  </a:rPr>
                  <a:t>at</a:t>
                </a:r>
                <a:r>
                  <a:rPr lang="en-US" sz="1519" strike="noStrike" u="none">
                    <a:solidFill>
                      <a:srgbClr val="FFFFFF"/>
                    </a:solidFill>
                    <a:latin typeface="Avenir"/>
                    <a:ea typeface="Avenir"/>
                    <a:cs typeface="Avenir"/>
                    <a:sym typeface="Avenir"/>
                  </a:rPr>
                  <a:t>eg</a:t>
                </a:r>
                <a:r>
                  <a:rPr lang="en-US" sz="1519" strike="noStrike" u="none">
                    <a:solidFill>
                      <a:srgbClr val="FFFFFF"/>
                    </a:solidFill>
                    <a:latin typeface="Avenir"/>
                    <a:ea typeface="Avenir"/>
                    <a:cs typeface="Avenir"/>
                    <a:sym typeface="Avenir"/>
                  </a:rPr>
                  <a:t>i</a:t>
                </a:r>
                <a:r>
                  <a:rPr lang="en-US" sz="1519" strike="noStrike" u="none">
                    <a:solidFill>
                      <a:srgbClr val="FFFFFF"/>
                    </a:solidFill>
                    <a:latin typeface="Avenir"/>
                    <a:ea typeface="Avenir"/>
                    <a:cs typeface="Avenir"/>
                    <a:sym typeface="Avenir"/>
                  </a:rPr>
                  <a:t>c</a:t>
                </a:r>
                <a:r>
                  <a:rPr lang="en-US" sz="1519" strike="noStrike" u="none">
                    <a:solidFill>
                      <a:srgbClr val="FFFFFF"/>
                    </a:solidFill>
                    <a:latin typeface="Avenir"/>
                    <a:ea typeface="Avenir"/>
                    <a:cs typeface="Avenir"/>
                    <a:sym typeface="Avenir"/>
                  </a:rPr>
                  <a:t> establish</a:t>
                </a:r>
                <a:r>
                  <a:rPr lang="en-US" sz="1519" strike="noStrike" u="none">
                    <a:solidFill>
                      <a:srgbClr val="FFFFFF"/>
                    </a:solidFill>
                    <a:latin typeface="Avenir"/>
                    <a:ea typeface="Avenir"/>
                    <a:cs typeface="Avenir"/>
                    <a:sym typeface="Avenir"/>
                  </a:rPr>
                  <a:t>m</a:t>
                </a:r>
                <a:r>
                  <a:rPr lang="en-US" sz="1519" strike="noStrike" u="none">
                    <a:solidFill>
                      <a:srgbClr val="FFFFFF"/>
                    </a:solidFill>
                    <a:latin typeface="Avenir"/>
                    <a:ea typeface="Avenir"/>
                    <a:cs typeface="Avenir"/>
                    <a:sym typeface="Avenir"/>
                  </a:rPr>
                  <a:t>ent o</a:t>
                </a:r>
                <a:r>
                  <a:rPr lang="en-US" sz="1519" strike="noStrike" u="none">
                    <a:solidFill>
                      <a:srgbClr val="FFFFFF"/>
                    </a:solidFill>
                    <a:latin typeface="Avenir"/>
                    <a:ea typeface="Avenir"/>
                    <a:cs typeface="Avenir"/>
                    <a:sym typeface="Avenir"/>
                  </a:rPr>
                  <a:t>f</a:t>
                </a:r>
                <a:r>
                  <a:rPr lang="en-US" sz="1519" strike="noStrike" u="none">
                    <a:solidFill>
                      <a:srgbClr val="FFFFFF"/>
                    </a:solidFill>
                    <a:latin typeface="Avenir"/>
                    <a:ea typeface="Avenir"/>
                    <a:cs typeface="Avenir"/>
                    <a:sym typeface="Avenir"/>
                  </a:rPr>
                  <a:t> ne</a:t>
                </a:r>
                <a:r>
                  <a:rPr lang="en-US" sz="1519" strike="noStrike" u="none">
                    <a:solidFill>
                      <a:srgbClr val="FFFFFF"/>
                    </a:solidFill>
                    <a:latin typeface="Avenir"/>
                    <a:ea typeface="Avenir"/>
                    <a:cs typeface="Avenir"/>
                    <a:sym typeface="Avenir"/>
                  </a:rPr>
                  <a:t>w</a:t>
                </a:r>
                <a:r>
                  <a:rPr lang="en-US" sz="1519" strike="noStrike" u="none">
                    <a:solidFill>
                      <a:srgbClr val="FFFFFF"/>
                    </a:solidFill>
                    <a:latin typeface="Avenir"/>
                    <a:ea typeface="Avenir"/>
                    <a:cs typeface="Avenir"/>
                    <a:sym typeface="Avenir"/>
                  </a:rPr>
                  <a:t> locations </a:t>
                </a:r>
                <a:r>
                  <a:rPr lang="en-US" sz="1519" strike="noStrike" u="none">
                    <a:solidFill>
                      <a:srgbClr val="FFFFFF"/>
                    </a:solidFill>
                    <a:latin typeface="Avenir"/>
                    <a:ea typeface="Avenir"/>
                    <a:cs typeface="Avenir"/>
                    <a:sym typeface="Avenir"/>
                  </a:rPr>
                  <a:t>de</a:t>
                </a:r>
                <a:r>
                  <a:rPr lang="en-US" sz="1519" strike="noStrike" u="none">
                    <a:solidFill>
                      <a:srgbClr val="FFFFFF"/>
                    </a:solidFill>
                    <a:latin typeface="Avenir"/>
                    <a:ea typeface="Avenir"/>
                    <a:cs typeface="Avenir"/>
                    <a:sym typeface="Avenir"/>
                  </a:rPr>
                  <a:t>si</a:t>
                </a:r>
                <a:r>
                  <a:rPr lang="en-US" sz="1519" strike="noStrike" u="none">
                    <a:solidFill>
                      <a:srgbClr val="FFFFFF"/>
                    </a:solidFill>
                    <a:latin typeface="Avenir"/>
                    <a:ea typeface="Avenir"/>
                    <a:cs typeface="Avenir"/>
                    <a:sym typeface="Avenir"/>
                  </a:rPr>
                  <a:t>g</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ed</a:t>
                </a:r>
                <a:r>
                  <a:rPr lang="en-US" sz="1519" strike="noStrike" u="none">
                    <a:solidFill>
                      <a:srgbClr val="FFFFFF"/>
                    </a:solidFill>
                    <a:latin typeface="Avenir"/>
                    <a:ea typeface="Avenir"/>
                    <a:cs typeface="Avenir"/>
                    <a:sym typeface="Avenir"/>
                  </a:rPr>
                  <a:t> to le</a:t>
                </a:r>
                <a:r>
                  <a:rPr lang="en-US" sz="1519" strike="noStrike" u="none">
                    <a:solidFill>
                      <a:srgbClr val="FFFFFF"/>
                    </a:solidFill>
                    <a:latin typeface="Avenir"/>
                    <a:ea typeface="Avenir"/>
                    <a:cs typeface="Avenir"/>
                    <a:sym typeface="Avenir"/>
                  </a:rPr>
                  <a:t>v</a:t>
                </a:r>
                <a:r>
                  <a:rPr lang="en-US" sz="1519" strike="noStrike" u="none">
                    <a:solidFill>
                      <a:srgbClr val="FFFFFF"/>
                    </a:solidFill>
                    <a:latin typeface="Avenir"/>
                    <a:ea typeface="Avenir"/>
                    <a:cs typeface="Avenir"/>
                    <a:sym typeface="Avenir"/>
                  </a:rPr>
                  <a:t>er</a:t>
                </a:r>
                <a:r>
                  <a:rPr lang="en-US" sz="1519" strike="noStrike" u="none">
                    <a:solidFill>
                      <a:srgbClr val="FFFFFF"/>
                    </a:solidFill>
                    <a:latin typeface="Avenir"/>
                    <a:ea typeface="Avenir"/>
                    <a:cs typeface="Avenir"/>
                    <a:sym typeface="Avenir"/>
                  </a:rPr>
                  <a:t>ag</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 th</a:t>
                </a:r>
                <a:r>
                  <a:rPr lang="en-US" sz="1519" strike="noStrike" u="none">
                    <a:solidFill>
                      <a:srgbClr val="FFFFFF"/>
                    </a:solidFill>
                    <a:latin typeface="Avenir"/>
                    <a:ea typeface="Avenir"/>
                    <a:cs typeface="Avenir"/>
                    <a:sym typeface="Avenir"/>
                  </a:rPr>
                  <a:t>e </a:t>
                </a:r>
                <a:r>
                  <a:rPr lang="en-US" sz="1519" strike="noStrike" u="none">
                    <a:solidFill>
                      <a:srgbClr val="FFFFFF"/>
                    </a:solidFill>
                    <a:latin typeface="Avenir"/>
                    <a:ea typeface="Avenir"/>
                    <a:cs typeface="Avenir"/>
                    <a:sym typeface="Avenir"/>
                  </a:rPr>
                  <a:t>combi</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e</a:t>
                </a:r>
                <a:r>
                  <a:rPr lang="en-US" sz="1519" strike="noStrike" u="none">
                    <a:solidFill>
                      <a:srgbClr val="FFFFFF"/>
                    </a:solidFill>
                    <a:latin typeface="Avenir"/>
                    <a:ea typeface="Avenir"/>
                    <a:cs typeface="Avenir"/>
                    <a:sym typeface="Avenir"/>
                  </a:rPr>
                  <a:t>d </a:t>
                </a:r>
                <a:r>
                  <a:rPr lang="en-US" sz="1519" strike="noStrike" u="none">
                    <a:solidFill>
                      <a:srgbClr val="FFFFFF"/>
                    </a:solidFill>
                    <a:latin typeface="Avenir"/>
                    <a:ea typeface="Avenir"/>
                    <a:cs typeface="Avenir"/>
                    <a:sym typeface="Avenir"/>
                  </a:rPr>
                  <a:t>st</a:t>
                </a:r>
                <a:r>
                  <a:rPr lang="en-US" sz="1519" strike="noStrike" u="none">
                    <a:solidFill>
                      <a:srgbClr val="FFFFFF"/>
                    </a:solidFill>
                    <a:latin typeface="Avenir"/>
                    <a:ea typeface="Avenir"/>
                    <a:cs typeface="Avenir"/>
                    <a:sym typeface="Avenir"/>
                  </a:rPr>
                  <a:t>re</a:t>
                </a:r>
                <a:r>
                  <a:rPr lang="en-US" sz="1519" strike="noStrike" u="none">
                    <a:solidFill>
                      <a:srgbClr val="FFFFFF"/>
                    </a:solidFill>
                    <a:latin typeface="Avenir"/>
                    <a:ea typeface="Avenir"/>
                    <a:cs typeface="Avenir"/>
                    <a:sym typeface="Avenir"/>
                  </a:rPr>
                  <a:t>n</a:t>
                </a:r>
                <a:r>
                  <a:rPr lang="en-US" sz="1519" strike="noStrike" u="none">
                    <a:solidFill>
                      <a:srgbClr val="FFFFFF"/>
                    </a:solidFill>
                    <a:latin typeface="Avenir"/>
                    <a:ea typeface="Avenir"/>
                    <a:cs typeface="Avenir"/>
                    <a:sym typeface="Avenir"/>
                  </a:rPr>
                  <a:t>gt</a:t>
                </a:r>
                <a:r>
                  <a:rPr lang="en-US" sz="1519" strike="noStrike" u="none">
                    <a:solidFill>
                      <a:srgbClr val="FFFFFF"/>
                    </a:solidFill>
                    <a:latin typeface="Avenir"/>
                    <a:ea typeface="Avenir"/>
                    <a:cs typeface="Avenir"/>
                    <a:sym typeface="Avenir"/>
                  </a:rPr>
                  <a:t>h</a:t>
                </a:r>
                <a:r>
                  <a:rPr lang="en-US" sz="1519" strike="noStrike" u="none">
                    <a:solidFill>
                      <a:srgbClr val="FFFFFF"/>
                    </a:solidFill>
                    <a:latin typeface="Avenir"/>
                    <a:ea typeface="Avenir"/>
                    <a:cs typeface="Avenir"/>
                    <a:sym typeface="Avenir"/>
                  </a:rPr>
                  <a:t>s o</a:t>
                </a:r>
                <a:r>
                  <a:rPr lang="en-US" sz="1519" strike="noStrike" u="none">
                    <a:solidFill>
                      <a:srgbClr val="FFFFFF"/>
                    </a:solidFill>
                    <a:latin typeface="Avenir"/>
                    <a:ea typeface="Avenir"/>
                    <a:cs typeface="Avenir"/>
                    <a:sym typeface="Avenir"/>
                  </a:rPr>
                  <a:t>f</a:t>
                </a:r>
                <a:r>
                  <a:rPr lang="en-US" sz="1519" strike="noStrike" u="none">
                    <a:solidFill>
                      <a:srgbClr val="FFFFFF"/>
                    </a:solidFill>
                    <a:latin typeface="Avenir"/>
                    <a:ea typeface="Avenir"/>
                    <a:cs typeface="Avenir"/>
                    <a:sym typeface="Avenir"/>
                  </a:rPr>
                  <a:t> bo</a:t>
                </a:r>
                <a:r>
                  <a:rPr lang="en-US" sz="1519" strike="noStrike" u="none">
                    <a:solidFill>
                      <a:srgbClr val="FFFFFF"/>
                    </a:solidFill>
                    <a:latin typeface="Avenir"/>
                    <a:ea typeface="Avenir"/>
                    <a:cs typeface="Avenir"/>
                    <a:sym typeface="Avenir"/>
                  </a:rPr>
                  <a:t>t</a:t>
                </a:r>
                <a:r>
                  <a:rPr lang="en-US" sz="1519" strike="noStrike" u="none">
                    <a:solidFill>
                      <a:srgbClr val="FFFFFF"/>
                    </a:solidFill>
                    <a:latin typeface="Avenir"/>
                    <a:ea typeface="Avenir"/>
                    <a:cs typeface="Avenir"/>
                    <a:sym typeface="Avenir"/>
                  </a:rPr>
                  <a:t>h o</a:t>
                </a:r>
                <a:r>
                  <a:rPr lang="en-US" sz="1519" strike="noStrike" u="none">
                    <a:solidFill>
                      <a:srgbClr val="FFFFFF"/>
                    </a:solidFill>
                    <a:latin typeface="Avenir"/>
                    <a:ea typeface="Avenir"/>
                    <a:cs typeface="Avenir"/>
                    <a:sym typeface="Avenir"/>
                  </a:rPr>
                  <a:t>rg</a:t>
                </a:r>
                <a:r>
                  <a:rPr lang="en-US" sz="1519" strike="noStrike" u="none">
                    <a:solidFill>
                      <a:srgbClr val="FFFFFF"/>
                    </a:solidFill>
                    <a:latin typeface="Avenir"/>
                    <a:ea typeface="Avenir"/>
                    <a:cs typeface="Avenir"/>
                    <a:sym typeface="Avenir"/>
                  </a:rPr>
                  <a:t>ani</a:t>
                </a:r>
                <a:r>
                  <a:rPr lang="en-US" sz="1519" strike="noStrike" u="none">
                    <a:solidFill>
                      <a:srgbClr val="FFFFFF"/>
                    </a:solidFill>
                    <a:latin typeface="Avenir"/>
                    <a:ea typeface="Avenir"/>
                    <a:cs typeface="Avenir"/>
                    <a:sym typeface="Avenir"/>
                  </a:rPr>
                  <a:t>z</a:t>
                </a:r>
                <a:r>
                  <a:rPr lang="en-US" sz="1519" strike="noStrike" u="none">
                    <a:solidFill>
                      <a:srgbClr val="FFFFFF"/>
                    </a:solidFill>
                    <a:latin typeface="Avenir"/>
                    <a:ea typeface="Avenir"/>
                    <a:cs typeface="Avenir"/>
                    <a:sym typeface="Avenir"/>
                  </a:rPr>
                  <a:t>ations.</a:t>
                </a:r>
              </a:p>
            </p:txBody>
          </p:sp>
        </p:grpSp>
      </p:grpSp>
      <p:grpSp>
        <p:nvGrpSpPr>
          <p:cNvPr name="Group 31" id="31"/>
          <p:cNvGrpSpPr/>
          <p:nvPr/>
        </p:nvGrpSpPr>
        <p:grpSpPr>
          <a:xfrm rot="0">
            <a:off x="485219" y="1699936"/>
            <a:ext cx="8779589" cy="751402"/>
            <a:chOff x="0" y="0"/>
            <a:chExt cx="21948972" cy="1878506"/>
          </a:xfrm>
        </p:grpSpPr>
        <p:sp>
          <p:nvSpPr>
            <p:cNvPr name="Freeform 32" id="32"/>
            <p:cNvSpPr/>
            <p:nvPr/>
          </p:nvSpPr>
          <p:spPr>
            <a:xfrm flipH="false" flipV="false" rot="0">
              <a:off x="0" y="0"/>
              <a:ext cx="21948972" cy="1878506"/>
            </a:xfrm>
            <a:custGeom>
              <a:avLst/>
              <a:gdLst/>
              <a:ahLst/>
              <a:cxnLst/>
              <a:rect r="r" b="b" t="t" l="l"/>
              <a:pathLst>
                <a:path h="1878506" w="21948972">
                  <a:moveTo>
                    <a:pt x="0" y="0"/>
                  </a:moveTo>
                  <a:lnTo>
                    <a:pt x="21948972" y="0"/>
                  </a:lnTo>
                  <a:lnTo>
                    <a:pt x="21948972" y="1878506"/>
                  </a:lnTo>
                  <a:lnTo>
                    <a:pt x="0" y="1878506"/>
                  </a:lnTo>
                  <a:close/>
                </a:path>
              </a:pathLst>
            </a:custGeom>
            <a:solidFill>
              <a:srgbClr val="000000">
                <a:alpha val="0"/>
              </a:srgbClr>
            </a:solidFill>
          </p:spPr>
        </p:sp>
        <p:sp>
          <p:nvSpPr>
            <p:cNvPr name="TextBox 33" id="33"/>
            <p:cNvSpPr txBox="true"/>
            <p:nvPr/>
          </p:nvSpPr>
          <p:spPr>
            <a:xfrm>
              <a:off x="0" y="-57150"/>
              <a:ext cx="21948972" cy="1935656"/>
            </a:xfrm>
            <a:prstGeom prst="rect">
              <a:avLst/>
            </a:prstGeom>
          </p:spPr>
          <p:txBody>
            <a:bodyPr anchor="t" rtlCol="false" tIns="0" lIns="0" bIns="0" rIns="0"/>
            <a:lstStyle/>
            <a:p>
              <a:pPr algn="l" marL="0" indent="0" lvl="0">
                <a:lnSpc>
                  <a:spcPts val="1982"/>
                </a:lnSpc>
                <a:spcBef>
                  <a:spcPct val="0"/>
                </a:spcBef>
              </a:pPr>
              <a:r>
                <a:rPr lang="en-US" sz="1416" strike="noStrike" u="none">
                  <a:solidFill>
                    <a:srgbClr val="000000"/>
                  </a:solidFill>
                  <a:latin typeface="Avenir"/>
                  <a:ea typeface="Avenir"/>
                  <a:cs typeface="Avenir"/>
                  <a:sym typeface="Avenir"/>
                </a:rPr>
                <a:t>When companies merge or one acquires another, they unite not just capital and intellectual assets but also physical networks including plants, offices, logistics centers, distribution channels, and supplier relationships. This integration necessitates strategic reconfiguration of the combined entity's geographic footprint.</a:t>
              </a:r>
            </a:p>
          </p:txBody>
        </p:sp>
      </p:grpSp>
      <p:grpSp>
        <p:nvGrpSpPr>
          <p:cNvPr name="Group 34" id="34"/>
          <p:cNvGrpSpPr/>
          <p:nvPr/>
        </p:nvGrpSpPr>
        <p:grpSpPr>
          <a:xfrm rot="0">
            <a:off x="482679" y="2843270"/>
            <a:ext cx="316945" cy="316945"/>
            <a:chOff x="0" y="0"/>
            <a:chExt cx="792362" cy="792362"/>
          </a:xfrm>
        </p:grpSpPr>
        <p:sp>
          <p:nvSpPr>
            <p:cNvPr name="Freeform 35" id="35"/>
            <p:cNvSpPr/>
            <p:nvPr/>
          </p:nvSpPr>
          <p:spPr>
            <a:xfrm flipH="false" flipV="false" rot="0">
              <a:off x="6350" y="6350"/>
              <a:ext cx="779653" cy="779653"/>
            </a:xfrm>
            <a:custGeom>
              <a:avLst/>
              <a:gdLst/>
              <a:ahLst/>
              <a:cxnLst/>
              <a:rect r="r" b="b" t="t" l="l"/>
              <a:pathLst>
                <a:path h="779653" w="779653">
                  <a:moveTo>
                    <a:pt x="0" y="15240"/>
                  </a:moveTo>
                  <a:cubicBezTo>
                    <a:pt x="0" y="6858"/>
                    <a:pt x="6858" y="0"/>
                    <a:pt x="15240" y="0"/>
                  </a:cubicBezTo>
                  <a:lnTo>
                    <a:pt x="764413" y="0"/>
                  </a:lnTo>
                  <a:cubicBezTo>
                    <a:pt x="772795" y="0"/>
                    <a:pt x="779653" y="6858"/>
                    <a:pt x="779653" y="15240"/>
                  </a:cubicBezTo>
                  <a:lnTo>
                    <a:pt x="779653" y="764413"/>
                  </a:lnTo>
                  <a:cubicBezTo>
                    <a:pt x="779653" y="772795"/>
                    <a:pt x="772795" y="779653"/>
                    <a:pt x="764413" y="779653"/>
                  </a:cubicBezTo>
                  <a:lnTo>
                    <a:pt x="15240" y="779653"/>
                  </a:lnTo>
                  <a:cubicBezTo>
                    <a:pt x="6858" y="779653"/>
                    <a:pt x="0" y="772795"/>
                    <a:pt x="0" y="764413"/>
                  </a:cubicBezTo>
                  <a:close/>
                </a:path>
              </a:pathLst>
            </a:custGeom>
            <a:solidFill>
              <a:srgbClr val="CCE5FF"/>
            </a:solidFill>
          </p:spPr>
        </p:sp>
        <p:sp>
          <p:nvSpPr>
            <p:cNvPr name="Freeform 36" id="36"/>
            <p:cNvSpPr/>
            <p:nvPr/>
          </p:nvSpPr>
          <p:spPr>
            <a:xfrm flipH="false" flipV="false" rot="0">
              <a:off x="0" y="0"/>
              <a:ext cx="792353" cy="792353"/>
            </a:xfrm>
            <a:custGeom>
              <a:avLst/>
              <a:gdLst/>
              <a:ahLst/>
              <a:cxnLst/>
              <a:rect r="r" b="b" t="t" l="l"/>
              <a:pathLst>
                <a:path h="792353" w="792353">
                  <a:moveTo>
                    <a:pt x="0" y="21590"/>
                  </a:moveTo>
                  <a:cubicBezTo>
                    <a:pt x="0" y="9652"/>
                    <a:pt x="9652" y="0"/>
                    <a:pt x="21590" y="0"/>
                  </a:cubicBezTo>
                  <a:lnTo>
                    <a:pt x="770763" y="0"/>
                  </a:lnTo>
                  <a:lnTo>
                    <a:pt x="770763" y="6350"/>
                  </a:lnTo>
                  <a:lnTo>
                    <a:pt x="770763" y="0"/>
                  </a:lnTo>
                  <a:cubicBezTo>
                    <a:pt x="782701" y="0"/>
                    <a:pt x="792353" y="9652"/>
                    <a:pt x="792353" y="21590"/>
                  </a:cubicBezTo>
                  <a:lnTo>
                    <a:pt x="786003" y="21590"/>
                  </a:lnTo>
                  <a:lnTo>
                    <a:pt x="792353" y="21590"/>
                  </a:lnTo>
                  <a:lnTo>
                    <a:pt x="792353" y="770763"/>
                  </a:lnTo>
                  <a:lnTo>
                    <a:pt x="786003" y="770763"/>
                  </a:lnTo>
                  <a:lnTo>
                    <a:pt x="792353" y="770763"/>
                  </a:lnTo>
                  <a:cubicBezTo>
                    <a:pt x="792353" y="782701"/>
                    <a:pt x="782701" y="792353"/>
                    <a:pt x="770763" y="792353"/>
                  </a:cubicBezTo>
                  <a:lnTo>
                    <a:pt x="770763" y="786003"/>
                  </a:lnTo>
                  <a:lnTo>
                    <a:pt x="770763" y="792353"/>
                  </a:lnTo>
                  <a:lnTo>
                    <a:pt x="21590" y="792353"/>
                  </a:lnTo>
                  <a:lnTo>
                    <a:pt x="21590" y="786003"/>
                  </a:lnTo>
                  <a:lnTo>
                    <a:pt x="21590" y="792353"/>
                  </a:lnTo>
                  <a:cubicBezTo>
                    <a:pt x="9652" y="792353"/>
                    <a:pt x="0" y="782701"/>
                    <a:pt x="0" y="770763"/>
                  </a:cubicBezTo>
                  <a:lnTo>
                    <a:pt x="0" y="21590"/>
                  </a:lnTo>
                  <a:lnTo>
                    <a:pt x="6350" y="21590"/>
                  </a:lnTo>
                  <a:lnTo>
                    <a:pt x="0" y="21590"/>
                  </a:lnTo>
                  <a:moveTo>
                    <a:pt x="12700" y="21590"/>
                  </a:moveTo>
                  <a:lnTo>
                    <a:pt x="12700" y="770763"/>
                  </a:lnTo>
                  <a:lnTo>
                    <a:pt x="6350" y="770763"/>
                  </a:lnTo>
                  <a:lnTo>
                    <a:pt x="12700" y="770763"/>
                  </a:lnTo>
                  <a:cubicBezTo>
                    <a:pt x="12700" y="775716"/>
                    <a:pt x="16637" y="779653"/>
                    <a:pt x="21590" y="779653"/>
                  </a:cubicBezTo>
                  <a:lnTo>
                    <a:pt x="770763" y="779653"/>
                  </a:lnTo>
                  <a:cubicBezTo>
                    <a:pt x="775716" y="779653"/>
                    <a:pt x="779653" y="775716"/>
                    <a:pt x="779653" y="770763"/>
                  </a:cubicBezTo>
                  <a:lnTo>
                    <a:pt x="779653" y="21590"/>
                  </a:lnTo>
                  <a:cubicBezTo>
                    <a:pt x="779653" y="16637"/>
                    <a:pt x="775716" y="12700"/>
                    <a:pt x="77076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37" id="37" descr="preencoded.png"/>
          <p:cNvSpPr/>
          <p:nvPr/>
        </p:nvSpPr>
        <p:spPr>
          <a:xfrm flipH="false" flipV="false" rot="0">
            <a:off x="537170" y="2871766"/>
            <a:ext cx="207883" cy="259874"/>
          </a:xfrm>
          <a:custGeom>
            <a:avLst/>
            <a:gdLst/>
            <a:ahLst/>
            <a:cxnLst/>
            <a:rect r="r" b="b" t="t" l="l"/>
            <a:pathLst>
              <a:path h="259874" w="207883">
                <a:moveTo>
                  <a:pt x="0" y="0"/>
                </a:moveTo>
                <a:lnTo>
                  <a:pt x="207883" y="0"/>
                </a:lnTo>
                <a:lnTo>
                  <a:pt x="207883" y="259874"/>
                </a:lnTo>
                <a:lnTo>
                  <a:pt x="0" y="259874"/>
                </a:lnTo>
                <a:lnTo>
                  <a:pt x="0" y="0"/>
                </a:lnTo>
                <a:close/>
              </a:path>
            </a:pathLst>
          </a:custGeom>
          <a:blipFill>
            <a:blip r:embed="rId13"/>
            <a:stretch>
              <a:fillRect l="-248" t="0" r="-248" b="0"/>
            </a:stretch>
          </a:blipFill>
        </p:spPr>
      </p:sp>
      <p:grpSp>
        <p:nvGrpSpPr>
          <p:cNvPr name="Group 38" id="38"/>
          <p:cNvGrpSpPr/>
          <p:nvPr/>
        </p:nvGrpSpPr>
        <p:grpSpPr>
          <a:xfrm rot="0">
            <a:off x="935673" y="2845810"/>
            <a:ext cx="3423688" cy="286846"/>
            <a:chOff x="0" y="0"/>
            <a:chExt cx="8559221" cy="717115"/>
          </a:xfrm>
        </p:grpSpPr>
        <p:sp>
          <p:nvSpPr>
            <p:cNvPr name="Freeform 39" id="39"/>
            <p:cNvSpPr/>
            <p:nvPr/>
          </p:nvSpPr>
          <p:spPr>
            <a:xfrm flipH="false" flipV="false" rot="0">
              <a:off x="0" y="0"/>
              <a:ext cx="8559220" cy="717115"/>
            </a:xfrm>
            <a:custGeom>
              <a:avLst/>
              <a:gdLst/>
              <a:ahLst/>
              <a:cxnLst/>
              <a:rect r="r" b="b" t="t" l="l"/>
              <a:pathLst>
                <a:path h="717115" w="8559220">
                  <a:moveTo>
                    <a:pt x="0" y="0"/>
                  </a:moveTo>
                  <a:lnTo>
                    <a:pt x="8559220" y="0"/>
                  </a:lnTo>
                  <a:lnTo>
                    <a:pt x="8559220" y="717115"/>
                  </a:lnTo>
                  <a:lnTo>
                    <a:pt x="0" y="717115"/>
                  </a:lnTo>
                  <a:close/>
                </a:path>
              </a:pathLst>
            </a:custGeom>
            <a:solidFill>
              <a:srgbClr val="000000">
                <a:alpha val="0"/>
              </a:srgbClr>
            </a:solidFill>
            <a:ln cap="sq">
              <a:noFill/>
              <a:prstDash val="solid"/>
              <a:miter/>
            </a:ln>
          </p:spPr>
        </p:sp>
        <p:sp>
          <p:nvSpPr>
            <p:cNvPr name="TextBox 40" id="40"/>
            <p:cNvSpPr txBox="true"/>
            <p:nvPr/>
          </p:nvSpPr>
          <p:spPr>
            <a:xfrm>
              <a:off x="0" y="-47625"/>
              <a:ext cx="8559221"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Eliminate Infrastructure Duplication</a:t>
              </a:r>
            </a:p>
          </p:txBody>
        </p:sp>
      </p:grpSp>
      <p:grpSp>
        <p:nvGrpSpPr>
          <p:cNvPr name="Group 41" id="41"/>
          <p:cNvGrpSpPr/>
          <p:nvPr/>
        </p:nvGrpSpPr>
        <p:grpSpPr>
          <a:xfrm rot="0">
            <a:off x="935673" y="3145451"/>
            <a:ext cx="3697923" cy="510851"/>
            <a:chOff x="0" y="0"/>
            <a:chExt cx="9244807" cy="1277127"/>
          </a:xfrm>
        </p:grpSpPr>
        <p:sp>
          <p:nvSpPr>
            <p:cNvPr name="Freeform 42" id="42"/>
            <p:cNvSpPr/>
            <p:nvPr/>
          </p:nvSpPr>
          <p:spPr>
            <a:xfrm flipH="false" flipV="false" rot="0">
              <a:off x="0" y="0"/>
              <a:ext cx="9244807" cy="1277127"/>
            </a:xfrm>
            <a:custGeom>
              <a:avLst/>
              <a:gdLst/>
              <a:ahLst/>
              <a:cxnLst/>
              <a:rect r="r" b="b" t="t" l="l"/>
              <a:pathLst>
                <a:path h="1277127" w="9244807">
                  <a:moveTo>
                    <a:pt x="0" y="0"/>
                  </a:moveTo>
                  <a:lnTo>
                    <a:pt x="9244807" y="0"/>
                  </a:lnTo>
                  <a:lnTo>
                    <a:pt x="9244807" y="1277127"/>
                  </a:lnTo>
                  <a:lnTo>
                    <a:pt x="0" y="1277127"/>
                  </a:lnTo>
                  <a:close/>
                </a:path>
              </a:pathLst>
            </a:custGeom>
            <a:solidFill>
              <a:srgbClr val="000000">
                <a:alpha val="0"/>
              </a:srgbClr>
            </a:solidFill>
            <a:ln cap="sq">
              <a:noFill/>
              <a:prstDash val="solid"/>
              <a:miter/>
            </a:ln>
          </p:spPr>
        </p:sp>
        <p:sp>
          <p:nvSpPr>
            <p:cNvPr name="TextBox 43" id="43"/>
            <p:cNvSpPr txBox="true"/>
            <p:nvPr/>
          </p:nvSpPr>
          <p:spPr>
            <a:xfrm>
              <a:off x="0" y="-76200"/>
              <a:ext cx="924480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Identifying and resolving overlapping facilities to reduce redundancy and operational costs</a:t>
              </a:r>
            </a:p>
          </p:txBody>
        </p:sp>
      </p:grpSp>
      <p:grpSp>
        <p:nvGrpSpPr>
          <p:cNvPr name="Group 44" id="44"/>
          <p:cNvGrpSpPr/>
          <p:nvPr/>
        </p:nvGrpSpPr>
        <p:grpSpPr>
          <a:xfrm rot="0">
            <a:off x="4769644" y="2843270"/>
            <a:ext cx="316945" cy="316945"/>
            <a:chOff x="0" y="0"/>
            <a:chExt cx="792362" cy="792362"/>
          </a:xfrm>
        </p:grpSpPr>
        <p:sp>
          <p:nvSpPr>
            <p:cNvPr name="Freeform 45" id="45"/>
            <p:cNvSpPr/>
            <p:nvPr/>
          </p:nvSpPr>
          <p:spPr>
            <a:xfrm flipH="false" flipV="false" rot="0">
              <a:off x="6350" y="6350"/>
              <a:ext cx="779653" cy="779653"/>
            </a:xfrm>
            <a:custGeom>
              <a:avLst/>
              <a:gdLst/>
              <a:ahLst/>
              <a:cxnLst/>
              <a:rect r="r" b="b" t="t" l="l"/>
              <a:pathLst>
                <a:path h="779653" w="779653">
                  <a:moveTo>
                    <a:pt x="0" y="15240"/>
                  </a:moveTo>
                  <a:cubicBezTo>
                    <a:pt x="0" y="6858"/>
                    <a:pt x="6858" y="0"/>
                    <a:pt x="15240" y="0"/>
                  </a:cubicBezTo>
                  <a:lnTo>
                    <a:pt x="764413" y="0"/>
                  </a:lnTo>
                  <a:cubicBezTo>
                    <a:pt x="772795" y="0"/>
                    <a:pt x="779653" y="6858"/>
                    <a:pt x="779653" y="15240"/>
                  </a:cubicBezTo>
                  <a:lnTo>
                    <a:pt x="779653" y="764413"/>
                  </a:lnTo>
                  <a:cubicBezTo>
                    <a:pt x="779653" y="772795"/>
                    <a:pt x="772795" y="779653"/>
                    <a:pt x="764413" y="779653"/>
                  </a:cubicBezTo>
                  <a:lnTo>
                    <a:pt x="15240" y="779653"/>
                  </a:lnTo>
                  <a:cubicBezTo>
                    <a:pt x="6858" y="779653"/>
                    <a:pt x="0" y="772795"/>
                    <a:pt x="0" y="764413"/>
                  </a:cubicBezTo>
                  <a:close/>
                </a:path>
              </a:pathLst>
            </a:custGeom>
            <a:solidFill>
              <a:srgbClr val="CCE5FF"/>
            </a:solidFill>
          </p:spPr>
        </p:sp>
        <p:sp>
          <p:nvSpPr>
            <p:cNvPr name="Freeform 46" id="46"/>
            <p:cNvSpPr/>
            <p:nvPr/>
          </p:nvSpPr>
          <p:spPr>
            <a:xfrm flipH="false" flipV="false" rot="0">
              <a:off x="0" y="0"/>
              <a:ext cx="792353" cy="792353"/>
            </a:xfrm>
            <a:custGeom>
              <a:avLst/>
              <a:gdLst/>
              <a:ahLst/>
              <a:cxnLst/>
              <a:rect r="r" b="b" t="t" l="l"/>
              <a:pathLst>
                <a:path h="792353" w="792353">
                  <a:moveTo>
                    <a:pt x="0" y="21590"/>
                  </a:moveTo>
                  <a:cubicBezTo>
                    <a:pt x="0" y="9652"/>
                    <a:pt x="9652" y="0"/>
                    <a:pt x="21590" y="0"/>
                  </a:cubicBezTo>
                  <a:lnTo>
                    <a:pt x="770763" y="0"/>
                  </a:lnTo>
                  <a:lnTo>
                    <a:pt x="770763" y="6350"/>
                  </a:lnTo>
                  <a:lnTo>
                    <a:pt x="770763" y="0"/>
                  </a:lnTo>
                  <a:cubicBezTo>
                    <a:pt x="782701" y="0"/>
                    <a:pt x="792353" y="9652"/>
                    <a:pt x="792353" y="21590"/>
                  </a:cubicBezTo>
                  <a:lnTo>
                    <a:pt x="786003" y="21590"/>
                  </a:lnTo>
                  <a:lnTo>
                    <a:pt x="792353" y="21590"/>
                  </a:lnTo>
                  <a:lnTo>
                    <a:pt x="792353" y="770763"/>
                  </a:lnTo>
                  <a:lnTo>
                    <a:pt x="786003" y="770763"/>
                  </a:lnTo>
                  <a:lnTo>
                    <a:pt x="792353" y="770763"/>
                  </a:lnTo>
                  <a:cubicBezTo>
                    <a:pt x="792353" y="782701"/>
                    <a:pt x="782701" y="792353"/>
                    <a:pt x="770763" y="792353"/>
                  </a:cubicBezTo>
                  <a:lnTo>
                    <a:pt x="770763" y="786003"/>
                  </a:lnTo>
                  <a:lnTo>
                    <a:pt x="770763" y="792353"/>
                  </a:lnTo>
                  <a:lnTo>
                    <a:pt x="21590" y="792353"/>
                  </a:lnTo>
                  <a:lnTo>
                    <a:pt x="21590" y="786003"/>
                  </a:lnTo>
                  <a:lnTo>
                    <a:pt x="21590" y="792353"/>
                  </a:lnTo>
                  <a:cubicBezTo>
                    <a:pt x="9652" y="792353"/>
                    <a:pt x="0" y="782701"/>
                    <a:pt x="0" y="770763"/>
                  </a:cubicBezTo>
                  <a:lnTo>
                    <a:pt x="0" y="21590"/>
                  </a:lnTo>
                  <a:lnTo>
                    <a:pt x="6350" y="21590"/>
                  </a:lnTo>
                  <a:lnTo>
                    <a:pt x="0" y="21590"/>
                  </a:lnTo>
                  <a:moveTo>
                    <a:pt x="12700" y="21590"/>
                  </a:moveTo>
                  <a:lnTo>
                    <a:pt x="12700" y="770763"/>
                  </a:lnTo>
                  <a:lnTo>
                    <a:pt x="6350" y="770763"/>
                  </a:lnTo>
                  <a:lnTo>
                    <a:pt x="12700" y="770763"/>
                  </a:lnTo>
                  <a:cubicBezTo>
                    <a:pt x="12700" y="775716"/>
                    <a:pt x="16637" y="779653"/>
                    <a:pt x="21590" y="779653"/>
                  </a:cubicBezTo>
                  <a:lnTo>
                    <a:pt x="770763" y="779653"/>
                  </a:lnTo>
                  <a:cubicBezTo>
                    <a:pt x="775716" y="779653"/>
                    <a:pt x="779653" y="775716"/>
                    <a:pt x="779653" y="770763"/>
                  </a:cubicBezTo>
                  <a:lnTo>
                    <a:pt x="779653" y="21590"/>
                  </a:lnTo>
                  <a:cubicBezTo>
                    <a:pt x="779653" y="16637"/>
                    <a:pt x="775716" y="12700"/>
                    <a:pt x="77076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47" id="47" descr="preencoded.png"/>
          <p:cNvSpPr/>
          <p:nvPr/>
        </p:nvSpPr>
        <p:spPr>
          <a:xfrm flipH="false" flipV="false" rot="0">
            <a:off x="4824135" y="2871766"/>
            <a:ext cx="207883" cy="259874"/>
          </a:xfrm>
          <a:custGeom>
            <a:avLst/>
            <a:gdLst/>
            <a:ahLst/>
            <a:cxnLst/>
            <a:rect r="r" b="b" t="t" l="l"/>
            <a:pathLst>
              <a:path h="259874" w="207883">
                <a:moveTo>
                  <a:pt x="0" y="0"/>
                </a:moveTo>
                <a:lnTo>
                  <a:pt x="207883" y="0"/>
                </a:lnTo>
                <a:lnTo>
                  <a:pt x="207883" y="259874"/>
                </a:lnTo>
                <a:lnTo>
                  <a:pt x="0" y="259874"/>
                </a:lnTo>
                <a:lnTo>
                  <a:pt x="0" y="0"/>
                </a:lnTo>
                <a:close/>
              </a:path>
            </a:pathLst>
          </a:custGeom>
          <a:blipFill>
            <a:blip r:embed="rId14"/>
            <a:stretch>
              <a:fillRect l="-248" t="0" r="-248" b="0"/>
            </a:stretch>
          </a:blipFill>
        </p:spPr>
      </p:sp>
      <p:grpSp>
        <p:nvGrpSpPr>
          <p:cNvPr name="Group 48" id="48"/>
          <p:cNvGrpSpPr/>
          <p:nvPr/>
        </p:nvGrpSpPr>
        <p:grpSpPr>
          <a:xfrm rot="0">
            <a:off x="5222637" y="2845810"/>
            <a:ext cx="2653480" cy="286846"/>
            <a:chOff x="0" y="0"/>
            <a:chExt cx="6633701" cy="717115"/>
          </a:xfrm>
        </p:grpSpPr>
        <p:sp>
          <p:nvSpPr>
            <p:cNvPr name="Freeform 49" id="49"/>
            <p:cNvSpPr/>
            <p:nvPr/>
          </p:nvSpPr>
          <p:spPr>
            <a:xfrm flipH="false" flipV="false" rot="0">
              <a:off x="0" y="0"/>
              <a:ext cx="6633701" cy="717115"/>
            </a:xfrm>
            <a:custGeom>
              <a:avLst/>
              <a:gdLst/>
              <a:ahLst/>
              <a:cxnLst/>
              <a:rect r="r" b="b" t="t" l="l"/>
              <a:pathLst>
                <a:path h="717115" w="6633701">
                  <a:moveTo>
                    <a:pt x="0" y="0"/>
                  </a:moveTo>
                  <a:lnTo>
                    <a:pt x="6633701" y="0"/>
                  </a:lnTo>
                  <a:lnTo>
                    <a:pt x="6633701" y="717115"/>
                  </a:lnTo>
                  <a:lnTo>
                    <a:pt x="0" y="717115"/>
                  </a:lnTo>
                  <a:close/>
                </a:path>
              </a:pathLst>
            </a:custGeom>
            <a:solidFill>
              <a:srgbClr val="000000">
                <a:alpha val="0"/>
              </a:srgbClr>
            </a:solidFill>
            <a:ln cap="sq">
              <a:noFill/>
              <a:prstDash val="solid"/>
              <a:miter/>
            </a:ln>
          </p:spPr>
        </p:sp>
        <p:sp>
          <p:nvSpPr>
            <p:cNvPr name="TextBox 50" id="50"/>
            <p:cNvSpPr txBox="true"/>
            <p:nvPr/>
          </p:nvSpPr>
          <p:spPr>
            <a:xfrm>
              <a:off x="0" y="-47625"/>
              <a:ext cx="6633701"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Optimize Operating Costs</a:t>
              </a:r>
            </a:p>
          </p:txBody>
        </p:sp>
      </p:grpSp>
      <p:grpSp>
        <p:nvGrpSpPr>
          <p:cNvPr name="Group 51" id="51"/>
          <p:cNvGrpSpPr/>
          <p:nvPr/>
        </p:nvGrpSpPr>
        <p:grpSpPr>
          <a:xfrm rot="0">
            <a:off x="5222637" y="3145451"/>
            <a:ext cx="3697923" cy="777551"/>
            <a:chOff x="0" y="0"/>
            <a:chExt cx="9244807" cy="1943877"/>
          </a:xfrm>
        </p:grpSpPr>
        <p:sp>
          <p:nvSpPr>
            <p:cNvPr name="Freeform 52" id="52"/>
            <p:cNvSpPr/>
            <p:nvPr/>
          </p:nvSpPr>
          <p:spPr>
            <a:xfrm flipH="false" flipV="false" rot="0">
              <a:off x="0" y="0"/>
              <a:ext cx="9244807" cy="1943877"/>
            </a:xfrm>
            <a:custGeom>
              <a:avLst/>
              <a:gdLst/>
              <a:ahLst/>
              <a:cxnLst/>
              <a:rect r="r" b="b" t="t" l="l"/>
              <a:pathLst>
                <a:path h="1943877" w="9244807">
                  <a:moveTo>
                    <a:pt x="0" y="0"/>
                  </a:moveTo>
                  <a:lnTo>
                    <a:pt x="9244807" y="0"/>
                  </a:lnTo>
                  <a:lnTo>
                    <a:pt x="9244807" y="1943877"/>
                  </a:lnTo>
                  <a:lnTo>
                    <a:pt x="0" y="1943877"/>
                  </a:lnTo>
                  <a:close/>
                </a:path>
              </a:pathLst>
            </a:custGeom>
            <a:solidFill>
              <a:srgbClr val="000000">
                <a:alpha val="0"/>
              </a:srgbClr>
            </a:solidFill>
            <a:ln cap="sq">
              <a:noFill/>
              <a:prstDash val="solid"/>
              <a:miter/>
            </a:ln>
          </p:spPr>
        </p:sp>
        <p:sp>
          <p:nvSpPr>
            <p:cNvPr name="TextBox 53" id="53"/>
            <p:cNvSpPr txBox="true"/>
            <p:nvPr/>
          </p:nvSpPr>
          <p:spPr>
            <a:xfrm>
              <a:off x="0" y="-76200"/>
              <a:ext cx="9244807" cy="202007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Leveraging economies of scale and consolidating operations in cost-effective locations</a:t>
              </a:r>
            </a:p>
          </p:txBody>
        </p:sp>
      </p:grpSp>
      <p:grpSp>
        <p:nvGrpSpPr>
          <p:cNvPr name="Group 54" id="54"/>
          <p:cNvGrpSpPr/>
          <p:nvPr/>
        </p:nvGrpSpPr>
        <p:grpSpPr>
          <a:xfrm rot="0">
            <a:off x="485219" y="4008727"/>
            <a:ext cx="316945" cy="316945"/>
            <a:chOff x="0" y="0"/>
            <a:chExt cx="792362" cy="792362"/>
          </a:xfrm>
        </p:grpSpPr>
        <p:sp>
          <p:nvSpPr>
            <p:cNvPr name="Freeform 55" id="55"/>
            <p:cNvSpPr/>
            <p:nvPr/>
          </p:nvSpPr>
          <p:spPr>
            <a:xfrm flipH="false" flipV="false" rot="0">
              <a:off x="6350" y="6350"/>
              <a:ext cx="779653" cy="779653"/>
            </a:xfrm>
            <a:custGeom>
              <a:avLst/>
              <a:gdLst/>
              <a:ahLst/>
              <a:cxnLst/>
              <a:rect r="r" b="b" t="t" l="l"/>
              <a:pathLst>
                <a:path h="779653" w="779653">
                  <a:moveTo>
                    <a:pt x="0" y="15240"/>
                  </a:moveTo>
                  <a:cubicBezTo>
                    <a:pt x="0" y="6858"/>
                    <a:pt x="6858" y="0"/>
                    <a:pt x="15240" y="0"/>
                  </a:cubicBezTo>
                  <a:lnTo>
                    <a:pt x="764413" y="0"/>
                  </a:lnTo>
                  <a:cubicBezTo>
                    <a:pt x="772795" y="0"/>
                    <a:pt x="779653" y="6858"/>
                    <a:pt x="779653" y="15240"/>
                  </a:cubicBezTo>
                  <a:lnTo>
                    <a:pt x="779653" y="764413"/>
                  </a:lnTo>
                  <a:cubicBezTo>
                    <a:pt x="779653" y="772795"/>
                    <a:pt x="772795" y="779653"/>
                    <a:pt x="764413" y="779653"/>
                  </a:cubicBezTo>
                  <a:lnTo>
                    <a:pt x="15240" y="779653"/>
                  </a:lnTo>
                  <a:cubicBezTo>
                    <a:pt x="6858" y="779653"/>
                    <a:pt x="0" y="772795"/>
                    <a:pt x="0" y="764413"/>
                  </a:cubicBezTo>
                  <a:close/>
                </a:path>
              </a:pathLst>
            </a:custGeom>
            <a:solidFill>
              <a:srgbClr val="CCE5FF"/>
            </a:solidFill>
          </p:spPr>
        </p:sp>
        <p:sp>
          <p:nvSpPr>
            <p:cNvPr name="Freeform 56" id="56"/>
            <p:cNvSpPr/>
            <p:nvPr/>
          </p:nvSpPr>
          <p:spPr>
            <a:xfrm flipH="false" flipV="false" rot="0">
              <a:off x="0" y="0"/>
              <a:ext cx="792353" cy="792353"/>
            </a:xfrm>
            <a:custGeom>
              <a:avLst/>
              <a:gdLst/>
              <a:ahLst/>
              <a:cxnLst/>
              <a:rect r="r" b="b" t="t" l="l"/>
              <a:pathLst>
                <a:path h="792353" w="792353">
                  <a:moveTo>
                    <a:pt x="0" y="21590"/>
                  </a:moveTo>
                  <a:cubicBezTo>
                    <a:pt x="0" y="9652"/>
                    <a:pt x="9652" y="0"/>
                    <a:pt x="21590" y="0"/>
                  </a:cubicBezTo>
                  <a:lnTo>
                    <a:pt x="770763" y="0"/>
                  </a:lnTo>
                  <a:lnTo>
                    <a:pt x="770763" y="6350"/>
                  </a:lnTo>
                  <a:lnTo>
                    <a:pt x="770763" y="0"/>
                  </a:lnTo>
                  <a:cubicBezTo>
                    <a:pt x="782701" y="0"/>
                    <a:pt x="792353" y="9652"/>
                    <a:pt x="792353" y="21590"/>
                  </a:cubicBezTo>
                  <a:lnTo>
                    <a:pt x="786003" y="21590"/>
                  </a:lnTo>
                  <a:lnTo>
                    <a:pt x="792353" y="21590"/>
                  </a:lnTo>
                  <a:lnTo>
                    <a:pt x="792353" y="770763"/>
                  </a:lnTo>
                  <a:lnTo>
                    <a:pt x="786003" y="770763"/>
                  </a:lnTo>
                  <a:lnTo>
                    <a:pt x="792353" y="770763"/>
                  </a:lnTo>
                  <a:cubicBezTo>
                    <a:pt x="792353" y="782701"/>
                    <a:pt x="782701" y="792353"/>
                    <a:pt x="770763" y="792353"/>
                  </a:cubicBezTo>
                  <a:lnTo>
                    <a:pt x="770763" y="786003"/>
                  </a:lnTo>
                  <a:lnTo>
                    <a:pt x="770763" y="792353"/>
                  </a:lnTo>
                  <a:lnTo>
                    <a:pt x="21590" y="792353"/>
                  </a:lnTo>
                  <a:lnTo>
                    <a:pt x="21590" y="786003"/>
                  </a:lnTo>
                  <a:lnTo>
                    <a:pt x="21590" y="792353"/>
                  </a:lnTo>
                  <a:cubicBezTo>
                    <a:pt x="9652" y="792353"/>
                    <a:pt x="0" y="782701"/>
                    <a:pt x="0" y="770763"/>
                  </a:cubicBezTo>
                  <a:lnTo>
                    <a:pt x="0" y="21590"/>
                  </a:lnTo>
                  <a:lnTo>
                    <a:pt x="6350" y="21590"/>
                  </a:lnTo>
                  <a:lnTo>
                    <a:pt x="0" y="21590"/>
                  </a:lnTo>
                  <a:moveTo>
                    <a:pt x="12700" y="21590"/>
                  </a:moveTo>
                  <a:lnTo>
                    <a:pt x="12700" y="770763"/>
                  </a:lnTo>
                  <a:lnTo>
                    <a:pt x="6350" y="770763"/>
                  </a:lnTo>
                  <a:lnTo>
                    <a:pt x="12700" y="770763"/>
                  </a:lnTo>
                  <a:cubicBezTo>
                    <a:pt x="12700" y="775716"/>
                    <a:pt x="16637" y="779653"/>
                    <a:pt x="21590" y="779653"/>
                  </a:cubicBezTo>
                  <a:lnTo>
                    <a:pt x="770763" y="779653"/>
                  </a:lnTo>
                  <a:cubicBezTo>
                    <a:pt x="775716" y="779653"/>
                    <a:pt x="779653" y="775716"/>
                    <a:pt x="779653" y="770763"/>
                  </a:cubicBezTo>
                  <a:lnTo>
                    <a:pt x="779653" y="21590"/>
                  </a:lnTo>
                  <a:cubicBezTo>
                    <a:pt x="779653" y="16637"/>
                    <a:pt x="775716" y="12700"/>
                    <a:pt x="77076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57" id="57" descr="preencoded.png"/>
          <p:cNvSpPr/>
          <p:nvPr/>
        </p:nvSpPr>
        <p:spPr>
          <a:xfrm flipH="false" flipV="false" rot="0">
            <a:off x="539710" y="4037223"/>
            <a:ext cx="207883" cy="259874"/>
          </a:xfrm>
          <a:custGeom>
            <a:avLst/>
            <a:gdLst/>
            <a:ahLst/>
            <a:cxnLst/>
            <a:rect r="r" b="b" t="t" l="l"/>
            <a:pathLst>
              <a:path h="259874" w="207883">
                <a:moveTo>
                  <a:pt x="0" y="0"/>
                </a:moveTo>
                <a:lnTo>
                  <a:pt x="207883" y="0"/>
                </a:lnTo>
                <a:lnTo>
                  <a:pt x="207883" y="259874"/>
                </a:lnTo>
                <a:lnTo>
                  <a:pt x="0" y="259874"/>
                </a:lnTo>
                <a:lnTo>
                  <a:pt x="0" y="0"/>
                </a:lnTo>
                <a:close/>
              </a:path>
            </a:pathLst>
          </a:custGeom>
          <a:blipFill>
            <a:blip r:embed="rId15"/>
            <a:stretch>
              <a:fillRect l="-248" t="0" r="-248" b="0"/>
            </a:stretch>
          </a:blipFill>
        </p:spPr>
      </p:sp>
      <p:grpSp>
        <p:nvGrpSpPr>
          <p:cNvPr name="Group 58" id="58"/>
          <p:cNvGrpSpPr/>
          <p:nvPr/>
        </p:nvGrpSpPr>
        <p:grpSpPr>
          <a:xfrm rot="0">
            <a:off x="938213" y="4011267"/>
            <a:ext cx="2278501" cy="286846"/>
            <a:chOff x="0" y="0"/>
            <a:chExt cx="5696251" cy="717115"/>
          </a:xfrm>
        </p:grpSpPr>
        <p:sp>
          <p:nvSpPr>
            <p:cNvPr name="Freeform 59" id="59"/>
            <p:cNvSpPr/>
            <p:nvPr/>
          </p:nvSpPr>
          <p:spPr>
            <a:xfrm flipH="false" flipV="false" rot="0">
              <a:off x="0" y="0"/>
              <a:ext cx="5696251" cy="717115"/>
            </a:xfrm>
            <a:custGeom>
              <a:avLst/>
              <a:gdLst/>
              <a:ahLst/>
              <a:cxnLst/>
              <a:rect r="r" b="b" t="t" l="l"/>
              <a:pathLst>
                <a:path h="717115" w="5696251">
                  <a:moveTo>
                    <a:pt x="0" y="0"/>
                  </a:moveTo>
                  <a:lnTo>
                    <a:pt x="5696251" y="0"/>
                  </a:lnTo>
                  <a:lnTo>
                    <a:pt x="5696251" y="717115"/>
                  </a:lnTo>
                  <a:lnTo>
                    <a:pt x="0" y="717115"/>
                  </a:lnTo>
                  <a:close/>
                </a:path>
              </a:pathLst>
            </a:custGeom>
            <a:solidFill>
              <a:srgbClr val="000000">
                <a:alpha val="0"/>
              </a:srgbClr>
            </a:solidFill>
            <a:ln cap="sq">
              <a:noFill/>
              <a:prstDash val="solid"/>
              <a:miter/>
            </a:ln>
          </p:spPr>
        </p:sp>
        <p:sp>
          <p:nvSpPr>
            <p:cNvPr name="TextBox 60" id="60"/>
            <p:cNvSpPr txBox="true"/>
            <p:nvPr/>
          </p:nvSpPr>
          <p:spPr>
            <a:xfrm>
              <a:off x="0" y="-47625"/>
              <a:ext cx="5696251"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Maximize Synergies</a:t>
              </a:r>
            </a:p>
          </p:txBody>
        </p:sp>
      </p:grpSp>
      <p:grpSp>
        <p:nvGrpSpPr>
          <p:cNvPr name="Group 61" id="61"/>
          <p:cNvGrpSpPr/>
          <p:nvPr/>
        </p:nvGrpSpPr>
        <p:grpSpPr>
          <a:xfrm rot="0">
            <a:off x="938213" y="4310907"/>
            <a:ext cx="3697923" cy="777551"/>
            <a:chOff x="0" y="0"/>
            <a:chExt cx="9244807" cy="1943877"/>
          </a:xfrm>
        </p:grpSpPr>
        <p:sp>
          <p:nvSpPr>
            <p:cNvPr name="Freeform 62" id="62"/>
            <p:cNvSpPr/>
            <p:nvPr/>
          </p:nvSpPr>
          <p:spPr>
            <a:xfrm flipH="false" flipV="false" rot="0">
              <a:off x="0" y="0"/>
              <a:ext cx="9244807" cy="1943877"/>
            </a:xfrm>
            <a:custGeom>
              <a:avLst/>
              <a:gdLst/>
              <a:ahLst/>
              <a:cxnLst/>
              <a:rect r="r" b="b" t="t" l="l"/>
              <a:pathLst>
                <a:path h="1943877" w="9244807">
                  <a:moveTo>
                    <a:pt x="0" y="0"/>
                  </a:moveTo>
                  <a:lnTo>
                    <a:pt x="9244807" y="0"/>
                  </a:lnTo>
                  <a:lnTo>
                    <a:pt x="9244807" y="1943877"/>
                  </a:lnTo>
                  <a:lnTo>
                    <a:pt x="0" y="1943877"/>
                  </a:lnTo>
                  <a:close/>
                </a:path>
              </a:pathLst>
            </a:custGeom>
            <a:solidFill>
              <a:srgbClr val="000000">
                <a:alpha val="0"/>
              </a:srgbClr>
            </a:solidFill>
            <a:ln cap="sq">
              <a:noFill/>
              <a:prstDash val="solid"/>
              <a:miter/>
            </a:ln>
          </p:spPr>
        </p:sp>
        <p:sp>
          <p:nvSpPr>
            <p:cNvPr name="TextBox 63" id="63"/>
            <p:cNvSpPr txBox="true"/>
            <p:nvPr/>
          </p:nvSpPr>
          <p:spPr>
            <a:xfrm>
              <a:off x="0" y="-76200"/>
              <a:ext cx="9244807" cy="202007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Strategically positioning assets to enhance collaborative potential between formerly separate entities</a:t>
              </a:r>
            </a:p>
          </p:txBody>
        </p:sp>
      </p:grpSp>
      <p:grpSp>
        <p:nvGrpSpPr>
          <p:cNvPr name="Group 64" id="64"/>
          <p:cNvGrpSpPr/>
          <p:nvPr/>
        </p:nvGrpSpPr>
        <p:grpSpPr>
          <a:xfrm rot="0">
            <a:off x="4772184" y="4008727"/>
            <a:ext cx="316945" cy="316945"/>
            <a:chOff x="0" y="0"/>
            <a:chExt cx="792362" cy="792362"/>
          </a:xfrm>
        </p:grpSpPr>
        <p:sp>
          <p:nvSpPr>
            <p:cNvPr name="Freeform 65" id="65"/>
            <p:cNvSpPr/>
            <p:nvPr/>
          </p:nvSpPr>
          <p:spPr>
            <a:xfrm flipH="false" flipV="false" rot="0">
              <a:off x="6350" y="6350"/>
              <a:ext cx="779653" cy="779653"/>
            </a:xfrm>
            <a:custGeom>
              <a:avLst/>
              <a:gdLst/>
              <a:ahLst/>
              <a:cxnLst/>
              <a:rect r="r" b="b" t="t" l="l"/>
              <a:pathLst>
                <a:path h="779653" w="779653">
                  <a:moveTo>
                    <a:pt x="0" y="15240"/>
                  </a:moveTo>
                  <a:cubicBezTo>
                    <a:pt x="0" y="6858"/>
                    <a:pt x="6858" y="0"/>
                    <a:pt x="15240" y="0"/>
                  </a:cubicBezTo>
                  <a:lnTo>
                    <a:pt x="764413" y="0"/>
                  </a:lnTo>
                  <a:cubicBezTo>
                    <a:pt x="772795" y="0"/>
                    <a:pt x="779653" y="6858"/>
                    <a:pt x="779653" y="15240"/>
                  </a:cubicBezTo>
                  <a:lnTo>
                    <a:pt x="779653" y="764413"/>
                  </a:lnTo>
                  <a:cubicBezTo>
                    <a:pt x="779653" y="772795"/>
                    <a:pt x="772795" y="779653"/>
                    <a:pt x="764413" y="779653"/>
                  </a:cubicBezTo>
                  <a:lnTo>
                    <a:pt x="15240" y="779653"/>
                  </a:lnTo>
                  <a:cubicBezTo>
                    <a:pt x="6858" y="779653"/>
                    <a:pt x="0" y="772795"/>
                    <a:pt x="0" y="764413"/>
                  </a:cubicBezTo>
                  <a:close/>
                </a:path>
              </a:pathLst>
            </a:custGeom>
            <a:solidFill>
              <a:srgbClr val="CCE5FF"/>
            </a:solidFill>
          </p:spPr>
        </p:sp>
        <p:sp>
          <p:nvSpPr>
            <p:cNvPr name="Freeform 66" id="66"/>
            <p:cNvSpPr/>
            <p:nvPr/>
          </p:nvSpPr>
          <p:spPr>
            <a:xfrm flipH="false" flipV="false" rot="0">
              <a:off x="0" y="0"/>
              <a:ext cx="792353" cy="792353"/>
            </a:xfrm>
            <a:custGeom>
              <a:avLst/>
              <a:gdLst/>
              <a:ahLst/>
              <a:cxnLst/>
              <a:rect r="r" b="b" t="t" l="l"/>
              <a:pathLst>
                <a:path h="792353" w="792353">
                  <a:moveTo>
                    <a:pt x="0" y="21590"/>
                  </a:moveTo>
                  <a:cubicBezTo>
                    <a:pt x="0" y="9652"/>
                    <a:pt x="9652" y="0"/>
                    <a:pt x="21590" y="0"/>
                  </a:cubicBezTo>
                  <a:lnTo>
                    <a:pt x="770763" y="0"/>
                  </a:lnTo>
                  <a:lnTo>
                    <a:pt x="770763" y="6350"/>
                  </a:lnTo>
                  <a:lnTo>
                    <a:pt x="770763" y="0"/>
                  </a:lnTo>
                  <a:cubicBezTo>
                    <a:pt x="782701" y="0"/>
                    <a:pt x="792353" y="9652"/>
                    <a:pt x="792353" y="21590"/>
                  </a:cubicBezTo>
                  <a:lnTo>
                    <a:pt x="786003" y="21590"/>
                  </a:lnTo>
                  <a:lnTo>
                    <a:pt x="792353" y="21590"/>
                  </a:lnTo>
                  <a:lnTo>
                    <a:pt x="792353" y="770763"/>
                  </a:lnTo>
                  <a:lnTo>
                    <a:pt x="786003" y="770763"/>
                  </a:lnTo>
                  <a:lnTo>
                    <a:pt x="792353" y="770763"/>
                  </a:lnTo>
                  <a:cubicBezTo>
                    <a:pt x="792353" y="782701"/>
                    <a:pt x="782701" y="792353"/>
                    <a:pt x="770763" y="792353"/>
                  </a:cubicBezTo>
                  <a:lnTo>
                    <a:pt x="770763" y="786003"/>
                  </a:lnTo>
                  <a:lnTo>
                    <a:pt x="770763" y="792353"/>
                  </a:lnTo>
                  <a:lnTo>
                    <a:pt x="21590" y="792353"/>
                  </a:lnTo>
                  <a:lnTo>
                    <a:pt x="21590" y="786003"/>
                  </a:lnTo>
                  <a:lnTo>
                    <a:pt x="21590" y="792353"/>
                  </a:lnTo>
                  <a:cubicBezTo>
                    <a:pt x="9652" y="792353"/>
                    <a:pt x="0" y="782701"/>
                    <a:pt x="0" y="770763"/>
                  </a:cubicBezTo>
                  <a:lnTo>
                    <a:pt x="0" y="21590"/>
                  </a:lnTo>
                  <a:lnTo>
                    <a:pt x="6350" y="21590"/>
                  </a:lnTo>
                  <a:lnTo>
                    <a:pt x="0" y="21590"/>
                  </a:lnTo>
                  <a:moveTo>
                    <a:pt x="12700" y="21590"/>
                  </a:moveTo>
                  <a:lnTo>
                    <a:pt x="12700" y="770763"/>
                  </a:lnTo>
                  <a:lnTo>
                    <a:pt x="6350" y="770763"/>
                  </a:lnTo>
                  <a:lnTo>
                    <a:pt x="12700" y="770763"/>
                  </a:lnTo>
                  <a:cubicBezTo>
                    <a:pt x="12700" y="775716"/>
                    <a:pt x="16637" y="779653"/>
                    <a:pt x="21590" y="779653"/>
                  </a:cubicBezTo>
                  <a:lnTo>
                    <a:pt x="770763" y="779653"/>
                  </a:lnTo>
                  <a:cubicBezTo>
                    <a:pt x="775716" y="779653"/>
                    <a:pt x="779653" y="775716"/>
                    <a:pt x="779653" y="770763"/>
                  </a:cubicBezTo>
                  <a:lnTo>
                    <a:pt x="779653" y="21590"/>
                  </a:lnTo>
                  <a:cubicBezTo>
                    <a:pt x="779653" y="16637"/>
                    <a:pt x="775716" y="12700"/>
                    <a:pt x="770763"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67" id="67" descr="preencoded.png"/>
          <p:cNvSpPr/>
          <p:nvPr/>
        </p:nvSpPr>
        <p:spPr>
          <a:xfrm flipH="false" flipV="false" rot="0">
            <a:off x="4826675" y="4037223"/>
            <a:ext cx="207883" cy="259874"/>
          </a:xfrm>
          <a:custGeom>
            <a:avLst/>
            <a:gdLst/>
            <a:ahLst/>
            <a:cxnLst/>
            <a:rect r="r" b="b" t="t" l="l"/>
            <a:pathLst>
              <a:path h="259874" w="207883">
                <a:moveTo>
                  <a:pt x="0" y="0"/>
                </a:moveTo>
                <a:lnTo>
                  <a:pt x="207883" y="0"/>
                </a:lnTo>
                <a:lnTo>
                  <a:pt x="207883" y="259874"/>
                </a:lnTo>
                <a:lnTo>
                  <a:pt x="0" y="259874"/>
                </a:lnTo>
                <a:lnTo>
                  <a:pt x="0" y="0"/>
                </a:lnTo>
                <a:close/>
              </a:path>
            </a:pathLst>
          </a:custGeom>
          <a:blipFill>
            <a:blip r:embed="rId16"/>
            <a:stretch>
              <a:fillRect l="-248" t="0" r="-248" b="0"/>
            </a:stretch>
          </a:blipFill>
        </p:spPr>
      </p:sp>
      <p:grpSp>
        <p:nvGrpSpPr>
          <p:cNvPr name="Group 68" id="68"/>
          <p:cNvGrpSpPr/>
          <p:nvPr/>
        </p:nvGrpSpPr>
        <p:grpSpPr>
          <a:xfrm rot="0">
            <a:off x="5225177" y="4011267"/>
            <a:ext cx="2578300" cy="286846"/>
            <a:chOff x="0" y="0"/>
            <a:chExt cx="6445749" cy="717115"/>
          </a:xfrm>
        </p:grpSpPr>
        <p:sp>
          <p:nvSpPr>
            <p:cNvPr name="Freeform 69" id="69"/>
            <p:cNvSpPr/>
            <p:nvPr/>
          </p:nvSpPr>
          <p:spPr>
            <a:xfrm flipH="false" flipV="false" rot="0">
              <a:off x="0" y="0"/>
              <a:ext cx="6445750" cy="717115"/>
            </a:xfrm>
            <a:custGeom>
              <a:avLst/>
              <a:gdLst/>
              <a:ahLst/>
              <a:cxnLst/>
              <a:rect r="r" b="b" t="t" l="l"/>
              <a:pathLst>
                <a:path h="717115" w="6445750">
                  <a:moveTo>
                    <a:pt x="0" y="0"/>
                  </a:moveTo>
                  <a:lnTo>
                    <a:pt x="6445750" y="0"/>
                  </a:lnTo>
                  <a:lnTo>
                    <a:pt x="6445750" y="717115"/>
                  </a:lnTo>
                  <a:lnTo>
                    <a:pt x="0" y="717115"/>
                  </a:lnTo>
                  <a:close/>
                </a:path>
              </a:pathLst>
            </a:custGeom>
            <a:solidFill>
              <a:srgbClr val="000000">
                <a:alpha val="0"/>
              </a:srgbClr>
            </a:solidFill>
            <a:ln cap="sq">
              <a:noFill/>
              <a:prstDash val="solid"/>
              <a:miter/>
            </a:ln>
          </p:spPr>
        </p:sp>
        <p:sp>
          <p:nvSpPr>
            <p:cNvPr name="TextBox 70" id="70"/>
            <p:cNvSpPr txBox="true"/>
            <p:nvPr/>
          </p:nvSpPr>
          <p:spPr>
            <a:xfrm>
              <a:off x="0" y="-47625"/>
              <a:ext cx="6445749" cy="764740"/>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Regulatory Compliance</a:t>
              </a:r>
            </a:p>
          </p:txBody>
        </p:sp>
      </p:grpSp>
      <p:grpSp>
        <p:nvGrpSpPr>
          <p:cNvPr name="Group 71" id="71"/>
          <p:cNvGrpSpPr/>
          <p:nvPr/>
        </p:nvGrpSpPr>
        <p:grpSpPr>
          <a:xfrm rot="0">
            <a:off x="5225177" y="4310907"/>
            <a:ext cx="3697923" cy="510851"/>
            <a:chOff x="0" y="0"/>
            <a:chExt cx="9244807" cy="1277127"/>
          </a:xfrm>
        </p:grpSpPr>
        <p:sp>
          <p:nvSpPr>
            <p:cNvPr name="Freeform 72" id="72"/>
            <p:cNvSpPr/>
            <p:nvPr/>
          </p:nvSpPr>
          <p:spPr>
            <a:xfrm flipH="false" flipV="false" rot="0">
              <a:off x="0" y="0"/>
              <a:ext cx="9244807" cy="1277127"/>
            </a:xfrm>
            <a:custGeom>
              <a:avLst/>
              <a:gdLst/>
              <a:ahLst/>
              <a:cxnLst/>
              <a:rect r="r" b="b" t="t" l="l"/>
              <a:pathLst>
                <a:path h="1277127" w="9244807">
                  <a:moveTo>
                    <a:pt x="0" y="0"/>
                  </a:moveTo>
                  <a:lnTo>
                    <a:pt x="9244807" y="0"/>
                  </a:lnTo>
                  <a:lnTo>
                    <a:pt x="9244807" y="1277127"/>
                  </a:lnTo>
                  <a:lnTo>
                    <a:pt x="0" y="1277127"/>
                  </a:lnTo>
                  <a:close/>
                </a:path>
              </a:pathLst>
            </a:custGeom>
            <a:solidFill>
              <a:srgbClr val="000000">
                <a:alpha val="0"/>
              </a:srgbClr>
            </a:solidFill>
            <a:ln cap="sq">
              <a:noFill/>
              <a:prstDash val="solid"/>
              <a:miter/>
            </a:ln>
          </p:spPr>
        </p:sp>
        <p:sp>
          <p:nvSpPr>
            <p:cNvPr name="TextBox 73" id="73"/>
            <p:cNvSpPr txBox="true"/>
            <p:nvPr/>
          </p:nvSpPr>
          <p:spPr>
            <a:xfrm>
              <a:off x="0" y="-76200"/>
              <a:ext cx="9244807" cy="1353327"/>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Adapting location strategy to meet legal requirements across different jurisdictions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grpSp>
        <p:nvGrpSpPr>
          <p:cNvPr name="Group 3" id="3"/>
          <p:cNvGrpSpPr/>
          <p:nvPr/>
        </p:nvGrpSpPr>
        <p:grpSpPr>
          <a:xfrm rot="0">
            <a:off x="8973" y="0"/>
            <a:ext cx="9762573" cy="7083907"/>
            <a:chOff x="0" y="0"/>
            <a:chExt cx="13016764" cy="9445210"/>
          </a:xfrm>
        </p:grpSpPr>
        <p:sp>
          <p:nvSpPr>
            <p:cNvPr name="Freeform 4" id="4"/>
            <p:cNvSpPr/>
            <p:nvPr/>
          </p:nvSpPr>
          <p:spPr>
            <a:xfrm flipH="true" flipV="false" rot="-10800000">
              <a:off x="9537400" y="0"/>
              <a:ext cx="3479365" cy="2833076"/>
            </a:xfrm>
            <a:custGeom>
              <a:avLst/>
              <a:gdLst/>
              <a:ahLst/>
              <a:cxnLst/>
              <a:rect r="r" b="b" t="t" l="l"/>
              <a:pathLst>
                <a:path h="2833076" w="3479365">
                  <a:moveTo>
                    <a:pt x="3479364" y="0"/>
                  </a:moveTo>
                  <a:lnTo>
                    <a:pt x="0" y="0"/>
                  </a:lnTo>
                  <a:lnTo>
                    <a:pt x="0" y="2833076"/>
                  </a:lnTo>
                  <a:lnTo>
                    <a:pt x="3479364" y="2833076"/>
                  </a:lnTo>
                  <a:lnTo>
                    <a:pt x="3479364" y="0"/>
                  </a:lnTo>
                  <a:close/>
                </a:path>
              </a:pathLst>
            </a:custGeom>
            <a:blipFill>
              <a:blip r:embed="rId3"/>
              <a:stretch>
                <a:fillRect l="0" t="-45" r="0" b="-45"/>
              </a:stretch>
            </a:blipFill>
          </p:spPr>
        </p:sp>
        <p:sp>
          <p:nvSpPr>
            <p:cNvPr name="Freeform 5" id="5"/>
            <p:cNvSpPr/>
            <p:nvPr/>
          </p:nvSpPr>
          <p:spPr>
            <a:xfrm flipH="false" flipV="false" rot="0">
              <a:off x="4839678" y="373506"/>
              <a:ext cx="3970871" cy="838708"/>
            </a:xfrm>
            <a:custGeom>
              <a:avLst/>
              <a:gdLst/>
              <a:ahLst/>
              <a:cxnLst/>
              <a:rect r="r" b="b" t="t" l="l"/>
              <a:pathLst>
                <a:path h="838708" w="3970871">
                  <a:moveTo>
                    <a:pt x="0" y="0"/>
                  </a:moveTo>
                  <a:lnTo>
                    <a:pt x="3970871" y="0"/>
                  </a:lnTo>
                  <a:lnTo>
                    <a:pt x="3970871" y="838707"/>
                  </a:lnTo>
                  <a:lnTo>
                    <a:pt x="0" y="838707"/>
                  </a:lnTo>
                  <a:lnTo>
                    <a:pt x="0" y="0"/>
                  </a:lnTo>
                  <a:close/>
                </a:path>
              </a:pathLst>
            </a:custGeom>
            <a:blipFill>
              <a:blip r:embed="rId4"/>
              <a:stretch>
                <a:fillRect l="0" t="-45" r="0" b="-45"/>
              </a:stretch>
            </a:blipFill>
          </p:spPr>
        </p:sp>
        <p:sp>
          <p:nvSpPr>
            <p:cNvPr name="Freeform 6" id="6"/>
            <p:cNvSpPr/>
            <p:nvPr/>
          </p:nvSpPr>
          <p:spPr>
            <a:xfrm flipH="false" flipV="false" rot="0">
              <a:off x="300235" y="443039"/>
              <a:ext cx="3117844" cy="819974"/>
            </a:xfrm>
            <a:custGeom>
              <a:avLst/>
              <a:gdLst/>
              <a:ahLst/>
              <a:cxnLst/>
              <a:rect r="r" b="b" t="t" l="l"/>
              <a:pathLst>
                <a:path h="819974" w="3117844">
                  <a:moveTo>
                    <a:pt x="0" y="0"/>
                  </a:moveTo>
                  <a:lnTo>
                    <a:pt x="3117844" y="0"/>
                  </a:lnTo>
                  <a:lnTo>
                    <a:pt x="3117844" y="819974"/>
                  </a:lnTo>
                  <a:lnTo>
                    <a:pt x="0" y="819974"/>
                  </a:lnTo>
                  <a:lnTo>
                    <a:pt x="0" y="0"/>
                  </a:lnTo>
                  <a:close/>
                </a:path>
              </a:pathLst>
            </a:custGeom>
            <a:blipFill>
              <a:blip r:embed="rId5"/>
              <a:stretch>
                <a:fillRect l="-9843" t="-117544" r="-12372" b="-128542"/>
              </a:stretch>
            </a:blipFill>
          </p:spPr>
        </p:sp>
        <p:sp>
          <p:nvSpPr>
            <p:cNvPr name="Freeform 7" id="7"/>
            <p:cNvSpPr/>
            <p:nvPr/>
          </p:nvSpPr>
          <p:spPr>
            <a:xfrm flipH="false" flipV="false" rot="0">
              <a:off x="91707" y="8931930"/>
              <a:ext cx="1637765" cy="513279"/>
            </a:xfrm>
            <a:custGeom>
              <a:avLst/>
              <a:gdLst/>
              <a:ahLst/>
              <a:cxnLst/>
              <a:rect r="r" b="b" t="t" l="l"/>
              <a:pathLst>
                <a:path h="513279" w="1637765">
                  <a:moveTo>
                    <a:pt x="0" y="0"/>
                  </a:moveTo>
                  <a:lnTo>
                    <a:pt x="1637765" y="0"/>
                  </a:lnTo>
                  <a:lnTo>
                    <a:pt x="1637765" y="513280"/>
                  </a:lnTo>
                  <a:lnTo>
                    <a:pt x="0" y="513280"/>
                  </a:lnTo>
                  <a:lnTo>
                    <a:pt x="0" y="0"/>
                  </a:lnTo>
                  <a:close/>
                </a:path>
              </a:pathLst>
            </a:custGeom>
            <a:blipFill>
              <a:blip r:embed="rId6"/>
              <a:stretch>
                <a:fillRect l="0" t="-63" r="0" b="-63"/>
              </a:stretch>
            </a:blipFill>
          </p:spPr>
        </p:sp>
        <p:grpSp>
          <p:nvGrpSpPr>
            <p:cNvPr name="Group 8" id="8"/>
            <p:cNvGrpSpPr/>
            <p:nvPr/>
          </p:nvGrpSpPr>
          <p:grpSpPr>
            <a:xfrm rot="0">
              <a:off x="0" y="1381924"/>
              <a:ext cx="4297528" cy="591256"/>
              <a:chOff x="0" y="0"/>
              <a:chExt cx="566663" cy="77962"/>
            </a:xfrm>
          </p:grpSpPr>
          <p:sp>
            <p:nvSpPr>
              <p:cNvPr name="Freeform 9" id="9"/>
              <p:cNvSpPr/>
              <p:nvPr/>
            </p:nvSpPr>
            <p:spPr>
              <a:xfrm flipH="false" flipV="false" rot="0">
                <a:off x="0" y="0"/>
                <a:ext cx="566663" cy="77962"/>
              </a:xfrm>
              <a:custGeom>
                <a:avLst/>
                <a:gdLst/>
                <a:ahLst/>
                <a:cxnLst/>
                <a:rect r="r" b="b" t="t" l="l"/>
                <a:pathLst>
                  <a:path h="77962" w="566663">
                    <a:moveTo>
                      <a:pt x="0" y="0"/>
                    </a:moveTo>
                    <a:lnTo>
                      <a:pt x="566663" y="0"/>
                    </a:lnTo>
                    <a:lnTo>
                      <a:pt x="566663" y="77962"/>
                    </a:lnTo>
                    <a:lnTo>
                      <a:pt x="0" y="77962"/>
                    </a:lnTo>
                    <a:close/>
                  </a:path>
                </a:pathLst>
              </a:custGeom>
              <a:solidFill>
                <a:srgbClr val="233E7A"/>
              </a:solidFill>
            </p:spPr>
          </p:sp>
          <p:sp>
            <p:nvSpPr>
              <p:cNvPr name="TextBox 10" id="10"/>
              <p:cNvSpPr txBox="true"/>
              <p:nvPr/>
            </p:nvSpPr>
            <p:spPr>
              <a:xfrm>
                <a:off x="0" y="-76200"/>
                <a:ext cx="566663"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Expanding Markets</a:t>
                </a:r>
              </a:p>
            </p:txBody>
          </p:sp>
        </p:grpSp>
      </p:grpSp>
      <p:grpSp>
        <p:nvGrpSpPr>
          <p:cNvPr name="Group 11" id="11"/>
          <p:cNvGrpSpPr/>
          <p:nvPr/>
        </p:nvGrpSpPr>
        <p:grpSpPr>
          <a:xfrm rot="0">
            <a:off x="8973" y="6569225"/>
            <a:ext cx="9753600" cy="754910"/>
            <a:chOff x="0" y="0"/>
            <a:chExt cx="13004800" cy="1006547"/>
          </a:xfrm>
        </p:grpSpPr>
        <p:grpSp>
          <p:nvGrpSpPr>
            <p:cNvPr name="Group 12" id="12"/>
            <p:cNvGrpSpPr/>
            <p:nvPr/>
          </p:nvGrpSpPr>
          <p:grpSpPr>
            <a:xfrm rot="0">
              <a:off x="0" y="0"/>
              <a:ext cx="13004800" cy="1006547"/>
              <a:chOff x="0" y="0"/>
              <a:chExt cx="3495470" cy="270543"/>
            </a:xfrm>
          </p:grpSpPr>
          <p:sp>
            <p:nvSpPr>
              <p:cNvPr name="Freeform 13" id="13"/>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4" id="14"/>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5" id="15"/>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6"/>
              <a:stretch>
                <a:fillRect l="0" t="-6263" r="0" b="-6263"/>
              </a:stretch>
            </a:blipFill>
          </p:spPr>
        </p:sp>
        <p:sp>
          <p:nvSpPr>
            <p:cNvPr name="Freeform 16" id="16"/>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7"/>
              <a:stretch>
                <a:fillRect l="0" t="-6263" r="0" b="-6263"/>
              </a:stretch>
            </a:blipFill>
          </p:spPr>
        </p:sp>
        <p:grpSp>
          <p:nvGrpSpPr>
            <p:cNvPr name="Group 17" id="17"/>
            <p:cNvGrpSpPr/>
            <p:nvPr/>
          </p:nvGrpSpPr>
          <p:grpSpPr>
            <a:xfrm rot="0">
              <a:off x="1748214" y="0"/>
              <a:ext cx="8787340" cy="1006547"/>
              <a:chOff x="0" y="0"/>
              <a:chExt cx="2361888" cy="270543"/>
            </a:xfrm>
          </p:grpSpPr>
          <p:sp>
            <p:nvSpPr>
              <p:cNvPr name="Freeform 18" id="18"/>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9" id="19"/>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20" id="20"/>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8"/>
              <a:stretch>
                <a:fillRect l="0" t="-6263" r="0" b="-6263"/>
              </a:stretch>
            </a:blipFill>
          </p:spPr>
        </p:sp>
        <p:sp>
          <p:nvSpPr>
            <p:cNvPr name="Freeform 21" id="21"/>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9"/>
              <a:stretch>
                <a:fillRect l="-807" t="-9330" r="0" b="-15070"/>
              </a:stretch>
            </a:blipFill>
          </p:spPr>
        </p:sp>
        <p:sp>
          <p:nvSpPr>
            <p:cNvPr name="Freeform 22" id="22"/>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0"/>
              <a:stretch>
                <a:fillRect l="0" t="-372" r="0" b="0"/>
              </a:stretch>
            </a:blipFill>
          </p:spPr>
        </p:sp>
        <p:sp>
          <p:nvSpPr>
            <p:cNvPr name="Freeform 23" id="23"/>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1"/>
              <a:stretch>
                <a:fillRect l="0" t="-6263" r="0" b="-6263"/>
              </a:stretch>
            </a:blipFill>
          </p:spPr>
        </p:sp>
        <p:sp>
          <p:nvSpPr>
            <p:cNvPr name="Freeform 24" id="24"/>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2"/>
              <a:stretch>
                <a:fillRect l="0" t="-6263" r="0" b="-6263"/>
              </a:stretch>
            </a:blipFill>
          </p:spPr>
        </p:sp>
      </p:grpSp>
      <p:grpSp>
        <p:nvGrpSpPr>
          <p:cNvPr name="Group 25" id="25"/>
          <p:cNvGrpSpPr/>
          <p:nvPr/>
        </p:nvGrpSpPr>
        <p:grpSpPr>
          <a:xfrm rot="0">
            <a:off x="631038" y="1794431"/>
            <a:ext cx="427535" cy="285152"/>
            <a:chOff x="0" y="0"/>
            <a:chExt cx="773032" cy="515586"/>
          </a:xfrm>
        </p:grpSpPr>
        <p:sp>
          <p:nvSpPr>
            <p:cNvPr name="Freeform 26" id="26"/>
            <p:cNvSpPr/>
            <p:nvPr/>
          </p:nvSpPr>
          <p:spPr>
            <a:xfrm flipH="false" flipV="false" rot="0">
              <a:off x="7750" y="5169"/>
              <a:ext cx="757609" cy="505300"/>
            </a:xfrm>
            <a:custGeom>
              <a:avLst/>
              <a:gdLst/>
              <a:ahLst/>
              <a:cxnLst/>
              <a:rect r="r" b="b" t="t" l="l"/>
              <a:pathLst>
                <a:path h="505300" w="757609">
                  <a:moveTo>
                    <a:pt x="0" y="12405"/>
                  </a:moveTo>
                  <a:cubicBezTo>
                    <a:pt x="0" y="5582"/>
                    <a:pt x="8369" y="0"/>
                    <a:pt x="18599" y="0"/>
                  </a:cubicBezTo>
                  <a:lnTo>
                    <a:pt x="739010" y="0"/>
                  </a:lnTo>
                  <a:cubicBezTo>
                    <a:pt x="749239" y="0"/>
                    <a:pt x="757609" y="5582"/>
                    <a:pt x="757609" y="12405"/>
                  </a:cubicBezTo>
                  <a:lnTo>
                    <a:pt x="757609" y="492894"/>
                  </a:lnTo>
                  <a:cubicBezTo>
                    <a:pt x="757609" y="499717"/>
                    <a:pt x="749239" y="505300"/>
                    <a:pt x="739010" y="505300"/>
                  </a:cubicBezTo>
                  <a:lnTo>
                    <a:pt x="18599" y="505300"/>
                  </a:lnTo>
                  <a:cubicBezTo>
                    <a:pt x="8369" y="505300"/>
                    <a:pt x="0" y="499717"/>
                    <a:pt x="0" y="492894"/>
                  </a:cubicBezTo>
                  <a:close/>
                </a:path>
              </a:pathLst>
            </a:custGeom>
            <a:solidFill>
              <a:srgbClr val="CCE5FF"/>
            </a:solidFill>
          </p:spPr>
        </p:sp>
        <p:sp>
          <p:nvSpPr>
            <p:cNvPr name="Freeform 27" id="27"/>
            <p:cNvSpPr/>
            <p:nvPr/>
          </p:nvSpPr>
          <p:spPr>
            <a:xfrm flipH="false" flipV="false" rot="0">
              <a:off x="0" y="0"/>
              <a:ext cx="773095" cy="515649"/>
            </a:xfrm>
            <a:custGeom>
              <a:avLst/>
              <a:gdLst/>
              <a:ahLst/>
              <a:cxnLst/>
              <a:rect r="r" b="b" t="t" l="l"/>
              <a:pathLst>
                <a:path h="515649" w="773095">
                  <a:moveTo>
                    <a:pt x="0" y="17574"/>
                  </a:moveTo>
                  <a:cubicBezTo>
                    <a:pt x="0" y="7857"/>
                    <a:pt x="11780" y="0"/>
                    <a:pt x="26349" y="0"/>
                  </a:cubicBezTo>
                  <a:lnTo>
                    <a:pt x="746760" y="0"/>
                  </a:lnTo>
                  <a:lnTo>
                    <a:pt x="746760" y="5169"/>
                  </a:lnTo>
                  <a:lnTo>
                    <a:pt x="746760" y="0"/>
                  </a:lnTo>
                  <a:cubicBezTo>
                    <a:pt x="761329" y="0"/>
                    <a:pt x="773095" y="7857"/>
                    <a:pt x="773095" y="17574"/>
                  </a:cubicBezTo>
                  <a:lnTo>
                    <a:pt x="765359" y="17574"/>
                  </a:lnTo>
                  <a:lnTo>
                    <a:pt x="773095" y="17574"/>
                  </a:lnTo>
                  <a:lnTo>
                    <a:pt x="773095" y="498063"/>
                  </a:lnTo>
                  <a:lnTo>
                    <a:pt x="765359" y="498063"/>
                  </a:lnTo>
                  <a:lnTo>
                    <a:pt x="773095" y="498063"/>
                  </a:lnTo>
                  <a:cubicBezTo>
                    <a:pt x="773095" y="507781"/>
                    <a:pt x="761329" y="515649"/>
                    <a:pt x="746760" y="515649"/>
                  </a:cubicBezTo>
                  <a:lnTo>
                    <a:pt x="746760" y="510469"/>
                  </a:lnTo>
                  <a:lnTo>
                    <a:pt x="746760" y="515649"/>
                  </a:lnTo>
                  <a:lnTo>
                    <a:pt x="26349" y="515649"/>
                  </a:lnTo>
                  <a:lnTo>
                    <a:pt x="26349" y="510469"/>
                  </a:lnTo>
                  <a:lnTo>
                    <a:pt x="26349" y="515649"/>
                  </a:lnTo>
                  <a:cubicBezTo>
                    <a:pt x="11780" y="515649"/>
                    <a:pt x="0" y="507781"/>
                    <a:pt x="0" y="498063"/>
                  </a:cubicBezTo>
                  <a:lnTo>
                    <a:pt x="0" y="17574"/>
                  </a:lnTo>
                  <a:lnTo>
                    <a:pt x="7750" y="17574"/>
                  </a:lnTo>
                  <a:lnTo>
                    <a:pt x="0" y="17574"/>
                  </a:lnTo>
                  <a:moveTo>
                    <a:pt x="15499" y="17574"/>
                  </a:moveTo>
                  <a:lnTo>
                    <a:pt x="15499" y="498063"/>
                  </a:lnTo>
                  <a:lnTo>
                    <a:pt x="7750" y="498063"/>
                  </a:lnTo>
                  <a:lnTo>
                    <a:pt x="15499" y="498063"/>
                  </a:lnTo>
                  <a:cubicBezTo>
                    <a:pt x="15499" y="502095"/>
                    <a:pt x="20304" y="505300"/>
                    <a:pt x="26349" y="505300"/>
                  </a:cubicBezTo>
                  <a:lnTo>
                    <a:pt x="746760" y="505300"/>
                  </a:lnTo>
                  <a:cubicBezTo>
                    <a:pt x="752804" y="505300"/>
                    <a:pt x="757609" y="502095"/>
                    <a:pt x="757609" y="498063"/>
                  </a:cubicBezTo>
                  <a:lnTo>
                    <a:pt x="757609" y="17574"/>
                  </a:lnTo>
                  <a:cubicBezTo>
                    <a:pt x="757609" y="13542"/>
                    <a:pt x="752804" y="10338"/>
                    <a:pt x="746760" y="10338"/>
                  </a:cubicBezTo>
                  <a:lnTo>
                    <a:pt x="26349" y="10338"/>
                  </a:lnTo>
                  <a:lnTo>
                    <a:pt x="26349" y="5169"/>
                  </a:lnTo>
                  <a:lnTo>
                    <a:pt x="26349" y="10338"/>
                  </a:lnTo>
                  <a:cubicBezTo>
                    <a:pt x="20304" y="10338"/>
                    <a:pt x="15499" y="13542"/>
                    <a:pt x="15499" y="17574"/>
                  </a:cubicBezTo>
                  <a:close/>
                </a:path>
              </a:pathLst>
            </a:custGeom>
            <a:solidFill>
              <a:srgbClr val="B2CBE5"/>
            </a:solidFill>
          </p:spPr>
        </p:sp>
      </p:grpSp>
      <p:sp>
        <p:nvSpPr>
          <p:cNvPr name="Freeform 28" id="28" descr="preencoded.png"/>
          <p:cNvSpPr/>
          <p:nvPr/>
        </p:nvSpPr>
        <p:spPr>
          <a:xfrm flipH="false" flipV="false" rot="0">
            <a:off x="705173" y="1820605"/>
            <a:ext cx="279264" cy="232802"/>
          </a:xfrm>
          <a:custGeom>
            <a:avLst/>
            <a:gdLst/>
            <a:ahLst/>
            <a:cxnLst/>
            <a:rect r="r" b="b" t="t" l="l"/>
            <a:pathLst>
              <a:path h="232802" w="279264">
                <a:moveTo>
                  <a:pt x="0" y="0"/>
                </a:moveTo>
                <a:lnTo>
                  <a:pt x="279264" y="0"/>
                </a:lnTo>
                <a:lnTo>
                  <a:pt x="279264" y="232802"/>
                </a:lnTo>
                <a:lnTo>
                  <a:pt x="0" y="232802"/>
                </a:lnTo>
                <a:lnTo>
                  <a:pt x="0" y="0"/>
                </a:lnTo>
                <a:close/>
              </a:path>
            </a:pathLst>
          </a:custGeom>
          <a:blipFill>
            <a:blip r:embed="rId13"/>
            <a:stretch>
              <a:fillRect l="0" t="-24518" r="0" b="-24518"/>
            </a:stretch>
          </a:blipFill>
        </p:spPr>
      </p:sp>
      <p:grpSp>
        <p:nvGrpSpPr>
          <p:cNvPr name="Group 29" id="29"/>
          <p:cNvGrpSpPr/>
          <p:nvPr/>
        </p:nvGrpSpPr>
        <p:grpSpPr>
          <a:xfrm rot="0">
            <a:off x="1240462" y="1789134"/>
            <a:ext cx="2547128" cy="286846"/>
            <a:chOff x="0" y="0"/>
            <a:chExt cx="4605494" cy="518650"/>
          </a:xfrm>
        </p:grpSpPr>
        <p:sp>
          <p:nvSpPr>
            <p:cNvPr name="Freeform 30" id="30"/>
            <p:cNvSpPr/>
            <p:nvPr/>
          </p:nvSpPr>
          <p:spPr>
            <a:xfrm flipH="false" flipV="false" rot="0">
              <a:off x="0" y="0"/>
              <a:ext cx="4605494" cy="518650"/>
            </a:xfrm>
            <a:custGeom>
              <a:avLst/>
              <a:gdLst/>
              <a:ahLst/>
              <a:cxnLst/>
              <a:rect r="r" b="b" t="t" l="l"/>
              <a:pathLst>
                <a:path h="518650" w="4605494">
                  <a:moveTo>
                    <a:pt x="0" y="0"/>
                  </a:moveTo>
                  <a:lnTo>
                    <a:pt x="4605494" y="0"/>
                  </a:lnTo>
                  <a:lnTo>
                    <a:pt x="4605494" y="518650"/>
                  </a:lnTo>
                  <a:lnTo>
                    <a:pt x="0" y="518650"/>
                  </a:lnTo>
                  <a:close/>
                </a:path>
              </a:pathLst>
            </a:custGeom>
            <a:solidFill>
              <a:srgbClr val="000000">
                <a:alpha val="0"/>
              </a:srgbClr>
            </a:solidFill>
          </p:spPr>
        </p:sp>
        <p:sp>
          <p:nvSpPr>
            <p:cNvPr name="TextBox 31" id="31"/>
            <p:cNvSpPr txBox="true"/>
            <p:nvPr/>
          </p:nvSpPr>
          <p:spPr>
            <a:xfrm>
              <a:off x="0" y="-47625"/>
              <a:ext cx="4605494" cy="566275"/>
            </a:xfrm>
            <a:prstGeom prst="rect">
              <a:avLst/>
            </a:prstGeom>
          </p:spPr>
          <p:txBody>
            <a:bodyPr anchor="t" rtlCol="false" tIns="0" lIns="0" bIns="0" rIns="0"/>
            <a:lstStyle/>
            <a:p>
              <a:pPr algn="l">
                <a:lnSpc>
                  <a:spcPts val="1958"/>
                </a:lnSpc>
              </a:pPr>
              <a:r>
                <a:rPr lang="en-US" sz="1566" b="true">
                  <a:solidFill>
                    <a:srgbClr val="233E7A"/>
                  </a:solidFill>
                  <a:latin typeface="Avenir Bold"/>
                  <a:ea typeface="Avenir Bold"/>
                  <a:cs typeface="Avenir Bold"/>
                  <a:sym typeface="Avenir Bold"/>
                </a:rPr>
                <a:t>Growing Demographics</a:t>
              </a:r>
            </a:p>
          </p:txBody>
        </p:sp>
      </p:grpSp>
      <p:grpSp>
        <p:nvGrpSpPr>
          <p:cNvPr name="Group 32" id="32"/>
          <p:cNvGrpSpPr/>
          <p:nvPr/>
        </p:nvGrpSpPr>
        <p:grpSpPr>
          <a:xfrm rot="0">
            <a:off x="1240462" y="2053407"/>
            <a:ext cx="7624105" cy="510850"/>
            <a:chOff x="0" y="0"/>
            <a:chExt cx="13785238" cy="923675"/>
          </a:xfrm>
        </p:grpSpPr>
        <p:sp>
          <p:nvSpPr>
            <p:cNvPr name="Freeform 33" id="33"/>
            <p:cNvSpPr/>
            <p:nvPr/>
          </p:nvSpPr>
          <p:spPr>
            <a:xfrm flipH="false" flipV="false" rot="0">
              <a:off x="0" y="0"/>
              <a:ext cx="13785239" cy="923675"/>
            </a:xfrm>
            <a:custGeom>
              <a:avLst/>
              <a:gdLst/>
              <a:ahLst/>
              <a:cxnLst/>
              <a:rect r="r" b="b" t="t" l="l"/>
              <a:pathLst>
                <a:path h="923675" w="13785239">
                  <a:moveTo>
                    <a:pt x="0" y="0"/>
                  </a:moveTo>
                  <a:lnTo>
                    <a:pt x="13785239" y="0"/>
                  </a:lnTo>
                  <a:lnTo>
                    <a:pt x="13785239" y="923675"/>
                  </a:lnTo>
                  <a:lnTo>
                    <a:pt x="0" y="923675"/>
                  </a:lnTo>
                  <a:close/>
                </a:path>
              </a:pathLst>
            </a:custGeom>
            <a:solidFill>
              <a:srgbClr val="000000">
                <a:alpha val="0"/>
              </a:srgbClr>
            </a:solidFill>
          </p:spPr>
        </p:sp>
        <p:sp>
          <p:nvSpPr>
            <p:cNvPr name="TextBox 34" id="34"/>
            <p:cNvSpPr txBox="true"/>
            <p:nvPr/>
          </p:nvSpPr>
          <p:spPr>
            <a:xfrm>
              <a:off x="0" y="-76200"/>
              <a:ext cx="13785238" cy="999875"/>
            </a:xfrm>
            <a:prstGeom prst="rect">
              <a:avLst/>
            </a:prstGeom>
          </p:spPr>
          <p:txBody>
            <a:bodyPr anchor="t" rtlCol="false" tIns="0" lIns="0" bIns="0" rIns="0"/>
            <a:lstStyle/>
            <a:p>
              <a:pPr algn="l">
                <a:lnSpc>
                  <a:spcPts val="2155"/>
                </a:lnSpc>
              </a:pPr>
              <a:r>
                <a:rPr lang="en-US" sz="1366">
                  <a:solidFill>
                    <a:srgbClr val="233E7A"/>
                  </a:solidFill>
                  <a:latin typeface="Avenir"/>
                  <a:ea typeface="Avenir"/>
                  <a:cs typeface="Avenir"/>
                  <a:sym typeface="Avenir"/>
                </a:rPr>
                <a:t>Increase in total population or relevant consumer segments creates new opportunities for market penetration and expansion.</a:t>
              </a:r>
            </a:p>
          </p:txBody>
        </p:sp>
      </p:grpSp>
      <p:grpSp>
        <p:nvGrpSpPr>
          <p:cNvPr name="Group 35" id="35"/>
          <p:cNvGrpSpPr/>
          <p:nvPr/>
        </p:nvGrpSpPr>
        <p:grpSpPr>
          <a:xfrm rot="0">
            <a:off x="631038" y="2724209"/>
            <a:ext cx="427535" cy="285152"/>
            <a:chOff x="0" y="0"/>
            <a:chExt cx="773032" cy="515586"/>
          </a:xfrm>
        </p:grpSpPr>
        <p:sp>
          <p:nvSpPr>
            <p:cNvPr name="Freeform 36" id="36"/>
            <p:cNvSpPr/>
            <p:nvPr/>
          </p:nvSpPr>
          <p:spPr>
            <a:xfrm flipH="false" flipV="false" rot="0">
              <a:off x="7750" y="5169"/>
              <a:ext cx="757609" cy="505300"/>
            </a:xfrm>
            <a:custGeom>
              <a:avLst/>
              <a:gdLst/>
              <a:ahLst/>
              <a:cxnLst/>
              <a:rect r="r" b="b" t="t" l="l"/>
              <a:pathLst>
                <a:path h="505300" w="757609">
                  <a:moveTo>
                    <a:pt x="0" y="12405"/>
                  </a:moveTo>
                  <a:cubicBezTo>
                    <a:pt x="0" y="5582"/>
                    <a:pt x="8369" y="0"/>
                    <a:pt x="18599" y="0"/>
                  </a:cubicBezTo>
                  <a:lnTo>
                    <a:pt x="739010" y="0"/>
                  </a:lnTo>
                  <a:cubicBezTo>
                    <a:pt x="749239" y="0"/>
                    <a:pt x="757609" y="5582"/>
                    <a:pt x="757609" y="12405"/>
                  </a:cubicBezTo>
                  <a:lnTo>
                    <a:pt x="757609" y="492894"/>
                  </a:lnTo>
                  <a:cubicBezTo>
                    <a:pt x="757609" y="499717"/>
                    <a:pt x="749239" y="505300"/>
                    <a:pt x="739010" y="505300"/>
                  </a:cubicBezTo>
                  <a:lnTo>
                    <a:pt x="18599" y="505300"/>
                  </a:lnTo>
                  <a:cubicBezTo>
                    <a:pt x="8369" y="505300"/>
                    <a:pt x="0" y="499717"/>
                    <a:pt x="0" y="492894"/>
                  </a:cubicBezTo>
                  <a:close/>
                </a:path>
              </a:pathLst>
            </a:custGeom>
            <a:solidFill>
              <a:srgbClr val="CCE5FF"/>
            </a:solidFill>
          </p:spPr>
        </p:sp>
        <p:sp>
          <p:nvSpPr>
            <p:cNvPr name="Freeform 37" id="37"/>
            <p:cNvSpPr/>
            <p:nvPr/>
          </p:nvSpPr>
          <p:spPr>
            <a:xfrm flipH="false" flipV="false" rot="0">
              <a:off x="0" y="0"/>
              <a:ext cx="773095" cy="515649"/>
            </a:xfrm>
            <a:custGeom>
              <a:avLst/>
              <a:gdLst/>
              <a:ahLst/>
              <a:cxnLst/>
              <a:rect r="r" b="b" t="t" l="l"/>
              <a:pathLst>
                <a:path h="515649" w="773095">
                  <a:moveTo>
                    <a:pt x="0" y="17574"/>
                  </a:moveTo>
                  <a:cubicBezTo>
                    <a:pt x="0" y="7857"/>
                    <a:pt x="11780" y="0"/>
                    <a:pt x="26349" y="0"/>
                  </a:cubicBezTo>
                  <a:lnTo>
                    <a:pt x="746760" y="0"/>
                  </a:lnTo>
                  <a:lnTo>
                    <a:pt x="746760" y="5169"/>
                  </a:lnTo>
                  <a:lnTo>
                    <a:pt x="746760" y="0"/>
                  </a:lnTo>
                  <a:cubicBezTo>
                    <a:pt x="761329" y="0"/>
                    <a:pt x="773095" y="7857"/>
                    <a:pt x="773095" y="17574"/>
                  </a:cubicBezTo>
                  <a:lnTo>
                    <a:pt x="765359" y="17574"/>
                  </a:lnTo>
                  <a:lnTo>
                    <a:pt x="773095" y="17574"/>
                  </a:lnTo>
                  <a:lnTo>
                    <a:pt x="773095" y="498063"/>
                  </a:lnTo>
                  <a:lnTo>
                    <a:pt x="765359" y="498063"/>
                  </a:lnTo>
                  <a:lnTo>
                    <a:pt x="773095" y="498063"/>
                  </a:lnTo>
                  <a:cubicBezTo>
                    <a:pt x="773095" y="507781"/>
                    <a:pt x="761329" y="515649"/>
                    <a:pt x="746760" y="515649"/>
                  </a:cubicBezTo>
                  <a:lnTo>
                    <a:pt x="746760" y="510469"/>
                  </a:lnTo>
                  <a:lnTo>
                    <a:pt x="746760" y="515649"/>
                  </a:lnTo>
                  <a:lnTo>
                    <a:pt x="26349" y="515649"/>
                  </a:lnTo>
                  <a:lnTo>
                    <a:pt x="26349" y="510469"/>
                  </a:lnTo>
                  <a:lnTo>
                    <a:pt x="26349" y="515649"/>
                  </a:lnTo>
                  <a:cubicBezTo>
                    <a:pt x="11780" y="515649"/>
                    <a:pt x="0" y="507781"/>
                    <a:pt x="0" y="498063"/>
                  </a:cubicBezTo>
                  <a:lnTo>
                    <a:pt x="0" y="17574"/>
                  </a:lnTo>
                  <a:lnTo>
                    <a:pt x="7750" y="17574"/>
                  </a:lnTo>
                  <a:lnTo>
                    <a:pt x="0" y="17574"/>
                  </a:lnTo>
                  <a:moveTo>
                    <a:pt x="15499" y="17574"/>
                  </a:moveTo>
                  <a:lnTo>
                    <a:pt x="15499" y="498063"/>
                  </a:lnTo>
                  <a:lnTo>
                    <a:pt x="7750" y="498063"/>
                  </a:lnTo>
                  <a:lnTo>
                    <a:pt x="15499" y="498063"/>
                  </a:lnTo>
                  <a:cubicBezTo>
                    <a:pt x="15499" y="502095"/>
                    <a:pt x="20304" y="505300"/>
                    <a:pt x="26349" y="505300"/>
                  </a:cubicBezTo>
                  <a:lnTo>
                    <a:pt x="746760" y="505300"/>
                  </a:lnTo>
                  <a:cubicBezTo>
                    <a:pt x="752804" y="505300"/>
                    <a:pt x="757609" y="502095"/>
                    <a:pt x="757609" y="498063"/>
                  </a:cubicBezTo>
                  <a:lnTo>
                    <a:pt x="757609" y="17574"/>
                  </a:lnTo>
                  <a:cubicBezTo>
                    <a:pt x="757609" y="13542"/>
                    <a:pt x="752804" y="10338"/>
                    <a:pt x="746760" y="10338"/>
                  </a:cubicBezTo>
                  <a:lnTo>
                    <a:pt x="26349" y="10338"/>
                  </a:lnTo>
                  <a:lnTo>
                    <a:pt x="26349" y="5169"/>
                  </a:lnTo>
                  <a:lnTo>
                    <a:pt x="26349" y="10338"/>
                  </a:lnTo>
                  <a:cubicBezTo>
                    <a:pt x="20304" y="10338"/>
                    <a:pt x="15499" y="13542"/>
                    <a:pt x="15499" y="17574"/>
                  </a:cubicBezTo>
                  <a:close/>
                </a:path>
              </a:pathLst>
            </a:custGeom>
            <a:solidFill>
              <a:srgbClr val="B2CBE5"/>
            </a:solidFill>
          </p:spPr>
        </p:sp>
      </p:grpSp>
      <p:sp>
        <p:nvSpPr>
          <p:cNvPr name="Freeform 38" id="38" descr="preencoded.png"/>
          <p:cNvSpPr/>
          <p:nvPr/>
        </p:nvSpPr>
        <p:spPr>
          <a:xfrm flipH="false" flipV="false" rot="0">
            <a:off x="705173" y="2750384"/>
            <a:ext cx="279264" cy="232802"/>
          </a:xfrm>
          <a:custGeom>
            <a:avLst/>
            <a:gdLst/>
            <a:ahLst/>
            <a:cxnLst/>
            <a:rect r="r" b="b" t="t" l="l"/>
            <a:pathLst>
              <a:path h="232802" w="279264">
                <a:moveTo>
                  <a:pt x="0" y="0"/>
                </a:moveTo>
                <a:lnTo>
                  <a:pt x="279264" y="0"/>
                </a:lnTo>
                <a:lnTo>
                  <a:pt x="279264" y="232802"/>
                </a:lnTo>
                <a:lnTo>
                  <a:pt x="0" y="232802"/>
                </a:lnTo>
                <a:lnTo>
                  <a:pt x="0" y="0"/>
                </a:lnTo>
                <a:close/>
              </a:path>
            </a:pathLst>
          </a:custGeom>
          <a:blipFill>
            <a:blip r:embed="rId14"/>
            <a:stretch>
              <a:fillRect l="0" t="-24518" r="0" b="-24518"/>
            </a:stretch>
          </a:blipFill>
        </p:spPr>
      </p:sp>
      <p:grpSp>
        <p:nvGrpSpPr>
          <p:cNvPr name="Group 39" id="39"/>
          <p:cNvGrpSpPr/>
          <p:nvPr/>
        </p:nvGrpSpPr>
        <p:grpSpPr>
          <a:xfrm rot="0">
            <a:off x="1240462" y="2670383"/>
            <a:ext cx="2770539" cy="286846"/>
            <a:chOff x="0" y="0"/>
            <a:chExt cx="5009446" cy="518650"/>
          </a:xfrm>
        </p:grpSpPr>
        <p:sp>
          <p:nvSpPr>
            <p:cNvPr name="Freeform 40" id="40"/>
            <p:cNvSpPr/>
            <p:nvPr/>
          </p:nvSpPr>
          <p:spPr>
            <a:xfrm flipH="false" flipV="false" rot="0">
              <a:off x="0" y="0"/>
              <a:ext cx="5009446" cy="518650"/>
            </a:xfrm>
            <a:custGeom>
              <a:avLst/>
              <a:gdLst/>
              <a:ahLst/>
              <a:cxnLst/>
              <a:rect r="r" b="b" t="t" l="l"/>
              <a:pathLst>
                <a:path h="518650" w="5009446">
                  <a:moveTo>
                    <a:pt x="0" y="0"/>
                  </a:moveTo>
                  <a:lnTo>
                    <a:pt x="5009446" y="0"/>
                  </a:lnTo>
                  <a:lnTo>
                    <a:pt x="5009446" y="518650"/>
                  </a:lnTo>
                  <a:lnTo>
                    <a:pt x="0" y="518650"/>
                  </a:lnTo>
                  <a:close/>
                </a:path>
              </a:pathLst>
            </a:custGeom>
            <a:solidFill>
              <a:srgbClr val="000000">
                <a:alpha val="0"/>
              </a:srgbClr>
            </a:solidFill>
            <a:ln cap="sq">
              <a:noFill/>
              <a:prstDash val="solid"/>
              <a:miter/>
            </a:ln>
          </p:spPr>
        </p:sp>
        <p:sp>
          <p:nvSpPr>
            <p:cNvPr name="TextBox 41" id="41"/>
            <p:cNvSpPr txBox="true"/>
            <p:nvPr/>
          </p:nvSpPr>
          <p:spPr>
            <a:xfrm>
              <a:off x="0" y="-47625"/>
              <a:ext cx="5009446" cy="566275"/>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Rising Disposable Income</a:t>
              </a:r>
            </a:p>
          </p:txBody>
        </p:sp>
      </p:grpSp>
      <p:grpSp>
        <p:nvGrpSpPr>
          <p:cNvPr name="Group 42" id="42"/>
          <p:cNvGrpSpPr/>
          <p:nvPr/>
        </p:nvGrpSpPr>
        <p:grpSpPr>
          <a:xfrm rot="0">
            <a:off x="1240462" y="2966754"/>
            <a:ext cx="7624105" cy="510850"/>
            <a:chOff x="0" y="0"/>
            <a:chExt cx="13785238" cy="923675"/>
          </a:xfrm>
        </p:grpSpPr>
        <p:sp>
          <p:nvSpPr>
            <p:cNvPr name="Freeform 43" id="43"/>
            <p:cNvSpPr/>
            <p:nvPr/>
          </p:nvSpPr>
          <p:spPr>
            <a:xfrm flipH="false" flipV="false" rot="0">
              <a:off x="0" y="0"/>
              <a:ext cx="13785239" cy="923675"/>
            </a:xfrm>
            <a:custGeom>
              <a:avLst/>
              <a:gdLst/>
              <a:ahLst/>
              <a:cxnLst/>
              <a:rect r="r" b="b" t="t" l="l"/>
              <a:pathLst>
                <a:path h="923675" w="13785239">
                  <a:moveTo>
                    <a:pt x="0" y="0"/>
                  </a:moveTo>
                  <a:lnTo>
                    <a:pt x="13785239" y="0"/>
                  </a:lnTo>
                  <a:lnTo>
                    <a:pt x="13785239" y="923675"/>
                  </a:lnTo>
                  <a:lnTo>
                    <a:pt x="0" y="923675"/>
                  </a:lnTo>
                  <a:close/>
                </a:path>
              </a:pathLst>
            </a:custGeom>
            <a:solidFill>
              <a:srgbClr val="000000">
                <a:alpha val="0"/>
              </a:srgbClr>
            </a:solidFill>
            <a:ln cap="sq">
              <a:noFill/>
              <a:prstDash val="solid"/>
              <a:miter/>
            </a:ln>
          </p:spPr>
        </p:sp>
        <p:sp>
          <p:nvSpPr>
            <p:cNvPr name="TextBox 44" id="44"/>
            <p:cNvSpPr txBox="true"/>
            <p:nvPr/>
          </p:nvSpPr>
          <p:spPr>
            <a:xfrm>
              <a:off x="0" y="-76200"/>
              <a:ext cx="13785238" cy="999875"/>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Economic growth raises purchasing power, creating demand for new products and services across various sectors.</a:t>
              </a:r>
            </a:p>
          </p:txBody>
        </p:sp>
      </p:grpSp>
      <p:grpSp>
        <p:nvGrpSpPr>
          <p:cNvPr name="Group 45" id="45"/>
          <p:cNvGrpSpPr/>
          <p:nvPr/>
        </p:nvGrpSpPr>
        <p:grpSpPr>
          <a:xfrm rot="0">
            <a:off x="631038" y="3653989"/>
            <a:ext cx="427535" cy="285152"/>
            <a:chOff x="0" y="0"/>
            <a:chExt cx="773032" cy="515586"/>
          </a:xfrm>
        </p:grpSpPr>
        <p:sp>
          <p:nvSpPr>
            <p:cNvPr name="Freeform 46" id="46"/>
            <p:cNvSpPr/>
            <p:nvPr/>
          </p:nvSpPr>
          <p:spPr>
            <a:xfrm flipH="false" flipV="false" rot="0">
              <a:off x="7750" y="5169"/>
              <a:ext cx="757609" cy="505300"/>
            </a:xfrm>
            <a:custGeom>
              <a:avLst/>
              <a:gdLst/>
              <a:ahLst/>
              <a:cxnLst/>
              <a:rect r="r" b="b" t="t" l="l"/>
              <a:pathLst>
                <a:path h="505300" w="757609">
                  <a:moveTo>
                    <a:pt x="0" y="12405"/>
                  </a:moveTo>
                  <a:cubicBezTo>
                    <a:pt x="0" y="5582"/>
                    <a:pt x="8369" y="0"/>
                    <a:pt x="18599" y="0"/>
                  </a:cubicBezTo>
                  <a:lnTo>
                    <a:pt x="739010" y="0"/>
                  </a:lnTo>
                  <a:cubicBezTo>
                    <a:pt x="749239" y="0"/>
                    <a:pt x="757609" y="5582"/>
                    <a:pt x="757609" y="12405"/>
                  </a:cubicBezTo>
                  <a:lnTo>
                    <a:pt x="757609" y="492894"/>
                  </a:lnTo>
                  <a:cubicBezTo>
                    <a:pt x="757609" y="499717"/>
                    <a:pt x="749239" y="505300"/>
                    <a:pt x="739010" y="505300"/>
                  </a:cubicBezTo>
                  <a:lnTo>
                    <a:pt x="18599" y="505300"/>
                  </a:lnTo>
                  <a:cubicBezTo>
                    <a:pt x="8369" y="505300"/>
                    <a:pt x="0" y="499717"/>
                    <a:pt x="0" y="492894"/>
                  </a:cubicBezTo>
                  <a:close/>
                </a:path>
              </a:pathLst>
            </a:custGeom>
            <a:solidFill>
              <a:srgbClr val="CCE5FF"/>
            </a:solidFill>
          </p:spPr>
        </p:sp>
        <p:sp>
          <p:nvSpPr>
            <p:cNvPr name="Freeform 47" id="47"/>
            <p:cNvSpPr/>
            <p:nvPr/>
          </p:nvSpPr>
          <p:spPr>
            <a:xfrm flipH="false" flipV="false" rot="0">
              <a:off x="0" y="0"/>
              <a:ext cx="773095" cy="515649"/>
            </a:xfrm>
            <a:custGeom>
              <a:avLst/>
              <a:gdLst/>
              <a:ahLst/>
              <a:cxnLst/>
              <a:rect r="r" b="b" t="t" l="l"/>
              <a:pathLst>
                <a:path h="515649" w="773095">
                  <a:moveTo>
                    <a:pt x="0" y="17574"/>
                  </a:moveTo>
                  <a:cubicBezTo>
                    <a:pt x="0" y="7857"/>
                    <a:pt x="11780" y="0"/>
                    <a:pt x="26349" y="0"/>
                  </a:cubicBezTo>
                  <a:lnTo>
                    <a:pt x="746760" y="0"/>
                  </a:lnTo>
                  <a:lnTo>
                    <a:pt x="746760" y="5169"/>
                  </a:lnTo>
                  <a:lnTo>
                    <a:pt x="746760" y="0"/>
                  </a:lnTo>
                  <a:cubicBezTo>
                    <a:pt x="761329" y="0"/>
                    <a:pt x="773095" y="7857"/>
                    <a:pt x="773095" y="17574"/>
                  </a:cubicBezTo>
                  <a:lnTo>
                    <a:pt x="765359" y="17574"/>
                  </a:lnTo>
                  <a:lnTo>
                    <a:pt x="773095" y="17574"/>
                  </a:lnTo>
                  <a:lnTo>
                    <a:pt x="773095" y="498063"/>
                  </a:lnTo>
                  <a:lnTo>
                    <a:pt x="765359" y="498063"/>
                  </a:lnTo>
                  <a:lnTo>
                    <a:pt x="773095" y="498063"/>
                  </a:lnTo>
                  <a:cubicBezTo>
                    <a:pt x="773095" y="507781"/>
                    <a:pt x="761329" y="515649"/>
                    <a:pt x="746760" y="515649"/>
                  </a:cubicBezTo>
                  <a:lnTo>
                    <a:pt x="746760" y="510469"/>
                  </a:lnTo>
                  <a:lnTo>
                    <a:pt x="746760" y="515649"/>
                  </a:lnTo>
                  <a:lnTo>
                    <a:pt x="26349" y="515649"/>
                  </a:lnTo>
                  <a:lnTo>
                    <a:pt x="26349" y="510469"/>
                  </a:lnTo>
                  <a:lnTo>
                    <a:pt x="26349" y="515649"/>
                  </a:lnTo>
                  <a:cubicBezTo>
                    <a:pt x="11780" y="515649"/>
                    <a:pt x="0" y="507781"/>
                    <a:pt x="0" y="498063"/>
                  </a:cubicBezTo>
                  <a:lnTo>
                    <a:pt x="0" y="17574"/>
                  </a:lnTo>
                  <a:lnTo>
                    <a:pt x="7750" y="17574"/>
                  </a:lnTo>
                  <a:lnTo>
                    <a:pt x="0" y="17574"/>
                  </a:lnTo>
                  <a:moveTo>
                    <a:pt x="15499" y="17574"/>
                  </a:moveTo>
                  <a:lnTo>
                    <a:pt x="15499" y="498063"/>
                  </a:lnTo>
                  <a:lnTo>
                    <a:pt x="7750" y="498063"/>
                  </a:lnTo>
                  <a:lnTo>
                    <a:pt x="15499" y="498063"/>
                  </a:lnTo>
                  <a:cubicBezTo>
                    <a:pt x="15499" y="502095"/>
                    <a:pt x="20304" y="505300"/>
                    <a:pt x="26349" y="505300"/>
                  </a:cubicBezTo>
                  <a:lnTo>
                    <a:pt x="746760" y="505300"/>
                  </a:lnTo>
                  <a:cubicBezTo>
                    <a:pt x="752804" y="505300"/>
                    <a:pt x="757609" y="502095"/>
                    <a:pt x="757609" y="498063"/>
                  </a:cubicBezTo>
                  <a:lnTo>
                    <a:pt x="757609" y="17574"/>
                  </a:lnTo>
                  <a:cubicBezTo>
                    <a:pt x="757609" y="13542"/>
                    <a:pt x="752804" y="10338"/>
                    <a:pt x="746760" y="10338"/>
                  </a:cubicBezTo>
                  <a:lnTo>
                    <a:pt x="26349" y="10338"/>
                  </a:lnTo>
                  <a:lnTo>
                    <a:pt x="26349" y="5169"/>
                  </a:lnTo>
                  <a:lnTo>
                    <a:pt x="26349" y="10338"/>
                  </a:lnTo>
                  <a:cubicBezTo>
                    <a:pt x="20304" y="10338"/>
                    <a:pt x="15499" y="13542"/>
                    <a:pt x="15499" y="17574"/>
                  </a:cubicBezTo>
                  <a:close/>
                </a:path>
              </a:pathLst>
            </a:custGeom>
            <a:solidFill>
              <a:srgbClr val="B2CBE5"/>
            </a:solidFill>
          </p:spPr>
        </p:sp>
      </p:grpSp>
      <p:sp>
        <p:nvSpPr>
          <p:cNvPr name="Freeform 48" id="48" descr="preencoded.png"/>
          <p:cNvSpPr/>
          <p:nvPr/>
        </p:nvSpPr>
        <p:spPr>
          <a:xfrm flipH="false" flipV="false" rot="0">
            <a:off x="705173" y="3680163"/>
            <a:ext cx="279264" cy="232802"/>
          </a:xfrm>
          <a:custGeom>
            <a:avLst/>
            <a:gdLst/>
            <a:ahLst/>
            <a:cxnLst/>
            <a:rect r="r" b="b" t="t" l="l"/>
            <a:pathLst>
              <a:path h="232802" w="279264">
                <a:moveTo>
                  <a:pt x="0" y="0"/>
                </a:moveTo>
                <a:lnTo>
                  <a:pt x="279264" y="0"/>
                </a:lnTo>
                <a:lnTo>
                  <a:pt x="279264" y="232803"/>
                </a:lnTo>
                <a:lnTo>
                  <a:pt x="0" y="232803"/>
                </a:lnTo>
                <a:lnTo>
                  <a:pt x="0" y="0"/>
                </a:lnTo>
                <a:close/>
              </a:path>
            </a:pathLst>
          </a:custGeom>
          <a:blipFill>
            <a:blip r:embed="rId15"/>
            <a:stretch>
              <a:fillRect l="0" t="-24518" r="0" b="-24518"/>
            </a:stretch>
          </a:blipFill>
        </p:spPr>
      </p:sp>
      <p:grpSp>
        <p:nvGrpSpPr>
          <p:cNvPr name="Group 49" id="49"/>
          <p:cNvGrpSpPr/>
          <p:nvPr/>
        </p:nvGrpSpPr>
        <p:grpSpPr>
          <a:xfrm rot="0">
            <a:off x="1240462" y="3600163"/>
            <a:ext cx="2327601" cy="286846"/>
            <a:chOff x="0" y="0"/>
            <a:chExt cx="4208563" cy="518650"/>
          </a:xfrm>
        </p:grpSpPr>
        <p:sp>
          <p:nvSpPr>
            <p:cNvPr name="Freeform 50" id="50"/>
            <p:cNvSpPr/>
            <p:nvPr/>
          </p:nvSpPr>
          <p:spPr>
            <a:xfrm flipH="false" flipV="false" rot="0">
              <a:off x="0" y="0"/>
              <a:ext cx="4208564" cy="518650"/>
            </a:xfrm>
            <a:custGeom>
              <a:avLst/>
              <a:gdLst/>
              <a:ahLst/>
              <a:cxnLst/>
              <a:rect r="r" b="b" t="t" l="l"/>
              <a:pathLst>
                <a:path h="518650" w="4208564">
                  <a:moveTo>
                    <a:pt x="0" y="0"/>
                  </a:moveTo>
                  <a:lnTo>
                    <a:pt x="4208564" y="0"/>
                  </a:lnTo>
                  <a:lnTo>
                    <a:pt x="4208564" y="518650"/>
                  </a:lnTo>
                  <a:lnTo>
                    <a:pt x="0" y="518650"/>
                  </a:lnTo>
                  <a:close/>
                </a:path>
              </a:pathLst>
            </a:custGeom>
            <a:solidFill>
              <a:srgbClr val="000000">
                <a:alpha val="0"/>
              </a:srgbClr>
            </a:solidFill>
            <a:ln cap="sq">
              <a:noFill/>
              <a:prstDash val="solid"/>
              <a:miter/>
            </a:ln>
          </p:spPr>
        </p:sp>
        <p:sp>
          <p:nvSpPr>
            <p:cNvPr name="TextBox 51" id="51"/>
            <p:cNvSpPr txBox="true"/>
            <p:nvPr/>
          </p:nvSpPr>
          <p:spPr>
            <a:xfrm>
              <a:off x="0" y="-47625"/>
              <a:ext cx="4208563" cy="566275"/>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Urbanization Trends</a:t>
              </a:r>
            </a:p>
          </p:txBody>
        </p:sp>
      </p:grpSp>
      <p:grpSp>
        <p:nvGrpSpPr>
          <p:cNvPr name="Group 52" id="52"/>
          <p:cNvGrpSpPr/>
          <p:nvPr/>
        </p:nvGrpSpPr>
        <p:grpSpPr>
          <a:xfrm rot="0">
            <a:off x="1240462" y="3880839"/>
            <a:ext cx="7624105" cy="510850"/>
            <a:chOff x="0" y="0"/>
            <a:chExt cx="13785238" cy="923675"/>
          </a:xfrm>
        </p:grpSpPr>
        <p:sp>
          <p:nvSpPr>
            <p:cNvPr name="Freeform 53" id="53"/>
            <p:cNvSpPr/>
            <p:nvPr/>
          </p:nvSpPr>
          <p:spPr>
            <a:xfrm flipH="false" flipV="false" rot="0">
              <a:off x="0" y="0"/>
              <a:ext cx="13785239" cy="923675"/>
            </a:xfrm>
            <a:custGeom>
              <a:avLst/>
              <a:gdLst/>
              <a:ahLst/>
              <a:cxnLst/>
              <a:rect r="r" b="b" t="t" l="l"/>
              <a:pathLst>
                <a:path h="923675" w="13785239">
                  <a:moveTo>
                    <a:pt x="0" y="0"/>
                  </a:moveTo>
                  <a:lnTo>
                    <a:pt x="13785239" y="0"/>
                  </a:lnTo>
                  <a:lnTo>
                    <a:pt x="13785239" y="923675"/>
                  </a:lnTo>
                  <a:lnTo>
                    <a:pt x="0" y="923675"/>
                  </a:lnTo>
                  <a:close/>
                </a:path>
              </a:pathLst>
            </a:custGeom>
            <a:solidFill>
              <a:srgbClr val="000000">
                <a:alpha val="0"/>
              </a:srgbClr>
            </a:solidFill>
            <a:ln cap="sq">
              <a:noFill/>
              <a:prstDash val="solid"/>
              <a:miter/>
            </a:ln>
          </p:spPr>
        </p:sp>
        <p:sp>
          <p:nvSpPr>
            <p:cNvPr name="TextBox 54" id="54"/>
            <p:cNvSpPr txBox="true"/>
            <p:nvPr/>
          </p:nvSpPr>
          <p:spPr>
            <a:xfrm>
              <a:off x="0" y="-76200"/>
              <a:ext cx="13785238" cy="999875"/>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Expansion of cities generates new consumption patterns and infrastructure needs, creating strategic locations for business operations.</a:t>
              </a:r>
            </a:p>
          </p:txBody>
        </p:sp>
      </p:grpSp>
      <p:grpSp>
        <p:nvGrpSpPr>
          <p:cNvPr name="Group 55" id="55"/>
          <p:cNvGrpSpPr/>
          <p:nvPr/>
        </p:nvGrpSpPr>
        <p:grpSpPr>
          <a:xfrm rot="0">
            <a:off x="631038" y="4583768"/>
            <a:ext cx="427535" cy="285152"/>
            <a:chOff x="0" y="0"/>
            <a:chExt cx="773032" cy="515586"/>
          </a:xfrm>
        </p:grpSpPr>
        <p:sp>
          <p:nvSpPr>
            <p:cNvPr name="Freeform 56" id="56"/>
            <p:cNvSpPr/>
            <p:nvPr/>
          </p:nvSpPr>
          <p:spPr>
            <a:xfrm flipH="false" flipV="false" rot="0">
              <a:off x="7750" y="5169"/>
              <a:ext cx="757609" cy="505300"/>
            </a:xfrm>
            <a:custGeom>
              <a:avLst/>
              <a:gdLst/>
              <a:ahLst/>
              <a:cxnLst/>
              <a:rect r="r" b="b" t="t" l="l"/>
              <a:pathLst>
                <a:path h="505300" w="757609">
                  <a:moveTo>
                    <a:pt x="0" y="12405"/>
                  </a:moveTo>
                  <a:cubicBezTo>
                    <a:pt x="0" y="5582"/>
                    <a:pt x="8369" y="0"/>
                    <a:pt x="18599" y="0"/>
                  </a:cubicBezTo>
                  <a:lnTo>
                    <a:pt x="739010" y="0"/>
                  </a:lnTo>
                  <a:cubicBezTo>
                    <a:pt x="749239" y="0"/>
                    <a:pt x="757609" y="5582"/>
                    <a:pt x="757609" y="12405"/>
                  </a:cubicBezTo>
                  <a:lnTo>
                    <a:pt x="757609" y="492894"/>
                  </a:lnTo>
                  <a:cubicBezTo>
                    <a:pt x="757609" y="499717"/>
                    <a:pt x="749239" y="505300"/>
                    <a:pt x="739010" y="505300"/>
                  </a:cubicBezTo>
                  <a:lnTo>
                    <a:pt x="18599" y="505300"/>
                  </a:lnTo>
                  <a:cubicBezTo>
                    <a:pt x="8369" y="505300"/>
                    <a:pt x="0" y="499717"/>
                    <a:pt x="0" y="492894"/>
                  </a:cubicBezTo>
                  <a:close/>
                </a:path>
              </a:pathLst>
            </a:custGeom>
            <a:solidFill>
              <a:srgbClr val="CCE5FF"/>
            </a:solidFill>
          </p:spPr>
        </p:sp>
        <p:sp>
          <p:nvSpPr>
            <p:cNvPr name="Freeform 57" id="57"/>
            <p:cNvSpPr/>
            <p:nvPr/>
          </p:nvSpPr>
          <p:spPr>
            <a:xfrm flipH="false" flipV="false" rot="0">
              <a:off x="0" y="0"/>
              <a:ext cx="773095" cy="515649"/>
            </a:xfrm>
            <a:custGeom>
              <a:avLst/>
              <a:gdLst/>
              <a:ahLst/>
              <a:cxnLst/>
              <a:rect r="r" b="b" t="t" l="l"/>
              <a:pathLst>
                <a:path h="515649" w="773095">
                  <a:moveTo>
                    <a:pt x="0" y="17574"/>
                  </a:moveTo>
                  <a:cubicBezTo>
                    <a:pt x="0" y="7857"/>
                    <a:pt x="11780" y="0"/>
                    <a:pt x="26349" y="0"/>
                  </a:cubicBezTo>
                  <a:lnTo>
                    <a:pt x="746760" y="0"/>
                  </a:lnTo>
                  <a:lnTo>
                    <a:pt x="746760" y="5169"/>
                  </a:lnTo>
                  <a:lnTo>
                    <a:pt x="746760" y="0"/>
                  </a:lnTo>
                  <a:cubicBezTo>
                    <a:pt x="761329" y="0"/>
                    <a:pt x="773095" y="7857"/>
                    <a:pt x="773095" y="17574"/>
                  </a:cubicBezTo>
                  <a:lnTo>
                    <a:pt x="765359" y="17574"/>
                  </a:lnTo>
                  <a:lnTo>
                    <a:pt x="773095" y="17574"/>
                  </a:lnTo>
                  <a:lnTo>
                    <a:pt x="773095" y="498063"/>
                  </a:lnTo>
                  <a:lnTo>
                    <a:pt x="765359" y="498063"/>
                  </a:lnTo>
                  <a:lnTo>
                    <a:pt x="773095" y="498063"/>
                  </a:lnTo>
                  <a:cubicBezTo>
                    <a:pt x="773095" y="507781"/>
                    <a:pt x="761329" y="515649"/>
                    <a:pt x="746760" y="515649"/>
                  </a:cubicBezTo>
                  <a:lnTo>
                    <a:pt x="746760" y="510469"/>
                  </a:lnTo>
                  <a:lnTo>
                    <a:pt x="746760" y="515649"/>
                  </a:lnTo>
                  <a:lnTo>
                    <a:pt x="26349" y="515649"/>
                  </a:lnTo>
                  <a:lnTo>
                    <a:pt x="26349" y="510469"/>
                  </a:lnTo>
                  <a:lnTo>
                    <a:pt x="26349" y="515649"/>
                  </a:lnTo>
                  <a:cubicBezTo>
                    <a:pt x="11780" y="515649"/>
                    <a:pt x="0" y="507781"/>
                    <a:pt x="0" y="498063"/>
                  </a:cubicBezTo>
                  <a:lnTo>
                    <a:pt x="0" y="17574"/>
                  </a:lnTo>
                  <a:lnTo>
                    <a:pt x="7750" y="17574"/>
                  </a:lnTo>
                  <a:lnTo>
                    <a:pt x="0" y="17574"/>
                  </a:lnTo>
                  <a:moveTo>
                    <a:pt x="15499" y="17574"/>
                  </a:moveTo>
                  <a:lnTo>
                    <a:pt x="15499" y="498063"/>
                  </a:lnTo>
                  <a:lnTo>
                    <a:pt x="7750" y="498063"/>
                  </a:lnTo>
                  <a:lnTo>
                    <a:pt x="15499" y="498063"/>
                  </a:lnTo>
                  <a:cubicBezTo>
                    <a:pt x="15499" y="502095"/>
                    <a:pt x="20304" y="505300"/>
                    <a:pt x="26349" y="505300"/>
                  </a:cubicBezTo>
                  <a:lnTo>
                    <a:pt x="746760" y="505300"/>
                  </a:lnTo>
                  <a:cubicBezTo>
                    <a:pt x="752804" y="505300"/>
                    <a:pt x="757609" y="502095"/>
                    <a:pt x="757609" y="498063"/>
                  </a:cubicBezTo>
                  <a:lnTo>
                    <a:pt x="757609" y="17574"/>
                  </a:lnTo>
                  <a:cubicBezTo>
                    <a:pt x="757609" y="13542"/>
                    <a:pt x="752804" y="10338"/>
                    <a:pt x="746760" y="10338"/>
                  </a:cubicBezTo>
                  <a:lnTo>
                    <a:pt x="26349" y="10338"/>
                  </a:lnTo>
                  <a:lnTo>
                    <a:pt x="26349" y="5169"/>
                  </a:lnTo>
                  <a:lnTo>
                    <a:pt x="26349" y="10338"/>
                  </a:lnTo>
                  <a:cubicBezTo>
                    <a:pt x="20304" y="10338"/>
                    <a:pt x="15499" y="13542"/>
                    <a:pt x="15499" y="17574"/>
                  </a:cubicBezTo>
                  <a:close/>
                </a:path>
              </a:pathLst>
            </a:custGeom>
            <a:solidFill>
              <a:srgbClr val="B2CBE5"/>
            </a:solidFill>
          </p:spPr>
        </p:sp>
      </p:grpSp>
      <p:sp>
        <p:nvSpPr>
          <p:cNvPr name="Freeform 58" id="58" descr="preencoded.png"/>
          <p:cNvSpPr/>
          <p:nvPr/>
        </p:nvSpPr>
        <p:spPr>
          <a:xfrm flipH="false" flipV="false" rot="0">
            <a:off x="705173" y="4609942"/>
            <a:ext cx="279264" cy="232802"/>
          </a:xfrm>
          <a:custGeom>
            <a:avLst/>
            <a:gdLst/>
            <a:ahLst/>
            <a:cxnLst/>
            <a:rect r="r" b="b" t="t" l="l"/>
            <a:pathLst>
              <a:path h="232802" w="279264">
                <a:moveTo>
                  <a:pt x="0" y="0"/>
                </a:moveTo>
                <a:lnTo>
                  <a:pt x="279264" y="0"/>
                </a:lnTo>
                <a:lnTo>
                  <a:pt x="279264" y="232802"/>
                </a:lnTo>
                <a:lnTo>
                  <a:pt x="0" y="232802"/>
                </a:lnTo>
                <a:lnTo>
                  <a:pt x="0" y="0"/>
                </a:lnTo>
                <a:close/>
              </a:path>
            </a:pathLst>
          </a:custGeom>
          <a:blipFill>
            <a:blip r:embed="rId16"/>
            <a:stretch>
              <a:fillRect l="0" t="-24518" r="0" b="-24518"/>
            </a:stretch>
          </a:blipFill>
        </p:spPr>
      </p:sp>
      <p:grpSp>
        <p:nvGrpSpPr>
          <p:cNvPr name="Group 59" id="59"/>
          <p:cNvGrpSpPr/>
          <p:nvPr/>
        </p:nvGrpSpPr>
        <p:grpSpPr>
          <a:xfrm rot="0">
            <a:off x="1240462" y="4529941"/>
            <a:ext cx="2795183" cy="286846"/>
            <a:chOff x="0" y="0"/>
            <a:chExt cx="5054005" cy="518650"/>
          </a:xfrm>
        </p:grpSpPr>
        <p:sp>
          <p:nvSpPr>
            <p:cNvPr name="Freeform 60" id="60"/>
            <p:cNvSpPr/>
            <p:nvPr/>
          </p:nvSpPr>
          <p:spPr>
            <a:xfrm flipH="false" flipV="false" rot="0">
              <a:off x="0" y="0"/>
              <a:ext cx="5054005" cy="518650"/>
            </a:xfrm>
            <a:custGeom>
              <a:avLst/>
              <a:gdLst/>
              <a:ahLst/>
              <a:cxnLst/>
              <a:rect r="r" b="b" t="t" l="l"/>
              <a:pathLst>
                <a:path h="518650" w="5054005">
                  <a:moveTo>
                    <a:pt x="0" y="0"/>
                  </a:moveTo>
                  <a:lnTo>
                    <a:pt x="5054005" y="0"/>
                  </a:lnTo>
                  <a:lnTo>
                    <a:pt x="5054005" y="518650"/>
                  </a:lnTo>
                  <a:lnTo>
                    <a:pt x="0" y="518650"/>
                  </a:lnTo>
                  <a:close/>
                </a:path>
              </a:pathLst>
            </a:custGeom>
            <a:solidFill>
              <a:srgbClr val="000000">
                <a:alpha val="0"/>
              </a:srgbClr>
            </a:solidFill>
            <a:ln cap="sq">
              <a:noFill/>
              <a:prstDash val="solid"/>
              <a:miter/>
            </a:ln>
          </p:spPr>
        </p:sp>
        <p:sp>
          <p:nvSpPr>
            <p:cNvPr name="TextBox 61" id="61"/>
            <p:cNvSpPr txBox="true"/>
            <p:nvPr/>
          </p:nvSpPr>
          <p:spPr>
            <a:xfrm>
              <a:off x="0" y="-47625"/>
              <a:ext cx="5054005" cy="566275"/>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Global Market Integration</a:t>
              </a:r>
            </a:p>
          </p:txBody>
        </p:sp>
      </p:grpSp>
      <p:grpSp>
        <p:nvGrpSpPr>
          <p:cNvPr name="Group 62" id="62"/>
          <p:cNvGrpSpPr/>
          <p:nvPr/>
        </p:nvGrpSpPr>
        <p:grpSpPr>
          <a:xfrm rot="0">
            <a:off x="1240462" y="4791739"/>
            <a:ext cx="7624105" cy="510850"/>
            <a:chOff x="0" y="0"/>
            <a:chExt cx="13785238" cy="923675"/>
          </a:xfrm>
        </p:grpSpPr>
        <p:sp>
          <p:nvSpPr>
            <p:cNvPr name="Freeform 63" id="63"/>
            <p:cNvSpPr/>
            <p:nvPr/>
          </p:nvSpPr>
          <p:spPr>
            <a:xfrm flipH="false" flipV="false" rot="0">
              <a:off x="0" y="0"/>
              <a:ext cx="13785239" cy="923675"/>
            </a:xfrm>
            <a:custGeom>
              <a:avLst/>
              <a:gdLst/>
              <a:ahLst/>
              <a:cxnLst/>
              <a:rect r="r" b="b" t="t" l="l"/>
              <a:pathLst>
                <a:path h="923675" w="13785239">
                  <a:moveTo>
                    <a:pt x="0" y="0"/>
                  </a:moveTo>
                  <a:lnTo>
                    <a:pt x="13785239" y="0"/>
                  </a:lnTo>
                  <a:lnTo>
                    <a:pt x="13785239" y="923675"/>
                  </a:lnTo>
                  <a:lnTo>
                    <a:pt x="0" y="923675"/>
                  </a:lnTo>
                  <a:close/>
                </a:path>
              </a:pathLst>
            </a:custGeom>
            <a:solidFill>
              <a:srgbClr val="000000">
                <a:alpha val="0"/>
              </a:srgbClr>
            </a:solidFill>
            <a:ln cap="sq">
              <a:noFill/>
              <a:prstDash val="solid"/>
              <a:miter/>
            </a:ln>
          </p:spPr>
        </p:sp>
        <p:sp>
          <p:nvSpPr>
            <p:cNvPr name="TextBox 64" id="64"/>
            <p:cNvSpPr txBox="true"/>
            <p:nvPr/>
          </p:nvSpPr>
          <p:spPr>
            <a:xfrm>
              <a:off x="0" y="-76200"/>
              <a:ext cx="13785238" cy="999875"/>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Trade openings, international treaties, and logistical developments create pathways for businesses to enter new territories.</a:t>
              </a:r>
            </a:p>
          </p:txBody>
        </p:sp>
      </p:grpSp>
      <p:grpSp>
        <p:nvGrpSpPr>
          <p:cNvPr name="Group 65" id="65"/>
          <p:cNvGrpSpPr/>
          <p:nvPr/>
        </p:nvGrpSpPr>
        <p:grpSpPr>
          <a:xfrm rot="0">
            <a:off x="631038" y="5359740"/>
            <a:ext cx="8233529" cy="1536019"/>
            <a:chOff x="0" y="0"/>
            <a:chExt cx="10978039" cy="2048026"/>
          </a:xfrm>
        </p:grpSpPr>
        <p:grpSp>
          <p:nvGrpSpPr>
            <p:cNvPr name="Group 66" id="66"/>
            <p:cNvGrpSpPr/>
            <p:nvPr/>
          </p:nvGrpSpPr>
          <p:grpSpPr>
            <a:xfrm rot="0">
              <a:off x="0" y="0"/>
              <a:ext cx="10978039" cy="1626485"/>
              <a:chOff x="0" y="0"/>
              <a:chExt cx="1447542" cy="214465"/>
            </a:xfrm>
          </p:grpSpPr>
          <p:sp>
            <p:nvSpPr>
              <p:cNvPr name="Freeform 67" id="67"/>
              <p:cNvSpPr/>
              <p:nvPr/>
            </p:nvSpPr>
            <p:spPr>
              <a:xfrm flipH="false" flipV="false" rot="0">
                <a:off x="0" y="0"/>
                <a:ext cx="1447542" cy="214465"/>
              </a:xfrm>
              <a:custGeom>
                <a:avLst/>
                <a:gdLst/>
                <a:ahLst/>
                <a:cxnLst/>
                <a:rect r="r" b="b" t="t" l="l"/>
                <a:pathLst>
                  <a:path h="214465" w="1447542">
                    <a:moveTo>
                      <a:pt x="0" y="0"/>
                    </a:moveTo>
                    <a:lnTo>
                      <a:pt x="1447542" y="0"/>
                    </a:lnTo>
                    <a:lnTo>
                      <a:pt x="1447542" y="214465"/>
                    </a:lnTo>
                    <a:lnTo>
                      <a:pt x="0" y="214465"/>
                    </a:lnTo>
                    <a:close/>
                  </a:path>
                </a:pathLst>
              </a:custGeom>
              <a:solidFill>
                <a:srgbClr val="016EB5"/>
              </a:solidFill>
              <a:ln cap="sq">
                <a:noFill/>
                <a:prstDash val="solid"/>
                <a:miter/>
              </a:ln>
            </p:spPr>
          </p:sp>
          <p:sp>
            <p:nvSpPr>
              <p:cNvPr name="TextBox 68" id="68"/>
              <p:cNvSpPr txBox="true"/>
              <p:nvPr/>
            </p:nvSpPr>
            <p:spPr>
              <a:xfrm>
                <a:off x="0" y="-28575"/>
                <a:ext cx="1447542" cy="243040"/>
              </a:xfrm>
              <a:prstGeom prst="rect">
                <a:avLst/>
              </a:prstGeom>
            </p:spPr>
            <p:txBody>
              <a:bodyPr anchor="ctr" rtlCol="false" tIns="33783" lIns="33783" bIns="33783" rIns="33783"/>
              <a:lstStyle/>
              <a:p>
                <a:pPr algn="ctr" marL="0" indent="0" lvl="0">
                  <a:lnSpc>
                    <a:spcPts val="2143"/>
                  </a:lnSpc>
                  <a:spcBef>
                    <a:spcPct val="0"/>
                  </a:spcBef>
                </a:pPr>
              </a:p>
            </p:txBody>
          </p:sp>
        </p:grpSp>
        <p:grpSp>
          <p:nvGrpSpPr>
            <p:cNvPr name="Group 69" id="69"/>
            <p:cNvGrpSpPr/>
            <p:nvPr/>
          </p:nvGrpSpPr>
          <p:grpSpPr>
            <a:xfrm rot="0">
              <a:off x="270966" y="159060"/>
              <a:ext cx="10431181" cy="1888966"/>
              <a:chOff x="0" y="0"/>
              <a:chExt cx="14145562" cy="2561597"/>
            </a:xfrm>
          </p:grpSpPr>
          <p:sp>
            <p:nvSpPr>
              <p:cNvPr name="Freeform 70" id="70"/>
              <p:cNvSpPr/>
              <p:nvPr/>
            </p:nvSpPr>
            <p:spPr>
              <a:xfrm flipH="false" flipV="false" rot="0">
                <a:off x="0" y="0"/>
                <a:ext cx="14145561" cy="2561597"/>
              </a:xfrm>
              <a:custGeom>
                <a:avLst/>
                <a:gdLst/>
                <a:ahLst/>
                <a:cxnLst/>
                <a:rect r="r" b="b" t="t" l="l"/>
                <a:pathLst>
                  <a:path h="2561597" w="14145561">
                    <a:moveTo>
                      <a:pt x="0" y="0"/>
                    </a:moveTo>
                    <a:lnTo>
                      <a:pt x="14145561" y="0"/>
                    </a:lnTo>
                    <a:lnTo>
                      <a:pt x="14145561" y="2561597"/>
                    </a:lnTo>
                    <a:lnTo>
                      <a:pt x="0" y="2561597"/>
                    </a:lnTo>
                    <a:close/>
                  </a:path>
                </a:pathLst>
              </a:custGeom>
              <a:solidFill>
                <a:srgbClr val="233E7A">
                  <a:alpha val="0"/>
                </a:srgbClr>
              </a:solidFill>
              <a:ln cap="sq">
                <a:noFill/>
                <a:prstDash val="solid"/>
                <a:miter/>
              </a:ln>
            </p:spPr>
          </p:sp>
          <p:sp>
            <p:nvSpPr>
              <p:cNvPr name="TextBox 71" id="71"/>
              <p:cNvSpPr txBox="true"/>
              <p:nvPr/>
            </p:nvSpPr>
            <p:spPr>
              <a:xfrm>
                <a:off x="0" y="-66675"/>
                <a:ext cx="14145562" cy="2628272"/>
              </a:xfrm>
              <a:prstGeom prst="rect">
                <a:avLst/>
              </a:prstGeom>
            </p:spPr>
            <p:txBody>
              <a:bodyPr anchor="t" rtlCol="false" tIns="0" lIns="0" bIns="0" rIns="0"/>
              <a:lstStyle/>
              <a:p>
                <a:pPr algn="ctr" marL="0" indent="0" lvl="0">
                  <a:lnSpc>
                    <a:spcPts val="2127"/>
                  </a:lnSpc>
                  <a:spcBef>
                    <a:spcPct val="0"/>
                  </a:spcBef>
                </a:pPr>
                <a:r>
                  <a:rPr lang="en-US" sz="1519" strike="noStrike" u="none">
                    <a:solidFill>
                      <a:srgbClr val="FFFFFF"/>
                    </a:solidFill>
                    <a:latin typeface="Avenir"/>
                    <a:ea typeface="Avenir"/>
                    <a:cs typeface="Avenir"/>
                    <a:sym typeface="Avenir"/>
                  </a:rPr>
                  <a:t>When markets show expansion signals, companies face a critical decision: supply that market from current locations or establish a physical presence. Proximity reduces logistics costs, enables closer customer relationships, allows adaptation to local preferences and regulations, access to distribution channels and compliance with regulations.</a:t>
                </a:r>
              </a:p>
            </p:txBody>
          </p:sp>
        </p:gr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K</a:t>
            </a:r>
            <a:r>
              <a:rPr lang="en-US" b="true" sz="2019" strike="noStrike" u="none">
                <a:solidFill>
                  <a:srgbClr val="233E7A"/>
                </a:solidFill>
                <a:latin typeface="Avenir Bold"/>
                <a:ea typeface="Avenir Bold"/>
                <a:cs typeface="Avenir Bold"/>
                <a:sym typeface="Avenir Bold"/>
              </a:rPr>
              <a:t>EY FACTORS DRIVING POST-MERGER LOCATION DECISIONS</a:t>
            </a:r>
          </a:p>
        </p:txBody>
      </p:sp>
      <p:sp>
        <p:nvSpPr>
          <p:cNvPr name="Freeform 20" id="20" descr="preencoded.png"/>
          <p:cNvSpPr/>
          <p:nvPr/>
        </p:nvSpPr>
        <p:spPr>
          <a:xfrm flipH="false" flipV="false" rot="0">
            <a:off x="1645444" y="3395626"/>
            <a:ext cx="5991145" cy="5991145"/>
          </a:xfrm>
          <a:custGeom>
            <a:avLst/>
            <a:gdLst/>
            <a:ahLst/>
            <a:cxnLst/>
            <a:rect r="r" b="b" t="t" l="l"/>
            <a:pathLst>
              <a:path h="5991145" w="5991145">
                <a:moveTo>
                  <a:pt x="0" y="0"/>
                </a:moveTo>
                <a:lnTo>
                  <a:pt x="5991145" y="0"/>
                </a:lnTo>
                <a:lnTo>
                  <a:pt x="5991145" y="5991145"/>
                </a:lnTo>
                <a:lnTo>
                  <a:pt x="0" y="5991145"/>
                </a:lnTo>
                <a:lnTo>
                  <a:pt x="0" y="0"/>
                </a:lnTo>
                <a:close/>
              </a:path>
            </a:pathLst>
          </a:custGeom>
          <a:blipFill>
            <a:blip r:embed="rId12"/>
            <a:stretch>
              <a:fillRect l="0" t="0" r="0" b="0"/>
            </a:stretch>
          </a:blipFill>
        </p:spPr>
      </p:sp>
      <p:sp>
        <p:nvSpPr>
          <p:cNvPr name="Freeform 21" id="21" descr="preencoded.png"/>
          <p:cNvSpPr/>
          <p:nvPr/>
        </p:nvSpPr>
        <p:spPr>
          <a:xfrm flipH="false" flipV="false" rot="0">
            <a:off x="1645444" y="3395626"/>
            <a:ext cx="5991145" cy="5991145"/>
          </a:xfrm>
          <a:custGeom>
            <a:avLst/>
            <a:gdLst/>
            <a:ahLst/>
            <a:cxnLst/>
            <a:rect r="r" b="b" t="t" l="l"/>
            <a:pathLst>
              <a:path h="5991145" w="5991145">
                <a:moveTo>
                  <a:pt x="0" y="0"/>
                </a:moveTo>
                <a:lnTo>
                  <a:pt x="5991145" y="0"/>
                </a:lnTo>
                <a:lnTo>
                  <a:pt x="5991145" y="5991145"/>
                </a:lnTo>
                <a:lnTo>
                  <a:pt x="0" y="5991145"/>
                </a:lnTo>
                <a:lnTo>
                  <a:pt x="0" y="0"/>
                </a:lnTo>
                <a:close/>
              </a:path>
            </a:pathLst>
          </a:custGeom>
          <a:blipFill>
            <a:blip r:embed="rId13"/>
            <a:stretch>
              <a:fillRect l="0" t="0" r="0" b="0"/>
            </a:stretch>
          </a:blipFill>
        </p:spPr>
      </p:sp>
      <p:sp>
        <p:nvSpPr>
          <p:cNvPr name="Freeform 22" id="22" descr="preencoded.png"/>
          <p:cNvSpPr/>
          <p:nvPr/>
        </p:nvSpPr>
        <p:spPr>
          <a:xfrm flipH="false" flipV="false" rot="0">
            <a:off x="2965133" y="4693487"/>
            <a:ext cx="174307" cy="217964"/>
          </a:xfrm>
          <a:custGeom>
            <a:avLst/>
            <a:gdLst/>
            <a:ahLst/>
            <a:cxnLst/>
            <a:rect r="r" b="b" t="t" l="l"/>
            <a:pathLst>
              <a:path h="217964" w="174307">
                <a:moveTo>
                  <a:pt x="0" y="0"/>
                </a:moveTo>
                <a:lnTo>
                  <a:pt x="174307" y="0"/>
                </a:lnTo>
                <a:lnTo>
                  <a:pt x="174307" y="217964"/>
                </a:lnTo>
                <a:lnTo>
                  <a:pt x="0" y="217964"/>
                </a:lnTo>
                <a:lnTo>
                  <a:pt x="0" y="0"/>
                </a:lnTo>
                <a:close/>
              </a:path>
            </a:pathLst>
          </a:custGeom>
          <a:blipFill>
            <a:blip r:embed="rId14"/>
            <a:stretch>
              <a:fillRect l="0" t="-569" r="0" b="-569"/>
            </a:stretch>
          </a:blipFill>
        </p:spPr>
      </p:sp>
      <p:sp>
        <p:nvSpPr>
          <p:cNvPr name="Freeform 23" id="23" descr="preencoded.png"/>
          <p:cNvSpPr/>
          <p:nvPr/>
        </p:nvSpPr>
        <p:spPr>
          <a:xfrm flipH="false" flipV="false" rot="0">
            <a:off x="1645444" y="3395626"/>
            <a:ext cx="5991145" cy="5991145"/>
          </a:xfrm>
          <a:custGeom>
            <a:avLst/>
            <a:gdLst/>
            <a:ahLst/>
            <a:cxnLst/>
            <a:rect r="r" b="b" t="t" l="l"/>
            <a:pathLst>
              <a:path h="5991145" w="5991145">
                <a:moveTo>
                  <a:pt x="0" y="0"/>
                </a:moveTo>
                <a:lnTo>
                  <a:pt x="5991145" y="0"/>
                </a:lnTo>
                <a:lnTo>
                  <a:pt x="5991145" y="5991145"/>
                </a:lnTo>
                <a:lnTo>
                  <a:pt x="0" y="5991145"/>
                </a:lnTo>
                <a:lnTo>
                  <a:pt x="0" y="0"/>
                </a:lnTo>
                <a:close/>
              </a:path>
            </a:pathLst>
          </a:custGeom>
          <a:blipFill>
            <a:blip r:embed="rId15"/>
            <a:stretch>
              <a:fillRect l="0" t="0" r="0" b="0"/>
            </a:stretch>
          </a:blipFill>
        </p:spPr>
      </p:sp>
      <p:sp>
        <p:nvSpPr>
          <p:cNvPr name="Freeform 24" id="24" descr="preencoded.png"/>
          <p:cNvSpPr/>
          <p:nvPr/>
        </p:nvSpPr>
        <p:spPr>
          <a:xfrm flipH="false" flipV="false" rot="0">
            <a:off x="3972322" y="4112065"/>
            <a:ext cx="174307" cy="217964"/>
          </a:xfrm>
          <a:custGeom>
            <a:avLst/>
            <a:gdLst/>
            <a:ahLst/>
            <a:cxnLst/>
            <a:rect r="r" b="b" t="t" l="l"/>
            <a:pathLst>
              <a:path h="217964" w="174307">
                <a:moveTo>
                  <a:pt x="0" y="0"/>
                </a:moveTo>
                <a:lnTo>
                  <a:pt x="174307" y="0"/>
                </a:lnTo>
                <a:lnTo>
                  <a:pt x="174307" y="217964"/>
                </a:lnTo>
                <a:lnTo>
                  <a:pt x="0" y="217964"/>
                </a:lnTo>
                <a:lnTo>
                  <a:pt x="0" y="0"/>
                </a:lnTo>
                <a:close/>
              </a:path>
            </a:pathLst>
          </a:custGeom>
          <a:blipFill>
            <a:blip r:embed="rId16"/>
            <a:stretch>
              <a:fillRect l="0" t="-569" r="0" b="-569"/>
            </a:stretch>
          </a:blipFill>
        </p:spPr>
      </p:sp>
      <p:sp>
        <p:nvSpPr>
          <p:cNvPr name="Freeform 25" id="25" descr="preencoded.png"/>
          <p:cNvSpPr/>
          <p:nvPr/>
        </p:nvSpPr>
        <p:spPr>
          <a:xfrm flipH="false" flipV="false" rot="0">
            <a:off x="1645444" y="3395626"/>
            <a:ext cx="5991145" cy="5991145"/>
          </a:xfrm>
          <a:custGeom>
            <a:avLst/>
            <a:gdLst/>
            <a:ahLst/>
            <a:cxnLst/>
            <a:rect r="r" b="b" t="t" l="l"/>
            <a:pathLst>
              <a:path h="5991145" w="5991145">
                <a:moveTo>
                  <a:pt x="0" y="0"/>
                </a:moveTo>
                <a:lnTo>
                  <a:pt x="5991145" y="0"/>
                </a:lnTo>
                <a:lnTo>
                  <a:pt x="5991145" y="5991145"/>
                </a:lnTo>
                <a:lnTo>
                  <a:pt x="0" y="5991145"/>
                </a:lnTo>
                <a:lnTo>
                  <a:pt x="0" y="0"/>
                </a:lnTo>
                <a:close/>
              </a:path>
            </a:pathLst>
          </a:custGeom>
          <a:blipFill>
            <a:blip r:embed="rId17"/>
            <a:stretch>
              <a:fillRect l="0" t="0" r="0" b="0"/>
            </a:stretch>
          </a:blipFill>
        </p:spPr>
      </p:sp>
      <p:sp>
        <p:nvSpPr>
          <p:cNvPr name="Freeform 26" id="26" descr="preencoded.png"/>
          <p:cNvSpPr/>
          <p:nvPr/>
        </p:nvSpPr>
        <p:spPr>
          <a:xfrm flipH="false" flipV="false" rot="0">
            <a:off x="5135245" y="4112065"/>
            <a:ext cx="174307" cy="217964"/>
          </a:xfrm>
          <a:custGeom>
            <a:avLst/>
            <a:gdLst/>
            <a:ahLst/>
            <a:cxnLst/>
            <a:rect r="r" b="b" t="t" l="l"/>
            <a:pathLst>
              <a:path h="217964" w="174307">
                <a:moveTo>
                  <a:pt x="0" y="0"/>
                </a:moveTo>
                <a:lnTo>
                  <a:pt x="174308" y="0"/>
                </a:lnTo>
                <a:lnTo>
                  <a:pt x="174308" y="217964"/>
                </a:lnTo>
                <a:lnTo>
                  <a:pt x="0" y="217964"/>
                </a:lnTo>
                <a:lnTo>
                  <a:pt x="0" y="0"/>
                </a:lnTo>
                <a:close/>
              </a:path>
            </a:pathLst>
          </a:custGeom>
          <a:blipFill>
            <a:blip r:embed="rId18"/>
            <a:stretch>
              <a:fillRect l="0" t="-569" r="0" b="-569"/>
            </a:stretch>
          </a:blipFill>
        </p:spPr>
      </p:sp>
      <p:sp>
        <p:nvSpPr>
          <p:cNvPr name="Freeform 27" id="27" descr="preencoded.png"/>
          <p:cNvSpPr/>
          <p:nvPr/>
        </p:nvSpPr>
        <p:spPr>
          <a:xfrm flipH="false" flipV="false" rot="0">
            <a:off x="1645444" y="3395626"/>
            <a:ext cx="5991145" cy="5991145"/>
          </a:xfrm>
          <a:custGeom>
            <a:avLst/>
            <a:gdLst/>
            <a:ahLst/>
            <a:cxnLst/>
            <a:rect r="r" b="b" t="t" l="l"/>
            <a:pathLst>
              <a:path h="5991145" w="5991145">
                <a:moveTo>
                  <a:pt x="0" y="0"/>
                </a:moveTo>
                <a:lnTo>
                  <a:pt x="5991145" y="0"/>
                </a:lnTo>
                <a:lnTo>
                  <a:pt x="5991145" y="5991145"/>
                </a:lnTo>
                <a:lnTo>
                  <a:pt x="0" y="5991145"/>
                </a:lnTo>
                <a:lnTo>
                  <a:pt x="0" y="0"/>
                </a:lnTo>
                <a:close/>
              </a:path>
            </a:pathLst>
          </a:custGeom>
          <a:blipFill>
            <a:blip r:embed="rId19"/>
            <a:stretch>
              <a:fillRect l="0" t="0" r="0" b="0"/>
            </a:stretch>
          </a:blipFill>
        </p:spPr>
      </p:sp>
      <p:sp>
        <p:nvSpPr>
          <p:cNvPr name="Freeform 28" id="28" descr="preencoded.png"/>
          <p:cNvSpPr/>
          <p:nvPr/>
        </p:nvSpPr>
        <p:spPr>
          <a:xfrm flipH="false" flipV="false" rot="0">
            <a:off x="6142435" y="4693487"/>
            <a:ext cx="174307" cy="217964"/>
          </a:xfrm>
          <a:custGeom>
            <a:avLst/>
            <a:gdLst/>
            <a:ahLst/>
            <a:cxnLst/>
            <a:rect r="r" b="b" t="t" l="l"/>
            <a:pathLst>
              <a:path h="217964" w="174307">
                <a:moveTo>
                  <a:pt x="0" y="0"/>
                </a:moveTo>
                <a:lnTo>
                  <a:pt x="174307" y="0"/>
                </a:lnTo>
                <a:lnTo>
                  <a:pt x="174307" y="217964"/>
                </a:lnTo>
                <a:lnTo>
                  <a:pt x="0" y="217964"/>
                </a:lnTo>
                <a:lnTo>
                  <a:pt x="0" y="0"/>
                </a:lnTo>
                <a:close/>
              </a:path>
            </a:pathLst>
          </a:custGeom>
          <a:blipFill>
            <a:blip r:embed="rId20"/>
            <a:stretch>
              <a:fillRect l="0" t="-569" r="0" b="-569"/>
            </a:stretch>
          </a:blipFill>
        </p:spPr>
      </p:sp>
      <p:sp>
        <p:nvSpPr>
          <p:cNvPr name="Freeform 29" id="29" descr="preencoded.png"/>
          <p:cNvSpPr/>
          <p:nvPr/>
        </p:nvSpPr>
        <p:spPr>
          <a:xfrm flipH="false" flipV="false" rot="0">
            <a:off x="1645444" y="3395626"/>
            <a:ext cx="5991145" cy="5991145"/>
          </a:xfrm>
          <a:custGeom>
            <a:avLst/>
            <a:gdLst/>
            <a:ahLst/>
            <a:cxnLst/>
            <a:rect r="r" b="b" t="t" l="l"/>
            <a:pathLst>
              <a:path h="5991145" w="5991145">
                <a:moveTo>
                  <a:pt x="0" y="0"/>
                </a:moveTo>
                <a:lnTo>
                  <a:pt x="5991145" y="0"/>
                </a:lnTo>
                <a:lnTo>
                  <a:pt x="5991145" y="5991145"/>
                </a:lnTo>
                <a:lnTo>
                  <a:pt x="0" y="5991145"/>
                </a:lnTo>
                <a:lnTo>
                  <a:pt x="0" y="0"/>
                </a:lnTo>
                <a:close/>
              </a:path>
            </a:pathLst>
          </a:custGeom>
          <a:blipFill>
            <a:blip r:embed="rId21"/>
            <a:stretch>
              <a:fillRect l="0" t="0" r="0" b="0"/>
            </a:stretch>
          </a:blipFill>
          <a:ln cap="sq">
            <a:noFill/>
            <a:prstDash val="solid"/>
            <a:miter/>
          </a:ln>
        </p:spPr>
      </p:sp>
      <p:grpSp>
        <p:nvGrpSpPr>
          <p:cNvPr name="Group 30" id="30"/>
          <p:cNvGrpSpPr/>
          <p:nvPr/>
        </p:nvGrpSpPr>
        <p:grpSpPr>
          <a:xfrm rot="0">
            <a:off x="282665" y="4539718"/>
            <a:ext cx="1291590" cy="429822"/>
            <a:chOff x="0" y="0"/>
            <a:chExt cx="3228975" cy="1074556"/>
          </a:xfrm>
        </p:grpSpPr>
        <p:sp>
          <p:nvSpPr>
            <p:cNvPr name="Freeform 31" id="31"/>
            <p:cNvSpPr/>
            <p:nvPr/>
          </p:nvSpPr>
          <p:spPr>
            <a:xfrm flipH="false" flipV="false" rot="0">
              <a:off x="0" y="0"/>
              <a:ext cx="3228975" cy="1074556"/>
            </a:xfrm>
            <a:custGeom>
              <a:avLst/>
              <a:gdLst/>
              <a:ahLst/>
              <a:cxnLst/>
              <a:rect r="r" b="b" t="t" l="l"/>
              <a:pathLst>
                <a:path h="1074556" w="3228975">
                  <a:moveTo>
                    <a:pt x="0" y="0"/>
                  </a:moveTo>
                  <a:lnTo>
                    <a:pt x="3228975" y="0"/>
                  </a:lnTo>
                  <a:lnTo>
                    <a:pt x="3228975" y="1074556"/>
                  </a:lnTo>
                  <a:lnTo>
                    <a:pt x="0" y="1074556"/>
                  </a:lnTo>
                  <a:close/>
                </a:path>
              </a:pathLst>
            </a:custGeom>
            <a:solidFill>
              <a:srgbClr val="000000">
                <a:alpha val="0"/>
              </a:srgbClr>
            </a:solidFill>
          </p:spPr>
        </p:sp>
        <p:sp>
          <p:nvSpPr>
            <p:cNvPr name="TextBox 32" id="32"/>
            <p:cNvSpPr txBox="true"/>
            <p:nvPr/>
          </p:nvSpPr>
          <p:spPr>
            <a:xfrm>
              <a:off x="0" y="-38100"/>
              <a:ext cx="3228975" cy="1112656"/>
            </a:xfrm>
            <a:prstGeom prst="rect">
              <a:avLst/>
            </a:prstGeom>
          </p:spPr>
          <p:txBody>
            <a:bodyPr anchor="t" rtlCol="false" tIns="0" lIns="0" bIns="0" rIns="0"/>
            <a:lstStyle/>
            <a:p>
              <a:pPr algn="ctr">
                <a:lnSpc>
                  <a:spcPts val="1646"/>
                </a:lnSpc>
              </a:pPr>
              <a:r>
                <a:rPr lang="en-US" sz="1299" b="true">
                  <a:solidFill>
                    <a:srgbClr val="233E7A"/>
                  </a:solidFill>
                  <a:latin typeface="Avenir Bold"/>
                  <a:ea typeface="Avenir Bold"/>
                  <a:cs typeface="Avenir Bold"/>
                  <a:sym typeface="Avenir Bold"/>
                </a:rPr>
                <a:t>Asset Redundancy</a:t>
              </a:r>
            </a:p>
          </p:txBody>
        </p:sp>
      </p:grpSp>
      <p:grpSp>
        <p:nvGrpSpPr>
          <p:cNvPr name="Group 33" id="33"/>
          <p:cNvGrpSpPr/>
          <p:nvPr/>
        </p:nvGrpSpPr>
        <p:grpSpPr>
          <a:xfrm rot="0">
            <a:off x="211476" y="5017599"/>
            <a:ext cx="1433968" cy="1177544"/>
            <a:chOff x="0" y="0"/>
            <a:chExt cx="3584920" cy="2943860"/>
          </a:xfrm>
        </p:grpSpPr>
        <p:sp>
          <p:nvSpPr>
            <p:cNvPr name="Freeform 34" id="34"/>
            <p:cNvSpPr/>
            <p:nvPr/>
          </p:nvSpPr>
          <p:spPr>
            <a:xfrm flipH="false" flipV="false" rot="0">
              <a:off x="0" y="0"/>
              <a:ext cx="3584920" cy="2943860"/>
            </a:xfrm>
            <a:custGeom>
              <a:avLst/>
              <a:gdLst/>
              <a:ahLst/>
              <a:cxnLst/>
              <a:rect r="r" b="b" t="t" l="l"/>
              <a:pathLst>
                <a:path h="2943860" w="3584920">
                  <a:moveTo>
                    <a:pt x="0" y="0"/>
                  </a:moveTo>
                  <a:lnTo>
                    <a:pt x="3584920" y="0"/>
                  </a:lnTo>
                  <a:lnTo>
                    <a:pt x="3584920" y="2943860"/>
                  </a:lnTo>
                  <a:lnTo>
                    <a:pt x="0" y="2943860"/>
                  </a:lnTo>
                  <a:close/>
                </a:path>
              </a:pathLst>
            </a:custGeom>
            <a:solidFill>
              <a:srgbClr val="000000">
                <a:alpha val="0"/>
              </a:srgbClr>
            </a:solidFill>
          </p:spPr>
        </p:sp>
        <p:sp>
          <p:nvSpPr>
            <p:cNvPr name="TextBox 35" id="35"/>
            <p:cNvSpPr txBox="true"/>
            <p:nvPr/>
          </p:nvSpPr>
          <p:spPr>
            <a:xfrm>
              <a:off x="0" y="-66675"/>
              <a:ext cx="3584920" cy="3010535"/>
            </a:xfrm>
            <a:prstGeom prst="rect">
              <a:avLst/>
            </a:prstGeom>
          </p:spPr>
          <p:txBody>
            <a:bodyPr anchor="t" rtlCol="false" tIns="0" lIns="0" bIns="0" rIns="0"/>
            <a:lstStyle/>
            <a:p>
              <a:pPr algn="ctr">
                <a:lnSpc>
                  <a:spcPts val="1624"/>
                </a:lnSpc>
              </a:pPr>
              <a:r>
                <a:rPr lang="en-US" sz="999">
                  <a:solidFill>
                    <a:srgbClr val="233E7A"/>
                  </a:solidFill>
                  <a:latin typeface="Avenir"/>
                  <a:ea typeface="Avenir"/>
                  <a:cs typeface="Avenir"/>
                  <a:sym typeface="Avenir"/>
                </a:rPr>
                <a:t>Duplicate facilities producing identical products in the same region create inefficiencies that must be resolved</a:t>
              </a:r>
            </a:p>
          </p:txBody>
        </p:sp>
      </p:grpSp>
      <p:grpSp>
        <p:nvGrpSpPr>
          <p:cNvPr name="Group 36" id="36"/>
          <p:cNvGrpSpPr/>
          <p:nvPr/>
        </p:nvGrpSpPr>
        <p:grpSpPr>
          <a:xfrm rot="0">
            <a:off x="925563" y="2836866"/>
            <a:ext cx="1297385" cy="429822"/>
            <a:chOff x="0" y="0"/>
            <a:chExt cx="3243462" cy="1074556"/>
          </a:xfrm>
        </p:grpSpPr>
        <p:sp>
          <p:nvSpPr>
            <p:cNvPr name="Freeform 37" id="37"/>
            <p:cNvSpPr/>
            <p:nvPr/>
          </p:nvSpPr>
          <p:spPr>
            <a:xfrm flipH="false" flipV="false" rot="0">
              <a:off x="0" y="0"/>
              <a:ext cx="3243462" cy="1074556"/>
            </a:xfrm>
            <a:custGeom>
              <a:avLst/>
              <a:gdLst/>
              <a:ahLst/>
              <a:cxnLst/>
              <a:rect r="r" b="b" t="t" l="l"/>
              <a:pathLst>
                <a:path h="1074556" w="3243462">
                  <a:moveTo>
                    <a:pt x="0" y="0"/>
                  </a:moveTo>
                  <a:lnTo>
                    <a:pt x="3243462" y="0"/>
                  </a:lnTo>
                  <a:lnTo>
                    <a:pt x="3243462" y="1074556"/>
                  </a:lnTo>
                  <a:lnTo>
                    <a:pt x="0" y="1074556"/>
                  </a:lnTo>
                  <a:close/>
                </a:path>
              </a:pathLst>
            </a:custGeom>
            <a:solidFill>
              <a:srgbClr val="000000">
                <a:alpha val="0"/>
              </a:srgbClr>
            </a:solidFill>
            <a:ln cap="sq">
              <a:noFill/>
              <a:prstDash val="solid"/>
              <a:miter/>
            </a:ln>
          </p:spPr>
        </p:sp>
        <p:sp>
          <p:nvSpPr>
            <p:cNvPr name="TextBox 38" id="38"/>
            <p:cNvSpPr txBox="true"/>
            <p:nvPr/>
          </p:nvSpPr>
          <p:spPr>
            <a:xfrm>
              <a:off x="0" y="-38100"/>
              <a:ext cx="3243462" cy="1112656"/>
            </a:xfrm>
            <a:prstGeom prst="rect">
              <a:avLst/>
            </a:prstGeom>
          </p:spPr>
          <p:txBody>
            <a:bodyPr anchor="t" rtlCol="false" tIns="0" lIns="0" bIns="0" rIns="0"/>
            <a:lstStyle/>
            <a:p>
              <a:pPr algn="ctr" marL="0" indent="0" lvl="0">
                <a:lnSpc>
                  <a:spcPts val="1646"/>
                </a:lnSpc>
                <a:spcBef>
                  <a:spcPct val="0"/>
                </a:spcBef>
              </a:pPr>
              <a:r>
                <a:rPr lang="en-US" b="true" sz="1299" strike="noStrike" u="none">
                  <a:solidFill>
                    <a:srgbClr val="233E7A"/>
                  </a:solidFill>
                  <a:latin typeface="Avenir Bold"/>
                  <a:ea typeface="Avenir Bold"/>
                  <a:cs typeface="Avenir Bold"/>
                  <a:sym typeface="Avenir Bold"/>
                </a:rPr>
                <a:t>Efficiency Differentials</a:t>
              </a:r>
            </a:p>
          </p:txBody>
        </p:sp>
      </p:grpSp>
      <p:grpSp>
        <p:nvGrpSpPr>
          <p:cNvPr name="Group 39" id="39"/>
          <p:cNvGrpSpPr/>
          <p:nvPr/>
        </p:nvGrpSpPr>
        <p:grpSpPr>
          <a:xfrm rot="0">
            <a:off x="715167" y="3410388"/>
            <a:ext cx="1718176" cy="826691"/>
            <a:chOff x="0" y="0"/>
            <a:chExt cx="4295440" cy="2066727"/>
          </a:xfrm>
        </p:grpSpPr>
        <p:sp>
          <p:nvSpPr>
            <p:cNvPr name="Freeform 40" id="40"/>
            <p:cNvSpPr/>
            <p:nvPr/>
          </p:nvSpPr>
          <p:spPr>
            <a:xfrm flipH="false" flipV="false" rot="0">
              <a:off x="0" y="0"/>
              <a:ext cx="4295440" cy="2066727"/>
            </a:xfrm>
            <a:custGeom>
              <a:avLst/>
              <a:gdLst/>
              <a:ahLst/>
              <a:cxnLst/>
              <a:rect r="r" b="b" t="t" l="l"/>
              <a:pathLst>
                <a:path h="2066727" w="4295440">
                  <a:moveTo>
                    <a:pt x="0" y="0"/>
                  </a:moveTo>
                  <a:lnTo>
                    <a:pt x="4295440" y="0"/>
                  </a:lnTo>
                  <a:lnTo>
                    <a:pt x="4295440" y="2066727"/>
                  </a:lnTo>
                  <a:lnTo>
                    <a:pt x="0" y="2066727"/>
                  </a:lnTo>
                  <a:close/>
                </a:path>
              </a:pathLst>
            </a:custGeom>
            <a:solidFill>
              <a:srgbClr val="000000">
                <a:alpha val="0"/>
              </a:srgbClr>
            </a:solidFill>
          </p:spPr>
        </p:sp>
        <p:sp>
          <p:nvSpPr>
            <p:cNvPr name="TextBox 41" id="41"/>
            <p:cNvSpPr txBox="true"/>
            <p:nvPr/>
          </p:nvSpPr>
          <p:spPr>
            <a:xfrm>
              <a:off x="0" y="-66675"/>
              <a:ext cx="4295440" cy="2133402"/>
            </a:xfrm>
            <a:prstGeom prst="rect">
              <a:avLst/>
            </a:prstGeom>
          </p:spPr>
          <p:txBody>
            <a:bodyPr anchor="t" rtlCol="false" tIns="0" lIns="0" bIns="0" rIns="0"/>
            <a:lstStyle/>
            <a:p>
              <a:pPr algn="ctr">
                <a:lnSpc>
                  <a:spcPts val="1624"/>
                </a:lnSpc>
              </a:pPr>
              <a:r>
                <a:rPr lang="en-US" sz="999">
                  <a:solidFill>
                    <a:srgbClr val="233E7A"/>
                  </a:solidFill>
                  <a:latin typeface="Avenir"/>
                  <a:ea typeface="Avenir"/>
                  <a:cs typeface="Avenir"/>
                  <a:sym typeface="Avenir"/>
                </a:rPr>
                <a:t>Disparities in technology and productivity levels between facilities influence which locations remain operational</a:t>
              </a:r>
            </a:p>
          </p:txBody>
        </p:sp>
      </p:grpSp>
      <p:grpSp>
        <p:nvGrpSpPr>
          <p:cNvPr name="Group 42" id="42"/>
          <p:cNvGrpSpPr/>
          <p:nvPr/>
        </p:nvGrpSpPr>
        <p:grpSpPr>
          <a:xfrm rot="0">
            <a:off x="3052533" y="1823673"/>
            <a:ext cx="1291590" cy="429822"/>
            <a:chOff x="0" y="0"/>
            <a:chExt cx="3228975" cy="1074556"/>
          </a:xfrm>
        </p:grpSpPr>
        <p:sp>
          <p:nvSpPr>
            <p:cNvPr name="Freeform 43" id="43"/>
            <p:cNvSpPr/>
            <p:nvPr/>
          </p:nvSpPr>
          <p:spPr>
            <a:xfrm flipH="false" flipV="false" rot="0">
              <a:off x="0" y="0"/>
              <a:ext cx="3228975" cy="1074556"/>
            </a:xfrm>
            <a:custGeom>
              <a:avLst/>
              <a:gdLst/>
              <a:ahLst/>
              <a:cxnLst/>
              <a:rect r="r" b="b" t="t" l="l"/>
              <a:pathLst>
                <a:path h="1074556" w="3228975">
                  <a:moveTo>
                    <a:pt x="0" y="0"/>
                  </a:moveTo>
                  <a:lnTo>
                    <a:pt x="3228975" y="0"/>
                  </a:lnTo>
                  <a:lnTo>
                    <a:pt x="3228975" y="1074556"/>
                  </a:lnTo>
                  <a:lnTo>
                    <a:pt x="0" y="1074556"/>
                  </a:lnTo>
                  <a:close/>
                </a:path>
              </a:pathLst>
            </a:custGeom>
            <a:solidFill>
              <a:srgbClr val="000000">
                <a:alpha val="0"/>
              </a:srgbClr>
            </a:solidFill>
            <a:ln cap="sq">
              <a:noFill/>
              <a:prstDash val="solid"/>
              <a:miter/>
            </a:ln>
          </p:spPr>
        </p:sp>
        <p:sp>
          <p:nvSpPr>
            <p:cNvPr name="TextBox 44" id="44"/>
            <p:cNvSpPr txBox="true"/>
            <p:nvPr/>
          </p:nvSpPr>
          <p:spPr>
            <a:xfrm>
              <a:off x="0" y="-38100"/>
              <a:ext cx="3228975" cy="1112656"/>
            </a:xfrm>
            <a:prstGeom prst="rect">
              <a:avLst/>
            </a:prstGeom>
          </p:spPr>
          <p:txBody>
            <a:bodyPr anchor="t" rtlCol="false" tIns="0" lIns="0" bIns="0" rIns="0"/>
            <a:lstStyle/>
            <a:p>
              <a:pPr algn="ctr" marL="0" indent="0" lvl="0">
                <a:lnSpc>
                  <a:spcPts val="1646"/>
                </a:lnSpc>
                <a:spcBef>
                  <a:spcPct val="0"/>
                </a:spcBef>
              </a:pPr>
              <a:r>
                <a:rPr lang="en-US" b="true" sz="1299" strike="noStrike" u="none">
                  <a:solidFill>
                    <a:srgbClr val="233E7A"/>
                  </a:solidFill>
                  <a:latin typeface="Avenir Bold"/>
                  <a:ea typeface="Avenir Bold"/>
                  <a:cs typeface="Avenir Bold"/>
                  <a:sym typeface="Avenir Bold"/>
                </a:rPr>
                <a:t>Labor Economics</a:t>
              </a:r>
            </a:p>
          </p:txBody>
        </p:sp>
      </p:grpSp>
      <p:grpSp>
        <p:nvGrpSpPr>
          <p:cNvPr name="Group 45" id="45"/>
          <p:cNvGrpSpPr/>
          <p:nvPr/>
        </p:nvGrpSpPr>
        <p:grpSpPr>
          <a:xfrm rot="0">
            <a:off x="2942678" y="2373276"/>
            <a:ext cx="1511300" cy="977519"/>
            <a:chOff x="0" y="0"/>
            <a:chExt cx="3778251" cy="2443798"/>
          </a:xfrm>
        </p:grpSpPr>
        <p:sp>
          <p:nvSpPr>
            <p:cNvPr name="Freeform 46" id="46"/>
            <p:cNvSpPr/>
            <p:nvPr/>
          </p:nvSpPr>
          <p:spPr>
            <a:xfrm flipH="false" flipV="false" rot="0">
              <a:off x="0" y="0"/>
              <a:ext cx="3778251" cy="2443798"/>
            </a:xfrm>
            <a:custGeom>
              <a:avLst/>
              <a:gdLst/>
              <a:ahLst/>
              <a:cxnLst/>
              <a:rect r="r" b="b" t="t" l="l"/>
              <a:pathLst>
                <a:path h="2443798" w="3778251">
                  <a:moveTo>
                    <a:pt x="0" y="0"/>
                  </a:moveTo>
                  <a:lnTo>
                    <a:pt x="3778251" y="0"/>
                  </a:lnTo>
                  <a:lnTo>
                    <a:pt x="3778251" y="2443798"/>
                  </a:lnTo>
                  <a:lnTo>
                    <a:pt x="0" y="2443798"/>
                  </a:lnTo>
                  <a:close/>
                </a:path>
              </a:pathLst>
            </a:custGeom>
            <a:solidFill>
              <a:srgbClr val="000000">
                <a:alpha val="0"/>
              </a:srgbClr>
            </a:solidFill>
          </p:spPr>
        </p:sp>
        <p:sp>
          <p:nvSpPr>
            <p:cNvPr name="TextBox 47" id="47"/>
            <p:cNvSpPr txBox="true"/>
            <p:nvPr/>
          </p:nvSpPr>
          <p:spPr>
            <a:xfrm>
              <a:off x="0" y="-66675"/>
              <a:ext cx="3778251" cy="2510473"/>
            </a:xfrm>
            <a:prstGeom prst="rect">
              <a:avLst/>
            </a:prstGeom>
          </p:spPr>
          <p:txBody>
            <a:bodyPr anchor="t" rtlCol="false" tIns="0" lIns="0" bIns="0" rIns="0"/>
            <a:lstStyle/>
            <a:p>
              <a:pPr algn="ctr">
                <a:lnSpc>
                  <a:spcPts val="1624"/>
                </a:lnSpc>
              </a:pPr>
              <a:r>
                <a:rPr lang="en-US" sz="999">
                  <a:solidFill>
                    <a:srgbClr val="233E7A"/>
                  </a:solidFill>
                  <a:latin typeface="Avenir"/>
                  <a:ea typeface="Avenir"/>
                  <a:cs typeface="Avenir"/>
                  <a:sym typeface="Avenir"/>
                </a:rPr>
                <a:t>Wage variations and workforce capabilities across regions impact cost structures and operational viability</a:t>
              </a:r>
            </a:p>
          </p:txBody>
        </p:sp>
      </p:grpSp>
      <p:grpSp>
        <p:nvGrpSpPr>
          <p:cNvPr name="Group 48" id="48"/>
          <p:cNvGrpSpPr/>
          <p:nvPr/>
        </p:nvGrpSpPr>
        <p:grpSpPr>
          <a:xfrm rot="0">
            <a:off x="5154432" y="1823673"/>
            <a:ext cx="1291590" cy="429822"/>
            <a:chOff x="0" y="0"/>
            <a:chExt cx="3228975" cy="1074556"/>
          </a:xfrm>
        </p:grpSpPr>
        <p:sp>
          <p:nvSpPr>
            <p:cNvPr name="Freeform 49" id="49"/>
            <p:cNvSpPr/>
            <p:nvPr/>
          </p:nvSpPr>
          <p:spPr>
            <a:xfrm flipH="false" flipV="false" rot="0">
              <a:off x="0" y="0"/>
              <a:ext cx="3228975" cy="1074556"/>
            </a:xfrm>
            <a:custGeom>
              <a:avLst/>
              <a:gdLst/>
              <a:ahLst/>
              <a:cxnLst/>
              <a:rect r="r" b="b" t="t" l="l"/>
              <a:pathLst>
                <a:path h="1074556" w="3228975">
                  <a:moveTo>
                    <a:pt x="0" y="0"/>
                  </a:moveTo>
                  <a:lnTo>
                    <a:pt x="3228975" y="0"/>
                  </a:lnTo>
                  <a:lnTo>
                    <a:pt x="3228975" y="1074556"/>
                  </a:lnTo>
                  <a:lnTo>
                    <a:pt x="0" y="1074556"/>
                  </a:lnTo>
                  <a:close/>
                </a:path>
              </a:pathLst>
            </a:custGeom>
            <a:solidFill>
              <a:srgbClr val="000000">
                <a:alpha val="0"/>
              </a:srgbClr>
            </a:solidFill>
            <a:ln cap="sq">
              <a:noFill/>
              <a:prstDash val="solid"/>
              <a:miter/>
            </a:ln>
          </p:spPr>
        </p:sp>
        <p:sp>
          <p:nvSpPr>
            <p:cNvPr name="TextBox 50" id="50"/>
            <p:cNvSpPr txBox="true"/>
            <p:nvPr/>
          </p:nvSpPr>
          <p:spPr>
            <a:xfrm>
              <a:off x="0" y="-38100"/>
              <a:ext cx="3228975" cy="1112656"/>
            </a:xfrm>
            <a:prstGeom prst="rect">
              <a:avLst/>
            </a:prstGeom>
          </p:spPr>
          <p:txBody>
            <a:bodyPr anchor="t" rtlCol="false" tIns="0" lIns="0" bIns="0" rIns="0"/>
            <a:lstStyle/>
            <a:p>
              <a:pPr algn="ctr" marL="0" indent="0" lvl="0">
                <a:lnSpc>
                  <a:spcPts val="1646"/>
                </a:lnSpc>
                <a:spcBef>
                  <a:spcPct val="0"/>
                </a:spcBef>
              </a:pPr>
              <a:r>
                <a:rPr lang="en-US" b="true" sz="1299" strike="noStrike" u="none">
                  <a:solidFill>
                    <a:srgbClr val="233E7A"/>
                  </a:solidFill>
                  <a:latin typeface="Avenir Bold"/>
                  <a:ea typeface="Avenir Bold"/>
                  <a:cs typeface="Avenir Bold"/>
                  <a:sym typeface="Avenir Bold"/>
                </a:rPr>
                <a:t>Tax Considerations</a:t>
              </a:r>
            </a:p>
          </p:txBody>
        </p:sp>
      </p:grpSp>
      <p:grpSp>
        <p:nvGrpSpPr>
          <p:cNvPr name="Group 51" id="51"/>
          <p:cNvGrpSpPr/>
          <p:nvPr/>
        </p:nvGrpSpPr>
        <p:grpSpPr>
          <a:xfrm rot="0">
            <a:off x="5044695" y="2398429"/>
            <a:ext cx="1511062" cy="777494"/>
            <a:chOff x="0" y="0"/>
            <a:chExt cx="3777656" cy="1943735"/>
          </a:xfrm>
        </p:grpSpPr>
        <p:sp>
          <p:nvSpPr>
            <p:cNvPr name="Freeform 52" id="52"/>
            <p:cNvSpPr/>
            <p:nvPr/>
          </p:nvSpPr>
          <p:spPr>
            <a:xfrm flipH="false" flipV="false" rot="0">
              <a:off x="0" y="0"/>
              <a:ext cx="3777656" cy="1943735"/>
            </a:xfrm>
            <a:custGeom>
              <a:avLst/>
              <a:gdLst/>
              <a:ahLst/>
              <a:cxnLst/>
              <a:rect r="r" b="b" t="t" l="l"/>
              <a:pathLst>
                <a:path h="1943735" w="3777656">
                  <a:moveTo>
                    <a:pt x="0" y="0"/>
                  </a:moveTo>
                  <a:lnTo>
                    <a:pt x="3777656" y="0"/>
                  </a:lnTo>
                  <a:lnTo>
                    <a:pt x="3777656" y="1943735"/>
                  </a:lnTo>
                  <a:lnTo>
                    <a:pt x="0" y="1943735"/>
                  </a:lnTo>
                  <a:close/>
                </a:path>
              </a:pathLst>
            </a:custGeom>
            <a:solidFill>
              <a:srgbClr val="000000">
                <a:alpha val="0"/>
              </a:srgbClr>
            </a:solidFill>
          </p:spPr>
        </p:sp>
        <p:sp>
          <p:nvSpPr>
            <p:cNvPr name="TextBox 53" id="53"/>
            <p:cNvSpPr txBox="true"/>
            <p:nvPr/>
          </p:nvSpPr>
          <p:spPr>
            <a:xfrm>
              <a:off x="0" y="-66675"/>
              <a:ext cx="3777656" cy="2010410"/>
            </a:xfrm>
            <a:prstGeom prst="rect">
              <a:avLst/>
            </a:prstGeom>
          </p:spPr>
          <p:txBody>
            <a:bodyPr anchor="t" rtlCol="false" tIns="0" lIns="0" bIns="0" rIns="0"/>
            <a:lstStyle/>
            <a:p>
              <a:pPr algn="ctr">
                <a:lnSpc>
                  <a:spcPts val="1624"/>
                </a:lnSpc>
              </a:pPr>
              <a:r>
                <a:rPr lang="en-US" sz="999">
                  <a:solidFill>
                    <a:srgbClr val="233E7A"/>
                  </a:solidFill>
                  <a:latin typeface="Avenir"/>
                  <a:ea typeface="Avenir"/>
                  <a:cs typeface="Avenir"/>
                  <a:sym typeface="Avenir"/>
                </a:rPr>
                <a:t>Favorable tax policies in certain jurisdictions create incentives for strategic relocations</a:t>
              </a:r>
            </a:p>
          </p:txBody>
        </p:sp>
      </p:grpSp>
      <p:grpSp>
        <p:nvGrpSpPr>
          <p:cNvPr name="Group 54" id="54"/>
          <p:cNvGrpSpPr/>
          <p:nvPr/>
        </p:nvGrpSpPr>
        <p:grpSpPr>
          <a:xfrm rot="0">
            <a:off x="7239930" y="2836866"/>
            <a:ext cx="1291590" cy="429822"/>
            <a:chOff x="0" y="0"/>
            <a:chExt cx="3228975" cy="1074556"/>
          </a:xfrm>
        </p:grpSpPr>
        <p:sp>
          <p:nvSpPr>
            <p:cNvPr name="Freeform 55" id="55"/>
            <p:cNvSpPr/>
            <p:nvPr/>
          </p:nvSpPr>
          <p:spPr>
            <a:xfrm flipH="false" flipV="false" rot="0">
              <a:off x="0" y="0"/>
              <a:ext cx="3228975" cy="1074556"/>
            </a:xfrm>
            <a:custGeom>
              <a:avLst/>
              <a:gdLst/>
              <a:ahLst/>
              <a:cxnLst/>
              <a:rect r="r" b="b" t="t" l="l"/>
              <a:pathLst>
                <a:path h="1074556" w="3228975">
                  <a:moveTo>
                    <a:pt x="0" y="0"/>
                  </a:moveTo>
                  <a:lnTo>
                    <a:pt x="3228975" y="0"/>
                  </a:lnTo>
                  <a:lnTo>
                    <a:pt x="3228975" y="1074556"/>
                  </a:lnTo>
                  <a:lnTo>
                    <a:pt x="0" y="1074556"/>
                  </a:lnTo>
                  <a:close/>
                </a:path>
              </a:pathLst>
            </a:custGeom>
            <a:solidFill>
              <a:srgbClr val="000000">
                <a:alpha val="0"/>
              </a:srgbClr>
            </a:solidFill>
            <a:ln cap="sq">
              <a:noFill/>
              <a:prstDash val="solid"/>
              <a:miter/>
            </a:ln>
          </p:spPr>
        </p:sp>
        <p:sp>
          <p:nvSpPr>
            <p:cNvPr name="TextBox 56" id="56"/>
            <p:cNvSpPr txBox="true"/>
            <p:nvPr/>
          </p:nvSpPr>
          <p:spPr>
            <a:xfrm>
              <a:off x="0" y="-38100"/>
              <a:ext cx="3228975" cy="1112656"/>
            </a:xfrm>
            <a:prstGeom prst="rect">
              <a:avLst/>
            </a:prstGeom>
          </p:spPr>
          <p:txBody>
            <a:bodyPr anchor="t" rtlCol="false" tIns="0" lIns="0" bIns="0" rIns="0"/>
            <a:lstStyle/>
            <a:p>
              <a:pPr algn="ctr" marL="0" indent="0" lvl="0">
                <a:lnSpc>
                  <a:spcPts val="1646"/>
                </a:lnSpc>
                <a:spcBef>
                  <a:spcPct val="0"/>
                </a:spcBef>
              </a:pPr>
              <a:r>
                <a:rPr lang="en-US" b="true" sz="1299" strike="noStrike" u="none">
                  <a:solidFill>
                    <a:srgbClr val="233E7A"/>
                  </a:solidFill>
                  <a:latin typeface="Avenir Bold"/>
                  <a:ea typeface="Avenir Bold"/>
                  <a:cs typeface="Avenir Bold"/>
                  <a:sym typeface="Avenir Bold"/>
                </a:rPr>
                <a:t>Available Subsidies</a:t>
              </a:r>
            </a:p>
          </p:txBody>
        </p:sp>
      </p:grpSp>
      <p:grpSp>
        <p:nvGrpSpPr>
          <p:cNvPr name="Group 57" id="57"/>
          <p:cNvGrpSpPr/>
          <p:nvPr/>
        </p:nvGrpSpPr>
        <p:grpSpPr>
          <a:xfrm rot="0">
            <a:off x="6898163" y="3410388"/>
            <a:ext cx="1975124" cy="826691"/>
            <a:chOff x="0" y="0"/>
            <a:chExt cx="4937811" cy="2066727"/>
          </a:xfrm>
        </p:grpSpPr>
        <p:sp>
          <p:nvSpPr>
            <p:cNvPr name="Freeform 58" id="58"/>
            <p:cNvSpPr/>
            <p:nvPr/>
          </p:nvSpPr>
          <p:spPr>
            <a:xfrm flipH="false" flipV="false" rot="0">
              <a:off x="0" y="0"/>
              <a:ext cx="4937811" cy="2066727"/>
            </a:xfrm>
            <a:custGeom>
              <a:avLst/>
              <a:gdLst/>
              <a:ahLst/>
              <a:cxnLst/>
              <a:rect r="r" b="b" t="t" l="l"/>
              <a:pathLst>
                <a:path h="2066727" w="4937811">
                  <a:moveTo>
                    <a:pt x="0" y="0"/>
                  </a:moveTo>
                  <a:lnTo>
                    <a:pt x="4937811" y="0"/>
                  </a:lnTo>
                  <a:lnTo>
                    <a:pt x="4937811" y="2066727"/>
                  </a:lnTo>
                  <a:lnTo>
                    <a:pt x="0" y="2066727"/>
                  </a:lnTo>
                  <a:close/>
                </a:path>
              </a:pathLst>
            </a:custGeom>
            <a:solidFill>
              <a:srgbClr val="000000">
                <a:alpha val="0"/>
              </a:srgbClr>
            </a:solidFill>
          </p:spPr>
        </p:sp>
        <p:sp>
          <p:nvSpPr>
            <p:cNvPr name="TextBox 59" id="59"/>
            <p:cNvSpPr txBox="true"/>
            <p:nvPr/>
          </p:nvSpPr>
          <p:spPr>
            <a:xfrm>
              <a:off x="0" y="-66675"/>
              <a:ext cx="4937811" cy="2133402"/>
            </a:xfrm>
            <a:prstGeom prst="rect">
              <a:avLst/>
            </a:prstGeom>
          </p:spPr>
          <p:txBody>
            <a:bodyPr anchor="t" rtlCol="false" tIns="0" lIns="0" bIns="0" rIns="0"/>
            <a:lstStyle/>
            <a:p>
              <a:pPr algn="ctr">
                <a:lnSpc>
                  <a:spcPts val="1624"/>
                </a:lnSpc>
              </a:pPr>
              <a:r>
                <a:rPr lang="en-US" sz="999">
                  <a:solidFill>
                    <a:srgbClr val="233E7A"/>
                  </a:solidFill>
                  <a:latin typeface="Avenir"/>
                  <a:ea typeface="Avenir"/>
                  <a:cs typeface="Avenir"/>
                  <a:sym typeface="Avenir"/>
                </a:rPr>
                <a:t>Government incentives for investment in free trade zones or economically disadvantaged areas influence location decisions</a:t>
              </a:r>
            </a:p>
          </p:txBody>
        </p:sp>
      </p:grpSp>
      <p:grpSp>
        <p:nvGrpSpPr>
          <p:cNvPr name="Group 60" id="60"/>
          <p:cNvGrpSpPr/>
          <p:nvPr/>
        </p:nvGrpSpPr>
        <p:grpSpPr>
          <a:xfrm rot="0">
            <a:off x="7960814" y="4693487"/>
            <a:ext cx="1291590" cy="429822"/>
            <a:chOff x="0" y="0"/>
            <a:chExt cx="3228975" cy="1074556"/>
          </a:xfrm>
        </p:grpSpPr>
        <p:sp>
          <p:nvSpPr>
            <p:cNvPr name="Freeform 61" id="61"/>
            <p:cNvSpPr/>
            <p:nvPr/>
          </p:nvSpPr>
          <p:spPr>
            <a:xfrm flipH="false" flipV="false" rot="0">
              <a:off x="0" y="0"/>
              <a:ext cx="3228975" cy="1074556"/>
            </a:xfrm>
            <a:custGeom>
              <a:avLst/>
              <a:gdLst/>
              <a:ahLst/>
              <a:cxnLst/>
              <a:rect r="r" b="b" t="t" l="l"/>
              <a:pathLst>
                <a:path h="1074556" w="3228975">
                  <a:moveTo>
                    <a:pt x="0" y="0"/>
                  </a:moveTo>
                  <a:lnTo>
                    <a:pt x="3228975" y="0"/>
                  </a:lnTo>
                  <a:lnTo>
                    <a:pt x="3228975" y="1074556"/>
                  </a:lnTo>
                  <a:lnTo>
                    <a:pt x="0" y="1074556"/>
                  </a:lnTo>
                  <a:close/>
                </a:path>
              </a:pathLst>
            </a:custGeom>
            <a:solidFill>
              <a:srgbClr val="000000">
                <a:alpha val="0"/>
              </a:srgbClr>
            </a:solidFill>
            <a:ln cap="sq">
              <a:noFill/>
              <a:prstDash val="solid"/>
              <a:miter/>
            </a:ln>
          </p:spPr>
        </p:sp>
        <p:sp>
          <p:nvSpPr>
            <p:cNvPr name="TextBox 62" id="62"/>
            <p:cNvSpPr txBox="true"/>
            <p:nvPr/>
          </p:nvSpPr>
          <p:spPr>
            <a:xfrm>
              <a:off x="0" y="-38100"/>
              <a:ext cx="3228975" cy="1112656"/>
            </a:xfrm>
            <a:prstGeom prst="rect">
              <a:avLst/>
            </a:prstGeom>
          </p:spPr>
          <p:txBody>
            <a:bodyPr anchor="t" rtlCol="false" tIns="0" lIns="0" bIns="0" rIns="0"/>
            <a:lstStyle/>
            <a:p>
              <a:pPr algn="ctr" marL="0" indent="0" lvl="0">
                <a:lnSpc>
                  <a:spcPts val="1646"/>
                </a:lnSpc>
                <a:spcBef>
                  <a:spcPct val="0"/>
                </a:spcBef>
              </a:pPr>
              <a:r>
                <a:rPr lang="en-US" b="true" sz="1299" strike="noStrike" u="none">
                  <a:solidFill>
                    <a:srgbClr val="233E7A"/>
                  </a:solidFill>
                  <a:latin typeface="Avenir Bold"/>
                  <a:ea typeface="Avenir Bold"/>
                  <a:cs typeface="Avenir Bold"/>
                  <a:sym typeface="Avenir Bold"/>
                </a:rPr>
                <a:t>Logistics Integration</a:t>
              </a:r>
            </a:p>
          </p:txBody>
        </p:sp>
      </p:grpSp>
      <p:grpSp>
        <p:nvGrpSpPr>
          <p:cNvPr name="Group 63" id="63"/>
          <p:cNvGrpSpPr/>
          <p:nvPr/>
        </p:nvGrpSpPr>
        <p:grpSpPr>
          <a:xfrm rot="0">
            <a:off x="7703264" y="5269540"/>
            <a:ext cx="1806690" cy="977519"/>
            <a:chOff x="0" y="0"/>
            <a:chExt cx="4516726" cy="2443798"/>
          </a:xfrm>
        </p:grpSpPr>
        <p:sp>
          <p:nvSpPr>
            <p:cNvPr name="Freeform 64" id="64"/>
            <p:cNvSpPr/>
            <p:nvPr/>
          </p:nvSpPr>
          <p:spPr>
            <a:xfrm flipH="false" flipV="false" rot="0">
              <a:off x="0" y="0"/>
              <a:ext cx="4516725" cy="2443798"/>
            </a:xfrm>
            <a:custGeom>
              <a:avLst/>
              <a:gdLst/>
              <a:ahLst/>
              <a:cxnLst/>
              <a:rect r="r" b="b" t="t" l="l"/>
              <a:pathLst>
                <a:path h="2443798" w="4516725">
                  <a:moveTo>
                    <a:pt x="0" y="0"/>
                  </a:moveTo>
                  <a:lnTo>
                    <a:pt x="4516725" y="0"/>
                  </a:lnTo>
                  <a:lnTo>
                    <a:pt x="4516725" y="2443798"/>
                  </a:lnTo>
                  <a:lnTo>
                    <a:pt x="0" y="2443798"/>
                  </a:lnTo>
                  <a:close/>
                </a:path>
              </a:pathLst>
            </a:custGeom>
            <a:solidFill>
              <a:srgbClr val="000000">
                <a:alpha val="0"/>
              </a:srgbClr>
            </a:solidFill>
          </p:spPr>
        </p:sp>
        <p:sp>
          <p:nvSpPr>
            <p:cNvPr name="TextBox 65" id="65"/>
            <p:cNvSpPr txBox="true"/>
            <p:nvPr/>
          </p:nvSpPr>
          <p:spPr>
            <a:xfrm>
              <a:off x="0" y="-66675"/>
              <a:ext cx="4516726" cy="2510473"/>
            </a:xfrm>
            <a:prstGeom prst="rect">
              <a:avLst/>
            </a:prstGeom>
          </p:spPr>
          <p:txBody>
            <a:bodyPr anchor="t" rtlCol="false" tIns="0" lIns="0" bIns="0" rIns="0"/>
            <a:lstStyle/>
            <a:p>
              <a:pPr algn="ctr">
                <a:lnSpc>
                  <a:spcPts val="1624"/>
                </a:lnSpc>
              </a:pPr>
              <a:r>
                <a:rPr lang="en-US" sz="999">
                  <a:solidFill>
                    <a:srgbClr val="233E7A"/>
                  </a:solidFill>
                  <a:latin typeface="Avenir"/>
                  <a:ea typeface="Avenir"/>
                  <a:cs typeface="Avenir"/>
                  <a:sym typeface="Avenir"/>
                </a:rPr>
                <a:t>The need to create seamless connections between previously separate supply networks drives location optimization</a:t>
              </a:r>
            </a:p>
          </p:txBody>
        </p:sp>
      </p:grpSp>
      <p:sp>
        <p:nvSpPr>
          <p:cNvPr name="Freeform 66" id="66" descr="preencoded.png"/>
          <p:cNvSpPr/>
          <p:nvPr/>
        </p:nvSpPr>
        <p:spPr>
          <a:xfrm flipH="false" flipV="false" rot="0">
            <a:off x="2383711" y="5725203"/>
            <a:ext cx="174307" cy="217964"/>
          </a:xfrm>
          <a:custGeom>
            <a:avLst/>
            <a:gdLst/>
            <a:ahLst/>
            <a:cxnLst/>
            <a:rect r="r" b="b" t="t" l="l"/>
            <a:pathLst>
              <a:path h="217964" w="174307">
                <a:moveTo>
                  <a:pt x="0" y="0"/>
                </a:moveTo>
                <a:lnTo>
                  <a:pt x="174307" y="0"/>
                </a:lnTo>
                <a:lnTo>
                  <a:pt x="174307" y="217964"/>
                </a:lnTo>
                <a:lnTo>
                  <a:pt x="0" y="217964"/>
                </a:lnTo>
                <a:lnTo>
                  <a:pt x="0" y="0"/>
                </a:lnTo>
                <a:close/>
              </a:path>
            </a:pathLst>
          </a:custGeom>
          <a:blipFill>
            <a:blip r:embed="rId22"/>
            <a:stretch>
              <a:fillRect l="0" t="-569" r="0" b="-569"/>
            </a:stretch>
          </a:blipFill>
        </p:spPr>
      </p:sp>
      <p:sp>
        <p:nvSpPr>
          <p:cNvPr name="Freeform 67" id="67" descr="preencoded.png"/>
          <p:cNvSpPr/>
          <p:nvPr/>
        </p:nvSpPr>
        <p:spPr>
          <a:xfrm flipH="false" flipV="false" rot="0">
            <a:off x="6723856" y="5725203"/>
            <a:ext cx="174307" cy="217964"/>
          </a:xfrm>
          <a:custGeom>
            <a:avLst/>
            <a:gdLst/>
            <a:ahLst/>
            <a:cxnLst/>
            <a:rect r="r" b="b" t="t" l="l"/>
            <a:pathLst>
              <a:path h="217964" w="174307">
                <a:moveTo>
                  <a:pt x="0" y="0"/>
                </a:moveTo>
                <a:lnTo>
                  <a:pt x="174307" y="0"/>
                </a:lnTo>
                <a:lnTo>
                  <a:pt x="174307" y="217964"/>
                </a:lnTo>
                <a:lnTo>
                  <a:pt x="0" y="217964"/>
                </a:lnTo>
                <a:lnTo>
                  <a:pt x="0" y="0"/>
                </a:lnTo>
                <a:close/>
              </a:path>
            </a:pathLst>
          </a:custGeom>
          <a:blipFill>
            <a:blip r:embed="rId23"/>
            <a:stretch>
              <a:fillRect l="0" t="-569" r="0" b="-569"/>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M&amp;A</a:t>
            </a:r>
            <a:r>
              <a:rPr lang="en-US" b="true" sz="2019" strike="noStrike" u="none">
                <a:solidFill>
                  <a:srgbClr val="233E7A"/>
                </a:solidFill>
                <a:latin typeface="Avenir Bold"/>
                <a:ea typeface="Avenir Bold"/>
                <a:cs typeface="Avenir Bold"/>
                <a:sym typeface="Avenir Bold"/>
              </a:rPr>
              <a:t> AS MARKET ENTRY STRATEGY</a:t>
            </a:r>
          </a:p>
        </p:txBody>
      </p:sp>
      <p:grpSp>
        <p:nvGrpSpPr>
          <p:cNvPr name="Group 20" id="20"/>
          <p:cNvGrpSpPr/>
          <p:nvPr/>
        </p:nvGrpSpPr>
        <p:grpSpPr>
          <a:xfrm rot="0">
            <a:off x="454343" y="1835818"/>
            <a:ext cx="4171712" cy="1706926"/>
            <a:chOff x="0" y="0"/>
            <a:chExt cx="10429280" cy="4267314"/>
          </a:xfrm>
        </p:grpSpPr>
        <p:sp>
          <p:nvSpPr>
            <p:cNvPr name="Freeform 21" id="21"/>
            <p:cNvSpPr/>
            <p:nvPr/>
          </p:nvSpPr>
          <p:spPr>
            <a:xfrm flipH="false" flipV="false" rot="0">
              <a:off x="6350" y="6761"/>
              <a:ext cx="10416540" cy="4253758"/>
            </a:xfrm>
            <a:custGeom>
              <a:avLst/>
              <a:gdLst/>
              <a:ahLst/>
              <a:cxnLst/>
              <a:rect r="r" b="b" t="t" l="l"/>
              <a:pathLst>
                <a:path h="4253758" w="10416540">
                  <a:moveTo>
                    <a:pt x="0" y="16228"/>
                  </a:moveTo>
                  <a:cubicBezTo>
                    <a:pt x="0" y="7303"/>
                    <a:pt x="6858" y="0"/>
                    <a:pt x="15240" y="0"/>
                  </a:cubicBezTo>
                  <a:lnTo>
                    <a:pt x="10401300" y="0"/>
                  </a:lnTo>
                  <a:cubicBezTo>
                    <a:pt x="10409682" y="0"/>
                    <a:pt x="10416540" y="7303"/>
                    <a:pt x="10416540" y="16228"/>
                  </a:cubicBezTo>
                  <a:lnTo>
                    <a:pt x="10416540" y="4237530"/>
                  </a:lnTo>
                  <a:cubicBezTo>
                    <a:pt x="10416540" y="4246455"/>
                    <a:pt x="10409682" y="4253758"/>
                    <a:pt x="10401300" y="4253758"/>
                  </a:cubicBezTo>
                  <a:lnTo>
                    <a:pt x="15240" y="4253758"/>
                  </a:lnTo>
                  <a:cubicBezTo>
                    <a:pt x="6858" y="4253758"/>
                    <a:pt x="0" y="4246455"/>
                    <a:pt x="0" y="4237530"/>
                  </a:cubicBezTo>
                  <a:close/>
                </a:path>
              </a:pathLst>
            </a:custGeom>
            <a:solidFill>
              <a:srgbClr val="016EB5"/>
            </a:solidFill>
          </p:spPr>
        </p:sp>
        <p:sp>
          <p:nvSpPr>
            <p:cNvPr name="Freeform 22" id="22"/>
            <p:cNvSpPr/>
            <p:nvPr/>
          </p:nvSpPr>
          <p:spPr>
            <a:xfrm flipH="false" flipV="false" rot="0">
              <a:off x="0" y="0"/>
              <a:ext cx="10429240" cy="4267280"/>
            </a:xfrm>
            <a:custGeom>
              <a:avLst/>
              <a:gdLst/>
              <a:ahLst/>
              <a:cxnLst/>
              <a:rect r="r" b="b" t="t" l="l"/>
              <a:pathLst>
                <a:path h="4267280" w="10429240">
                  <a:moveTo>
                    <a:pt x="0" y="22989"/>
                  </a:moveTo>
                  <a:cubicBezTo>
                    <a:pt x="0" y="10277"/>
                    <a:pt x="9652" y="0"/>
                    <a:pt x="21590" y="0"/>
                  </a:cubicBezTo>
                  <a:lnTo>
                    <a:pt x="10407650" y="0"/>
                  </a:lnTo>
                  <a:lnTo>
                    <a:pt x="10407650" y="6761"/>
                  </a:lnTo>
                  <a:lnTo>
                    <a:pt x="10407650" y="0"/>
                  </a:lnTo>
                  <a:cubicBezTo>
                    <a:pt x="10419588" y="0"/>
                    <a:pt x="10429240" y="10277"/>
                    <a:pt x="10429240" y="22989"/>
                  </a:cubicBezTo>
                  <a:lnTo>
                    <a:pt x="10422890" y="22989"/>
                  </a:lnTo>
                  <a:lnTo>
                    <a:pt x="10429240" y="22989"/>
                  </a:lnTo>
                  <a:lnTo>
                    <a:pt x="10429240" y="4244291"/>
                  </a:lnTo>
                  <a:lnTo>
                    <a:pt x="10422890" y="4244291"/>
                  </a:lnTo>
                  <a:lnTo>
                    <a:pt x="10429240" y="4244291"/>
                  </a:lnTo>
                  <a:cubicBezTo>
                    <a:pt x="10429240" y="4257003"/>
                    <a:pt x="10419588" y="4267280"/>
                    <a:pt x="10407650" y="4267280"/>
                  </a:cubicBezTo>
                  <a:lnTo>
                    <a:pt x="10407650" y="4260519"/>
                  </a:lnTo>
                  <a:lnTo>
                    <a:pt x="10407650" y="4267280"/>
                  </a:lnTo>
                  <a:lnTo>
                    <a:pt x="21590" y="4267280"/>
                  </a:lnTo>
                  <a:lnTo>
                    <a:pt x="21590" y="4260519"/>
                  </a:lnTo>
                  <a:lnTo>
                    <a:pt x="21590" y="4267280"/>
                  </a:lnTo>
                  <a:cubicBezTo>
                    <a:pt x="9652" y="4267280"/>
                    <a:pt x="0" y="4257003"/>
                    <a:pt x="0" y="4244291"/>
                  </a:cubicBezTo>
                  <a:lnTo>
                    <a:pt x="0" y="22989"/>
                  </a:lnTo>
                  <a:lnTo>
                    <a:pt x="6350" y="22989"/>
                  </a:lnTo>
                  <a:lnTo>
                    <a:pt x="0" y="22989"/>
                  </a:lnTo>
                  <a:moveTo>
                    <a:pt x="12700" y="22989"/>
                  </a:moveTo>
                  <a:lnTo>
                    <a:pt x="12700" y="4244291"/>
                  </a:lnTo>
                  <a:lnTo>
                    <a:pt x="6350" y="4244291"/>
                  </a:lnTo>
                  <a:lnTo>
                    <a:pt x="12700" y="4244291"/>
                  </a:lnTo>
                  <a:cubicBezTo>
                    <a:pt x="12700" y="4249430"/>
                    <a:pt x="16637" y="4253757"/>
                    <a:pt x="21590" y="4253757"/>
                  </a:cubicBezTo>
                  <a:lnTo>
                    <a:pt x="10407650" y="4253757"/>
                  </a:lnTo>
                  <a:cubicBezTo>
                    <a:pt x="10412603" y="4253757"/>
                    <a:pt x="10416540" y="4249565"/>
                    <a:pt x="10416540" y="4244291"/>
                  </a:cubicBezTo>
                  <a:lnTo>
                    <a:pt x="10416540" y="22989"/>
                  </a:lnTo>
                  <a:cubicBezTo>
                    <a:pt x="10416540" y="17850"/>
                    <a:pt x="10412603" y="13523"/>
                    <a:pt x="10407650" y="13523"/>
                  </a:cubicBezTo>
                  <a:lnTo>
                    <a:pt x="21590" y="13523"/>
                  </a:lnTo>
                  <a:lnTo>
                    <a:pt x="21590" y="6761"/>
                  </a:lnTo>
                  <a:lnTo>
                    <a:pt x="21590" y="13523"/>
                  </a:lnTo>
                  <a:cubicBezTo>
                    <a:pt x="16637" y="13523"/>
                    <a:pt x="12700" y="17715"/>
                    <a:pt x="12700" y="22989"/>
                  </a:cubicBezTo>
                  <a:close/>
                </a:path>
              </a:pathLst>
            </a:custGeom>
            <a:solidFill>
              <a:srgbClr val="016EB5"/>
            </a:solidFill>
          </p:spPr>
        </p:sp>
      </p:grpSp>
      <p:grpSp>
        <p:nvGrpSpPr>
          <p:cNvPr name="Group 23" id="23"/>
          <p:cNvGrpSpPr/>
          <p:nvPr/>
        </p:nvGrpSpPr>
        <p:grpSpPr>
          <a:xfrm rot="0">
            <a:off x="592455" y="1930101"/>
            <a:ext cx="2896124" cy="295396"/>
            <a:chOff x="0" y="0"/>
            <a:chExt cx="7240310" cy="738490"/>
          </a:xfrm>
        </p:grpSpPr>
        <p:sp>
          <p:nvSpPr>
            <p:cNvPr name="Freeform 24" id="24"/>
            <p:cNvSpPr/>
            <p:nvPr/>
          </p:nvSpPr>
          <p:spPr>
            <a:xfrm flipH="false" flipV="false" rot="0">
              <a:off x="0" y="0"/>
              <a:ext cx="7240310" cy="738490"/>
            </a:xfrm>
            <a:custGeom>
              <a:avLst/>
              <a:gdLst/>
              <a:ahLst/>
              <a:cxnLst/>
              <a:rect r="r" b="b" t="t" l="l"/>
              <a:pathLst>
                <a:path h="738490" w="7240310">
                  <a:moveTo>
                    <a:pt x="0" y="0"/>
                  </a:moveTo>
                  <a:lnTo>
                    <a:pt x="7240310" y="0"/>
                  </a:lnTo>
                  <a:lnTo>
                    <a:pt x="7240310" y="738490"/>
                  </a:lnTo>
                  <a:lnTo>
                    <a:pt x="0" y="738490"/>
                  </a:lnTo>
                  <a:close/>
                </a:path>
              </a:pathLst>
            </a:custGeom>
            <a:solidFill>
              <a:srgbClr val="000000">
                <a:alpha val="0"/>
              </a:srgbClr>
            </a:solidFill>
          </p:spPr>
        </p:sp>
        <p:sp>
          <p:nvSpPr>
            <p:cNvPr name="TextBox 25" id="25"/>
            <p:cNvSpPr txBox="true"/>
            <p:nvPr/>
          </p:nvSpPr>
          <p:spPr>
            <a:xfrm>
              <a:off x="0" y="-66675"/>
              <a:ext cx="7240310" cy="805165"/>
            </a:xfrm>
            <a:prstGeom prst="rect">
              <a:avLst/>
            </a:prstGeom>
          </p:spPr>
          <p:txBody>
            <a:bodyPr anchor="t" rtlCol="false" tIns="0" lIns="0" bIns="0" rIns="0"/>
            <a:lstStyle/>
            <a:p>
              <a:pPr algn="l" marL="0" indent="0" lvl="0">
                <a:lnSpc>
                  <a:spcPts val="2262"/>
                </a:lnSpc>
                <a:spcBef>
                  <a:spcPct val="0"/>
                </a:spcBef>
              </a:pPr>
              <a:r>
                <a:rPr lang="en-US" b="true" sz="1616">
                  <a:solidFill>
                    <a:srgbClr val="FFFFFF"/>
                  </a:solidFill>
                  <a:latin typeface="Avenir Bold"/>
                  <a:ea typeface="Avenir Bold"/>
                  <a:cs typeface="Avenir Bold"/>
                  <a:sym typeface="Avenir Bold"/>
                </a:rPr>
                <a:t>R</a:t>
              </a:r>
              <a:r>
                <a:rPr lang="en-US" b="true" sz="1616" strike="noStrike" u="none">
                  <a:solidFill>
                    <a:srgbClr val="FFFFFF"/>
                  </a:solidFill>
                  <a:latin typeface="Avenir Bold"/>
                  <a:ea typeface="Avenir Bold"/>
                  <a:cs typeface="Avenir Bold"/>
                  <a:sym typeface="Avenir Bold"/>
                </a:rPr>
                <a:t>e</a:t>
              </a:r>
              <a:r>
                <a:rPr lang="en-US" b="true" sz="1616" strike="noStrike" u="none">
                  <a:solidFill>
                    <a:srgbClr val="FFFFFF"/>
                  </a:solidFill>
                  <a:latin typeface="Avenir Bold"/>
                  <a:ea typeface="Avenir Bold"/>
                  <a:cs typeface="Avenir Bold"/>
                  <a:sym typeface="Avenir Bold"/>
                </a:rPr>
                <a:t>ady-M</a:t>
              </a:r>
              <a:r>
                <a:rPr lang="en-US" b="true" sz="1616" strike="noStrike" u="none">
                  <a:solidFill>
                    <a:srgbClr val="FFFFFF"/>
                  </a:solidFill>
                  <a:latin typeface="Avenir Bold"/>
                  <a:ea typeface="Avenir Bold"/>
                  <a:cs typeface="Avenir Bold"/>
                  <a:sym typeface="Avenir Bold"/>
                </a:rPr>
                <a:t>a</a:t>
              </a:r>
              <a:r>
                <a:rPr lang="en-US" b="true" sz="1616" strike="noStrike" u="none">
                  <a:solidFill>
                    <a:srgbClr val="FFFFFF"/>
                  </a:solidFill>
                  <a:latin typeface="Avenir Bold"/>
                  <a:ea typeface="Avenir Bold"/>
                  <a:cs typeface="Avenir Bold"/>
                  <a:sym typeface="Avenir Bold"/>
                </a:rPr>
                <a:t>de</a:t>
              </a:r>
              <a:r>
                <a:rPr lang="en-US" b="true" sz="1616" strike="noStrike" u="none">
                  <a:solidFill>
                    <a:srgbClr val="FFFFFF"/>
                  </a:solidFill>
                  <a:latin typeface="Avenir Bold"/>
                  <a:ea typeface="Avenir Bold"/>
                  <a:cs typeface="Avenir Bold"/>
                  <a:sym typeface="Avenir Bold"/>
                </a:rPr>
                <a:t> </a:t>
              </a:r>
              <a:r>
                <a:rPr lang="en-US" b="true" sz="1616" strike="noStrike" u="none">
                  <a:solidFill>
                    <a:srgbClr val="FFFFFF"/>
                  </a:solidFill>
                  <a:latin typeface="Avenir Bold"/>
                  <a:ea typeface="Avenir Bold"/>
                  <a:cs typeface="Avenir Bold"/>
                  <a:sym typeface="Avenir Bold"/>
                </a:rPr>
                <a:t>Inf</a:t>
              </a:r>
              <a:r>
                <a:rPr lang="en-US" b="true" sz="1616" strike="noStrike" u="none">
                  <a:solidFill>
                    <a:srgbClr val="FFFFFF"/>
                  </a:solidFill>
                  <a:latin typeface="Avenir Bold"/>
                  <a:ea typeface="Avenir Bold"/>
                  <a:cs typeface="Avenir Bold"/>
                  <a:sym typeface="Avenir Bold"/>
                </a:rPr>
                <a:t>r</a:t>
              </a:r>
              <a:r>
                <a:rPr lang="en-US" b="true" sz="1616" strike="noStrike" u="none">
                  <a:solidFill>
                    <a:srgbClr val="FFFFFF"/>
                  </a:solidFill>
                  <a:latin typeface="Avenir Bold"/>
                  <a:ea typeface="Avenir Bold"/>
                  <a:cs typeface="Avenir Bold"/>
                  <a:sym typeface="Avenir Bold"/>
                </a:rPr>
                <a:t>a</a:t>
              </a:r>
              <a:r>
                <a:rPr lang="en-US" b="true" sz="1616" strike="noStrike" u="none">
                  <a:solidFill>
                    <a:srgbClr val="FFFFFF"/>
                  </a:solidFill>
                  <a:latin typeface="Avenir Bold"/>
                  <a:ea typeface="Avenir Bold"/>
                  <a:cs typeface="Avenir Bold"/>
                  <a:sym typeface="Avenir Bold"/>
                </a:rPr>
                <a:t>s</a:t>
              </a:r>
              <a:r>
                <a:rPr lang="en-US" b="true" sz="1616" strike="noStrike" u="none">
                  <a:solidFill>
                    <a:srgbClr val="FFFFFF"/>
                  </a:solidFill>
                  <a:latin typeface="Avenir Bold"/>
                  <a:ea typeface="Avenir Bold"/>
                  <a:cs typeface="Avenir Bold"/>
                  <a:sym typeface="Avenir Bold"/>
                </a:rPr>
                <a:t>tru</a:t>
              </a:r>
              <a:r>
                <a:rPr lang="en-US" b="true" sz="1616" strike="noStrike" u="none">
                  <a:solidFill>
                    <a:srgbClr val="FFFFFF"/>
                  </a:solidFill>
                  <a:latin typeface="Avenir Bold"/>
                  <a:ea typeface="Avenir Bold"/>
                  <a:cs typeface="Avenir Bold"/>
                  <a:sym typeface="Avenir Bold"/>
                </a:rPr>
                <a:t>ct</a:t>
              </a:r>
              <a:r>
                <a:rPr lang="en-US" b="true" sz="1616" strike="noStrike" u="none">
                  <a:solidFill>
                    <a:srgbClr val="FFFFFF"/>
                  </a:solidFill>
                  <a:latin typeface="Avenir Bold"/>
                  <a:ea typeface="Avenir Bold"/>
                  <a:cs typeface="Avenir Bold"/>
                  <a:sym typeface="Avenir Bold"/>
                </a:rPr>
                <a:t>ure</a:t>
              </a:r>
            </a:p>
          </p:txBody>
        </p:sp>
      </p:grpSp>
      <p:grpSp>
        <p:nvGrpSpPr>
          <p:cNvPr name="Group 26" id="26"/>
          <p:cNvGrpSpPr/>
          <p:nvPr/>
        </p:nvGrpSpPr>
        <p:grpSpPr>
          <a:xfrm rot="0">
            <a:off x="604490" y="2225497"/>
            <a:ext cx="4033599" cy="1264559"/>
            <a:chOff x="0" y="0"/>
            <a:chExt cx="10083998" cy="3161396"/>
          </a:xfrm>
        </p:grpSpPr>
        <p:sp>
          <p:nvSpPr>
            <p:cNvPr name="Freeform 27" id="27"/>
            <p:cNvSpPr/>
            <p:nvPr/>
          </p:nvSpPr>
          <p:spPr>
            <a:xfrm flipH="false" flipV="false" rot="0">
              <a:off x="0" y="0"/>
              <a:ext cx="10083998" cy="3161396"/>
            </a:xfrm>
            <a:custGeom>
              <a:avLst/>
              <a:gdLst/>
              <a:ahLst/>
              <a:cxnLst/>
              <a:rect r="r" b="b" t="t" l="l"/>
              <a:pathLst>
                <a:path h="3161396" w="10083998">
                  <a:moveTo>
                    <a:pt x="0" y="0"/>
                  </a:moveTo>
                  <a:lnTo>
                    <a:pt x="10083998" y="0"/>
                  </a:lnTo>
                  <a:lnTo>
                    <a:pt x="10083998" y="3161396"/>
                  </a:lnTo>
                  <a:lnTo>
                    <a:pt x="0" y="3161396"/>
                  </a:lnTo>
                  <a:close/>
                </a:path>
              </a:pathLst>
            </a:custGeom>
            <a:solidFill>
              <a:srgbClr val="000000">
                <a:alpha val="0"/>
              </a:srgbClr>
            </a:solidFill>
          </p:spPr>
        </p:sp>
        <p:sp>
          <p:nvSpPr>
            <p:cNvPr name="TextBox 28" id="28"/>
            <p:cNvSpPr txBox="true"/>
            <p:nvPr/>
          </p:nvSpPr>
          <p:spPr>
            <a:xfrm>
              <a:off x="0" y="-57150"/>
              <a:ext cx="10083998" cy="3218546"/>
            </a:xfrm>
            <a:prstGeom prst="rect">
              <a:avLst/>
            </a:prstGeom>
          </p:spPr>
          <p:txBody>
            <a:bodyPr anchor="t" rtlCol="false" tIns="0" lIns="0" bIns="0" rIns="0"/>
            <a:lstStyle/>
            <a:p>
              <a:pPr algn="l">
                <a:lnSpc>
                  <a:spcPts val="1702"/>
                </a:lnSpc>
                <a:spcBef>
                  <a:spcPct val="0"/>
                </a:spcBef>
              </a:pPr>
              <a:r>
                <a:rPr lang="en-US" sz="1216">
                  <a:solidFill>
                    <a:srgbClr val="FFFFFF"/>
                  </a:solidFill>
                  <a:latin typeface="Avenir"/>
                  <a:ea typeface="Avenir"/>
                  <a:cs typeface="Avenir"/>
                  <a:sym typeface="Avenir"/>
                </a:rPr>
                <a:t>Acqu</a:t>
              </a:r>
              <a:r>
                <a:rPr lang="en-US" sz="1216" strike="noStrike" u="none">
                  <a:solidFill>
                    <a:srgbClr val="FFFFFF"/>
                  </a:solidFill>
                  <a:latin typeface="Avenir"/>
                  <a:ea typeface="Avenir"/>
                  <a:cs typeface="Avenir"/>
                  <a:sym typeface="Avenir"/>
                </a:rPr>
                <a:t>iri</a:t>
              </a:r>
              <a:r>
                <a:rPr lang="en-US" sz="1216" strike="noStrike" u="none">
                  <a:solidFill>
                    <a:srgbClr val="FFFFFF"/>
                  </a:solidFill>
                  <a:latin typeface="Avenir"/>
                  <a:ea typeface="Avenir"/>
                  <a:cs typeface="Avenir"/>
                  <a:sym typeface="Avenir"/>
                </a:rPr>
                <a:t>ng an</a:t>
              </a:r>
              <a:r>
                <a:rPr lang="en-US" sz="1216" strike="noStrike" u="none">
                  <a:solidFill>
                    <a:srgbClr val="FFFFFF"/>
                  </a:solidFill>
                  <a:latin typeface="Avenir"/>
                  <a:ea typeface="Avenir"/>
                  <a:cs typeface="Avenir"/>
                  <a:sym typeface="Avenir"/>
                </a:rPr>
                <a:t> e</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abl</a:t>
              </a:r>
              <a:r>
                <a:rPr lang="en-US" sz="1216" strike="noStrike" u="none">
                  <a:solidFill>
                    <a:srgbClr val="FFFFFF"/>
                  </a:solidFill>
                  <a:latin typeface="Avenir"/>
                  <a:ea typeface="Avenir"/>
                  <a:cs typeface="Avenir"/>
                  <a:sym typeface="Avenir"/>
                </a:rPr>
                <a:t>is</a:t>
              </a:r>
              <a:r>
                <a:rPr lang="en-US" sz="1216" strike="noStrike" u="none">
                  <a:solidFill>
                    <a:srgbClr val="FFFFFF"/>
                  </a:solidFill>
                  <a:latin typeface="Avenir"/>
                  <a:ea typeface="Avenir"/>
                  <a:cs typeface="Avenir"/>
                  <a:sym typeface="Avenir"/>
                </a:rPr>
                <a:t>hed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loc</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l </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ompany p</a:t>
              </a:r>
              <a:r>
                <a:rPr lang="en-US" sz="1216" strike="noStrike" u="none">
                  <a:solidFill>
                    <a:srgbClr val="FFFFFF"/>
                  </a:solidFill>
                  <a:latin typeface="Avenir"/>
                  <a:ea typeface="Avenir"/>
                  <a:cs typeface="Avenir"/>
                  <a:sym typeface="Avenir"/>
                </a:rPr>
                <a:t>ro</a:t>
              </a:r>
              <a:r>
                <a:rPr lang="en-US" sz="1216" strike="noStrike" u="none">
                  <a:solidFill>
                    <a:srgbClr val="FFFFFF"/>
                  </a:solidFill>
                  <a:latin typeface="Avenir"/>
                  <a:ea typeface="Avenir"/>
                  <a:cs typeface="Avenir"/>
                  <a:sym typeface="Avenir"/>
                </a:rPr>
                <a:t>vide</a:t>
              </a:r>
              <a:r>
                <a:rPr lang="en-US" sz="1216" strike="noStrike" u="none">
                  <a:solidFill>
                    <a:srgbClr val="FFFFFF"/>
                  </a:solidFill>
                  <a:latin typeface="Avenir"/>
                  <a:ea typeface="Avenir"/>
                  <a:cs typeface="Avenir"/>
                  <a:sym typeface="Avenir"/>
                </a:rPr>
                <a:t>s </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m</a:t>
              </a:r>
              <a:r>
                <a:rPr lang="en-US" sz="1216" strike="noStrike" u="none">
                  <a:solidFill>
                    <a:srgbClr val="FFFFFF"/>
                  </a:solidFill>
                  <a:latin typeface="Avenir"/>
                  <a:ea typeface="Avenir"/>
                  <a:cs typeface="Avenir"/>
                  <a:sym typeface="Avenir"/>
                </a:rPr>
                <a:t>media</a:t>
              </a:r>
              <a:r>
                <a:rPr lang="en-US" sz="1216" strike="noStrike" u="none">
                  <a:solidFill>
                    <a:srgbClr val="FFFFFF"/>
                  </a:solidFill>
                  <a:latin typeface="Avenir"/>
                  <a:ea typeface="Avenir"/>
                  <a:cs typeface="Avenir"/>
                  <a:sym typeface="Avenir"/>
                </a:rPr>
                <a:t>te </a:t>
              </a:r>
              <a:r>
                <a:rPr lang="en-US" sz="1216" strike="noStrike" u="none">
                  <a:solidFill>
                    <a:srgbClr val="FFFFFF"/>
                  </a:solidFill>
                  <a:latin typeface="Avenir"/>
                  <a:ea typeface="Avenir"/>
                  <a:cs typeface="Avenir"/>
                  <a:sym typeface="Avenir"/>
                </a:rPr>
                <a:t>acc</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s to </a:t>
              </a:r>
              <a:r>
                <a:rPr lang="en-US" sz="1216" strike="noStrike" u="none">
                  <a:solidFill>
                    <a:srgbClr val="FFFFFF"/>
                  </a:solidFill>
                  <a:latin typeface="Avenir"/>
                  <a:ea typeface="Avenir"/>
                  <a:cs typeface="Avenir"/>
                  <a:sym typeface="Avenir"/>
                </a:rPr>
                <a:t>p</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duct</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f</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ci</a:t>
              </a:r>
              <a:r>
                <a:rPr lang="en-US" sz="1216" strike="noStrike" u="none">
                  <a:solidFill>
                    <a:srgbClr val="FFFFFF"/>
                  </a:solidFill>
                  <a:latin typeface="Avenir"/>
                  <a:ea typeface="Avenir"/>
                  <a:cs typeface="Avenir"/>
                  <a:sym typeface="Avenir"/>
                </a:rPr>
                <a:t>li</a:t>
              </a:r>
              <a:r>
                <a:rPr lang="en-US" sz="1216" strike="noStrike" u="none">
                  <a:solidFill>
                    <a:srgbClr val="FFFFFF"/>
                  </a:solidFill>
                  <a:latin typeface="Avenir"/>
                  <a:ea typeface="Avenir"/>
                  <a:cs typeface="Avenir"/>
                  <a:sym typeface="Avenir"/>
                </a:rPr>
                <a:t>ti</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off</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ce</a:t>
              </a:r>
              <a:r>
                <a:rPr lang="en-US" sz="1216" strike="noStrike" u="none">
                  <a:solidFill>
                    <a:srgbClr val="FFFFFF"/>
                  </a:solidFill>
                  <a:latin typeface="Avenir"/>
                  <a:ea typeface="Avenir"/>
                  <a:cs typeface="Avenir"/>
                  <a:sym typeface="Avenir"/>
                </a:rPr>
                <a:t> spac</a:t>
              </a:r>
              <a:r>
                <a:rPr lang="en-US" sz="1216" strike="noStrike" u="none">
                  <a:solidFill>
                    <a:srgbClr val="FFFFFF"/>
                  </a:solidFill>
                  <a:latin typeface="Avenir"/>
                  <a:ea typeface="Avenir"/>
                  <a:cs typeface="Avenir"/>
                  <a:sym typeface="Avenir"/>
                </a:rPr>
                <a:t>es,</a:t>
              </a:r>
              <a:r>
                <a:rPr lang="en-US" sz="1216" strike="noStrike" u="none">
                  <a:solidFill>
                    <a:srgbClr val="FFFFFF"/>
                  </a:solidFill>
                  <a:latin typeface="Avenir"/>
                  <a:ea typeface="Avenir"/>
                  <a:cs typeface="Avenir"/>
                  <a:sym typeface="Avenir"/>
                </a:rPr>
                <a:t> an</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st</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ibu</a:t>
              </a:r>
              <a:r>
                <a:rPr lang="en-US" sz="1216" strike="noStrike" u="none">
                  <a:solidFill>
                    <a:srgbClr val="FFFFFF"/>
                  </a:solidFill>
                  <a:latin typeface="Avenir"/>
                  <a:ea typeface="Avenir"/>
                  <a:cs typeface="Avenir"/>
                  <a:sym typeface="Avenir"/>
                </a:rPr>
                <a:t>tion </a:t>
              </a:r>
              <a:r>
                <a:rPr lang="en-US" sz="1216" strike="noStrike" u="none">
                  <a:solidFill>
                    <a:srgbClr val="FFFFFF"/>
                  </a:solidFill>
                  <a:latin typeface="Avenir"/>
                  <a:ea typeface="Avenir"/>
                  <a:cs typeface="Avenir"/>
                  <a:sym typeface="Avenir"/>
                </a:rPr>
                <a:t>netw</a:t>
              </a:r>
              <a:r>
                <a:rPr lang="en-US" sz="1216" strike="noStrike" u="none">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rks, </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min</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in</a:t>
              </a:r>
              <a:r>
                <a:rPr lang="en-US" sz="1216" strike="noStrike" u="none">
                  <a:solidFill>
                    <a:srgbClr val="FFFFFF"/>
                  </a:solidFill>
                  <a:latin typeface="Avenir"/>
                  <a:ea typeface="Avenir"/>
                  <a:cs typeface="Avenir"/>
                  <a:sym typeface="Avenir"/>
                </a:rPr>
                <a:t>g </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he</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en</a:t>
              </a:r>
              <a:r>
                <a:rPr lang="en-US" sz="1216" strike="noStrike" u="none">
                  <a:solidFill>
                    <a:srgbClr val="FFFFFF"/>
                  </a:solidFill>
                  <a:latin typeface="Avenir"/>
                  <a:ea typeface="Avenir"/>
                  <a:cs typeface="Avenir"/>
                  <a:sym typeface="Avenir"/>
                </a:rPr>
                <a:t>gt</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y</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p</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oc</a:t>
              </a:r>
              <a:r>
                <a:rPr lang="en-US" sz="1216" strike="noStrike" u="none">
                  <a:solidFill>
                    <a:srgbClr val="FFFFFF"/>
                  </a:solidFill>
                  <a:latin typeface="Avenir"/>
                  <a:ea typeface="Avenir"/>
                  <a:cs typeface="Avenir"/>
                  <a:sym typeface="Avenir"/>
                </a:rPr>
                <a:t>es</a:t>
              </a:r>
              <a:r>
                <a:rPr lang="en-US" sz="1216" strike="noStrike" u="none">
                  <a:solidFill>
                    <a:srgbClr val="FFFFFF"/>
                  </a:solidFill>
                  <a:latin typeface="Avenir"/>
                  <a:ea typeface="Avenir"/>
                  <a:cs typeface="Avenir"/>
                  <a:sym typeface="Avenir"/>
                </a:rPr>
                <a:t>s of bu</a:t>
              </a:r>
              <a:r>
                <a:rPr lang="en-US" sz="1216" strike="noStrike" u="none">
                  <a:solidFill>
                    <a:srgbClr val="FFFFFF"/>
                  </a:solidFill>
                  <a:latin typeface="Avenir"/>
                  <a:ea typeface="Avenir"/>
                  <a:cs typeface="Avenir"/>
                  <a:sym typeface="Avenir"/>
                </a:rPr>
                <a:t>il</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ng i</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frastru</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tur</a:t>
              </a:r>
              <a:r>
                <a:rPr lang="en-US" sz="1216" strike="noStrike" u="none">
                  <a:solidFill>
                    <a:srgbClr val="FFFFFF"/>
                  </a:solidFill>
                  <a:latin typeface="Avenir"/>
                  <a:ea typeface="Avenir"/>
                  <a:cs typeface="Avenir"/>
                  <a:sym typeface="Avenir"/>
                </a:rPr>
                <a:t>e </a:t>
              </a:r>
              <a:r>
                <a:rPr lang="en-US" sz="1216" strike="noStrike" u="none">
                  <a:solidFill>
                    <a:srgbClr val="FFFFFF"/>
                  </a:solidFill>
                  <a:latin typeface="Avenir"/>
                  <a:ea typeface="Avenir"/>
                  <a:cs typeface="Avenir"/>
                  <a:sym typeface="Avenir"/>
                </a:rPr>
                <a:t>fr</a:t>
              </a:r>
              <a:r>
                <a:rPr lang="en-US" sz="1216" strike="noStrike" u="none">
                  <a:solidFill>
                    <a:srgbClr val="FFFFFF"/>
                  </a:solidFill>
                  <a:latin typeface="Avenir"/>
                  <a:ea typeface="Avenir"/>
                  <a:cs typeface="Avenir"/>
                  <a:sym typeface="Avenir"/>
                </a:rPr>
                <a:t>om</a:t>
              </a:r>
              <a:r>
                <a:rPr lang="en-US" sz="1216" strike="noStrike" u="none">
                  <a:solidFill>
                    <a:srgbClr val="FFFFFF"/>
                  </a:solidFill>
                  <a:latin typeface="Avenir"/>
                  <a:ea typeface="Avenir"/>
                  <a:cs typeface="Avenir"/>
                  <a:sym typeface="Avenir"/>
                </a:rPr>
                <a:t> scr</a:t>
              </a:r>
              <a:r>
                <a:rPr lang="en-US" sz="1216" strike="noStrike" u="none">
                  <a:solidFill>
                    <a:srgbClr val="FFFFFF"/>
                  </a:solidFill>
                  <a:latin typeface="Avenir"/>
                  <a:ea typeface="Avenir"/>
                  <a:cs typeface="Avenir"/>
                  <a:sym typeface="Avenir"/>
                </a:rPr>
                <a:t>at</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Th</a:t>
              </a:r>
              <a:r>
                <a:rPr lang="en-US" sz="1216" strike="noStrike" u="none">
                  <a:solidFill>
                    <a:srgbClr val="FFFFFF"/>
                  </a:solidFill>
                  <a:latin typeface="Avenir"/>
                  <a:ea typeface="Avenir"/>
                  <a:cs typeface="Avenir"/>
                  <a:sym typeface="Avenir"/>
                </a:rPr>
                <a:t>is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tu</a:t>
              </a:r>
              <a:r>
                <a:rPr lang="en-US" sz="1216" strike="noStrike" u="none">
                  <a:solidFill>
                    <a:srgbClr val="FFFFFF"/>
                  </a:solidFill>
                  <a:latin typeface="Avenir"/>
                  <a:ea typeface="Avenir"/>
                  <a:cs typeface="Avenir"/>
                  <a:sym typeface="Avenir"/>
                </a:rPr>
                <a:t>rnk</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y</a:t>
              </a:r>
              <a:r>
                <a:rPr lang="en-US" sz="1216" strike="noStrike" u="none">
                  <a:solidFill>
                    <a:srgbClr val="FFFFFF"/>
                  </a:solidFill>
                  <a:latin typeface="Avenir"/>
                  <a:ea typeface="Avenir"/>
                  <a:cs typeface="Avenir"/>
                  <a:sym typeface="Avenir"/>
                </a:rPr>
                <a:t> a</a:t>
              </a:r>
              <a:r>
                <a:rPr lang="en-US" sz="1216" strike="noStrike" u="none">
                  <a:solidFill>
                    <a:srgbClr val="FFFFFF"/>
                  </a:solidFill>
                  <a:latin typeface="Avenir"/>
                  <a:ea typeface="Avenir"/>
                  <a:cs typeface="Avenir"/>
                  <a:sym typeface="Avenir"/>
                </a:rPr>
                <a:t>ppro</a:t>
              </a:r>
              <a:r>
                <a:rPr lang="en-US" sz="1216" strike="noStrike" u="none">
                  <a:solidFill>
                    <a:srgbClr val="FFFFFF"/>
                  </a:solidFill>
                  <a:latin typeface="Avenir"/>
                  <a:ea typeface="Avenir"/>
                  <a:cs typeface="Avenir"/>
                  <a:sym typeface="Avenir"/>
                </a:rPr>
                <a:t>ac</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accel</a:t>
              </a:r>
              <a:r>
                <a:rPr lang="en-US" sz="1216" strike="noStrike" u="none">
                  <a:solidFill>
                    <a:srgbClr val="FFFFFF"/>
                  </a:solidFill>
                  <a:latin typeface="Avenir"/>
                  <a:ea typeface="Avenir"/>
                  <a:cs typeface="Avenir"/>
                  <a:sym typeface="Avenir"/>
                </a:rPr>
                <a:t>er</a:t>
              </a:r>
              <a:r>
                <a:rPr lang="en-US" sz="1216" strike="noStrike" u="none">
                  <a:solidFill>
                    <a:srgbClr val="FFFFFF"/>
                  </a:solidFill>
                  <a:latin typeface="Avenir"/>
                  <a:ea typeface="Avenir"/>
                  <a:cs typeface="Avenir"/>
                  <a:sym typeface="Avenir"/>
                </a:rPr>
                <a:t>ate</a:t>
              </a:r>
              <a:r>
                <a:rPr lang="en-US" sz="1216" strike="noStrike" u="none">
                  <a:solidFill>
                    <a:srgbClr val="FFFFFF"/>
                  </a:solidFill>
                  <a:latin typeface="Avenir"/>
                  <a:ea typeface="Avenir"/>
                  <a:cs typeface="Avenir"/>
                  <a:sym typeface="Avenir"/>
                </a:rPr>
                <a:t>s </a:t>
              </a:r>
              <a:r>
                <a:rPr lang="en-US" sz="1216" strike="noStrike" u="none">
                  <a:solidFill>
                    <a:srgbClr val="FFFFFF"/>
                  </a:solidFill>
                  <a:latin typeface="Avenir"/>
                  <a:ea typeface="Avenir"/>
                  <a:cs typeface="Avenir"/>
                  <a:sym typeface="Avenir"/>
                </a:rPr>
                <a:t>m</a:t>
              </a:r>
              <a:r>
                <a:rPr lang="en-US" sz="1216" strike="noStrike" u="none">
                  <a:solidFill>
                    <a:srgbClr val="FFFFFF"/>
                  </a:solidFill>
                  <a:latin typeface="Avenir"/>
                  <a:ea typeface="Avenir"/>
                  <a:cs typeface="Avenir"/>
                  <a:sym typeface="Avenir"/>
                </a:rPr>
                <a:t>ar</a:t>
              </a:r>
              <a:r>
                <a:rPr lang="en-US" sz="1216" strike="noStrike" u="none">
                  <a:solidFill>
                    <a:srgbClr val="FFFFFF"/>
                  </a:solidFill>
                  <a:latin typeface="Avenir"/>
                  <a:ea typeface="Avenir"/>
                  <a:cs typeface="Avenir"/>
                  <a:sym typeface="Avenir"/>
                </a:rPr>
                <a:t>k</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 p</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sen</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an</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ed</a:t>
              </a:r>
              <a:r>
                <a:rPr lang="en-US" sz="1216" strike="noStrike" u="none">
                  <a:solidFill>
                    <a:srgbClr val="FFFFFF"/>
                  </a:solidFill>
                  <a:latin typeface="Avenir"/>
                  <a:ea typeface="Avenir"/>
                  <a:cs typeface="Avenir"/>
                  <a:sym typeface="Avenir"/>
                </a:rPr>
                <a:t>u</a:t>
              </a:r>
              <a:r>
                <a:rPr lang="en-US" sz="1216" strike="noStrike" u="none">
                  <a:solidFill>
                    <a:srgbClr val="FFFFFF"/>
                  </a:solidFill>
                  <a:latin typeface="Avenir"/>
                  <a:ea typeface="Avenir"/>
                  <a:cs typeface="Avenir"/>
                  <a:sym typeface="Avenir"/>
                </a:rPr>
                <a:t>ces ca</a:t>
              </a:r>
              <a:r>
                <a:rPr lang="en-US" sz="1216" strike="noStrike" u="none">
                  <a:solidFill>
                    <a:srgbClr val="FFFFFF"/>
                  </a:solidFill>
                  <a:latin typeface="Avenir"/>
                  <a:ea typeface="Avenir"/>
                  <a:cs typeface="Avenir"/>
                  <a:sym typeface="Avenir"/>
                </a:rPr>
                <a:t>p</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al expend</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tu</a:t>
              </a:r>
              <a:r>
                <a:rPr lang="en-US" sz="1216" strike="noStrike" u="none">
                  <a:solidFill>
                    <a:srgbClr val="FFFFFF"/>
                  </a:solidFill>
                  <a:latin typeface="Avenir"/>
                  <a:ea typeface="Avenir"/>
                  <a:cs typeface="Avenir"/>
                  <a:sym typeface="Avenir"/>
                </a:rPr>
                <a:t>re </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sks</a:t>
              </a:r>
              <a:r>
                <a:rPr lang="en-US" sz="1216" strike="noStrike" u="none">
                  <a:solidFill>
                    <a:srgbClr val="FFFFFF"/>
                  </a:solidFill>
                  <a:latin typeface="Avenir"/>
                  <a:ea typeface="Avenir"/>
                  <a:cs typeface="Avenir"/>
                  <a:sym typeface="Avenir"/>
                </a:rPr>
                <a:t>.</a:t>
              </a:r>
            </a:p>
          </p:txBody>
        </p:sp>
      </p:grpSp>
      <p:grpSp>
        <p:nvGrpSpPr>
          <p:cNvPr name="Group 29" id="29"/>
          <p:cNvGrpSpPr/>
          <p:nvPr/>
        </p:nvGrpSpPr>
        <p:grpSpPr>
          <a:xfrm rot="0">
            <a:off x="4751467" y="1835818"/>
            <a:ext cx="4171712" cy="1706926"/>
            <a:chOff x="0" y="0"/>
            <a:chExt cx="10429280" cy="4267314"/>
          </a:xfrm>
        </p:grpSpPr>
        <p:sp>
          <p:nvSpPr>
            <p:cNvPr name="Freeform 30" id="30"/>
            <p:cNvSpPr/>
            <p:nvPr/>
          </p:nvSpPr>
          <p:spPr>
            <a:xfrm flipH="false" flipV="false" rot="0">
              <a:off x="6350" y="6761"/>
              <a:ext cx="10416540" cy="4253758"/>
            </a:xfrm>
            <a:custGeom>
              <a:avLst/>
              <a:gdLst/>
              <a:ahLst/>
              <a:cxnLst/>
              <a:rect r="r" b="b" t="t" l="l"/>
              <a:pathLst>
                <a:path h="4253758" w="10416540">
                  <a:moveTo>
                    <a:pt x="0" y="16228"/>
                  </a:moveTo>
                  <a:cubicBezTo>
                    <a:pt x="0" y="7303"/>
                    <a:pt x="6858" y="0"/>
                    <a:pt x="15240" y="0"/>
                  </a:cubicBezTo>
                  <a:lnTo>
                    <a:pt x="10401300" y="0"/>
                  </a:lnTo>
                  <a:cubicBezTo>
                    <a:pt x="10409682" y="0"/>
                    <a:pt x="10416540" y="7303"/>
                    <a:pt x="10416540" y="16228"/>
                  </a:cubicBezTo>
                  <a:lnTo>
                    <a:pt x="10416540" y="4237530"/>
                  </a:lnTo>
                  <a:cubicBezTo>
                    <a:pt x="10416540" y="4246455"/>
                    <a:pt x="10409682" y="4253758"/>
                    <a:pt x="10401300" y="4253758"/>
                  </a:cubicBezTo>
                  <a:lnTo>
                    <a:pt x="15240" y="4253758"/>
                  </a:lnTo>
                  <a:cubicBezTo>
                    <a:pt x="6858" y="4253758"/>
                    <a:pt x="0" y="4246455"/>
                    <a:pt x="0" y="4237530"/>
                  </a:cubicBezTo>
                  <a:close/>
                </a:path>
              </a:pathLst>
            </a:custGeom>
            <a:solidFill>
              <a:srgbClr val="016EB5"/>
            </a:solidFill>
          </p:spPr>
        </p:sp>
        <p:sp>
          <p:nvSpPr>
            <p:cNvPr name="Freeform 31" id="31"/>
            <p:cNvSpPr/>
            <p:nvPr/>
          </p:nvSpPr>
          <p:spPr>
            <a:xfrm flipH="false" flipV="false" rot="0">
              <a:off x="0" y="0"/>
              <a:ext cx="10429240" cy="4267280"/>
            </a:xfrm>
            <a:custGeom>
              <a:avLst/>
              <a:gdLst/>
              <a:ahLst/>
              <a:cxnLst/>
              <a:rect r="r" b="b" t="t" l="l"/>
              <a:pathLst>
                <a:path h="4267280" w="10429240">
                  <a:moveTo>
                    <a:pt x="0" y="22989"/>
                  </a:moveTo>
                  <a:cubicBezTo>
                    <a:pt x="0" y="10277"/>
                    <a:pt x="9652" y="0"/>
                    <a:pt x="21590" y="0"/>
                  </a:cubicBezTo>
                  <a:lnTo>
                    <a:pt x="10407650" y="0"/>
                  </a:lnTo>
                  <a:lnTo>
                    <a:pt x="10407650" y="6761"/>
                  </a:lnTo>
                  <a:lnTo>
                    <a:pt x="10407650" y="0"/>
                  </a:lnTo>
                  <a:cubicBezTo>
                    <a:pt x="10419588" y="0"/>
                    <a:pt x="10429240" y="10277"/>
                    <a:pt x="10429240" y="22989"/>
                  </a:cubicBezTo>
                  <a:lnTo>
                    <a:pt x="10422890" y="22989"/>
                  </a:lnTo>
                  <a:lnTo>
                    <a:pt x="10429240" y="22989"/>
                  </a:lnTo>
                  <a:lnTo>
                    <a:pt x="10429240" y="4244291"/>
                  </a:lnTo>
                  <a:lnTo>
                    <a:pt x="10422890" y="4244291"/>
                  </a:lnTo>
                  <a:lnTo>
                    <a:pt x="10429240" y="4244291"/>
                  </a:lnTo>
                  <a:cubicBezTo>
                    <a:pt x="10429240" y="4257003"/>
                    <a:pt x="10419588" y="4267280"/>
                    <a:pt x="10407650" y="4267280"/>
                  </a:cubicBezTo>
                  <a:lnTo>
                    <a:pt x="10407650" y="4260519"/>
                  </a:lnTo>
                  <a:lnTo>
                    <a:pt x="10407650" y="4267280"/>
                  </a:lnTo>
                  <a:lnTo>
                    <a:pt x="21590" y="4267280"/>
                  </a:lnTo>
                  <a:lnTo>
                    <a:pt x="21590" y="4260519"/>
                  </a:lnTo>
                  <a:lnTo>
                    <a:pt x="21590" y="4267280"/>
                  </a:lnTo>
                  <a:cubicBezTo>
                    <a:pt x="9652" y="4267280"/>
                    <a:pt x="0" y="4257003"/>
                    <a:pt x="0" y="4244291"/>
                  </a:cubicBezTo>
                  <a:lnTo>
                    <a:pt x="0" y="22989"/>
                  </a:lnTo>
                  <a:lnTo>
                    <a:pt x="6350" y="22989"/>
                  </a:lnTo>
                  <a:lnTo>
                    <a:pt x="0" y="22989"/>
                  </a:lnTo>
                  <a:moveTo>
                    <a:pt x="12700" y="22989"/>
                  </a:moveTo>
                  <a:lnTo>
                    <a:pt x="12700" y="4244291"/>
                  </a:lnTo>
                  <a:lnTo>
                    <a:pt x="6350" y="4244291"/>
                  </a:lnTo>
                  <a:lnTo>
                    <a:pt x="12700" y="4244291"/>
                  </a:lnTo>
                  <a:cubicBezTo>
                    <a:pt x="12700" y="4249430"/>
                    <a:pt x="16637" y="4253757"/>
                    <a:pt x="21590" y="4253757"/>
                  </a:cubicBezTo>
                  <a:lnTo>
                    <a:pt x="10407650" y="4253757"/>
                  </a:lnTo>
                  <a:cubicBezTo>
                    <a:pt x="10412603" y="4253757"/>
                    <a:pt x="10416540" y="4249565"/>
                    <a:pt x="10416540" y="4244291"/>
                  </a:cubicBezTo>
                  <a:lnTo>
                    <a:pt x="10416540" y="22989"/>
                  </a:lnTo>
                  <a:cubicBezTo>
                    <a:pt x="10416540" y="17850"/>
                    <a:pt x="10412603" y="13523"/>
                    <a:pt x="10407650" y="13523"/>
                  </a:cubicBezTo>
                  <a:lnTo>
                    <a:pt x="21590" y="13523"/>
                  </a:lnTo>
                  <a:lnTo>
                    <a:pt x="21590" y="6761"/>
                  </a:lnTo>
                  <a:lnTo>
                    <a:pt x="21590" y="13523"/>
                  </a:lnTo>
                  <a:cubicBezTo>
                    <a:pt x="16637" y="13523"/>
                    <a:pt x="12700" y="17715"/>
                    <a:pt x="12700" y="22989"/>
                  </a:cubicBezTo>
                  <a:close/>
                </a:path>
              </a:pathLst>
            </a:custGeom>
            <a:solidFill>
              <a:srgbClr val="016EB5"/>
            </a:solidFill>
          </p:spPr>
        </p:sp>
      </p:grpSp>
      <p:grpSp>
        <p:nvGrpSpPr>
          <p:cNvPr name="Group 32" id="32"/>
          <p:cNvGrpSpPr/>
          <p:nvPr/>
        </p:nvGrpSpPr>
        <p:grpSpPr>
          <a:xfrm rot="0">
            <a:off x="4889579" y="1930101"/>
            <a:ext cx="3131540" cy="295396"/>
            <a:chOff x="0" y="0"/>
            <a:chExt cx="7828851" cy="738490"/>
          </a:xfrm>
        </p:grpSpPr>
        <p:sp>
          <p:nvSpPr>
            <p:cNvPr name="Freeform 33" id="33"/>
            <p:cNvSpPr/>
            <p:nvPr/>
          </p:nvSpPr>
          <p:spPr>
            <a:xfrm flipH="false" flipV="false" rot="0">
              <a:off x="0" y="0"/>
              <a:ext cx="7828851" cy="738490"/>
            </a:xfrm>
            <a:custGeom>
              <a:avLst/>
              <a:gdLst/>
              <a:ahLst/>
              <a:cxnLst/>
              <a:rect r="r" b="b" t="t" l="l"/>
              <a:pathLst>
                <a:path h="738490" w="7828851">
                  <a:moveTo>
                    <a:pt x="0" y="0"/>
                  </a:moveTo>
                  <a:lnTo>
                    <a:pt x="7828851" y="0"/>
                  </a:lnTo>
                  <a:lnTo>
                    <a:pt x="7828851" y="738490"/>
                  </a:lnTo>
                  <a:lnTo>
                    <a:pt x="0" y="738490"/>
                  </a:lnTo>
                  <a:close/>
                </a:path>
              </a:pathLst>
            </a:custGeom>
            <a:solidFill>
              <a:srgbClr val="000000">
                <a:alpha val="0"/>
              </a:srgbClr>
            </a:solidFill>
            <a:ln cap="sq">
              <a:noFill/>
              <a:prstDash val="solid"/>
              <a:miter/>
            </a:ln>
          </p:spPr>
        </p:sp>
        <p:sp>
          <p:nvSpPr>
            <p:cNvPr name="TextBox 34" id="34"/>
            <p:cNvSpPr txBox="true"/>
            <p:nvPr/>
          </p:nvSpPr>
          <p:spPr>
            <a:xfrm>
              <a:off x="0" y="-66675"/>
              <a:ext cx="7828851" cy="805165"/>
            </a:xfrm>
            <a:prstGeom prst="rect">
              <a:avLst/>
            </a:prstGeom>
          </p:spPr>
          <p:txBody>
            <a:bodyPr anchor="t" rtlCol="false" tIns="0" lIns="0" bIns="0" rIns="0"/>
            <a:lstStyle/>
            <a:p>
              <a:pPr algn="l" marL="0" indent="0" lvl="0">
                <a:lnSpc>
                  <a:spcPts val="2262"/>
                </a:lnSpc>
                <a:spcBef>
                  <a:spcPct val="0"/>
                </a:spcBef>
              </a:pPr>
              <a:r>
                <a:rPr lang="en-US" b="true" sz="1616">
                  <a:solidFill>
                    <a:srgbClr val="FFFFFF"/>
                  </a:solidFill>
                  <a:latin typeface="Avenir Bold"/>
                  <a:ea typeface="Avenir Bold"/>
                  <a:cs typeface="Avenir Bold"/>
                  <a:sym typeface="Avenir Bold"/>
                </a:rPr>
                <a:t>L</a:t>
              </a:r>
              <a:r>
                <a:rPr lang="en-US" b="true" sz="1616" strike="noStrike" u="none">
                  <a:solidFill>
                    <a:srgbClr val="FFFFFF"/>
                  </a:solidFill>
                  <a:latin typeface="Avenir Bold"/>
                  <a:ea typeface="Avenir Bold"/>
                  <a:cs typeface="Avenir Bold"/>
                  <a:sym typeface="Avenir Bold"/>
                </a:rPr>
                <a:t>ocal</a:t>
              </a:r>
              <a:r>
                <a:rPr lang="en-US" b="true" sz="1616" strike="noStrike" u="none">
                  <a:solidFill>
                    <a:srgbClr val="FFFFFF"/>
                  </a:solidFill>
                  <a:latin typeface="Avenir Bold"/>
                  <a:ea typeface="Avenir Bold"/>
                  <a:cs typeface="Avenir Bold"/>
                  <a:sym typeface="Avenir Bold"/>
                </a:rPr>
                <a:t> </a:t>
              </a:r>
              <a:r>
                <a:rPr lang="en-US" b="true" sz="1616" strike="noStrike" u="none">
                  <a:solidFill>
                    <a:srgbClr val="FFFFFF"/>
                  </a:solidFill>
                  <a:latin typeface="Avenir Bold"/>
                  <a:ea typeface="Avenir Bold"/>
                  <a:cs typeface="Avenir Bold"/>
                  <a:sym typeface="Avenir Bold"/>
                </a:rPr>
                <a:t>E</a:t>
              </a:r>
              <a:r>
                <a:rPr lang="en-US" b="true" sz="1616" strike="noStrike" u="none">
                  <a:solidFill>
                    <a:srgbClr val="FFFFFF"/>
                  </a:solidFill>
                  <a:latin typeface="Avenir Bold"/>
                  <a:ea typeface="Avenir Bold"/>
                  <a:cs typeface="Avenir Bold"/>
                  <a:sym typeface="Avenir Bold"/>
                </a:rPr>
                <a:t>xpert</a:t>
              </a:r>
              <a:r>
                <a:rPr lang="en-US" b="true" sz="1616" strike="noStrike" u="none">
                  <a:solidFill>
                    <a:srgbClr val="FFFFFF"/>
                  </a:solidFill>
                  <a:latin typeface="Avenir Bold"/>
                  <a:ea typeface="Avenir Bold"/>
                  <a:cs typeface="Avenir Bold"/>
                  <a:sym typeface="Avenir Bold"/>
                </a:rPr>
                <a:t>i</a:t>
              </a:r>
              <a:r>
                <a:rPr lang="en-US" b="true" sz="1616" strike="noStrike" u="none">
                  <a:solidFill>
                    <a:srgbClr val="FFFFFF"/>
                  </a:solidFill>
                  <a:latin typeface="Avenir Bold"/>
                  <a:ea typeface="Avenir Bold"/>
                  <a:cs typeface="Avenir Bold"/>
                  <a:sym typeface="Avenir Bold"/>
                </a:rPr>
                <a:t>se A</a:t>
              </a:r>
              <a:r>
                <a:rPr lang="en-US" b="true" sz="1616" strike="noStrike" u="none">
                  <a:solidFill>
                    <a:srgbClr val="FFFFFF"/>
                  </a:solidFill>
                  <a:latin typeface="Avenir Bold"/>
                  <a:ea typeface="Avenir Bold"/>
                  <a:cs typeface="Avenir Bold"/>
                  <a:sym typeface="Avenir Bold"/>
                </a:rPr>
                <a:t>c</a:t>
              </a:r>
              <a:r>
                <a:rPr lang="en-US" b="true" sz="1616" strike="noStrike" u="none">
                  <a:solidFill>
                    <a:srgbClr val="FFFFFF"/>
                  </a:solidFill>
                  <a:latin typeface="Avenir Bold"/>
                  <a:ea typeface="Avenir Bold"/>
                  <a:cs typeface="Avenir Bold"/>
                  <a:sym typeface="Avenir Bold"/>
                </a:rPr>
                <a:t>quis</a:t>
              </a:r>
              <a:r>
                <a:rPr lang="en-US" b="true" sz="1616" strike="noStrike" u="none">
                  <a:solidFill>
                    <a:srgbClr val="FFFFFF"/>
                  </a:solidFill>
                  <a:latin typeface="Avenir Bold"/>
                  <a:ea typeface="Avenir Bold"/>
                  <a:cs typeface="Avenir Bold"/>
                  <a:sym typeface="Avenir Bold"/>
                </a:rPr>
                <a:t>iti</a:t>
              </a:r>
              <a:r>
                <a:rPr lang="en-US" b="true" sz="1616" strike="noStrike" u="none">
                  <a:solidFill>
                    <a:srgbClr val="FFFFFF"/>
                  </a:solidFill>
                  <a:latin typeface="Avenir Bold"/>
                  <a:ea typeface="Avenir Bold"/>
                  <a:cs typeface="Avenir Bold"/>
                  <a:sym typeface="Avenir Bold"/>
                </a:rPr>
                <a:t>o</a:t>
              </a:r>
              <a:r>
                <a:rPr lang="en-US" b="true" sz="1616" strike="noStrike" u="none">
                  <a:solidFill>
                    <a:srgbClr val="FFFFFF"/>
                  </a:solidFill>
                  <a:latin typeface="Avenir Bold"/>
                  <a:ea typeface="Avenir Bold"/>
                  <a:cs typeface="Avenir Bold"/>
                  <a:sym typeface="Avenir Bold"/>
                </a:rPr>
                <a:t>n</a:t>
              </a:r>
            </a:p>
          </p:txBody>
        </p:sp>
      </p:grpSp>
      <p:grpSp>
        <p:nvGrpSpPr>
          <p:cNvPr name="Group 35" id="35"/>
          <p:cNvGrpSpPr/>
          <p:nvPr/>
        </p:nvGrpSpPr>
        <p:grpSpPr>
          <a:xfrm rot="0">
            <a:off x="4889579" y="2225497"/>
            <a:ext cx="3895487" cy="1264559"/>
            <a:chOff x="0" y="0"/>
            <a:chExt cx="9738717" cy="3161396"/>
          </a:xfrm>
        </p:grpSpPr>
        <p:sp>
          <p:nvSpPr>
            <p:cNvPr name="Freeform 36" id="36"/>
            <p:cNvSpPr/>
            <p:nvPr/>
          </p:nvSpPr>
          <p:spPr>
            <a:xfrm flipH="false" flipV="false" rot="0">
              <a:off x="0" y="0"/>
              <a:ext cx="9738716" cy="3161396"/>
            </a:xfrm>
            <a:custGeom>
              <a:avLst/>
              <a:gdLst/>
              <a:ahLst/>
              <a:cxnLst/>
              <a:rect r="r" b="b" t="t" l="l"/>
              <a:pathLst>
                <a:path h="3161396" w="9738716">
                  <a:moveTo>
                    <a:pt x="0" y="0"/>
                  </a:moveTo>
                  <a:lnTo>
                    <a:pt x="9738716" y="0"/>
                  </a:lnTo>
                  <a:lnTo>
                    <a:pt x="9738716" y="3161396"/>
                  </a:lnTo>
                  <a:lnTo>
                    <a:pt x="0" y="3161396"/>
                  </a:lnTo>
                  <a:close/>
                </a:path>
              </a:pathLst>
            </a:custGeom>
            <a:solidFill>
              <a:srgbClr val="000000">
                <a:alpha val="0"/>
              </a:srgbClr>
            </a:solidFill>
            <a:ln cap="sq">
              <a:noFill/>
              <a:prstDash val="solid"/>
              <a:miter/>
            </a:ln>
          </p:spPr>
        </p:sp>
        <p:sp>
          <p:nvSpPr>
            <p:cNvPr name="TextBox 37" id="37"/>
            <p:cNvSpPr txBox="true"/>
            <p:nvPr/>
          </p:nvSpPr>
          <p:spPr>
            <a:xfrm>
              <a:off x="0" y="-57150"/>
              <a:ext cx="9738717" cy="3218546"/>
            </a:xfrm>
            <a:prstGeom prst="rect">
              <a:avLst/>
            </a:prstGeom>
          </p:spPr>
          <p:txBody>
            <a:bodyPr anchor="t" rtlCol="false" tIns="0" lIns="0" bIns="0" rIns="0"/>
            <a:lstStyle/>
            <a:p>
              <a:pPr algn="l" marL="0" indent="0" lvl="0">
                <a:lnSpc>
                  <a:spcPts val="1702"/>
                </a:lnSpc>
                <a:spcBef>
                  <a:spcPct val="0"/>
                </a:spcBef>
              </a:pPr>
              <a:r>
                <a:rPr lang="en-US" sz="1216">
                  <a:solidFill>
                    <a:srgbClr val="FFFFFF"/>
                  </a:solidFill>
                  <a:latin typeface="Avenir"/>
                  <a:ea typeface="Avenir"/>
                  <a:cs typeface="Avenir"/>
                  <a:sym typeface="Avenir"/>
                </a:rPr>
                <a:t>Th</a:t>
              </a:r>
              <a:r>
                <a:rPr lang="en-US" sz="1216" strike="noStrike" u="none">
                  <a:solidFill>
                    <a:srgbClr val="FFFFFF"/>
                  </a:solidFill>
                  <a:latin typeface="Avenir"/>
                  <a:ea typeface="Avenir"/>
                  <a:cs typeface="Avenir"/>
                  <a:sym typeface="Avenir"/>
                </a:rPr>
                <a:t>ro</a:t>
              </a:r>
              <a:r>
                <a:rPr lang="en-US" sz="1216" strike="noStrike" u="none">
                  <a:solidFill>
                    <a:srgbClr val="FFFFFF"/>
                  </a:solidFill>
                  <a:latin typeface="Avenir"/>
                  <a:ea typeface="Avenir"/>
                  <a:cs typeface="Avenir"/>
                  <a:sym typeface="Avenir"/>
                </a:rPr>
                <a:t>ugh acq</a:t>
              </a:r>
              <a:r>
                <a:rPr lang="en-US" sz="1216" strike="noStrike" u="none">
                  <a:solidFill>
                    <a:srgbClr val="FFFFFF"/>
                  </a:solidFill>
                  <a:latin typeface="Avenir"/>
                  <a:ea typeface="Avenir"/>
                  <a:cs typeface="Avenir"/>
                  <a:sym typeface="Avenir"/>
                </a:rPr>
                <a:t>u</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ion,</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companie</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gain </a:t>
              </a:r>
              <a:r>
                <a:rPr lang="en-US" sz="1216" strike="noStrike" u="none">
                  <a:solidFill>
                    <a:srgbClr val="FFFFFF"/>
                  </a:solidFill>
                  <a:latin typeface="Avenir"/>
                  <a:ea typeface="Avenir"/>
                  <a:cs typeface="Avenir"/>
                  <a:sym typeface="Avenir"/>
                </a:rPr>
                <a:t>te</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ms </a:t>
              </a:r>
              <a:r>
                <a:rPr lang="en-US" sz="1216" strike="noStrike" u="none">
                  <a:solidFill>
                    <a:srgbClr val="FFFFFF"/>
                  </a:solidFill>
                  <a:latin typeface="Avenir"/>
                  <a:ea typeface="Avenir"/>
                  <a:cs typeface="Avenir"/>
                  <a:sym typeface="Avenir"/>
                </a:rPr>
                <a:t>wi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h deep</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m</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k</a:t>
              </a:r>
              <a:r>
                <a:rPr lang="en-US" sz="1216" strike="noStrike" u="none">
                  <a:solidFill>
                    <a:srgbClr val="FFFFFF"/>
                  </a:solidFill>
                  <a:latin typeface="Avenir"/>
                  <a:ea typeface="Avenir"/>
                  <a:cs typeface="Avenir"/>
                  <a:sym typeface="Avenir"/>
                </a:rPr>
                <a:t>et</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k</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ow</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edge,</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stabli</a:t>
              </a:r>
              <a:r>
                <a:rPr lang="en-US" sz="1216" strike="noStrike" u="none">
                  <a:solidFill>
                    <a:srgbClr val="FFFFFF"/>
                  </a:solidFill>
                  <a:latin typeface="Avenir"/>
                  <a:ea typeface="Avenir"/>
                  <a:cs typeface="Avenir"/>
                  <a:sym typeface="Avenir"/>
                </a:rPr>
                <a:t>she</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us</a:t>
              </a:r>
              <a:r>
                <a:rPr lang="en-US" sz="1216" strike="noStrike" u="none">
                  <a:solidFill>
                    <a:srgbClr val="FFFFFF"/>
                  </a:solidFill>
                  <a:latin typeface="Avenir"/>
                  <a:ea typeface="Avenir"/>
                  <a:cs typeface="Avenir"/>
                  <a:sym typeface="Avenir"/>
                </a:rPr>
                <a:t>to</a:t>
              </a:r>
              <a:r>
                <a:rPr lang="en-US" sz="1216" strike="noStrike" u="none">
                  <a:solidFill>
                    <a:srgbClr val="FFFFFF"/>
                  </a:solidFill>
                  <a:latin typeface="Avenir"/>
                  <a:ea typeface="Avenir"/>
                  <a:cs typeface="Avenir"/>
                  <a:sym typeface="Avenir"/>
                </a:rPr>
                <a:t>me</a:t>
              </a:r>
              <a:r>
                <a:rPr lang="en-US" sz="1216" strike="noStrike" u="none">
                  <a:solidFill>
                    <a:srgbClr val="FFFFFF"/>
                  </a:solidFill>
                  <a:latin typeface="Avenir"/>
                  <a:ea typeface="Avenir"/>
                  <a:cs typeface="Avenir"/>
                  <a:sym typeface="Avenir"/>
                </a:rPr>
                <a:t>r re</a:t>
              </a:r>
              <a:r>
                <a:rPr lang="en-US" sz="1216" strike="noStrike" u="none">
                  <a:solidFill>
                    <a:srgbClr val="FFFFFF"/>
                  </a:solidFill>
                  <a:latin typeface="Avenir"/>
                  <a:ea typeface="Avenir"/>
                  <a:cs typeface="Avenir"/>
                  <a:sym typeface="Avenir"/>
                </a:rPr>
                <a:t>la</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io</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ship</a:t>
              </a:r>
              <a:r>
                <a:rPr lang="en-US" sz="1216" strike="noStrike" u="none">
                  <a:solidFill>
                    <a:srgbClr val="FFFFFF"/>
                  </a:solidFill>
                  <a:latin typeface="Avenir"/>
                  <a:ea typeface="Avenir"/>
                  <a:cs typeface="Avenir"/>
                  <a:sym typeface="Avenir"/>
                </a:rPr>
                <a:t>s, and </a:t>
              </a:r>
              <a:r>
                <a:rPr lang="en-US" sz="1216" strike="noStrike" u="none">
                  <a:solidFill>
                    <a:srgbClr val="FFFFFF"/>
                  </a:solidFill>
                  <a:latin typeface="Avenir"/>
                  <a:ea typeface="Avenir"/>
                  <a:cs typeface="Avenir"/>
                  <a:sym typeface="Avenir"/>
                </a:rPr>
                <a:t>cu</a:t>
              </a:r>
              <a:r>
                <a:rPr lang="en-US" sz="1216" strike="noStrike" u="none">
                  <a:solidFill>
                    <a:srgbClr val="FFFFFF"/>
                  </a:solidFill>
                  <a:latin typeface="Avenir"/>
                  <a:ea typeface="Avenir"/>
                  <a:cs typeface="Avenir"/>
                  <a:sym typeface="Avenir"/>
                </a:rPr>
                <a:t>lt</a:t>
              </a:r>
              <a:r>
                <a:rPr lang="en-US" sz="1216" strike="noStrike" u="none">
                  <a:solidFill>
                    <a:srgbClr val="FFFFFF"/>
                  </a:solidFill>
                  <a:latin typeface="Avenir"/>
                  <a:ea typeface="Avenir"/>
                  <a:cs typeface="Avenir"/>
                  <a:sym typeface="Avenir"/>
                </a:rPr>
                <a:t>ural</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und</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rst</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ding</a:t>
              </a:r>
              <a:r>
                <a:rPr lang="en-US" sz="1216" strike="noStrike" u="none">
                  <a:solidFill>
                    <a:srgbClr val="FFFFFF"/>
                  </a:solidFill>
                  <a:latin typeface="Avenir"/>
                  <a:ea typeface="Avenir"/>
                  <a:cs typeface="Avenir"/>
                  <a:sym typeface="Avenir"/>
                </a:rPr>
                <a:t>.</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Th</a:t>
              </a:r>
              <a:r>
                <a:rPr lang="en-US" sz="1216" strike="noStrike" u="none">
                  <a:solidFill>
                    <a:srgbClr val="FFFFFF"/>
                  </a:solidFill>
                  <a:latin typeface="Avenir"/>
                  <a:ea typeface="Avenir"/>
                  <a:cs typeface="Avenir"/>
                  <a:sym typeface="Avenir"/>
                </a:rPr>
                <a:t>is </a:t>
              </a:r>
              <a:r>
                <a:rPr lang="en-US" sz="1216" strike="noStrike" u="none">
                  <a:solidFill>
                    <a:srgbClr val="FFFFFF"/>
                  </a:solidFill>
                  <a:latin typeface="Avenir"/>
                  <a:ea typeface="Avenir"/>
                  <a:cs typeface="Avenir"/>
                  <a:sym typeface="Avenir"/>
                </a:rPr>
                <a:t>hu</a:t>
              </a:r>
              <a:r>
                <a:rPr lang="en-US" sz="1216" strike="noStrike" u="none">
                  <a:solidFill>
                    <a:srgbClr val="FFFFFF"/>
                  </a:solidFill>
                  <a:latin typeface="Avenir"/>
                  <a:ea typeface="Avenir"/>
                  <a:cs typeface="Avenir"/>
                  <a:sym typeface="Avenir"/>
                </a:rPr>
                <a:t>m</a:t>
              </a:r>
              <a:r>
                <a:rPr lang="en-US" sz="1216" strike="noStrike" u="none">
                  <a:solidFill>
                    <a:srgbClr val="FFFFFF"/>
                  </a:solidFill>
                  <a:latin typeface="Avenir"/>
                  <a:ea typeface="Avenir"/>
                  <a:cs typeface="Avenir"/>
                  <a:sym typeface="Avenir"/>
                </a:rPr>
                <a:t>an</a:t>
              </a:r>
              <a:r>
                <a:rPr lang="en-US" sz="1216" strike="noStrike" u="none">
                  <a:solidFill>
                    <a:srgbClr val="FFFFFF"/>
                  </a:solidFill>
                  <a:latin typeface="Avenir"/>
                  <a:ea typeface="Avenir"/>
                  <a:cs typeface="Avenir"/>
                  <a:sym typeface="Avenir"/>
                </a:rPr>
                <a:t> capital </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rans</a:t>
              </a:r>
              <a:r>
                <a:rPr lang="en-US" sz="1216" strike="noStrike" u="none">
                  <a:solidFill>
                    <a:srgbClr val="FFFFFF"/>
                  </a:solidFill>
                  <a:latin typeface="Avenir"/>
                  <a:ea typeface="Avenir"/>
                  <a:cs typeface="Avenir"/>
                  <a:sym typeface="Avenir"/>
                </a:rPr>
                <a:t>fer</a:t>
              </a:r>
              <a:r>
                <a:rPr lang="en-US" sz="1216" strike="noStrike" u="none">
                  <a:solidFill>
                    <a:srgbClr val="FFFFFF"/>
                  </a:solidFill>
                  <a:latin typeface="Avenir"/>
                  <a:ea typeface="Avenir"/>
                  <a:cs typeface="Avenir"/>
                  <a:sym typeface="Avenir"/>
                </a:rPr>
                <a:t> a</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resses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the le</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nin</a:t>
              </a:r>
              <a:r>
                <a:rPr lang="en-US" sz="1216" strike="noStrike" u="none">
                  <a:solidFill>
                    <a:srgbClr val="FFFFFF"/>
                  </a:solidFill>
                  <a:latin typeface="Avenir"/>
                  <a:ea typeface="Avenir"/>
                  <a:cs typeface="Avenir"/>
                  <a:sym typeface="Avenir"/>
                </a:rPr>
                <a:t>g</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cu</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v</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th</a:t>
              </a:r>
              <a:r>
                <a:rPr lang="en-US" sz="1216" strike="noStrike" u="none">
                  <a:solidFill>
                    <a:srgbClr val="FFFFFF"/>
                  </a:solidFill>
                  <a:latin typeface="Avenir"/>
                  <a:ea typeface="Avenir"/>
                  <a:cs typeface="Avenir"/>
                  <a:sym typeface="Avenir"/>
                </a:rPr>
                <a:t>at</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typ</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cal</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y </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al</a:t>
              </a:r>
              <a:r>
                <a:rPr lang="en-US" sz="1216" strike="noStrike" u="none">
                  <a:solidFill>
                    <a:srgbClr val="FFFFFF"/>
                  </a:solidFill>
                  <a:latin typeface="Avenir"/>
                  <a:ea typeface="Avenir"/>
                  <a:cs typeface="Avenir"/>
                  <a:sym typeface="Avenir"/>
                </a:rPr>
                <a:t>lenges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for</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ign </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nt</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an</a:t>
              </a:r>
              <a:r>
                <a:rPr lang="en-US" sz="1216" strike="noStrike" u="none">
                  <a:solidFill>
                    <a:srgbClr val="FFFFFF"/>
                  </a:solidFill>
                  <a:latin typeface="Avenir"/>
                  <a:ea typeface="Avenir"/>
                  <a:cs typeface="Avenir"/>
                  <a:sym typeface="Avenir"/>
                </a:rPr>
                <a:t>ts </a:t>
              </a:r>
              <a:r>
                <a:rPr lang="en-US" sz="1216" strike="noStrike" u="none">
                  <a:solidFill>
                    <a:srgbClr val="FFFFFF"/>
                  </a:solidFill>
                  <a:latin typeface="Avenir"/>
                  <a:ea typeface="Avenir"/>
                  <a:cs typeface="Avenir"/>
                  <a:sym typeface="Avenir"/>
                </a:rPr>
                <a:t>and</a:t>
              </a:r>
              <a:r>
                <a:rPr lang="en-US" sz="1216" strike="noStrike" u="none">
                  <a:solidFill>
                    <a:srgbClr val="FFFFFF"/>
                  </a:solidFill>
                  <a:latin typeface="Avenir"/>
                  <a:ea typeface="Avenir"/>
                  <a:cs typeface="Avenir"/>
                  <a:sym typeface="Avenir"/>
                </a:rPr>
                <a:t> provide</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insights </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to</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loc</a:t>
              </a:r>
              <a:r>
                <a:rPr lang="en-US" sz="1216" strike="noStrike" u="none">
                  <a:solidFill>
                    <a:srgbClr val="FFFFFF"/>
                  </a:solidFill>
                  <a:latin typeface="Avenir"/>
                  <a:ea typeface="Avenir"/>
                  <a:cs typeface="Avenir"/>
                  <a:sym typeface="Avenir"/>
                </a:rPr>
                <a:t>al</a:t>
              </a:r>
              <a:r>
                <a:rPr lang="en-US" sz="1216" strike="noStrike" u="none">
                  <a:solidFill>
                    <a:srgbClr val="FFFFFF"/>
                  </a:solidFill>
                  <a:latin typeface="Avenir"/>
                  <a:ea typeface="Avenir"/>
                  <a:cs typeface="Avenir"/>
                  <a:sym typeface="Avenir"/>
                </a:rPr>
                <a:t> co</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sum</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prefere</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es.</a:t>
              </a:r>
            </a:p>
          </p:txBody>
        </p:sp>
      </p:grpSp>
      <p:grpSp>
        <p:nvGrpSpPr>
          <p:cNvPr name="Group 38" id="38"/>
          <p:cNvGrpSpPr/>
          <p:nvPr/>
        </p:nvGrpSpPr>
        <p:grpSpPr>
          <a:xfrm rot="0">
            <a:off x="454343" y="3668157"/>
            <a:ext cx="4171712" cy="1726882"/>
            <a:chOff x="0" y="0"/>
            <a:chExt cx="10429280" cy="4317206"/>
          </a:xfrm>
        </p:grpSpPr>
        <p:sp>
          <p:nvSpPr>
            <p:cNvPr name="Freeform 39" id="39"/>
            <p:cNvSpPr/>
            <p:nvPr/>
          </p:nvSpPr>
          <p:spPr>
            <a:xfrm flipH="false" flipV="false" rot="0">
              <a:off x="6350" y="6840"/>
              <a:ext cx="10416540" cy="4303491"/>
            </a:xfrm>
            <a:custGeom>
              <a:avLst/>
              <a:gdLst/>
              <a:ahLst/>
              <a:cxnLst/>
              <a:rect r="r" b="b" t="t" l="l"/>
              <a:pathLst>
                <a:path h="4303491" w="10416540">
                  <a:moveTo>
                    <a:pt x="0" y="16418"/>
                  </a:moveTo>
                  <a:cubicBezTo>
                    <a:pt x="0" y="7388"/>
                    <a:pt x="6858" y="0"/>
                    <a:pt x="15240" y="0"/>
                  </a:cubicBezTo>
                  <a:lnTo>
                    <a:pt x="10401300" y="0"/>
                  </a:lnTo>
                  <a:cubicBezTo>
                    <a:pt x="10409682" y="0"/>
                    <a:pt x="10416540" y="7388"/>
                    <a:pt x="10416540" y="16418"/>
                  </a:cubicBezTo>
                  <a:lnTo>
                    <a:pt x="10416540" y="4287074"/>
                  </a:lnTo>
                  <a:cubicBezTo>
                    <a:pt x="10416540" y="4296104"/>
                    <a:pt x="10409682" y="4303491"/>
                    <a:pt x="10401300" y="4303491"/>
                  </a:cubicBezTo>
                  <a:lnTo>
                    <a:pt x="15240" y="4303491"/>
                  </a:lnTo>
                  <a:cubicBezTo>
                    <a:pt x="6858" y="4303491"/>
                    <a:pt x="0" y="4296104"/>
                    <a:pt x="0" y="4287074"/>
                  </a:cubicBezTo>
                  <a:close/>
                </a:path>
              </a:pathLst>
            </a:custGeom>
            <a:solidFill>
              <a:srgbClr val="016EB5"/>
            </a:solidFill>
          </p:spPr>
        </p:sp>
        <p:sp>
          <p:nvSpPr>
            <p:cNvPr name="Freeform 40" id="40"/>
            <p:cNvSpPr/>
            <p:nvPr/>
          </p:nvSpPr>
          <p:spPr>
            <a:xfrm flipH="false" flipV="false" rot="0">
              <a:off x="0" y="0"/>
              <a:ext cx="10429240" cy="4317172"/>
            </a:xfrm>
            <a:custGeom>
              <a:avLst/>
              <a:gdLst/>
              <a:ahLst/>
              <a:cxnLst/>
              <a:rect r="r" b="b" t="t" l="l"/>
              <a:pathLst>
                <a:path h="4317172" w="10429240">
                  <a:moveTo>
                    <a:pt x="0" y="23258"/>
                  </a:moveTo>
                  <a:cubicBezTo>
                    <a:pt x="0" y="10398"/>
                    <a:pt x="9652" y="0"/>
                    <a:pt x="21590" y="0"/>
                  </a:cubicBezTo>
                  <a:lnTo>
                    <a:pt x="10407650" y="0"/>
                  </a:lnTo>
                  <a:lnTo>
                    <a:pt x="10407650" y="6840"/>
                  </a:lnTo>
                  <a:lnTo>
                    <a:pt x="10407650" y="0"/>
                  </a:lnTo>
                  <a:cubicBezTo>
                    <a:pt x="10419588" y="0"/>
                    <a:pt x="10429240" y="10398"/>
                    <a:pt x="10429240" y="23258"/>
                  </a:cubicBezTo>
                  <a:lnTo>
                    <a:pt x="10422890" y="23258"/>
                  </a:lnTo>
                  <a:lnTo>
                    <a:pt x="10429240" y="23258"/>
                  </a:lnTo>
                  <a:lnTo>
                    <a:pt x="10429240" y="4293914"/>
                  </a:lnTo>
                  <a:lnTo>
                    <a:pt x="10422890" y="4293914"/>
                  </a:lnTo>
                  <a:lnTo>
                    <a:pt x="10429240" y="4293914"/>
                  </a:lnTo>
                  <a:cubicBezTo>
                    <a:pt x="10429240" y="4306774"/>
                    <a:pt x="10419588" y="4317172"/>
                    <a:pt x="10407650" y="4317172"/>
                  </a:cubicBezTo>
                  <a:lnTo>
                    <a:pt x="10407650" y="4310331"/>
                  </a:lnTo>
                  <a:lnTo>
                    <a:pt x="10407650" y="4317172"/>
                  </a:lnTo>
                  <a:lnTo>
                    <a:pt x="21590" y="4317172"/>
                  </a:lnTo>
                  <a:lnTo>
                    <a:pt x="21590" y="4310331"/>
                  </a:lnTo>
                  <a:lnTo>
                    <a:pt x="21590" y="4317172"/>
                  </a:lnTo>
                  <a:cubicBezTo>
                    <a:pt x="9652" y="4317172"/>
                    <a:pt x="0" y="4306774"/>
                    <a:pt x="0" y="4293914"/>
                  </a:cubicBezTo>
                  <a:lnTo>
                    <a:pt x="0" y="23258"/>
                  </a:lnTo>
                  <a:lnTo>
                    <a:pt x="6350" y="23258"/>
                  </a:lnTo>
                  <a:lnTo>
                    <a:pt x="0" y="23258"/>
                  </a:lnTo>
                  <a:moveTo>
                    <a:pt x="12700" y="23258"/>
                  </a:moveTo>
                  <a:lnTo>
                    <a:pt x="12700" y="4293914"/>
                  </a:lnTo>
                  <a:lnTo>
                    <a:pt x="6350" y="4293914"/>
                  </a:lnTo>
                  <a:lnTo>
                    <a:pt x="12700" y="4293914"/>
                  </a:lnTo>
                  <a:cubicBezTo>
                    <a:pt x="12700" y="4299113"/>
                    <a:pt x="16637" y="4303491"/>
                    <a:pt x="21590" y="4303491"/>
                  </a:cubicBezTo>
                  <a:lnTo>
                    <a:pt x="10407650" y="4303491"/>
                  </a:lnTo>
                  <a:cubicBezTo>
                    <a:pt x="10412603" y="4303491"/>
                    <a:pt x="10416540" y="4299250"/>
                    <a:pt x="10416540" y="4293914"/>
                  </a:cubicBezTo>
                  <a:lnTo>
                    <a:pt x="10416540" y="23258"/>
                  </a:lnTo>
                  <a:cubicBezTo>
                    <a:pt x="10416540" y="18059"/>
                    <a:pt x="10412603" y="13681"/>
                    <a:pt x="10407650" y="13681"/>
                  </a:cubicBezTo>
                  <a:lnTo>
                    <a:pt x="21590" y="13681"/>
                  </a:lnTo>
                  <a:lnTo>
                    <a:pt x="21590" y="6840"/>
                  </a:lnTo>
                  <a:lnTo>
                    <a:pt x="21590" y="13681"/>
                  </a:lnTo>
                  <a:cubicBezTo>
                    <a:pt x="16637" y="13681"/>
                    <a:pt x="12700" y="17922"/>
                    <a:pt x="12700" y="23258"/>
                  </a:cubicBezTo>
                  <a:close/>
                </a:path>
              </a:pathLst>
            </a:custGeom>
            <a:solidFill>
              <a:srgbClr val="016EB5"/>
            </a:solidFill>
          </p:spPr>
        </p:sp>
      </p:grpSp>
      <p:grpSp>
        <p:nvGrpSpPr>
          <p:cNvPr name="Group 41" id="41"/>
          <p:cNvGrpSpPr/>
          <p:nvPr/>
        </p:nvGrpSpPr>
        <p:grpSpPr>
          <a:xfrm rot="0">
            <a:off x="592455" y="3806269"/>
            <a:ext cx="2741591" cy="295396"/>
            <a:chOff x="0" y="0"/>
            <a:chExt cx="6853978" cy="738490"/>
          </a:xfrm>
        </p:grpSpPr>
        <p:sp>
          <p:nvSpPr>
            <p:cNvPr name="Freeform 42" id="42"/>
            <p:cNvSpPr/>
            <p:nvPr/>
          </p:nvSpPr>
          <p:spPr>
            <a:xfrm flipH="false" flipV="false" rot="0">
              <a:off x="0" y="0"/>
              <a:ext cx="6853978" cy="738490"/>
            </a:xfrm>
            <a:custGeom>
              <a:avLst/>
              <a:gdLst/>
              <a:ahLst/>
              <a:cxnLst/>
              <a:rect r="r" b="b" t="t" l="l"/>
              <a:pathLst>
                <a:path h="738490" w="6853978">
                  <a:moveTo>
                    <a:pt x="0" y="0"/>
                  </a:moveTo>
                  <a:lnTo>
                    <a:pt x="6853978" y="0"/>
                  </a:lnTo>
                  <a:lnTo>
                    <a:pt x="6853978" y="738490"/>
                  </a:lnTo>
                  <a:lnTo>
                    <a:pt x="0" y="738490"/>
                  </a:lnTo>
                  <a:close/>
                </a:path>
              </a:pathLst>
            </a:custGeom>
            <a:solidFill>
              <a:srgbClr val="000000">
                <a:alpha val="0"/>
              </a:srgbClr>
            </a:solidFill>
            <a:ln cap="sq">
              <a:noFill/>
              <a:prstDash val="solid"/>
              <a:miter/>
            </a:ln>
          </p:spPr>
        </p:sp>
        <p:sp>
          <p:nvSpPr>
            <p:cNvPr name="TextBox 43" id="43"/>
            <p:cNvSpPr txBox="true"/>
            <p:nvPr/>
          </p:nvSpPr>
          <p:spPr>
            <a:xfrm>
              <a:off x="0" y="-66675"/>
              <a:ext cx="6853978" cy="805165"/>
            </a:xfrm>
            <a:prstGeom prst="rect">
              <a:avLst/>
            </a:prstGeom>
          </p:spPr>
          <p:txBody>
            <a:bodyPr anchor="t" rtlCol="false" tIns="0" lIns="0" bIns="0" rIns="0"/>
            <a:lstStyle/>
            <a:p>
              <a:pPr algn="l" marL="0" indent="0" lvl="0">
                <a:lnSpc>
                  <a:spcPts val="2262"/>
                </a:lnSpc>
                <a:spcBef>
                  <a:spcPct val="0"/>
                </a:spcBef>
              </a:pPr>
              <a:r>
                <a:rPr lang="en-US" b="true" sz="1616">
                  <a:solidFill>
                    <a:srgbClr val="FFFFFF"/>
                  </a:solidFill>
                  <a:latin typeface="Avenir Bold"/>
                  <a:ea typeface="Avenir Bold"/>
                  <a:cs typeface="Avenir Bold"/>
                  <a:sym typeface="Avenir Bold"/>
                </a:rPr>
                <a:t>Dis</a:t>
              </a:r>
              <a:r>
                <a:rPr lang="en-US" b="true" sz="1616" strike="noStrike" u="none">
                  <a:solidFill>
                    <a:srgbClr val="FFFFFF"/>
                  </a:solidFill>
                  <a:latin typeface="Avenir Bold"/>
                  <a:ea typeface="Avenir Bold"/>
                  <a:cs typeface="Avenir Bold"/>
                  <a:sym typeface="Avenir Bold"/>
                </a:rPr>
                <a:t>tr</a:t>
              </a:r>
              <a:r>
                <a:rPr lang="en-US" b="true" sz="1616" strike="noStrike" u="none">
                  <a:solidFill>
                    <a:srgbClr val="FFFFFF"/>
                  </a:solidFill>
                  <a:latin typeface="Avenir Bold"/>
                  <a:ea typeface="Avenir Bold"/>
                  <a:cs typeface="Avenir Bold"/>
                  <a:sym typeface="Avenir Bold"/>
                </a:rPr>
                <a:t>ibu</a:t>
              </a:r>
              <a:r>
                <a:rPr lang="en-US" b="true" sz="1616" strike="noStrike" u="none">
                  <a:solidFill>
                    <a:srgbClr val="FFFFFF"/>
                  </a:solidFill>
                  <a:latin typeface="Avenir Bold"/>
                  <a:ea typeface="Avenir Bold"/>
                  <a:cs typeface="Avenir Bold"/>
                  <a:sym typeface="Avenir Bold"/>
                </a:rPr>
                <a:t>tio</a:t>
              </a:r>
              <a:r>
                <a:rPr lang="en-US" b="true" sz="1616" strike="noStrike" u="none">
                  <a:solidFill>
                    <a:srgbClr val="FFFFFF"/>
                  </a:solidFill>
                  <a:latin typeface="Avenir Bold"/>
                  <a:ea typeface="Avenir Bold"/>
                  <a:cs typeface="Avenir Bold"/>
                  <a:sym typeface="Avenir Bold"/>
                </a:rPr>
                <a:t>n Ch</a:t>
              </a:r>
              <a:r>
                <a:rPr lang="en-US" b="true" sz="1616" strike="noStrike" u="none">
                  <a:solidFill>
                    <a:srgbClr val="FFFFFF"/>
                  </a:solidFill>
                  <a:latin typeface="Avenir Bold"/>
                  <a:ea typeface="Avenir Bold"/>
                  <a:cs typeface="Avenir Bold"/>
                  <a:sym typeface="Avenir Bold"/>
                </a:rPr>
                <a:t>a</a:t>
              </a:r>
              <a:r>
                <a:rPr lang="en-US" b="true" sz="1616" strike="noStrike" u="none">
                  <a:solidFill>
                    <a:srgbClr val="FFFFFF"/>
                  </a:solidFill>
                  <a:latin typeface="Avenir Bold"/>
                  <a:ea typeface="Avenir Bold"/>
                  <a:cs typeface="Avenir Bold"/>
                  <a:sym typeface="Avenir Bold"/>
                </a:rPr>
                <a:t>nne</a:t>
              </a:r>
              <a:r>
                <a:rPr lang="en-US" b="true" sz="1616" strike="noStrike" u="none">
                  <a:solidFill>
                    <a:srgbClr val="FFFFFF"/>
                  </a:solidFill>
                  <a:latin typeface="Avenir Bold"/>
                  <a:ea typeface="Avenir Bold"/>
                  <a:cs typeface="Avenir Bold"/>
                  <a:sym typeface="Avenir Bold"/>
                </a:rPr>
                <a:t>l </a:t>
              </a:r>
              <a:r>
                <a:rPr lang="en-US" b="true" sz="1616" strike="noStrike" u="none">
                  <a:solidFill>
                    <a:srgbClr val="FFFFFF"/>
                  </a:solidFill>
                  <a:latin typeface="Avenir Bold"/>
                  <a:ea typeface="Avenir Bold"/>
                  <a:cs typeface="Avenir Bold"/>
                  <a:sym typeface="Avenir Bold"/>
                </a:rPr>
                <a:t>Acc</a:t>
              </a:r>
              <a:r>
                <a:rPr lang="en-US" b="true" sz="1616" strike="noStrike" u="none">
                  <a:solidFill>
                    <a:srgbClr val="FFFFFF"/>
                  </a:solidFill>
                  <a:latin typeface="Avenir Bold"/>
                  <a:ea typeface="Avenir Bold"/>
                  <a:cs typeface="Avenir Bold"/>
                  <a:sym typeface="Avenir Bold"/>
                </a:rPr>
                <a:t>ess</a:t>
              </a:r>
            </a:p>
          </p:txBody>
        </p:sp>
      </p:grpSp>
      <p:grpSp>
        <p:nvGrpSpPr>
          <p:cNvPr name="Group 44" id="44"/>
          <p:cNvGrpSpPr/>
          <p:nvPr/>
        </p:nvGrpSpPr>
        <p:grpSpPr>
          <a:xfrm rot="0">
            <a:off x="592455" y="4088527"/>
            <a:ext cx="3895487" cy="1264559"/>
            <a:chOff x="0" y="0"/>
            <a:chExt cx="9738717" cy="3161396"/>
          </a:xfrm>
        </p:grpSpPr>
        <p:sp>
          <p:nvSpPr>
            <p:cNvPr name="Freeform 45" id="45"/>
            <p:cNvSpPr/>
            <p:nvPr/>
          </p:nvSpPr>
          <p:spPr>
            <a:xfrm flipH="false" flipV="false" rot="0">
              <a:off x="0" y="0"/>
              <a:ext cx="9738716" cy="3161396"/>
            </a:xfrm>
            <a:custGeom>
              <a:avLst/>
              <a:gdLst/>
              <a:ahLst/>
              <a:cxnLst/>
              <a:rect r="r" b="b" t="t" l="l"/>
              <a:pathLst>
                <a:path h="3161396" w="9738716">
                  <a:moveTo>
                    <a:pt x="0" y="0"/>
                  </a:moveTo>
                  <a:lnTo>
                    <a:pt x="9738716" y="0"/>
                  </a:lnTo>
                  <a:lnTo>
                    <a:pt x="9738716" y="3161396"/>
                  </a:lnTo>
                  <a:lnTo>
                    <a:pt x="0" y="3161396"/>
                  </a:lnTo>
                  <a:close/>
                </a:path>
              </a:pathLst>
            </a:custGeom>
            <a:solidFill>
              <a:srgbClr val="000000">
                <a:alpha val="0"/>
              </a:srgbClr>
            </a:solidFill>
            <a:ln cap="sq">
              <a:noFill/>
              <a:prstDash val="solid"/>
              <a:miter/>
            </a:ln>
          </p:spPr>
        </p:sp>
        <p:sp>
          <p:nvSpPr>
            <p:cNvPr name="TextBox 46" id="46"/>
            <p:cNvSpPr txBox="true"/>
            <p:nvPr/>
          </p:nvSpPr>
          <p:spPr>
            <a:xfrm>
              <a:off x="0" y="-57150"/>
              <a:ext cx="9738717" cy="3218546"/>
            </a:xfrm>
            <a:prstGeom prst="rect">
              <a:avLst/>
            </a:prstGeom>
          </p:spPr>
          <p:txBody>
            <a:bodyPr anchor="t" rtlCol="false" tIns="0" lIns="0" bIns="0" rIns="0"/>
            <a:lstStyle/>
            <a:p>
              <a:pPr algn="l" marL="0" indent="0" lvl="0">
                <a:lnSpc>
                  <a:spcPts val="1702"/>
                </a:lnSpc>
                <a:spcBef>
                  <a:spcPct val="0"/>
                </a:spcBef>
              </a:pPr>
              <a:r>
                <a:rPr lang="en-US" sz="1216">
                  <a:solidFill>
                    <a:srgbClr val="FFFFFF"/>
                  </a:solidFill>
                  <a:latin typeface="Avenir"/>
                  <a:ea typeface="Avenir"/>
                  <a:cs typeface="Avenir"/>
                  <a:sym typeface="Avenir"/>
                </a:rPr>
                <a:t>Est</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bl</a:t>
              </a:r>
              <a:r>
                <a:rPr lang="en-US" sz="1216" strike="noStrike" u="none">
                  <a:solidFill>
                    <a:srgbClr val="FFFFFF"/>
                  </a:solidFill>
                  <a:latin typeface="Avenir"/>
                  <a:ea typeface="Avenir"/>
                  <a:cs typeface="Avenir"/>
                  <a:sym typeface="Avenir"/>
                </a:rPr>
                <a:t>ish</a:t>
              </a:r>
              <a:r>
                <a:rPr lang="en-US" sz="1216" strike="noStrike" u="none">
                  <a:solidFill>
                    <a:srgbClr val="FFFFFF"/>
                  </a:solidFill>
                  <a:latin typeface="Avenir"/>
                  <a:ea typeface="Avenir"/>
                  <a:cs typeface="Avenir"/>
                  <a:sym typeface="Avenir"/>
                </a:rPr>
                <a:t>ed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bu</a:t>
              </a:r>
              <a:r>
                <a:rPr lang="en-US" sz="1216" strike="noStrike" u="none">
                  <a:solidFill>
                    <a:srgbClr val="FFFFFF"/>
                  </a:solidFill>
                  <a:latin typeface="Avenir"/>
                  <a:ea typeface="Avenir"/>
                  <a:cs typeface="Avenir"/>
                  <a:sym typeface="Avenir"/>
                </a:rPr>
                <a:t>tion n</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w</a:t>
              </a:r>
              <a:r>
                <a:rPr lang="en-US" sz="1216" strike="noStrike" u="none">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rk</a:t>
              </a:r>
              <a:r>
                <a:rPr lang="en-US" sz="1216" strike="noStrike" u="none">
                  <a:solidFill>
                    <a:srgbClr val="FFFFFF"/>
                  </a:solidFill>
                  <a:latin typeface="Avenir"/>
                  <a:ea typeface="Avenir"/>
                  <a:cs typeface="Avenir"/>
                  <a:sym typeface="Avenir"/>
                </a:rPr>
                <a:t>s provide </a:t>
              </a:r>
              <a:r>
                <a:rPr lang="en-US" sz="1216" strike="noStrike" u="none">
                  <a:solidFill>
                    <a:srgbClr val="FFFFFF"/>
                  </a:solidFill>
                  <a:latin typeface="Avenir"/>
                  <a:ea typeface="Avenir"/>
                  <a:cs typeface="Avenir"/>
                  <a:sym typeface="Avenir"/>
                </a:rPr>
                <a:t>imm</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di</a:t>
              </a:r>
              <a:r>
                <a:rPr lang="en-US" sz="1216" strike="noStrike" u="none">
                  <a:solidFill>
                    <a:srgbClr val="FFFFFF"/>
                  </a:solidFill>
                  <a:latin typeface="Avenir"/>
                  <a:ea typeface="Avenir"/>
                  <a:cs typeface="Avenir"/>
                  <a:sym typeface="Avenir"/>
                </a:rPr>
                <a:t>at</a:t>
              </a:r>
              <a:r>
                <a:rPr lang="en-US" sz="1216" strike="noStrike" u="none">
                  <a:solidFill>
                    <a:srgbClr val="FFFFFF"/>
                  </a:solidFill>
                  <a:latin typeface="Avenir"/>
                  <a:ea typeface="Avenir"/>
                  <a:cs typeface="Avenir"/>
                  <a:sym typeface="Avenir"/>
                </a:rPr>
                <a:t>e p</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thways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 marke</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in</a:t>
              </a:r>
              <a:r>
                <a:rPr lang="en-US" sz="1216" strike="noStrike" u="none">
                  <a:solidFill>
                    <a:srgbClr val="FFFFFF"/>
                  </a:solidFill>
                  <a:latin typeface="Avenir"/>
                  <a:ea typeface="Avenir"/>
                  <a:cs typeface="Avenir"/>
                  <a:sym typeface="Avenir"/>
                </a:rPr>
                <a:t>cl</a:t>
              </a:r>
              <a:r>
                <a:rPr lang="en-US" sz="1216" strike="noStrike" u="none">
                  <a:solidFill>
                    <a:srgbClr val="FFFFFF"/>
                  </a:solidFill>
                  <a:latin typeface="Avenir"/>
                  <a:ea typeface="Avenir"/>
                  <a:cs typeface="Avenir"/>
                  <a:sym typeface="Avenir"/>
                </a:rPr>
                <a:t>uding r</a:t>
              </a:r>
              <a:r>
                <a:rPr lang="en-US" sz="1216" strike="noStrike" u="none">
                  <a:solidFill>
                    <a:srgbClr val="FFFFFF"/>
                  </a:solidFill>
                  <a:latin typeface="Avenir"/>
                  <a:ea typeface="Avenir"/>
                  <a:cs typeface="Avenir"/>
                  <a:sym typeface="Avenir"/>
                </a:rPr>
                <a:t>el</a:t>
              </a:r>
              <a:r>
                <a:rPr lang="en-US" sz="1216" strike="noStrike" u="none">
                  <a:solidFill>
                    <a:srgbClr val="FFFFFF"/>
                  </a:solidFill>
                  <a:latin typeface="Avenir"/>
                  <a:ea typeface="Avenir"/>
                  <a:cs typeface="Avenir"/>
                  <a:sym typeface="Avenir"/>
                </a:rPr>
                <a:t>ationsh</a:t>
              </a:r>
              <a:r>
                <a:rPr lang="en-US" sz="1216" strike="noStrike" u="none">
                  <a:solidFill>
                    <a:srgbClr val="FFFFFF"/>
                  </a:solidFill>
                  <a:latin typeface="Avenir"/>
                  <a:ea typeface="Avenir"/>
                  <a:cs typeface="Avenir"/>
                  <a:sym typeface="Avenir"/>
                </a:rPr>
                <a:t>ip</a:t>
              </a:r>
              <a:r>
                <a:rPr lang="en-US" sz="1216" strike="noStrike" u="none">
                  <a:solidFill>
                    <a:srgbClr val="FFFFFF"/>
                  </a:solidFill>
                  <a:latin typeface="Avenir"/>
                  <a:ea typeface="Avenir"/>
                  <a:cs typeface="Avenir"/>
                  <a:sym typeface="Avenir"/>
                </a:rPr>
                <a:t>s </a:t>
              </a:r>
              <a:r>
                <a:rPr lang="en-US" sz="1216" strike="noStrike" u="none">
                  <a:solidFill>
                    <a:srgbClr val="FFFFFF"/>
                  </a:solidFill>
                  <a:latin typeface="Avenir"/>
                  <a:ea typeface="Avenir"/>
                  <a:cs typeface="Avenir"/>
                  <a:sym typeface="Avenir"/>
                </a:rPr>
                <a:t>with </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ail</a:t>
              </a:r>
              <a:r>
                <a:rPr lang="en-US" sz="1216" strike="noStrike" u="none">
                  <a:solidFill>
                    <a:srgbClr val="FFFFFF"/>
                  </a:solidFill>
                  <a:latin typeface="Avenir"/>
                  <a:ea typeface="Avenir"/>
                  <a:cs typeface="Avenir"/>
                  <a:sym typeface="Avenir"/>
                </a:rPr>
                <a:t>ers</a:t>
              </a:r>
              <a:r>
                <a:rPr lang="en-US" sz="1216" strike="noStrike" u="none">
                  <a:solidFill>
                    <a:srgbClr val="FFFFFF"/>
                  </a:solidFill>
                  <a:latin typeface="Avenir"/>
                  <a:ea typeface="Avenir"/>
                  <a:cs typeface="Avenir"/>
                  <a:sym typeface="Avenir"/>
                </a:rPr>
                <a:t>, log</a:t>
              </a:r>
              <a:r>
                <a:rPr lang="en-US" sz="1216" strike="noStrike" u="none">
                  <a:solidFill>
                    <a:srgbClr val="FFFFFF"/>
                  </a:solidFill>
                  <a:latin typeface="Avenir"/>
                  <a:ea typeface="Avenir"/>
                  <a:cs typeface="Avenir"/>
                  <a:sym typeface="Avenir"/>
                </a:rPr>
                <a:t>is</a:t>
              </a:r>
              <a:r>
                <a:rPr lang="en-US" sz="1216" strike="noStrike" u="none">
                  <a:solidFill>
                    <a:srgbClr val="FFFFFF"/>
                  </a:solidFill>
                  <a:latin typeface="Avenir"/>
                  <a:ea typeface="Avenir"/>
                  <a:cs typeface="Avenir"/>
                  <a:sym typeface="Avenir"/>
                </a:rPr>
                <a:t>ti</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provide</a:t>
              </a:r>
              <a:r>
                <a:rPr lang="en-US" sz="1216" strike="noStrike" u="none">
                  <a:solidFill>
                    <a:srgbClr val="FFFFFF"/>
                  </a:solidFill>
                  <a:latin typeface="Avenir"/>
                  <a:ea typeface="Avenir"/>
                  <a:cs typeface="Avenir"/>
                  <a:sym typeface="Avenir"/>
                </a:rPr>
                <a:t>rs,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d ser</a:t>
              </a:r>
              <a:r>
                <a:rPr lang="en-US" sz="1216" strike="noStrike" u="none">
                  <a:solidFill>
                    <a:srgbClr val="FFFFFF"/>
                  </a:solidFill>
                  <a:latin typeface="Avenir"/>
                  <a:ea typeface="Avenir"/>
                  <a:cs typeface="Avenir"/>
                  <a:sym typeface="Avenir"/>
                </a:rPr>
                <a:t>v</a:t>
              </a:r>
              <a:r>
                <a:rPr lang="en-US" sz="1216" strike="noStrike" u="none">
                  <a:solidFill>
                    <a:srgbClr val="FFFFFF"/>
                  </a:solidFill>
                  <a:latin typeface="Avenir"/>
                  <a:ea typeface="Avenir"/>
                  <a:cs typeface="Avenir"/>
                  <a:sym typeface="Avenir"/>
                </a:rPr>
                <a:t>ic</a:t>
              </a:r>
              <a:r>
                <a:rPr lang="en-US" sz="1216" strike="noStrike" u="none">
                  <a:solidFill>
                    <a:srgbClr val="FFFFFF"/>
                  </a:solidFill>
                  <a:latin typeface="Avenir"/>
                  <a:ea typeface="Avenir"/>
                  <a:cs typeface="Avenir"/>
                  <a:sym typeface="Avenir"/>
                </a:rPr>
                <a:t>e </a:t>
              </a:r>
              <a:r>
                <a:rPr lang="en-US" sz="1216" strike="noStrike" u="none">
                  <a:solidFill>
                    <a:srgbClr val="FFFFFF"/>
                  </a:solidFill>
                  <a:latin typeface="Avenir"/>
                  <a:ea typeface="Avenir"/>
                  <a:cs typeface="Avenir"/>
                  <a:sym typeface="Avenir"/>
                </a:rPr>
                <a:t>p</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rt</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ers. These </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onn</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ct</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off</a:t>
              </a:r>
              <a:r>
                <a:rPr lang="en-US" sz="1216" strike="noStrike" u="none">
                  <a:solidFill>
                    <a:srgbClr val="FFFFFF"/>
                  </a:solidFill>
                  <a:latin typeface="Avenir"/>
                  <a:ea typeface="Avenir"/>
                  <a:cs typeface="Avenir"/>
                  <a:sym typeface="Avenir"/>
                </a:rPr>
                <a:t>er s</a:t>
              </a:r>
              <a:r>
                <a:rPr lang="en-US" sz="1216" strike="noStrike" u="none">
                  <a:solidFill>
                    <a:srgbClr val="FFFFFF"/>
                  </a:solidFill>
                  <a:latin typeface="Avenir"/>
                  <a:ea typeface="Avenir"/>
                  <a:cs typeface="Avenir"/>
                  <a:sym typeface="Avenir"/>
                </a:rPr>
                <a:t>ign</a:t>
              </a:r>
              <a:r>
                <a:rPr lang="en-US" sz="1216" strike="noStrike" u="none">
                  <a:solidFill>
                    <a:srgbClr val="FFFFFF"/>
                  </a:solidFill>
                  <a:latin typeface="Avenir"/>
                  <a:ea typeface="Avenir"/>
                  <a:cs typeface="Avenir"/>
                  <a:sym typeface="Avenir"/>
                </a:rPr>
                <a:t>if</a:t>
              </a:r>
              <a:r>
                <a:rPr lang="en-US" sz="1216" strike="noStrike" u="none">
                  <a:solidFill>
                    <a:srgbClr val="FFFFFF"/>
                  </a:solidFill>
                  <a:latin typeface="Avenir"/>
                  <a:ea typeface="Avenir"/>
                  <a:cs typeface="Avenir"/>
                  <a:sym typeface="Avenir"/>
                </a:rPr>
                <a:t>ican</a:t>
              </a:r>
              <a:r>
                <a:rPr lang="en-US" sz="1216" strike="noStrike" u="none">
                  <a:solidFill>
                    <a:srgbClr val="FFFFFF"/>
                  </a:solidFill>
                  <a:latin typeface="Avenir"/>
                  <a:ea typeface="Avenir"/>
                  <a:cs typeface="Avenir"/>
                  <a:sym typeface="Avenir"/>
                </a:rPr>
                <a:t>t a</a:t>
              </a:r>
              <a:r>
                <a:rPr lang="en-US" sz="1216" strike="noStrike" u="none">
                  <a:solidFill>
                    <a:srgbClr val="FFFFFF"/>
                  </a:solidFill>
                  <a:latin typeface="Avenir"/>
                  <a:ea typeface="Avenir"/>
                  <a:cs typeface="Avenir"/>
                  <a:sym typeface="Avenir"/>
                </a:rPr>
                <a:t>dva</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tages over</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he </a:t>
              </a:r>
              <a:r>
                <a:rPr lang="en-US" sz="1216" strike="noStrike" u="none">
                  <a:solidFill>
                    <a:srgbClr val="FFFFFF"/>
                  </a:solidFill>
                  <a:latin typeface="Avenir"/>
                  <a:ea typeface="Avenir"/>
                  <a:cs typeface="Avenir"/>
                  <a:sym typeface="Avenir"/>
                </a:rPr>
                <a:t>ti</a:t>
              </a:r>
              <a:r>
                <a:rPr lang="en-US" sz="1216" strike="noStrike" u="none">
                  <a:solidFill>
                    <a:srgbClr val="FFFFFF"/>
                  </a:solidFill>
                  <a:latin typeface="Avenir"/>
                  <a:ea typeface="Avenir"/>
                  <a:cs typeface="Avenir"/>
                  <a:sym typeface="Avenir"/>
                </a:rPr>
                <a:t>m</a:t>
              </a:r>
              <a:r>
                <a:rPr lang="en-US" sz="1216" strike="noStrike" u="none">
                  <a:solidFill>
                    <a:srgbClr val="FFFFFF"/>
                  </a:solidFill>
                  <a:latin typeface="Avenir"/>
                  <a:ea typeface="Avenir"/>
                  <a:cs typeface="Avenir"/>
                  <a:sym typeface="Avenir"/>
                </a:rPr>
                <a:t>e-co</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sum</a:t>
              </a:r>
              <a:r>
                <a:rPr lang="en-US" sz="1216" strike="noStrike" u="none">
                  <a:solidFill>
                    <a:srgbClr val="FFFFFF"/>
                  </a:solidFill>
                  <a:latin typeface="Avenir"/>
                  <a:ea typeface="Avenir"/>
                  <a:cs typeface="Avenir"/>
                  <a:sym typeface="Avenir"/>
                </a:rPr>
                <a:t>in</a:t>
              </a:r>
              <a:r>
                <a:rPr lang="en-US" sz="1216" strike="noStrike" u="none">
                  <a:solidFill>
                    <a:srgbClr val="FFFFFF"/>
                  </a:solidFill>
                  <a:latin typeface="Avenir"/>
                  <a:ea typeface="Avenir"/>
                  <a:cs typeface="Avenir"/>
                  <a:sym typeface="Avenir"/>
                </a:rPr>
                <a:t>g</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pro</a:t>
              </a:r>
              <a:r>
                <a:rPr lang="en-US" sz="1216" strike="noStrike" u="none">
                  <a:solidFill>
                    <a:srgbClr val="FFFFFF"/>
                  </a:solidFill>
                  <a:latin typeface="Avenir"/>
                  <a:ea typeface="Avenir"/>
                  <a:cs typeface="Avenir"/>
                  <a:sym typeface="Avenir"/>
                </a:rPr>
                <a:t>cess </a:t>
              </a:r>
              <a:r>
                <a:rPr lang="en-US" sz="1216" strike="noStrike" u="none">
                  <a:solidFill>
                    <a:srgbClr val="FFFFFF"/>
                  </a:solidFill>
                  <a:latin typeface="Avenir"/>
                  <a:ea typeface="Avenir"/>
                  <a:cs typeface="Avenir"/>
                  <a:sym typeface="Avenir"/>
                </a:rPr>
                <a:t>of buil</a:t>
              </a:r>
              <a:r>
                <a:rPr lang="en-US" sz="1216" strike="noStrike" u="none">
                  <a:solidFill>
                    <a:srgbClr val="FFFFFF"/>
                  </a:solidFill>
                  <a:latin typeface="Avenir"/>
                  <a:ea typeface="Avenir"/>
                  <a:cs typeface="Avenir"/>
                  <a:sym typeface="Avenir"/>
                </a:rPr>
                <a:t>ding </a:t>
              </a:r>
              <a:r>
                <a:rPr lang="en-US" sz="1216" strike="noStrike" u="none">
                  <a:solidFill>
                    <a:srgbClr val="FFFFFF"/>
                  </a:solidFill>
                  <a:latin typeface="Avenir"/>
                  <a:ea typeface="Avenir"/>
                  <a:cs typeface="Avenir"/>
                  <a:sym typeface="Avenir"/>
                </a:rPr>
                <a:t>distribution </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ap</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bi</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iti</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s </a:t>
              </a:r>
              <a:r>
                <a:rPr lang="en-US" sz="1216" strike="noStrike" u="none">
                  <a:solidFill>
                    <a:srgbClr val="FFFFFF"/>
                  </a:solidFill>
                  <a:latin typeface="Avenir"/>
                  <a:ea typeface="Avenir"/>
                  <a:cs typeface="Avenir"/>
                  <a:sym typeface="Avenir"/>
                </a:rPr>
                <a:t>in</a:t>
              </a:r>
              <a:r>
                <a:rPr lang="en-US" sz="1216" strike="noStrike" u="none">
                  <a:solidFill>
                    <a:srgbClr val="FFFFFF"/>
                  </a:solidFill>
                  <a:latin typeface="Avenir"/>
                  <a:ea typeface="Avenir"/>
                  <a:cs typeface="Avenir"/>
                  <a:sym typeface="Avenir"/>
                </a:rPr>
                <a:t>de</a:t>
              </a:r>
              <a:r>
                <a:rPr lang="en-US" sz="1216" strike="noStrike" u="none">
                  <a:solidFill>
                    <a:srgbClr val="FFFFFF"/>
                  </a:solidFill>
                  <a:latin typeface="Avenir"/>
                  <a:ea typeface="Avenir"/>
                  <a:cs typeface="Avenir"/>
                  <a:sym typeface="Avenir"/>
                </a:rPr>
                <a:t>pe</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ently</a:t>
              </a:r>
              <a:r>
                <a:rPr lang="en-US" sz="1216" strike="noStrike" u="none">
                  <a:solidFill>
                    <a:srgbClr val="FFFFFF"/>
                  </a:solidFill>
                  <a:latin typeface="Avenir"/>
                  <a:ea typeface="Avenir"/>
                  <a:cs typeface="Avenir"/>
                  <a:sym typeface="Avenir"/>
                </a:rPr>
                <a:t>.</a:t>
              </a:r>
            </a:p>
          </p:txBody>
        </p:sp>
      </p:grpSp>
      <p:grpSp>
        <p:nvGrpSpPr>
          <p:cNvPr name="Group 47" id="47"/>
          <p:cNvGrpSpPr/>
          <p:nvPr/>
        </p:nvGrpSpPr>
        <p:grpSpPr>
          <a:xfrm rot="0">
            <a:off x="4751467" y="3668157"/>
            <a:ext cx="4171712" cy="1726882"/>
            <a:chOff x="0" y="0"/>
            <a:chExt cx="10429280" cy="4317206"/>
          </a:xfrm>
        </p:grpSpPr>
        <p:sp>
          <p:nvSpPr>
            <p:cNvPr name="Freeform 48" id="48"/>
            <p:cNvSpPr/>
            <p:nvPr/>
          </p:nvSpPr>
          <p:spPr>
            <a:xfrm flipH="false" flipV="false" rot="0">
              <a:off x="6350" y="6840"/>
              <a:ext cx="10416540" cy="4303491"/>
            </a:xfrm>
            <a:custGeom>
              <a:avLst/>
              <a:gdLst/>
              <a:ahLst/>
              <a:cxnLst/>
              <a:rect r="r" b="b" t="t" l="l"/>
              <a:pathLst>
                <a:path h="4303491" w="10416540">
                  <a:moveTo>
                    <a:pt x="0" y="16418"/>
                  </a:moveTo>
                  <a:cubicBezTo>
                    <a:pt x="0" y="7388"/>
                    <a:pt x="6858" y="0"/>
                    <a:pt x="15240" y="0"/>
                  </a:cubicBezTo>
                  <a:lnTo>
                    <a:pt x="10401300" y="0"/>
                  </a:lnTo>
                  <a:cubicBezTo>
                    <a:pt x="10409682" y="0"/>
                    <a:pt x="10416540" y="7388"/>
                    <a:pt x="10416540" y="16418"/>
                  </a:cubicBezTo>
                  <a:lnTo>
                    <a:pt x="10416540" y="4287074"/>
                  </a:lnTo>
                  <a:cubicBezTo>
                    <a:pt x="10416540" y="4296104"/>
                    <a:pt x="10409682" y="4303491"/>
                    <a:pt x="10401300" y="4303491"/>
                  </a:cubicBezTo>
                  <a:lnTo>
                    <a:pt x="15240" y="4303491"/>
                  </a:lnTo>
                  <a:cubicBezTo>
                    <a:pt x="6858" y="4303491"/>
                    <a:pt x="0" y="4296104"/>
                    <a:pt x="0" y="4287074"/>
                  </a:cubicBezTo>
                  <a:close/>
                </a:path>
              </a:pathLst>
            </a:custGeom>
            <a:solidFill>
              <a:srgbClr val="016EB5"/>
            </a:solidFill>
          </p:spPr>
        </p:sp>
        <p:sp>
          <p:nvSpPr>
            <p:cNvPr name="Freeform 49" id="49"/>
            <p:cNvSpPr/>
            <p:nvPr/>
          </p:nvSpPr>
          <p:spPr>
            <a:xfrm flipH="false" flipV="false" rot="0">
              <a:off x="0" y="0"/>
              <a:ext cx="10429240" cy="4317172"/>
            </a:xfrm>
            <a:custGeom>
              <a:avLst/>
              <a:gdLst/>
              <a:ahLst/>
              <a:cxnLst/>
              <a:rect r="r" b="b" t="t" l="l"/>
              <a:pathLst>
                <a:path h="4317172" w="10429240">
                  <a:moveTo>
                    <a:pt x="0" y="23258"/>
                  </a:moveTo>
                  <a:cubicBezTo>
                    <a:pt x="0" y="10398"/>
                    <a:pt x="9652" y="0"/>
                    <a:pt x="21590" y="0"/>
                  </a:cubicBezTo>
                  <a:lnTo>
                    <a:pt x="10407650" y="0"/>
                  </a:lnTo>
                  <a:lnTo>
                    <a:pt x="10407650" y="6840"/>
                  </a:lnTo>
                  <a:lnTo>
                    <a:pt x="10407650" y="0"/>
                  </a:lnTo>
                  <a:cubicBezTo>
                    <a:pt x="10419588" y="0"/>
                    <a:pt x="10429240" y="10398"/>
                    <a:pt x="10429240" y="23258"/>
                  </a:cubicBezTo>
                  <a:lnTo>
                    <a:pt x="10422890" y="23258"/>
                  </a:lnTo>
                  <a:lnTo>
                    <a:pt x="10429240" y="23258"/>
                  </a:lnTo>
                  <a:lnTo>
                    <a:pt x="10429240" y="4293914"/>
                  </a:lnTo>
                  <a:lnTo>
                    <a:pt x="10422890" y="4293914"/>
                  </a:lnTo>
                  <a:lnTo>
                    <a:pt x="10429240" y="4293914"/>
                  </a:lnTo>
                  <a:cubicBezTo>
                    <a:pt x="10429240" y="4306774"/>
                    <a:pt x="10419588" y="4317172"/>
                    <a:pt x="10407650" y="4317172"/>
                  </a:cubicBezTo>
                  <a:lnTo>
                    <a:pt x="10407650" y="4310331"/>
                  </a:lnTo>
                  <a:lnTo>
                    <a:pt x="10407650" y="4317172"/>
                  </a:lnTo>
                  <a:lnTo>
                    <a:pt x="21590" y="4317172"/>
                  </a:lnTo>
                  <a:lnTo>
                    <a:pt x="21590" y="4310331"/>
                  </a:lnTo>
                  <a:lnTo>
                    <a:pt x="21590" y="4317172"/>
                  </a:lnTo>
                  <a:cubicBezTo>
                    <a:pt x="9652" y="4317172"/>
                    <a:pt x="0" y="4306774"/>
                    <a:pt x="0" y="4293914"/>
                  </a:cubicBezTo>
                  <a:lnTo>
                    <a:pt x="0" y="23258"/>
                  </a:lnTo>
                  <a:lnTo>
                    <a:pt x="6350" y="23258"/>
                  </a:lnTo>
                  <a:lnTo>
                    <a:pt x="0" y="23258"/>
                  </a:lnTo>
                  <a:moveTo>
                    <a:pt x="12700" y="23258"/>
                  </a:moveTo>
                  <a:lnTo>
                    <a:pt x="12700" y="4293914"/>
                  </a:lnTo>
                  <a:lnTo>
                    <a:pt x="6350" y="4293914"/>
                  </a:lnTo>
                  <a:lnTo>
                    <a:pt x="12700" y="4293914"/>
                  </a:lnTo>
                  <a:cubicBezTo>
                    <a:pt x="12700" y="4299113"/>
                    <a:pt x="16637" y="4303491"/>
                    <a:pt x="21590" y="4303491"/>
                  </a:cubicBezTo>
                  <a:lnTo>
                    <a:pt x="10407650" y="4303491"/>
                  </a:lnTo>
                  <a:cubicBezTo>
                    <a:pt x="10412603" y="4303491"/>
                    <a:pt x="10416540" y="4299250"/>
                    <a:pt x="10416540" y="4293914"/>
                  </a:cubicBezTo>
                  <a:lnTo>
                    <a:pt x="10416540" y="23258"/>
                  </a:lnTo>
                  <a:cubicBezTo>
                    <a:pt x="10416540" y="18059"/>
                    <a:pt x="10412603" y="13681"/>
                    <a:pt x="10407650" y="13681"/>
                  </a:cubicBezTo>
                  <a:lnTo>
                    <a:pt x="21590" y="13681"/>
                  </a:lnTo>
                  <a:lnTo>
                    <a:pt x="21590" y="6840"/>
                  </a:lnTo>
                  <a:lnTo>
                    <a:pt x="21590" y="13681"/>
                  </a:lnTo>
                  <a:cubicBezTo>
                    <a:pt x="16637" y="13681"/>
                    <a:pt x="12700" y="17922"/>
                    <a:pt x="12700" y="23258"/>
                  </a:cubicBezTo>
                  <a:close/>
                </a:path>
              </a:pathLst>
            </a:custGeom>
            <a:solidFill>
              <a:srgbClr val="016EB5"/>
            </a:solidFill>
          </p:spPr>
        </p:sp>
      </p:grpSp>
      <p:grpSp>
        <p:nvGrpSpPr>
          <p:cNvPr name="Group 50" id="50"/>
          <p:cNvGrpSpPr/>
          <p:nvPr/>
        </p:nvGrpSpPr>
        <p:grpSpPr>
          <a:xfrm rot="0">
            <a:off x="4889579" y="3806269"/>
            <a:ext cx="3458763" cy="295396"/>
            <a:chOff x="0" y="0"/>
            <a:chExt cx="8646908" cy="738490"/>
          </a:xfrm>
        </p:grpSpPr>
        <p:sp>
          <p:nvSpPr>
            <p:cNvPr name="Freeform 51" id="51"/>
            <p:cNvSpPr/>
            <p:nvPr/>
          </p:nvSpPr>
          <p:spPr>
            <a:xfrm flipH="false" flipV="false" rot="0">
              <a:off x="0" y="0"/>
              <a:ext cx="8646909" cy="738490"/>
            </a:xfrm>
            <a:custGeom>
              <a:avLst/>
              <a:gdLst/>
              <a:ahLst/>
              <a:cxnLst/>
              <a:rect r="r" b="b" t="t" l="l"/>
              <a:pathLst>
                <a:path h="738490" w="8646909">
                  <a:moveTo>
                    <a:pt x="0" y="0"/>
                  </a:moveTo>
                  <a:lnTo>
                    <a:pt x="8646909" y="0"/>
                  </a:lnTo>
                  <a:lnTo>
                    <a:pt x="8646909" y="738490"/>
                  </a:lnTo>
                  <a:lnTo>
                    <a:pt x="0" y="738490"/>
                  </a:lnTo>
                  <a:close/>
                </a:path>
              </a:pathLst>
            </a:custGeom>
            <a:solidFill>
              <a:srgbClr val="000000">
                <a:alpha val="0"/>
              </a:srgbClr>
            </a:solidFill>
            <a:ln cap="sq">
              <a:noFill/>
              <a:prstDash val="solid"/>
              <a:miter/>
            </a:ln>
          </p:spPr>
        </p:sp>
        <p:sp>
          <p:nvSpPr>
            <p:cNvPr name="TextBox 52" id="52"/>
            <p:cNvSpPr txBox="true"/>
            <p:nvPr/>
          </p:nvSpPr>
          <p:spPr>
            <a:xfrm>
              <a:off x="0" y="-66675"/>
              <a:ext cx="8646908" cy="805165"/>
            </a:xfrm>
            <a:prstGeom prst="rect">
              <a:avLst/>
            </a:prstGeom>
          </p:spPr>
          <p:txBody>
            <a:bodyPr anchor="t" rtlCol="false" tIns="0" lIns="0" bIns="0" rIns="0"/>
            <a:lstStyle/>
            <a:p>
              <a:pPr algn="l" marL="0" indent="0" lvl="0">
                <a:lnSpc>
                  <a:spcPts val="2262"/>
                </a:lnSpc>
                <a:spcBef>
                  <a:spcPct val="0"/>
                </a:spcBef>
              </a:pPr>
              <a:r>
                <a:rPr lang="en-US" b="true" sz="1616" strike="noStrike" u="none">
                  <a:solidFill>
                    <a:srgbClr val="FFFFFF"/>
                  </a:solidFill>
                  <a:latin typeface="Avenir Bold"/>
                  <a:ea typeface="Avenir Bold"/>
                  <a:cs typeface="Avenir Bold"/>
                  <a:sym typeface="Avenir Bold"/>
                </a:rPr>
                <a:t>Re</a:t>
              </a:r>
              <a:r>
                <a:rPr lang="en-US" b="true" sz="1616" strike="noStrike" u="none">
                  <a:solidFill>
                    <a:srgbClr val="FFFFFF"/>
                  </a:solidFill>
                  <a:latin typeface="Avenir Bold"/>
                  <a:ea typeface="Avenir Bold"/>
                  <a:cs typeface="Avenir Bold"/>
                  <a:sym typeface="Avenir Bold"/>
                </a:rPr>
                <a:t>gu</a:t>
              </a:r>
              <a:r>
                <a:rPr lang="en-US" b="true" sz="1616" strike="noStrike" u="none">
                  <a:solidFill>
                    <a:srgbClr val="FFFFFF"/>
                  </a:solidFill>
                  <a:latin typeface="Avenir Bold"/>
                  <a:ea typeface="Avenir Bold"/>
                  <a:cs typeface="Avenir Bold"/>
                  <a:sym typeface="Avenir Bold"/>
                </a:rPr>
                <a:t>lato</a:t>
              </a:r>
              <a:r>
                <a:rPr lang="en-US" b="true" sz="1616" strike="noStrike" u="none">
                  <a:solidFill>
                    <a:srgbClr val="FFFFFF"/>
                  </a:solidFill>
                  <a:latin typeface="Avenir Bold"/>
                  <a:ea typeface="Avenir Bold"/>
                  <a:cs typeface="Avenir Bold"/>
                  <a:sym typeface="Avenir Bold"/>
                </a:rPr>
                <a:t>ry</a:t>
              </a:r>
              <a:r>
                <a:rPr lang="en-US" b="true" sz="1616" strike="noStrike" u="none">
                  <a:solidFill>
                    <a:srgbClr val="FFFFFF"/>
                  </a:solidFill>
                  <a:latin typeface="Avenir Bold"/>
                  <a:ea typeface="Avenir Bold"/>
                  <a:cs typeface="Avenir Bold"/>
                  <a:sym typeface="Avenir Bold"/>
                </a:rPr>
                <a:t> </a:t>
              </a:r>
              <a:r>
                <a:rPr lang="en-US" b="true" sz="1616" strike="noStrike" u="none">
                  <a:solidFill>
                    <a:srgbClr val="FFFFFF"/>
                  </a:solidFill>
                  <a:latin typeface="Avenir Bold"/>
                  <a:ea typeface="Avenir Bold"/>
                  <a:cs typeface="Avenir Bold"/>
                  <a:sym typeface="Avenir Bold"/>
                </a:rPr>
                <a:t>Legitim</a:t>
              </a:r>
              <a:r>
                <a:rPr lang="en-US" b="true" sz="1616" strike="noStrike" u="none">
                  <a:solidFill>
                    <a:srgbClr val="FFFFFF"/>
                  </a:solidFill>
                  <a:latin typeface="Avenir Bold"/>
                  <a:ea typeface="Avenir Bold"/>
                  <a:cs typeface="Avenir Bold"/>
                  <a:sym typeface="Avenir Bold"/>
                </a:rPr>
                <a:t>a</a:t>
              </a:r>
              <a:r>
                <a:rPr lang="en-US" b="true" sz="1616" strike="noStrike" u="none">
                  <a:solidFill>
                    <a:srgbClr val="FFFFFF"/>
                  </a:solidFill>
                  <a:latin typeface="Avenir Bold"/>
                  <a:ea typeface="Avenir Bold"/>
                  <a:cs typeface="Avenir Bold"/>
                  <a:sym typeface="Avenir Bold"/>
                </a:rPr>
                <a:t>cy</a:t>
              </a:r>
            </a:p>
          </p:txBody>
        </p:sp>
      </p:grpSp>
      <p:grpSp>
        <p:nvGrpSpPr>
          <p:cNvPr name="Group 53" id="53"/>
          <p:cNvGrpSpPr/>
          <p:nvPr/>
        </p:nvGrpSpPr>
        <p:grpSpPr>
          <a:xfrm rot="0">
            <a:off x="4889579" y="4088527"/>
            <a:ext cx="3895487" cy="1264559"/>
            <a:chOff x="0" y="0"/>
            <a:chExt cx="9738717" cy="3161396"/>
          </a:xfrm>
        </p:grpSpPr>
        <p:sp>
          <p:nvSpPr>
            <p:cNvPr name="Freeform 54" id="54"/>
            <p:cNvSpPr/>
            <p:nvPr/>
          </p:nvSpPr>
          <p:spPr>
            <a:xfrm flipH="false" flipV="false" rot="0">
              <a:off x="0" y="0"/>
              <a:ext cx="9738716" cy="3161396"/>
            </a:xfrm>
            <a:custGeom>
              <a:avLst/>
              <a:gdLst/>
              <a:ahLst/>
              <a:cxnLst/>
              <a:rect r="r" b="b" t="t" l="l"/>
              <a:pathLst>
                <a:path h="3161396" w="9738716">
                  <a:moveTo>
                    <a:pt x="0" y="0"/>
                  </a:moveTo>
                  <a:lnTo>
                    <a:pt x="9738716" y="0"/>
                  </a:lnTo>
                  <a:lnTo>
                    <a:pt x="9738716" y="3161396"/>
                  </a:lnTo>
                  <a:lnTo>
                    <a:pt x="0" y="3161396"/>
                  </a:lnTo>
                  <a:close/>
                </a:path>
              </a:pathLst>
            </a:custGeom>
            <a:solidFill>
              <a:srgbClr val="000000">
                <a:alpha val="0"/>
              </a:srgbClr>
            </a:solidFill>
            <a:ln cap="sq">
              <a:noFill/>
              <a:prstDash val="solid"/>
              <a:miter/>
            </a:ln>
          </p:spPr>
        </p:sp>
        <p:sp>
          <p:nvSpPr>
            <p:cNvPr name="TextBox 55" id="55"/>
            <p:cNvSpPr txBox="true"/>
            <p:nvPr/>
          </p:nvSpPr>
          <p:spPr>
            <a:xfrm>
              <a:off x="0" y="-57150"/>
              <a:ext cx="9738717" cy="3218546"/>
            </a:xfrm>
            <a:prstGeom prst="rect">
              <a:avLst/>
            </a:prstGeom>
          </p:spPr>
          <p:txBody>
            <a:bodyPr anchor="t" rtlCol="false" tIns="0" lIns="0" bIns="0" rIns="0"/>
            <a:lstStyle/>
            <a:p>
              <a:pPr algn="l" marL="0" indent="0" lvl="0">
                <a:lnSpc>
                  <a:spcPts val="1702"/>
                </a:lnSpc>
                <a:spcBef>
                  <a:spcPct val="0"/>
                </a:spcBef>
              </a:pPr>
              <a:r>
                <a:rPr lang="en-US" sz="1216">
                  <a:solidFill>
                    <a:srgbClr val="FFFFFF"/>
                  </a:solidFill>
                  <a:latin typeface="Avenir"/>
                  <a:ea typeface="Avenir"/>
                  <a:cs typeface="Avenir"/>
                  <a:sym typeface="Avenir"/>
                </a:rPr>
                <a:t>O</a:t>
              </a:r>
              <a:r>
                <a:rPr lang="en-US" sz="1216" strike="noStrike" u="none">
                  <a:solidFill>
                    <a:srgbClr val="FFFFFF"/>
                  </a:solidFill>
                  <a:latin typeface="Avenir"/>
                  <a:ea typeface="Avenir"/>
                  <a:cs typeface="Avenir"/>
                  <a:sym typeface="Avenir"/>
                </a:rPr>
                <a:t>p</a:t>
              </a:r>
              <a:r>
                <a:rPr lang="en-US" sz="1216" strike="noStrike" u="none">
                  <a:solidFill>
                    <a:srgbClr val="FFFFFF"/>
                  </a:solidFill>
                  <a:latin typeface="Avenir"/>
                  <a:ea typeface="Avenir"/>
                  <a:cs typeface="Avenir"/>
                  <a:sym typeface="Avenir"/>
                </a:rPr>
                <a:t>era</a:t>
              </a:r>
              <a:r>
                <a:rPr lang="en-US" sz="1216" strike="noStrike" u="none">
                  <a:solidFill>
                    <a:srgbClr val="FFFFFF"/>
                  </a:solidFill>
                  <a:latin typeface="Avenir"/>
                  <a:ea typeface="Avenir"/>
                  <a:cs typeface="Avenir"/>
                  <a:sym typeface="Avenir"/>
                </a:rPr>
                <a:t>ting </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a lo</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al </a:t>
              </a:r>
              <a:r>
                <a:rPr lang="en-US" sz="1216" strike="noStrike" u="none">
                  <a:solidFill>
                    <a:srgbClr val="FFFFFF"/>
                  </a:solidFill>
                  <a:latin typeface="Avenir"/>
                  <a:ea typeface="Avenir"/>
                  <a:cs typeface="Avenir"/>
                  <a:sym typeface="Avenir"/>
                </a:rPr>
                <a:t>en</a:t>
              </a:r>
              <a:r>
                <a:rPr lang="en-US" sz="1216" strike="noStrike" u="none">
                  <a:solidFill>
                    <a:srgbClr val="FFFFFF"/>
                  </a:solidFill>
                  <a:latin typeface="Avenir"/>
                  <a:ea typeface="Avenir"/>
                  <a:cs typeface="Avenir"/>
                  <a:sym typeface="Avenir"/>
                </a:rPr>
                <a:t>tity with est</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bl</a:t>
              </a:r>
              <a:r>
                <a:rPr lang="en-US" sz="1216" strike="noStrike" u="none">
                  <a:solidFill>
                    <a:srgbClr val="FFFFFF"/>
                  </a:solidFill>
                  <a:latin typeface="Avenir"/>
                  <a:ea typeface="Avenir"/>
                  <a:cs typeface="Avenir"/>
                  <a:sym typeface="Avenir"/>
                </a:rPr>
                <a:t>is</a:t>
              </a:r>
              <a:r>
                <a:rPr lang="en-US" sz="1216" strike="noStrike" u="none">
                  <a:solidFill>
                    <a:srgbClr val="FFFFFF"/>
                  </a:solidFill>
                  <a:latin typeface="Avenir"/>
                  <a:ea typeface="Avenir"/>
                  <a:cs typeface="Avenir"/>
                  <a:sym typeface="Avenir"/>
                </a:rPr>
                <a:t>hed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hist</a:t>
              </a:r>
              <a:r>
                <a:rPr lang="en-US" sz="1216" strike="noStrike" u="none">
                  <a:solidFill>
                    <a:srgbClr val="FFFFFF"/>
                  </a:solidFill>
                  <a:latin typeface="Avenir"/>
                  <a:ea typeface="Avenir"/>
                  <a:cs typeface="Avenir"/>
                  <a:sym typeface="Avenir"/>
                </a:rPr>
                <a:t>or</a:t>
              </a:r>
              <a:r>
                <a:rPr lang="en-US" sz="1216" strike="noStrike" u="none">
                  <a:solidFill>
                    <a:srgbClr val="FFFFFF"/>
                  </a:solidFill>
                  <a:latin typeface="Avenir"/>
                  <a:ea typeface="Avenir"/>
                  <a:cs typeface="Avenir"/>
                  <a:sym typeface="Avenir"/>
                </a:rPr>
                <a:t>y</a:t>
              </a:r>
              <a:r>
                <a:rPr lang="en-US" sz="1216" strike="noStrike" u="none">
                  <a:solidFill>
                    <a:srgbClr val="FFFFFF"/>
                  </a:solidFill>
                  <a:latin typeface="Avenir"/>
                  <a:ea typeface="Avenir"/>
                  <a:cs typeface="Avenir"/>
                  <a:sym typeface="Avenir"/>
                </a:rPr>
                <a:t> o</a:t>
              </a:r>
              <a:r>
                <a:rPr lang="en-US" sz="1216" strike="noStrike" u="none">
                  <a:solidFill>
                    <a:srgbClr val="FFFFFF"/>
                  </a:solidFill>
                  <a:latin typeface="Avenir"/>
                  <a:ea typeface="Avenir"/>
                  <a:cs typeface="Avenir"/>
                  <a:sym typeface="Avenir"/>
                </a:rPr>
                <a:t>f</a:t>
              </a:r>
              <a:r>
                <a:rPr lang="en-US" sz="1216" strike="noStrike" u="none">
                  <a:solidFill>
                    <a:srgbClr val="FFFFFF"/>
                  </a:solidFill>
                  <a:latin typeface="Avenir"/>
                  <a:ea typeface="Avenir"/>
                  <a:cs typeface="Avenir"/>
                  <a:sym typeface="Avenir"/>
                </a:rPr>
                <a:t>ten</a:t>
              </a:r>
              <a:r>
                <a:rPr lang="en-US" sz="1216" strike="noStrike" u="none">
                  <a:solidFill>
                    <a:srgbClr val="FFFFFF"/>
                  </a:solidFill>
                  <a:latin typeface="Avenir"/>
                  <a:ea typeface="Avenir"/>
                  <a:cs typeface="Avenir"/>
                  <a:sym typeface="Avenir"/>
                </a:rPr>
                <a:t> smoo</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hs</a:t>
              </a:r>
              <a:r>
                <a:rPr lang="en-US" sz="1216" strike="noStrike" u="none">
                  <a:solidFill>
                    <a:srgbClr val="FFFFFF"/>
                  </a:solidFill>
                  <a:latin typeface="Avenir"/>
                  <a:ea typeface="Avenir"/>
                  <a:cs typeface="Avenir"/>
                  <a:sym typeface="Avenir"/>
                </a:rPr>
                <a:t> re</a:t>
              </a:r>
              <a:r>
                <a:rPr lang="en-US" sz="1216" strike="noStrike" u="none">
                  <a:solidFill>
                    <a:srgbClr val="FFFFFF"/>
                  </a:solidFill>
                  <a:latin typeface="Avenir"/>
                  <a:ea typeface="Avenir"/>
                  <a:cs typeface="Avenir"/>
                  <a:sym typeface="Avenir"/>
                </a:rPr>
                <a:t>gu</a:t>
              </a:r>
              <a:r>
                <a:rPr lang="en-US" sz="1216" strike="noStrike" u="none">
                  <a:solidFill>
                    <a:srgbClr val="FFFFFF"/>
                  </a:solidFill>
                  <a:latin typeface="Avenir"/>
                  <a:ea typeface="Avenir"/>
                  <a:cs typeface="Avenir"/>
                  <a:sym typeface="Avenir"/>
                </a:rPr>
                <a:t>lator</a:t>
              </a:r>
              <a:r>
                <a:rPr lang="en-US" sz="1216" strike="noStrike" u="none">
                  <a:solidFill>
                    <a:srgbClr val="FFFFFF"/>
                  </a:solidFill>
                  <a:latin typeface="Avenir"/>
                  <a:ea typeface="Avenir"/>
                  <a:cs typeface="Avenir"/>
                  <a:sym typeface="Avenir"/>
                </a:rPr>
                <a:t>y</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p</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oce</a:t>
              </a:r>
              <a:r>
                <a:rPr lang="en-US" sz="1216" strike="noStrike" u="none">
                  <a:solidFill>
                    <a:srgbClr val="FFFFFF"/>
                  </a:solidFill>
                  <a:latin typeface="Avenir"/>
                  <a:ea typeface="Avenir"/>
                  <a:cs typeface="Avenir"/>
                  <a:sym typeface="Avenir"/>
                </a:rPr>
                <a:t>sses </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nd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en</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an</a:t>
              </a:r>
              <a:r>
                <a:rPr lang="en-US" sz="1216" strike="noStrike" u="none">
                  <a:solidFill>
                    <a:srgbClr val="FFFFFF"/>
                  </a:solidFill>
                  <a:latin typeface="Avenir"/>
                  <a:ea typeface="Avenir"/>
                  <a:cs typeface="Avenir"/>
                  <a:sym typeface="Avenir"/>
                </a:rPr>
                <a:t>ces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cr</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d</a:t>
              </a:r>
              <a:r>
                <a:rPr lang="en-US" sz="1216" strike="noStrike" u="none">
                  <a:solidFill>
                    <a:srgbClr val="FFFFFF"/>
                  </a:solidFill>
                  <a:latin typeface="Avenir"/>
                  <a:ea typeface="Avenir"/>
                  <a:cs typeface="Avenir"/>
                  <a:sym typeface="Avenir"/>
                </a:rPr>
                <a:t>ib</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y wi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gov</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rnm</a:t>
              </a:r>
              <a:r>
                <a:rPr lang="en-US" sz="1216" strike="noStrike" u="none">
                  <a:solidFill>
                    <a:srgbClr val="FFFFFF"/>
                  </a:solidFill>
                  <a:latin typeface="Avenir"/>
                  <a:ea typeface="Avenir"/>
                  <a:cs typeface="Avenir"/>
                  <a:sym typeface="Avenir"/>
                </a:rPr>
                <a:t>en</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 a</a:t>
              </a:r>
              <a:r>
                <a:rPr lang="en-US" sz="1216" strike="noStrike" u="none">
                  <a:solidFill>
                    <a:srgbClr val="FFFFFF"/>
                  </a:solidFill>
                  <a:latin typeface="Avenir"/>
                  <a:ea typeface="Avenir"/>
                  <a:cs typeface="Avenir"/>
                  <a:sym typeface="Avenir"/>
                </a:rPr>
                <a:t>u</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ho</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Thi</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nh</a:t>
              </a:r>
              <a:r>
                <a:rPr lang="en-US" sz="1216" strike="noStrike" u="none">
                  <a:solidFill>
                    <a:srgbClr val="FFFFFF"/>
                  </a:solidFill>
                  <a:latin typeface="Avenir"/>
                  <a:ea typeface="Avenir"/>
                  <a:cs typeface="Avenir"/>
                  <a:sym typeface="Avenir"/>
                </a:rPr>
                <a:t>er</a:t>
              </a:r>
              <a:r>
                <a:rPr lang="en-US" sz="1216" strike="noStrike" u="none">
                  <a:solidFill>
                    <a:srgbClr val="FFFFFF"/>
                  </a:solidFill>
                  <a:latin typeface="Avenir"/>
                  <a:ea typeface="Avenir"/>
                  <a:cs typeface="Avenir"/>
                  <a:sym typeface="Avenir"/>
                </a:rPr>
                <a:t>ited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gi</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imacy</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c</a:t>
              </a:r>
              <a:r>
                <a:rPr lang="en-US" sz="1216" strike="noStrike" u="none">
                  <a:solidFill>
                    <a:srgbClr val="FFFFFF"/>
                  </a:solidFill>
                  <a:latin typeface="Avenir"/>
                  <a:ea typeface="Avenir"/>
                  <a:cs typeface="Avenir"/>
                  <a:sym typeface="Avenir"/>
                </a:rPr>
                <a:t>an </a:t>
              </a:r>
              <a:r>
                <a:rPr lang="en-US" sz="1216" strike="noStrike" u="none">
                  <a:solidFill>
                    <a:srgbClr val="FFFFFF"/>
                  </a:solidFill>
                  <a:latin typeface="Avenir"/>
                  <a:ea typeface="Avenir"/>
                  <a:cs typeface="Avenir"/>
                  <a:sym typeface="Avenir"/>
                </a:rPr>
                <a:t>b</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 p</a:t>
              </a:r>
              <a:r>
                <a:rPr lang="en-US" sz="1216" strike="noStrike" u="none">
                  <a:solidFill>
                    <a:srgbClr val="FFFFFF"/>
                  </a:solidFill>
                  <a:latin typeface="Avenir"/>
                  <a:ea typeface="Avenir"/>
                  <a:cs typeface="Avenir"/>
                  <a:sym typeface="Avenir"/>
                </a:rPr>
                <a:t>ar</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cularly</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va</a:t>
              </a:r>
              <a:r>
                <a:rPr lang="en-US" sz="1216" strike="noStrike" u="none">
                  <a:solidFill>
                    <a:srgbClr val="FFFFFF"/>
                  </a:solidFill>
                  <a:latin typeface="Avenir"/>
                  <a:ea typeface="Avenir"/>
                  <a:cs typeface="Avenir"/>
                  <a:sym typeface="Avenir"/>
                </a:rPr>
                <a:t>l</a:t>
              </a:r>
              <a:r>
                <a:rPr lang="en-US" sz="1216" strike="noStrike" u="none">
                  <a:solidFill>
                    <a:srgbClr val="FFFFFF"/>
                  </a:solidFill>
                  <a:latin typeface="Avenir"/>
                  <a:ea typeface="Avenir"/>
                  <a:cs typeface="Avenir"/>
                  <a:sym typeface="Avenir"/>
                </a:rPr>
                <a:t>u</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ble i</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 h</a:t>
              </a:r>
              <a:r>
                <a:rPr lang="en-US" sz="1216" strike="noStrike" u="none">
                  <a:solidFill>
                    <a:srgbClr val="FFFFFF"/>
                  </a:solidFill>
                  <a:latin typeface="Avenir"/>
                  <a:ea typeface="Avenir"/>
                  <a:cs typeface="Avenir"/>
                  <a:sym typeface="Avenir"/>
                </a:rPr>
                <a:t>ig</a:t>
              </a:r>
              <a:r>
                <a:rPr lang="en-US" sz="1216" strike="noStrike" u="none">
                  <a:solidFill>
                    <a:srgbClr val="FFFFFF"/>
                  </a:solidFill>
                  <a:latin typeface="Avenir"/>
                  <a:ea typeface="Avenir"/>
                  <a:cs typeface="Avenir"/>
                  <a:sym typeface="Avenir"/>
                </a:rPr>
                <a:t>hly</a:t>
              </a:r>
              <a:r>
                <a:rPr lang="en-US" sz="1216" strike="noStrike" u="none">
                  <a:solidFill>
                    <a:srgbClr val="FFFFFF"/>
                  </a:solidFill>
                  <a:latin typeface="Avenir"/>
                  <a:ea typeface="Avenir"/>
                  <a:cs typeface="Avenir"/>
                  <a:sym typeface="Avenir"/>
                </a:rPr>
                <a:t> r</a:t>
              </a:r>
              <a:r>
                <a:rPr lang="en-US" sz="1216" strike="noStrike" u="none">
                  <a:solidFill>
                    <a:srgbClr val="FFFFFF"/>
                  </a:solidFill>
                  <a:latin typeface="Avenir"/>
                  <a:ea typeface="Avenir"/>
                  <a:cs typeface="Avenir"/>
                  <a:sym typeface="Avenir"/>
                </a:rPr>
                <a:t>egulated</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indust</a:t>
              </a:r>
              <a:r>
                <a:rPr lang="en-US" sz="1216" strike="noStrike" u="none">
                  <a:solidFill>
                    <a:srgbClr val="FFFFFF"/>
                  </a:solidFill>
                  <a:latin typeface="Avenir"/>
                  <a:ea typeface="Avenir"/>
                  <a:cs typeface="Avenir"/>
                  <a:sym typeface="Avenir"/>
                </a:rPr>
                <a:t>ri</a:t>
              </a:r>
              <a:r>
                <a:rPr lang="en-US" sz="1216" strike="noStrike" u="none">
                  <a:solidFill>
                    <a:srgbClr val="FFFFFF"/>
                  </a:solidFill>
                  <a:latin typeface="Avenir"/>
                  <a:ea typeface="Avenir"/>
                  <a:cs typeface="Avenir"/>
                  <a:sym typeface="Avenir"/>
                </a:rPr>
                <a:t>es</a:t>
              </a:r>
              <a:r>
                <a:rPr lang="en-US" sz="1216" strike="noStrike" u="none">
                  <a:solidFill>
                    <a:srgbClr val="FFFFFF"/>
                  </a:solidFill>
                  <a:latin typeface="Avenir"/>
                  <a:ea typeface="Avenir"/>
                  <a:cs typeface="Avenir"/>
                  <a:sym typeface="Avenir"/>
                </a:rPr>
                <a:t> or</a:t>
              </a:r>
              <a:r>
                <a:rPr lang="en-US" sz="1216" strike="noStrike" u="none">
                  <a:solidFill>
                    <a:srgbClr val="FFFFFF"/>
                  </a:solidFill>
                  <a:latin typeface="Avenir"/>
                  <a:ea typeface="Avenir"/>
                  <a:cs typeface="Avenir"/>
                  <a:sym typeface="Avenir"/>
                </a:rPr>
                <a:t> m</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rke</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w</a:t>
              </a:r>
              <a:r>
                <a:rPr lang="en-US" sz="1216" strike="noStrike" u="none">
                  <a:solidFill>
                    <a:srgbClr val="FFFFFF"/>
                  </a:solidFill>
                  <a:latin typeface="Avenir"/>
                  <a:ea typeface="Avenir"/>
                  <a:cs typeface="Avenir"/>
                  <a:sym typeface="Avenir"/>
                </a:rPr>
                <a:t>it</a:t>
              </a:r>
              <a:r>
                <a:rPr lang="en-US" sz="1216" strike="noStrike" u="none">
                  <a:solidFill>
                    <a:srgbClr val="FFFFFF"/>
                  </a:solidFill>
                  <a:latin typeface="Avenir"/>
                  <a:ea typeface="Avenir"/>
                  <a:cs typeface="Avenir"/>
                  <a:sym typeface="Avenir"/>
                </a:rPr>
                <a:t>h</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compl</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x</a:t>
              </a:r>
              <a:r>
                <a:rPr lang="en-US" sz="1216" strike="noStrike" u="none">
                  <a:solidFill>
                    <a:srgbClr val="FFFFFF"/>
                  </a:solidFill>
                  <a:latin typeface="Avenir"/>
                  <a:ea typeface="Avenir"/>
                  <a:cs typeface="Avenir"/>
                  <a:sym typeface="Avenir"/>
                </a:rPr>
                <a:t> co</a:t>
              </a:r>
              <a:r>
                <a:rPr lang="en-US" sz="1216" strike="noStrike" u="none">
                  <a:solidFill>
                    <a:srgbClr val="FFFFFF"/>
                  </a:solidFill>
                  <a:latin typeface="Avenir"/>
                  <a:ea typeface="Avenir"/>
                  <a:cs typeface="Avenir"/>
                  <a:sym typeface="Avenir"/>
                </a:rPr>
                <a:t>mpl</a:t>
              </a:r>
              <a:r>
                <a:rPr lang="en-US" sz="1216" strike="noStrike" u="none">
                  <a:solidFill>
                    <a:srgbClr val="FFFFFF"/>
                  </a:solidFill>
                  <a:latin typeface="Avenir"/>
                  <a:ea typeface="Avenir"/>
                  <a:cs typeface="Avenir"/>
                  <a:sym typeface="Avenir"/>
                </a:rPr>
                <a:t>i</a:t>
              </a:r>
              <a:r>
                <a:rPr lang="en-US" sz="1216" strike="noStrike" u="none">
                  <a:solidFill>
                    <a:srgbClr val="FFFFFF"/>
                  </a:solidFill>
                  <a:latin typeface="Avenir"/>
                  <a:ea typeface="Avenir"/>
                  <a:cs typeface="Avenir"/>
                  <a:sym typeface="Avenir"/>
                </a:rPr>
                <a:t>a</a:t>
              </a:r>
              <a:r>
                <a:rPr lang="en-US" sz="1216" strike="noStrike" u="none">
                  <a:solidFill>
                    <a:srgbClr val="FFFFFF"/>
                  </a:solidFill>
                  <a:latin typeface="Avenir"/>
                  <a:ea typeface="Avenir"/>
                  <a:cs typeface="Avenir"/>
                  <a:sym typeface="Avenir"/>
                </a:rPr>
                <a:t>n</a:t>
              </a:r>
              <a:r>
                <a:rPr lang="en-US" sz="1216" strike="noStrike" u="none">
                  <a:solidFill>
                    <a:srgbClr val="FFFFFF"/>
                  </a:solidFill>
                  <a:latin typeface="Avenir"/>
                  <a:ea typeface="Avenir"/>
                  <a:cs typeface="Avenir"/>
                  <a:sym typeface="Avenir"/>
                </a:rPr>
                <a:t>ce</a:t>
              </a:r>
              <a:r>
                <a:rPr lang="en-US" sz="1216" strike="noStrike" u="none">
                  <a:solidFill>
                    <a:srgbClr val="FFFFFF"/>
                  </a:solidFill>
                  <a:latin typeface="Avenir"/>
                  <a:ea typeface="Avenir"/>
                  <a:cs typeface="Avenir"/>
                  <a:sym typeface="Avenir"/>
                </a:rPr>
                <a:t> </a:t>
              </a:r>
              <a:r>
                <a:rPr lang="en-US" sz="1216" strike="noStrike" u="none">
                  <a:solidFill>
                    <a:srgbClr val="FFFFFF"/>
                  </a:solidFill>
                  <a:latin typeface="Avenir"/>
                  <a:ea typeface="Avenir"/>
                  <a:cs typeface="Avenir"/>
                  <a:sym typeface="Avenir"/>
                </a:rPr>
                <a:t>r</a:t>
              </a:r>
              <a:r>
                <a:rPr lang="en-US" sz="1216" strike="noStrike" u="none">
                  <a:solidFill>
                    <a:srgbClr val="FFFFFF"/>
                  </a:solidFill>
                  <a:latin typeface="Avenir"/>
                  <a:ea typeface="Avenir"/>
                  <a:cs typeface="Avenir"/>
                  <a:sym typeface="Avenir"/>
                </a:rPr>
                <a:t>e</a:t>
              </a:r>
              <a:r>
                <a:rPr lang="en-US" sz="1216" strike="noStrike" u="none">
                  <a:solidFill>
                    <a:srgbClr val="FFFFFF"/>
                  </a:solidFill>
                  <a:latin typeface="Avenir"/>
                  <a:ea typeface="Avenir"/>
                  <a:cs typeface="Avenir"/>
                  <a:sym typeface="Avenir"/>
                </a:rPr>
                <a:t>qu</a:t>
              </a:r>
              <a:r>
                <a:rPr lang="en-US" sz="1216" strike="noStrike" u="none">
                  <a:solidFill>
                    <a:srgbClr val="FFFFFF"/>
                  </a:solidFill>
                  <a:latin typeface="Avenir"/>
                  <a:ea typeface="Avenir"/>
                  <a:cs typeface="Avenir"/>
                  <a:sym typeface="Avenir"/>
                </a:rPr>
                <a:t>ir</a:t>
              </a:r>
              <a:r>
                <a:rPr lang="en-US" sz="1216" strike="noStrike" u="none">
                  <a:solidFill>
                    <a:srgbClr val="FFFFFF"/>
                  </a:solidFill>
                  <a:latin typeface="Avenir"/>
                  <a:ea typeface="Avenir"/>
                  <a:cs typeface="Avenir"/>
                  <a:sym typeface="Avenir"/>
                </a:rPr>
                <a:t>emen</a:t>
              </a:r>
              <a:r>
                <a:rPr lang="en-US" sz="1216" strike="noStrike" u="none">
                  <a:solidFill>
                    <a:srgbClr val="FFFFFF"/>
                  </a:solidFill>
                  <a:latin typeface="Avenir"/>
                  <a:ea typeface="Avenir"/>
                  <a:cs typeface="Avenir"/>
                  <a:sym typeface="Avenir"/>
                </a:rPr>
                <a:t>t</a:t>
              </a:r>
              <a:r>
                <a:rPr lang="en-US" sz="1216" strike="noStrike" u="none">
                  <a:solidFill>
                    <a:srgbClr val="FFFFFF"/>
                  </a:solidFill>
                  <a:latin typeface="Avenir"/>
                  <a:ea typeface="Avenir"/>
                  <a:cs typeface="Avenir"/>
                  <a:sym typeface="Avenir"/>
                </a:rPr>
                <a:t>s</a:t>
              </a:r>
              <a:r>
                <a:rPr lang="en-US" sz="1216" strike="noStrike" u="none">
                  <a:solidFill>
                    <a:srgbClr val="FFFFFF"/>
                  </a:solidFill>
                  <a:latin typeface="Avenir"/>
                  <a:ea typeface="Avenir"/>
                  <a:cs typeface="Avenir"/>
                  <a:sym typeface="Avenir"/>
                </a:rPr>
                <a:t>.</a:t>
              </a:r>
            </a:p>
          </p:txBody>
        </p:sp>
      </p:grpSp>
      <p:grpSp>
        <p:nvGrpSpPr>
          <p:cNvPr name="Group 56" id="56"/>
          <p:cNvGrpSpPr/>
          <p:nvPr/>
        </p:nvGrpSpPr>
        <p:grpSpPr>
          <a:xfrm rot="0">
            <a:off x="454343" y="5490289"/>
            <a:ext cx="8463677" cy="982090"/>
            <a:chOff x="0" y="0"/>
            <a:chExt cx="21159192" cy="2455225"/>
          </a:xfrm>
        </p:grpSpPr>
        <p:sp>
          <p:nvSpPr>
            <p:cNvPr name="Freeform 57" id="57"/>
            <p:cNvSpPr/>
            <p:nvPr/>
          </p:nvSpPr>
          <p:spPr>
            <a:xfrm flipH="false" flipV="false" rot="0">
              <a:off x="0" y="0"/>
              <a:ext cx="21159192" cy="2455225"/>
            </a:xfrm>
            <a:custGeom>
              <a:avLst/>
              <a:gdLst/>
              <a:ahLst/>
              <a:cxnLst/>
              <a:rect r="r" b="b" t="t" l="l"/>
              <a:pathLst>
                <a:path h="2455225" w="21159192">
                  <a:moveTo>
                    <a:pt x="0" y="0"/>
                  </a:moveTo>
                  <a:lnTo>
                    <a:pt x="21159192" y="0"/>
                  </a:lnTo>
                  <a:lnTo>
                    <a:pt x="21159192" y="2455225"/>
                  </a:lnTo>
                  <a:lnTo>
                    <a:pt x="0" y="2455225"/>
                  </a:lnTo>
                  <a:close/>
                </a:path>
              </a:pathLst>
            </a:custGeom>
            <a:solidFill>
              <a:srgbClr val="000000">
                <a:alpha val="0"/>
              </a:srgbClr>
            </a:solidFill>
          </p:spPr>
        </p:sp>
        <p:sp>
          <p:nvSpPr>
            <p:cNvPr name="TextBox 58" id="58"/>
            <p:cNvSpPr txBox="true"/>
            <p:nvPr/>
          </p:nvSpPr>
          <p:spPr>
            <a:xfrm>
              <a:off x="0" y="-152400"/>
              <a:ext cx="21159192" cy="2607625"/>
            </a:xfrm>
            <a:prstGeom prst="rect">
              <a:avLst/>
            </a:prstGeom>
          </p:spPr>
          <p:txBody>
            <a:bodyPr anchor="t" rtlCol="false" tIns="0" lIns="0" bIns="0" rIns="0"/>
            <a:lstStyle/>
            <a:p>
              <a:pPr algn="ctr">
                <a:lnSpc>
                  <a:spcPts val="2916"/>
                </a:lnSpc>
                <a:spcBef>
                  <a:spcPct val="0"/>
                </a:spcBef>
              </a:pPr>
              <a:r>
                <a:rPr lang="en-US" sz="1451">
                  <a:solidFill>
                    <a:srgbClr val="233E7A"/>
                  </a:solidFill>
                  <a:latin typeface="Avenir"/>
                  <a:ea typeface="Avenir"/>
                  <a:cs typeface="Avenir"/>
                  <a:sym typeface="Avenir"/>
                </a:rPr>
                <a:t>By acquiri</a:t>
              </a:r>
              <a:r>
                <a:rPr lang="en-US" sz="1451" strike="noStrike" u="none">
                  <a:solidFill>
                    <a:srgbClr val="233E7A"/>
                  </a:solidFill>
                  <a:latin typeface="Avenir"/>
                  <a:ea typeface="Avenir"/>
                  <a:cs typeface="Avenir"/>
                  <a:sym typeface="Avenir"/>
                </a:rPr>
                <a:t>ng lo</a:t>
              </a:r>
              <a:r>
                <a:rPr lang="en-US" sz="1451" strike="noStrike" u="none">
                  <a:solidFill>
                    <a:srgbClr val="233E7A"/>
                  </a:solidFill>
                  <a:latin typeface="Avenir"/>
                  <a:ea typeface="Avenir"/>
                  <a:cs typeface="Avenir"/>
                  <a:sym typeface="Avenir"/>
                </a:rPr>
                <a:t>cal </a:t>
              </a:r>
              <a:r>
                <a:rPr lang="en-US" sz="1451" strike="noStrike" u="none">
                  <a:solidFill>
                    <a:srgbClr val="233E7A"/>
                  </a:solidFill>
                  <a:latin typeface="Avenir"/>
                  <a:ea typeface="Avenir"/>
                  <a:cs typeface="Avenir"/>
                  <a:sym typeface="Avenir"/>
                </a:rPr>
                <a:t>f</a:t>
              </a:r>
              <a:r>
                <a:rPr lang="en-US" sz="1451" strike="noStrike" u="none">
                  <a:solidFill>
                    <a:srgbClr val="233E7A"/>
                  </a:solidFill>
                  <a:latin typeface="Avenir"/>
                  <a:ea typeface="Avenir"/>
                  <a:cs typeface="Avenir"/>
                  <a:sym typeface="Avenir"/>
                </a:rPr>
                <a:t>i</a:t>
              </a:r>
              <a:r>
                <a:rPr lang="en-US" sz="1451" strike="noStrike" u="none">
                  <a:solidFill>
                    <a:srgbClr val="233E7A"/>
                  </a:solidFill>
                  <a:latin typeface="Avenir"/>
                  <a:ea typeface="Avenir"/>
                  <a:cs typeface="Avenir"/>
                  <a:sym typeface="Avenir"/>
                </a:rPr>
                <a:t>r</a:t>
              </a:r>
              <a:r>
                <a:rPr lang="en-US" sz="1451" strike="noStrike" u="none">
                  <a:solidFill>
                    <a:srgbClr val="233E7A"/>
                  </a:solidFill>
                  <a:latin typeface="Avenir"/>
                  <a:ea typeface="Avenir"/>
                  <a:cs typeface="Avenir"/>
                  <a:sym typeface="Avenir"/>
                </a:rPr>
                <a:t>ms, c</a:t>
              </a:r>
              <a:r>
                <a:rPr lang="en-US" sz="1451" strike="noStrike" u="none">
                  <a:solidFill>
                    <a:srgbClr val="233E7A"/>
                  </a:solidFill>
                  <a:latin typeface="Avenir"/>
                  <a:ea typeface="Avenir"/>
                  <a:cs typeface="Avenir"/>
                  <a:sym typeface="Avenir"/>
                </a:rPr>
                <a:t>o</a:t>
              </a:r>
              <a:r>
                <a:rPr lang="en-US" sz="1451" strike="noStrike" u="none">
                  <a:solidFill>
                    <a:srgbClr val="233E7A"/>
                  </a:solidFill>
                  <a:latin typeface="Avenir"/>
                  <a:ea typeface="Avenir"/>
                  <a:cs typeface="Avenir"/>
                  <a:sym typeface="Avenir"/>
                </a:rPr>
                <a:t>mpanies </a:t>
              </a:r>
              <a:r>
                <a:rPr lang="en-US" sz="1451" strike="noStrike" u="none">
                  <a:solidFill>
                    <a:srgbClr val="233E7A"/>
                  </a:solidFill>
                  <a:latin typeface="Avenir"/>
                  <a:ea typeface="Avenir"/>
                  <a:cs typeface="Avenir"/>
                  <a:sym typeface="Avenir"/>
                </a:rPr>
                <a:t>can s</a:t>
              </a:r>
              <a:r>
                <a:rPr lang="en-US" sz="1451" strike="noStrike" u="none">
                  <a:solidFill>
                    <a:srgbClr val="233E7A"/>
                  </a:solidFill>
                  <a:latin typeface="Avenir"/>
                  <a:ea typeface="Avenir"/>
                  <a:cs typeface="Avenir"/>
                  <a:sym typeface="Avenir"/>
                </a:rPr>
                <a:t>ignific</a:t>
              </a:r>
              <a:r>
                <a:rPr lang="en-US" sz="1451" strike="noStrike" u="none">
                  <a:solidFill>
                    <a:srgbClr val="233E7A"/>
                  </a:solidFill>
                  <a:latin typeface="Avenir"/>
                  <a:ea typeface="Avenir"/>
                  <a:cs typeface="Avenir"/>
                  <a:sym typeface="Avenir"/>
                </a:rPr>
                <a:t>antl</a:t>
              </a:r>
              <a:r>
                <a:rPr lang="en-US" sz="1451" strike="noStrike" u="none">
                  <a:solidFill>
                    <a:srgbClr val="233E7A"/>
                  </a:solidFill>
                  <a:latin typeface="Avenir"/>
                  <a:ea typeface="Avenir"/>
                  <a:cs typeface="Avenir"/>
                  <a:sym typeface="Avenir"/>
                </a:rPr>
                <a:t>y</a:t>
              </a:r>
              <a:r>
                <a:rPr lang="en-US" sz="1451" strike="noStrike" u="none">
                  <a:solidFill>
                    <a:srgbClr val="233E7A"/>
                  </a:solidFill>
                  <a:latin typeface="Avenir"/>
                  <a:ea typeface="Avenir"/>
                  <a:cs typeface="Avenir"/>
                  <a:sym typeface="Avenir"/>
                </a:rPr>
                <a:t> r</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d</a:t>
              </a:r>
              <a:r>
                <a:rPr lang="en-US" sz="1451" strike="noStrike" u="none">
                  <a:solidFill>
                    <a:srgbClr val="233E7A"/>
                  </a:solidFill>
                  <a:latin typeface="Avenir"/>
                  <a:ea typeface="Avenir"/>
                  <a:cs typeface="Avenir"/>
                  <a:sym typeface="Avenir"/>
                </a:rPr>
                <a:t>uc</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 th</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 time, c</a:t>
              </a:r>
              <a:r>
                <a:rPr lang="en-US" sz="1451" strike="noStrike" u="none">
                  <a:solidFill>
                    <a:srgbClr val="233E7A"/>
                  </a:solidFill>
                  <a:latin typeface="Avenir"/>
                  <a:ea typeface="Avenir"/>
                  <a:cs typeface="Avenir"/>
                  <a:sym typeface="Avenir"/>
                </a:rPr>
                <a:t>o</a:t>
              </a:r>
              <a:r>
                <a:rPr lang="en-US" sz="1451" strike="noStrike" u="none">
                  <a:solidFill>
                    <a:srgbClr val="233E7A"/>
                  </a:solidFill>
                  <a:latin typeface="Avenir"/>
                  <a:ea typeface="Avenir"/>
                  <a:cs typeface="Avenir"/>
                  <a:sym typeface="Avenir"/>
                </a:rPr>
                <a:t>st, a</a:t>
              </a:r>
              <a:r>
                <a:rPr lang="en-US" sz="1451" strike="noStrike" u="none">
                  <a:solidFill>
                    <a:srgbClr val="233E7A"/>
                  </a:solidFill>
                  <a:latin typeface="Avenir"/>
                  <a:ea typeface="Avenir"/>
                  <a:cs typeface="Avenir"/>
                  <a:sym typeface="Avenir"/>
                </a:rPr>
                <a:t>nd ris</a:t>
              </a:r>
              <a:r>
                <a:rPr lang="en-US" sz="1451" strike="noStrike" u="none">
                  <a:solidFill>
                    <a:srgbClr val="233E7A"/>
                  </a:solidFill>
                  <a:latin typeface="Avenir"/>
                  <a:ea typeface="Avenir"/>
                  <a:cs typeface="Avenir"/>
                  <a:sym typeface="Avenir"/>
                </a:rPr>
                <a:t>k</a:t>
              </a:r>
              <a:r>
                <a:rPr lang="en-US" sz="1451" strike="noStrike" u="none">
                  <a:solidFill>
                    <a:srgbClr val="233E7A"/>
                  </a:solidFill>
                  <a:latin typeface="Avenir"/>
                  <a:ea typeface="Avenir"/>
                  <a:cs typeface="Avenir"/>
                  <a:sym typeface="Avenir"/>
                </a:rPr>
                <a:t> a</a:t>
              </a:r>
              <a:r>
                <a:rPr lang="en-US" sz="1451" strike="noStrike" u="none">
                  <a:solidFill>
                    <a:srgbClr val="233E7A"/>
                  </a:solidFill>
                  <a:latin typeface="Avenir"/>
                  <a:ea typeface="Avenir"/>
                  <a:cs typeface="Avenir"/>
                  <a:sym typeface="Avenir"/>
                </a:rPr>
                <a:t>ssociat</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d</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w</a:t>
              </a:r>
              <a:r>
                <a:rPr lang="en-US" sz="1451" strike="noStrike" u="none">
                  <a:solidFill>
                    <a:srgbClr val="233E7A"/>
                  </a:solidFill>
                  <a:latin typeface="Avenir"/>
                  <a:ea typeface="Avenir"/>
                  <a:cs typeface="Avenir"/>
                  <a:sym typeface="Avenir"/>
                </a:rPr>
                <a:t>i</a:t>
              </a:r>
              <a:r>
                <a:rPr lang="en-US" sz="1451" strike="noStrike" u="none">
                  <a:solidFill>
                    <a:srgbClr val="233E7A"/>
                  </a:solidFill>
                  <a:latin typeface="Avenir"/>
                  <a:ea typeface="Avenir"/>
                  <a:cs typeface="Avenir"/>
                  <a:sym typeface="Avenir"/>
                </a:rPr>
                <a:t>th</a:t>
              </a:r>
              <a:r>
                <a:rPr lang="en-US" sz="1451" strike="noStrike" u="none">
                  <a:solidFill>
                    <a:srgbClr val="233E7A"/>
                  </a:solidFill>
                  <a:latin typeface="Avenir"/>
                  <a:ea typeface="Avenir"/>
                  <a:cs typeface="Avenir"/>
                  <a:sym typeface="Avenir"/>
                </a:rPr>
                <a:t> internationa</a:t>
              </a:r>
              <a:r>
                <a:rPr lang="en-US" sz="1451" strike="noStrike" u="none">
                  <a:solidFill>
                    <a:srgbClr val="233E7A"/>
                  </a:solidFill>
                  <a:latin typeface="Avenir"/>
                  <a:ea typeface="Avenir"/>
                  <a:cs typeface="Avenir"/>
                  <a:sym typeface="Avenir"/>
                </a:rPr>
                <a:t>l </a:t>
              </a:r>
              <a:r>
                <a:rPr lang="en-US" sz="1451" strike="noStrike" u="none">
                  <a:solidFill>
                    <a:srgbClr val="233E7A"/>
                  </a:solidFill>
                  <a:latin typeface="Avenir"/>
                  <a:ea typeface="Avenir"/>
                  <a:cs typeface="Avenir"/>
                  <a:sym typeface="Avenir"/>
                </a:rPr>
                <a:t>e</a:t>
              </a:r>
              <a:r>
                <a:rPr lang="en-US" sz="1451" strike="noStrike" u="none">
                  <a:solidFill>
                    <a:srgbClr val="233E7A"/>
                  </a:solidFill>
                  <a:latin typeface="Avenir"/>
                  <a:ea typeface="Avenir"/>
                  <a:cs typeface="Avenir"/>
                  <a:sym typeface="Avenir"/>
                </a:rPr>
                <a:t>xpan</a:t>
              </a:r>
              <a:r>
                <a:rPr lang="en-US" sz="1451" strike="noStrike" u="none">
                  <a:solidFill>
                    <a:srgbClr val="233E7A"/>
                  </a:solidFill>
                  <a:latin typeface="Avenir"/>
                  <a:ea typeface="Avenir"/>
                  <a:cs typeface="Avenir"/>
                  <a:sym typeface="Avenir"/>
                </a:rPr>
                <a:t>sion</a:t>
              </a:r>
              <a:r>
                <a:rPr lang="en-US" sz="1451" strike="noStrike" u="none">
                  <a:solidFill>
                    <a:srgbClr val="233E7A"/>
                  </a:solidFill>
                  <a:latin typeface="Avenir"/>
                  <a:ea typeface="Avenir"/>
                  <a:cs typeface="Avenir"/>
                  <a:sym typeface="Avenir"/>
                </a:rPr>
                <a:t>.</a:t>
              </a:r>
              <a:r>
                <a:rPr lang="en-US" sz="1451" strike="noStrike" u="none">
                  <a:solidFill>
                    <a:srgbClr val="233E7A"/>
                  </a:solidFill>
                  <a:latin typeface="Avenir"/>
                  <a:ea typeface="Avenir"/>
                  <a:cs typeface="Avenir"/>
                  <a:sym typeface="Avenir"/>
                </a:rPr>
                <a:t> This appro</a:t>
              </a:r>
              <a:r>
                <a:rPr lang="en-US" sz="1451" strike="noStrike" u="none">
                  <a:solidFill>
                    <a:srgbClr val="233E7A"/>
                  </a:solidFill>
                  <a:latin typeface="Avenir"/>
                  <a:ea typeface="Avenir"/>
                  <a:cs typeface="Avenir"/>
                  <a:sym typeface="Avenir"/>
                </a:rPr>
                <a:t>a</a:t>
              </a:r>
              <a:r>
                <a:rPr lang="en-US" sz="1451" strike="noStrike" u="none">
                  <a:solidFill>
                    <a:srgbClr val="233E7A"/>
                  </a:solidFill>
                  <a:latin typeface="Avenir"/>
                  <a:ea typeface="Avenir"/>
                  <a:cs typeface="Avenir"/>
                  <a:sym typeface="Avenir"/>
                </a:rPr>
                <a:t>c</a:t>
              </a:r>
              <a:r>
                <a:rPr lang="en-US" sz="1451" strike="noStrike" u="none">
                  <a:solidFill>
                    <a:srgbClr val="233E7A"/>
                  </a:solidFill>
                  <a:latin typeface="Avenir"/>
                  <a:ea typeface="Avenir"/>
                  <a:cs typeface="Avenir"/>
                  <a:sym typeface="Avenir"/>
                </a:rPr>
                <a:t>h allow</a:t>
              </a:r>
              <a:r>
                <a:rPr lang="en-US" sz="1451" strike="noStrike" u="none">
                  <a:solidFill>
                    <a:srgbClr val="233E7A"/>
                  </a:solidFill>
                  <a:latin typeface="Avenir"/>
                  <a:ea typeface="Avenir"/>
                  <a:cs typeface="Avenir"/>
                  <a:sym typeface="Avenir"/>
                </a:rPr>
                <a:t>s for accelerated locali</a:t>
              </a:r>
              <a:r>
                <a:rPr lang="en-US" sz="1451" strike="noStrike" u="none">
                  <a:solidFill>
                    <a:srgbClr val="233E7A"/>
                  </a:solidFill>
                  <a:latin typeface="Avenir"/>
                  <a:ea typeface="Avenir"/>
                  <a:cs typeface="Avenir"/>
                  <a:sym typeface="Avenir"/>
                </a:rPr>
                <a:t>za</a:t>
              </a:r>
              <a:r>
                <a:rPr lang="en-US" sz="1451" strike="noStrike" u="none">
                  <a:solidFill>
                    <a:srgbClr val="233E7A"/>
                  </a:solidFill>
                  <a:latin typeface="Avenir"/>
                  <a:ea typeface="Avenir"/>
                  <a:cs typeface="Avenir"/>
                  <a:sym typeface="Avenir"/>
                </a:rPr>
                <a:t>ti</a:t>
              </a:r>
              <a:r>
                <a:rPr lang="en-US" sz="1451" strike="noStrike" u="none">
                  <a:solidFill>
                    <a:srgbClr val="233E7A"/>
                  </a:solidFill>
                  <a:latin typeface="Avenir"/>
                  <a:ea typeface="Avenir"/>
                  <a:cs typeface="Avenir"/>
                  <a:sym typeface="Avenir"/>
                </a:rPr>
                <a:t>on</a:t>
              </a:r>
              <a:r>
                <a:rPr lang="en-US" sz="1451" strike="noStrike" u="none">
                  <a:solidFill>
                    <a:srgbClr val="233E7A"/>
                  </a:solidFill>
                  <a:latin typeface="Avenir"/>
                  <a:ea typeface="Avenir"/>
                  <a:cs typeface="Avenir"/>
                  <a:sym typeface="Avenir"/>
                </a:rPr>
                <a:t> in new markets while leveraging e</a:t>
              </a:r>
              <a:r>
                <a:rPr lang="en-US" sz="1451" strike="noStrike" u="none">
                  <a:solidFill>
                    <a:srgbClr val="233E7A"/>
                  </a:solidFill>
                  <a:latin typeface="Avenir"/>
                  <a:ea typeface="Avenir"/>
                  <a:cs typeface="Avenir"/>
                  <a:sym typeface="Avenir"/>
                </a:rPr>
                <a:t>xis</a:t>
              </a:r>
              <a:r>
                <a:rPr lang="en-US" sz="1451" strike="noStrike" u="none">
                  <a:solidFill>
                    <a:srgbClr val="233E7A"/>
                  </a:solidFill>
                  <a:latin typeface="Avenir"/>
                  <a:ea typeface="Avenir"/>
                  <a:cs typeface="Avenir"/>
                  <a:sym typeface="Avenir"/>
                </a:rPr>
                <a:t>ting</a:t>
              </a:r>
              <a:r>
                <a:rPr lang="en-US" sz="1451" strike="noStrike" u="none">
                  <a:solidFill>
                    <a:srgbClr val="233E7A"/>
                  </a:solidFill>
                  <a:latin typeface="Avenir"/>
                  <a:ea typeface="Avenir"/>
                  <a:cs typeface="Avenir"/>
                  <a:sym typeface="Avenir"/>
                </a:rPr>
                <a:t> </a:t>
              </a:r>
              <a:r>
                <a:rPr lang="en-US" sz="1451" strike="noStrike" u="none">
                  <a:solidFill>
                    <a:srgbClr val="233E7A"/>
                  </a:solidFill>
                  <a:latin typeface="Avenir"/>
                  <a:ea typeface="Avenir"/>
                  <a:cs typeface="Avenir"/>
                  <a:sym typeface="Avenir"/>
                </a:rPr>
                <a:t>operational foun</a:t>
              </a:r>
              <a:r>
                <a:rPr lang="en-US" sz="1451" strike="noStrike" u="none">
                  <a:solidFill>
                    <a:srgbClr val="233E7A"/>
                  </a:solidFill>
                  <a:latin typeface="Avenir"/>
                  <a:ea typeface="Avenir"/>
                  <a:cs typeface="Avenir"/>
                  <a:sym typeface="Avenir"/>
                </a:rPr>
                <a:t>da</a:t>
              </a:r>
              <a:r>
                <a:rPr lang="en-US" sz="1451" strike="noStrike" u="none">
                  <a:solidFill>
                    <a:srgbClr val="233E7A"/>
                  </a:solidFill>
                  <a:latin typeface="Avenir"/>
                  <a:ea typeface="Avenir"/>
                  <a:cs typeface="Avenir"/>
                  <a:sym typeface="Avenir"/>
                </a:rPr>
                <a:t>t</a:t>
              </a:r>
              <a:r>
                <a:rPr lang="en-US" sz="1451" strike="noStrike" u="none">
                  <a:solidFill>
                    <a:srgbClr val="233E7A"/>
                  </a:solidFill>
                  <a:latin typeface="Avenir"/>
                  <a:ea typeface="Avenir"/>
                  <a:cs typeface="Avenir"/>
                  <a:sym typeface="Avenir"/>
                </a:rPr>
                <a:t>i</a:t>
              </a:r>
              <a:r>
                <a:rPr lang="en-US" sz="1451" strike="noStrike" u="none">
                  <a:solidFill>
                    <a:srgbClr val="233E7A"/>
                  </a:solidFill>
                  <a:latin typeface="Avenir"/>
                  <a:ea typeface="Avenir"/>
                  <a:cs typeface="Avenir"/>
                  <a:sym typeface="Avenir"/>
                </a:rPr>
                <a:t>o</a:t>
              </a:r>
              <a:r>
                <a:rPr lang="en-US" sz="1451" strike="noStrike" u="none">
                  <a:solidFill>
                    <a:srgbClr val="233E7A"/>
                  </a:solidFill>
                  <a:latin typeface="Avenir"/>
                  <a:ea typeface="Avenir"/>
                  <a:cs typeface="Avenir"/>
                  <a:sym typeface="Avenir"/>
                </a:rPr>
                <a:t>ns</a:t>
              </a:r>
              <a:r>
                <a:rPr lang="en-US" sz="1451" strike="noStrike" u="none">
                  <a:solidFill>
                    <a:srgbClr val="233E7A"/>
                  </a:solidFill>
                  <a:latin typeface="Avenir"/>
                  <a:ea typeface="Avenir"/>
                  <a:cs typeface="Avenir"/>
                  <a:sym typeface="Avenir"/>
                </a:rPr>
                <a:t> rat</a:t>
              </a:r>
              <a:r>
                <a:rPr lang="en-US" sz="1451" strike="noStrike" u="none">
                  <a:solidFill>
                    <a:srgbClr val="233E7A"/>
                  </a:solidFill>
                  <a:latin typeface="Avenir"/>
                  <a:ea typeface="Avenir"/>
                  <a:cs typeface="Avenir"/>
                  <a:sym typeface="Avenir"/>
                </a:rPr>
                <a:t>h</a:t>
              </a:r>
              <a:r>
                <a:rPr lang="en-US" sz="1451" strike="noStrike" u="none">
                  <a:solidFill>
                    <a:srgbClr val="233E7A"/>
                  </a:solidFill>
                  <a:latin typeface="Avenir"/>
                  <a:ea typeface="Avenir"/>
                  <a:cs typeface="Avenir"/>
                  <a:sym typeface="Avenir"/>
                </a:rPr>
                <a:t>er t</a:t>
              </a:r>
              <a:r>
                <a:rPr lang="en-US" sz="1451" strike="noStrike" u="none">
                  <a:solidFill>
                    <a:srgbClr val="233E7A"/>
                  </a:solidFill>
                  <a:latin typeface="Avenir"/>
                  <a:ea typeface="Avenir"/>
                  <a:cs typeface="Avenir"/>
                  <a:sym typeface="Avenir"/>
                </a:rPr>
                <a:t>h</a:t>
              </a:r>
              <a:r>
                <a:rPr lang="en-US" sz="1451" strike="noStrike" u="none">
                  <a:solidFill>
                    <a:srgbClr val="233E7A"/>
                  </a:solidFill>
                  <a:latin typeface="Avenir"/>
                  <a:ea typeface="Avenir"/>
                  <a:cs typeface="Avenir"/>
                  <a:sym typeface="Avenir"/>
                </a:rPr>
                <a:t>an b</a:t>
              </a:r>
              <a:r>
                <a:rPr lang="en-US" sz="1451" strike="noStrike" u="none">
                  <a:solidFill>
                    <a:srgbClr val="233E7A"/>
                  </a:solidFill>
                  <a:latin typeface="Avenir"/>
                  <a:ea typeface="Avenir"/>
                  <a:cs typeface="Avenir"/>
                  <a:sym typeface="Avenir"/>
                </a:rPr>
                <a:t>u</a:t>
              </a:r>
              <a:r>
                <a:rPr lang="en-US" sz="1451" strike="noStrike" u="none">
                  <a:solidFill>
                    <a:srgbClr val="233E7A"/>
                  </a:solidFill>
                  <a:latin typeface="Avenir"/>
                  <a:ea typeface="Avenir"/>
                  <a:cs typeface="Avenir"/>
                  <a:sym typeface="Avenir"/>
                </a:rPr>
                <a:t>ilding p</a:t>
              </a:r>
              <a:r>
                <a:rPr lang="en-US" sz="1451" strike="noStrike" u="none">
                  <a:solidFill>
                    <a:srgbClr val="233E7A"/>
                  </a:solidFill>
                  <a:latin typeface="Avenir"/>
                  <a:ea typeface="Avenir"/>
                  <a:cs typeface="Avenir"/>
                  <a:sym typeface="Avenir"/>
                </a:rPr>
                <a:t>rese</a:t>
              </a:r>
              <a:r>
                <a:rPr lang="en-US" sz="1451" strike="noStrike" u="none">
                  <a:solidFill>
                    <a:srgbClr val="233E7A"/>
                  </a:solidFill>
                  <a:latin typeface="Avenir"/>
                  <a:ea typeface="Avenir"/>
                  <a:cs typeface="Avenir"/>
                  <a:sym typeface="Avenir"/>
                </a:rPr>
                <a:t>nce from zero.</a:t>
              </a: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REAL-WORLD M&amp;A</a:t>
            </a:r>
            <a:r>
              <a:rPr lang="en-US" b="true" sz="2019" strike="noStrike" u="none">
                <a:solidFill>
                  <a:srgbClr val="233E7A"/>
                </a:solidFill>
                <a:latin typeface="Avenir Bold"/>
                <a:ea typeface="Avenir Bold"/>
                <a:cs typeface="Avenir Bold"/>
                <a:sym typeface="Avenir Bold"/>
              </a:rPr>
              <a:t> CASES</a:t>
            </a:r>
          </a:p>
        </p:txBody>
      </p:sp>
      <p:grpSp>
        <p:nvGrpSpPr>
          <p:cNvPr name="Group 20" id="20"/>
          <p:cNvGrpSpPr/>
          <p:nvPr/>
        </p:nvGrpSpPr>
        <p:grpSpPr>
          <a:xfrm rot="0">
            <a:off x="4842494" y="1835818"/>
            <a:ext cx="15890" cy="3549996"/>
            <a:chOff x="0" y="0"/>
            <a:chExt cx="38100" cy="8512175"/>
          </a:xfrm>
        </p:grpSpPr>
        <p:sp>
          <p:nvSpPr>
            <p:cNvPr name="Freeform 21" id="21"/>
            <p:cNvSpPr/>
            <p:nvPr/>
          </p:nvSpPr>
          <p:spPr>
            <a:xfrm flipH="false" flipV="false" rot="0">
              <a:off x="0" y="0"/>
              <a:ext cx="38100" cy="8512175"/>
            </a:xfrm>
            <a:custGeom>
              <a:avLst/>
              <a:gdLst/>
              <a:ahLst/>
              <a:cxnLst/>
              <a:rect r="r" b="b" t="t" l="l"/>
              <a:pathLst>
                <a:path h="8512175" w="38100">
                  <a:moveTo>
                    <a:pt x="0" y="15240"/>
                  </a:moveTo>
                  <a:cubicBezTo>
                    <a:pt x="0" y="6858"/>
                    <a:pt x="6858" y="0"/>
                    <a:pt x="15240" y="0"/>
                  </a:cubicBezTo>
                  <a:lnTo>
                    <a:pt x="22860" y="0"/>
                  </a:lnTo>
                  <a:cubicBezTo>
                    <a:pt x="31242" y="0"/>
                    <a:pt x="38100" y="6858"/>
                    <a:pt x="38100" y="15240"/>
                  </a:cubicBezTo>
                  <a:lnTo>
                    <a:pt x="38100" y="8496935"/>
                  </a:lnTo>
                  <a:cubicBezTo>
                    <a:pt x="38100" y="8505317"/>
                    <a:pt x="31242" y="8512175"/>
                    <a:pt x="22860" y="8512175"/>
                  </a:cubicBezTo>
                  <a:lnTo>
                    <a:pt x="15240" y="8512175"/>
                  </a:lnTo>
                  <a:cubicBezTo>
                    <a:pt x="6858" y="8512175"/>
                    <a:pt x="0" y="8505317"/>
                    <a:pt x="0" y="8496935"/>
                  </a:cubicBezTo>
                  <a:close/>
                </a:path>
              </a:pathLst>
            </a:custGeom>
            <a:solidFill>
              <a:srgbClr val="B2CBE5"/>
            </a:solidFill>
          </p:spPr>
        </p:sp>
      </p:grpSp>
      <p:grpSp>
        <p:nvGrpSpPr>
          <p:cNvPr name="Group 22" id="22"/>
          <p:cNvGrpSpPr/>
          <p:nvPr/>
        </p:nvGrpSpPr>
        <p:grpSpPr>
          <a:xfrm rot="0">
            <a:off x="4352896" y="2107928"/>
            <a:ext cx="373405" cy="15890"/>
            <a:chOff x="0" y="0"/>
            <a:chExt cx="895350" cy="38100"/>
          </a:xfrm>
        </p:grpSpPr>
        <p:sp>
          <p:nvSpPr>
            <p:cNvPr name="Freeform 23" id="23"/>
            <p:cNvSpPr/>
            <p:nvPr/>
          </p:nvSpPr>
          <p:spPr>
            <a:xfrm flipH="false" flipV="false" rot="0">
              <a:off x="0" y="0"/>
              <a:ext cx="895350" cy="38100"/>
            </a:xfrm>
            <a:custGeom>
              <a:avLst/>
              <a:gdLst/>
              <a:ahLst/>
              <a:cxnLst/>
              <a:rect r="r" b="b" t="t" l="l"/>
              <a:pathLst>
                <a:path h="38100" w="895350">
                  <a:moveTo>
                    <a:pt x="0" y="15240"/>
                  </a:moveTo>
                  <a:cubicBezTo>
                    <a:pt x="0" y="6858"/>
                    <a:pt x="6858" y="0"/>
                    <a:pt x="15240" y="0"/>
                  </a:cubicBezTo>
                  <a:lnTo>
                    <a:pt x="880110" y="0"/>
                  </a:lnTo>
                  <a:cubicBezTo>
                    <a:pt x="888492" y="0"/>
                    <a:pt x="895350" y="6858"/>
                    <a:pt x="895350" y="15240"/>
                  </a:cubicBezTo>
                  <a:lnTo>
                    <a:pt x="895350" y="22860"/>
                  </a:lnTo>
                  <a:cubicBezTo>
                    <a:pt x="895350" y="31242"/>
                    <a:pt x="888492" y="38100"/>
                    <a:pt x="880110" y="38100"/>
                  </a:cubicBezTo>
                  <a:lnTo>
                    <a:pt x="15240" y="38100"/>
                  </a:lnTo>
                  <a:cubicBezTo>
                    <a:pt x="6858" y="38100"/>
                    <a:pt x="0" y="31242"/>
                    <a:pt x="0" y="22860"/>
                  </a:cubicBezTo>
                  <a:close/>
                </a:path>
              </a:pathLst>
            </a:custGeom>
            <a:solidFill>
              <a:srgbClr val="B2CBE5"/>
            </a:solidFill>
          </p:spPr>
        </p:sp>
      </p:grpSp>
      <p:grpSp>
        <p:nvGrpSpPr>
          <p:cNvPr name="Group 24" id="24"/>
          <p:cNvGrpSpPr/>
          <p:nvPr/>
        </p:nvGrpSpPr>
        <p:grpSpPr>
          <a:xfrm rot="0">
            <a:off x="4707764" y="1973197"/>
            <a:ext cx="285351" cy="285351"/>
            <a:chOff x="0" y="0"/>
            <a:chExt cx="684213" cy="684213"/>
          </a:xfrm>
        </p:grpSpPr>
        <p:sp>
          <p:nvSpPr>
            <p:cNvPr name="Freeform 25" id="25"/>
            <p:cNvSpPr/>
            <p:nvPr/>
          </p:nvSpPr>
          <p:spPr>
            <a:xfrm flipH="false" flipV="false" rot="0">
              <a:off x="6350" y="6350"/>
              <a:ext cx="671449" cy="671449"/>
            </a:xfrm>
            <a:custGeom>
              <a:avLst/>
              <a:gdLst/>
              <a:ahLst/>
              <a:cxnLst/>
              <a:rect r="r" b="b" t="t" l="l"/>
              <a:pathLst>
                <a:path h="671449" w="671449">
                  <a:moveTo>
                    <a:pt x="0" y="15240"/>
                  </a:moveTo>
                  <a:cubicBezTo>
                    <a:pt x="0" y="6858"/>
                    <a:pt x="6858" y="0"/>
                    <a:pt x="15240" y="0"/>
                  </a:cubicBezTo>
                  <a:lnTo>
                    <a:pt x="656209" y="0"/>
                  </a:lnTo>
                  <a:cubicBezTo>
                    <a:pt x="664591" y="0"/>
                    <a:pt x="671449" y="6858"/>
                    <a:pt x="671449" y="15240"/>
                  </a:cubicBezTo>
                  <a:lnTo>
                    <a:pt x="671449" y="656209"/>
                  </a:lnTo>
                  <a:cubicBezTo>
                    <a:pt x="671449" y="664591"/>
                    <a:pt x="664591" y="671449"/>
                    <a:pt x="656209" y="671449"/>
                  </a:cubicBezTo>
                  <a:lnTo>
                    <a:pt x="15240" y="671449"/>
                  </a:lnTo>
                  <a:cubicBezTo>
                    <a:pt x="6858" y="671449"/>
                    <a:pt x="0" y="664591"/>
                    <a:pt x="0" y="656209"/>
                  </a:cubicBezTo>
                  <a:close/>
                </a:path>
              </a:pathLst>
            </a:custGeom>
            <a:solidFill>
              <a:srgbClr val="CCE5FF"/>
            </a:solidFill>
          </p:spPr>
        </p:sp>
        <p:sp>
          <p:nvSpPr>
            <p:cNvPr name="Freeform 26" id="26"/>
            <p:cNvSpPr/>
            <p:nvPr/>
          </p:nvSpPr>
          <p:spPr>
            <a:xfrm flipH="false" flipV="false" rot="0">
              <a:off x="0" y="0"/>
              <a:ext cx="684149" cy="684149"/>
            </a:xfrm>
            <a:custGeom>
              <a:avLst/>
              <a:gdLst/>
              <a:ahLst/>
              <a:cxnLst/>
              <a:rect r="r" b="b" t="t" l="l"/>
              <a:pathLst>
                <a:path h="684149" w="684149">
                  <a:moveTo>
                    <a:pt x="0" y="21590"/>
                  </a:moveTo>
                  <a:cubicBezTo>
                    <a:pt x="0" y="9652"/>
                    <a:pt x="9652" y="0"/>
                    <a:pt x="21590" y="0"/>
                  </a:cubicBezTo>
                  <a:lnTo>
                    <a:pt x="662559" y="0"/>
                  </a:lnTo>
                  <a:lnTo>
                    <a:pt x="662559" y="6350"/>
                  </a:lnTo>
                  <a:lnTo>
                    <a:pt x="662559" y="0"/>
                  </a:lnTo>
                  <a:cubicBezTo>
                    <a:pt x="674497" y="0"/>
                    <a:pt x="684149" y="9652"/>
                    <a:pt x="684149" y="21590"/>
                  </a:cubicBezTo>
                  <a:lnTo>
                    <a:pt x="677799" y="21590"/>
                  </a:lnTo>
                  <a:lnTo>
                    <a:pt x="684149" y="21590"/>
                  </a:lnTo>
                  <a:lnTo>
                    <a:pt x="684149" y="662559"/>
                  </a:lnTo>
                  <a:lnTo>
                    <a:pt x="677799" y="662559"/>
                  </a:lnTo>
                  <a:lnTo>
                    <a:pt x="684149" y="662559"/>
                  </a:lnTo>
                  <a:cubicBezTo>
                    <a:pt x="684149" y="674497"/>
                    <a:pt x="674497" y="684149"/>
                    <a:pt x="662559" y="684149"/>
                  </a:cubicBezTo>
                  <a:lnTo>
                    <a:pt x="662559" y="677799"/>
                  </a:lnTo>
                  <a:lnTo>
                    <a:pt x="662559" y="684149"/>
                  </a:lnTo>
                  <a:lnTo>
                    <a:pt x="21590" y="684149"/>
                  </a:lnTo>
                  <a:lnTo>
                    <a:pt x="21590" y="677799"/>
                  </a:lnTo>
                  <a:lnTo>
                    <a:pt x="21590" y="684149"/>
                  </a:lnTo>
                  <a:cubicBezTo>
                    <a:pt x="9652" y="684149"/>
                    <a:pt x="0" y="674497"/>
                    <a:pt x="0" y="662559"/>
                  </a:cubicBezTo>
                  <a:lnTo>
                    <a:pt x="0" y="21590"/>
                  </a:lnTo>
                  <a:lnTo>
                    <a:pt x="6350" y="21590"/>
                  </a:lnTo>
                  <a:lnTo>
                    <a:pt x="0" y="21590"/>
                  </a:lnTo>
                  <a:moveTo>
                    <a:pt x="12700" y="21590"/>
                  </a:moveTo>
                  <a:lnTo>
                    <a:pt x="12700" y="662559"/>
                  </a:lnTo>
                  <a:lnTo>
                    <a:pt x="6350" y="662559"/>
                  </a:lnTo>
                  <a:lnTo>
                    <a:pt x="12700" y="662559"/>
                  </a:lnTo>
                  <a:cubicBezTo>
                    <a:pt x="12700" y="667512"/>
                    <a:pt x="16637" y="671449"/>
                    <a:pt x="21590" y="671449"/>
                  </a:cubicBezTo>
                  <a:lnTo>
                    <a:pt x="662559" y="671449"/>
                  </a:lnTo>
                  <a:cubicBezTo>
                    <a:pt x="667512" y="671449"/>
                    <a:pt x="671449" y="667512"/>
                    <a:pt x="671449" y="662559"/>
                  </a:cubicBezTo>
                  <a:lnTo>
                    <a:pt x="671449" y="21590"/>
                  </a:lnTo>
                  <a:cubicBezTo>
                    <a:pt x="671449" y="16637"/>
                    <a:pt x="667512" y="12700"/>
                    <a:pt x="662559"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27" id="27" descr="preencoded.png"/>
          <p:cNvSpPr/>
          <p:nvPr/>
        </p:nvSpPr>
        <p:spPr>
          <a:xfrm flipH="false" flipV="false" rot="0">
            <a:off x="4757087" y="1999184"/>
            <a:ext cx="186703" cy="233378"/>
          </a:xfrm>
          <a:custGeom>
            <a:avLst/>
            <a:gdLst/>
            <a:ahLst/>
            <a:cxnLst/>
            <a:rect r="r" b="b" t="t" l="l"/>
            <a:pathLst>
              <a:path h="233378" w="186703">
                <a:moveTo>
                  <a:pt x="0" y="0"/>
                </a:moveTo>
                <a:lnTo>
                  <a:pt x="186703" y="0"/>
                </a:lnTo>
                <a:lnTo>
                  <a:pt x="186703" y="233378"/>
                </a:lnTo>
                <a:lnTo>
                  <a:pt x="0" y="233378"/>
                </a:lnTo>
                <a:lnTo>
                  <a:pt x="0" y="0"/>
                </a:lnTo>
                <a:close/>
              </a:path>
            </a:pathLst>
          </a:custGeom>
          <a:blipFill>
            <a:blip r:embed="rId12"/>
            <a:stretch>
              <a:fillRect l="0" t="-285" r="0" b="-285"/>
            </a:stretch>
          </a:blipFill>
        </p:spPr>
      </p:sp>
      <p:grpSp>
        <p:nvGrpSpPr>
          <p:cNvPr name="Group 28" id="28"/>
          <p:cNvGrpSpPr/>
          <p:nvPr/>
        </p:nvGrpSpPr>
        <p:grpSpPr>
          <a:xfrm rot="0">
            <a:off x="1667774" y="1960287"/>
            <a:ext cx="2560241" cy="286846"/>
            <a:chOff x="0" y="0"/>
            <a:chExt cx="6138941" cy="687799"/>
          </a:xfrm>
        </p:grpSpPr>
        <p:sp>
          <p:nvSpPr>
            <p:cNvPr name="Freeform 29" id="29"/>
            <p:cNvSpPr/>
            <p:nvPr/>
          </p:nvSpPr>
          <p:spPr>
            <a:xfrm flipH="false" flipV="false" rot="0">
              <a:off x="0" y="0"/>
              <a:ext cx="6138941" cy="687799"/>
            </a:xfrm>
            <a:custGeom>
              <a:avLst/>
              <a:gdLst/>
              <a:ahLst/>
              <a:cxnLst/>
              <a:rect r="r" b="b" t="t" l="l"/>
              <a:pathLst>
                <a:path h="687799" w="6138941">
                  <a:moveTo>
                    <a:pt x="0" y="0"/>
                  </a:moveTo>
                  <a:lnTo>
                    <a:pt x="6138941" y="0"/>
                  </a:lnTo>
                  <a:lnTo>
                    <a:pt x="6138941" y="687799"/>
                  </a:lnTo>
                  <a:lnTo>
                    <a:pt x="0" y="687799"/>
                  </a:lnTo>
                  <a:close/>
                </a:path>
              </a:pathLst>
            </a:custGeom>
            <a:solidFill>
              <a:srgbClr val="000000">
                <a:alpha val="0"/>
              </a:srgbClr>
            </a:solidFill>
            <a:ln cap="sq">
              <a:noFill/>
              <a:prstDash val="solid"/>
              <a:miter/>
            </a:ln>
          </p:spPr>
        </p:sp>
        <p:sp>
          <p:nvSpPr>
            <p:cNvPr name="TextBox 30" id="30"/>
            <p:cNvSpPr txBox="true"/>
            <p:nvPr/>
          </p:nvSpPr>
          <p:spPr>
            <a:xfrm>
              <a:off x="0" y="-47625"/>
              <a:ext cx="6138941" cy="735424"/>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Fiat-Chrysler → Stellantis</a:t>
              </a:r>
            </a:p>
          </p:txBody>
        </p:sp>
      </p:grpSp>
      <p:grpSp>
        <p:nvGrpSpPr>
          <p:cNvPr name="Group 31" id="31"/>
          <p:cNvGrpSpPr/>
          <p:nvPr/>
        </p:nvGrpSpPr>
        <p:grpSpPr>
          <a:xfrm rot="0">
            <a:off x="224970" y="2229416"/>
            <a:ext cx="4003044" cy="1712651"/>
            <a:chOff x="0" y="0"/>
            <a:chExt cx="9598494" cy="4106591"/>
          </a:xfrm>
        </p:grpSpPr>
        <p:sp>
          <p:nvSpPr>
            <p:cNvPr name="Freeform 32" id="32"/>
            <p:cNvSpPr/>
            <p:nvPr/>
          </p:nvSpPr>
          <p:spPr>
            <a:xfrm flipH="false" flipV="false" rot="0">
              <a:off x="0" y="0"/>
              <a:ext cx="9598494" cy="4106591"/>
            </a:xfrm>
            <a:custGeom>
              <a:avLst/>
              <a:gdLst/>
              <a:ahLst/>
              <a:cxnLst/>
              <a:rect r="r" b="b" t="t" l="l"/>
              <a:pathLst>
                <a:path h="4106591" w="9598494">
                  <a:moveTo>
                    <a:pt x="0" y="0"/>
                  </a:moveTo>
                  <a:lnTo>
                    <a:pt x="9598494" y="0"/>
                  </a:lnTo>
                  <a:lnTo>
                    <a:pt x="9598494" y="4106591"/>
                  </a:lnTo>
                  <a:lnTo>
                    <a:pt x="0" y="4106591"/>
                  </a:lnTo>
                  <a:close/>
                </a:path>
              </a:pathLst>
            </a:custGeom>
            <a:solidFill>
              <a:srgbClr val="000000">
                <a:alpha val="0"/>
              </a:srgbClr>
            </a:solidFill>
            <a:ln cap="sq">
              <a:noFill/>
              <a:prstDash val="solid"/>
              <a:miter/>
            </a:ln>
          </p:spPr>
        </p:sp>
        <p:sp>
          <p:nvSpPr>
            <p:cNvPr name="TextBox 33" id="33"/>
            <p:cNvSpPr txBox="true"/>
            <p:nvPr/>
          </p:nvSpPr>
          <p:spPr>
            <a:xfrm>
              <a:off x="0" y="-66675"/>
              <a:ext cx="9598494" cy="4173266"/>
            </a:xfrm>
            <a:prstGeom prst="rect">
              <a:avLst/>
            </a:prstGeom>
          </p:spPr>
          <p:txBody>
            <a:bodyPr anchor="t" rtlCol="false" tIns="0" lIns="0" bIns="0" rIns="0"/>
            <a:lstStyle/>
            <a:p>
              <a:pPr algn="r" marL="0" indent="0" lvl="0">
                <a:lnSpc>
                  <a:spcPts val="1997"/>
                </a:lnSpc>
                <a:spcBef>
                  <a:spcPct val="0"/>
                </a:spcBef>
              </a:pPr>
              <a:r>
                <a:rPr lang="en-US" sz="1266" strike="noStrike" u="none">
                  <a:solidFill>
                    <a:srgbClr val="233E7A"/>
                  </a:solidFill>
                  <a:latin typeface="Avenir"/>
                  <a:ea typeface="Avenir"/>
                  <a:cs typeface="Avenir"/>
                  <a:sym typeface="Avenir"/>
                </a:rPr>
                <a:t>The formation of Stellantis triggered comprehensive reorganization of manufacturing facilities across North America and Europe. Less efficient plants faced closure while more advanced facilities received investment upgrades. Administrative operations consolidated into dual headquarters in Amsterdam and Detroit, creating centralized decision hubs.</a:t>
              </a:r>
            </a:p>
          </p:txBody>
        </p:sp>
      </p:grpSp>
      <p:grpSp>
        <p:nvGrpSpPr>
          <p:cNvPr name="Group 34" id="34"/>
          <p:cNvGrpSpPr/>
          <p:nvPr/>
        </p:nvGrpSpPr>
        <p:grpSpPr>
          <a:xfrm rot="0">
            <a:off x="4974576" y="2730352"/>
            <a:ext cx="373405" cy="15890"/>
            <a:chOff x="0" y="0"/>
            <a:chExt cx="895350" cy="38100"/>
          </a:xfrm>
        </p:grpSpPr>
        <p:sp>
          <p:nvSpPr>
            <p:cNvPr name="Freeform 35" id="35"/>
            <p:cNvSpPr/>
            <p:nvPr/>
          </p:nvSpPr>
          <p:spPr>
            <a:xfrm flipH="false" flipV="false" rot="0">
              <a:off x="0" y="0"/>
              <a:ext cx="895350" cy="38100"/>
            </a:xfrm>
            <a:custGeom>
              <a:avLst/>
              <a:gdLst/>
              <a:ahLst/>
              <a:cxnLst/>
              <a:rect r="r" b="b" t="t" l="l"/>
              <a:pathLst>
                <a:path h="38100" w="895350">
                  <a:moveTo>
                    <a:pt x="0" y="15240"/>
                  </a:moveTo>
                  <a:cubicBezTo>
                    <a:pt x="0" y="6858"/>
                    <a:pt x="6858" y="0"/>
                    <a:pt x="15240" y="0"/>
                  </a:cubicBezTo>
                  <a:lnTo>
                    <a:pt x="880110" y="0"/>
                  </a:lnTo>
                  <a:cubicBezTo>
                    <a:pt x="888492" y="0"/>
                    <a:pt x="895350" y="6858"/>
                    <a:pt x="895350" y="15240"/>
                  </a:cubicBezTo>
                  <a:lnTo>
                    <a:pt x="895350" y="22860"/>
                  </a:lnTo>
                  <a:cubicBezTo>
                    <a:pt x="895350" y="31242"/>
                    <a:pt x="888492" y="38100"/>
                    <a:pt x="880110" y="38100"/>
                  </a:cubicBezTo>
                  <a:lnTo>
                    <a:pt x="15240" y="38100"/>
                  </a:lnTo>
                  <a:cubicBezTo>
                    <a:pt x="6858" y="38100"/>
                    <a:pt x="0" y="31242"/>
                    <a:pt x="0" y="22860"/>
                  </a:cubicBezTo>
                  <a:close/>
                </a:path>
              </a:pathLst>
            </a:custGeom>
            <a:solidFill>
              <a:srgbClr val="B2CBE5"/>
            </a:solidFill>
          </p:spPr>
        </p:sp>
      </p:grpSp>
      <p:grpSp>
        <p:nvGrpSpPr>
          <p:cNvPr name="Group 36" id="36"/>
          <p:cNvGrpSpPr/>
          <p:nvPr/>
        </p:nvGrpSpPr>
        <p:grpSpPr>
          <a:xfrm rot="0">
            <a:off x="4707764" y="2595622"/>
            <a:ext cx="285351" cy="285351"/>
            <a:chOff x="0" y="0"/>
            <a:chExt cx="684213" cy="684213"/>
          </a:xfrm>
        </p:grpSpPr>
        <p:sp>
          <p:nvSpPr>
            <p:cNvPr name="Freeform 37" id="37"/>
            <p:cNvSpPr/>
            <p:nvPr/>
          </p:nvSpPr>
          <p:spPr>
            <a:xfrm flipH="false" flipV="false" rot="0">
              <a:off x="6350" y="6350"/>
              <a:ext cx="671449" cy="671449"/>
            </a:xfrm>
            <a:custGeom>
              <a:avLst/>
              <a:gdLst/>
              <a:ahLst/>
              <a:cxnLst/>
              <a:rect r="r" b="b" t="t" l="l"/>
              <a:pathLst>
                <a:path h="671449" w="671449">
                  <a:moveTo>
                    <a:pt x="0" y="15240"/>
                  </a:moveTo>
                  <a:cubicBezTo>
                    <a:pt x="0" y="6858"/>
                    <a:pt x="6858" y="0"/>
                    <a:pt x="15240" y="0"/>
                  </a:cubicBezTo>
                  <a:lnTo>
                    <a:pt x="656209" y="0"/>
                  </a:lnTo>
                  <a:cubicBezTo>
                    <a:pt x="664591" y="0"/>
                    <a:pt x="671449" y="6858"/>
                    <a:pt x="671449" y="15240"/>
                  </a:cubicBezTo>
                  <a:lnTo>
                    <a:pt x="671449" y="656209"/>
                  </a:lnTo>
                  <a:cubicBezTo>
                    <a:pt x="671449" y="664591"/>
                    <a:pt x="664591" y="671449"/>
                    <a:pt x="656209" y="671449"/>
                  </a:cubicBezTo>
                  <a:lnTo>
                    <a:pt x="15240" y="671449"/>
                  </a:lnTo>
                  <a:cubicBezTo>
                    <a:pt x="6858" y="671449"/>
                    <a:pt x="0" y="664591"/>
                    <a:pt x="0" y="656209"/>
                  </a:cubicBezTo>
                  <a:close/>
                </a:path>
              </a:pathLst>
            </a:custGeom>
            <a:solidFill>
              <a:srgbClr val="CCE5FF"/>
            </a:solidFill>
          </p:spPr>
        </p:sp>
        <p:sp>
          <p:nvSpPr>
            <p:cNvPr name="Freeform 38" id="38"/>
            <p:cNvSpPr/>
            <p:nvPr/>
          </p:nvSpPr>
          <p:spPr>
            <a:xfrm flipH="false" flipV="false" rot="0">
              <a:off x="0" y="0"/>
              <a:ext cx="684149" cy="684149"/>
            </a:xfrm>
            <a:custGeom>
              <a:avLst/>
              <a:gdLst/>
              <a:ahLst/>
              <a:cxnLst/>
              <a:rect r="r" b="b" t="t" l="l"/>
              <a:pathLst>
                <a:path h="684149" w="684149">
                  <a:moveTo>
                    <a:pt x="0" y="21590"/>
                  </a:moveTo>
                  <a:cubicBezTo>
                    <a:pt x="0" y="9652"/>
                    <a:pt x="9652" y="0"/>
                    <a:pt x="21590" y="0"/>
                  </a:cubicBezTo>
                  <a:lnTo>
                    <a:pt x="662559" y="0"/>
                  </a:lnTo>
                  <a:lnTo>
                    <a:pt x="662559" y="6350"/>
                  </a:lnTo>
                  <a:lnTo>
                    <a:pt x="662559" y="0"/>
                  </a:lnTo>
                  <a:cubicBezTo>
                    <a:pt x="674497" y="0"/>
                    <a:pt x="684149" y="9652"/>
                    <a:pt x="684149" y="21590"/>
                  </a:cubicBezTo>
                  <a:lnTo>
                    <a:pt x="677799" y="21590"/>
                  </a:lnTo>
                  <a:lnTo>
                    <a:pt x="684149" y="21590"/>
                  </a:lnTo>
                  <a:lnTo>
                    <a:pt x="684149" y="662559"/>
                  </a:lnTo>
                  <a:lnTo>
                    <a:pt x="677799" y="662559"/>
                  </a:lnTo>
                  <a:lnTo>
                    <a:pt x="684149" y="662559"/>
                  </a:lnTo>
                  <a:cubicBezTo>
                    <a:pt x="684149" y="674497"/>
                    <a:pt x="674497" y="684149"/>
                    <a:pt x="662559" y="684149"/>
                  </a:cubicBezTo>
                  <a:lnTo>
                    <a:pt x="662559" y="677799"/>
                  </a:lnTo>
                  <a:lnTo>
                    <a:pt x="662559" y="684149"/>
                  </a:lnTo>
                  <a:lnTo>
                    <a:pt x="21590" y="684149"/>
                  </a:lnTo>
                  <a:lnTo>
                    <a:pt x="21590" y="677799"/>
                  </a:lnTo>
                  <a:lnTo>
                    <a:pt x="21590" y="684149"/>
                  </a:lnTo>
                  <a:cubicBezTo>
                    <a:pt x="9652" y="684149"/>
                    <a:pt x="0" y="674497"/>
                    <a:pt x="0" y="662559"/>
                  </a:cubicBezTo>
                  <a:lnTo>
                    <a:pt x="0" y="21590"/>
                  </a:lnTo>
                  <a:lnTo>
                    <a:pt x="6350" y="21590"/>
                  </a:lnTo>
                  <a:lnTo>
                    <a:pt x="0" y="21590"/>
                  </a:lnTo>
                  <a:moveTo>
                    <a:pt x="12700" y="21590"/>
                  </a:moveTo>
                  <a:lnTo>
                    <a:pt x="12700" y="662559"/>
                  </a:lnTo>
                  <a:lnTo>
                    <a:pt x="6350" y="662559"/>
                  </a:lnTo>
                  <a:lnTo>
                    <a:pt x="12700" y="662559"/>
                  </a:lnTo>
                  <a:cubicBezTo>
                    <a:pt x="12700" y="667512"/>
                    <a:pt x="16637" y="671449"/>
                    <a:pt x="21590" y="671449"/>
                  </a:cubicBezTo>
                  <a:lnTo>
                    <a:pt x="662559" y="671449"/>
                  </a:lnTo>
                  <a:cubicBezTo>
                    <a:pt x="667512" y="671449"/>
                    <a:pt x="671449" y="667512"/>
                    <a:pt x="671449" y="662559"/>
                  </a:cubicBezTo>
                  <a:lnTo>
                    <a:pt x="671449" y="21590"/>
                  </a:lnTo>
                  <a:cubicBezTo>
                    <a:pt x="671449" y="16637"/>
                    <a:pt x="667512" y="12700"/>
                    <a:pt x="662559"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39" id="39" descr="preencoded.png"/>
          <p:cNvSpPr/>
          <p:nvPr/>
        </p:nvSpPr>
        <p:spPr>
          <a:xfrm flipH="false" flipV="false" rot="0">
            <a:off x="4757087" y="2621608"/>
            <a:ext cx="186703" cy="233378"/>
          </a:xfrm>
          <a:custGeom>
            <a:avLst/>
            <a:gdLst/>
            <a:ahLst/>
            <a:cxnLst/>
            <a:rect r="r" b="b" t="t" l="l"/>
            <a:pathLst>
              <a:path h="233378" w="186703">
                <a:moveTo>
                  <a:pt x="0" y="0"/>
                </a:moveTo>
                <a:lnTo>
                  <a:pt x="186703" y="0"/>
                </a:lnTo>
                <a:lnTo>
                  <a:pt x="186703" y="233378"/>
                </a:lnTo>
                <a:lnTo>
                  <a:pt x="0" y="233378"/>
                </a:lnTo>
                <a:lnTo>
                  <a:pt x="0" y="0"/>
                </a:lnTo>
                <a:close/>
              </a:path>
            </a:pathLst>
          </a:custGeom>
          <a:blipFill>
            <a:blip r:embed="rId13"/>
            <a:stretch>
              <a:fillRect l="0" t="-285" r="0" b="-285"/>
            </a:stretch>
          </a:blipFill>
        </p:spPr>
      </p:sp>
      <p:grpSp>
        <p:nvGrpSpPr>
          <p:cNvPr name="Group 40" id="40"/>
          <p:cNvGrpSpPr/>
          <p:nvPr/>
        </p:nvGrpSpPr>
        <p:grpSpPr>
          <a:xfrm rot="0">
            <a:off x="5472863" y="2582711"/>
            <a:ext cx="3638299" cy="534496"/>
            <a:chOff x="0" y="0"/>
            <a:chExt cx="8723908" cy="1281613"/>
          </a:xfrm>
        </p:grpSpPr>
        <p:sp>
          <p:nvSpPr>
            <p:cNvPr name="Freeform 41" id="41"/>
            <p:cNvSpPr/>
            <p:nvPr/>
          </p:nvSpPr>
          <p:spPr>
            <a:xfrm flipH="false" flipV="false" rot="0">
              <a:off x="0" y="0"/>
              <a:ext cx="8723909" cy="1281613"/>
            </a:xfrm>
            <a:custGeom>
              <a:avLst/>
              <a:gdLst/>
              <a:ahLst/>
              <a:cxnLst/>
              <a:rect r="r" b="b" t="t" l="l"/>
              <a:pathLst>
                <a:path h="1281613" w="8723909">
                  <a:moveTo>
                    <a:pt x="0" y="0"/>
                  </a:moveTo>
                  <a:lnTo>
                    <a:pt x="8723909" y="0"/>
                  </a:lnTo>
                  <a:lnTo>
                    <a:pt x="8723909" y="1281613"/>
                  </a:lnTo>
                  <a:lnTo>
                    <a:pt x="0" y="1281613"/>
                  </a:lnTo>
                  <a:close/>
                </a:path>
              </a:pathLst>
            </a:custGeom>
            <a:solidFill>
              <a:srgbClr val="000000">
                <a:alpha val="0"/>
              </a:srgbClr>
            </a:solidFill>
            <a:ln cap="sq">
              <a:noFill/>
              <a:prstDash val="solid"/>
              <a:miter/>
            </a:ln>
          </p:spPr>
        </p:sp>
        <p:sp>
          <p:nvSpPr>
            <p:cNvPr name="TextBox 42" id="42"/>
            <p:cNvSpPr txBox="true"/>
            <p:nvPr/>
          </p:nvSpPr>
          <p:spPr>
            <a:xfrm>
              <a:off x="0" y="-47625"/>
              <a:ext cx="8723908" cy="1329238"/>
            </a:xfrm>
            <a:prstGeom prst="rect">
              <a:avLst/>
            </a:prstGeom>
          </p:spPr>
          <p:txBody>
            <a:bodyPr anchor="t" rtlCol="false" tIns="0" lIns="0" bIns="0" rIns="0"/>
            <a:lstStyle/>
            <a:p>
              <a:pPr algn="just"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Heineken's Acquisition of Cuauhtémoc Moctezuma</a:t>
              </a:r>
            </a:p>
          </p:txBody>
        </p:sp>
      </p:grpSp>
      <p:grpSp>
        <p:nvGrpSpPr>
          <p:cNvPr name="Group 43" id="43"/>
          <p:cNvGrpSpPr/>
          <p:nvPr/>
        </p:nvGrpSpPr>
        <p:grpSpPr>
          <a:xfrm rot="0">
            <a:off x="5469364" y="3173604"/>
            <a:ext cx="4057533" cy="1844351"/>
            <a:chOff x="0" y="0"/>
            <a:chExt cx="9729148" cy="4422381"/>
          </a:xfrm>
        </p:grpSpPr>
        <p:sp>
          <p:nvSpPr>
            <p:cNvPr name="Freeform 44" id="44"/>
            <p:cNvSpPr/>
            <p:nvPr/>
          </p:nvSpPr>
          <p:spPr>
            <a:xfrm flipH="false" flipV="false" rot="0">
              <a:off x="0" y="0"/>
              <a:ext cx="9729147" cy="4422381"/>
            </a:xfrm>
            <a:custGeom>
              <a:avLst/>
              <a:gdLst/>
              <a:ahLst/>
              <a:cxnLst/>
              <a:rect r="r" b="b" t="t" l="l"/>
              <a:pathLst>
                <a:path h="4422381" w="9729147">
                  <a:moveTo>
                    <a:pt x="0" y="0"/>
                  </a:moveTo>
                  <a:lnTo>
                    <a:pt x="9729147" y="0"/>
                  </a:lnTo>
                  <a:lnTo>
                    <a:pt x="9729147" y="4422381"/>
                  </a:lnTo>
                  <a:lnTo>
                    <a:pt x="0" y="4422381"/>
                  </a:lnTo>
                  <a:close/>
                </a:path>
              </a:pathLst>
            </a:custGeom>
            <a:solidFill>
              <a:srgbClr val="000000">
                <a:alpha val="0"/>
              </a:srgbClr>
            </a:solidFill>
            <a:ln cap="sq">
              <a:noFill/>
              <a:prstDash val="solid"/>
              <a:miter/>
            </a:ln>
          </p:spPr>
        </p:sp>
        <p:sp>
          <p:nvSpPr>
            <p:cNvPr name="TextBox 45" id="45"/>
            <p:cNvSpPr txBox="true"/>
            <p:nvPr/>
          </p:nvSpPr>
          <p:spPr>
            <a:xfrm>
              <a:off x="0" y="-76200"/>
              <a:ext cx="9729148" cy="4498581"/>
            </a:xfrm>
            <a:prstGeom prst="rect">
              <a:avLst/>
            </a:prstGeom>
          </p:spPr>
          <p:txBody>
            <a:bodyPr anchor="t" rtlCol="false" tIns="0" lIns="0" bIns="0" rIns="0"/>
            <a:lstStyle/>
            <a:p>
              <a:pPr algn="just" marL="0" indent="0" lvl="0">
                <a:lnSpc>
                  <a:spcPts val="2155"/>
                </a:lnSpc>
                <a:spcBef>
                  <a:spcPct val="0"/>
                </a:spcBef>
              </a:pPr>
              <a:r>
                <a:rPr lang="en-US" sz="1366" strike="noStrike" u="none">
                  <a:solidFill>
                    <a:srgbClr val="233E7A"/>
                  </a:solidFill>
                  <a:latin typeface="Avenir"/>
                  <a:ea typeface="Avenir"/>
                  <a:cs typeface="Avenir"/>
                  <a:sym typeface="Avenir"/>
                </a:rPr>
                <a:t>This strategic purchase gave Heineken direct production capacity in Mexico, a key growth market. The company consolidated administrative offices while maintaining production facilities, and redesigned logistics networks to integrate Mexican operations with its broader Latin American supply chain, creating regional distribution efficiencies.</a:t>
              </a:r>
            </a:p>
          </p:txBody>
        </p:sp>
      </p:grpSp>
      <p:grpSp>
        <p:nvGrpSpPr>
          <p:cNvPr name="Group 46" id="46"/>
          <p:cNvGrpSpPr/>
          <p:nvPr/>
        </p:nvGrpSpPr>
        <p:grpSpPr>
          <a:xfrm rot="0">
            <a:off x="4352896" y="4230510"/>
            <a:ext cx="373405" cy="15890"/>
            <a:chOff x="0" y="0"/>
            <a:chExt cx="895350" cy="38100"/>
          </a:xfrm>
        </p:grpSpPr>
        <p:sp>
          <p:nvSpPr>
            <p:cNvPr name="Freeform 47" id="47"/>
            <p:cNvSpPr/>
            <p:nvPr/>
          </p:nvSpPr>
          <p:spPr>
            <a:xfrm flipH="false" flipV="false" rot="0">
              <a:off x="0" y="0"/>
              <a:ext cx="895350" cy="38100"/>
            </a:xfrm>
            <a:custGeom>
              <a:avLst/>
              <a:gdLst/>
              <a:ahLst/>
              <a:cxnLst/>
              <a:rect r="r" b="b" t="t" l="l"/>
              <a:pathLst>
                <a:path h="38100" w="895350">
                  <a:moveTo>
                    <a:pt x="0" y="15240"/>
                  </a:moveTo>
                  <a:cubicBezTo>
                    <a:pt x="0" y="6858"/>
                    <a:pt x="6858" y="0"/>
                    <a:pt x="15240" y="0"/>
                  </a:cubicBezTo>
                  <a:lnTo>
                    <a:pt x="880110" y="0"/>
                  </a:lnTo>
                  <a:cubicBezTo>
                    <a:pt x="888492" y="0"/>
                    <a:pt x="895350" y="6858"/>
                    <a:pt x="895350" y="15240"/>
                  </a:cubicBezTo>
                  <a:lnTo>
                    <a:pt x="895350" y="22860"/>
                  </a:lnTo>
                  <a:cubicBezTo>
                    <a:pt x="895350" y="31242"/>
                    <a:pt x="888492" y="38100"/>
                    <a:pt x="880110" y="38100"/>
                  </a:cubicBezTo>
                  <a:lnTo>
                    <a:pt x="15240" y="38100"/>
                  </a:lnTo>
                  <a:cubicBezTo>
                    <a:pt x="6858" y="38100"/>
                    <a:pt x="0" y="31242"/>
                    <a:pt x="0" y="22860"/>
                  </a:cubicBezTo>
                  <a:close/>
                </a:path>
              </a:pathLst>
            </a:custGeom>
            <a:solidFill>
              <a:srgbClr val="B2CBE5"/>
            </a:solidFill>
          </p:spPr>
        </p:sp>
      </p:grpSp>
      <p:grpSp>
        <p:nvGrpSpPr>
          <p:cNvPr name="Group 48" id="48"/>
          <p:cNvGrpSpPr/>
          <p:nvPr/>
        </p:nvGrpSpPr>
        <p:grpSpPr>
          <a:xfrm rot="0">
            <a:off x="4699819" y="4095780"/>
            <a:ext cx="285351" cy="285351"/>
            <a:chOff x="0" y="0"/>
            <a:chExt cx="380468" cy="380468"/>
          </a:xfrm>
        </p:grpSpPr>
        <p:grpSp>
          <p:nvGrpSpPr>
            <p:cNvPr name="Group 49" id="49"/>
            <p:cNvGrpSpPr/>
            <p:nvPr/>
          </p:nvGrpSpPr>
          <p:grpSpPr>
            <a:xfrm rot="0">
              <a:off x="0" y="0"/>
              <a:ext cx="380468" cy="380468"/>
              <a:chOff x="0" y="0"/>
              <a:chExt cx="684213" cy="684213"/>
            </a:xfrm>
          </p:grpSpPr>
          <p:sp>
            <p:nvSpPr>
              <p:cNvPr name="Freeform 50" id="50"/>
              <p:cNvSpPr/>
              <p:nvPr/>
            </p:nvSpPr>
            <p:spPr>
              <a:xfrm flipH="false" flipV="false" rot="0">
                <a:off x="6350" y="6350"/>
                <a:ext cx="671449" cy="671449"/>
              </a:xfrm>
              <a:custGeom>
                <a:avLst/>
                <a:gdLst/>
                <a:ahLst/>
                <a:cxnLst/>
                <a:rect r="r" b="b" t="t" l="l"/>
                <a:pathLst>
                  <a:path h="671449" w="671449">
                    <a:moveTo>
                      <a:pt x="0" y="15240"/>
                    </a:moveTo>
                    <a:cubicBezTo>
                      <a:pt x="0" y="6858"/>
                      <a:pt x="6858" y="0"/>
                      <a:pt x="15240" y="0"/>
                    </a:cubicBezTo>
                    <a:lnTo>
                      <a:pt x="656209" y="0"/>
                    </a:lnTo>
                    <a:cubicBezTo>
                      <a:pt x="664591" y="0"/>
                      <a:pt x="671449" y="6858"/>
                      <a:pt x="671449" y="15240"/>
                    </a:cubicBezTo>
                    <a:lnTo>
                      <a:pt x="671449" y="656209"/>
                    </a:lnTo>
                    <a:cubicBezTo>
                      <a:pt x="671449" y="664591"/>
                      <a:pt x="664591" y="671449"/>
                      <a:pt x="656209" y="671449"/>
                    </a:cubicBezTo>
                    <a:lnTo>
                      <a:pt x="15240" y="671449"/>
                    </a:lnTo>
                    <a:cubicBezTo>
                      <a:pt x="6858" y="671449"/>
                      <a:pt x="0" y="664591"/>
                      <a:pt x="0" y="656209"/>
                    </a:cubicBezTo>
                    <a:close/>
                  </a:path>
                </a:pathLst>
              </a:custGeom>
              <a:solidFill>
                <a:srgbClr val="CCE5FF"/>
              </a:solidFill>
            </p:spPr>
          </p:sp>
          <p:sp>
            <p:nvSpPr>
              <p:cNvPr name="Freeform 51" id="51"/>
              <p:cNvSpPr/>
              <p:nvPr/>
            </p:nvSpPr>
            <p:spPr>
              <a:xfrm flipH="false" flipV="false" rot="0">
                <a:off x="0" y="0"/>
                <a:ext cx="684149" cy="684149"/>
              </a:xfrm>
              <a:custGeom>
                <a:avLst/>
                <a:gdLst/>
                <a:ahLst/>
                <a:cxnLst/>
                <a:rect r="r" b="b" t="t" l="l"/>
                <a:pathLst>
                  <a:path h="684149" w="684149">
                    <a:moveTo>
                      <a:pt x="0" y="21590"/>
                    </a:moveTo>
                    <a:cubicBezTo>
                      <a:pt x="0" y="9652"/>
                      <a:pt x="9652" y="0"/>
                      <a:pt x="21590" y="0"/>
                    </a:cubicBezTo>
                    <a:lnTo>
                      <a:pt x="662559" y="0"/>
                    </a:lnTo>
                    <a:lnTo>
                      <a:pt x="662559" y="6350"/>
                    </a:lnTo>
                    <a:lnTo>
                      <a:pt x="662559" y="0"/>
                    </a:lnTo>
                    <a:cubicBezTo>
                      <a:pt x="674497" y="0"/>
                      <a:pt x="684149" y="9652"/>
                      <a:pt x="684149" y="21590"/>
                    </a:cubicBezTo>
                    <a:lnTo>
                      <a:pt x="677799" y="21590"/>
                    </a:lnTo>
                    <a:lnTo>
                      <a:pt x="684149" y="21590"/>
                    </a:lnTo>
                    <a:lnTo>
                      <a:pt x="684149" y="662559"/>
                    </a:lnTo>
                    <a:lnTo>
                      <a:pt x="677799" y="662559"/>
                    </a:lnTo>
                    <a:lnTo>
                      <a:pt x="684149" y="662559"/>
                    </a:lnTo>
                    <a:cubicBezTo>
                      <a:pt x="684149" y="674497"/>
                      <a:pt x="674497" y="684149"/>
                      <a:pt x="662559" y="684149"/>
                    </a:cubicBezTo>
                    <a:lnTo>
                      <a:pt x="662559" y="677799"/>
                    </a:lnTo>
                    <a:lnTo>
                      <a:pt x="662559" y="684149"/>
                    </a:lnTo>
                    <a:lnTo>
                      <a:pt x="21590" y="684149"/>
                    </a:lnTo>
                    <a:lnTo>
                      <a:pt x="21590" y="677799"/>
                    </a:lnTo>
                    <a:lnTo>
                      <a:pt x="21590" y="684149"/>
                    </a:lnTo>
                    <a:cubicBezTo>
                      <a:pt x="9652" y="684149"/>
                      <a:pt x="0" y="674497"/>
                      <a:pt x="0" y="662559"/>
                    </a:cubicBezTo>
                    <a:lnTo>
                      <a:pt x="0" y="21590"/>
                    </a:lnTo>
                    <a:lnTo>
                      <a:pt x="6350" y="21590"/>
                    </a:lnTo>
                    <a:lnTo>
                      <a:pt x="0" y="21590"/>
                    </a:lnTo>
                    <a:moveTo>
                      <a:pt x="12700" y="21590"/>
                    </a:moveTo>
                    <a:lnTo>
                      <a:pt x="12700" y="662559"/>
                    </a:lnTo>
                    <a:lnTo>
                      <a:pt x="6350" y="662559"/>
                    </a:lnTo>
                    <a:lnTo>
                      <a:pt x="12700" y="662559"/>
                    </a:lnTo>
                    <a:cubicBezTo>
                      <a:pt x="12700" y="667512"/>
                      <a:pt x="16637" y="671449"/>
                      <a:pt x="21590" y="671449"/>
                    </a:cubicBezTo>
                    <a:lnTo>
                      <a:pt x="662559" y="671449"/>
                    </a:lnTo>
                    <a:cubicBezTo>
                      <a:pt x="667512" y="671449"/>
                      <a:pt x="671449" y="667512"/>
                      <a:pt x="671449" y="662559"/>
                    </a:cubicBezTo>
                    <a:lnTo>
                      <a:pt x="671449" y="21590"/>
                    </a:lnTo>
                    <a:cubicBezTo>
                      <a:pt x="671449" y="16637"/>
                      <a:pt x="667512" y="12700"/>
                      <a:pt x="662559" y="12700"/>
                    </a:cubicBezTo>
                    <a:lnTo>
                      <a:pt x="21590" y="12700"/>
                    </a:lnTo>
                    <a:lnTo>
                      <a:pt x="21590" y="6350"/>
                    </a:lnTo>
                    <a:lnTo>
                      <a:pt x="21590" y="12700"/>
                    </a:lnTo>
                    <a:cubicBezTo>
                      <a:pt x="16637" y="12700"/>
                      <a:pt x="12700" y="16637"/>
                      <a:pt x="12700" y="21590"/>
                    </a:cubicBezTo>
                    <a:close/>
                  </a:path>
                </a:pathLst>
              </a:custGeom>
              <a:solidFill>
                <a:srgbClr val="B2CBE5"/>
              </a:solidFill>
            </p:spPr>
          </p:sp>
        </p:grpSp>
        <p:sp>
          <p:nvSpPr>
            <p:cNvPr name="Freeform 52" id="52" descr="preencoded.png"/>
            <p:cNvSpPr/>
            <p:nvPr/>
          </p:nvSpPr>
          <p:spPr>
            <a:xfrm flipH="false" flipV="false" rot="0">
              <a:off x="65765" y="34648"/>
              <a:ext cx="248937" cy="311171"/>
            </a:xfrm>
            <a:custGeom>
              <a:avLst/>
              <a:gdLst/>
              <a:ahLst/>
              <a:cxnLst/>
              <a:rect r="r" b="b" t="t" l="l"/>
              <a:pathLst>
                <a:path h="311171" w="248937">
                  <a:moveTo>
                    <a:pt x="0" y="0"/>
                  </a:moveTo>
                  <a:lnTo>
                    <a:pt x="248937" y="0"/>
                  </a:lnTo>
                  <a:lnTo>
                    <a:pt x="248937" y="311171"/>
                  </a:lnTo>
                  <a:lnTo>
                    <a:pt x="0" y="311171"/>
                  </a:lnTo>
                  <a:lnTo>
                    <a:pt x="0" y="0"/>
                  </a:lnTo>
                  <a:close/>
                </a:path>
              </a:pathLst>
            </a:custGeom>
            <a:blipFill>
              <a:blip r:embed="rId14"/>
              <a:stretch>
                <a:fillRect l="0" t="-285" r="0" b="-285"/>
              </a:stretch>
            </a:blipFill>
          </p:spPr>
        </p:sp>
      </p:grpSp>
      <p:grpSp>
        <p:nvGrpSpPr>
          <p:cNvPr name="Group 53" id="53"/>
          <p:cNvGrpSpPr/>
          <p:nvPr/>
        </p:nvGrpSpPr>
        <p:grpSpPr>
          <a:xfrm rot="0">
            <a:off x="898750" y="4087087"/>
            <a:ext cx="3324906" cy="286846"/>
            <a:chOff x="0" y="0"/>
            <a:chExt cx="7972454" cy="687799"/>
          </a:xfrm>
        </p:grpSpPr>
        <p:sp>
          <p:nvSpPr>
            <p:cNvPr name="Freeform 54" id="54"/>
            <p:cNvSpPr/>
            <p:nvPr/>
          </p:nvSpPr>
          <p:spPr>
            <a:xfrm flipH="false" flipV="false" rot="0">
              <a:off x="0" y="0"/>
              <a:ext cx="7972454" cy="687799"/>
            </a:xfrm>
            <a:custGeom>
              <a:avLst/>
              <a:gdLst/>
              <a:ahLst/>
              <a:cxnLst/>
              <a:rect r="r" b="b" t="t" l="l"/>
              <a:pathLst>
                <a:path h="687799" w="7972454">
                  <a:moveTo>
                    <a:pt x="0" y="0"/>
                  </a:moveTo>
                  <a:lnTo>
                    <a:pt x="7972454" y="0"/>
                  </a:lnTo>
                  <a:lnTo>
                    <a:pt x="7972454" y="687799"/>
                  </a:lnTo>
                  <a:lnTo>
                    <a:pt x="0" y="687799"/>
                  </a:lnTo>
                  <a:close/>
                </a:path>
              </a:pathLst>
            </a:custGeom>
            <a:solidFill>
              <a:srgbClr val="000000">
                <a:alpha val="0"/>
              </a:srgbClr>
            </a:solidFill>
            <a:ln cap="sq">
              <a:noFill/>
              <a:prstDash val="solid"/>
              <a:miter/>
            </a:ln>
          </p:spPr>
        </p:sp>
        <p:sp>
          <p:nvSpPr>
            <p:cNvPr name="TextBox 55" id="55"/>
            <p:cNvSpPr txBox="true"/>
            <p:nvPr/>
          </p:nvSpPr>
          <p:spPr>
            <a:xfrm>
              <a:off x="0" y="-47625"/>
              <a:ext cx="7972454" cy="735424"/>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Lenovo's Acquisition of Motorola</a:t>
              </a:r>
            </a:p>
          </p:txBody>
        </p:sp>
      </p:grpSp>
      <p:grpSp>
        <p:nvGrpSpPr>
          <p:cNvPr name="Group 56" id="56"/>
          <p:cNvGrpSpPr/>
          <p:nvPr/>
        </p:nvGrpSpPr>
        <p:grpSpPr>
          <a:xfrm rot="0">
            <a:off x="121572" y="4381130"/>
            <a:ext cx="4111322" cy="1844351"/>
            <a:chOff x="0" y="0"/>
            <a:chExt cx="9858122" cy="4422381"/>
          </a:xfrm>
        </p:grpSpPr>
        <p:sp>
          <p:nvSpPr>
            <p:cNvPr name="Freeform 57" id="57"/>
            <p:cNvSpPr/>
            <p:nvPr/>
          </p:nvSpPr>
          <p:spPr>
            <a:xfrm flipH="false" flipV="false" rot="0">
              <a:off x="0" y="0"/>
              <a:ext cx="9858122" cy="4422381"/>
            </a:xfrm>
            <a:custGeom>
              <a:avLst/>
              <a:gdLst/>
              <a:ahLst/>
              <a:cxnLst/>
              <a:rect r="r" b="b" t="t" l="l"/>
              <a:pathLst>
                <a:path h="4422381" w="9858122">
                  <a:moveTo>
                    <a:pt x="0" y="0"/>
                  </a:moveTo>
                  <a:lnTo>
                    <a:pt x="9858122" y="0"/>
                  </a:lnTo>
                  <a:lnTo>
                    <a:pt x="9858122" y="4422381"/>
                  </a:lnTo>
                  <a:lnTo>
                    <a:pt x="0" y="4422381"/>
                  </a:lnTo>
                  <a:close/>
                </a:path>
              </a:pathLst>
            </a:custGeom>
            <a:solidFill>
              <a:srgbClr val="000000">
                <a:alpha val="0"/>
              </a:srgbClr>
            </a:solidFill>
            <a:ln cap="sq">
              <a:noFill/>
              <a:prstDash val="solid"/>
              <a:miter/>
            </a:ln>
          </p:spPr>
        </p:sp>
        <p:sp>
          <p:nvSpPr>
            <p:cNvPr name="TextBox 58" id="58"/>
            <p:cNvSpPr txBox="true"/>
            <p:nvPr/>
          </p:nvSpPr>
          <p:spPr>
            <a:xfrm>
              <a:off x="0" y="-76200"/>
              <a:ext cx="9858122" cy="4498581"/>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Following this acquisition, Lenovo implemented significant location changes, relocating technical teams and consolidating operations between new coordination centers in the United States and China. Several European offices were closed as functions centralized, while research capabilities were distributed strategically across remaining facilities.</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2"/>
            <a:stretch>
              <a:fillRect l="0" t="0" r="0" b="0"/>
            </a:stretch>
          </a:blipFill>
        </p:spPr>
      </p:sp>
      <p:sp>
        <p:nvSpPr>
          <p:cNvPr name="Freeform 3" id="3"/>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3"/>
            <a:stretch>
              <a:fillRect l="0" t="0" r="0" b="0"/>
            </a:stretch>
          </a:blipFill>
        </p:spPr>
      </p:sp>
      <p:sp>
        <p:nvSpPr>
          <p:cNvPr name="Freeform 4" id="4"/>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name="Group 5" id="5"/>
          <p:cNvGrpSpPr/>
          <p:nvPr/>
        </p:nvGrpSpPr>
        <p:grpSpPr>
          <a:xfrm rot="0">
            <a:off x="8973" y="6569225"/>
            <a:ext cx="9753600" cy="754910"/>
            <a:chOff x="0" y="0"/>
            <a:chExt cx="13004800" cy="1006547"/>
          </a:xfrm>
        </p:grpSpPr>
        <p:grpSp>
          <p:nvGrpSpPr>
            <p:cNvPr name="Group 6" id="6"/>
            <p:cNvGrpSpPr/>
            <p:nvPr/>
          </p:nvGrpSpPr>
          <p:grpSpPr>
            <a:xfrm rot="0">
              <a:off x="0" y="0"/>
              <a:ext cx="13004800" cy="1006547"/>
              <a:chOff x="0" y="0"/>
              <a:chExt cx="3495470" cy="270543"/>
            </a:xfrm>
          </p:grpSpPr>
          <p:sp>
            <p:nvSpPr>
              <p:cNvPr name="Freeform 7" id="7"/>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8" id="8"/>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9" id="9"/>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5"/>
              <a:stretch>
                <a:fillRect l="0" t="-6263" r="0" b="-6263"/>
              </a:stretch>
            </a:blipFill>
          </p:spPr>
        </p:sp>
        <p:sp>
          <p:nvSpPr>
            <p:cNvPr name="Freeform 10" id="10"/>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6"/>
              <a:stretch>
                <a:fillRect l="0" t="-6263" r="0" b="-6263"/>
              </a:stretch>
            </a:blipFill>
          </p:spPr>
        </p:sp>
        <p:grpSp>
          <p:nvGrpSpPr>
            <p:cNvPr name="Group 11" id="11"/>
            <p:cNvGrpSpPr/>
            <p:nvPr/>
          </p:nvGrpSpPr>
          <p:grpSpPr>
            <a:xfrm rot="0">
              <a:off x="1748214" y="0"/>
              <a:ext cx="8787340" cy="1006547"/>
              <a:chOff x="0" y="0"/>
              <a:chExt cx="2361888" cy="270543"/>
            </a:xfrm>
          </p:grpSpPr>
          <p:sp>
            <p:nvSpPr>
              <p:cNvPr name="Freeform 12" id="12"/>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3" id="13"/>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4" id="14"/>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7"/>
              <a:stretch>
                <a:fillRect l="0" t="-6263" r="0" b="-6263"/>
              </a:stretch>
            </a:blipFill>
          </p:spPr>
        </p:sp>
        <p:sp>
          <p:nvSpPr>
            <p:cNvPr name="Freeform 15" id="15"/>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8"/>
              <a:stretch>
                <a:fillRect l="-807" t="-9330" r="0" b="-15070"/>
              </a:stretch>
            </a:blipFill>
          </p:spPr>
        </p:sp>
        <p:sp>
          <p:nvSpPr>
            <p:cNvPr name="Freeform 16" id="16"/>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9"/>
              <a:stretch>
                <a:fillRect l="0" t="-372" r="0" b="0"/>
              </a:stretch>
            </a:blipFill>
          </p:spPr>
        </p:sp>
        <p:sp>
          <p:nvSpPr>
            <p:cNvPr name="Freeform 17" id="17"/>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0"/>
              <a:stretch>
                <a:fillRect l="0" t="-6263" r="0" b="-6263"/>
              </a:stretch>
            </a:blipFill>
          </p:spPr>
        </p:sp>
        <p:sp>
          <p:nvSpPr>
            <p:cNvPr name="Freeform 18" id="18"/>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1"/>
              <a:stretch>
                <a:fillRect l="0" t="-6263" r="0" b="-6263"/>
              </a:stretch>
            </a:blipFill>
          </p:spPr>
        </p:sp>
      </p:grpSp>
      <p:sp>
        <p:nvSpPr>
          <p:cNvPr name="TextBox 19" id="19"/>
          <p:cNvSpPr txBox="true"/>
          <p:nvPr/>
        </p:nvSpPr>
        <p:spPr>
          <a:xfrm rot="0">
            <a:off x="273148" y="1229901"/>
            <a:ext cx="8729882"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BEST</a:t>
            </a:r>
            <a:r>
              <a:rPr lang="en-US" b="true" sz="2019" strike="noStrike" u="none">
                <a:solidFill>
                  <a:srgbClr val="233E7A"/>
                </a:solidFill>
                <a:latin typeface="Avenir Bold"/>
                <a:ea typeface="Avenir Bold"/>
                <a:cs typeface="Avenir Bold"/>
                <a:sym typeface="Avenir Bold"/>
              </a:rPr>
              <a:t> PRACTICES FOR M&amp;A LOCATION INTEGRATION</a:t>
            </a:r>
          </a:p>
        </p:txBody>
      </p:sp>
      <p:grpSp>
        <p:nvGrpSpPr>
          <p:cNvPr name="Group 20" id="20"/>
          <p:cNvGrpSpPr/>
          <p:nvPr/>
        </p:nvGrpSpPr>
        <p:grpSpPr>
          <a:xfrm rot="0">
            <a:off x="391685" y="1816188"/>
            <a:ext cx="97235" cy="664289"/>
            <a:chOff x="0" y="0"/>
            <a:chExt cx="243087" cy="1660723"/>
          </a:xfrm>
        </p:grpSpPr>
        <p:sp>
          <p:nvSpPr>
            <p:cNvPr name="Freeform 21" id="21"/>
            <p:cNvSpPr/>
            <p:nvPr/>
          </p:nvSpPr>
          <p:spPr>
            <a:xfrm flipH="false" flipV="false" rot="0">
              <a:off x="6350" y="6350"/>
              <a:ext cx="230378" cy="1648079"/>
            </a:xfrm>
            <a:custGeom>
              <a:avLst/>
              <a:gdLst/>
              <a:ahLst/>
              <a:cxnLst/>
              <a:rect r="r" b="b" t="t" l="l"/>
              <a:pathLst>
                <a:path h="1648079" w="230378">
                  <a:moveTo>
                    <a:pt x="0" y="16002"/>
                  </a:moveTo>
                  <a:cubicBezTo>
                    <a:pt x="0" y="7112"/>
                    <a:pt x="6858" y="0"/>
                    <a:pt x="15240" y="0"/>
                  </a:cubicBezTo>
                  <a:lnTo>
                    <a:pt x="215138" y="0"/>
                  </a:lnTo>
                  <a:cubicBezTo>
                    <a:pt x="223520" y="0"/>
                    <a:pt x="230378" y="7112"/>
                    <a:pt x="230378" y="16002"/>
                  </a:cubicBezTo>
                  <a:lnTo>
                    <a:pt x="230378" y="1632077"/>
                  </a:lnTo>
                  <a:cubicBezTo>
                    <a:pt x="230378" y="1640840"/>
                    <a:pt x="223520" y="1648079"/>
                    <a:pt x="215138" y="1648079"/>
                  </a:cubicBezTo>
                  <a:lnTo>
                    <a:pt x="15240" y="1648079"/>
                  </a:lnTo>
                  <a:cubicBezTo>
                    <a:pt x="6858" y="1648079"/>
                    <a:pt x="0" y="1640967"/>
                    <a:pt x="0" y="1632077"/>
                  </a:cubicBezTo>
                  <a:close/>
                </a:path>
              </a:pathLst>
            </a:custGeom>
            <a:solidFill>
              <a:srgbClr val="233E7A"/>
            </a:solidFill>
          </p:spPr>
        </p:sp>
        <p:sp>
          <p:nvSpPr>
            <p:cNvPr name="Freeform 22" id="22"/>
            <p:cNvSpPr/>
            <p:nvPr/>
          </p:nvSpPr>
          <p:spPr>
            <a:xfrm flipH="false" flipV="false" rot="0">
              <a:off x="0" y="0"/>
              <a:ext cx="243078" cy="1660779"/>
            </a:xfrm>
            <a:custGeom>
              <a:avLst/>
              <a:gdLst/>
              <a:ahLst/>
              <a:cxnLst/>
              <a:rect r="r" b="b" t="t" l="l"/>
              <a:pathLst>
                <a:path h="1660779" w="243078">
                  <a:moveTo>
                    <a:pt x="0" y="22352"/>
                  </a:moveTo>
                  <a:cubicBezTo>
                    <a:pt x="0" y="10287"/>
                    <a:pt x="9398" y="0"/>
                    <a:pt x="21590" y="0"/>
                  </a:cubicBezTo>
                  <a:lnTo>
                    <a:pt x="221488" y="0"/>
                  </a:lnTo>
                  <a:lnTo>
                    <a:pt x="221488" y="6350"/>
                  </a:lnTo>
                  <a:lnTo>
                    <a:pt x="221488" y="0"/>
                  </a:lnTo>
                  <a:cubicBezTo>
                    <a:pt x="233680" y="0"/>
                    <a:pt x="243078" y="10287"/>
                    <a:pt x="243078" y="22352"/>
                  </a:cubicBezTo>
                  <a:lnTo>
                    <a:pt x="236728" y="22352"/>
                  </a:lnTo>
                  <a:lnTo>
                    <a:pt x="243078" y="22352"/>
                  </a:lnTo>
                  <a:lnTo>
                    <a:pt x="243078" y="1638427"/>
                  </a:lnTo>
                  <a:lnTo>
                    <a:pt x="236728" y="1638427"/>
                  </a:lnTo>
                  <a:lnTo>
                    <a:pt x="243078" y="1638427"/>
                  </a:lnTo>
                  <a:cubicBezTo>
                    <a:pt x="243078" y="1650492"/>
                    <a:pt x="233680" y="1660779"/>
                    <a:pt x="221488" y="1660779"/>
                  </a:cubicBezTo>
                  <a:lnTo>
                    <a:pt x="221488" y="1654429"/>
                  </a:lnTo>
                  <a:lnTo>
                    <a:pt x="221488" y="1660779"/>
                  </a:lnTo>
                  <a:lnTo>
                    <a:pt x="21590" y="1660779"/>
                  </a:lnTo>
                  <a:lnTo>
                    <a:pt x="21590" y="1654429"/>
                  </a:lnTo>
                  <a:lnTo>
                    <a:pt x="21590" y="1660779"/>
                  </a:lnTo>
                  <a:cubicBezTo>
                    <a:pt x="9398" y="1660779"/>
                    <a:pt x="0" y="1650492"/>
                    <a:pt x="0" y="1638427"/>
                  </a:cubicBezTo>
                  <a:lnTo>
                    <a:pt x="0" y="22352"/>
                  </a:lnTo>
                  <a:lnTo>
                    <a:pt x="6350" y="22352"/>
                  </a:lnTo>
                  <a:lnTo>
                    <a:pt x="0" y="22352"/>
                  </a:lnTo>
                  <a:moveTo>
                    <a:pt x="12700" y="22352"/>
                  </a:moveTo>
                  <a:lnTo>
                    <a:pt x="12700" y="1638427"/>
                  </a:lnTo>
                  <a:lnTo>
                    <a:pt x="6350" y="1638427"/>
                  </a:lnTo>
                  <a:lnTo>
                    <a:pt x="12700" y="1638427"/>
                  </a:lnTo>
                  <a:cubicBezTo>
                    <a:pt x="12700" y="1644015"/>
                    <a:pt x="16891" y="1648079"/>
                    <a:pt x="21590" y="1648079"/>
                  </a:cubicBezTo>
                  <a:lnTo>
                    <a:pt x="221488" y="1648079"/>
                  </a:lnTo>
                  <a:cubicBezTo>
                    <a:pt x="226187" y="1648079"/>
                    <a:pt x="230378" y="1644015"/>
                    <a:pt x="230378" y="1638427"/>
                  </a:cubicBezTo>
                  <a:lnTo>
                    <a:pt x="230378" y="22352"/>
                  </a:lnTo>
                  <a:cubicBezTo>
                    <a:pt x="230378" y="16764"/>
                    <a:pt x="226187" y="12700"/>
                    <a:pt x="221488" y="12700"/>
                  </a:cubicBezTo>
                  <a:lnTo>
                    <a:pt x="21590" y="12700"/>
                  </a:lnTo>
                  <a:lnTo>
                    <a:pt x="21590" y="6350"/>
                  </a:lnTo>
                  <a:lnTo>
                    <a:pt x="21590" y="12700"/>
                  </a:lnTo>
                  <a:cubicBezTo>
                    <a:pt x="16891" y="12700"/>
                    <a:pt x="12700" y="16764"/>
                    <a:pt x="12700" y="22352"/>
                  </a:cubicBezTo>
                  <a:close/>
                </a:path>
              </a:pathLst>
            </a:custGeom>
            <a:solidFill>
              <a:srgbClr val="233E7A"/>
            </a:solidFill>
          </p:spPr>
        </p:sp>
      </p:grpSp>
      <p:grpSp>
        <p:nvGrpSpPr>
          <p:cNvPr name="Group 23" id="23"/>
          <p:cNvGrpSpPr/>
          <p:nvPr/>
        </p:nvGrpSpPr>
        <p:grpSpPr>
          <a:xfrm rot="0">
            <a:off x="670768" y="1818728"/>
            <a:ext cx="3124551" cy="286846"/>
            <a:chOff x="0" y="0"/>
            <a:chExt cx="7811377" cy="717115"/>
          </a:xfrm>
        </p:grpSpPr>
        <p:sp>
          <p:nvSpPr>
            <p:cNvPr name="Freeform 24" id="24"/>
            <p:cNvSpPr/>
            <p:nvPr/>
          </p:nvSpPr>
          <p:spPr>
            <a:xfrm flipH="false" flipV="false" rot="0">
              <a:off x="0" y="0"/>
              <a:ext cx="7811377" cy="717115"/>
            </a:xfrm>
            <a:custGeom>
              <a:avLst/>
              <a:gdLst/>
              <a:ahLst/>
              <a:cxnLst/>
              <a:rect r="r" b="b" t="t" l="l"/>
              <a:pathLst>
                <a:path h="717115" w="7811377">
                  <a:moveTo>
                    <a:pt x="0" y="0"/>
                  </a:moveTo>
                  <a:lnTo>
                    <a:pt x="7811377" y="0"/>
                  </a:lnTo>
                  <a:lnTo>
                    <a:pt x="7811377" y="717115"/>
                  </a:lnTo>
                  <a:lnTo>
                    <a:pt x="0" y="717115"/>
                  </a:lnTo>
                  <a:close/>
                </a:path>
              </a:pathLst>
            </a:custGeom>
            <a:solidFill>
              <a:srgbClr val="000000">
                <a:alpha val="0"/>
              </a:srgbClr>
            </a:solidFill>
            <a:ln cap="sq">
              <a:noFill/>
              <a:prstDash val="solid"/>
              <a:miter/>
            </a:ln>
          </p:spPr>
        </p:sp>
        <p:sp>
          <p:nvSpPr>
            <p:cNvPr name="TextBox 25" id="25"/>
            <p:cNvSpPr txBox="true"/>
            <p:nvPr/>
          </p:nvSpPr>
          <p:spPr>
            <a:xfrm>
              <a:off x="0" y="-47625"/>
              <a:ext cx="7811377" cy="764740"/>
            </a:xfrm>
            <a:prstGeom prst="rect">
              <a:avLst/>
            </a:prstGeom>
          </p:spPr>
          <p:txBody>
            <a:bodyPr anchor="t" rtlCol="false" tIns="0" lIns="0" bIns="0" rIns="0"/>
            <a:lstStyle/>
            <a:p>
              <a:pPr algn="just"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Comprehensive Asset Pre-Audit</a:t>
              </a:r>
            </a:p>
          </p:txBody>
        </p:sp>
      </p:grpSp>
      <p:grpSp>
        <p:nvGrpSpPr>
          <p:cNvPr name="Group 26" id="26"/>
          <p:cNvGrpSpPr/>
          <p:nvPr/>
        </p:nvGrpSpPr>
        <p:grpSpPr>
          <a:xfrm rot="0">
            <a:off x="670768" y="2084555"/>
            <a:ext cx="8213725" cy="611050"/>
            <a:chOff x="0" y="0"/>
            <a:chExt cx="20534312" cy="1527626"/>
          </a:xfrm>
        </p:grpSpPr>
        <p:sp>
          <p:nvSpPr>
            <p:cNvPr name="Freeform 27" id="27"/>
            <p:cNvSpPr/>
            <p:nvPr/>
          </p:nvSpPr>
          <p:spPr>
            <a:xfrm flipH="false" flipV="false" rot="0">
              <a:off x="0" y="0"/>
              <a:ext cx="20534312" cy="1527626"/>
            </a:xfrm>
            <a:custGeom>
              <a:avLst/>
              <a:gdLst/>
              <a:ahLst/>
              <a:cxnLst/>
              <a:rect r="r" b="b" t="t" l="l"/>
              <a:pathLst>
                <a:path h="1527626" w="20534312">
                  <a:moveTo>
                    <a:pt x="0" y="0"/>
                  </a:moveTo>
                  <a:lnTo>
                    <a:pt x="20534312" y="0"/>
                  </a:lnTo>
                  <a:lnTo>
                    <a:pt x="20534312" y="1527626"/>
                  </a:lnTo>
                  <a:lnTo>
                    <a:pt x="0" y="1527626"/>
                  </a:lnTo>
                  <a:close/>
                </a:path>
              </a:pathLst>
            </a:custGeom>
            <a:solidFill>
              <a:srgbClr val="000000">
                <a:alpha val="0"/>
              </a:srgbClr>
            </a:solidFill>
            <a:ln cap="sq">
              <a:noFill/>
              <a:prstDash val="solid"/>
              <a:miter/>
            </a:ln>
          </p:spPr>
        </p:sp>
        <p:sp>
          <p:nvSpPr>
            <p:cNvPr name="TextBox 28" id="28"/>
            <p:cNvSpPr txBox="true"/>
            <p:nvPr/>
          </p:nvSpPr>
          <p:spPr>
            <a:xfrm>
              <a:off x="0" y="-57150"/>
              <a:ext cx="20534312" cy="1584776"/>
            </a:xfrm>
            <a:prstGeom prst="rect">
              <a:avLst/>
            </a:prstGeom>
          </p:spPr>
          <p:txBody>
            <a:bodyPr anchor="t" rtlCol="false" tIns="0" lIns="0" bIns="0" rIns="0"/>
            <a:lstStyle/>
            <a:p>
              <a:pPr algn="just" marL="0" indent="0" lvl="0">
                <a:lnSpc>
                  <a:spcPts val="1682"/>
                </a:lnSpc>
                <a:spcBef>
                  <a:spcPct val="0"/>
                </a:spcBef>
              </a:pPr>
              <a:r>
                <a:rPr lang="en-US" sz="1066" strike="noStrike" u="none">
                  <a:solidFill>
                    <a:srgbClr val="233E7A"/>
                  </a:solidFill>
                  <a:latin typeface="Avenir"/>
                  <a:ea typeface="Avenir"/>
                  <a:cs typeface="Avenir"/>
                  <a:sym typeface="Avenir"/>
                </a:rPr>
                <a:t>Before finalizing merger plans, conduct thorough inventory of physical and human assets across all locations. Document facility capabilities, capacity utilization, technological sophistication, and workforce composition to establish accurate baseline for integration decisions.</a:t>
              </a:r>
            </a:p>
          </p:txBody>
        </p:sp>
      </p:grpSp>
      <p:grpSp>
        <p:nvGrpSpPr>
          <p:cNvPr name="Group 29" id="29"/>
          <p:cNvGrpSpPr/>
          <p:nvPr/>
        </p:nvGrpSpPr>
        <p:grpSpPr>
          <a:xfrm rot="0">
            <a:off x="576073" y="2724180"/>
            <a:ext cx="97235" cy="664289"/>
            <a:chOff x="0" y="0"/>
            <a:chExt cx="243087" cy="1660723"/>
          </a:xfrm>
        </p:grpSpPr>
        <p:sp>
          <p:nvSpPr>
            <p:cNvPr name="Freeform 30" id="30"/>
            <p:cNvSpPr/>
            <p:nvPr/>
          </p:nvSpPr>
          <p:spPr>
            <a:xfrm flipH="false" flipV="false" rot="0">
              <a:off x="6350" y="6350"/>
              <a:ext cx="230378" cy="1648079"/>
            </a:xfrm>
            <a:custGeom>
              <a:avLst/>
              <a:gdLst/>
              <a:ahLst/>
              <a:cxnLst/>
              <a:rect r="r" b="b" t="t" l="l"/>
              <a:pathLst>
                <a:path h="1648079" w="230378">
                  <a:moveTo>
                    <a:pt x="0" y="16002"/>
                  </a:moveTo>
                  <a:cubicBezTo>
                    <a:pt x="0" y="7112"/>
                    <a:pt x="6858" y="0"/>
                    <a:pt x="15240" y="0"/>
                  </a:cubicBezTo>
                  <a:lnTo>
                    <a:pt x="215138" y="0"/>
                  </a:lnTo>
                  <a:cubicBezTo>
                    <a:pt x="223520" y="0"/>
                    <a:pt x="230378" y="7112"/>
                    <a:pt x="230378" y="16002"/>
                  </a:cubicBezTo>
                  <a:lnTo>
                    <a:pt x="230378" y="1632077"/>
                  </a:lnTo>
                  <a:cubicBezTo>
                    <a:pt x="230378" y="1640840"/>
                    <a:pt x="223520" y="1648079"/>
                    <a:pt x="215138" y="1648079"/>
                  </a:cubicBezTo>
                  <a:lnTo>
                    <a:pt x="15240" y="1648079"/>
                  </a:lnTo>
                  <a:cubicBezTo>
                    <a:pt x="6858" y="1648079"/>
                    <a:pt x="0" y="1640967"/>
                    <a:pt x="0" y="1632077"/>
                  </a:cubicBezTo>
                  <a:close/>
                </a:path>
              </a:pathLst>
            </a:custGeom>
            <a:solidFill>
              <a:srgbClr val="233E7A"/>
            </a:solidFill>
          </p:spPr>
        </p:sp>
        <p:sp>
          <p:nvSpPr>
            <p:cNvPr name="Freeform 31" id="31"/>
            <p:cNvSpPr/>
            <p:nvPr/>
          </p:nvSpPr>
          <p:spPr>
            <a:xfrm flipH="false" flipV="false" rot="0">
              <a:off x="0" y="0"/>
              <a:ext cx="243078" cy="1660779"/>
            </a:xfrm>
            <a:custGeom>
              <a:avLst/>
              <a:gdLst/>
              <a:ahLst/>
              <a:cxnLst/>
              <a:rect r="r" b="b" t="t" l="l"/>
              <a:pathLst>
                <a:path h="1660779" w="243078">
                  <a:moveTo>
                    <a:pt x="0" y="22352"/>
                  </a:moveTo>
                  <a:cubicBezTo>
                    <a:pt x="0" y="10287"/>
                    <a:pt x="9398" y="0"/>
                    <a:pt x="21590" y="0"/>
                  </a:cubicBezTo>
                  <a:lnTo>
                    <a:pt x="221488" y="0"/>
                  </a:lnTo>
                  <a:lnTo>
                    <a:pt x="221488" y="6350"/>
                  </a:lnTo>
                  <a:lnTo>
                    <a:pt x="221488" y="0"/>
                  </a:lnTo>
                  <a:cubicBezTo>
                    <a:pt x="233680" y="0"/>
                    <a:pt x="243078" y="10287"/>
                    <a:pt x="243078" y="22352"/>
                  </a:cubicBezTo>
                  <a:lnTo>
                    <a:pt x="236728" y="22352"/>
                  </a:lnTo>
                  <a:lnTo>
                    <a:pt x="243078" y="22352"/>
                  </a:lnTo>
                  <a:lnTo>
                    <a:pt x="243078" y="1638427"/>
                  </a:lnTo>
                  <a:lnTo>
                    <a:pt x="236728" y="1638427"/>
                  </a:lnTo>
                  <a:lnTo>
                    <a:pt x="243078" y="1638427"/>
                  </a:lnTo>
                  <a:cubicBezTo>
                    <a:pt x="243078" y="1650492"/>
                    <a:pt x="233680" y="1660779"/>
                    <a:pt x="221488" y="1660779"/>
                  </a:cubicBezTo>
                  <a:lnTo>
                    <a:pt x="221488" y="1654429"/>
                  </a:lnTo>
                  <a:lnTo>
                    <a:pt x="221488" y="1660779"/>
                  </a:lnTo>
                  <a:lnTo>
                    <a:pt x="21590" y="1660779"/>
                  </a:lnTo>
                  <a:lnTo>
                    <a:pt x="21590" y="1654429"/>
                  </a:lnTo>
                  <a:lnTo>
                    <a:pt x="21590" y="1660779"/>
                  </a:lnTo>
                  <a:cubicBezTo>
                    <a:pt x="9398" y="1660779"/>
                    <a:pt x="0" y="1650492"/>
                    <a:pt x="0" y="1638427"/>
                  </a:cubicBezTo>
                  <a:lnTo>
                    <a:pt x="0" y="22352"/>
                  </a:lnTo>
                  <a:lnTo>
                    <a:pt x="6350" y="22352"/>
                  </a:lnTo>
                  <a:lnTo>
                    <a:pt x="0" y="22352"/>
                  </a:lnTo>
                  <a:moveTo>
                    <a:pt x="12700" y="22352"/>
                  </a:moveTo>
                  <a:lnTo>
                    <a:pt x="12700" y="1638427"/>
                  </a:lnTo>
                  <a:lnTo>
                    <a:pt x="6350" y="1638427"/>
                  </a:lnTo>
                  <a:lnTo>
                    <a:pt x="12700" y="1638427"/>
                  </a:lnTo>
                  <a:cubicBezTo>
                    <a:pt x="12700" y="1644015"/>
                    <a:pt x="16891" y="1648079"/>
                    <a:pt x="21590" y="1648079"/>
                  </a:cubicBezTo>
                  <a:lnTo>
                    <a:pt x="221488" y="1648079"/>
                  </a:lnTo>
                  <a:cubicBezTo>
                    <a:pt x="226187" y="1648079"/>
                    <a:pt x="230378" y="1644015"/>
                    <a:pt x="230378" y="1638427"/>
                  </a:cubicBezTo>
                  <a:lnTo>
                    <a:pt x="230378" y="22352"/>
                  </a:lnTo>
                  <a:cubicBezTo>
                    <a:pt x="230378" y="16764"/>
                    <a:pt x="226187" y="12700"/>
                    <a:pt x="221488" y="12700"/>
                  </a:cubicBezTo>
                  <a:lnTo>
                    <a:pt x="21590" y="12700"/>
                  </a:lnTo>
                  <a:lnTo>
                    <a:pt x="21590" y="6350"/>
                  </a:lnTo>
                  <a:lnTo>
                    <a:pt x="21590" y="12700"/>
                  </a:lnTo>
                  <a:cubicBezTo>
                    <a:pt x="16891" y="12700"/>
                    <a:pt x="12700" y="16764"/>
                    <a:pt x="12700" y="22352"/>
                  </a:cubicBezTo>
                  <a:close/>
                </a:path>
              </a:pathLst>
            </a:custGeom>
            <a:solidFill>
              <a:srgbClr val="233E7A"/>
            </a:solidFill>
          </p:spPr>
        </p:sp>
      </p:grpSp>
      <p:grpSp>
        <p:nvGrpSpPr>
          <p:cNvPr name="Group 32" id="32"/>
          <p:cNvGrpSpPr/>
          <p:nvPr/>
        </p:nvGrpSpPr>
        <p:grpSpPr>
          <a:xfrm rot="0">
            <a:off x="855156" y="2726720"/>
            <a:ext cx="3025857" cy="286846"/>
            <a:chOff x="0" y="0"/>
            <a:chExt cx="7564642" cy="717115"/>
          </a:xfrm>
        </p:grpSpPr>
        <p:sp>
          <p:nvSpPr>
            <p:cNvPr name="Freeform 33" id="33"/>
            <p:cNvSpPr/>
            <p:nvPr/>
          </p:nvSpPr>
          <p:spPr>
            <a:xfrm flipH="false" flipV="false" rot="0">
              <a:off x="0" y="0"/>
              <a:ext cx="7564642" cy="717115"/>
            </a:xfrm>
            <a:custGeom>
              <a:avLst/>
              <a:gdLst/>
              <a:ahLst/>
              <a:cxnLst/>
              <a:rect r="r" b="b" t="t" l="l"/>
              <a:pathLst>
                <a:path h="717115" w="7564642">
                  <a:moveTo>
                    <a:pt x="0" y="0"/>
                  </a:moveTo>
                  <a:lnTo>
                    <a:pt x="7564642" y="0"/>
                  </a:lnTo>
                  <a:lnTo>
                    <a:pt x="7564642" y="717115"/>
                  </a:lnTo>
                  <a:lnTo>
                    <a:pt x="0" y="717115"/>
                  </a:lnTo>
                  <a:close/>
                </a:path>
              </a:pathLst>
            </a:custGeom>
            <a:solidFill>
              <a:srgbClr val="000000">
                <a:alpha val="0"/>
              </a:srgbClr>
            </a:solidFill>
            <a:ln cap="sq">
              <a:noFill/>
              <a:prstDash val="solid"/>
              <a:miter/>
            </a:ln>
          </p:spPr>
        </p:sp>
        <p:sp>
          <p:nvSpPr>
            <p:cNvPr name="TextBox 34" id="34"/>
            <p:cNvSpPr txBox="true"/>
            <p:nvPr/>
          </p:nvSpPr>
          <p:spPr>
            <a:xfrm>
              <a:off x="0" y="-47625"/>
              <a:ext cx="7564642" cy="764740"/>
            </a:xfrm>
            <a:prstGeom prst="rect">
              <a:avLst/>
            </a:prstGeom>
          </p:spPr>
          <p:txBody>
            <a:bodyPr anchor="t" rtlCol="false" tIns="0" lIns="0" bIns="0" rIns="0"/>
            <a:lstStyle/>
            <a:p>
              <a:pPr algn="just"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Location Efficiency Analysis</a:t>
              </a:r>
            </a:p>
          </p:txBody>
        </p:sp>
      </p:grpSp>
      <p:grpSp>
        <p:nvGrpSpPr>
          <p:cNvPr name="Group 35" id="35"/>
          <p:cNvGrpSpPr/>
          <p:nvPr/>
        </p:nvGrpSpPr>
        <p:grpSpPr>
          <a:xfrm rot="0">
            <a:off x="855156" y="2992547"/>
            <a:ext cx="8029337" cy="611050"/>
            <a:chOff x="0" y="0"/>
            <a:chExt cx="20073342" cy="1527626"/>
          </a:xfrm>
        </p:grpSpPr>
        <p:sp>
          <p:nvSpPr>
            <p:cNvPr name="Freeform 36" id="36"/>
            <p:cNvSpPr/>
            <p:nvPr/>
          </p:nvSpPr>
          <p:spPr>
            <a:xfrm flipH="false" flipV="false" rot="0">
              <a:off x="0" y="0"/>
              <a:ext cx="20073342" cy="1527626"/>
            </a:xfrm>
            <a:custGeom>
              <a:avLst/>
              <a:gdLst/>
              <a:ahLst/>
              <a:cxnLst/>
              <a:rect r="r" b="b" t="t" l="l"/>
              <a:pathLst>
                <a:path h="1527626" w="20073342">
                  <a:moveTo>
                    <a:pt x="0" y="0"/>
                  </a:moveTo>
                  <a:lnTo>
                    <a:pt x="20073342" y="0"/>
                  </a:lnTo>
                  <a:lnTo>
                    <a:pt x="20073342" y="1527626"/>
                  </a:lnTo>
                  <a:lnTo>
                    <a:pt x="0" y="1527626"/>
                  </a:lnTo>
                  <a:close/>
                </a:path>
              </a:pathLst>
            </a:custGeom>
            <a:solidFill>
              <a:srgbClr val="000000">
                <a:alpha val="0"/>
              </a:srgbClr>
            </a:solidFill>
            <a:ln cap="sq">
              <a:noFill/>
              <a:prstDash val="solid"/>
              <a:miter/>
            </a:ln>
          </p:spPr>
        </p:sp>
        <p:sp>
          <p:nvSpPr>
            <p:cNvPr name="TextBox 37" id="37"/>
            <p:cNvSpPr txBox="true"/>
            <p:nvPr/>
          </p:nvSpPr>
          <p:spPr>
            <a:xfrm>
              <a:off x="0" y="-57150"/>
              <a:ext cx="20073342" cy="1584776"/>
            </a:xfrm>
            <a:prstGeom prst="rect">
              <a:avLst/>
            </a:prstGeom>
          </p:spPr>
          <p:txBody>
            <a:bodyPr anchor="t" rtlCol="false" tIns="0" lIns="0" bIns="0" rIns="0"/>
            <a:lstStyle/>
            <a:p>
              <a:pPr algn="just" marL="0" indent="0" lvl="0">
                <a:lnSpc>
                  <a:spcPts val="1682"/>
                </a:lnSpc>
                <a:spcBef>
                  <a:spcPct val="0"/>
                </a:spcBef>
              </a:pPr>
              <a:r>
                <a:rPr lang="en-US" sz="1066" strike="noStrike" u="none">
                  <a:solidFill>
                    <a:srgbClr val="233E7A"/>
                  </a:solidFill>
                  <a:latin typeface="Avenir"/>
                  <a:ea typeface="Avenir"/>
                  <a:cs typeface="Avenir"/>
                  <a:sym typeface="Avenir"/>
                </a:rPr>
                <a:t>Apply consistent metrics to evaluate relative performance of overlapping facilities, considering operational costs, productivity levels, market proximity, expansion potential, and infrastructure quality. Develop quantitative models to support objective comparison between locations.</a:t>
              </a:r>
            </a:p>
          </p:txBody>
        </p:sp>
      </p:grpSp>
      <p:grpSp>
        <p:nvGrpSpPr>
          <p:cNvPr name="Group 38" id="38"/>
          <p:cNvGrpSpPr/>
          <p:nvPr/>
        </p:nvGrpSpPr>
        <p:grpSpPr>
          <a:xfrm rot="0">
            <a:off x="760461" y="3632172"/>
            <a:ext cx="97235" cy="860981"/>
            <a:chOff x="0" y="0"/>
            <a:chExt cx="243087" cy="2152452"/>
          </a:xfrm>
        </p:grpSpPr>
        <p:sp>
          <p:nvSpPr>
            <p:cNvPr name="Freeform 39" id="39"/>
            <p:cNvSpPr/>
            <p:nvPr/>
          </p:nvSpPr>
          <p:spPr>
            <a:xfrm flipH="false" flipV="false" rot="0">
              <a:off x="6350" y="6350"/>
              <a:ext cx="230378" cy="2139823"/>
            </a:xfrm>
            <a:custGeom>
              <a:avLst/>
              <a:gdLst/>
              <a:ahLst/>
              <a:cxnLst/>
              <a:rect r="r" b="b" t="t" l="l"/>
              <a:pathLst>
                <a:path h="2139823" w="230378">
                  <a:moveTo>
                    <a:pt x="0" y="16002"/>
                  </a:moveTo>
                  <a:cubicBezTo>
                    <a:pt x="0" y="7112"/>
                    <a:pt x="6858" y="0"/>
                    <a:pt x="15240" y="0"/>
                  </a:cubicBezTo>
                  <a:lnTo>
                    <a:pt x="215138" y="0"/>
                  </a:lnTo>
                  <a:cubicBezTo>
                    <a:pt x="223520" y="0"/>
                    <a:pt x="230378" y="7112"/>
                    <a:pt x="230378" y="16002"/>
                  </a:cubicBezTo>
                  <a:lnTo>
                    <a:pt x="230378" y="2123821"/>
                  </a:lnTo>
                  <a:cubicBezTo>
                    <a:pt x="230378" y="2132711"/>
                    <a:pt x="223520" y="2139823"/>
                    <a:pt x="215138" y="2139823"/>
                  </a:cubicBezTo>
                  <a:lnTo>
                    <a:pt x="15240" y="2139823"/>
                  </a:lnTo>
                  <a:cubicBezTo>
                    <a:pt x="6858" y="2139823"/>
                    <a:pt x="0" y="2132711"/>
                    <a:pt x="0" y="2123821"/>
                  </a:cubicBezTo>
                  <a:close/>
                </a:path>
              </a:pathLst>
            </a:custGeom>
            <a:solidFill>
              <a:srgbClr val="233E7A"/>
            </a:solidFill>
          </p:spPr>
        </p:sp>
        <p:sp>
          <p:nvSpPr>
            <p:cNvPr name="Freeform 40" id="40"/>
            <p:cNvSpPr/>
            <p:nvPr/>
          </p:nvSpPr>
          <p:spPr>
            <a:xfrm flipH="false" flipV="false" rot="0">
              <a:off x="0" y="0"/>
              <a:ext cx="243078" cy="2152523"/>
            </a:xfrm>
            <a:custGeom>
              <a:avLst/>
              <a:gdLst/>
              <a:ahLst/>
              <a:cxnLst/>
              <a:rect r="r" b="b" t="t" l="l"/>
              <a:pathLst>
                <a:path h="2152523" w="243078">
                  <a:moveTo>
                    <a:pt x="0" y="22352"/>
                  </a:moveTo>
                  <a:cubicBezTo>
                    <a:pt x="0" y="10287"/>
                    <a:pt x="9398" y="0"/>
                    <a:pt x="21590" y="0"/>
                  </a:cubicBezTo>
                  <a:lnTo>
                    <a:pt x="221488" y="0"/>
                  </a:lnTo>
                  <a:lnTo>
                    <a:pt x="221488" y="6350"/>
                  </a:lnTo>
                  <a:lnTo>
                    <a:pt x="221488" y="0"/>
                  </a:lnTo>
                  <a:cubicBezTo>
                    <a:pt x="233680" y="0"/>
                    <a:pt x="243078" y="10287"/>
                    <a:pt x="243078" y="22352"/>
                  </a:cubicBezTo>
                  <a:lnTo>
                    <a:pt x="236728" y="22352"/>
                  </a:lnTo>
                  <a:lnTo>
                    <a:pt x="243078" y="22352"/>
                  </a:lnTo>
                  <a:lnTo>
                    <a:pt x="243078" y="2130171"/>
                  </a:lnTo>
                  <a:lnTo>
                    <a:pt x="236728" y="2130171"/>
                  </a:lnTo>
                  <a:lnTo>
                    <a:pt x="243078" y="2130171"/>
                  </a:lnTo>
                  <a:cubicBezTo>
                    <a:pt x="243078" y="2142236"/>
                    <a:pt x="233680" y="2152523"/>
                    <a:pt x="221488" y="2152523"/>
                  </a:cubicBezTo>
                  <a:lnTo>
                    <a:pt x="221488" y="2146173"/>
                  </a:lnTo>
                  <a:lnTo>
                    <a:pt x="221488" y="2152523"/>
                  </a:lnTo>
                  <a:lnTo>
                    <a:pt x="21590" y="2152523"/>
                  </a:lnTo>
                  <a:lnTo>
                    <a:pt x="21590" y="2146173"/>
                  </a:lnTo>
                  <a:lnTo>
                    <a:pt x="21590" y="2152523"/>
                  </a:lnTo>
                  <a:cubicBezTo>
                    <a:pt x="9398" y="2152523"/>
                    <a:pt x="0" y="2142236"/>
                    <a:pt x="0" y="2130171"/>
                  </a:cubicBezTo>
                  <a:lnTo>
                    <a:pt x="0" y="22352"/>
                  </a:lnTo>
                  <a:lnTo>
                    <a:pt x="6350" y="22352"/>
                  </a:lnTo>
                  <a:lnTo>
                    <a:pt x="0" y="22352"/>
                  </a:lnTo>
                  <a:moveTo>
                    <a:pt x="12700" y="22352"/>
                  </a:moveTo>
                  <a:lnTo>
                    <a:pt x="12700" y="2130171"/>
                  </a:lnTo>
                  <a:lnTo>
                    <a:pt x="6350" y="2130171"/>
                  </a:lnTo>
                  <a:lnTo>
                    <a:pt x="12700" y="2130171"/>
                  </a:lnTo>
                  <a:cubicBezTo>
                    <a:pt x="12700" y="2135759"/>
                    <a:pt x="17018" y="2139823"/>
                    <a:pt x="21590" y="2139823"/>
                  </a:cubicBezTo>
                  <a:lnTo>
                    <a:pt x="221488" y="2139823"/>
                  </a:lnTo>
                  <a:cubicBezTo>
                    <a:pt x="226060" y="2139823"/>
                    <a:pt x="230378" y="2135759"/>
                    <a:pt x="230378" y="2130171"/>
                  </a:cubicBezTo>
                  <a:lnTo>
                    <a:pt x="230378" y="22352"/>
                  </a:lnTo>
                  <a:cubicBezTo>
                    <a:pt x="230378" y="16764"/>
                    <a:pt x="226060" y="12700"/>
                    <a:pt x="221488" y="12700"/>
                  </a:cubicBezTo>
                  <a:lnTo>
                    <a:pt x="21590" y="12700"/>
                  </a:lnTo>
                  <a:lnTo>
                    <a:pt x="21590" y="6350"/>
                  </a:lnTo>
                  <a:lnTo>
                    <a:pt x="21590" y="12700"/>
                  </a:lnTo>
                  <a:cubicBezTo>
                    <a:pt x="17018" y="12700"/>
                    <a:pt x="12700" y="16764"/>
                    <a:pt x="12700" y="22352"/>
                  </a:cubicBezTo>
                  <a:close/>
                </a:path>
              </a:pathLst>
            </a:custGeom>
            <a:solidFill>
              <a:srgbClr val="233E7A"/>
            </a:solidFill>
          </p:spPr>
        </p:sp>
      </p:grpSp>
      <p:grpSp>
        <p:nvGrpSpPr>
          <p:cNvPr name="Group 41" id="41"/>
          <p:cNvGrpSpPr/>
          <p:nvPr/>
        </p:nvGrpSpPr>
        <p:grpSpPr>
          <a:xfrm rot="0">
            <a:off x="1039544" y="3634712"/>
            <a:ext cx="2516454" cy="286846"/>
            <a:chOff x="0" y="0"/>
            <a:chExt cx="6291135" cy="717115"/>
          </a:xfrm>
        </p:grpSpPr>
        <p:sp>
          <p:nvSpPr>
            <p:cNvPr name="Freeform 42" id="42"/>
            <p:cNvSpPr/>
            <p:nvPr/>
          </p:nvSpPr>
          <p:spPr>
            <a:xfrm flipH="false" flipV="false" rot="0">
              <a:off x="0" y="0"/>
              <a:ext cx="6291135" cy="717115"/>
            </a:xfrm>
            <a:custGeom>
              <a:avLst/>
              <a:gdLst/>
              <a:ahLst/>
              <a:cxnLst/>
              <a:rect r="r" b="b" t="t" l="l"/>
              <a:pathLst>
                <a:path h="717115" w="6291135">
                  <a:moveTo>
                    <a:pt x="0" y="0"/>
                  </a:moveTo>
                  <a:lnTo>
                    <a:pt x="6291135" y="0"/>
                  </a:lnTo>
                  <a:lnTo>
                    <a:pt x="6291135" y="717115"/>
                  </a:lnTo>
                  <a:lnTo>
                    <a:pt x="0" y="717115"/>
                  </a:lnTo>
                  <a:close/>
                </a:path>
              </a:pathLst>
            </a:custGeom>
            <a:solidFill>
              <a:srgbClr val="000000">
                <a:alpha val="0"/>
              </a:srgbClr>
            </a:solidFill>
            <a:ln cap="sq">
              <a:noFill/>
              <a:prstDash val="solid"/>
              <a:miter/>
            </a:ln>
          </p:spPr>
        </p:sp>
        <p:sp>
          <p:nvSpPr>
            <p:cNvPr name="TextBox 43" id="43"/>
            <p:cNvSpPr txBox="true"/>
            <p:nvPr/>
          </p:nvSpPr>
          <p:spPr>
            <a:xfrm>
              <a:off x="0" y="-47625"/>
              <a:ext cx="6291135" cy="764740"/>
            </a:xfrm>
            <a:prstGeom prst="rect">
              <a:avLst/>
            </a:prstGeom>
          </p:spPr>
          <p:txBody>
            <a:bodyPr anchor="t" rtlCol="false" tIns="0" lIns="0" bIns="0" rIns="0"/>
            <a:lstStyle/>
            <a:p>
              <a:pPr algn="just"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Regulatory Assessment</a:t>
              </a:r>
            </a:p>
          </p:txBody>
        </p:sp>
      </p:grpSp>
      <p:grpSp>
        <p:nvGrpSpPr>
          <p:cNvPr name="Group 44" id="44"/>
          <p:cNvGrpSpPr/>
          <p:nvPr/>
        </p:nvGrpSpPr>
        <p:grpSpPr>
          <a:xfrm rot="0">
            <a:off x="1039544" y="3900539"/>
            <a:ext cx="7844949" cy="611050"/>
            <a:chOff x="0" y="0"/>
            <a:chExt cx="19612372" cy="1527626"/>
          </a:xfrm>
        </p:grpSpPr>
        <p:sp>
          <p:nvSpPr>
            <p:cNvPr name="Freeform 45" id="45"/>
            <p:cNvSpPr/>
            <p:nvPr/>
          </p:nvSpPr>
          <p:spPr>
            <a:xfrm flipH="false" flipV="false" rot="0">
              <a:off x="0" y="0"/>
              <a:ext cx="19612372" cy="1527626"/>
            </a:xfrm>
            <a:custGeom>
              <a:avLst/>
              <a:gdLst/>
              <a:ahLst/>
              <a:cxnLst/>
              <a:rect r="r" b="b" t="t" l="l"/>
              <a:pathLst>
                <a:path h="1527626" w="19612372">
                  <a:moveTo>
                    <a:pt x="0" y="0"/>
                  </a:moveTo>
                  <a:lnTo>
                    <a:pt x="19612372" y="0"/>
                  </a:lnTo>
                  <a:lnTo>
                    <a:pt x="19612372" y="1527626"/>
                  </a:lnTo>
                  <a:lnTo>
                    <a:pt x="0" y="1527626"/>
                  </a:lnTo>
                  <a:close/>
                </a:path>
              </a:pathLst>
            </a:custGeom>
            <a:solidFill>
              <a:srgbClr val="000000">
                <a:alpha val="0"/>
              </a:srgbClr>
            </a:solidFill>
            <a:ln cap="sq">
              <a:noFill/>
              <a:prstDash val="solid"/>
              <a:miter/>
            </a:ln>
          </p:spPr>
        </p:sp>
        <p:sp>
          <p:nvSpPr>
            <p:cNvPr name="TextBox 46" id="46"/>
            <p:cNvSpPr txBox="true"/>
            <p:nvPr/>
          </p:nvSpPr>
          <p:spPr>
            <a:xfrm>
              <a:off x="0" y="-57150"/>
              <a:ext cx="19612372" cy="1584776"/>
            </a:xfrm>
            <a:prstGeom prst="rect">
              <a:avLst/>
            </a:prstGeom>
          </p:spPr>
          <p:txBody>
            <a:bodyPr anchor="t" rtlCol="false" tIns="0" lIns="0" bIns="0" rIns="0"/>
            <a:lstStyle/>
            <a:p>
              <a:pPr algn="just" marL="0" indent="0" lvl="0">
                <a:lnSpc>
                  <a:spcPts val="1682"/>
                </a:lnSpc>
                <a:spcBef>
                  <a:spcPct val="0"/>
                </a:spcBef>
              </a:pPr>
              <a:r>
                <a:rPr lang="en-US" sz="1066" strike="noStrike" u="none">
                  <a:solidFill>
                    <a:srgbClr val="233E7A"/>
                  </a:solidFill>
                  <a:latin typeface="Avenir"/>
                  <a:ea typeface="Avenir"/>
                  <a:cs typeface="Avenir"/>
                  <a:sym typeface="Avenir"/>
                </a:rPr>
                <a:t>Evaluate tax implications, labor regulations, and compliance requirements for each location under consideration. Identify potential legal obstacles to consolidation or closure, such as employment protection laws or government incentive obligations that may restrict location flexibility.</a:t>
              </a:r>
            </a:p>
          </p:txBody>
        </p:sp>
      </p:grpSp>
      <p:grpSp>
        <p:nvGrpSpPr>
          <p:cNvPr name="Group 47" id="47"/>
          <p:cNvGrpSpPr/>
          <p:nvPr/>
        </p:nvGrpSpPr>
        <p:grpSpPr>
          <a:xfrm rot="0">
            <a:off x="944849" y="4610945"/>
            <a:ext cx="97235" cy="664289"/>
            <a:chOff x="0" y="0"/>
            <a:chExt cx="243087" cy="1660723"/>
          </a:xfrm>
        </p:grpSpPr>
        <p:sp>
          <p:nvSpPr>
            <p:cNvPr name="Freeform 48" id="48"/>
            <p:cNvSpPr/>
            <p:nvPr/>
          </p:nvSpPr>
          <p:spPr>
            <a:xfrm flipH="false" flipV="false" rot="0">
              <a:off x="6350" y="6350"/>
              <a:ext cx="230378" cy="1648079"/>
            </a:xfrm>
            <a:custGeom>
              <a:avLst/>
              <a:gdLst/>
              <a:ahLst/>
              <a:cxnLst/>
              <a:rect r="r" b="b" t="t" l="l"/>
              <a:pathLst>
                <a:path h="1648079" w="230378">
                  <a:moveTo>
                    <a:pt x="0" y="16002"/>
                  </a:moveTo>
                  <a:cubicBezTo>
                    <a:pt x="0" y="7112"/>
                    <a:pt x="6858" y="0"/>
                    <a:pt x="15240" y="0"/>
                  </a:cubicBezTo>
                  <a:lnTo>
                    <a:pt x="215138" y="0"/>
                  </a:lnTo>
                  <a:cubicBezTo>
                    <a:pt x="223520" y="0"/>
                    <a:pt x="230378" y="7112"/>
                    <a:pt x="230378" y="16002"/>
                  </a:cubicBezTo>
                  <a:lnTo>
                    <a:pt x="230378" y="1632077"/>
                  </a:lnTo>
                  <a:cubicBezTo>
                    <a:pt x="230378" y="1640840"/>
                    <a:pt x="223520" y="1648079"/>
                    <a:pt x="215138" y="1648079"/>
                  </a:cubicBezTo>
                  <a:lnTo>
                    <a:pt x="15240" y="1648079"/>
                  </a:lnTo>
                  <a:cubicBezTo>
                    <a:pt x="6858" y="1648079"/>
                    <a:pt x="0" y="1640967"/>
                    <a:pt x="0" y="1632077"/>
                  </a:cubicBezTo>
                  <a:close/>
                </a:path>
              </a:pathLst>
            </a:custGeom>
            <a:solidFill>
              <a:srgbClr val="233E7A"/>
            </a:solidFill>
          </p:spPr>
        </p:sp>
        <p:sp>
          <p:nvSpPr>
            <p:cNvPr name="Freeform 49" id="49"/>
            <p:cNvSpPr/>
            <p:nvPr/>
          </p:nvSpPr>
          <p:spPr>
            <a:xfrm flipH="false" flipV="false" rot="0">
              <a:off x="0" y="0"/>
              <a:ext cx="243078" cy="1660779"/>
            </a:xfrm>
            <a:custGeom>
              <a:avLst/>
              <a:gdLst/>
              <a:ahLst/>
              <a:cxnLst/>
              <a:rect r="r" b="b" t="t" l="l"/>
              <a:pathLst>
                <a:path h="1660779" w="243078">
                  <a:moveTo>
                    <a:pt x="0" y="22352"/>
                  </a:moveTo>
                  <a:cubicBezTo>
                    <a:pt x="0" y="10287"/>
                    <a:pt x="9398" y="0"/>
                    <a:pt x="21590" y="0"/>
                  </a:cubicBezTo>
                  <a:lnTo>
                    <a:pt x="221488" y="0"/>
                  </a:lnTo>
                  <a:lnTo>
                    <a:pt x="221488" y="6350"/>
                  </a:lnTo>
                  <a:lnTo>
                    <a:pt x="221488" y="0"/>
                  </a:lnTo>
                  <a:cubicBezTo>
                    <a:pt x="233680" y="0"/>
                    <a:pt x="243078" y="10287"/>
                    <a:pt x="243078" y="22352"/>
                  </a:cubicBezTo>
                  <a:lnTo>
                    <a:pt x="236728" y="22352"/>
                  </a:lnTo>
                  <a:lnTo>
                    <a:pt x="243078" y="22352"/>
                  </a:lnTo>
                  <a:lnTo>
                    <a:pt x="243078" y="1638427"/>
                  </a:lnTo>
                  <a:lnTo>
                    <a:pt x="236728" y="1638427"/>
                  </a:lnTo>
                  <a:lnTo>
                    <a:pt x="243078" y="1638427"/>
                  </a:lnTo>
                  <a:cubicBezTo>
                    <a:pt x="243078" y="1650492"/>
                    <a:pt x="233680" y="1660779"/>
                    <a:pt x="221488" y="1660779"/>
                  </a:cubicBezTo>
                  <a:lnTo>
                    <a:pt x="221488" y="1654429"/>
                  </a:lnTo>
                  <a:lnTo>
                    <a:pt x="221488" y="1660779"/>
                  </a:lnTo>
                  <a:lnTo>
                    <a:pt x="21590" y="1660779"/>
                  </a:lnTo>
                  <a:lnTo>
                    <a:pt x="21590" y="1654429"/>
                  </a:lnTo>
                  <a:lnTo>
                    <a:pt x="21590" y="1660779"/>
                  </a:lnTo>
                  <a:cubicBezTo>
                    <a:pt x="9398" y="1660779"/>
                    <a:pt x="0" y="1650492"/>
                    <a:pt x="0" y="1638427"/>
                  </a:cubicBezTo>
                  <a:lnTo>
                    <a:pt x="0" y="22352"/>
                  </a:lnTo>
                  <a:lnTo>
                    <a:pt x="6350" y="22352"/>
                  </a:lnTo>
                  <a:lnTo>
                    <a:pt x="0" y="22352"/>
                  </a:lnTo>
                  <a:moveTo>
                    <a:pt x="12700" y="22352"/>
                  </a:moveTo>
                  <a:lnTo>
                    <a:pt x="12700" y="1638427"/>
                  </a:lnTo>
                  <a:lnTo>
                    <a:pt x="6350" y="1638427"/>
                  </a:lnTo>
                  <a:lnTo>
                    <a:pt x="12700" y="1638427"/>
                  </a:lnTo>
                  <a:cubicBezTo>
                    <a:pt x="12700" y="1644015"/>
                    <a:pt x="16891" y="1648079"/>
                    <a:pt x="21590" y="1648079"/>
                  </a:cubicBezTo>
                  <a:lnTo>
                    <a:pt x="221488" y="1648079"/>
                  </a:lnTo>
                  <a:cubicBezTo>
                    <a:pt x="226187" y="1648079"/>
                    <a:pt x="230378" y="1644015"/>
                    <a:pt x="230378" y="1638427"/>
                  </a:cubicBezTo>
                  <a:lnTo>
                    <a:pt x="230378" y="22352"/>
                  </a:lnTo>
                  <a:cubicBezTo>
                    <a:pt x="230378" y="16764"/>
                    <a:pt x="226187" y="12700"/>
                    <a:pt x="221488" y="12700"/>
                  </a:cubicBezTo>
                  <a:lnTo>
                    <a:pt x="21590" y="12700"/>
                  </a:lnTo>
                  <a:lnTo>
                    <a:pt x="21590" y="6350"/>
                  </a:lnTo>
                  <a:lnTo>
                    <a:pt x="21590" y="12700"/>
                  </a:lnTo>
                  <a:cubicBezTo>
                    <a:pt x="16891" y="12700"/>
                    <a:pt x="12700" y="16764"/>
                    <a:pt x="12700" y="22352"/>
                  </a:cubicBezTo>
                  <a:close/>
                </a:path>
              </a:pathLst>
            </a:custGeom>
            <a:solidFill>
              <a:srgbClr val="233E7A"/>
            </a:solidFill>
          </p:spPr>
        </p:sp>
      </p:grpSp>
      <p:grpSp>
        <p:nvGrpSpPr>
          <p:cNvPr name="Group 50" id="50"/>
          <p:cNvGrpSpPr/>
          <p:nvPr/>
        </p:nvGrpSpPr>
        <p:grpSpPr>
          <a:xfrm rot="0">
            <a:off x="1223932" y="4613485"/>
            <a:ext cx="2657081" cy="286846"/>
            <a:chOff x="0" y="0"/>
            <a:chExt cx="6642702" cy="717115"/>
          </a:xfrm>
        </p:grpSpPr>
        <p:sp>
          <p:nvSpPr>
            <p:cNvPr name="Freeform 51" id="51"/>
            <p:cNvSpPr/>
            <p:nvPr/>
          </p:nvSpPr>
          <p:spPr>
            <a:xfrm flipH="false" flipV="false" rot="0">
              <a:off x="0" y="0"/>
              <a:ext cx="6642702" cy="717115"/>
            </a:xfrm>
            <a:custGeom>
              <a:avLst/>
              <a:gdLst/>
              <a:ahLst/>
              <a:cxnLst/>
              <a:rect r="r" b="b" t="t" l="l"/>
              <a:pathLst>
                <a:path h="717115" w="6642702">
                  <a:moveTo>
                    <a:pt x="0" y="0"/>
                  </a:moveTo>
                  <a:lnTo>
                    <a:pt x="6642702" y="0"/>
                  </a:lnTo>
                  <a:lnTo>
                    <a:pt x="6642702" y="717115"/>
                  </a:lnTo>
                  <a:lnTo>
                    <a:pt x="0" y="717115"/>
                  </a:lnTo>
                  <a:close/>
                </a:path>
              </a:pathLst>
            </a:custGeom>
            <a:solidFill>
              <a:srgbClr val="000000">
                <a:alpha val="0"/>
              </a:srgbClr>
            </a:solidFill>
            <a:ln cap="sq">
              <a:noFill/>
              <a:prstDash val="solid"/>
              <a:miter/>
            </a:ln>
          </p:spPr>
        </p:sp>
        <p:sp>
          <p:nvSpPr>
            <p:cNvPr name="TextBox 52" id="52"/>
            <p:cNvSpPr txBox="true"/>
            <p:nvPr/>
          </p:nvSpPr>
          <p:spPr>
            <a:xfrm>
              <a:off x="0" y="-47625"/>
              <a:ext cx="6642702" cy="764740"/>
            </a:xfrm>
            <a:prstGeom prst="rect">
              <a:avLst/>
            </a:prstGeom>
          </p:spPr>
          <p:txBody>
            <a:bodyPr anchor="t" rtlCol="false" tIns="0" lIns="0" bIns="0" rIns="0"/>
            <a:lstStyle/>
            <a:p>
              <a:pPr algn="just"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Stakeholder Communication</a:t>
              </a:r>
            </a:p>
          </p:txBody>
        </p:sp>
      </p:grpSp>
      <p:grpSp>
        <p:nvGrpSpPr>
          <p:cNvPr name="Group 53" id="53"/>
          <p:cNvGrpSpPr/>
          <p:nvPr/>
        </p:nvGrpSpPr>
        <p:grpSpPr>
          <a:xfrm rot="0">
            <a:off x="1223932" y="4879312"/>
            <a:ext cx="7660561" cy="611050"/>
            <a:chOff x="0" y="0"/>
            <a:chExt cx="19151402" cy="1527626"/>
          </a:xfrm>
        </p:grpSpPr>
        <p:sp>
          <p:nvSpPr>
            <p:cNvPr name="Freeform 54" id="54"/>
            <p:cNvSpPr/>
            <p:nvPr/>
          </p:nvSpPr>
          <p:spPr>
            <a:xfrm flipH="false" flipV="false" rot="0">
              <a:off x="0" y="0"/>
              <a:ext cx="19151402" cy="1527626"/>
            </a:xfrm>
            <a:custGeom>
              <a:avLst/>
              <a:gdLst/>
              <a:ahLst/>
              <a:cxnLst/>
              <a:rect r="r" b="b" t="t" l="l"/>
              <a:pathLst>
                <a:path h="1527626" w="19151402">
                  <a:moveTo>
                    <a:pt x="0" y="0"/>
                  </a:moveTo>
                  <a:lnTo>
                    <a:pt x="19151402" y="0"/>
                  </a:lnTo>
                  <a:lnTo>
                    <a:pt x="19151402" y="1527626"/>
                  </a:lnTo>
                  <a:lnTo>
                    <a:pt x="0" y="1527626"/>
                  </a:lnTo>
                  <a:close/>
                </a:path>
              </a:pathLst>
            </a:custGeom>
            <a:solidFill>
              <a:srgbClr val="000000">
                <a:alpha val="0"/>
              </a:srgbClr>
            </a:solidFill>
            <a:ln cap="sq">
              <a:noFill/>
              <a:prstDash val="solid"/>
              <a:miter/>
            </a:ln>
          </p:spPr>
        </p:sp>
        <p:sp>
          <p:nvSpPr>
            <p:cNvPr name="TextBox 55" id="55"/>
            <p:cNvSpPr txBox="true"/>
            <p:nvPr/>
          </p:nvSpPr>
          <p:spPr>
            <a:xfrm>
              <a:off x="0" y="-57150"/>
              <a:ext cx="19151402" cy="1584776"/>
            </a:xfrm>
            <a:prstGeom prst="rect">
              <a:avLst/>
            </a:prstGeom>
          </p:spPr>
          <p:txBody>
            <a:bodyPr anchor="t" rtlCol="false" tIns="0" lIns="0" bIns="0" rIns="0"/>
            <a:lstStyle/>
            <a:p>
              <a:pPr algn="just" marL="0" indent="0" lvl="0">
                <a:lnSpc>
                  <a:spcPts val="1682"/>
                </a:lnSpc>
                <a:spcBef>
                  <a:spcPct val="0"/>
                </a:spcBef>
              </a:pPr>
              <a:r>
                <a:rPr lang="en-US" sz="1066" strike="noStrike" u="none">
                  <a:solidFill>
                    <a:srgbClr val="233E7A"/>
                  </a:solidFill>
                  <a:latin typeface="Avenir"/>
                  <a:ea typeface="Avenir"/>
                  <a:cs typeface="Avenir"/>
                  <a:sym typeface="Avenir"/>
                </a:rPr>
                <a:t>Develop transparent communication plans for employees, local authorities, customers, and suppliers affected by location changes. Provide clear timelines, rationales for decisions, and support mechanisms for transitions. Address concerns proactively to minimize resistance.</a:t>
              </a:r>
            </a:p>
          </p:txBody>
        </p:sp>
      </p:grpSp>
      <p:grpSp>
        <p:nvGrpSpPr>
          <p:cNvPr name="Group 56" id="56"/>
          <p:cNvGrpSpPr/>
          <p:nvPr/>
        </p:nvGrpSpPr>
        <p:grpSpPr>
          <a:xfrm rot="0">
            <a:off x="760461" y="5585613"/>
            <a:ext cx="97235" cy="664289"/>
            <a:chOff x="0" y="0"/>
            <a:chExt cx="243087" cy="1660723"/>
          </a:xfrm>
        </p:grpSpPr>
        <p:sp>
          <p:nvSpPr>
            <p:cNvPr name="Freeform 57" id="57"/>
            <p:cNvSpPr/>
            <p:nvPr/>
          </p:nvSpPr>
          <p:spPr>
            <a:xfrm flipH="false" flipV="false" rot="0">
              <a:off x="6350" y="6350"/>
              <a:ext cx="230378" cy="1648079"/>
            </a:xfrm>
            <a:custGeom>
              <a:avLst/>
              <a:gdLst/>
              <a:ahLst/>
              <a:cxnLst/>
              <a:rect r="r" b="b" t="t" l="l"/>
              <a:pathLst>
                <a:path h="1648079" w="230378">
                  <a:moveTo>
                    <a:pt x="0" y="16002"/>
                  </a:moveTo>
                  <a:cubicBezTo>
                    <a:pt x="0" y="7112"/>
                    <a:pt x="6858" y="0"/>
                    <a:pt x="15240" y="0"/>
                  </a:cubicBezTo>
                  <a:lnTo>
                    <a:pt x="215138" y="0"/>
                  </a:lnTo>
                  <a:cubicBezTo>
                    <a:pt x="223520" y="0"/>
                    <a:pt x="230378" y="7112"/>
                    <a:pt x="230378" y="16002"/>
                  </a:cubicBezTo>
                  <a:lnTo>
                    <a:pt x="230378" y="1632077"/>
                  </a:lnTo>
                  <a:cubicBezTo>
                    <a:pt x="230378" y="1640840"/>
                    <a:pt x="223520" y="1648079"/>
                    <a:pt x="215138" y="1648079"/>
                  </a:cubicBezTo>
                  <a:lnTo>
                    <a:pt x="15240" y="1648079"/>
                  </a:lnTo>
                  <a:cubicBezTo>
                    <a:pt x="6858" y="1648079"/>
                    <a:pt x="0" y="1640967"/>
                    <a:pt x="0" y="1632077"/>
                  </a:cubicBezTo>
                  <a:close/>
                </a:path>
              </a:pathLst>
            </a:custGeom>
            <a:solidFill>
              <a:srgbClr val="233E7A"/>
            </a:solidFill>
          </p:spPr>
        </p:sp>
        <p:sp>
          <p:nvSpPr>
            <p:cNvPr name="Freeform 58" id="58"/>
            <p:cNvSpPr/>
            <p:nvPr/>
          </p:nvSpPr>
          <p:spPr>
            <a:xfrm flipH="false" flipV="false" rot="0">
              <a:off x="0" y="0"/>
              <a:ext cx="243078" cy="1660779"/>
            </a:xfrm>
            <a:custGeom>
              <a:avLst/>
              <a:gdLst/>
              <a:ahLst/>
              <a:cxnLst/>
              <a:rect r="r" b="b" t="t" l="l"/>
              <a:pathLst>
                <a:path h="1660779" w="243078">
                  <a:moveTo>
                    <a:pt x="0" y="22352"/>
                  </a:moveTo>
                  <a:cubicBezTo>
                    <a:pt x="0" y="10287"/>
                    <a:pt x="9398" y="0"/>
                    <a:pt x="21590" y="0"/>
                  </a:cubicBezTo>
                  <a:lnTo>
                    <a:pt x="221488" y="0"/>
                  </a:lnTo>
                  <a:lnTo>
                    <a:pt x="221488" y="6350"/>
                  </a:lnTo>
                  <a:lnTo>
                    <a:pt x="221488" y="0"/>
                  </a:lnTo>
                  <a:cubicBezTo>
                    <a:pt x="233680" y="0"/>
                    <a:pt x="243078" y="10287"/>
                    <a:pt x="243078" y="22352"/>
                  </a:cubicBezTo>
                  <a:lnTo>
                    <a:pt x="236728" y="22352"/>
                  </a:lnTo>
                  <a:lnTo>
                    <a:pt x="243078" y="22352"/>
                  </a:lnTo>
                  <a:lnTo>
                    <a:pt x="243078" y="1638427"/>
                  </a:lnTo>
                  <a:lnTo>
                    <a:pt x="236728" y="1638427"/>
                  </a:lnTo>
                  <a:lnTo>
                    <a:pt x="243078" y="1638427"/>
                  </a:lnTo>
                  <a:cubicBezTo>
                    <a:pt x="243078" y="1650492"/>
                    <a:pt x="233680" y="1660779"/>
                    <a:pt x="221488" y="1660779"/>
                  </a:cubicBezTo>
                  <a:lnTo>
                    <a:pt x="221488" y="1654429"/>
                  </a:lnTo>
                  <a:lnTo>
                    <a:pt x="221488" y="1660779"/>
                  </a:lnTo>
                  <a:lnTo>
                    <a:pt x="21590" y="1660779"/>
                  </a:lnTo>
                  <a:lnTo>
                    <a:pt x="21590" y="1654429"/>
                  </a:lnTo>
                  <a:lnTo>
                    <a:pt x="21590" y="1660779"/>
                  </a:lnTo>
                  <a:cubicBezTo>
                    <a:pt x="9398" y="1660779"/>
                    <a:pt x="0" y="1650492"/>
                    <a:pt x="0" y="1638427"/>
                  </a:cubicBezTo>
                  <a:lnTo>
                    <a:pt x="0" y="22352"/>
                  </a:lnTo>
                  <a:lnTo>
                    <a:pt x="6350" y="22352"/>
                  </a:lnTo>
                  <a:lnTo>
                    <a:pt x="0" y="22352"/>
                  </a:lnTo>
                  <a:moveTo>
                    <a:pt x="12700" y="22352"/>
                  </a:moveTo>
                  <a:lnTo>
                    <a:pt x="12700" y="1638427"/>
                  </a:lnTo>
                  <a:lnTo>
                    <a:pt x="6350" y="1638427"/>
                  </a:lnTo>
                  <a:lnTo>
                    <a:pt x="12700" y="1638427"/>
                  </a:lnTo>
                  <a:cubicBezTo>
                    <a:pt x="12700" y="1644015"/>
                    <a:pt x="16891" y="1648079"/>
                    <a:pt x="21590" y="1648079"/>
                  </a:cubicBezTo>
                  <a:lnTo>
                    <a:pt x="221488" y="1648079"/>
                  </a:lnTo>
                  <a:cubicBezTo>
                    <a:pt x="226187" y="1648079"/>
                    <a:pt x="230378" y="1644015"/>
                    <a:pt x="230378" y="1638427"/>
                  </a:cubicBezTo>
                  <a:lnTo>
                    <a:pt x="230378" y="22352"/>
                  </a:lnTo>
                  <a:cubicBezTo>
                    <a:pt x="230378" y="16764"/>
                    <a:pt x="226187" y="12700"/>
                    <a:pt x="221488" y="12700"/>
                  </a:cubicBezTo>
                  <a:lnTo>
                    <a:pt x="21590" y="12700"/>
                  </a:lnTo>
                  <a:lnTo>
                    <a:pt x="21590" y="6350"/>
                  </a:lnTo>
                  <a:lnTo>
                    <a:pt x="21590" y="12700"/>
                  </a:lnTo>
                  <a:cubicBezTo>
                    <a:pt x="16891" y="12700"/>
                    <a:pt x="12700" y="16764"/>
                    <a:pt x="12700" y="22352"/>
                  </a:cubicBezTo>
                  <a:close/>
                </a:path>
              </a:pathLst>
            </a:custGeom>
            <a:solidFill>
              <a:srgbClr val="233E7A"/>
            </a:solidFill>
          </p:spPr>
        </p:sp>
      </p:grpSp>
      <p:grpSp>
        <p:nvGrpSpPr>
          <p:cNvPr name="Group 59" id="59"/>
          <p:cNvGrpSpPr/>
          <p:nvPr/>
        </p:nvGrpSpPr>
        <p:grpSpPr>
          <a:xfrm rot="0">
            <a:off x="1039544" y="5588153"/>
            <a:ext cx="2841469" cy="286846"/>
            <a:chOff x="0" y="0"/>
            <a:chExt cx="7103672" cy="717115"/>
          </a:xfrm>
        </p:grpSpPr>
        <p:sp>
          <p:nvSpPr>
            <p:cNvPr name="Freeform 60" id="60"/>
            <p:cNvSpPr/>
            <p:nvPr/>
          </p:nvSpPr>
          <p:spPr>
            <a:xfrm flipH="false" flipV="false" rot="0">
              <a:off x="0" y="0"/>
              <a:ext cx="7103672" cy="717115"/>
            </a:xfrm>
            <a:custGeom>
              <a:avLst/>
              <a:gdLst/>
              <a:ahLst/>
              <a:cxnLst/>
              <a:rect r="r" b="b" t="t" l="l"/>
              <a:pathLst>
                <a:path h="717115" w="7103672">
                  <a:moveTo>
                    <a:pt x="0" y="0"/>
                  </a:moveTo>
                  <a:lnTo>
                    <a:pt x="7103672" y="0"/>
                  </a:lnTo>
                  <a:lnTo>
                    <a:pt x="7103672" y="717115"/>
                  </a:lnTo>
                  <a:lnTo>
                    <a:pt x="0" y="717115"/>
                  </a:lnTo>
                  <a:close/>
                </a:path>
              </a:pathLst>
            </a:custGeom>
            <a:solidFill>
              <a:srgbClr val="000000">
                <a:alpha val="0"/>
              </a:srgbClr>
            </a:solidFill>
            <a:ln cap="sq">
              <a:noFill/>
              <a:prstDash val="solid"/>
              <a:miter/>
            </a:ln>
          </p:spPr>
        </p:sp>
        <p:sp>
          <p:nvSpPr>
            <p:cNvPr name="TextBox 61" id="61"/>
            <p:cNvSpPr txBox="true"/>
            <p:nvPr/>
          </p:nvSpPr>
          <p:spPr>
            <a:xfrm>
              <a:off x="0" y="-47625"/>
              <a:ext cx="7103672" cy="764740"/>
            </a:xfrm>
            <a:prstGeom prst="rect">
              <a:avLst/>
            </a:prstGeom>
          </p:spPr>
          <p:txBody>
            <a:bodyPr anchor="t" rtlCol="false" tIns="0" lIns="0" bIns="0" rIns="0"/>
            <a:lstStyle/>
            <a:p>
              <a:pPr algn="just"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Phased Implementation</a:t>
              </a:r>
            </a:p>
          </p:txBody>
        </p:sp>
      </p:grpSp>
      <p:grpSp>
        <p:nvGrpSpPr>
          <p:cNvPr name="Group 62" id="62"/>
          <p:cNvGrpSpPr/>
          <p:nvPr/>
        </p:nvGrpSpPr>
        <p:grpSpPr>
          <a:xfrm rot="0">
            <a:off x="1039544" y="5853980"/>
            <a:ext cx="7844949" cy="611050"/>
            <a:chOff x="0" y="0"/>
            <a:chExt cx="19612372" cy="1527626"/>
          </a:xfrm>
        </p:grpSpPr>
        <p:sp>
          <p:nvSpPr>
            <p:cNvPr name="Freeform 63" id="63"/>
            <p:cNvSpPr/>
            <p:nvPr/>
          </p:nvSpPr>
          <p:spPr>
            <a:xfrm flipH="false" flipV="false" rot="0">
              <a:off x="0" y="0"/>
              <a:ext cx="19612372" cy="1527626"/>
            </a:xfrm>
            <a:custGeom>
              <a:avLst/>
              <a:gdLst/>
              <a:ahLst/>
              <a:cxnLst/>
              <a:rect r="r" b="b" t="t" l="l"/>
              <a:pathLst>
                <a:path h="1527626" w="19612372">
                  <a:moveTo>
                    <a:pt x="0" y="0"/>
                  </a:moveTo>
                  <a:lnTo>
                    <a:pt x="19612372" y="0"/>
                  </a:lnTo>
                  <a:lnTo>
                    <a:pt x="19612372" y="1527626"/>
                  </a:lnTo>
                  <a:lnTo>
                    <a:pt x="0" y="1527626"/>
                  </a:lnTo>
                  <a:close/>
                </a:path>
              </a:pathLst>
            </a:custGeom>
            <a:solidFill>
              <a:srgbClr val="000000">
                <a:alpha val="0"/>
              </a:srgbClr>
            </a:solidFill>
            <a:ln cap="sq">
              <a:noFill/>
              <a:prstDash val="solid"/>
              <a:miter/>
            </a:ln>
          </p:spPr>
        </p:sp>
        <p:sp>
          <p:nvSpPr>
            <p:cNvPr name="TextBox 64" id="64"/>
            <p:cNvSpPr txBox="true"/>
            <p:nvPr/>
          </p:nvSpPr>
          <p:spPr>
            <a:xfrm>
              <a:off x="0" y="-57150"/>
              <a:ext cx="19612372" cy="1584776"/>
            </a:xfrm>
            <a:prstGeom prst="rect">
              <a:avLst/>
            </a:prstGeom>
          </p:spPr>
          <p:txBody>
            <a:bodyPr anchor="t" rtlCol="false" tIns="0" lIns="0" bIns="0" rIns="0"/>
            <a:lstStyle/>
            <a:p>
              <a:pPr algn="just" marL="0" indent="0" lvl="0">
                <a:lnSpc>
                  <a:spcPts val="1682"/>
                </a:lnSpc>
                <a:spcBef>
                  <a:spcPct val="0"/>
                </a:spcBef>
              </a:pPr>
              <a:r>
                <a:rPr lang="en-US" sz="1066" strike="noStrike" u="none">
                  <a:solidFill>
                    <a:srgbClr val="233E7A"/>
                  </a:solidFill>
                  <a:latin typeface="Avenir"/>
                  <a:ea typeface="Avenir"/>
                  <a:cs typeface="Avenir"/>
                  <a:sym typeface="Avenir"/>
                </a:rPr>
                <a:t>Design staged approach to location changes that maintains operational continuity while progressively realizing integration benefits. Sequence closures and relocations to allow knowledge transfer and prevent disruption to customer service or production capacity.</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Freeform 6" id="6"/>
          <p:cNvSpPr/>
          <p:nvPr/>
        </p:nvSpPr>
        <p:spPr>
          <a:xfrm flipH="false" flipV="false" rot="0">
            <a:off x="8200935" y="2017526"/>
            <a:ext cx="498204" cy="646669"/>
          </a:xfrm>
          <a:custGeom>
            <a:avLst/>
            <a:gdLst/>
            <a:ahLst/>
            <a:cxnLst/>
            <a:rect r="r" b="b" t="t" l="l"/>
            <a:pathLst>
              <a:path h="646669" w="498204">
                <a:moveTo>
                  <a:pt x="0" y="0"/>
                </a:moveTo>
                <a:lnTo>
                  <a:pt x="498205" y="0"/>
                </a:lnTo>
                <a:lnTo>
                  <a:pt x="498205" y="646669"/>
                </a:lnTo>
                <a:lnTo>
                  <a:pt x="0" y="646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86658" y="2395362"/>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sp>
        <p:nvSpPr>
          <p:cNvPr name="TextBox 8" id="8"/>
          <p:cNvSpPr txBox="true"/>
          <p:nvPr/>
        </p:nvSpPr>
        <p:spPr>
          <a:xfrm rot="0">
            <a:off x="5445094" y="5711683"/>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9" id="9"/>
          <p:cNvGrpSpPr/>
          <p:nvPr/>
        </p:nvGrpSpPr>
        <p:grpSpPr>
          <a:xfrm rot="0">
            <a:off x="8973" y="6569225"/>
            <a:ext cx="9753600" cy="754910"/>
            <a:chOff x="0" y="0"/>
            <a:chExt cx="13004800" cy="1006547"/>
          </a:xfrm>
        </p:grpSpPr>
        <p:grpSp>
          <p:nvGrpSpPr>
            <p:cNvPr name="Group 10" id="10"/>
            <p:cNvGrpSpPr/>
            <p:nvPr/>
          </p:nvGrpSpPr>
          <p:grpSpPr>
            <a:xfrm rot="0">
              <a:off x="0" y="0"/>
              <a:ext cx="13004800" cy="1006547"/>
              <a:chOff x="0" y="0"/>
              <a:chExt cx="3495470" cy="270543"/>
            </a:xfrm>
          </p:grpSpPr>
          <p:sp>
            <p:nvSpPr>
              <p:cNvPr name="Freeform 11" id="11"/>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2" id="12"/>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3" id="13"/>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8"/>
              <a:stretch>
                <a:fillRect l="0" t="-6263" r="0" b="-6263"/>
              </a:stretch>
            </a:blipFill>
          </p:spPr>
        </p:sp>
        <p:sp>
          <p:nvSpPr>
            <p:cNvPr name="Freeform 14" id="14"/>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9"/>
              <a:stretch>
                <a:fillRect l="0" t="-6263" r="0" b="-6263"/>
              </a:stretch>
            </a:blipFill>
          </p:spPr>
        </p:sp>
        <p:grpSp>
          <p:nvGrpSpPr>
            <p:cNvPr name="Group 15" id="15"/>
            <p:cNvGrpSpPr/>
            <p:nvPr/>
          </p:nvGrpSpPr>
          <p:grpSpPr>
            <a:xfrm rot="0">
              <a:off x="1748214" y="0"/>
              <a:ext cx="8787340" cy="1006547"/>
              <a:chOff x="0" y="0"/>
              <a:chExt cx="2361888" cy="270543"/>
            </a:xfrm>
          </p:grpSpPr>
          <p:sp>
            <p:nvSpPr>
              <p:cNvPr name="Freeform 16" id="16"/>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7" id="17"/>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0"/>
              <a:stretch>
                <a:fillRect l="0" t="-6263" r="0" b="-6263"/>
              </a:stretch>
            </a:blipFill>
          </p:spPr>
        </p:sp>
        <p:sp>
          <p:nvSpPr>
            <p:cNvPr name="Freeform 19" id="19"/>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1"/>
              <a:stretch>
                <a:fillRect l="-807" t="-9330" r="0" b="-15070"/>
              </a:stretch>
            </a:blipFill>
          </p:spPr>
        </p:sp>
        <p:sp>
          <p:nvSpPr>
            <p:cNvPr name="Freeform 20" id="20"/>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2"/>
              <a:stretch>
                <a:fillRect l="0" t="-372" r="0" b="0"/>
              </a:stretch>
            </a:blipFill>
          </p:spPr>
        </p:sp>
        <p:sp>
          <p:nvSpPr>
            <p:cNvPr name="Freeform 21" id="21"/>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3"/>
              <a:stretch>
                <a:fillRect l="0" t="-6263" r="0" b="-6263"/>
              </a:stretch>
            </a:blipFill>
          </p:spPr>
        </p:sp>
        <p:sp>
          <p:nvSpPr>
            <p:cNvPr name="Freeform 22" id="22"/>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4"/>
              <a:stretch>
                <a:fillRect l="0" t="-6263" r="0" b="-6263"/>
              </a:stretch>
            </a:blipFill>
          </p:spPr>
        </p:sp>
      </p:grpSp>
      <p:grpSp>
        <p:nvGrpSpPr>
          <p:cNvPr name="Group 23" id="23"/>
          <p:cNvGrpSpPr/>
          <p:nvPr/>
        </p:nvGrpSpPr>
        <p:grpSpPr>
          <a:xfrm rot="0">
            <a:off x="456776" y="5632866"/>
            <a:ext cx="8729882" cy="751884"/>
            <a:chOff x="0" y="0"/>
            <a:chExt cx="21067735" cy="1814513"/>
          </a:xfrm>
        </p:grpSpPr>
        <p:sp>
          <p:nvSpPr>
            <p:cNvPr name="Freeform 24" id="24"/>
            <p:cNvSpPr/>
            <p:nvPr/>
          </p:nvSpPr>
          <p:spPr>
            <a:xfrm flipH="false" flipV="false" rot="0">
              <a:off x="0" y="0"/>
              <a:ext cx="21067736" cy="1814513"/>
            </a:xfrm>
            <a:custGeom>
              <a:avLst/>
              <a:gdLst/>
              <a:ahLst/>
              <a:cxnLst/>
              <a:rect r="r" b="b" t="t" l="l"/>
              <a:pathLst>
                <a:path h="1814513" w="21067736">
                  <a:moveTo>
                    <a:pt x="0" y="0"/>
                  </a:moveTo>
                  <a:lnTo>
                    <a:pt x="21067736" y="0"/>
                  </a:lnTo>
                  <a:lnTo>
                    <a:pt x="21067736" y="1814513"/>
                  </a:lnTo>
                  <a:lnTo>
                    <a:pt x="0" y="1814513"/>
                  </a:lnTo>
                  <a:close/>
                </a:path>
              </a:pathLst>
            </a:custGeom>
            <a:solidFill>
              <a:srgbClr val="000000">
                <a:alpha val="0"/>
              </a:srgbClr>
            </a:solidFill>
          </p:spPr>
        </p:sp>
        <p:sp>
          <p:nvSpPr>
            <p:cNvPr name="TextBox 25" id="25"/>
            <p:cNvSpPr txBox="true"/>
            <p:nvPr/>
          </p:nvSpPr>
          <p:spPr>
            <a:xfrm>
              <a:off x="0" y="-57150"/>
              <a:ext cx="21067735" cy="1871663"/>
            </a:xfrm>
            <a:prstGeom prst="rect">
              <a:avLst/>
            </a:prstGeom>
          </p:spPr>
          <p:txBody>
            <a:bodyPr anchor="t" rtlCol="false" tIns="0" lIns="0" bIns="0" rIns="0"/>
            <a:lstStyle/>
            <a:p>
              <a:pPr algn="l" marL="0" indent="0" lvl="0">
                <a:lnSpc>
                  <a:spcPts val="1842"/>
                </a:lnSpc>
                <a:spcBef>
                  <a:spcPct val="0"/>
                </a:spcBef>
              </a:pPr>
              <a:r>
                <a:rPr lang="en-US" sz="1316" strike="noStrike" u="none">
                  <a:solidFill>
                    <a:srgbClr val="000000"/>
                  </a:solidFill>
                  <a:latin typeface="Avenir"/>
                  <a:ea typeface="Avenir"/>
                  <a:cs typeface="Avenir"/>
                  <a:sym typeface="Avenir"/>
                </a:rPr>
                <a:t>Companies must analyze multiple variables before deciding to enter a new market, including current and potential market size, economic growth rate, political stability, infrastructure quality, technological capacity, and proximity to strategic customers or partners.</a:t>
              </a:r>
            </a:p>
          </p:txBody>
        </p:sp>
      </p:grpSp>
      <p:sp>
        <p:nvSpPr>
          <p:cNvPr name="TextBox 26" id="26"/>
          <p:cNvSpPr txBox="true"/>
          <p:nvPr/>
        </p:nvSpPr>
        <p:spPr>
          <a:xfrm rot="0">
            <a:off x="456776" y="1229901"/>
            <a:ext cx="8146024" cy="386842"/>
          </a:xfrm>
          <a:prstGeom prst="rect">
            <a:avLst/>
          </a:prstGeom>
        </p:spPr>
        <p:txBody>
          <a:bodyPr anchor="t" rtlCol="false" tIns="0" lIns="0" bIns="0" rIns="0">
            <a:spAutoFit/>
          </a:bodyPr>
          <a:lstStyle/>
          <a:p>
            <a:pPr algn="l" marL="0" indent="0" lvl="0">
              <a:lnSpc>
                <a:spcPts val="2827"/>
              </a:lnSpc>
              <a:spcBef>
                <a:spcPct val="0"/>
              </a:spcBef>
            </a:pPr>
            <a:r>
              <a:rPr lang="en-US" b="true" sz="2019" strike="noStrike" u="none">
                <a:solidFill>
                  <a:srgbClr val="233E7A"/>
                </a:solidFill>
                <a:latin typeface="Avenir Bold"/>
                <a:ea typeface="Avenir Bold"/>
                <a:cs typeface="Avenir Bold"/>
                <a:sym typeface="Avenir Bold"/>
              </a:rPr>
              <a:t>TYPES OF EXPANDING MARKETS</a:t>
            </a:r>
          </a:p>
        </p:txBody>
      </p:sp>
      <p:grpSp>
        <p:nvGrpSpPr>
          <p:cNvPr name="Group 27" id="27"/>
          <p:cNvGrpSpPr/>
          <p:nvPr/>
        </p:nvGrpSpPr>
        <p:grpSpPr>
          <a:xfrm rot="0">
            <a:off x="224970" y="1804559"/>
            <a:ext cx="3163259" cy="3643831"/>
            <a:chOff x="0" y="0"/>
            <a:chExt cx="4217679" cy="4858441"/>
          </a:xfrm>
        </p:grpSpPr>
        <p:grpSp>
          <p:nvGrpSpPr>
            <p:cNvPr name="Group 28" id="28"/>
            <p:cNvGrpSpPr/>
            <p:nvPr/>
          </p:nvGrpSpPr>
          <p:grpSpPr>
            <a:xfrm rot="0">
              <a:off x="243219" y="863936"/>
              <a:ext cx="3731240" cy="3994504"/>
              <a:chOff x="0" y="0"/>
              <a:chExt cx="491994" cy="526707"/>
            </a:xfrm>
          </p:grpSpPr>
          <p:sp>
            <p:nvSpPr>
              <p:cNvPr name="Freeform 29" id="29"/>
              <p:cNvSpPr/>
              <p:nvPr/>
            </p:nvSpPr>
            <p:spPr>
              <a:xfrm flipH="false" flipV="false" rot="0">
                <a:off x="0" y="0"/>
                <a:ext cx="491994" cy="526707"/>
              </a:xfrm>
              <a:custGeom>
                <a:avLst/>
                <a:gdLst/>
                <a:ahLst/>
                <a:cxnLst/>
                <a:rect r="r" b="b" t="t" l="l"/>
                <a:pathLst>
                  <a:path h="526707" w="491994">
                    <a:moveTo>
                      <a:pt x="0" y="0"/>
                    </a:moveTo>
                    <a:lnTo>
                      <a:pt x="491994" y="0"/>
                    </a:lnTo>
                    <a:lnTo>
                      <a:pt x="491994" y="526707"/>
                    </a:lnTo>
                    <a:lnTo>
                      <a:pt x="0" y="526707"/>
                    </a:lnTo>
                    <a:close/>
                  </a:path>
                </a:pathLst>
              </a:custGeom>
              <a:solidFill>
                <a:srgbClr val="016EB5"/>
              </a:solidFill>
            </p:spPr>
          </p:sp>
          <p:sp>
            <p:nvSpPr>
              <p:cNvPr name="TextBox 30" id="30"/>
              <p:cNvSpPr txBox="true"/>
              <p:nvPr/>
            </p:nvSpPr>
            <p:spPr>
              <a:xfrm>
                <a:off x="0" y="-66675"/>
                <a:ext cx="491994" cy="593382"/>
              </a:xfrm>
              <a:prstGeom prst="rect">
                <a:avLst/>
              </a:prstGeom>
            </p:spPr>
            <p:txBody>
              <a:bodyPr anchor="ctr" rtlCol="false" tIns="33783" lIns="33783" bIns="33783" rIns="33783"/>
              <a:lstStyle/>
              <a:p>
                <a:pPr algn="l" marL="0" indent="0" lvl="0">
                  <a:lnSpc>
                    <a:spcPts val="2262"/>
                  </a:lnSpc>
                  <a:spcBef>
                    <a:spcPct val="0"/>
                  </a:spcBef>
                </a:pPr>
              </a:p>
            </p:txBody>
          </p:sp>
        </p:grpSp>
        <p:sp>
          <p:nvSpPr>
            <p:cNvPr name="TextBox 31" id="31"/>
            <p:cNvSpPr txBox="true"/>
            <p:nvPr/>
          </p:nvSpPr>
          <p:spPr>
            <a:xfrm rot="0">
              <a:off x="1343127" y="362305"/>
              <a:ext cx="1778000" cy="370932"/>
            </a:xfrm>
            <a:prstGeom prst="rect">
              <a:avLst/>
            </a:prstGeom>
          </p:spPr>
          <p:txBody>
            <a:bodyPr anchor="t" rtlCol="false" tIns="0" lIns="0" bIns="0" rIns="0">
              <a:spAutoFit/>
            </a:bodyPr>
            <a:lstStyle/>
            <a:p>
              <a:pPr algn="ctr" marL="0" indent="0" lvl="0">
                <a:lnSpc>
                  <a:spcPts val="2122"/>
                </a:lnSpc>
                <a:spcBef>
                  <a:spcPct val="0"/>
                </a:spcBef>
              </a:pPr>
              <a:r>
                <a:rPr lang="en-US" b="true" sz="1516" strike="noStrike" u="none">
                  <a:solidFill>
                    <a:srgbClr val="FFFFFF"/>
                  </a:solidFill>
                  <a:latin typeface="Avenir Bold"/>
                  <a:ea typeface="Avenir Bold"/>
                  <a:cs typeface="Avenir Bold"/>
                  <a:sym typeface="Avenir Bold"/>
                </a:rPr>
                <a:t>LOREM IPSUM</a:t>
              </a:r>
            </a:p>
          </p:txBody>
        </p:sp>
        <p:grpSp>
          <p:nvGrpSpPr>
            <p:cNvPr name="Group 32" id="32"/>
            <p:cNvGrpSpPr/>
            <p:nvPr/>
          </p:nvGrpSpPr>
          <p:grpSpPr>
            <a:xfrm rot="0">
              <a:off x="462601" y="1077156"/>
              <a:ext cx="3292477" cy="3568066"/>
              <a:chOff x="0" y="0"/>
              <a:chExt cx="5959277" cy="6458082"/>
            </a:xfrm>
          </p:grpSpPr>
          <p:sp>
            <p:nvSpPr>
              <p:cNvPr name="Freeform 33" id="33"/>
              <p:cNvSpPr/>
              <p:nvPr/>
            </p:nvSpPr>
            <p:spPr>
              <a:xfrm flipH="false" flipV="false" rot="0">
                <a:off x="0" y="0"/>
                <a:ext cx="5959277" cy="6458082"/>
              </a:xfrm>
              <a:custGeom>
                <a:avLst/>
                <a:gdLst/>
                <a:ahLst/>
                <a:cxnLst/>
                <a:rect r="r" b="b" t="t" l="l"/>
                <a:pathLst>
                  <a:path h="6458082" w="5959277">
                    <a:moveTo>
                      <a:pt x="0" y="0"/>
                    </a:moveTo>
                    <a:lnTo>
                      <a:pt x="5959277" y="0"/>
                    </a:lnTo>
                    <a:lnTo>
                      <a:pt x="5959277" y="6458082"/>
                    </a:lnTo>
                    <a:lnTo>
                      <a:pt x="0" y="6458082"/>
                    </a:lnTo>
                    <a:close/>
                  </a:path>
                </a:pathLst>
              </a:custGeom>
              <a:solidFill>
                <a:srgbClr val="000000">
                  <a:alpha val="0"/>
                </a:srgbClr>
              </a:solidFill>
            </p:spPr>
          </p:sp>
          <p:sp>
            <p:nvSpPr>
              <p:cNvPr name="TextBox 34" id="34"/>
              <p:cNvSpPr txBox="true"/>
              <p:nvPr/>
            </p:nvSpPr>
            <p:spPr>
              <a:xfrm>
                <a:off x="0" y="-66675"/>
                <a:ext cx="5959277" cy="6524757"/>
              </a:xfrm>
              <a:prstGeom prst="rect">
                <a:avLst/>
              </a:prstGeom>
            </p:spPr>
            <p:txBody>
              <a:bodyPr anchor="t" rtlCol="false" tIns="0" lIns="0" bIns="0" rIns="0"/>
              <a:lstStyle/>
              <a:p>
                <a:pPr algn="ctr" marL="0" indent="0" lvl="0">
                  <a:lnSpc>
                    <a:spcPts val="2122"/>
                  </a:lnSpc>
                  <a:spcBef>
                    <a:spcPct val="0"/>
                  </a:spcBef>
                </a:pPr>
                <a:r>
                  <a:rPr lang="en-US" b="true" sz="1516" strike="noStrike" u="none">
                    <a:solidFill>
                      <a:srgbClr val="FFFFFF"/>
                    </a:solidFill>
                    <a:latin typeface="Avenir Bold"/>
                    <a:ea typeface="Avenir Bold"/>
                    <a:cs typeface="Avenir Bold"/>
                    <a:sym typeface="Avenir Bold"/>
                  </a:rPr>
                  <a:t>Regions with growing economies like Asia Pacific, Sub-Saharan Africa, or Latin America offer consumption growth, an increasing middle class, greater openness to international trade, and incentives for foreign investment.</a:t>
                </a:r>
              </a:p>
            </p:txBody>
          </p:sp>
        </p:grpSp>
        <p:grpSp>
          <p:nvGrpSpPr>
            <p:cNvPr name="Group 35" id="35"/>
            <p:cNvGrpSpPr/>
            <p:nvPr/>
          </p:nvGrpSpPr>
          <p:grpSpPr>
            <a:xfrm rot="0">
              <a:off x="243219" y="0"/>
              <a:ext cx="3731240" cy="874841"/>
              <a:chOff x="0" y="0"/>
              <a:chExt cx="491994" cy="115355"/>
            </a:xfrm>
          </p:grpSpPr>
          <p:sp>
            <p:nvSpPr>
              <p:cNvPr name="Freeform 36" id="36"/>
              <p:cNvSpPr/>
              <p:nvPr/>
            </p:nvSpPr>
            <p:spPr>
              <a:xfrm flipH="false" flipV="false" rot="0">
                <a:off x="0" y="0"/>
                <a:ext cx="491994" cy="115355"/>
              </a:xfrm>
              <a:custGeom>
                <a:avLst/>
                <a:gdLst/>
                <a:ahLst/>
                <a:cxnLst/>
                <a:rect r="r" b="b" t="t" l="l"/>
                <a:pathLst>
                  <a:path h="115355" w="491994">
                    <a:moveTo>
                      <a:pt x="0" y="0"/>
                    </a:moveTo>
                    <a:lnTo>
                      <a:pt x="491994" y="0"/>
                    </a:lnTo>
                    <a:lnTo>
                      <a:pt x="491994" y="115355"/>
                    </a:lnTo>
                    <a:lnTo>
                      <a:pt x="0" y="115355"/>
                    </a:lnTo>
                    <a:close/>
                  </a:path>
                </a:pathLst>
              </a:custGeom>
              <a:solidFill>
                <a:srgbClr val="014D80"/>
              </a:solidFill>
            </p:spPr>
          </p:sp>
          <p:sp>
            <p:nvSpPr>
              <p:cNvPr name="TextBox 37" id="37"/>
              <p:cNvSpPr txBox="true"/>
              <p:nvPr/>
            </p:nvSpPr>
            <p:spPr>
              <a:xfrm>
                <a:off x="0" y="-28575"/>
                <a:ext cx="491994" cy="143930"/>
              </a:xfrm>
              <a:prstGeom prst="rect">
                <a:avLst/>
              </a:prstGeom>
            </p:spPr>
            <p:txBody>
              <a:bodyPr anchor="ctr" rtlCol="false" tIns="33783" lIns="33783" bIns="33783" rIns="33783"/>
              <a:lstStyle/>
              <a:p>
                <a:pPr algn="ctr">
                  <a:lnSpc>
                    <a:spcPts val="2143"/>
                  </a:lnSpc>
                  <a:spcBef>
                    <a:spcPct val="0"/>
                  </a:spcBef>
                </a:pPr>
              </a:p>
            </p:txBody>
          </p:sp>
        </p:grpSp>
        <p:sp>
          <p:nvSpPr>
            <p:cNvPr name="TextBox 38" id="38"/>
            <p:cNvSpPr txBox="true"/>
            <p:nvPr/>
          </p:nvSpPr>
          <p:spPr>
            <a:xfrm rot="0">
              <a:off x="0" y="40817"/>
              <a:ext cx="4217679" cy="726532"/>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EMERGING GEOGRAPHIC MARKETS</a:t>
              </a:r>
            </a:p>
          </p:txBody>
        </p:sp>
      </p:grpSp>
      <p:grpSp>
        <p:nvGrpSpPr>
          <p:cNvPr name="Group 39" id="39"/>
          <p:cNvGrpSpPr/>
          <p:nvPr/>
        </p:nvGrpSpPr>
        <p:grpSpPr>
          <a:xfrm rot="0">
            <a:off x="3404971" y="2452512"/>
            <a:ext cx="2798430" cy="2995878"/>
            <a:chOff x="0" y="0"/>
            <a:chExt cx="491994" cy="526707"/>
          </a:xfrm>
        </p:grpSpPr>
        <p:sp>
          <p:nvSpPr>
            <p:cNvPr name="Freeform 40" id="40"/>
            <p:cNvSpPr/>
            <p:nvPr/>
          </p:nvSpPr>
          <p:spPr>
            <a:xfrm flipH="false" flipV="false" rot="0">
              <a:off x="0" y="0"/>
              <a:ext cx="491994" cy="526707"/>
            </a:xfrm>
            <a:custGeom>
              <a:avLst/>
              <a:gdLst/>
              <a:ahLst/>
              <a:cxnLst/>
              <a:rect r="r" b="b" t="t" l="l"/>
              <a:pathLst>
                <a:path h="526707" w="491994">
                  <a:moveTo>
                    <a:pt x="0" y="0"/>
                  </a:moveTo>
                  <a:lnTo>
                    <a:pt x="491994" y="0"/>
                  </a:lnTo>
                  <a:lnTo>
                    <a:pt x="491994" y="526707"/>
                  </a:lnTo>
                  <a:lnTo>
                    <a:pt x="0" y="526707"/>
                  </a:lnTo>
                  <a:close/>
                </a:path>
              </a:pathLst>
            </a:custGeom>
            <a:solidFill>
              <a:srgbClr val="016EB5"/>
            </a:solidFill>
          </p:spPr>
        </p:sp>
        <p:sp>
          <p:nvSpPr>
            <p:cNvPr name="TextBox 41" id="41"/>
            <p:cNvSpPr txBox="true"/>
            <p:nvPr/>
          </p:nvSpPr>
          <p:spPr>
            <a:xfrm>
              <a:off x="0" y="-66675"/>
              <a:ext cx="491994" cy="593382"/>
            </a:xfrm>
            <a:prstGeom prst="rect">
              <a:avLst/>
            </a:prstGeom>
          </p:spPr>
          <p:txBody>
            <a:bodyPr anchor="ctr" rtlCol="false" tIns="33783" lIns="33783" bIns="33783" rIns="33783"/>
            <a:lstStyle/>
            <a:p>
              <a:pPr algn="l" marL="0" indent="0" lvl="0">
                <a:lnSpc>
                  <a:spcPts val="2262"/>
                </a:lnSpc>
                <a:spcBef>
                  <a:spcPct val="0"/>
                </a:spcBef>
              </a:pPr>
            </a:p>
          </p:txBody>
        </p:sp>
      </p:grpSp>
      <p:grpSp>
        <p:nvGrpSpPr>
          <p:cNvPr name="Group 42" id="42"/>
          <p:cNvGrpSpPr/>
          <p:nvPr/>
        </p:nvGrpSpPr>
        <p:grpSpPr>
          <a:xfrm rot="0">
            <a:off x="3569507" y="2745776"/>
            <a:ext cx="2469358" cy="2409349"/>
            <a:chOff x="0" y="0"/>
            <a:chExt cx="5959277" cy="5814458"/>
          </a:xfrm>
        </p:grpSpPr>
        <p:sp>
          <p:nvSpPr>
            <p:cNvPr name="Freeform 43" id="43"/>
            <p:cNvSpPr/>
            <p:nvPr/>
          </p:nvSpPr>
          <p:spPr>
            <a:xfrm flipH="false" flipV="false" rot="0">
              <a:off x="0" y="0"/>
              <a:ext cx="5959277" cy="5814458"/>
            </a:xfrm>
            <a:custGeom>
              <a:avLst/>
              <a:gdLst/>
              <a:ahLst/>
              <a:cxnLst/>
              <a:rect r="r" b="b" t="t" l="l"/>
              <a:pathLst>
                <a:path h="5814458" w="5959277">
                  <a:moveTo>
                    <a:pt x="0" y="0"/>
                  </a:moveTo>
                  <a:lnTo>
                    <a:pt x="5959277" y="0"/>
                  </a:lnTo>
                  <a:lnTo>
                    <a:pt x="5959277" y="5814458"/>
                  </a:lnTo>
                  <a:lnTo>
                    <a:pt x="0" y="5814458"/>
                  </a:lnTo>
                  <a:close/>
                </a:path>
              </a:pathLst>
            </a:custGeom>
            <a:solidFill>
              <a:srgbClr val="000000">
                <a:alpha val="0"/>
              </a:srgbClr>
            </a:solidFill>
          </p:spPr>
        </p:sp>
        <p:sp>
          <p:nvSpPr>
            <p:cNvPr name="TextBox 44" id="44"/>
            <p:cNvSpPr txBox="true"/>
            <p:nvPr/>
          </p:nvSpPr>
          <p:spPr>
            <a:xfrm>
              <a:off x="0" y="-66675"/>
              <a:ext cx="5959277" cy="5881133"/>
            </a:xfrm>
            <a:prstGeom prst="rect">
              <a:avLst/>
            </a:prstGeom>
          </p:spPr>
          <p:txBody>
            <a:bodyPr anchor="t" rtlCol="false" tIns="0" lIns="0" bIns="0" rIns="0"/>
            <a:lstStyle/>
            <a:p>
              <a:pPr algn="ctr" marL="0" indent="0" lvl="0">
                <a:lnSpc>
                  <a:spcPts val="2122"/>
                </a:lnSpc>
                <a:spcBef>
                  <a:spcPct val="0"/>
                </a:spcBef>
              </a:pPr>
              <a:r>
                <a:rPr lang="en-US" b="true" sz="1516">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du</a:t>
              </a:r>
              <a:r>
                <a:rPr lang="en-US" b="true" sz="1516" strike="noStrike" u="none">
                  <a:solidFill>
                    <a:srgbClr val="FFFFFF"/>
                  </a:solidFill>
                  <a:latin typeface="Avenir Bold"/>
                  <a:ea typeface="Avenir Bold"/>
                  <a:cs typeface="Avenir Bold"/>
                  <a:sym typeface="Avenir Bold"/>
                </a:rPr>
                <a:t>stri</a:t>
              </a:r>
              <a:r>
                <a:rPr lang="en-US" b="true" sz="1516" strike="noStrike" u="none">
                  <a:solidFill>
                    <a:srgbClr val="FFFFFF"/>
                  </a:solidFill>
                  <a:latin typeface="Avenir Bold"/>
                  <a:ea typeface="Avenir Bold"/>
                  <a:cs typeface="Avenir Bold"/>
                  <a:sym typeface="Avenir Bold"/>
                </a:rPr>
                <a:t>al</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ec</a:t>
              </a:r>
              <a:r>
                <a:rPr lang="en-US" b="true" sz="1516" strike="noStrike" u="none">
                  <a:solidFill>
                    <a:srgbClr val="FFFFFF"/>
                  </a:solidFill>
                  <a:latin typeface="Avenir Bold"/>
                  <a:ea typeface="Avenir Bold"/>
                  <a:cs typeface="Avenir Bold"/>
                  <a:sym typeface="Avenir Bold"/>
                </a:rPr>
                <a:t>t</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s e</a:t>
              </a:r>
              <a:r>
                <a:rPr lang="en-US" b="true" sz="1516" strike="noStrike" u="none">
                  <a:solidFill>
                    <a:srgbClr val="FFFFFF"/>
                  </a:solidFill>
                  <a:latin typeface="Avenir Bold"/>
                  <a:ea typeface="Avenir Bold"/>
                  <a:cs typeface="Avenir Bold"/>
                  <a:sym typeface="Avenir Bold"/>
                </a:rPr>
                <a:t>xp</a:t>
              </a:r>
              <a:r>
                <a:rPr lang="en-US" b="true" sz="1516" strike="noStrike" u="none">
                  <a:solidFill>
                    <a:srgbClr val="FFFFFF"/>
                  </a:solidFill>
                  <a:latin typeface="Avenir Bold"/>
                  <a:ea typeface="Avenir Bold"/>
                  <a:cs typeface="Avenir Bold"/>
                  <a:sym typeface="Avenir Bold"/>
                </a:rPr>
                <a:t>erien</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in</a:t>
              </a:r>
              <a:r>
                <a:rPr lang="en-US" b="true" sz="1516" strike="noStrike" u="none">
                  <a:solidFill>
                    <a:srgbClr val="FFFFFF"/>
                  </a:solidFill>
                  <a:latin typeface="Avenir Bold"/>
                  <a:ea typeface="Avenir Bold"/>
                  <a:cs typeface="Avenir Bold"/>
                  <a:sym typeface="Avenir Bold"/>
                </a:rPr>
                <a:t>g</a:t>
              </a:r>
              <a:r>
                <a:rPr lang="en-US" b="true" sz="1516" strike="noStrike" u="none">
                  <a:solidFill>
                    <a:srgbClr val="FFFFFF"/>
                  </a:solidFill>
                  <a:latin typeface="Avenir Bold"/>
                  <a:ea typeface="Avenir Bold"/>
                  <a:cs typeface="Avenir Bold"/>
                  <a:sym typeface="Avenir Bold"/>
                </a:rPr>
                <a:t> growth </a:t>
              </a:r>
              <a:r>
                <a:rPr lang="en-US" b="true" sz="1516" strike="noStrike" u="none">
                  <a:solidFill>
                    <a:srgbClr val="FFFFFF"/>
                  </a:solidFill>
                  <a:latin typeface="Avenir Bold"/>
                  <a:ea typeface="Avenir Bold"/>
                  <a:cs typeface="Avenir Bold"/>
                  <a:sym typeface="Avenir Bold"/>
                </a:rPr>
                <a:t>pe</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ks</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w</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thout </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ce</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ar</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ly cha</a:t>
              </a:r>
              <a:r>
                <a:rPr lang="en-US" b="true" sz="1516" strike="noStrike" u="none">
                  <a:solidFill>
                    <a:srgbClr val="FFFFFF"/>
                  </a:solidFill>
                  <a:latin typeface="Avenir Bold"/>
                  <a:ea typeface="Avenir Bold"/>
                  <a:cs typeface="Avenir Bold"/>
                  <a:sym typeface="Avenir Bold"/>
                </a:rPr>
                <a:t>ngi</a:t>
              </a:r>
              <a:r>
                <a:rPr lang="en-US" b="true" sz="1516" strike="noStrike" u="none">
                  <a:solidFill>
                    <a:srgbClr val="FFFFFF"/>
                  </a:solidFill>
                  <a:latin typeface="Avenir Bold"/>
                  <a:ea typeface="Avenir Bold"/>
                  <a:cs typeface="Avenir Bold"/>
                  <a:sym typeface="Avenir Bold"/>
                </a:rPr>
                <a:t>ng g</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ography,</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su</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h </a:t>
              </a:r>
              <a:r>
                <a:rPr lang="en-US" b="true" sz="1516" strike="noStrike" u="none">
                  <a:solidFill>
                    <a:srgbClr val="FFFFFF"/>
                  </a:solidFill>
                  <a:latin typeface="Avenir Bold"/>
                  <a:ea typeface="Avenir Bold"/>
                  <a:cs typeface="Avenir Bold"/>
                  <a:sym typeface="Avenir Bold"/>
                </a:rPr>
                <a:t>as re</a:t>
              </a:r>
              <a:r>
                <a:rPr lang="en-US" b="true" sz="1516" strike="noStrike" u="none">
                  <a:solidFill>
                    <a:srgbClr val="FFFFFF"/>
                  </a:solidFill>
                  <a:latin typeface="Avenir Bold"/>
                  <a:ea typeface="Avenir Bold"/>
                  <a:cs typeface="Avenir Bold"/>
                  <a:sym typeface="Avenir Bold"/>
                </a:rPr>
                <a:t>new</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bl</a:t>
              </a:r>
              <a:r>
                <a:rPr lang="en-US" b="true" sz="1516" strike="noStrike" u="none">
                  <a:solidFill>
                    <a:srgbClr val="FFFFFF"/>
                  </a:solidFill>
                  <a:latin typeface="Avenir Bold"/>
                  <a:ea typeface="Avenir Bold"/>
                  <a:cs typeface="Avenir Bold"/>
                  <a:sym typeface="Avenir Bold"/>
                </a:rPr>
                <a:t>e ene</a:t>
              </a:r>
              <a:r>
                <a:rPr lang="en-US" b="true" sz="1516" strike="noStrike" u="none">
                  <a:solidFill>
                    <a:srgbClr val="FFFFFF"/>
                  </a:solidFill>
                  <a:latin typeface="Avenir Bold"/>
                  <a:ea typeface="Avenir Bold"/>
                  <a:cs typeface="Avenir Bold"/>
                  <a:sym typeface="Avenir Bold"/>
                </a:rPr>
                <a:t>rgy,</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digi</a:t>
              </a:r>
              <a:r>
                <a:rPr lang="en-US" b="true" sz="1516" strike="noStrike" u="none">
                  <a:solidFill>
                    <a:srgbClr val="FFFFFF"/>
                  </a:solidFill>
                  <a:latin typeface="Avenir Bold"/>
                  <a:ea typeface="Avenir Bold"/>
                  <a:cs typeface="Avenir Bold"/>
                  <a:sym typeface="Avenir Bold"/>
                </a:rPr>
                <a:t>t</a:t>
              </a:r>
              <a:r>
                <a:rPr lang="en-US" b="true" sz="1516" strike="noStrike" u="none">
                  <a:solidFill>
                    <a:srgbClr val="FFFFFF"/>
                  </a:solidFill>
                  <a:latin typeface="Avenir Bold"/>
                  <a:ea typeface="Avenir Bold"/>
                  <a:cs typeface="Avenir Bold"/>
                  <a:sym typeface="Avenir Bold"/>
                </a:rPr>
                <a:t>al health, </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mob</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l</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 fi</a:t>
              </a:r>
              <a:r>
                <a:rPr lang="en-US" b="true" sz="1516" strike="noStrike" u="none">
                  <a:solidFill>
                    <a:srgbClr val="FFFFFF"/>
                  </a:solidFill>
                  <a:latin typeface="Avenir Bold"/>
                  <a:ea typeface="Avenir Bold"/>
                  <a:cs typeface="Avenir Bold"/>
                  <a:sym typeface="Avenir Bold"/>
                </a:rPr>
                <a:t>nan</a:t>
              </a:r>
              <a:r>
                <a:rPr lang="en-US" b="true" sz="1516" strike="noStrike" u="none">
                  <a:solidFill>
                    <a:srgbClr val="FFFFFF"/>
                  </a:solidFill>
                  <a:latin typeface="Avenir Bold"/>
                  <a:ea typeface="Avenir Bold"/>
                  <a:cs typeface="Avenir Bold"/>
                  <a:sym typeface="Avenir Bold"/>
                </a:rPr>
                <a:t>ci</a:t>
              </a:r>
              <a:r>
                <a:rPr lang="en-US" b="true" sz="1516" strike="noStrike" u="none">
                  <a:solidFill>
                    <a:srgbClr val="FFFFFF"/>
                  </a:solidFill>
                  <a:latin typeface="Avenir Bold"/>
                  <a:ea typeface="Avenir Bold"/>
                  <a:cs typeface="Avenir Bold"/>
                  <a:sym typeface="Avenir Bold"/>
                </a:rPr>
                <a:t>al </a:t>
              </a:r>
              <a:r>
                <a:rPr lang="en-US" b="true" sz="1516" strike="noStrike" u="none">
                  <a:solidFill>
                    <a:srgbClr val="FFFFFF"/>
                  </a:solidFill>
                  <a:latin typeface="Avenir Bold"/>
                  <a:ea typeface="Avenir Bold"/>
                  <a:cs typeface="Avenir Bold"/>
                  <a:sym typeface="Avenir Bold"/>
                </a:rPr>
                <a:t>se</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vic</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cre</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ti</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g</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sp</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aliz</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ma</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clu</a:t>
              </a:r>
              <a:r>
                <a:rPr lang="en-US" b="true" sz="1516" strike="noStrike" u="none">
                  <a:solidFill>
                    <a:srgbClr val="FFFFFF"/>
                  </a:solidFill>
                  <a:latin typeface="Avenir Bold"/>
                  <a:ea typeface="Avenir Bold"/>
                  <a:cs typeface="Avenir Bold"/>
                  <a:sym typeface="Avenir Bold"/>
                </a:rPr>
                <a:t>ste</a:t>
              </a:r>
              <a:r>
                <a:rPr lang="en-US" b="true" sz="1516" strike="noStrike" u="none">
                  <a:solidFill>
                    <a:srgbClr val="FFFFFF"/>
                  </a:solidFill>
                  <a:latin typeface="Avenir Bold"/>
                  <a:ea typeface="Avenir Bold"/>
                  <a:cs typeface="Avenir Bold"/>
                  <a:sym typeface="Avenir Bold"/>
                </a:rPr>
                <a:t>rs</a:t>
              </a:r>
              <a:r>
                <a:rPr lang="en-US" b="true" sz="1516" strike="noStrike" u="none">
                  <a:solidFill>
                    <a:srgbClr val="FFFFFF"/>
                  </a:solidFill>
                  <a:latin typeface="Avenir Bold"/>
                  <a:ea typeface="Avenir Bold"/>
                  <a:cs typeface="Avenir Bold"/>
                  <a:sym typeface="Avenir Bold"/>
                </a:rPr>
                <a:t>.</a:t>
              </a:r>
            </a:p>
          </p:txBody>
        </p:sp>
      </p:grpSp>
      <p:grpSp>
        <p:nvGrpSpPr>
          <p:cNvPr name="Group 45" id="45"/>
          <p:cNvGrpSpPr/>
          <p:nvPr/>
        </p:nvGrpSpPr>
        <p:grpSpPr>
          <a:xfrm rot="0">
            <a:off x="3404971" y="1804559"/>
            <a:ext cx="2798430" cy="656130"/>
            <a:chOff x="0" y="0"/>
            <a:chExt cx="491994" cy="115355"/>
          </a:xfrm>
        </p:grpSpPr>
        <p:sp>
          <p:nvSpPr>
            <p:cNvPr name="Freeform 46" id="46"/>
            <p:cNvSpPr/>
            <p:nvPr/>
          </p:nvSpPr>
          <p:spPr>
            <a:xfrm flipH="false" flipV="false" rot="0">
              <a:off x="0" y="0"/>
              <a:ext cx="491994" cy="115355"/>
            </a:xfrm>
            <a:custGeom>
              <a:avLst/>
              <a:gdLst/>
              <a:ahLst/>
              <a:cxnLst/>
              <a:rect r="r" b="b" t="t" l="l"/>
              <a:pathLst>
                <a:path h="115355" w="491994">
                  <a:moveTo>
                    <a:pt x="0" y="0"/>
                  </a:moveTo>
                  <a:lnTo>
                    <a:pt x="491994" y="0"/>
                  </a:lnTo>
                  <a:lnTo>
                    <a:pt x="491994" y="115355"/>
                  </a:lnTo>
                  <a:lnTo>
                    <a:pt x="0" y="115355"/>
                  </a:lnTo>
                  <a:close/>
                </a:path>
              </a:pathLst>
            </a:custGeom>
            <a:solidFill>
              <a:srgbClr val="014D80"/>
            </a:solidFill>
          </p:spPr>
        </p:sp>
        <p:sp>
          <p:nvSpPr>
            <p:cNvPr name="TextBox 47" id="47"/>
            <p:cNvSpPr txBox="true"/>
            <p:nvPr/>
          </p:nvSpPr>
          <p:spPr>
            <a:xfrm>
              <a:off x="0" y="-28575"/>
              <a:ext cx="491994" cy="143930"/>
            </a:xfrm>
            <a:prstGeom prst="rect">
              <a:avLst/>
            </a:prstGeom>
          </p:spPr>
          <p:txBody>
            <a:bodyPr anchor="ctr" rtlCol="false" tIns="33783" lIns="33783" bIns="33783" rIns="33783"/>
            <a:lstStyle/>
            <a:p>
              <a:pPr algn="ctr">
                <a:lnSpc>
                  <a:spcPts val="2143"/>
                </a:lnSpc>
                <a:spcBef>
                  <a:spcPct val="0"/>
                </a:spcBef>
              </a:pPr>
            </a:p>
          </p:txBody>
        </p:sp>
      </p:grpSp>
      <p:sp>
        <p:nvSpPr>
          <p:cNvPr name="TextBox 48" id="48"/>
          <p:cNvSpPr txBox="true"/>
          <p:nvPr/>
        </p:nvSpPr>
        <p:spPr>
          <a:xfrm rot="0">
            <a:off x="3729625" y="1812173"/>
            <a:ext cx="2149121" cy="561568"/>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EMERGING SECTOR MARKETS</a:t>
            </a:r>
          </a:p>
        </p:txBody>
      </p:sp>
      <p:grpSp>
        <p:nvGrpSpPr>
          <p:cNvPr name="Group 49" id="49"/>
          <p:cNvGrpSpPr/>
          <p:nvPr/>
        </p:nvGrpSpPr>
        <p:grpSpPr>
          <a:xfrm rot="0">
            <a:off x="6388228" y="2452512"/>
            <a:ext cx="2798430" cy="2995878"/>
            <a:chOff x="0" y="0"/>
            <a:chExt cx="491994" cy="526707"/>
          </a:xfrm>
        </p:grpSpPr>
        <p:sp>
          <p:nvSpPr>
            <p:cNvPr name="Freeform 50" id="50"/>
            <p:cNvSpPr/>
            <p:nvPr/>
          </p:nvSpPr>
          <p:spPr>
            <a:xfrm flipH="false" flipV="false" rot="0">
              <a:off x="0" y="0"/>
              <a:ext cx="491994" cy="526707"/>
            </a:xfrm>
            <a:custGeom>
              <a:avLst/>
              <a:gdLst/>
              <a:ahLst/>
              <a:cxnLst/>
              <a:rect r="r" b="b" t="t" l="l"/>
              <a:pathLst>
                <a:path h="526707" w="491994">
                  <a:moveTo>
                    <a:pt x="0" y="0"/>
                  </a:moveTo>
                  <a:lnTo>
                    <a:pt x="491994" y="0"/>
                  </a:lnTo>
                  <a:lnTo>
                    <a:pt x="491994" y="526707"/>
                  </a:lnTo>
                  <a:lnTo>
                    <a:pt x="0" y="526707"/>
                  </a:lnTo>
                  <a:close/>
                </a:path>
              </a:pathLst>
            </a:custGeom>
            <a:solidFill>
              <a:srgbClr val="016EB5"/>
            </a:solidFill>
          </p:spPr>
        </p:sp>
        <p:sp>
          <p:nvSpPr>
            <p:cNvPr name="TextBox 51" id="51"/>
            <p:cNvSpPr txBox="true"/>
            <p:nvPr/>
          </p:nvSpPr>
          <p:spPr>
            <a:xfrm>
              <a:off x="0" y="-66675"/>
              <a:ext cx="491994" cy="593382"/>
            </a:xfrm>
            <a:prstGeom prst="rect">
              <a:avLst/>
            </a:prstGeom>
          </p:spPr>
          <p:txBody>
            <a:bodyPr anchor="ctr" rtlCol="false" tIns="33783" lIns="33783" bIns="33783" rIns="33783"/>
            <a:lstStyle/>
            <a:p>
              <a:pPr algn="l" marL="0" indent="0" lvl="0">
                <a:lnSpc>
                  <a:spcPts val="2262"/>
                </a:lnSpc>
                <a:spcBef>
                  <a:spcPct val="0"/>
                </a:spcBef>
              </a:pPr>
            </a:p>
          </p:txBody>
        </p:sp>
      </p:grpSp>
      <p:grpSp>
        <p:nvGrpSpPr>
          <p:cNvPr name="Group 52" id="52"/>
          <p:cNvGrpSpPr/>
          <p:nvPr/>
        </p:nvGrpSpPr>
        <p:grpSpPr>
          <a:xfrm rot="0">
            <a:off x="6552764" y="3012476"/>
            <a:ext cx="2469358" cy="1875949"/>
            <a:chOff x="0" y="0"/>
            <a:chExt cx="5959277" cy="4527209"/>
          </a:xfrm>
        </p:grpSpPr>
        <p:sp>
          <p:nvSpPr>
            <p:cNvPr name="Freeform 53" id="53"/>
            <p:cNvSpPr/>
            <p:nvPr/>
          </p:nvSpPr>
          <p:spPr>
            <a:xfrm flipH="false" flipV="false" rot="0">
              <a:off x="0" y="0"/>
              <a:ext cx="5959277" cy="4527209"/>
            </a:xfrm>
            <a:custGeom>
              <a:avLst/>
              <a:gdLst/>
              <a:ahLst/>
              <a:cxnLst/>
              <a:rect r="r" b="b" t="t" l="l"/>
              <a:pathLst>
                <a:path h="4527209" w="5959277">
                  <a:moveTo>
                    <a:pt x="0" y="0"/>
                  </a:moveTo>
                  <a:lnTo>
                    <a:pt x="5959277" y="0"/>
                  </a:lnTo>
                  <a:lnTo>
                    <a:pt x="5959277" y="4527209"/>
                  </a:lnTo>
                  <a:lnTo>
                    <a:pt x="0" y="4527209"/>
                  </a:lnTo>
                  <a:close/>
                </a:path>
              </a:pathLst>
            </a:custGeom>
            <a:solidFill>
              <a:srgbClr val="000000">
                <a:alpha val="0"/>
              </a:srgbClr>
            </a:solidFill>
          </p:spPr>
        </p:sp>
        <p:sp>
          <p:nvSpPr>
            <p:cNvPr name="TextBox 54" id="54"/>
            <p:cNvSpPr txBox="true"/>
            <p:nvPr/>
          </p:nvSpPr>
          <p:spPr>
            <a:xfrm>
              <a:off x="0" y="-66675"/>
              <a:ext cx="5959277" cy="4593884"/>
            </a:xfrm>
            <a:prstGeom prst="rect">
              <a:avLst/>
            </a:prstGeom>
          </p:spPr>
          <p:txBody>
            <a:bodyPr anchor="t" rtlCol="false" tIns="0" lIns="0" bIns="0" rIns="0"/>
            <a:lstStyle/>
            <a:p>
              <a:pPr algn="ctr" marL="0" indent="0" lvl="0">
                <a:lnSpc>
                  <a:spcPts val="2122"/>
                </a:lnSpc>
                <a:spcBef>
                  <a:spcPct val="0"/>
                </a:spcBef>
              </a:pPr>
              <a:r>
                <a:rPr lang="en-US" b="true" sz="1516">
                  <a:solidFill>
                    <a:srgbClr val="FFFFFF"/>
                  </a:solidFill>
                  <a:latin typeface="Avenir Bold"/>
                  <a:ea typeface="Avenir Bold"/>
                  <a:cs typeface="Avenir Bold"/>
                  <a:sym typeface="Avenir Bold"/>
                </a:rPr>
                <a:t>Sp</a:t>
              </a:r>
              <a:r>
                <a:rPr lang="en-US" b="true" sz="1516" strike="noStrike" u="none">
                  <a:solidFill>
                    <a:srgbClr val="FFFFFF"/>
                  </a:solidFill>
                  <a:latin typeface="Avenir Bold"/>
                  <a:ea typeface="Avenir Bold"/>
                  <a:cs typeface="Avenir Bold"/>
                  <a:sym typeface="Avenir Bold"/>
                </a:rPr>
                <a:t>ecific opp</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rtunities in t</a:t>
              </a:r>
              <a:r>
                <a:rPr lang="en-US" b="true" sz="1516" strike="noStrike" u="none">
                  <a:solidFill>
                    <a:srgbClr val="FFFFFF"/>
                  </a:solidFill>
                  <a:latin typeface="Avenir Bold"/>
                  <a:ea typeface="Avenir Bold"/>
                  <a:cs typeface="Avenir Bold"/>
                  <a:sym typeface="Avenir Bold"/>
                </a:rPr>
                <a:t>ec</a:t>
              </a:r>
              <a:r>
                <a:rPr lang="en-US" b="true" sz="1516" strike="noStrike" u="none">
                  <a:solidFill>
                    <a:srgbClr val="FFFFFF"/>
                  </a:solidFill>
                  <a:latin typeface="Avenir Bold"/>
                  <a:ea typeface="Avenir Bold"/>
                  <a:cs typeface="Avenir Bold"/>
                  <a:sym typeface="Avenir Bold"/>
                </a:rPr>
                <a:t>h</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logi</a:t>
              </a:r>
              <a:r>
                <a:rPr lang="en-US" b="true" sz="1516" strike="noStrike" u="none">
                  <a:solidFill>
                    <a:srgbClr val="FFFFFF"/>
                  </a:solidFill>
                  <a:latin typeface="Avenir Bold"/>
                  <a:ea typeface="Avenir Bold"/>
                  <a:cs typeface="Avenir Bold"/>
                  <a:sym typeface="Avenir Bold"/>
                </a:rPr>
                <a:t>cal c</a:t>
              </a:r>
              <a:r>
                <a:rPr lang="en-US" b="true" sz="1516" strike="noStrike" u="none">
                  <a:solidFill>
                    <a:srgbClr val="FFFFFF"/>
                  </a:solidFill>
                  <a:latin typeface="Avenir Bold"/>
                  <a:ea typeface="Avenir Bold"/>
                  <a:cs typeface="Avenir Bold"/>
                  <a:sym typeface="Avenir Bold"/>
                </a:rPr>
                <a:t>it</a:t>
              </a:r>
              <a:r>
                <a:rPr lang="en-US" b="true" sz="1516" strike="noStrike" u="none">
                  <a:solidFill>
                    <a:srgbClr val="FFFFFF"/>
                  </a:solidFill>
                  <a:latin typeface="Avenir Bold"/>
                  <a:ea typeface="Avenir Bold"/>
                  <a:cs typeface="Avenir Bold"/>
                  <a:sym typeface="Avenir Bold"/>
                </a:rPr>
                <a:t>ies</a:t>
              </a:r>
              <a:r>
                <a:rPr lang="en-US" b="true" sz="1516" strike="noStrike" u="none">
                  <a:solidFill>
                    <a:srgbClr val="FFFFFF"/>
                  </a:solidFill>
                  <a:latin typeface="Avenir Bold"/>
                  <a:ea typeface="Avenir Bold"/>
                  <a:cs typeface="Avenir Bold"/>
                  <a:sym typeface="Avenir Bold"/>
                </a:rPr>
                <a:t>,</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f</a:t>
              </a:r>
              <a:r>
                <a:rPr lang="en-US" b="true" sz="1516" strike="noStrike" u="none">
                  <a:solidFill>
                    <a:srgbClr val="FFFFFF"/>
                  </a:solidFill>
                  <a:latin typeface="Avenir Bold"/>
                  <a:ea typeface="Avenir Bold"/>
                  <a:cs typeface="Avenir Bold"/>
                  <a:sym typeface="Avenir Bold"/>
                </a:rPr>
                <a:t>ree</a:t>
              </a:r>
              <a:r>
                <a:rPr lang="en-US" b="true" sz="1516" strike="noStrike" u="none">
                  <a:solidFill>
                    <a:srgbClr val="FFFFFF"/>
                  </a:solidFill>
                  <a:latin typeface="Avenir Bold"/>
                  <a:ea typeface="Avenir Bold"/>
                  <a:cs typeface="Avenir Bold"/>
                  <a:sym typeface="Avenir Bold"/>
                </a:rPr>
                <a:t> tr</a:t>
              </a:r>
              <a:r>
                <a:rPr lang="en-US" b="true" sz="1516" strike="noStrike" u="none">
                  <a:solidFill>
                    <a:srgbClr val="FFFFFF"/>
                  </a:solidFill>
                  <a:latin typeface="Avenir Bold"/>
                  <a:ea typeface="Avenir Bold"/>
                  <a:cs typeface="Avenir Bold"/>
                  <a:sym typeface="Avenir Bold"/>
                </a:rPr>
                <a:t>ade zones, or regi</a:t>
              </a:r>
              <a:r>
                <a:rPr lang="en-US" b="true" sz="1516" strike="noStrike" u="none">
                  <a:solidFill>
                    <a:srgbClr val="FFFFFF"/>
                  </a:solidFill>
                  <a:latin typeface="Avenir Bold"/>
                  <a:ea typeface="Avenir Bold"/>
                  <a:cs typeface="Avenir Bold"/>
                  <a:sym typeface="Avenir Bold"/>
                </a:rPr>
                <a:t>ons wi</a:t>
              </a:r>
              <a:r>
                <a:rPr lang="en-US" b="true" sz="1516" strike="noStrike" u="none">
                  <a:solidFill>
                    <a:srgbClr val="FFFFFF"/>
                  </a:solidFill>
                  <a:latin typeface="Avenir Bold"/>
                  <a:ea typeface="Avenir Bold"/>
                  <a:cs typeface="Avenir Bold"/>
                  <a:sym typeface="Avenir Bold"/>
                </a:rPr>
                <a:t>th h</a:t>
              </a:r>
              <a:r>
                <a:rPr lang="en-US" b="true" sz="1516" strike="noStrike" u="none">
                  <a:solidFill>
                    <a:srgbClr val="FFFFFF"/>
                  </a:solidFill>
                  <a:latin typeface="Avenir Bold"/>
                  <a:ea typeface="Avenir Bold"/>
                  <a:cs typeface="Avenir Bold"/>
                  <a:sym typeface="Avenir Bold"/>
                </a:rPr>
                <a:t>igh conc</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ntr</a:t>
              </a:r>
              <a:r>
                <a:rPr lang="en-US" b="true" sz="1516" strike="noStrike" u="none">
                  <a:solidFill>
                    <a:srgbClr val="FFFFFF"/>
                  </a:solidFill>
                  <a:latin typeface="Avenir Bold"/>
                  <a:ea typeface="Avenir Bold"/>
                  <a:cs typeface="Avenir Bold"/>
                  <a:sym typeface="Avenir Bold"/>
                </a:rPr>
                <a:t>at</a:t>
              </a:r>
              <a:r>
                <a:rPr lang="en-US" b="true" sz="1516" strike="noStrike" u="none">
                  <a:solidFill>
                    <a:srgbClr val="FFFFFF"/>
                  </a:solidFill>
                  <a:latin typeface="Avenir Bold"/>
                  <a:ea typeface="Avenir Bold"/>
                  <a:cs typeface="Avenir Bold"/>
                  <a:sym typeface="Avenir Bold"/>
                </a:rPr>
                <a:t>ions</a:t>
              </a:r>
              <a:r>
                <a:rPr lang="en-US" b="true" sz="1516" strike="noStrike" u="none">
                  <a:solidFill>
                    <a:srgbClr val="FFFFFF"/>
                  </a:solidFill>
                  <a:latin typeface="Avenir Bold"/>
                  <a:ea typeface="Avenir Bold"/>
                  <a:cs typeface="Avenir Bold"/>
                  <a:sym typeface="Avenir Bold"/>
                </a:rPr>
                <a:t> of pr</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mium c</a:t>
              </a:r>
              <a:r>
                <a:rPr lang="en-US" b="true" sz="1516" strike="noStrike" u="none">
                  <a:solidFill>
                    <a:srgbClr val="FFFFFF"/>
                  </a:solidFill>
                  <a:latin typeface="Avenir Bold"/>
                  <a:ea typeface="Avenir Bold"/>
                  <a:cs typeface="Avenir Bold"/>
                  <a:sym typeface="Avenir Bold"/>
                </a:rPr>
                <a:t>on</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um</a:t>
              </a:r>
              <a:r>
                <a:rPr lang="en-US" b="true" sz="1516" strike="noStrike" u="none">
                  <a:solidFill>
                    <a:srgbClr val="FFFFFF"/>
                  </a:solidFill>
                  <a:latin typeface="Avenir Bold"/>
                  <a:ea typeface="Avenir Bold"/>
                  <a:cs typeface="Avenir Bold"/>
                  <a:sym typeface="Avenir Bold"/>
                </a:rPr>
                <a:t>ers that require ta</a:t>
              </a:r>
              <a:r>
                <a:rPr lang="en-US" b="true" sz="1516" strike="noStrike" u="none">
                  <a:solidFill>
                    <a:srgbClr val="FFFFFF"/>
                  </a:solidFill>
                  <a:latin typeface="Avenir Bold"/>
                  <a:ea typeface="Avenir Bold"/>
                  <a:cs typeface="Avenir Bold"/>
                  <a:sym typeface="Avenir Bold"/>
                </a:rPr>
                <a:t>rget</a:t>
              </a:r>
              <a:r>
                <a:rPr lang="en-US" b="true" sz="1516" strike="noStrike" u="none">
                  <a:solidFill>
                    <a:srgbClr val="FFFFFF"/>
                  </a:solidFill>
                  <a:latin typeface="Avenir Bold"/>
                  <a:ea typeface="Avenir Bold"/>
                  <a:cs typeface="Avenir Bold"/>
                  <a:sym typeface="Avenir Bold"/>
                </a:rPr>
                <a:t>ed loca</a:t>
              </a:r>
              <a:r>
                <a:rPr lang="en-US" b="true" sz="1516" strike="noStrike" u="none">
                  <a:solidFill>
                    <a:srgbClr val="FFFFFF"/>
                  </a:solidFill>
                  <a:latin typeface="Avenir Bold"/>
                  <a:ea typeface="Avenir Bold"/>
                  <a:cs typeface="Avenir Bold"/>
                  <a:sym typeface="Avenir Bold"/>
                </a:rPr>
                <a:t>tio</a:t>
              </a:r>
              <a:r>
                <a:rPr lang="en-US" b="true" sz="1516" strike="noStrike" u="none">
                  <a:solidFill>
                    <a:srgbClr val="FFFFFF"/>
                  </a:solidFill>
                  <a:latin typeface="Avenir Bold"/>
                  <a:ea typeface="Avenir Bold"/>
                  <a:cs typeface="Avenir Bold"/>
                  <a:sym typeface="Avenir Bold"/>
                </a:rPr>
                <a:t>n strategies.</a:t>
              </a:r>
            </a:p>
          </p:txBody>
        </p:sp>
      </p:grpSp>
      <p:grpSp>
        <p:nvGrpSpPr>
          <p:cNvPr name="Group 55" id="55"/>
          <p:cNvGrpSpPr/>
          <p:nvPr/>
        </p:nvGrpSpPr>
        <p:grpSpPr>
          <a:xfrm rot="0">
            <a:off x="6388228" y="1804559"/>
            <a:ext cx="2798430" cy="656130"/>
            <a:chOff x="0" y="0"/>
            <a:chExt cx="491994" cy="115355"/>
          </a:xfrm>
        </p:grpSpPr>
        <p:sp>
          <p:nvSpPr>
            <p:cNvPr name="Freeform 56" id="56"/>
            <p:cNvSpPr/>
            <p:nvPr/>
          </p:nvSpPr>
          <p:spPr>
            <a:xfrm flipH="false" flipV="false" rot="0">
              <a:off x="0" y="0"/>
              <a:ext cx="491994" cy="115355"/>
            </a:xfrm>
            <a:custGeom>
              <a:avLst/>
              <a:gdLst/>
              <a:ahLst/>
              <a:cxnLst/>
              <a:rect r="r" b="b" t="t" l="l"/>
              <a:pathLst>
                <a:path h="115355" w="491994">
                  <a:moveTo>
                    <a:pt x="0" y="0"/>
                  </a:moveTo>
                  <a:lnTo>
                    <a:pt x="491994" y="0"/>
                  </a:lnTo>
                  <a:lnTo>
                    <a:pt x="491994" y="115355"/>
                  </a:lnTo>
                  <a:lnTo>
                    <a:pt x="0" y="115355"/>
                  </a:lnTo>
                  <a:close/>
                </a:path>
              </a:pathLst>
            </a:custGeom>
            <a:solidFill>
              <a:srgbClr val="014D80"/>
            </a:solidFill>
          </p:spPr>
        </p:sp>
        <p:sp>
          <p:nvSpPr>
            <p:cNvPr name="TextBox 57" id="57"/>
            <p:cNvSpPr txBox="true"/>
            <p:nvPr/>
          </p:nvSpPr>
          <p:spPr>
            <a:xfrm>
              <a:off x="0" y="-28575"/>
              <a:ext cx="491994" cy="143930"/>
            </a:xfrm>
            <a:prstGeom prst="rect">
              <a:avLst/>
            </a:prstGeom>
          </p:spPr>
          <p:txBody>
            <a:bodyPr anchor="ctr" rtlCol="false" tIns="33783" lIns="33783" bIns="33783" rIns="33783"/>
            <a:lstStyle/>
            <a:p>
              <a:pPr algn="ctr">
                <a:lnSpc>
                  <a:spcPts val="2143"/>
                </a:lnSpc>
                <a:spcBef>
                  <a:spcPct val="0"/>
                </a:spcBef>
              </a:pPr>
            </a:p>
          </p:txBody>
        </p:sp>
      </p:grpSp>
      <p:sp>
        <p:nvSpPr>
          <p:cNvPr name="TextBox 58" id="58"/>
          <p:cNvSpPr txBox="true"/>
          <p:nvPr/>
        </p:nvSpPr>
        <p:spPr>
          <a:xfrm rot="0">
            <a:off x="6613275" y="1844544"/>
            <a:ext cx="2348336" cy="561568"/>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NICHE OR SPECIALIZED MARKETS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Freeform 6" id="6"/>
          <p:cNvSpPr/>
          <p:nvPr/>
        </p:nvSpPr>
        <p:spPr>
          <a:xfrm flipH="false" flipV="false" rot="0">
            <a:off x="8200935" y="2017526"/>
            <a:ext cx="498204" cy="646669"/>
          </a:xfrm>
          <a:custGeom>
            <a:avLst/>
            <a:gdLst/>
            <a:ahLst/>
            <a:cxnLst/>
            <a:rect r="r" b="b" t="t" l="l"/>
            <a:pathLst>
              <a:path h="646669" w="498204">
                <a:moveTo>
                  <a:pt x="0" y="0"/>
                </a:moveTo>
                <a:lnTo>
                  <a:pt x="498205" y="0"/>
                </a:lnTo>
                <a:lnTo>
                  <a:pt x="498205" y="646669"/>
                </a:lnTo>
                <a:lnTo>
                  <a:pt x="0" y="646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86658" y="2395362"/>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sp>
        <p:nvSpPr>
          <p:cNvPr name="TextBox 8" id="8"/>
          <p:cNvSpPr txBox="true"/>
          <p:nvPr/>
        </p:nvSpPr>
        <p:spPr>
          <a:xfrm rot="0">
            <a:off x="5445094" y="5711683"/>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9" id="9"/>
          <p:cNvGrpSpPr/>
          <p:nvPr/>
        </p:nvGrpSpPr>
        <p:grpSpPr>
          <a:xfrm rot="0">
            <a:off x="8973" y="6569225"/>
            <a:ext cx="9753600" cy="754910"/>
            <a:chOff x="0" y="0"/>
            <a:chExt cx="13004800" cy="1006547"/>
          </a:xfrm>
        </p:grpSpPr>
        <p:grpSp>
          <p:nvGrpSpPr>
            <p:cNvPr name="Group 10" id="10"/>
            <p:cNvGrpSpPr/>
            <p:nvPr/>
          </p:nvGrpSpPr>
          <p:grpSpPr>
            <a:xfrm rot="0">
              <a:off x="0" y="0"/>
              <a:ext cx="13004800" cy="1006547"/>
              <a:chOff x="0" y="0"/>
              <a:chExt cx="3495470" cy="270543"/>
            </a:xfrm>
          </p:grpSpPr>
          <p:sp>
            <p:nvSpPr>
              <p:cNvPr name="Freeform 11" id="11"/>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2" id="12"/>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3" id="13"/>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8"/>
              <a:stretch>
                <a:fillRect l="0" t="-6263" r="0" b="-6263"/>
              </a:stretch>
            </a:blipFill>
          </p:spPr>
        </p:sp>
        <p:sp>
          <p:nvSpPr>
            <p:cNvPr name="Freeform 14" id="14"/>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9"/>
              <a:stretch>
                <a:fillRect l="0" t="-6263" r="0" b="-6263"/>
              </a:stretch>
            </a:blipFill>
          </p:spPr>
        </p:sp>
        <p:grpSp>
          <p:nvGrpSpPr>
            <p:cNvPr name="Group 15" id="15"/>
            <p:cNvGrpSpPr/>
            <p:nvPr/>
          </p:nvGrpSpPr>
          <p:grpSpPr>
            <a:xfrm rot="0">
              <a:off x="1748214" y="0"/>
              <a:ext cx="8787340" cy="1006547"/>
              <a:chOff x="0" y="0"/>
              <a:chExt cx="2361888" cy="270543"/>
            </a:xfrm>
          </p:grpSpPr>
          <p:sp>
            <p:nvSpPr>
              <p:cNvPr name="Freeform 16" id="16"/>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7" id="17"/>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0"/>
              <a:stretch>
                <a:fillRect l="0" t="-6263" r="0" b="-6263"/>
              </a:stretch>
            </a:blipFill>
          </p:spPr>
        </p:sp>
        <p:sp>
          <p:nvSpPr>
            <p:cNvPr name="Freeform 19" id="19"/>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1"/>
              <a:stretch>
                <a:fillRect l="-807" t="-9330" r="0" b="-15070"/>
              </a:stretch>
            </a:blipFill>
          </p:spPr>
        </p:sp>
        <p:sp>
          <p:nvSpPr>
            <p:cNvPr name="Freeform 20" id="20"/>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2"/>
              <a:stretch>
                <a:fillRect l="0" t="-372" r="0" b="0"/>
              </a:stretch>
            </a:blipFill>
          </p:spPr>
        </p:sp>
        <p:sp>
          <p:nvSpPr>
            <p:cNvPr name="Freeform 21" id="21"/>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3"/>
              <a:stretch>
                <a:fillRect l="0" t="-6263" r="0" b="-6263"/>
              </a:stretch>
            </a:blipFill>
          </p:spPr>
        </p:sp>
        <p:sp>
          <p:nvSpPr>
            <p:cNvPr name="Freeform 22" id="22"/>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4"/>
              <a:stretch>
                <a:fillRect l="0" t="-6263" r="0" b="-6263"/>
              </a:stretch>
            </a:blipFill>
          </p:spPr>
        </p:sp>
      </p:grpSp>
      <p:grpSp>
        <p:nvGrpSpPr>
          <p:cNvPr name="Group 23" id="23"/>
          <p:cNvGrpSpPr/>
          <p:nvPr/>
        </p:nvGrpSpPr>
        <p:grpSpPr>
          <a:xfrm rot="0">
            <a:off x="428912" y="5196919"/>
            <a:ext cx="4253101" cy="1379455"/>
            <a:chOff x="0" y="0"/>
            <a:chExt cx="10263965" cy="3329026"/>
          </a:xfrm>
        </p:grpSpPr>
        <p:sp>
          <p:nvSpPr>
            <p:cNvPr name="Freeform 24" id="24"/>
            <p:cNvSpPr/>
            <p:nvPr/>
          </p:nvSpPr>
          <p:spPr>
            <a:xfrm flipH="false" flipV="false" rot="0">
              <a:off x="0" y="0"/>
              <a:ext cx="10263966" cy="3329025"/>
            </a:xfrm>
            <a:custGeom>
              <a:avLst/>
              <a:gdLst/>
              <a:ahLst/>
              <a:cxnLst/>
              <a:rect r="r" b="b" t="t" l="l"/>
              <a:pathLst>
                <a:path h="3329025" w="10263966">
                  <a:moveTo>
                    <a:pt x="0" y="0"/>
                  </a:moveTo>
                  <a:lnTo>
                    <a:pt x="10263966" y="0"/>
                  </a:lnTo>
                  <a:lnTo>
                    <a:pt x="10263966" y="3329025"/>
                  </a:lnTo>
                  <a:lnTo>
                    <a:pt x="0" y="3329025"/>
                  </a:lnTo>
                  <a:close/>
                </a:path>
              </a:pathLst>
            </a:custGeom>
            <a:solidFill>
              <a:srgbClr val="000000">
                <a:alpha val="0"/>
              </a:srgbClr>
            </a:solidFill>
          </p:spPr>
        </p:sp>
        <p:sp>
          <p:nvSpPr>
            <p:cNvPr name="TextBox 25" id="25"/>
            <p:cNvSpPr txBox="true"/>
            <p:nvPr/>
          </p:nvSpPr>
          <p:spPr>
            <a:xfrm>
              <a:off x="0" y="-57150"/>
              <a:ext cx="10263965" cy="3386176"/>
            </a:xfrm>
            <a:prstGeom prst="rect">
              <a:avLst/>
            </a:prstGeom>
          </p:spPr>
          <p:txBody>
            <a:bodyPr anchor="t" rtlCol="false" tIns="0" lIns="0" bIns="0" rIns="0"/>
            <a:lstStyle/>
            <a:p>
              <a:pPr algn="just" marL="284131" indent="-142066" lvl="1">
                <a:lnSpc>
                  <a:spcPts val="1842"/>
                </a:lnSpc>
                <a:buFont typeface="Arial"/>
                <a:buChar char="•"/>
              </a:pPr>
              <a:r>
                <a:rPr lang="en-US" sz="1316">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a</a:t>
              </a:r>
              <a:r>
                <a:rPr lang="en-US" sz="1316" strike="noStrike" u="none">
                  <a:solidFill>
                    <a:srgbClr val="000000"/>
                  </a:solidFill>
                  <a:latin typeface="Avenir"/>
                  <a:ea typeface="Avenir"/>
                  <a:cs typeface="Avenir"/>
                  <a:sym typeface="Avenir"/>
                </a:rPr>
                <a:t>ch</a:t>
              </a:r>
              <a:r>
                <a:rPr lang="en-US" sz="1316" strike="noStrike" u="none">
                  <a:solidFill>
                    <a:srgbClr val="000000"/>
                  </a:solidFill>
                  <a:latin typeface="Avenir"/>
                  <a:ea typeface="Avenir"/>
                  <a:cs typeface="Avenir"/>
                  <a:sym typeface="Avenir"/>
                </a:rPr>
                <a:t> st</a:t>
              </a:r>
              <a:r>
                <a:rPr lang="en-US" sz="1316" strike="noStrike" u="none">
                  <a:solidFill>
                    <a:srgbClr val="000000"/>
                  </a:solidFill>
                  <a:latin typeface="Avenir"/>
                  <a:ea typeface="Avenir"/>
                  <a:cs typeface="Avenir"/>
                  <a:sym typeface="Avenir"/>
                </a:rPr>
                <a:t>r</a:t>
              </a:r>
              <a:r>
                <a:rPr lang="en-US" sz="1316" strike="noStrike" u="none">
                  <a:solidFill>
                    <a:srgbClr val="000000"/>
                  </a:solidFill>
                  <a:latin typeface="Avenir"/>
                  <a:ea typeface="Avenir"/>
                  <a:cs typeface="Avenir"/>
                  <a:sym typeface="Avenir"/>
                </a:rPr>
                <a:t>ate</a:t>
              </a:r>
              <a:r>
                <a:rPr lang="en-US" sz="1316" strike="noStrike" u="none">
                  <a:solidFill>
                    <a:srgbClr val="000000"/>
                  </a:solidFill>
                  <a:latin typeface="Avenir"/>
                  <a:ea typeface="Avenir"/>
                  <a:cs typeface="Avenir"/>
                  <a:sym typeface="Avenir"/>
                </a:rPr>
                <a:t>gy</a:t>
              </a:r>
              <a:r>
                <a:rPr lang="en-US" sz="1316" strike="noStrike" u="none">
                  <a:solidFill>
                    <a:srgbClr val="000000"/>
                  </a:solidFill>
                  <a:latin typeface="Avenir"/>
                  <a:ea typeface="Avenir"/>
                  <a:cs typeface="Avenir"/>
                  <a:sym typeface="Avenir"/>
                </a:rPr>
                <a:t> i</a:t>
              </a:r>
              <a:r>
                <a:rPr lang="en-US" sz="1316" strike="noStrike" u="none">
                  <a:solidFill>
                    <a:srgbClr val="000000"/>
                  </a:solidFill>
                  <a:latin typeface="Avenir"/>
                  <a:ea typeface="Avenir"/>
                  <a:cs typeface="Avenir"/>
                  <a:sym typeface="Avenir"/>
                </a:rPr>
                <a:t>nvo</a:t>
              </a:r>
              <a:r>
                <a:rPr lang="en-US" sz="1316" strike="noStrike" u="none">
                  <a:solidFill>
                    <a:srgbClr val="000000"/>
                  </a:solidFill>
                  <a:latin typeface="Avenir"/>
                  <a:ea typeface="Avenir"/>
                  <a:cs typeface="Avenir"/>
                  <a:sym typeface="Avenir"/>
                </a:rPr>
                <a:t>l</a:t>
              </a:r>
              <a:r>
                <a:rPr lang="en-US" sz="1316" strike="noStrike" u="none">
                  <a:solidFill>
                    <a:srgbClr val="000000"/>
                  </a:solidFill>
                  <a:latin typeface="Avenir"/>
                  <a:ea typeface="Avenir"/>
                  <a:cs typeface="Avenir"/>
                  <a:sym typeface="Avenir"/>
                </a:rPr>
                <a:t>v</a:t>
              </a:r>
              <a:r>
                <a:rPr lang="en-US" sz="1316" strike="noStrike" u="none">
                  <a:solidFill>
                    <a:srgbClr val="000000"/>
                  </a:solidFill>
                  <a:latin typeface="Avenir"/>
                  <a:ea typeface="Avenir"/>
                  <a:cs typeface="Avenir"/>
                  <a:sym typeface="Avenir"/>
                </a:rPr>
                <a:t>es </a:t>
              </a:r>
              <a:r>
                <a:rPr lang="en-US" sz="1316" strike="noStrike" u="none">
                  <a:solidFill>
                    <a:srgbClr val="000000"/>
                  </a:solidFill>
                  <a:latin typeface="Avenir"/>
                  <a:ea typeface="Avenir"/>
                  <a:cs typeface="Avenir"/>
                  <a:sym typeface="Avenir"/>
                </a:rPr>
                <a:t>di</a:t>
              </a:r>
              <a:r>
                <a:rPr lang="en-US" sz="1316" strike="noStrike" u="none">
                  <a:solidFill>
                    <a:srgbClr val="000000"/>
                  </a:solidFill>
                  <a:latin typeface="Avenir"/>
                  <a:ea typeface="Avenir"/>
                  <a:cs typeface="Avenir"/>
                  <a:sym typeface="Avenir"/>
                </a:rPr>
                <a:t>f</a:t>
              </a:r>
              <a:r>
                <a:rPr lang="en-US" sz="1316" strike="noStrike" u="none">
                  <a:solidFill>
                    <a:srgbClr val="000000"/>
                  </a:solidFill>
                  <a:latin typeface="Avenir"/>
                  <a:ea typeface="Avenir"/>
                  <a:cs typeface="Avenir"/>
                  <a:sym typeface="Avenir"/>
                </a:rPr>
                <a:t>f</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r</a:t>
              </a:r>
              <a:r>
                <a:rPr lang="en-US" sz="1316" strike="noStrike" u="none">
                  <a:solidFill>
                    <a:srgbClr val="000000"/>
                  </a:solidFill>
                  <a:latin typeface="Avenir"/>
                  <a:ea typeface="Avenir"/>
                  <a:cs typeface="Avenir"/>
                  <a:sym typeface="Avenir"/>
                </a:rPr>
                <a:t>ent </a:t>
              </a:r>
              <a:r>
                <a:rPr lang="en-US" sz="1316" strike="noStrike" u="none">
                  <a:solidFill>
                    <a:srgbClr val="000000"/>
                  </a:solidFill>
                  <a:latin typeface="Avenir"/>
                  <a:ea typeface="Avenir"/>
                  <a:cs typeface="Avenir"/>
                  <a:sym typeface="Avenir"/>
                </a:rPr>
                <a:t>l</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v</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ls</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of</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i</a:t>
              </a:r>
              <a:r>
                <a:rPr lang="en-US" sz="1316" strike="noStrike" u="none">
                  <a:solidFill>
                    <a:srgbClr val="000000"/>
                  </a:solidFill>
                  <a:latin typeface="Avenir"/>
                  <a:ea typeface="Avenir"/>
                  <a:cs typeface="Avenir"/>
                  <a:sym typeface="Avenir"/>
                </a:rPr>
                <a:t>n</a:t>
              </a:r>
              <a:r>
                <a:rPr lang="en-US" sz="1316" strike="noStrike" u="none">
                  <a:solidFill>
                    <a:srgbClr val="000000"/>
                  </a:solidFill>
                  <a:latin typeface="Avenir"/>
                  <a:ea typeface="Avenir"/>
                  <a:cs typeface="Avenir"/>
                  <a:sym typeface="Avenir"/>
                </a:rPr>
                <a:t>v</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st</a:t>
              </a:r>
              <a:r>
                <a:rPr lang="en-US" sz="1316" strike="noStrike" u="none">
                  <a:solidFill>
                    <a:srgbClr val="000000"/>
                  </a:solidFill>
                  <a:latin typeface="Avenir"/>
                  <a:ea typeface="Avenir"/>
                  <a:cs typeface="Avenir"/>
                  <a:sym typeface="Avenir"/>
                </a:rPr>
                <a:t>me</a:t>
              </a:r>
              <a:r>
                <a:rPr lang="en-US" sz="1316" strike="noStrike" u="none">
                  <a:solidFill>
                    <a:srgbClr val="000000"/>
                  </a:solidFill>
                  <a:latin typeface="Avenir"/>
                  <a:ea typeface="Avenir"/>
                  <a:cs typeface="Avenir"/>
                  <a:sym typeface="Avenir"/>
                </a:rPr>
                <a:t>n</a:t>
              </a:r>
              <a:r>
                <a:rPr lang="en-US" sz="1316" strike="noStrike" u="none">
                  <a:solidFill>
                    <a:srgbClr val="000000"/>
                  </a:solidFill>
                  <a:latin typeface="Avenir"/>
                  <a:ea typeface="Avenir"/>
                  <a:cs typeface="Avenir"/>
                  <a:sym typeface="Avenir"/>
                </a:rPr>
                <a:t>t, c</a:t>
              </a:r>
              <a:r>
                <a:rPr lang="en-US" sz="1316" strike="noStrike" u="none">
                  <a:solidFill>
                    <a:srgbClr val="000000"/>
                  </a:solidFill>
                  <a:latin typeface="Avenir"/>
                  <a:ea typeface="Avenir"/>
                  <a:cs typeface="Avenir"/>
                  <a:sym typeface="Avenir"/>
                </a:rPr>
                <a:t>ontro</a:t>
              </a:r>
              <a:r>
                <a:rPr lang="en-US" sz="1316" strike="noStrike" u="none">
                  <a:solidFill>
                    <a:srgbClr val="000000"/>
                  </a:solidFill>
                  <a:latin typeface="Avenir"/>
                  <a:ea typeface="Avenir"/>
                  <a:cs typeface="Avenir"/>
                  <a:sym typeface="Avenir"/>
                </a:rPr>
                <a:t>l</a:t>
              </a:r>
              <a:r>
                <a:rPr lang="en-US" sz="1316" strike="noStrike" u="none">
                  <a:solidFill>
                    <a:srgbClr val="000000"/>
                  </a:solidFill>
                  <a:latin typeface="Avenir"/>
                  <a:ea typeface="Avenir"/>
                  <a:cs typeface="Avenir"/>
                  <a:sym typeface="Avenir"/>
                </a:rPr>
                <a:t>, an</a:t>
              </a:r>
              <a:r>
                <a:rPr lang="en-US" sz="1316" strike="noStrike" u="none">
                  <a:solidFill>
                    <a:srgbClr val="000000"/>
                  </a:solidFill>
                  <a:latin typeface="Avenir"/>
                  <a:ea typeface="Avenir"/>
                  <a:cs typeface="Avenir"/>
                  <a:sym typeface="Avenir"/>
                </a:rPr>
                <a:t>d</a:t>
              </a:r>
              <a:r>
                <a:rPr lang="en-US" sz="1316" strike="noStrike" u="none">
                  <a:solidFill>
                    <a:srgbClr val="000000"/>
                  </a:solidFill>
                  <a:latin typeface="Avenir"/>
                  <a:ea typeface="Avenir"/>
                  <a:cs typeface="Avenir"/>
                  <a:sym typeface="Avenir"/>
                </a:rPr>
                <a:t> r</a:t>
              </a:r>
              <a:r>
                <a:rPr lang="en-US" sz="1316" strike="noStrike" u="none">
                  <a:solidFill>
                    <a:srgbClr val="000000"/>
                  </a:solidFill>
                  <a:latin typeface="Avenir"/>
                  <a:ea typeface="Avenir"/>
                  <a:cs typeface="Avenir"/>
                  <a:sym typeface="Avenir"/>
                </a:rPr>
                <a:t>i</a:t>
              </a:r>
              <a:r>
                <a:rPr lang="en-US" sz="1316" strike="noStrike" u="none">
                  <a:solidFill>
                    <a:srgbClr val="000000"/>
                  </a:solidFill>
                  <a:latin typeface="Avenir"/>
                  <a:ea typeface="Avenir"/>
                  <a:cs typeface="Avenir"/>
                  <a:sym typeface="Avenir"/>
                </a:rPr>
                <a:t>sk</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expos</a:t>
              </a:r>
              <a:r>
                <a:rPr lang="en-US" sz="1316" strike="noStrike" u="none">
                  <a:solidFill>
                    <a:srgbClr val="000000"/>
                  </a:solidFill>
                  <a:latin typeface="Avenir"/>
                  <a:ea typeface="Avenir"/>
                  <a:cs typeface="Avenir"/>
                  <a:sym typeface="Avenir"/>
                </a:rPr>
                <a:t>ure</a:t>
              </a:r>
              <a:r>
                <a:rPr lang="en-US" sz="1316" strike="noStrike" u="none">
                  <a:solidFill>
                    <a:srgbClr val="000000"/>
                  </a:solidFill>
                  <a:latin typeface="Avenir"/>
                  <a:ea typeface="Avenir"/>
                  <a:cs typeface="Avenir"/>
                  <a:sym typeface="Avenir"/>
                </a:rPr>
                <a:t>.</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The choice depe</a:t>
              </a:r>
              <a:r>
                <a:rPr lang="en-US" sz="1316" strike="noStrike" u="none">
                  <a:solidFill>
                    <a:srgbClr val="000000"/>
                  </a:solidFill>
                  <a:latin typeface="Avenir"/>
                  <a:ea typeface="Avenir"/>
                  <a:cs typeface="Avenir"/>
                  <a:sym typeface="Avenir"/>
                </a:rPr>
                <a:t>nd</a:t>
              </a:r>
              <a:r>
                <a:rPr lang="en-US" sz="1316" strike="noStrike" u="none">
                  <a:solidFill>
                    <a:srgbClr val="000000"/>
                  </a:solidFill>
                  <a:latin typeface="Avenir"/>
                  <a:ea typeface="Avenir"/>
                  <a:cs typeface="Avenir"/>
                  <a:sym typeface="Avenir"/>
                </a:rPr>
                <a:t>s</a:t>
              </a:r>
              <a:r>
                <a:rPr lang="en-US" sz="1316" strike="noStrike" u="none">
                  <a:solidFill>
                    <a:srgbClr val="000000"/>
                  </a:solidFill>
                  <a:latin typeface="Avenir"/>
                  <a:ea typeface="Avenir"/>
                  <a:cs typeface="Avenir"/>
                  <a:sym typeface="Avenir"/>
                </a:rPr>
                <a:t> on market </a:t>
              </a:r>
              <a:r>
                <a:rPr lang="en-US" sz="1316" strike="noStrike" u="none">
                  <a:solidFill>
                    <a:srgbClr val="000000"/>
                  </a:solidFill>
                  <a:latin typeface="Avenir"/>
                  <a:ea typeface="Avenir"/>
                  <a:cs typeface="Avenir"/>
                  <a:sym typeface="Avenir"/>
                </a:rPr>
                <a:t>matur</a:t>
              </a:r>
              <a:r>
                <a:rPr lang="en-US" sz="1316" strike="noStrike" u="none">
                  <a:solidFill>
                    <a:srgbClr val="000000"/>
                  </a:solidFill>
                  <a:latin typeface="Avenir"/>
                  <a:ea typeface="Avenir"/>
                  <a:cs typeface="Avenir"/>
                  <a:sym typeface="Avenir"/>
                </a:rPr>
                <a:t>i</a:t>
              </a:r>
              <a:r>
                <a:rPr lang="en-US" sz="1316" strike="noStrike" u="none">
                  <a:solidFill>
                    <a:srgbClr val="000000"/>
                  </a:solidFill>
                  <a:latin typeface="Avenir"/>
                  <a:ea typeface="Avenir"/>
                  <a:cs typeface="Avenir"/>
                  <a:sym typeface="Avenir"/>
                </a:rPr>
                <a:t>ty</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i</a:t>
              </a:r>
              <a:r>
                <a:rPr lang="en-US" sz="1316" strike="noStrike" u="none">
                  <a:solidFill>
                    <a:srgbClr val="000000"/>
                  </a:solidFill>
                  <a:latin typeface="Avenir"/>
                  <a:ea typeface="Avenir"/>
                  <a:cs typeface="Avenir"/>
                  <a:sym typeface="Avenir"/>
                </a:rPr>
                <a:t>n</a:t>
              </a:r>
              <a:r>
                <a:rPr lang="en-US" sz="1316" strike="noStrike" u="none">
                  <a:solidFill>
                    <a:srgbClr val="000000"/>
                  </a:solidFill>
                  <a:latin typeface="Avenir"/>
                  <a:ea typeface="Avenir"/>
                  <a:cs typeface="Avenir"/>
                  <a:sym typeface="Avenir"/>
                </a:rPr>
                <a:t>stitut</a:t>
              </a:r>
              <a:r>
                <a:rPr lang="en-US" sz="1316" strike="noStrike" u="none">
                  <a:solidFill>
                    <a:srgbClr val="000000"/>
                  </a:solidFill>
                  <a:latin typeface="Avenir"/>
                  <a:ea typeface="Avenir"/>
                  <a:cs typeface="Avenir"/>
                  <a:sym typeface="Avenir"/>
                </a:rPr>
                <a:t>io</a:t>
              </a:r>
              <a:r>
                <a:rPr lang="en-US" sz="1316" strike="noStrike" u="none">
                  <a:solidFill>
                    <a:srgbClr val="000000"/>
                  </a:solidFill>
                  <a:latin typeface="Avenir"/>
                  <a:ea typeface="Avenir"/>
                  <a:cs typeface="Avenir"/>
                  <a:sym typeface="Avenir"/>
                </a:rPr>
                <a:t>nal</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f</a:t>
              </a:r>
              <a:r>
                <a:rPr lang="en-US" sz="1316" strike="noStrike" u="none">
                  <a:solidFill>
                    <a:srgbClr val="000000"/>
                  </a:solidFill>
                  <a:latin typeface="Avenir"/>
                  <a:ea typeface="Avenir"/>
                  <a:cs typeface="Avenir"/>
                  <a:sym typeface="Avenir"/>
                </a:rPr>
                <a:t>ra</a:t>
              </a:r>
              <a:r>
                <a:rPr lang="en-US" sz="1316" strike="noStrike" u="none">
                  <a:solidFill>
                    <a:srgbClr val="000000"/>
                  </a:solidFill>
                  <a:latin typeface="Avenir"/>
                  <a:ea typeface="Avenir"/>
                  <a:cs typeface="Avenir"/>
                  <a:sym typeface="Avenir"/>
                </a:rPr>
                <a:t>m</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work</a:t>
              </a:r>
              <a:r>
                <a:rPr lang="en-US" sz="1316" strike="noStrike" u="none">
                  <a:solidFill>
                    <a:srgbClr val="000000"/>
                  </a:solidFill>
                  <a:latin typeface="Avenir"/>
                  <a:ea typeface="Avenir"/>
                  <a:cs typeface="Avenir"/>
                  <a:sym typeface="Avenir"/>
                </a:rPr>
                <a:t>, a</a:t>
              </a:r>
              <a:r>
                <a:rPr lang="en-US" sz="1316" strike="noStrike" u="none">
                  <a:solidFill>
                    <a:srgbClr val="000000"/>
                  </a:solidFill>
                  <a:latin typeface="Avenir"/>
                  <a:ea typeface="Avenir"/>
                  <a:cs typeface="Avenir"/>
                  <a:sym typeface="Avenir"/>
                </a:rPr>
                <a:t>nd</a:t>
              </a:r>
              <a:r>
                <a:rPr lang="en-US" sz="1316" strike="noStrike" u="none">
                  <a:solidFill>
                    <a:srgbClr val="000000"/>
                  </a:solidFill>
                  <a:latin typeface="Avenir"/>
                  <a:ea typeface="Avenir"/>
                  <a:cs typeface="Avenir"/>
                  <a:sym typeface="Avenir"/>
                </a:rPr>
                <a:t> b</a:t>
              </a:r>
              <a:r>
                <a:rPr lang="en-US" sz="1316" strike="noStrike" u="none">
                  <a:solidFill>
                    <a:srgbClr val="000000"/>
                  </a:solidFill>
                  <a:latin typeface="Avenir"/>
                  <a:ea typeface="Avenir"/>
                  <a:cs typeface="Avenir"/>
                  <a:sym typeface="Avenir"/>
                </a:rPr>
                <a:t>us</a:t>
              </a:r>
              <a:r>
                <a:rPr lang="en-US" sz="1316" strike="noStrike" u="none">
                  <a:solidFill>
                    <a:srgbClr val="000000"/>
                  </a:solidFill>
                  <a:latin typeface="Avenir"/>
                  <a:ea typeface="Avenir"/>
                  <a:cs typeface="Avenir"/>
                  <a:sym typeface="Avenir"/>
                </a:rPr>
                <a:t>in</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s</a:t>
              </a:r>
              <a:r>
                <a:rPr lang="en-US" sz="1316" strike="noStrike" u="none">
                  <a:solidFill>
                    <a:srgbClr val="000000"/>
                  </a:solidFill>
                  <a:latin typeface="Avenir"/>
                  <a:ea typeface="Avenir"/>
                  <a:cs typeface="Avenir"/>
                  <a:sym typeface="Avenir"/>
                </a:rPr>
                <a:t>s c</a:t>
              </a:r>
              <a:r>
                <a:rPr lang="en-US" sz="1316" strike="noStrike" u="none">
                  <a:solidFill>
                    <a:srgbClr val="000000"/>
                  </a:solidFill>
                  <a:latin typeface="Avenir"/>
                  <a:ea typeface="Avenir"/>
                  <a:cs typeface="Avenir"/>
                  <a:sym typeface="Avenir"/>
                </a:rPr>
                <a:t>u</a:t>
              </a:r>
              <a:r>
                <a:rPr lang="en-US" sz="1316" strike="noStrike" u="none">
                  <a:solidFill>
                    <a:srgbClr val="000000"/>
                  </a:solidFill>
                  <a:latin typeface="Avenir"/>
                  <a:ea typeface="Avenir"/>
                  <a:cs typeface="Avenir"/>
                  <a:sym typeface="Avenir"/>
                </a:rPr>
                <a:t>l</a:t>
              </a:r>
              <a:r>
                <a:rPr lang="en-US" sz="1316" strike="noStrike" u="none">
                  <a:solidFill>
                    <a:srgbClr val="000000"/>
                  </a:solidFill>
                  <a:latin typeface="Avenir"/>
                  <a:ea typeface="Avenir"/>
                  <a:cs typeface="Avenir"/>
                  <a:sym typeface="Avenir"/>
                </a:rPr>
                <a:t>ture </a:t>
              </a:r>
              <a:r>
                <a:rPr lang="en-US" sz="1316" strike="noStrike" u="none">
                  <a:solidFill>
                    <a:srgbClr val="000000"/>
                  </a:solidFill>
                  <a:latin typeface="Avenir"/>
                  <a:ea typeface="Avenir"/>
                  <a:cs typeface="Avenir"/>
                  <a:sym typeface="Avenir"/>
                </a:rPr>
                <a:t>of</a:t>
              </a:r>
              <a:r>
                <a:rPr lang="en-US" sz="1316" strike="noStrike" u="none">
                  <a:solidFill>
                    <a:srgbClr val="000000"/>
                  </a:solidFill>
                  <a:latin typeface="Avenir"/>
                  <a:ea typeface="Avenir"/>
                  <a:cs typeface="Avenir"/>
                  <a:sym typeface="Avenir"/>
                </a:rPr>
                <a:t> t</a:t>
              </a:r>
              <a:r>
                <a:rPr lang="en-US" sz="1316" strike="noStrike" u="none">
                  <a:solidFill>
                    <a:srgbClr val="000000"/>
                  </a:solidFill>
                  <a:latin typeface="Avenir"/>
                  <a:ea typeface="Avenir"/>
                  <a:cs typeface="Avenir"/>
                  <a:sym typeface="Avenir"/>
                </a:rPr>
                <a:t>h</a:t>
              </a:r>
              <a:r>
                <a:rPr lang="en-US" sz="1316" strike="noStrike" u="none">
                  <a:solidFill>
                    <a:srgbClr val="000000"/>
                  </a:solidFill>
                  <a:latin typeface="Avenir"/>
                  <a:ea typeface="Avenir"/>
                  <a:cs typeface="Avenir"/>
                  <a:sym typeface="Avenir"/>
                </a:rPr>
                <a:t>e</a:t>
              </a:r>
              <a:r>
                <a:rPr lang="en-US" sz="1316" strike="noStrike" u="none">
                  <a:solidFill>
                    <a:srgbClr val="000000"/>
                  </a:solidFill>
                  <a:latin typeface="Avenir"/>
                  <a:ea typeface="Avenir"/>
                  <a:cs typeface="Avenir"/>
                  <a:sym typeface="Avenir"/>
                </a:rPr>
                <a:t> desti</a:t>
              </a:r>
              <a:r>
                <a:rPr lang="en-US" sz="1316" strike="noStrike" u="none">
                  <a:solidFill>
                    <a:srgbClr val="000000"/>
                  </a:solidFill>
                  <a:latin typeface="Avenir"/>
                  <a:ea typeface="Avenir"/>
                  <a:cs typeface="Avenir"/>
                  <a:sym typeface="Avenir"/>
                </a:rPr>
                <a:t>n</a:t>
              </a:r>
              <a:r>
                <a:rPr lang="en-US" sz="1316" strike="noStrike" u="none">
                  <a:solidFill>
                    <a:srgbClr val="000000"/>
                  </a:solidFill>
                  <a:latin typeface="Avenir"/>
                  <a:ea typeface="Avenir"/>
                  <a:cs typeface="Avenir"/>
                  <a:sym typeface="Avenir"/>
                </a:rPr>
                <a:t>ati</a:t>
              </a:r>
              <a:r>
                <a:rPr lang="en-US" sz="1316" strike="noStrike" u="none">
                  <a:solidFill>
                    <a:srgbClr val="000000"/>
                  </a:solidFill>
                  <a:latin typeface="Avenir"/>
                  <a:ea typeface="Avenir"/>
                  <a:cs typeface="Avenir"/>
                  <a:sym typeface="Avenir"/>
                </a:rPr>
                <a:t>o</a:t>
              </a:r>
              <a:r>
                <a:rPr lang="en-US" sz="1316" strike="noStrike" u="none">
                  <a:solidFill>
                    <a:srgbClr val="000000"/>
                  </a:solidFill>
                  <a:latin typeface="Avenir"/>
                  <a:ea typeface="Avenir"/>
                  <a:cs typeface="Avenir"/>
                  <a:sym typeface="Avenir"/>
                </a:rPr>
                <a:t>n c</a:t>
              </a:r>
              <a:r>
                <a:rPr lang="en-US" sz="1316" strike="noStrike" u="none">
                  <a:solidFill>
                    <a:srgbClr val="000000"/>
                  </a:solidFill>
                  <a:latin typeface="Avenir"/>
                  <a:ea typeface="Avenir"/>
                  <a:cs typeface="Avenir"/>
                  <a:sym typeface="Avenir"/>
                </a:rPr>
                <a:t>o</a:t>
              </a:r>
              <a:r>
                <a:rPr lang="en-US" sz="1316" strike="noStrike" u="none">
                  <a:solidFill>
                    <a:srgbClr val="000000"/>
                  </a:solidFill>
                  <a:latin typeface="Avenir"/>
                  <a:ea typeface="Avenir"/>
                  <a:cs typeface="Avenir"/>
                  <a:sym typeface="Avenir"/>
                </a:rPr>
                <a:t>untry.</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Com</a:t>
              </a:r>
              <a:r>
                <a:rPr lang="en-US" sz="1316" strike="noStrike" u="none">
                  <a:solidFill>
                    <a:srgbClr val="000000"/>
                  </a:solidFill>
                  <a:latin typeface="Avenir"/>
                  <a:ea typeface="Avenir"/>
                  <a:cs typeface="Avenir"/>
                  <a:sym typeface="Avenir"/>
                </a:rPr>
                <a:t>pa</a:t>
              </a:r>
              <a:r>
                <a:rPr lang="en-US" sz="1316" strike="noStrike" u="none">
                  <a:solidFill>
                    <a:srgbClr val="000000"/>
                  </a:solidFill>
                  <a:latin typeface="Avenir"/>
                  <a:ea typeface="Avenir"/>
                  <a:cs typeface="Avenir"/>
                  <a:sym typeface="Avenir"/>
                </a:rPr>
                <a:t>n</a:t>
              </a:r>
              <a:r>
                <a:rPr lang="en-US" sz="1316" strike="noStrike" u="none">
                  <a:solidFill>
                    <a:srgbClr val="000000"/>
                  </a:solidFill>
                  <a:latin typeface="Avenir"/>
                  <a:ea typeface="Avenir"/>
                  <a:cs typeface="Avenir"/>
                  <a:sym typeface="Avenir"/>
                </a:rPr>
                <a:t>i</a:t>
              </a:r>
              <a:r>
                <a:rPr lang="en-US" sz="1316" strike="noStrike" u="none">
                  <a:solidFill>
                    <a:srgbClr val="000000"/>
                  </a:solidFill>
                  <a:latin typeface="Avenir"/>
                  <a:ea typeface="Avenir"/>
                  <a:cs typeface="Avenir"/>
                  <a:sym typeface="Avenir"/>
                </a:rPr>
                <a:t>es mus</a:t>
              </a:r>
              <a:r>
                <a:rPr lang="en-US" sz="1316" strike="noStrike" u="none">
                  <a:solidFill>
                    <a:srgbClr val="000000"/>
                  </a:solidFill>
                  <a:latin typeface="Avenir"/>
                  <a:ea typeface="Avenir"/>
                  <a:cs typeface="Avenir"/>
                  <a:sym typeface="Avenir"/>
                </a:rPr>
                <a:t>t </a:t>
              </a:r>
              <a:r>
                <a:rPr lang="en-US" sz="1316" strike="noStrike" u="none">
                  <a:solidFill>
                    <a:srgbClr val="000000"/>
                  </a:solidFill>
                  <a:latin typeface="Avenir"/>
                  <a:ea typeface="Avenir"/>
                  <a:cs typeface="Avenir"/>
                  <a:sym typeface="Avenir"/>
                </a:rPr>
                <a:t>bal</a:t>
              </a:r>
              <a:r>
                <a:rPr lang="en-US" sz="1316" strike="noStrike" u="none">
                  <a:solidFill>
                    <a:srgbClr val="000000"/>
                  </a:solidFill>
                  <a:latin typeface="Avenir"/>
                  <a:ea typeface="Avenir"/>
                  <a:cs typeface="Avenir"/>
                  <a:sym typeface="Avenir"/>
                </a:rPr>
                <a:t>an</a:t>
              </a:r>
              <a:r>
                <a:rPr lang="en-US" sz="1316" strike="noStrike" u="none">
                  <a:solidFill>
                    <a:srgbClr val="000000"/>
                  </a:solidFill>
                  <a:latin typeface="Avenir"/>
                  <a:ea typeface="Avenir"/>
                  <a:cs typeface="Avenir"/>
                  <a:sym typeface="Avenir"/>
                </a:rPr>
                <a:t>ce</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s</a:t>
              </a:r>
              <a:r>
                <a:rPr lang="en-US" sz="1316" strike="noStrike" u="none">
                  <a:solidFill>
                    <a:srgbClr val="000000"/>
                  </a:solidFill>
                  <a:latin typeface="Avenir"/>
                  <a:ea typeface="Avenir"/>
                  <a:cs typeface="Avenir"/>
                  <a:sym typeface="Avenir"/>
                </a:rPr>
                <a:t>p</a:t>
              </a:r>
              <a:r>
                <a:rPr lang="en-US" sz="1316" strike="noStrike" u="none">
                  <a:solidFill>
                    <a:srgbClr val="000000"/>
                  </a:solidFill>
                  <a:latin typeface="Avenir"/>
                  <a:ea typeface="Avenir"/>
                  <a:cs typeface="Avenir"/>
                  <a:sym typeface="Avenir"/>
                </a:rPr>
                <a:t>eed</a:t>
              </a:r>
              <a:r>
                <a:rPr lang="en-US" sz="1316" strike="noStrike" u="none">
                  <a:solidFill>
                    <a:srgbClr val="000000"/>
                  </a:solidFill>
                  <a:latin typeface="Avenir"/>
                  <a:ea typeface="Avenir"/>
                  <a:cs typeface="Avenir"/>
                  <a:sym typeface="Avenir"/>
                </a:rPr>
                <a:t> o</a:t>
              </a:r>
              <a:r>
                <a:rPr lang="en-US" sz="1316" strike="noStrike" u="none">
                  <a:solidFill>
                    <a:srgbClr val="000000"/>
                  </a:solidFill>
                  <a:latin typeface="Avenir"/>
                  <a:ea typeface="Avenir"/>
                  <a:cs typeface="Avenir"/>
                  <a:sym typeface="Avenir"/>
                </a:rPr>
                <a:t>f</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en</a:t>
              </a:r>
              <a:r>
                <a:rPr lang="en-US" sz="1316" strike="noStrike" u="none">
                  <a:solidFill>
                    <a:srgbClr val="000000"/>
                  </a:solidFill>
                  <a:latin typeface="Avenir"/>
                  <a:ea typeface="Avenir"/>
                  <a:cs typeface="Avenir"/>
                  <a:sym typeface="Avenir"/>
                </a:rPr>
                <a:t>tr</a:t>
              </a:r>
              <a:r>
                <a:rPr lang="en-US" sz="1316" strike="noStrike" u="none">
                  <a:solidFill>
                    <a:srgbClr val="000000"/>
                  </a:solidFill>
                  <a:latin typeface="Avenir"/>
                  <a:ea typeface="Avenir"/>
                  <a:cs typeface="Avenir"/>
                  <a:sym typeface="Avenir"/>
                </a:rPr>
                <a:t>y </a:t>
              </a:r>
              <a:r>
                <a:rPr lang="en-US" sz="1316" strike="noStrike" u="none">
                  <a:solidFill>
                    <a:srgbClr val="000000"/>
                  </a:solidFill>
                  <a:latin typeface="Avenir"/>
                  <a:ea typeface="Avenir"/>
                  <a:cs typeface="Avenir"/>
                  <a:sym typeface="Avenir"/>
                </a:rPr>
                <a:t>ag</a:t>
              </a:r>
              <a:r>
                <a:rPr lang="en-US" sz="1316" strike="noStrike" u="none">
                  <a:solidFill>
                    <a:srgbClr val="000000"/>
                  </a:solidFill>
                  <a:latin typeface="Avenir"/>
                  <a:ea typeface="Avenir"/>
                  <a:cs typeface="Avenir"/>
                  <a:sym typeface="Avenir"/>
                </a:rPr>
                <a:t>a</a:t>
              </a:r>
              <a:r>
                <a:rPr lang="en-US" sz="1316" strike="noStrike" u="none">
                  <a:solidFill>
                    <a:srgbClr val="000000"/>
                  </a:solidFill>
                  <a:latin typeface="Avenir"/>
                  <a:ea typeface="Avenir"/>
                  <a:cs typeface="Avenir"/>
                  <a:sym typeface="Avenir"/>
                </a:rPr>
                <a:t>i</a:t>
              </a:r>
              <a:r>
                <a:rPr lang="en-US" sz="1316" strike="noStrike" u="none">
                  <a:solidFill>
                    <a:srgbClr val="000000"/>
                  </a:solidFill>
                  <a:latin typeface="Avenir"/>
                  <a:ea typeface="Avenir"/>
                  <a:cs typeface="Avenir"/>
                  <a:sym typeface="Avenir"/>
                </a:rPr>
                <a:t>nst</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ri</a:t>
              </a:r>
              <a:r>
                <a:rPr lang="en-US" sz="1316" strike="noStrike" u="none">
                  <a:solidFill>
                    <a:srgbClr val="000000"/>
                  </a:solidFill>
                  <a:latin typeface="Avenir"/>
                  <a:ea typeface="Avenir"/>
                  <a:cs typeface="Avenir"/>
                  <a:sym typeface="Avenir"/>
                </a:rPr>
                <a:t>s</a:t>
              </a:r>
              <a:r>
                <a:rPr lang="en-US" sz="1316" strike="noStrike" u="none">
                  <a:solidFill>
                    <a:srgbClr val="000000"/>
                  </a:solidFill>
                  <a:latin typeface="Avenir"/>
                  <a:ea typeface="Avenir"/>
                  <a:cs typeface="Avenir"/>
                  <a:sym typeface="Avenir"/>
                </a:rPr>
                <a:t>k manage</a:t>
              </a:r>
              <a:r>
                <a:rPr lang="en-US" sz="1316" strike="noStrike" u="none">
                  <a:solidFill>
                    <a:srgbClr val="000000"/>
                  </a:solidFill>
                  <a:latin typeface="Avenir"/>
                  <a:ea typeface="Avenir"/>
                  <a:cs typeface="Avenir"/>
                  <a:sym typeface="Avenir"/>
                </a:rPr>
                <a:t>me</a:t>
              </a:r>
              <a:r>
                <a:rPr lang="en-US" sz="1316" strike="noStrike" u="none">
                  <a:solidFill>
                    <a:srgbClr val="000000"/>
                  </a:solidFill>
                  <a:latin typeface="Avenir"/>
                  <a:ea typeface="Avenir"/>
                  <a:cs typeface="Avenir"/>
                  <a:sym typeface="Avenir"/>
                </a:rPr>
                <a:t>nt</a:t>
              </a:r>
              <a:r>
                <a:rPr lang="en-US" sz="1316" strike="noStrike" u="none">
                  <a:solidFill>
                    <a:srgbClr val="000000"/>
                  </a:solidFill>
                  <a:latin typeface="Avenir"/>
                  <a:ea typeface="Avenir"/>
                  <a:cs typeface="Avenir"/>
                  <a:sym typeface="Avenir"/>
                </a:rPr>
                <a:t> </a:t>
              </a:r>
              <a:r>
                <a:rPr lang="en-US" sz="1316" strike="noStrike" u="none">
                  <a:solidFill>
                    <a:srgbClr val="000000"/>
                  </a:solidFill>
                  <a:latin typeface="Avenir"/>
                  <a:ea typeface="Avenir"/>
                  <a:cs typeface="Avenir"/>
                  <a:sym typeface="Avenir"/>
                </a:rPr>
                <a:t>c</a:t>
              </a:r>
              <a:r>
                <a:rPr lang="en-US" sz="1316" strike="noStrike" u="none">
                  <a:solidFill>
                    <a:srgbClr val="000000"/>
                  </a:solidFill>
                  <a:latin typeface="Avenir"/>
                  <a:ea typeface="Avenir"/>
                  <a:cs typeface="Avenir"/>
                  <a:sym typeface="Avenir"/>
                </a:rPr>
                <a:t>o</a:t>
              </a:r>
              <a:r>
                <a:rPr lang="en-US" sz="1316" strike="noStrike" u="none">
                  <a:solidFill>
                    <a:srgbClr val="000000"/>
                  </a:solidFill>
                  <a:latin typeface="Avenir"/>
                  <a:ea typeface="Avenir"/>
                  <a:cs typeface="Avenir"/>
                  <a:sym typeface="Avenir"/>
                </a:rPr>
                <a:t>nside</a:t>
              </a:r>
              <a:r>
                <a:rPr lang="en-US" sz="1316" strike="noStrike" u="none">
                  <a:solidFill>
                    <a:srgbClr val="000000"/>
                  </a:solidFill>
                  <a:latin typeface="Avenir"/>
                  <a:ea typeface="Avenir"/>
                  <a:cs typeface="Avenir"/>
                  <a:sym typeface="Avenir"/>
                </a:rPr>
                <a:t>rat</a:t>
              </a:r>
              <a:r>
                <a:rPr lang="en-US" sz="1316" strike="noStrike" u="none">
                  <a:solidFill>
                    <a:srgbClr val="000000"/>
                  </a:solidFill>
                  <a:latin typeface="Avenir"/>
                  <a:ea typeface="Avenir"/>
                  <a:cs typeface="Avenir"/>
                  <a:sym typeface="Avenir"/>
                </a:rPr>
                <a:t>io</a:t>
              </a:r>
              <a:r>
                <a:rPr lang="en-US" sz="1316" strike="noStrike" u="none">
                  <a:solidFill>
                    <a:srgbClr val="000000"/>
                  </a:solidFill>
                  <a:latin typeface="Avenir"/>
                  <a:ea typeface="Avenir"/>
                  <a:cs typeface="Avenir"/>
                  <a:sym typeface="Avenir"/>
                </a:rPr>
                <a:t>ns.</a:t>
              </a:r>
            </a:p>
          </p:txBody>
        </p:sp>
      </p:grpSp>
      <p:sp>
        <p:nvSpPr>
          <p:cNvPr name="TextBox 26" id="26"/>
          <p:cNvSpPr txBox="true"/>
          <p:nvPr/>
        </p:nvSpPr>
        <p:spPr>
          <a:xfrm rot="0">
            <a:off x="456776" y="1229901"/>
            <a:ext cx="8146024" cy="386842"/>
          </a:xfrm>
          <a:prstGeom prst="rect">
            <a:avLst/>
          </a:prstGeom>
        </p:spPr>
        <p:txBody>
          <a:bodyPr anchor="t" rtlCol="false" tIns="0" lIns="0" bIns="0" rIns="0">
            <a:spAutoFit/>
          </a:bodyPr>
          <a:lstStyle/>
          <a:p>
            <a:pPr algn="l" marL="0" indent="0" lvl="0">
              <a:lnSpc>
                <a:spcPts val="2827"/>
              </a:lnSpc>
              <a:spcBef>
                <a:spcPct val="0"/>
              </a:spcBef>
            </a:pPr>
            <a:r>
              <a:rPr lang="en-US" b="true" sz="2019" strike="noStrike" u="none">
                <a:solidFill>
                  <a:srgbClr val="233E7A"/>
                </a:solidFill>
                <a:latin typeface="Avenir Bold"/>
                <a:ea typeface="Avenir Bold"/>
                <a:cs typeface="Avenir Bold"/>
                <a:sym typeface="Avenir Bold"/>
              </a:rPr>
              <a:t>MARKET-DRIVEN EXPANSION STRATEGIES</a:t>
            </a:r>
          </a:p>
        </p:txBody>
      </p:sp>
      <p:grpSp>
        <p:nvGrpSpPr>
          <p:cNvPr name="Group 27" id="27"/>
          <p:cNvGrpSpPr/>
          <p:nvPr/>
        </p:nvGrpSpPr>
        <p:grpSpPr>
          <a:xfrm rot="0">
            <a:off x="435848" y="1898174"/>
            <a:ext cx="1065292" cy="726757"/>
            <a:chOff x="0" y="0"/>
            <a:chExt cx="2663230" cy="1816893"/>
          </a:xfrm>
        </p:grpSpPr>
        <p:sp>
          <p:nvSpPr>
            <p:cNvPr name="Freeform 28" id="28"/>
            <p:cNvSpPr/>
            <p:nvPr/>
          </p:nvSpPr>
          <p:spPr>
            <a:xfrm flipH="false" flipV="false" rot="0">
              <a:off x="6350" y="6350"/>
              <a:ext cx="2650490" cy="1804162"/>
            </a:xfrm>
            <a:custGeom>
              <a:avLst/>
              <a:gdLst/>
              <a:ahLst/>
              <a:cxnLst/>
              <a:rect r="r" b="b" t="t" l="l"/>
              <a:pathLst>
                <a:path h="1804162" w="2650490">
                  <a:moveTo>
                    <a:pt x="0" y="15240"/>
                  </a:moveTo>
                  <a:cubicBezTo>
                    <a:pt x="0" y="6858"/>
                    <a:pt x="6858" y="0"/>
                    <a:pt x="15240" y="0"/>
                  </a:cubicBezTo>
                  <a:lnTo>
                    <a:pt x="2635250" y="0"/>
                  </a:lnTo>
                  <a:cubicBezTo>
                    <a:pt x="2643632" y="0"/>
                    <a:pt x="2650490" y="6858"/>
                    <a:pt x="2650490" y="15240"/>
                  </a:cubicBezTo>
                  <a:lnTo>
                    <a:pt x="2650490" y="1788922"/>
                  </a:lnTo>
                  <a:cubicBezTo>
                    <a:pt x="2650490" y="1797304"/>
                    <a:pt x="2643632" y="1804162"/>
                    <a:pt x="2635250" y="1804162"/>
                  </a:cubicBezTo>
                  <a:lnTo>
                    <a:pt x="15240" y="1804162"/>
                  </a:lnTo>
                  <a:cubicBezTo>
                    <a:pt x="6858" y="1804162"/>
                    <a:pt x="0" y="1797304"/>
                    <a:pt x="0" y="1788922"/>
                  </a:cubicBezTo>
                  <a:close/>
                </a:path>
              </a:pathLst>
            </a:custGeom>
            <a:solidFill>
              <a:srgbClr val="016EB5"/>
            </a:solidFill>
          </p:spPr>
        </p:sp>
        <p:sp>
          <p:nvSpPr>
            <p:cNvPr name="Freeform 29" id="29"/>
            <p:cNvSpPr/>
            <p:nvPr/>
          </p:nvSpPr>
          <p:spPr>
            <a:xfrm flipH="false" flipV="false" rot="0">
              <a:off x="0" y="0"/>
              <a:ext cx="2663190" cy="1816862"/>
            </a:xfrm>
            <a:custGeom>
              <a:avLst/>
              <a:gdLst/>
              <a:ahLst/>
              <a:cxnLst/>
              <a:rect r="r" b="b" t="t" l="l"/>
              <a:pathLst>
                <a:path h="1816862" w="2663190">
                  <a:moveTo>
                    <a:pt x="0" y="21590"/>
                  </a:moveTo>
                  <a:cubicBezTo>
                    <a:pt x="0" y="9652"/>
                    <a:pt x="9652" y="0"/>
                    <a:pt x="21590" y="0"/>
                  </a:cubicBezTo>
                  <a:lnTo>
                    <a:pt x="2641600" y="0"/>
                  </a:lnTo>
                  <a:lnTo>
                    <a:pt x="2641600" y="6350"/>
                  </a:lnTo>
                  <a:lnTo>
                    <a:pt x="2641600" y="0"/>
                  </a:lnTo>
                  <a:cubicBezTo>
                    <a:pt x="2653538" y="0"/>
                    <a:pt x="2663190" y="9652"/>
                    <a:pt x="2663190" y="21590"/>
                  </a:cubicBezTo>
                  <a:lnTo>
                    <a:pt x="2656840" y="21590"/>
                  </a:lnTo>
                  <a:lnTo>
                    <a:pt x="2663190" y="21590"/>
                  </a:lnTo>
                  <a:lnTo>
                    <a:pt x="2663190" y="1795272"/>
                  </a:lnTo>
                  <a:lnTo>
                    <a:pt x="2656840" y="1795272"/>
                  </a:lnTo>
                  <a:lnTo>
                    <a:pt x="2663190" y="1795272"/>
                  </a:lnTo>
                  <a:cubicBezTo>
                    <a:pt x="2663190" y="1807210"/>
                    <a:pt x="2653538" y="1816862"/>
                    <a:pt x="2641600" y="1816862"/>
                  </a:cubicBezTo>
                  <a:lnTo>
                    <a:pt x="2641600" y="1810512"/>
                  </a:lnTo>
                  <a:lnTo>
                    <a:pt x="2641600" y="1816862"/>
                  </a:lnTo>
                  <a:lnTo>
                    <a:pt x="21590" y="1816862"/>
                  </a:lnTo>
                  <a:lnTo>
                    <a:pt x="21590" y="1810512"/>
                  </a:lnTo>
                  <a:lnTo>
                    <a:pt x="21590" y="1816862"/>
                  </a:lnTo>
                  <a:cubicBezTo>
                    <a:pt x="9652" y="1816862"/>
                    <a:pt x="0" y="1807210"/>
                    <a:pt x="0" y="1795272"/>
                  </a:cubicBezTo>
                  <a:lnTo>
                    <a:pt x="0" y="21590"/>
                  </a:lnTo>
                  <a:lnTo>
                    <a:pt x="6350" y="21590"/>
                  </a:lnTo>
                  <a:lnTo>
                    <a:pt x="0" y="21590"/>
                  </a:lnTo>
                  <a:moveTo>
                    <a:pt x="12700" y="21590"/>
                  </a:moveTo>
                  <a:lnTo>
                    <a:pt x="12700" y="1795272"/>
                  </a:lnTo>
                  <a:lnTo>
                    <a:pt x="6350" y="1795272"/>
                  </a:lnTo>
                  <a:lnTo>
                    <a:pt x="12700" y="1795272"/>
                  </a:lnTo>
                  <a:cubicBezTo>
                    <a:pt x="12700" y="1800225"/>
                    <a:pt x="16637" y="1804162"/>
                    <a:pt x="21590" y="1804162"/>
                  </a:cubicBezTo>
                  <a:lnTo>
                    <a:pt x="2641600" y="1804162"/>
                  </a:lnTo>
                  <a:cubicBezTo>
                    <a:pt x="2646553" y="1804162"/>
                    <a:pt x="2650490" y="1800225"/>
                    <a:pt x="2650490" y="1795272"/>
                  </a:cubicBezTo>
                  <a:lnTo>
                    <a:pt x="2650490" y="21590"/>
                  </a:lnTo>
                  <a:cubicBezTo>
                    <a:pt x="2650490" y="16637"/>
                    <a:pt x="2646553" y="12700"/>
                    <a:pt x="2641600" y="12700"/>
                  </a:cubicBezTo>
                  <a:lnTo>
                    <a:pt x="21590" y="12700"/>
                  </a:lnTo>
                  <a:lnTo>
                    <a:pt x="21590" y="6350"/>
                  </a:lnTo>
                  <a:lnTo>
                    <a:pt x="21590" y="12700"/>
                  </a:lnTo>
                  <a:cubicBezTo>
                    <a:pt x="16637" y="12700"/>
                    <a:pt x="12700" y="16637"/>
                    <a:pt x="12700" y="21590"/>
                  </a:cubicBezTo>
                  <a:close/>
                </a:path>
              </a:pathLst>
            </a:custGeom>
            <a:solidFill>
              <a:srgbClr val="016EB5"/>
            </a:solidFill>
          </p:spPr>
        </p:sp>
      </p:grpSp>
      <p:sp>
        <p:nvSpPr>
          <p:cNvPr name="Freeform 30" id="30" descr="preencoded.png"/>
          <p:cNvSpPr/>
          <p:nvPr/>
        </p:nvSpPr>
        <p:spPr>
          <a:xfrm flipH="false" flipV="false" rot="0">
            <a:off x="807912" y="2060880"/>
            <a:ext cx="321164" cy="401345"/>
          </a:xfrm>
          <a:custGeom>
            <a:avLst/>
            <a:gdLst/>
            <a:ahLst/>
            <a:cxnLst/>
            <a:rect r="r" b="b" t="t" l="l"/>
            <a:pathLst>
              <a:path h="401345" w="321164">
                <a:moveTo>
                  <a:pt x="0" y="0"/>
                </a:moveTo>
                <a:lnTo>
                  <a:pt x="321164" y="0"/>
                </a:lnTo>
                <a:lnTo>
                  <a:pt x="321164" y="401345"/>
                </a:lnTo>
                <a:lnTo>
                  <a:pt x="0" y="401345"/>
                </a:lnTo>
                <a:lnTo>
                  <a:pt x="0" y="0"/>
                </a:lnTo>
                <a:close/>
              </a:path>
            </a:pathLst>
          </a:custGeom>
          <a:blipFill>
            <a:blip r:embed="rId15"/>
            <a:stretch>
              <a:fillRect l="-858" t="0" r="-858" b="0"/>
            </a:stretch>
          </a:blipFill>
        </p:spPr>
      </p:sp>
      <p:grpSp>
        <p:nvGrpSpPr>
          <p:cNvPr name="Group 31" id="31"/>
          <p:cNvGrpSpPr/>
          <p:nvPr/>
        </p:nvGrpSpPr>
        <p:grpSpPr>
          <a:xfrm rot="0">
            <a:off x="1623854" y="2025967"/>
            <a:ext cx="1565672" cy="286846"/>
            <a:chOff x="0" y="0"/>
            <a:chExt cx="3914180" cy="717116"/>
          </a:xfrm>
        </p:grpSpPr>
        <p:sp>
          <p:nvSpPr>
            <p:cNvPr name="Freeform 32" id="32"/>
            <p:cNvSpPr/>
            <p:nvPr/>
          </p:nvSpPr>
          <p:spPr>
            <a:xfrm flipH="false" flipV="false" rot="0">
              <a:off x="0" y="0"/>
              <a:ext cx="3914180" cy="717116"/>
            </a:xfrm>
            <a:custGeom>
              <a:avLst/>
              <a:gdLst/>
              <a:ahLst/>
              <a:cxnLst/>
              <a:rect r="r" b="b" t="t" l="l"/>
              <a:pathLst>
                <a:path h="717116" w="3914180">
                  <a:moveTo>
                    <a:pt x="0" y="0"/>
                  </a:moveTo>
                  <a:lnTo>
                    <a:pt x="3914180" y="0"/>
                  </a:lnTo>
                  <a:lnTo>
                    <a:pt x="3914180" y="717116"/>
                  </a:lnTo>
                  <a:lnTo>
                    <a:pt x="0" y="717116"/>
                  </a:lnTo>
                  <a:close/>
                </a:path>
              </a:pathLst>
            </a:custGeom>
            <a:solidFill>
              <a:srgbClr val="000000">
                <a:alpha val="0"/>
              </a:srgbClr>
            </a:solidFill>
            <a:ln cap="sq">
              <a:noFill/>
              <a:prstDash val="solid"/>
              <a:miter/>
            </a:ln>
          </p:spPr>
        </p:sp>
        <p:sp>
          <p:nvSpPr>
            <p:cNvPr name="TextBox 33" id="33"/>
            <p:cNvSpPr txBox="true"/>
            <p:nvPr/>
          </p:nvSpPr>
          <p:spPr>
            <a:xfrm>
              <a:off x="0" y="-47625"/>
              <a:ext cx="391418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Direct Entry</a:t>
              </a:r>
            </a:p>
          </p:txBody>
        </p:sp>
      </p:grpSp>
      <p:grpSp>
        <p:nvGrpSpPr>
          <p:cNvPr name="Group 34" id="34"/>
          <p:cNvGrpSpPr/>
          <p:nvPr/>
        </p:nvGrpSpPr>
        <p:grpSpPr>
          <a:xfrm rot="0">
            <a:off x="1623854" y="2296795"/>
            <a:ext cx="3169999" cy="244150"/>
            <a:chOff x="0" y="0"/>
            <a:chExt cx="7924998" cy="610376"/>
          </a:xfrm>
        </p:grpSpPr>
        <p:sp>
          <p:nvSpPr>
            <p:cNvPr name="Freeform 35" id="35"/>
            <p:cNvSpPr/>
            <p:nvPr/>
          </p:nvSpPr>
          <p:spPr>
            <a:xfrm flipH="false" flipV="false" rot="0">
              <a:off x="0" y="0"/>
              <a:ext cx="7924998" cy="610376"/>
            </a:xfrm>
            <a:custGeom>
              <a:avLst/>
              <a:gdLst/>
              <a:ahLst/>
              <a:cxnLst/>
              <a:rect r="r" b="b" t="t" l="l"/>
              <a:pathLst>
                <a:path h="610376" w="7924998">
                  <a:moveTo>
                    <a:pt x="0" y="0"/>
                  </a:moveTo>
                  <a:lnTo>
                    <a:pt x="7924998" y="0"/>
                  </a:lnTo>
                  <a:lnTo>
                    <a:pt x="7924998" y="610376"/>
                  </a:lnTo>
                  <a:lnTo>
                    <a:pt x="0" y="610376"/>
                  </a:lnTo>
                  <a:close/>
                </a:path>
              </a:pathLst>
            </a:custGeom>
            <a:solidFill>
              <a:srgbClr val="000000">
                <a:alpha val="0"/>
              </a:srgbClr>
            </a:solidFill>
            <a:ln cap="sq">
              <a:noFill/>
              <a:prstDash val="solid"/>
              <a:miter/>
            </a:ln>
          </p:spPr>
        </p:sp>
        <p:sp>
          <p:nvSpPr>
            <p:cNvPr name="TextBox 36" id="36"/>
            <p:cNvSpPr txBox="true"/>
            <p:nvPr/>
          </p:nvSpPr>
          <p:spPr>
            <a:xfrm>
              <a:off x="0" y="-76200"/>
              <a:ext cx="7924998"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Establishing factories, offices or stores</a:t>
              </a:r>
            </a:p>
          </p:txBody>
        </p:sp>
      </p:grpSp>
      <p:grpSp>
        <p:nvGrpSpPr>
          <p:cNvPr name="Group 37" id="37"/>
          <p:cNvGrpSpPr/>
          <p:nvPr/>
        </p:nvGrpSpPr>
        <p:grpSpPr>
          <a:xfrm rot="0">
            <a:off x="1561227" y="2616041"/>
            <a:ext cx="7296705" cy="7620"/>
            <a:chOff x="0" y="0"/>
            <a:chExt cx="18241763" cy="19050"/>
          </a:xfrm>
        </p:grpSpPr>
        <p:sp>
          <p:nvSpPr>
            <p:cNvPr name="Freeform 38" id="38"/>
            <p:cNvSpPr/>
            <p:nvPr/>
          </p:nvSpPr>
          <p:spPr>
            <a:xfrm flipH="false" flipV="false" rot="0">
              <a:off x="0" y="0"/>
              <a:ext cx="18241772" cy="19050"/>
            </a:xfrm>
            <a:custGeom>
              <a:avLst/>
              <a:gdLst/>
              <a:ahLst/>
              <a:cxnLst/>
              <a:rect r="r" b="b" t="t" l="l"/>
              <a:pathLst>
                <a:path h="19050" w="18241772">
                  <a:moveTo>
                    <a:pt x="0" y="9525"/>
                  </a:moveTo>
                  <a:cubicBezTo>
                    <a:pt x="0" y="4318"/>
                    <a:pt x="4318" y="0"/>
                    <a:pt x="9525" y="0"/>
                  </a:cubicBezTo>
                  <a:lnTo>
                    <a:pt x="18232247" y="0"/>
                  </a:lnTo>
                  <a:cubicBezTo>
                    <a:pt x="18237454" y="0"/>
                    <a:pt x="18241772" y="4318"/>
                    <a:pt x="18241772" y="9525"/>
                  </a:cubicBezTo>
                  <a:cubicBezTo>
                    <a:pt x="18241772" y="14732"/>
                    <a:pt x="18237454" y="19050"/>
                    <a:pt x="18232247" y="19050"/>
                  </a:cubicBezTo>
                  <a:lnTo>
                    <a:pt x="9525" y="19050"/>
                  </a:lnTo>
                  <a:cubicBezTo>
                    <a:pt x="4318" y="19050"/>
                    <a:pt x="0" y="14732"/>
                    <a:pt x="0" y="9525"/>
                  </a:cubicBezTo>
                  <a:close/>
                </a:path>
              </a:pathLst>
            </a:custGeom>
            <a:solidFill>
              <a:srgbClr val="B2CBE5"/>
            </a:solidFill>
          </p:spPr>
        </p:sp>
      </p:grpSp>
      <p:grpSp>
        <p:nvGrpSpPr>
          <p:cNvPr name="Group 39" id="39"/>
          <p:cNvGrpSpPr/>
          <p:nvPr/>
        </p:nvGrpSpPr>
        <p:grpSpPr>
          <a:xfrm rot="0">
            <a:off x="435848" y="2682478"/>
            <a:ext cx="2125583" cy="726757"/>
            <a:chOff x="0" y="0"/>
            <a:chExt cx="5313958" cy="1816893"/>
          </a:xfrm>
        </p:grpSpPr>
        <p:sp>
          <p:nvSpPr>
            <p:cNvPr name="Freeform 40" id="40"/>
            <p:cNvSpPr/>
            <p:nvPr/>
          </p:nvSpPr>
          <p:spPr>
            <a:xfrm flipH="false" flipV="false" rot="0">
              <a:off x="6350" y="6350"/>
              <a:ext cx="5301361" cy="1804162"/>
            </a:xfrm>
            <a:custGeom>
              <a:avLst/>
              <a:gdLst/>
              <a:ahLst/>
              <a:cxnLst/>
              <a:rect r="r" b="b" t="t" l="l"/>
              <a:pathLst>
                <a:path h="1804162" w="5301361">
                  <a:moveTo>
                    <a:pt x="0" y="15240"/>
                  </a:moveTo>
                  <a:cubicBezTo>
                    <a:pt x="0" y="6858"/>
                    <a:pt x="6858" y="0"/>
                    <a:pt x="15367" y="0"/>
                  </a:cubicBezTo>
                  <a:lnTo>
                    <a:pt x="5285994" y="0"/>
                  </a:lnTo>
                  <a:cubicBezTo>
                    <a:pt x="5294503" y="0"/>
                    <a:pt x="5301361" y="6858"/>
                    <a:pt x="5301361" y="15240"/>
                  </a:cubicBezTo>
                  <a:lnTo>
                    <a:pt x="5301361" y="1788922"/>
                  </a:lnTo>
                  <a:cubicBezTo>
                    <a:pt x="5301361" y="1797304"/>
                    <a:pt x="5294503" y="1804162"/>
                    <a:pt x="5285994" y="1804162"/>
                  </a:cubicBezTo>
                  <a:lnTo>
                    <a:pt x="15367" y="1804162"/>
                  </a:lnTo>
                  <a:cubicBezTo>
                    <a:pt x="6858" y="1804162"/>
                    <a:pt x="0" y="1797304"/>
                    <a:pt x="0" y="1788922"/>
                  </a:cubicBezTo>
                  <a:close/>
                </a:path>
              </a:pathLst>
            </a:custGeom>
            <a:solidFill>
              <a:srgbClr val="016EB5"/>
            </a:solidFill>
          </p:spPr>
        </p:sp>
        <p:sp>
          <p:nvSpPr>
            <p:cNvPr name="Freeform 41" id="41"/>
            <p:cNvSpPr/>
            <p:nvPr/>
          </p:nvSpPr>
          <p:spPr>
            <a:xfrm flipH="false" flipV="false" rot="0">
              <a:off x="0" y="0"/>
              <a:ext cx="5314061" cy="1816862"/>
            </a:xfrm>
            <a:custGeom>
              <a:avLst/>
              <a:gdLst/>
              <a:ahLst/>
              <a:cxnLst/>
              <a:rect r="r" b="b" t="t" l="l"/>
              <a:pathLst>
                <a:path h="1816862" w="5314061">
                  <a:moveTo>
                    <a:pt x="0" y="21590"/>
                  </a:moveTo>
                  <a:cubicBezTo>
                    <a:pt x="0" y="9652"/>
                    <a:pt x="9779" y="0"/>
                    <a:pt x="21717" y="0"/>
                  </a:cubicBezTo>
                  <a:lnTo>
                    <a:pt x="5292344" y="0"/>
                  </a:lnTo>
                  <a:lnTo>
                    <a:pt x="5292344" y="6350"/>
                  </a:lnTo>
                  <a:lnTo>
                    <a:pt x="5292344" y="0"/>
                  </a:lnTo>
                  <a:cubicBezTo>
                    <a:pt x="5304282" y="0"/>
                    <a:pt x="5314061" y="9652"/>
                    <a:pt x="5314061" y="21590"/>
                  </a:cubicBezTo>
                  <a:lnTo>
                    <a:pt x="5307711" y="21590"/>
                  </a:lnTo>
                  <a:lnTo>
                    <a:pt x="5314061" y="21590"/>
                  </a:lnTo>
                  <a:lnTo>
                    <a:pt x="5314061" y="1795272"/>
                  </a:lnTo>
                  <a:lnTo>
                    <a:pt x="5307711" y="1795272"/>
                  </a:lnTo>
                  <a:lnTo>
                    <a:pt x="5314061" y="1795272"/>
                  </a:lnTo>
                  <a:cubicBezTo>
                    <a:pt x="5314061" y="1807210"/>
                    <a:pt x="5304282" y="1816862"/>
                    <a:pt x="5292344" y="1816862"/>
                  </a:cubicBezTo>
                  <a:lnTo>
                    <a:pt x="5292344" y="1810512"/>
                  </a:lnTo>
                  <a:lnTo>
                    <a:pt x="5292344" y="1816862"/>
                  </a:lnTo>
                  <a:lnTo>
                    <a:pt x="21717" y="1816862"/>
                  </a:lnTo>
                  <a:lnTo>
                    <a:pt x="21717" y="1810512"/>
                  </a:lnTo>
                  <a:lnTo>
                    <a:pt x="21717" y="1816862"/>
                  </a:lnTo>
                  <a:cubicBezTo>
                    <a:pt x="9779" y="1816862"/>
                    <a:pt x="0" y="1807210"/>
                    <a:pt x="0" y="1795272"/>
                  </a:cubicBezTo>
                  <a:lnTo>
                    <a:pt x="0" y="21590"/>
                  </a:lnTo>
                  <a:lnTo>
                    <a:pt x="6350" y="21590"/>
                  </a:lnTo>
                  <a:lnTo>
                    <a:pt x="0" y="21590"/>
                  </a:lnTo>
                  <a:moveTo>
                    <a:pt x="12700" y="21590"/>
                  </a:moveTo>
                  <a:lnTo>
                    <a:pt x="12700" y="1795272"/>
                  </a:lnTo>
                  <a:lnTo>
                    <a:pt x="6350" y="1795272"/>
                  </a:lnTo>
                  <a:lnTo>
                    <a:pt x="12700" y="1795272"/>
                  </a:lnTo>
                  <a:cubicBezTo>
                    <a:pt x="12700" y="1800098"/>
                    <a:pt x="16637" y="1804162"/>
                    <a:pt x="21717" y="1804162"/>
                  </a:cubicBezTo>
                  <a:lnTo>
                    <a:pt x="5292344" y="1804162"/>
                  </a:lnTo>
                  <a:cubicBezTo>
                    <a:pt x="5297297" y="1804162"/>
                    <a:pt x="5301361" y="1800098"/>
                    <a:pt x="5301361" y="1795272"/>
                  </a:cubicBezTo>
                  <a:lnTo>
                    <a:pt x="5301361" y="21590"/>
                  </a:lnTo>
                  <a:cubicBezTo>
                    <a:pt x="5301361" y="16764"/>
                    <a:pt x="5297424" y="12700"/>
                    <a:pt x="5292344" y="12700"/>
                  </a:cubicBezTo>
                  <a:lnTo>
                    <a:pt x="21717" y="12700"/>
                  </a:lnTo>
                  <a:lnTo>
                    <a:pt x="21717" y="6350"/>
                  </a:lnTo>
                  <a:lnTo>
                    <a:pt x="21717" y="12700"/>
                  </a:lnTo>
                  <a:cubicBezTo>
                    <a:pt x="16637" y="12700"/>
                    <a:pt x="12700" y="16764"/>
                    <a:pt x="12700" y="21590"/>
                  </a:cubicBezTo>
                  <a:close/>
                </a:path>
              </a:pathLst>
            </a:custGeom>
            <a:solidFill>
              <a:srgbClr val="016EB5"/>
            </a:solidFill>
          </p:spPr>
        </p:sp>
      </p:grpSp>
      <p:sp>
        <p:nvSpPr>
          <p:cNvPr name="Freeform 42" id="42" descr="preencoded.png"/>
          <p:cNvSpPr/>
          <p:nvPr/>
        </p:nvSpPr>
        <p:spPr>
          <a:xfrm flipH="false" flipV="false" rot="0">
            <a:off x="1316694" y="2810272"/>
            <a:ext cx="363891" cy="454739"/>
          </a:xfrm>
          <a:custGeom>
            <a:avLst/>
            <a:gdLst/>
            <a:ahLst/>
            <a:cxnLst/>
            <a:rect r="r" b="b" t="t" l="l"/>
            <a:pathLst>
              <a:path h="454739" w="363891">
                <a:moveTo>
                  <a:pt x="0" y="0"/>
                </a:moveTo>
                <a:lnTo>
                  <a:pt x="363891" y="0"/>
                </a:lnTo>
                <a:lnTo>
                  <a:pt x="363891" y="454739"/>
                </a:lnTo>
                <a:lnTo>
                  <a:pt x="0" y="454739"/>
                </a:lnTo>
                <a:lnTo>
                  <a:pt x="0" y="0"/>
                </a:lnTo>
                <a:close/>
              </a:path>
            </a:pathLst>
          </a:custGeom>
          <a:blipFill>
            <a:blip r:embed="rId16"/>
            <a:stretch>
              <a:fillRect l="-858" t="0" r="-858" b="0"/>
            </a:stretch>
          </a:blipFill>
        </p:spPr>
      </p:sp>
      <p:grpSp>
        <p:nvGrpSpPr>
          <p:cNvPr name="Group 43" id="43"/>
          <p:cNvGrpSpPr/>
          <p:nvPr/>
        </p:nvGrpSpPr>
        <p:grpSpPr>
          <a:xfrm rot="0">
            <a:off x="2684145" y="2810272"/>
            <a:ext cx="1565672" cy="286846"/>
            <a:chOff x="0" y="0"/>
            <a:chExt cx="3914180" cy="717116"/>
          </a:xfrm>
        </p:grpSpPr>
        <p:sp>
          <p:nvSpPr>
            <p:cNvPr name="Freeform 44" id="44"/>
            <p:cNvSpPr/>
            <p:nvPr/>
          </p:nvSpPr>
          <p:spPr>
            <a:xfrm flipH="false" flipV="false" rot="0">
              <a:off x="0" y="0"/>
              <a:ext cx="3914180" cy="717116"/>
            </a:xfrm>
            <a:custGeom>
              <a:avLst/>
              <a:gdLst/>
              <a:ahLst/>
              <a:cxnLst/>
              <a:rect r="r" b="b" t="t" l="l"/>
              <a:pathLst>
                <a:path h="717116" w="3914180">
                  <a:moveTo>
                    <a:pt x="0" y="0"/>
                  </a:moveTo>
                  <a:lnTo>
                    <a:pt x="3914180" y="0"/>
                  </a:lnTo>
                  <a:lnTo>
                    <a:pt x="3914180" y="717116"/>
                  </a:lnTo>
                  <a:lnTo>
                    <a:pt x="0" y="717116"/>
                  </a:lnTo>
                  <a:close/>
                </a:path>
              </a:pathLst>
            </a:custGeom>
            <a:solidFill>
              <a:srgbClr val="000000">
                <a:alpha val="0"/>
              </a:srgbClr>
            </a:solidFill>
            <a:ln cap="sq">
              <a:noFill/>
              <a:prstDash val="solid"/>
              <a:miter/>
            </a:ln>
          </p:spPr>
        </p:sp>
        <p:sp>
          <p:nvSpPr>
            <p:cNvPr name="TextBox 45" id="45"/>
            <p:cNvSpPr txBox="true"/>
            <p:nvPr/>
          </p:nvSpPr>
          <p:spPr>
            <a:xfrm>
              <a:off x="0" y="-47625"/>
              <a:ext cx="391418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Joint Ventures</a:t>
              </a:r>
            </a:p>
          </p:txBody>
        </p:sp>
      </p:grpSp>
      <p:grpSp>
        <p:nvGrpSpPr>
          <p:cNvPr name="Group 46" id="46"/>
          <p:cNvGrpSpPr/>
          <p:nvPr/>
        </p:nvGrpSpPr>
        <p:grpSpPr>
          <a:xfrm rot="0">
            <a:off x="2684145" y="3081099"/>
            <a:ext cx="2903418" cy="244150"/>
            <a:chOff x="0" y="0"/>
            <a:chExt cx="7258545" cy="610376"/>
          </a:xfrm>
        </p:grpSpPr>
        <p:sp>
          <p:nvSpPr>
            <p:cNvPr name="Freeform 47" id="47"/>
            <p:cNvSpPr/>
            <p:nvPr/>
          </p:nvSpPr>
          <p:spPr>
            <a:xfrm flipH="false" flipV="false" rot="0">
              <a:off x="0" y="0"/>
              <a:ext cx="7258545" cy="610376"/>
            </a:xfrm>
            <a:custGeom>
              <a:avLst/>
              <a:gdLst/>
              <a:ahLst/>
              <a:cxnLst/>
              <a:rect r="r" b="b" t="t" l="l"/>
              <a:pathLst>
                <a:path h="610376" w="7258545">
                  <a:moveTo>
                    <a:pt x="0" y="0"/>
                  </a:moveTo>
                  <a:lnTo>
                    <a:pt x="7258545" y="0"/>
                  </a:lnTo>
                  <a:lnTo>
                    <a:pt x="7258545" y="610376"/>
                  </a:lnTo>
                  <a:lnTo>
                    <a:pt x="0" y="610376"/>
                  </a:lnTo>
                  <a:close/>
                </a:path>
              </a:pathLst>
            </a:custGeom>
            <a:solidFill>
              <a:srgbClr val="000000">
                <a:alpha val="0"/>
              </a:srgbClr>
            </a:solidFill>
            <a:ln cap="sq">
              <a:noFill/>
              <a:prstDash val="solid"/>
              <a:miter/>
            </a:ln>
          </p:spPr>
        </p:sp>
        <p:sp>
          <p:nvSpPr>
            <p:cNvPr name="TextBox 48" id="48"/>
            <p:cNvSpPr txBox="true"/>
            <p:nvPr/>
          </p:nvSpPr>
          <p:spPr>
            <a:xfrm>
              <a:off x="0" y="-76200"/>
              <a:ext cx="7258545"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Strategic alliances with local partners</a:t>
              </a:r>
            </a:p>
          </p:txBody>
        </p:sp>
      </p:grpSp>
      <p:grpSp>
        <p:nvGrpSpPr>
          <p:cNvPr name="Group 49" id="49"/>
          <p:cNvGrpSpPr/>
          <p:nvPr/>
        </p:nvGrpSpPr>
        <p:grpSpPr>
          <a:xfrm rot="0">
            <a:off x="2621518" y="3400345"/>
            <a:ext cx="6236415" cy="7620"/>
            <a:chOff x="0" y="0"/>
            <a:chExt cx="15591037" cy="19050"/>
          </a:xfrm>
        </p:grpSpPr>
        <p:sp>
          <p:nvSpPr>
            <p:cNvPr name="Freeform 50" id="50"/>
            <p:cNvSpPr/>
            <p:nvPr/>
          </p:nvSpPr>
          <p:spPr>
            <a:xfrm flipH="false" flipV="false" rot="0">
              <a:off x="0" y="0"/>
              <a:ext cx="15591028" cy="19050"/>
            </a:xfrm>
            <a:custGeom>
              <a:avLst/>
              <a:gdLst/>
              <a:ahLst/>
              <a:cxnLst/>
              <a:rect r="r" b="b" t="t" l="l"/>
              <a:pathLst>
                <a:path h="19050" w="15591028">
                  <a:moveTo>
                    <a:pt x="0" y="9525"/>
                  </a:moveTo>
                  <a:cubicBezTo>
                    <a:pt x="0" y="4318"/>
                    <a:pt x="4318" y="0"/>
                    <a:pt x="9525" y="0"/>
                  </a:cubicBezTo>
                  <a:lnTo>
                    <a:pt x="15581503" y="0"/>
                  </a:lnTo>
                  <a:cubicBezTo>
                    <a:pt x="15586711" y="0"/>
                    <a:pt x="15591028" y="4318"/>
                    <a:pt x="15591028" y="9525"/>
                  </a:cubicBezTo>
                  <a:cubicBezTo>
                    <a:pt x="15591028" y="14732"/>
                    <a:pt x="15586711" y="19050"/>
                    <a:pt x="15581503" y="19050"/>
                  </a:cubicBezTo>
                  <a:lnTo>
                    <a:pt x="9525" y="19050"/>
                  </a:lnTo>
                  <a:cubicBezTo>
                    <a:pt x="4318" y="19050"/>
                    <a:pt x="0" y="14732"/>
                    <a:pt x="0" y="9525"/>
                  </a:cubicBezTo>
                  <a:close/>
                </a:path>
              </a:pathLst>
            </a:custGeom>
            <a:solidFill>
              <a:srgbClr val="B2CBE5"/>
            </a:solidFill>
          </p:spPr>
        </p:sp>
      </p:grpSp>
      <p:grpSp>
        <p:nvGrpSpPr>
          <p:cNvPr name="Group 51" id="51"/>
          <p:cNvGrpSpPr/>
          <p:nvPr/>
        </p:nvGrpSpPr>
        <p:grpSpPr>
          <a:xfrm rot="0">
            <a:off x="435848" y="3466783"/>
            <a:ext cx="3185875" cy="726757"/>
            <a:chOff x="0" y="0"/>
            <a:chExt cx="7964687" cy="1816893"/>
          </a:xfrm>
        </p:grpSpPr>
        <p:sp>
          <p:nvSpPr>
            <p:cNvPr name="Freeform 52" id="52"/>
            <p:cNvSpPr/>
            <p:nvPr/>
          </p:nvSpPr>
          <p:spPr>
            <a:xfrm flipH="false" flipV="false" rot="0">
              <a:off x="6350" y="6350"/>
              <a:ext cx="7951978" cy="1804162"/>
            </a:xfrm>
            <a:custGeom>
              <a:avLst/>
              <a:gdLst/>
              <a:ahLst/>
              <a:cxnLst/>
              <a:rect r="r" b="b" t="t" l="l"/>
              <a:pathLst>
                <a:path h="1804162" w="7951978">
                  <a:moveTo>
                    <a:pt x="0" y="15240"/>
                  </a:moveTo>
                  <a:cubicBezTo>
                    <a:pt x="0" y="6858"/>
                    <a:pt x="6858" y="0"/>
                    <a:pt x="15367" y="0"/>
                  </a:cubicBezTo>
                  <a:lnTo>
                    <a:pt x="7936611" y="0"/>
                  </a:lnTo>
                  <a:cubicBezTo>
                    <a:pt x="7945120" y="0"/>
                    <a:pt x="7951978" y="6858"/>
                    <a:pt x="7951978" y="15240"/>
                  </a:cubicBezTo>
                  <a:lnTo>
                    <a:pt x="7951978" y="1788922"/>
                  </a:lnTo>
                  <a:cubicBezTo>
                    <a:pt x="7951978" y="1797304"/>
                    <a:pt x="7945120" y="1804162"/>
                    <a:pt x="7936611" y="1804162"/>
                  </a:cubicBezTo>
                  <a:lnTo>
                    <a:pt x="15367" y="1804162"/>
                  </a:lnTo>
                  <a:cubicBezTo>
                    <a:pt x="6858" y="1804162"/>
                    <a:pt x="0" y="1797304"/>
                    <a:pt x="0" y="1788922"/>
                  </a:cubicBezTo>
                  <a:close/>
                </a:path>
              </a:pathLst>
            </a:custGeom>
            <a:solidFill>
              <a:srgbClr val="016EB5"/>
            </a:solidFill>
          </p:spPr>
        </p:sp>
        <p:sp>
          <p:nvSpPr>
            <p:cNvPr name="Freeform 53" id="53"/>
            <p:cNvSpPr/>
            <p:nvPr/>
          </p:nvSpPr>
          <p:spPr>
            <a:xfrm flipH="false" flipV="false" rot="0">
              <a:off x="0" y="0"/>
              <a:ext cx="7964678" cy="1816862"/>
            </a:xfrm>
            <a:custGeom>
              <a:avLst/>
              <a:gdLst/>
              <a:ahLst/>
              <a:cxnLst/>
              <a:rect r="r" b="b" t="t" l="l"/>
              <a:pathLst>
                <a:path h="1816862" w="7964678">
                  <a:moveTo>
                    <a:pt x="0" y="21590"/>
                  </a:moveTo>
                  <a:cubicBezTo>
                    <a:pt x="0" y="9652"/>
                    <a:pt x="9779" y="0"/>
                    <a:pt x="21717" y="0"/>
                  </a:cubicBezTo>
                  <a:lnTo>
                    <a:pt x="7942961" y="0"/>
                  </a:lnTo>
                  <a:lnTo>
                    <a:pt x="7942961" y="6350"/>
                  </a:lnTo>
                  <a:lnTo>
                    <a:pt x="7942961" y="0"/>
                  </a:lnTo>
                  <a:cubicBezTo>
                    <a:pt x="7954899" y="0"/>
                    <a:pt x="7964678" y="9652"/>
                    <a:pt x="7964678" y="21590"/>
                  </a:cubicBezTo>
                  <a:lnTo>
                    <a:pt x="7958328" y="21590"/>
                  </a:lnTo>
                  <a:lnTo>
                    <a:pt x="7964678" y="21590"/>
                  </a:lnTo>
                  <a:lnTo>
                    <a:pt x="7964678" y="1795272"/>
                  </a:lnTo>
                  <a:lnTo>
                    <a:pt x="7958328" y="1795272"/>
                  </a:lnTo>
                  <a:lnTo>
                    <a:pt x="7964678" y="1795272"/>
                  </a:lnTo>
                  <a:cubicBezTo>
                    <a:pt x="7964678" y="1807210"/>
                    <a:pt x="7954899" y="1816862"/>
                    <a:pt x="7942961" y="1816862"/>
                  </a:cubicBezTo>
                  <a:lnTo>
                    <a:pt x="7942961" y="1810512"/>
                  </a:lnTo>
                  <a:lnTo>
                    <a:pt x="7942961" y="1816862"/>
                  </a:lnTo>
                  <a:lnTo>
                    <a:pt x="21717" y="1816862"/>
                  </a:lnTo>
                  <a:lnTo>
                    <a:pt x="21717" y="1810512"/>
                  </a:lnTo>
                  <a:lnTo>
                    <a:pt x="21717" y="1816862"/>
                  </a:lnTo>
                  <a:cubicBezTo>
                    <a:pt x="9779" y="1816862"/>
                    <a:pt x="0" y="1807210"/>
                    <a:pt x="0" y="1795272"/>
                  </a:cubicBezTo>
                  <a:lnTo>
                    <a:pt x="0" y="21590"/>
                  </a:lnTo>
                  <a:lnTo>
                    <a:pt x="6350" y="21590"/>
                  </a:lnTo>
                  <a:lnTo>
                    <a:pt x="0" y="21590"/>
                  </a:lnTo>
                  <a:moveTo>
                    <a:pt x="12700" y="21590"/>
                  </a:moveTo>
                  <a:lnTo>
                    <a:pt x="12700" y="1795272"/>
                  </a:lnTo>
                  <a:lnTo>
                    <a:pt x="6350" y="1795272"/>
                  </a:lnTo>
                  <a:lnTo>
                    <a:pt x="12700" y="1795272"/>
                  </a:lnTo>
                  <a:cubicBezTo>
                    <a:pt x="12700" y="1800098"/>
                    <a:pt x="16637" y="1804162"/>
                    <a:pt x="21717" y="1804162"/>
                  </a:cubicBezTo>
                  <a:lnTo>
                    <a:pt x="7942961" y="1804162"/>
                  </a:lnTo>
                  <a:cubicBezTo>
                    <a:pt x="7947914" y="1804162"/>
                    <a:pt x="7951978" y="1800098"/>
                    <a:pt x="7951978" y="1795272"/>
                  </a:cubicBezTo>
                  <a:lnTo>
                    <a:pt x="7951978" y="21590"/>
                  </a:lnTo>
                  <a:cubicBezTo>
                    <a:pt x="7951978" y="16764"/>
                    <a:pt x="7948041" y="12700"/>
                    <a:pt x="7942961" y="12700"/>
                  </a:cubicBezTo>
                  <a:lnTo>
                    <a:pt x="21717" y="12700"/>
                  </a:lnTo>
                  <a:lnTo>
                    <a:pt x="21717" y="6350"/>
                  </a:lnTo>
                  <a:lnTo>
                    <a:pt x="21717" y="12700"/>
                  </a:lnTo>
                  <a:cubicBezTo>
                    <a:pt x="16637" y="12700"/>
                    <a:pt x="12700" y="16764"/>
                    <a:pt x="12700" y="21590"/>
                  </a:cubicBezTo>
                  <a:close/>
                </a:path>
              </a:pathLst>
            </a:custGeom>
            <a:solidFill>
              <a:srgbClr val="016EB5"/>
            </a:solidFill>
          </p:spPr>
        </p:sp>
      </p:grpSp>
      <p:sp>
        <p:nvSpPr>
          <p:cNvPr name="Freeform 54" id="54" descr="preencoded.png"/>
          <p:cNvSpPr/>
          <p:nvPr/>
        </p:nvSpPr>
        <p:spPr>
          <a:xfrm flipH="false" flipV="false" rot="0">
            <a:off x="1873517" y="3636129"/>
            <a:ext cx="310536" cy="388064"/>
          </a:xfrm>
          <a:custGeom>
            <a:avLst/>
            <a:gdLst/>
            <a:ahLst/>
            <a:cxnLst/>
            <a:rect r="r" b="b" t="t" l="l"/>
            <a:pathLst>
              <a:path h="388064" w="310536">
                <a:moveTo>
                  <a:pt x="0" y="0"/>
                </a:moveTo>
                <a:lnTo>
                  <a:pt x="310536" y="0"/>
                </a:lnTo>
                <a:lnTo>
                  <a:pt x="310536" y="388065"/>
                </a:lnTo>
                <a:lnTo>
                  <a:pt x="0" y="388065"/>
                </a:lnTo>
                <a:lnTo>
                  <a:pt x="0" y="0"/>
                </a:lnTo>
                <a:close/>
              </a:path>
            </a:pathLst>
          </a:custGeom>
          <a:blipFill>
            <a:blip r:embed="rId17"/>
            <a:stretch>
              <a:fillRect l="-858" t="0" r="-858" b="0"/>
            </a:stretch>
          </a:blipFill>
        </p:spPr>
      </p:sp>
      <p:grpSp>
        <p:nvGrpSpPr>
          <p:cNvPr name="Group 55" id="55"/>
          <p:cNvGrpSpPr/>
          <p:nvPr/>
        </p:nvGrpSpPr>
        <p:grpSpPr>
          <a:xfrm rot="0">
            <a:off x="3744436" y="3594576"/>
            <a:ext cx="2175907" cy="286846"/>
            <a:chOff x="0" y="0"/>
            <a:chExt cx="5439767" cy="717116"/>
          </a:xfrm>
        </p:grpSpPr>
        <p:sp>
          <p:nvSpPr>
            <p:cNvPr name="Freeform 56" id="56"/>
            <p:cNvSpPr/>
            <p:nvPr/>
          </p:nvSpPr>
          <p:spPr>
            <a:xfrm flipH="false" flipV="false" rot="0">
              <a:off x="0" y="0"/>
              <a:ext cx="5439768" cy="717116"/>
            </a:xfrm>
            <a:custGeom>
              <a:avLst/>
              <a:gdLst/>
              <a:ahLst/>
              <a:cxnLst/>
              <a:rect r="r" b="b" t="t" l="l"/>
              <a:pathLst>
                <a:path h="717116" w="5439768">
                  <a:moveTo>
                    <a:pt x="0" y="0"/>
                  </a:moveTo>
                  <a:lnTo>
                    <a:pt x="5439768" y="0"/>
                  </a:lnTo>
                  <a:lnTo>
                    <a:pt x="5439768" y="717116"/>
                  </a:lnTo>
                  <a:lnTo>
                    <a:pt x="0" y="717116"/>
                  </a:lnTo>
                  <a:close/>
                </a:path>
              </a:pathLst>
            </a:custGeom>
            <a:solidFill>
              <a:srgbClr val="000000">
                <a:alpha val="0"/>
              </a:srgbClr>
            </a:solidFill>
            <a:ln cap="sq">
              <a:noFill/>
              <a:prstDash val="solid"/>
              <a:miter/>
            </a:ln>
          </p:spPr>
        </p:sp>
        <p:sp>
          <p:nvSpPr>
            <p:cNvPr name="TextBox 57" id="57"/>
            <p:cNvSpPr txBox="true"/>
            <p:nvPr/>
          </p:nvSpPr>
          <p:spPr>
            <a:xfrm>
              <a:off x="0" y="-47625"/>
              <a:ext cx="5439767"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Franchises or Licenses</a:t>
              </a:r>
            </a:p>
          </p:txBody>
        </p:sp>
      </p:grpSp>
      <p:grpSp>
        <p:nvGrpSpPr>
          <p:cNvPr name="Group 58" id="58"/>
          <p:cNvGrpSpPr/>
          <p:nvPr/>
        </p:nvGrpSpPr>
        <p:grpSpPr>
          <a:xfrm rot="0">
            <a:off x="3744436" y="3865404"/>
            <a:ext cx="3557538" cy="244150"/>
            <a:chOff x="0" y="0"/>
            <a:chExt cx="8893844" cy="610376"/>
          </a:xfrm>
        </p:grpSpPr>
        <p:sp>
          <p:nvSpPr>
            <p:cNvPr name="Freeform 59" id="59"/>
            <p:cNvSpPr/>
            <p:nvPr/>
          </p:nvSpPr>
          <p:spPr>
            <a:xfrm flipH="false" flipV="false" rot="0">
              <a:off x="0" y="0"/>
              <a:ext cx="8893844" cy="610376"/>
            </a:xfrm>
            <a:custGeom>
              <a:avLst/>
              <a:gdLst/>
              <a:ahLst/>
              <a:cxnLst/>
              <a:rect r="r" b="b" t="t" l="l"/>
              <a:pathLst>
                <a:path h="610376" w="8893844">
                  <a:moveTo>
                    <a:pt x="0" y="0"/>
                  </a:moveTo>
                  <a:lnTo>
                    <a:pt x="8893844" y="0"/>
                  </a:lnTo>
                  <a:lnTo>
                    <a:pt x="8893844" y="610376"/>
                  </a:lnTo>
                  <a:lnTo>
                    <a:pt x="0" y="610376"/>
                  </a:lnTo>
                  <a:close/>
                </a:path>
              </a:pathLst>
            </a:custGeom>
            <a:solidFill>
              <a:srgbClr val="000000">
                <a:alpha val="0"/>
              </a:srgbClr>
            </a:solidFill>
            <a:ln cap="sq">
              <a:noFill/>
              <a:prstDash val="solid"/>
              <a:miter/>
            </a:ln>
          </p:spPr>
        </p:sp>
        <p:sp>
          <p:nvSpPr>
            <p:cNvPr name="TextBox 60" id="60"/>
            <p:cNvSpPr txBox="true"/>
            <p:nvPr/>
          </p:nvSpPr>
          <p:spPr>
            <a:xfrm>
              <a:off x="0" y="-76200"/>
              <a:ext cx="8893844"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Controlled expansion through partnerships</a:t>
              </a:r>
            </a:p>
          </p:txBody>
        </p:sp>
      </p:grpSp>
      <p:grpSp>
        <p:nvGrpSpPr>
          <p:cNvPr name="Group 61" id="61"/>
          <p:cNvGrpSpPr/>
          <p:nvPr/>
        </p:nvGrpSpPr>
        <p:grpSpPr>
          <a:xfrm rot="0">
            <a:off x="3681809" y="4184650"/>
            <a:ext cx="5176123" cy="7620"/>
            <a:chOff x="0" y="0"/>
            <a:chExt cx="12940308" cy="19050"/>
          </a:xfrm>
        </p:grpSpPr>
        <p:sp>
          <p:nvSpPr>
            <p:cNvPr name="Freeform 62" id="62"/>
            <p:cNvSpPr/>
            <p:nvPr/>
          </p:nvSpPr>
          <p:spPr>
            <a:xfrm flipH="false" flipV="false" rot="0">
              <a:off x="0" y="0"/>
              <a:ext cx="12940284" cy="19050"/>
            </a:xfrm>
            <a:custGeom>
              <a:avLst/>
              <a:gdLst/>
              <a:ahLst/>
              <a:cxnLst/>
              <a:rect r="r" b="b" t="t" l="l"/>
              <a:pathLst>
                <a:path h="19050" w="12940284">
                  <a:moveTo>
                    <a:pt x="0" y="9525"/>
                  </a:moveTo>
                  <a:cubicBezTo>
                    <a:pt x="0" y="4318"/>
                    <a:pt x="4318" y="0"/>
                    <a:pt x="9525" y="0"/>
                  </a:cubicBezTo>
                  <a:lnTo>
                    <a:pt x="12930759" y="0"/>
                  </a:lnTo>
                  <a:cubicBezTo>
                    <a:pt x="12935966" y="0"/>
                    <a:pt x="12940284" y="4318"/>
                    <a:pt x="12940284" y="9525"/>
                  </a:cubicBezTo>
                  <a:cubicBezTo>
                    <a:pt x="12940284" y="14732"/>
                    <a:pt x="12935966" y="19050"/>
                    <a:pt x="12930759" y="19050"/>
                  </a:cubicBezTo>
                  <a:lnTo>
                    <a:pt x="9525" y="19050"/>
                  </a:lnTo>
                  <a:cubicBezTo>
                    <a:pt x="4318" y="19050"/>
                    <a:pt x="0" y="14732"/>
                    <a:pt x="0" y="9525"/>
                  </a:cubicBezTo>
                  <a:close/>
                </a:path>
              </a:pathLst>
            </a:custGeom>
            <a:solidFill>
              <a:srgbClr val="B2CBE5"/>
            </a:solidFill>
          </p:spPr>
        </p:sp>
      </p:grpSp>
      <p:grpSp>
        <p:nvGrpSpPr>
          <p:cNvPr name="Group 63" id="63"/>
          <p:cNvGrpSpPr/>
          <p:nvPr/>
        </p:nvGrpSpPr>
        <p:grpSpPr>
          <a:xfrm rot="0">
            <a:off x="435848" y="4251087"/>
            <a:ext cx="4246165" cy="726757"/>
            <a:chOff x="0" y="0"/>
            <a:chExt cx="10615413" cy="1816893"/>
          </a:xfrm>
        </p:grpSpPr>
        <p:sp>
          <p:nvSpPr>
            <p:cNvPr name="Freeform 64" id="64"/>
            <p:cNvSpPr/>
            <p:nvPr/>
          </p:nvSpPr>
          <p:spPr>
            <a:xfrm flipH="false" flipV="false" rot="0">
              <a:off x="6350" y="6350"/>
              <a:ext cx="10602723" cy="1804162"/>
            </a:xfrm>
            <a:custGeom>
              <a:avLst/>
              <a:gdLst/>
              <a:ahLst/>
              <a:cxnLst/>
              <a:rect r="r" b="b" t="t" l="l"/>
              <a:pathLst>
                <a:path h="1804162" w="10602723">
                  <a:moveTo>
                    <a:pt x="0" y="15240"/>
                  </a:moveTo>
                  <a:cubicBezTo>
                    <a:pt x="0" y="6858"/>
                    <a:pt x="6858" y="0"/>
                    <a:pt x="15367" y="0"/>
                  </a:cubicBezTo>
                  <a:lnTo>
                    <a:pt x="10587355" y="0"/>
                  </a:lnTo>
                  <a:cubicBezTo>
                    <a:pt x="10595864" y="0"/>
                    <a:pt x="10602723" y="6858"/>
                    <a:pt x="10602723" y="15240"/>
                  </a:cubicBezTo>
                  <a:lnTo>
                    <a:pt x="10602723" y="1788922"/>
                  </a:lnTo>
                  <a:cubicBezTo>
                    <a:pt x="10602723" y="1797304"/>
                    <a:pt x="10595864" y="1804162"/>
                    <a:pt x="10587355" y="1804162"/>
                  </a:cubicBezTo>
                  <a:lnTo>
                    <a:pt x="15367" y="1804162"/>
                  </a:lnTo>
                  <a:cubicBezTo>
                    <a:pt x="6858" y="1804162"/>
                    <a:pt x="0" y="1797304"/>
                    <a:pt x="0" y="1788922"/>
                  </a:cubicBezTo>
                  <a:close/>
                </a:path>
              </a:pathLst>
            </a:custGeom>
            <a:solidFill>
              <a:srgbClr val="016EB5"/>
            </a:solidFill>
          </p:spPr>
        </p:sp>
        <p:sp>
          <p:nvSpPr>
            <p:cNvPr name="Freeform 65" id="65"/>
            <p:cNvSpPr/>
            <p:nvPr/>
          </p:nvSpPr>
          <p:spPr>
            <a:xfrm flipH="false" flipV="false" rot="0">
              <a:off x="0" y="0"/>
              <a:ext cx="10615423" cy="1816862"/>
            </a:xfrm>
            <a:custGeom>
              <a:avLst/>
              <a:gdLst/>
              <a:ahLst/>
              <a:cxnLst/>
              <a:rect r="r" b="b" t="t" l="l"/>
              <a:pathLst>
                <a:path h="1816862" w="10615423">
                  <a:moveTo>
                    <a:pt x="0" y="21590"/>
                  </a:moveTo>
                  <a:cubicBezTo>
                    <a:pt x="0" y="9652"/>
                    <a:pt x="9779" y="0"/>
                    <a:pt x="21717" y="0"/>
                  </a:cubicBezTo>
                  <a:lnTo>
                    <a:pt x="10593705" y="0"/>
                  </a:lnTo>
                  <a:lnTo>
                    <a:pt x="10593705" y="6350"/>
                  </a:lnTo>
                  <a:lnTo>
                    <a:pt x="10593705" y="0"/>
                  </a:lnTo>
                  <a:cubicBezTo>
                    <a:pt x="10605643" y="0"/>
                    <a:pt x="10615423" y="9652"/>
                    <a:pt x="10615423" y="21590"/>
                  </a:cubicBezTo>
                  <a:lnTo>
                    <a:pt x="10609073" y="21590"/>
                  </a:lnTo>
                  <a:lnTo>
                    <a:pt x="10615423" y="21590"/>
                  </a:lnTo>
                  <a:lnTo>
                    <a:pt x="10615423" y="1795272"/>
                  </a:lnTo>
                  <a:lnTo>
                    <a:pt x="10609073" y="1795272"/>
                  </a:lnTo>
                  <a:lnTo>
                    <a:pt x="10615423" y="1795272"/>
                  </a:lnTo>
                  <a:cubicBezTo>
                    <a:pt x="10615423" y="1807210"/>
                    <a:pt x="10605643" y="1816862"/>
                    <a:pt x="10593705" y="1816862"/>
                  </a:cubicBezTo>
                  <a:lnTo>
                    <a:pt x="10593705" y="1810512"/>
                  </a:lnTo>
                  <a:lnTo>
                    <a:pt x="10593705" y="1816862"/>
                  </a:lnTo>
                  <a:lnTo>
                    <a:pt x="21717" y="1816862"/>
                  </a:lnTo>
                  <a:lnTo>
                    <a:pt x="21717" y="1810512"/>
                  </a:lnTo>
                  <a:lnTo>
                    <a:pt x="21717" y="1816862"/>
                  </a:lnTo>
                  <a:cubicBezTo>
                    <a:pt x="9779" y="1816862"/>
                    <a:pt x="0" y="1807210"/>
                    <a:pt x="0" y="1795272"/>
                  </a:cubicBezTo>
                  <a:lnTo>
                    <a:pt x="0" y="21590"/>
                  </a:lnTo>
                  <a:lnTo>
                    <a:pt x="6350" y="21590"/>
                  </a:lnTo>
                  <a:lnTo>
                    <a:pt x="0" y="21590"/>
                  </a:lnTo>
                  <a:moveTo>
                    <a:pt x="12700" y="21590"/>
                  </a:moveTo>
                  <a:lnTo>
                    <a:pt x="12700" y="1795272"/>
                  </a:lnTo>
                  <a:lnTo>
                    <a:pt x="6350" y="1795272"/>
                  </a:lnTo>
                  <a:lnTo>
                    <a:pt x="12700" y="1795272"/>
                  </a:lnTo>
                  <a:cubicBezTo>
                    <a:pt x="12700" y="1800098"/>
                    <a:pt x="16637" y="1804162"/>
                    <a:pt x="21717" y="1804162"/>
                  </a:cubicBezTo>
                  <a:lnTo>
                    <a:pt x="10593705" y="1804162"/>
                  </a:lnTo>
                  <a:cubicBezTo>
                    <a:pt x="10598658" y="1804162"/>
                    <a:pt x="10602723" y="1800098"/>
                    <a:pt x="10602723" y="1795272"/>
                  </a:cubicBezTo>
                  <a:lnTo>
                    <a:pt x="10602723" y="21590"/>
                  </a:lnTo>
                  <a:cubicBezTo>
                    <a:pt x="10602723" y="16764"/>
                    <a:pt x="10598786" y="12700"/>
                    <a:pt x="10593705" y="12700"/>
                  </a:cubicBezTo>
                  <a:lnTo>
                    <a:pt x="21717" y="12700"/>
                  </a:lnTo>
                  <a:lnTo>
                    <a:pt x="21717" y="6350"/>
                  </a:lnTo>
                  <a:lnTo>
                    <a:pt x="21717" y="12700"/>
                  </a:lnTo>
                  <a:cubicBezTo>
                    <a:pt x="16637" y="12700"/>
                    <a:pt x="12700" y="16764"/>
                    <a:pt x="12700" y="21590"/>
                  </a:cubicBezTo>
                  <a:close/>
                </a:path>
              </a:pathLst>
            </a:custGeom>
            <a:solidFill>
              <a:srgbClr val="016EB5"/>
            </a:solidFill>
          </p:spPr>
        </p:sp>
      </p:grpSp>
      <p:sp>
        <p:nvSpPr>
          <p:cNvPr name="Freeform 66" id="66" descr="preencoded.png"/>
          <p:cNvSpPr/>
          <p:nvPr/>
        </p:nvSpPr>
        <p:spPr>
          <a:xfrm flipH="false" flipV="false" rot="0">
            <a:off x="2466250" y="4420433"/>
            <a:ext cx="310536" cy="388064"/>
          </a:xfrm>
          <a:custGeom>
            <a:avLst/>
            <a:gdLst/>
            <a:ahLst/>
            <a:cxnLst/>
            <a:rect r="r" b="b" t="t" l="l"/>
            <a:pathLst>
              <a:path h="388064" w="310536">
                <a:moveTo>
                  <a:pt x="0" y="0"/>
                </a:moveTo>
                <a:lnTo>
                  <a:pt x="310536" y="0"/>
                </a:lnTo>
                <a:lnTo>
                  <a:pt x="310536" y="388065"/>
                </a:lnTo>
                <a:lnTo>
                  <a:pt x="0" y="388065"/>
                </a:lnTo>
                <a:lnTo>
                  <a:pt x="0" y="0"/>
                </a:lnTo>
                <a:close/>
              </a:path>
            </a:pathLst>
          </a:custGeom>
          <a:blipFill>
            <a:blip r:embed="rId18"/>
            <a:stretch>
              <a:fillRect l="-858" t="0" r="-858" b="0"/>
            </a:stretch>
          </a:blipFill>
        </p:spPr>
      </p:sp>
      <p:grpSp>
        <p:nvGrpSpPr>
          <p:cNvPr name="Group 67" id="67"/>
          <p:cNvGrpSpPr/>
          <p:nvPr/>
        </p:nvGrpSpPr>
        <p:grpSpPr>
          <a:xfrm rot="0">
            <a:off x="4804727" y="4378881"/>
            <a:ext cx="1565672" cy="286846"/>
            <a:chOff x="0" y="0"/>
            <a:chExt cx="3914180" cy="717116"/>
          </a:xfrm>
        </p:grpSpPr>
        <p:sp>
          <p:nvSpPr>
            <p:cNvPr name="Freeform 68" id="68"/>
            <p:cNvSpPr/>
            <p:nvPr/>
          </p:nvSpPr>
          <p:spPr>
            <a:xfrm flipH="false" flipV="false" rot="0">
              <a:off x="0" y="0"/>
              <a:ext cx="3914180" cy="717116"/>
            </a:xfrm>
            <a:custGeom>
              <a:avLst/>
              <a:gdLst/>
              <a:ahLst/>
              <a:cxnLst/>
              <a:rect r="r" b="b" t="t" l="l"/>
              <a:pathLst>
                <a:path h="717116" w="3914180">
                  <a:moveTo>
                    <a:pt x="0" y="0"/>
                  </a:moveTo>
                  <a:lnTo>
                    <a:pt x="3914180" y="0"/>
                  </a:lnTo>
                  <a:lnTo>
                    <a:pt x="3914180" y="717116"/>
                  </a:lnTo>
                  <a:lnTo>
                    <a:pt x="0" y="717116"/>
                  </a:lnTo>
                  <a:close/>
                </a:path>
              </a:pathLst>
            </a:custGeom>
            <a:solidFill>
              <a:srgbClr val="000000">
                <a:alpha val="0"/>
              </a:srgbClr>
            </a:solidFill>
            <a:ln cap="sq">
              <a:noFill/>
              <a:prstDash val="solid"/>
              <a:miter/>
            </a:ln>
          </p:spPr>
        </p:sp>
        <p:sp>
          <p:nvSpPr>
            <p:cNvPr name="TextBox 69" id="69"/>
            <p:cNvSpPr txBox="true"/>
            <p:nvPr/>
          </p:nvSpPr>
          <p:spPr>
            <a:xfrm>
              <a:off x="0" y="-47625"/>
              <a:ext cx="391418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Acquisitions</a:t>
              </a:r>
            </a:p>
          </p:txBody>
        </p:sp>
      </p:grpSp>
      <p:grpSp>
        <p:nvGrpSpPr>
          <p:cNvPr name="Group 70" id="70"/>
          <p:cNvGrpSpPr/>
          <p:nvPr/>
        </p:nvGrpSpPr>
        <p:grpSpPr>
          <a:xfrm rot="0">
            <a:off x="4804727" y="4649708"/>
            <a:ext cx="3234226" cy="244150"/>
            <a:chOff x="0" y="0"/>
            <a:chExt cx="8085565" cy="610376"/>
          </a:xfrm>
        </p:grpSpPr>
        <p:sp>
          <p:nvSpPr>
            <p:cNvPr name="Freeform 71" id="71"/>
            <p:cNvSpPr/>
            <p:nvPr/>
          </p:nvSpPr>
          <p:spPr>
            <a:xfrm flipH="false" flipV="false" rot="0">
              <a:off x="0" y="0"/>
              <a:ext cx="8085565" cy="610376"/>
            </a:xfrm>
            <a:custGeom>
              <a:avLst/>
              <a:gdLst/>
              <a:ahLst/>
              <a:cxnLst/>
              <a:rect r="r" b="b" t="t" l="l"/>
              <a:pathLst>
                <a:path h="610376" w="8085565">
                  <a:moveTo>
                    <a:pt x="0" y="0"/>
                  </a:moveTo>
                  <a:lnTo>
                    <a:pt x="8085565" y="0"/>
                  </a:lnTo>
                  <a:lnTo>
                    <a:pt x="8085565" y="610376"/>
                  </a:lnTo>
                  <a:lnTo>
                    <a:pt x="0" y="610376"/>
                  </a:lnTo>
                  <a:close/>
                </a:path>
              </a:pathLst>
            </a:custGeom>
            <a:solidFill>
              <a:srgbClr val="000000">
                <a:alpha val="0"/>
              </a:srgbClr>
            </a:solidFill>
            <a:ln cap="sq">
              <a:noFill/>
              <a:prstDash val="solid"/>
              <a:miter/>
            </a:ln>
          </p:spPr>
        </p:sp>
        <p:sp>
          <p:nvSpPr>
            <p:cNvPr name="TextBox 72" id="72"/>
            <p:cNvSpPr txBox="true"/>
            <p:nvPr/>
          </p:nvSpPr>
          <p:spPr>
            <a:xfrm>
              <a:off x="0" y="-76200"/>
              <a:ext cx="8085565" cy="6865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Purchasing established local companies</a:t>
              </a:r>
            </a:p>
          </p:txBody>
        </p:sp>
      </p:grpSp>
      <p:grpSp>
        <p:nvGrpSpPr>
          <p:cNvPr name="Group 73" id="73"/>
          <p:cNvGrpSpPr/>
          <p:nvPr/>
        </p:nvGrpSpPr>
        <p:grpSpPr>
          <a:xfrm rot="0">
            <a:off x="4768979" y="5198658"/>
            <a:ext cx="4253101" cy="1150855"/>
            <a:chOff x="0" y="0"/>
            <a:chExt cx="10263965" cy="2777348"/>
          </a:xfrm>
        </p:grpSpPr>
        <p:sp>
          <p:nvSpPr>
            <p:cNvPr name="Freeform 74" id="74"/>
            <p:cNvSpPr/>
            <p:nvPr/>
          </p:nvSpPr>
          <p:spPr>
            <a:xfrm flipH="false" flipV="false" rot="0">
              <a:off x="0" y="0"/>
              <a:ext cx="10263966" cy="2777348"/>
            </a:xfrm>
            <a:custGeom>
              <a:avLst/>
              <a:gdLst/>
              <a:ahLst/>
              <a:cxnLst/>
              <a:rect r="r" b="b" t="t" l="l"/>
              <a:pathLst>
                <a:path h="2777348" w="10263966">
                  <a:moveTo>
                    <a:pt x="0" y="0"/>
                  </a:moveTo>
                  <a:lnTo>
                    <a:pt x="10263966" y="0"/>
                  </a:lnTo>
                  <a:lnTo>
                    <a:pt x="10263966" y="2777348"/>
                  </a:lnTo>
                  <a:lnTo>
                    <a:pt x="0" y="2777348"/>
                  </a:lnTo>
                  <a:close/>
                </a:path>
              </a:pathLst>
            </a:custGeom>
            <a:solidFill>
              <a:srgbClr val="000000">
                <a:alpha val="0"/>
              </a:srgbClr>
            </a:solidFill>
          </p:spPr>
        </p:sp>
        <p:sp>
          <p:nvSpPr>
            <p:cNvPr name="TextBox 75" id="75"/>
            <p:cNvSpPr txBox="true"/>
            <p:nvPr/>
          </p:nvSpPr>
          <p:spPr>
            <a:xfrm>
              <a:off x="0" y="-57150"/>
              <a:ext cx="10263965" cy="2834498"/>
            </a:xfrm>
            <a:prstGeom prst="rect">
              <a:avLst/>
            </a:prstGeom>
          </p:spPr>
          <p:txBody>
            <a:bodyPr anchor="t" rtlCol="false" tIns="0" lIns="0" bIns="0" rIns="0"/>
            <a:lstStyle/>
            <a:p>
              <a:pPr algn="just" marL="284131" indent="-142066" lvl="1">
                <a:lnSpc>
                  <a:spcPts val="1842"/>
                </a:lnSpc>
                <a:buFont typeface="Arial"/>
                <a:buChar char="•"/>
              </a:pPr>
              <a:r>
                <a:rPr lang="en-US" sz="1316" strike="noStrike" u="none">
                  <a:solidFill>
                    <a:srgbClr val="000000"/>
                  </a:solidFill>
                  <a:latin typeface="Avenir"/>
                  <a:ea typeface="Avenir"/>
                  <a:cs typeface="Avenir"/>
                  <a:sym typeface="Avenir"/>
                </a:rPr>
                <a:t>Digitization has transformed location decisions through data analytics, AI, and e-commerce platforms that allow companies to analyze consumption patterns in real-time, predict regional trends, and optimize logistics with geospatial tools.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Freeform 6" id="6"/>
          <p:cNvSpPr/>
          <p:nvPr/>
        </p:nvSpPr>
        <p:spPr>
          <a:xfrm flipH="false" flipV="false" rot="0">
            <a:off x="8200935" y="2017526"/>
            <a:ext cx="498204" cy="646669"/>
          </a:xfrm>
          <a:custGeom>
            <a:avLst/>
            <a:gdLst/>
            <a:ahLst/>
            <a:cxnLst/>
            <a:rect r="r" b="b" t="t" l="l"/>
            <a:pathLst>
              <a:path h="646669" w="498204">
                <a:moveTo>
                  <a:pt x="0" y="0"/>
                </a:moveTo>
                <a:lnTo>
                  <a:pt x="498205" y="0"/>
                </a:lnTo>
                <a:lnTo>
                  <a:pt x="498205" y="646669"/>
                </a:lnTo>
                <a:lnTo>
                  <a:pt x="0" y="646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86658" y="2395362"/>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sp>
        <p:nvSpPr>
          <p:cNvPr name="TextBox 8" id="8"/>
          <p:cNvSpPr txBox="true"/>
          <p:nvPr/>
        </p:nvSpPr>
        <p:spPr>
          <a:xfrm rot="0">
            <a:off x="5445094" y="5711683"/>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9" id="9"/>
          <p:cNvGrpSpPr/>
          <p:nvPr/>
        </p:nvGrpSpPr>
        <p:grpSpPr>
          <a:xfrm rot="0">
            <a:off x="8973" y="6569225"/>
            <a:ext cx="9753600" cy="754910"/>
            <a:chOff x="0" y="0"/>
            <a:chExt cx="13004800" cy="1006547"/>
          </a:xfrm>
        </p:grpSpPr>
        <p:grpSp>
          <p:nvGrpSpPr>
            <p:cNvPr name="Group 10" id="10"/>
            <p:cNvGrpSpPr/>
            <p:nvPr/>
          </p:nvGrpSpPr>
          <p:grpSpPr>
            <a:xfrm rot="0">
              <a:off x="0" y="0"/>
              <a:ext cx="13004800" cy="1006547"/>
              <a:chOff x="0" y="0"/>
              <a:chExt cx="3495470" cy="270543"/>
            </a:xfrm>
          </p:grpSpPr>
          <p:sp>
            <p:nvSpPr>
              <p:cNvPr name="Freeform 11" id="11"/>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2" id="12"/>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3" id="13"/>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8"/>
              <a:stretch>
                <a:fillRect l="0" t="-6263" r="0" b="-6263"/>
              </a:stretch>
            </a:blipFill>
          </p:spPr>
        </p:sp>
        <p:sp>
          <p:nvSpPr>
            <p:cNvPr name="Freeform 14" id="14"/>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9"/>
              <a:stretch>
                <a:fillRect l="0" t="-6263" r="0" b="-6263"/>
              </a:stretch>
            </a:blipFill>
          </p:spPr>
        </p:sp>
        <p:grpSp>
          <p:nvGrpSpPr>
            <p:cNvPr name="Group 15" id="15"/>
            <p:cNvGrpSpPr/>
            <p:nvPr/>
          </p:nvGrpSpPr>
          <p:grpSpPr>
            <a:xfrm rot="0">
              <a:off x="1748214" y="0"/>
              <a:ext cx="8787340" cy="1006547"/>
              <a:chOff x="0" y="0"/>
              <a:chExt cx="2361888" cy="270543"/>
            </a:xfrm>
          </p:grpSpPr>
          <p:sp>
            <p:nvSpPr>
              <p:cNvPr name="Freeform 16" id="16"/>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7" id="17"/>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8" id="18"/>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0"/>
              <a:stretch>
                <a:fillRect l="0" t="-6263" r="0" b="-6263"/>
              </a:stretch>
            </a:blipFill>
          </p:spPr>
        </p:sp>
        <p:sp>
          <p:nvSpPr>
            <p:cNvPr name="Freeform 19" id="19"/>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1"/>
              <a:stretch>
                <a:fillRect l="-807" t="-9330" r="0" b="-15070"/>
              </a:stretch>
            </a:blipFill>
          </p:spPr>
        </p:sp>
        <p:sp>
          <p:nvSpPr>
            <p:cNvPr name="Freeform 20" id="20"/>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2"/>
              <a:stretch>
                <a:fillRect l="0" t="-372" r="0" b="0"/>
              </a:stretch>
            </a:blipFill>
          </p:spPr>
        </p:sp>
        <p:sp>
          <p:nvSpPr>
            <p:cNvPr name="Freeform 21" id="21"/>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3"/>
              <a:stretch>
                <a:fillRect l="0" t="-6263" r="0" b="-6263"/>
              </a:stretch>
            </a:blipFill>
          </p:spPr>
        </p:sp>
        <p:sp>
          <p:nvSpPr>
            <p:cNvPr name="Freeform 22" id="22"/>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4"/>
              <a:stretch>
                <a:fillRect l="0" t="-6263" r="0" b="-6263"/>
              </a:stretch>
            </a:blipFill>
          </p:spPr>
        </p:sp>
      </p:grpSp>
      <p:sp>
        <p:nvSpPr>
          <p:cNvPr name="TextBox 23" id="23"/>
          <p:cNvSpPr txBox="true"/>
          <p:nvPr/>
        </p:nvSpPr>
        <p:spPr>
          <a:xfrm rot="0">
            <a:off x="456776" y="1229901"/>
            <a:ext cx="8146024" cy="386842"/>
          </a:xfrm>
          <a:prstGeom prst="rect">
            <a:avLst/>
          </a:prstGeom>
        </p:spPr>
        <p:txBody>
          <a:bodyPr anchor="t" rtlCol="false" tIns="0" lIns="0" bIns="0" rIns="0">
            <a:spAutoFit/>
          </a:bodyPr>
          <a:lstStyle/>
          <a:p>
            <a:pPr algn="l" marL="0" indent="0" lvl="0">
              <a:lnSpc>
                <a:spcPts val="2827"/>
              </a:lnSpc>
              <a:spcBef>
                <a:spcPct val="0"/>
              </a:spcBef>
            </a:pPr>
            <a:r>
              <a:rPr lang="en-US" b="true" sz="2019" strike="noStrike" u="none">
                <a:solidFill>
                  <a:srgbClr val="233E7A"/>
                </a:solidFill>
                <a:latin typeface="Avenir Bold"/>
                <a:ea typeface="Avenir Bold"/>
                <a:cs typeface="Avenir Bold"/>
                <a:sym typeface="Avenir Bold"/>
              </a:rPr>
              <a:t>E</a:t>
            </a:r>
            <a:r>
              <a:rPr lang="en-US" b="true" sz="2019" strike="noStrike" u="none">
                <a:solidFill>
                  <a:srgbClr val="233E7A"/>
                </a:solidFill>
                <a:latin typeface="Avenir Bold"/>
                <a:ea typeface="Avenir Bold"/>
                <a:cs typeface="Avenir Bold"/>
                <a:sym typeface="Avenir Bold"/>
              </a:rPr>
              <a:t>MBLEMATIC CASES</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OF</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MARKET-</a:t>
            </a:r>
            <a:r>
              <a:rPr lang="en-US" b="true" sz="2019" strike="noStrike" u="none">
                <a:solidFill>
                  <a:srgbClr val="233E7A"/>
                </a:solidFill>
                <a:latin typeface="Avenir Bold"/>
                <a:ea typeface="Avenir Bold"/>
                <a:cs typeface="Avenir Bold"/>
                <a:sym typeface="Avenir Bold"/>
              </a:rPr>
              <a:t>D</a:t>
            </a:r>
            <a:r>
              <a:rPr lang="en-US" b="true" sz="2019" strike="noStrike" u="none">
                <a:solidFill>
                  <a:srgbClr val="233E7A"/>
                </a:solidFill>
                <a:latin typeface="Avenir Bold"/>
                <a:ea typeface="Avenir Bold"/>
                <a:cs typeface="Avenir Bold"/>
                <a:sym typeface="Avenir Bold"/>
              </a:rPr>
              <a:t>RIVEN</a:t>
            </a:r>
            <a:r>
              <a:rPr lang="en-US" b="true" sz="2019" strike="noStrike" u="none">
                <a:solidFill>
                  <a:srgbClr val="233E7A"/>
                </a:solidFill>
                <a:latin typeface="Avenir Bold"/>
                <a:ea typeface="Avenir Bold"/>
                <a:cs typeface="Avenir Bold"/>
                <a:sym typeface="Avenir Bold"/>
              </a:rPr>
              <a:t> E</a:t>
            </a:r>
            <a:r>
              <a:rPr lang="en-US" b="true" sz="2019" strike="noStrike" u="none">
                <a:solidFill>
                  <a:srgbClr val="233E7A"/>
                </a:solidFill>
                <a:latin typeface="Avenir Bold"/>
                <a:ea typeface="Avenir Bold"/>
                <a:cs typeface="Avenir Bold"/>
                <a:sym typeface="Avenir Bold"/>
              </a:rPr>
              <a:t>XPANSION</a:t>
            </a:r>
          </a:p>
        </p:txBody>
      </p:sp>
      <p:sp>
        <p:nvSpPr>
          <p:cNvPr name="Freeform 24" id="24" descr="preencoded.png"/>
          <p:cNvSpPr/>
          <p:nvPr/>
        </p:nvSpPr>
        <p:spPr>
          <a:xfrm flipH="false" flipV="false" rot="0">
            <a:off x="465375" y="2015966"/>
            <a:ext cx="2685415" cy="1659652"/>
          </a:xfrm>
          <a:custGeom>
            <a:avLst/>
            <a:gdLst/>
            <a:ahLst/>
            <a:cxnLst/>
            <a:rect r="r" b="b" t="t" l="l"/>
            <a:pathLst>
              <a:path h="1659652" w="2685415">
                <a:moveTo>
                  <a:pt x="0" y="0"/>
                </a:moveTo>
                <a:lnTo>
                  <a:pt x="2685416" y="0"/>
                </a:lnTo>
                <a:lnTo>
                  <a:pt x="2685416" y="1659652"/>
                </a:lnTo>
                <a:lnTo>
                  <a:pt x="0" y="1659652"/>
                </a:lnTo>
                <a:lnTo>
                  <a:pt x="0" y="0"/>
                </a:lnTo>
                <a:close/>
              </a:path>
            </a:pathLst>
          </a:custGeom>
          <a:blipFill>
            <a:blip r:embed="rId15"/>
            <a:stretch>
              <a:fillRect l="0" t="-9" r="0" b="-9"/>
            </a:stretch>
          </a:blipFill>
        </p:spPr>
      </p:sp>
      <p:grpSp>
        <p:nvGrpSpPr>
          <p:cNvPr name="Group 25" id="25"/>
          <p:cNvGrpSpPr/>
          <p:nvPr/>
        </p:nvGrpSpPr>
        <p:grpSpPr>
          <a:xfrm rot="0">
            <a:off x="976947" y="3841829"/>
            <a:ext cx="1662271" cy="286846"/>
            <a:chOff x="0" y="0"/>
            <a:chExt cx="4155678" cy="717116"/>
          </a:xfrm>
        </p:grpSpPr>
        <p:sp>
          <p:nvSpPr>
            <p:cNvPr name="Freeform 26" id="26"/>
            <p:cNvSpPr/>
            <p:nvPr/>
          </p:nvSpPr>
          <p:spPr>
            <a:xfrm flipH="false" flipV="false" rot="0">
              <a:off x="0" y="0"/>
              <a:ext cx="4155679" cy="717116"/>
            </a:xfrm>
            <a:custGeom>
              <a:avLst/>
              <a:gdLst/>
              <a:ahLst/>
              <a:cxnLst/>
              <a:rect r="r" b="b" t="t" l="l"/>
              <a:pathLst>
                <a:path h="717116" w="4155679">
                  <a:moveTo>
                    <a:pt x="0" y="0"/>
                  </a:moveTo>
                  <a:lnTo>
                    <a:pt x="4155679" y="0"/>
                  </a:lnTo>
                  <a:lnTo>
                    <a:pt x="4155679" y="717116"/>
                  </a:lnTo>
                  <a:lnTo>
                    <a:pt x="0" y="717116"/>
                  </a:lnTo>
                  <a:close/>
                </a:path>
              </a:pathLst>
            </a:custGeom>
            <a:solidFill>
              <a:srgbClr val="000000">
                <a:alpha val="0"/>
              </a:srgbClr>
            </a:solidFill>
            <a:ln cap="sq">
              <a:noFill/>
              <a:prstDash val="solid"/>
              <a:miter/>
            </a:ln>
          </p:spPr>
        </p:sp>
        <p:sp>
          <p:nvSpPr>
            <p:cNvPr name="TextBox 27" id="27"/>
            <p:cNvSpPr txBox="true"/>
            <p:nvPr/>
          </p:nvSpPr>
          <p:spPr>
            <a:xfrm>
              <a:off x="0" y="-47625"/>
              <a:ext cx="4155678"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Nestlé in Africa</a:t>
              </a:r>
            </a:p>
          </p:txBody>
        </p:sp>
      </p:grpSp>
      <p:grpSp>
        <p:nvGrpSpPr>
          <p:cNvPr name="Group 28" id="28"/>
          <p:cNvGrpSpPr/>
          <p:nvPr/>
        </p:nvGrpSpPr>
        <p:grpSpPr>
          <a:xfrm rot="0">
            <a:off x="465375" y="4129325"/>
            <a:ext cx="2685415" cy="2065255"/>
            <a:chOff x="0" y="0"/>
            <a:chExt cx="6713538" cy="5163138"/>
          </a:xfrm>
        </p:grpSpPr>
        <p:sp>
          <p:nvSpPr>
            <p:cNvPr name="Freeform 29" id="29"/>
            <p:cNvSpPr/>
            <p:nvPr/>
          </p:nvSpPr>
          <p:spPr>
            <a:xfrm flipH="false" flipV="false" rot="0">
              <a:off x="0" y="0"/>
              <a:ext cx="6713538" cy="5163138"/>
            </a:xfrm>
            <a:custGeom>
              <a:avLst/>
              <a:gdLst/>
              <a:ahLst/>
              <a:cxnLst/>
              <a:rect r="r" b="b" t="t" l="l"/>
              <a:pathLst>
                <a:path h="5163138" w="6713538">
                  <a:moveTo>
                    <a:pt x="0" y="0"/>
                  </a:moveTo>
                  <a:lnTo>
                    <a:pt x="6713538" y="0"/>
                  </a:lnTo>
                  <a:lnTo>
                    <a:pt x="6713538" y="5163138"/>
                  </a:lnTo>
                  <a:lnTo>
                    <a:pt x="0" y="5163138"/>
                  </a:lnTo>
                  <a:close/>
                </a:path>
              </a:pathLst>
            </a:custGeom>
            <a:solidFill>
              <a:srgbClr val="000000">
                <a:alpha val="0"/>
              </a:srgbClr>
            </a:solidFill>
          </p:spPr>
        </p:sp>
        <p:sp>
          <p:nvSpPr>
            <p:cNvPr name="TextBox 30" id="30"/>
            <p:cNvSpPr txBox="true"/>
            <p:nvPr/>
          </p:nvSpPr>
          <p:spPr>
            <a:xfrm>
              <a:off x="0" y="-57150"/>
              <a:ext cx="6713538" cy="5220288"/>
            </a:xfrm>
            <a:prstGeom prst="rect">
              <a:avLst/>
            </a:prstGeom>
          </p:spPr>
          <p:txBody>
            <a:bodyPr anchor="t" rtlCol="false" tIns="0" lIns="0" bIns="0" rIns="0"/>
            <a:lstStyle/>
            <a:p>
              <a:pPr algn="ctr" marL="0" indent="0" lvl="0">
                <a:lnSpc>
                  <a:spcPts val="1842"/>
                </a:lnSpc>
                <a:spcBef>
                  <a:spcPct val="0"/>
                </a:spcBef>
              </a:pPr>
              <a:r>
                <a:rPr lang="en-US" sz="1316" strike="noStrike" u="none">
                  <a:solidFill>
                    <a:srgbClr val="000000"/>
                  </a:solidFill>
                  <a:latin typeface="Avenir"/>
                  <a:ea typeface="Avenir"/>
                  <a:cs typeface="Avenir"/>
                  <a:sym typeface="Avenir"/>
                </a:rPr>
                <a:t>Facing growing consumption in Sub-Saharan Africa, Nestlé established factories in Ghana, Nigeria, and South Africa. This strategic move reduced logistics costs, enabled product adaptation to local tastes, and created regional employment opportunities.</a:t>
              </a:r>
            </a:p>
          </p:txBody>
        </p:sp>
      </p:grpSp>
      <p:sp>
        <p:nvSpPr>
          <p:cNvPr name="Freeform 31" id="31" descr="preencoded.png"/>
          <p:cNvSpPr/>
          <p:nvPr/>
        </p:nvSpPr>
        <p:spPr>
          <a:xfrm flipH="false" flipV="false" rot="0">
            <a:off x="3350260" y="2015966"/>
            <a:ext cx="2685415" cy="1659652"/>
          </a:xfrm>
          <a:custGeom>
            <a:avLst/>
            <a:gdLst/>
            <a:ahLst/>
            <a:cxnLst/>
            <a:rect r="r" b="b" t="t" l="l"/>
            <a:pathLst>
              <a:path h="1659652" w="2685415">
                <a:moveTo>
                  <a:pt x="0" y="0"/>
                </a:moveTo>
                <a:lnTo>
                  <a:pt x="2685415" y="0"/>
                </a:lnTo>
                <a:lnTo>
                  <a:pt x="2685415" y="1659652"/>
                </a:lnTo>
                <a:lnTo>
                  <a:pt x="0" y="1659652"/>
                </a:lnTo>
                <a:lnTo>
                  <a:pt x="0" y="0"/>
                </a:lnTo>
                <a:close/>
              </a:path>
            </a:pathLst>
          </a:custGeom>
          <a:blipFill>
            <a:blip r:embed="rId16"/>
            <a:stretch>
              <a:fillRect l="0" t="-9" r="0" b="-9"/>
            </a:stretch>
          </a:blipFill>
        </p:spPr>
      </p:sp>
      <p:grpSp>
        <p:nvGrpSpPr>
          <p:cNvPr name="Group 32" id="32"/>
          <p:cNvGrpSpPr/>
          <p:nvPr/>
        </p:nvGrpSpPr>
        <p:grpSpPr>
          <a:xfrm rot="0">
            <a:off x="3861832" y="3841829"/>
            <a:ext cx="1662271" cy="286846"/>
            <a:chOff x="0" y="0"/>
            <a:chExt cx="4155678" cy="717116"/>
          </a:xfrm>
        </p:grpSpPr>
        <p:sp>
          <p:nvSpPr>
            <p:cNvPr name="Freeform 33" id="33"/>
            <p:cNvSpPr/>
            <p:nvPr/>
          </p:nvSpPr>
          <p:spPr>
            <a:xfrm flipH="false" flipV="false" rot="0">
              <a:off x="0" y="0"/>
              <a:ext cx="4155679" cy="717116"/>
            </a:xfrm>
            <a:custGeom>
              <a:avLst/>
              <a:gdLst/>
              <a:ahLst/>
              <a:cxnLst/>
              <a:rect r="r" b="b" t="t" l="l"/>
              <a:pathLst>
                <a:path h="717116" w="4155679">
                  <a:moveTo>
                    <a:pt x="0" y="0"/>
                  </a:moveTo>
                  <a:lnTo>
                    <a:pt x="4155679" y="0"/>
                  </a:lnTo>
                  <a:lnTo>
                    <a:pt x="4155679" y="717116"/>
                  </a:lnTo>
                  <a:lnTo>
                    <a:pt x="0" y="717116"/>
                  </a:lnTo>
                  <a:close/>
                </a:path>
              </a:pathLst>
            </a:custGeom>
            <a:solidFill>
              <a:srgbClr val="000000">
                <a:alpha val="0"/>
              </a:srgbClr>
            </a:solidFill>
            <a:ln cap="sq">
              <a:noFill/>
              <a:prstDash val="solid"/>
              <a:miter/>
            </a:ln>
          </p:spPr>
        </p:sp>
        <p:sp>
          <p:nvSpPr>
            <p:cNvPr name="TextBox 34" id="34"/>
            <p:cNvSpPr txBox="true"/>
            <p:nvPr/>
          </p:nvSpPr>
          <p:spPr>
            <a:xfrm>
              <a:off x="0" y="-47625"/>
              <a:ext cx="4155678"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Amazon in India</a:t>
              </a:r>
            </a:p>
          </p:txBody>
        </p:sp>
      </p:grpSp>
      <p:grpSp>
        <p:nvGrpSpPr>
          <p:cNvPr name="Group 35" id="35"/>
          <p:cNvGrpSpPr/>
          <p:nvPr/>
        </p:nvGrpSpPr>
        <p:grpSpPr>
          <a:xfrm rot="0">
            <a:off x="3350260" y="4129325"/>
            <a:ext cx="2685415" cy="1608055"/>
            <a:chOff x="0" y="0"/>
            <a:chExt cx="6713538" cy="4020138"/>
          </a:xfrm>
        </p:grpSpPr>
        <p:sp>
          <p:nvSpPr>
            <p:cNvPr name="Freeform 36" id="36"/>
            <p:cNvSpPr/>
            <p:nvPr/>
          </p:nvSpPr>
          <p:spPr>
            <a:xfrm flipH="false" flipV="false" rot="0">
              <a:off x="0" y="0"/>
              <a:ext cx="6713538" cy="4020138"/>
            </a:xfrm>
            <a:custGeom>
              <a:avLst/>
              <a:gdLst/>
              <a:ahLst/>
              <a:cxnLst/>
              <a:rect r="r" b="b" t="t" l="l"/>
              <a:pathLst>
                <a:path h="4020138" w="6713538">
                  <a:moveTo>
                    <a:pt x="0" y="0"/>
                  </a:moveTo>
                  <a:lnTo>
                    <a:pt x="6713538" y="0"/>
                  </a:lnTo>
                  <a:lnTo>
                    <a:pt x="6713538" y="4020138"/>
                  </a:lnTo>
                  <a:lnTo>
                    <a:pt x="0" y="4020138"/>
                  </a:lnTo>
                  <a:close/>
                </a:path>
              </a:pathLst>
            </a:custGeom>
            <a:solidFill>
              <a:srgbClr val="000000">
                <a:alpha val="0"/>
              </a:srgbClr>
            </a:solidFill>
            <a:ln cap="sq">
              <a:noFill/>
              <a:prstDash val="solid"/>
              <a:miter/>
            </a:ln>
          </p:spPr>
        </p:sp>
        <p:sp>
          <p:nvSpPr>
            <p:cNvPr name="TextBox 37" id="37"/>
            <p:cNvSpPr txBox="true"/>
            <p:nvPr/>
          </p:nvSpPr>
          <p:spPr>
            <a:xfrm>
              <a:off x="0" y="-57150"/>
              <a:ext cx="6713538" cy="4077288"/>
            </a:xfrm>
            <a:prstGeom prst="rect">
              <a:avLst/>
            </a:prstGeom>
          </p:spPr>
          <p:txBody>
            <a:bodyPr anchor="t" rtlCol="false" tIns="0" lIns="0" bIns="0" rIns="0"/>
            <a:lstStyle/>
            <a:p>
              <a:pPr algn="ctr" marL="0" indent="0" lvl="0">
                <a:lnSpc>
                  <a:spcPts val="1842"/>
                </a:lnSpc>
                <a:spcBef>
                  <a:spcPct val="0"/>
                </a:spcBef>
              </a:pPr>
              <a:r>
                <a:rPr lang="en-US" sz="1316" strike="noStrike" u="none">
                  <a:solidFill>
                    <a:srgbClr val="000000"/>
                  </a:solidFill>
                  <a:latin typeface="Avenir"/>
                  <a:ea typeface="Avenir"/>
                  <a:cs typeface="Avenir"/>
                  <a:sym typeface="Avenir"/>
                </a:rPr>
                <a:t>Amazon invested heavily in logistics centers, offices, and technology development in India, anticipating e-commerce growth driven by digitization and the emerging middle class in one of the world's largest potential markets.</a:t>
              </a:r>
            </a:p>
          </p:txBody>
        </p:sp>
      </p:grpSp>
      <p:sp>
        <p:nvSpPr>
          <p:cNvPr name="Freeform 38" id="38" descr="preencoded.png"/>
          <p:cNvSpPr/>
          <p:nvPr/>
        </p:nvSpPr>
        <p:spPr>
          <a:xfrm flipH="false" flipV="false" rot="0">
            <a:off x="6235145" y="2015966"/>
            <a:ext cx="2685415" cy="1659652"/>
          </a:xfrm>
          <a:custGeom>
            <a:avLst/>
            <a:gdLst/>
            <a:ahLst/>
            <a:cxnLst/>
            <a:rect r="r" b="b" t="t" l="l"/>
            <a:pathLst>
              <a:path h="1659652" w="2685415">
                <a:moveTo>
                  <a:pt x="0" y="0"/>
                </a:moveTo>
                <a:lnTo>
                  <a:pt x="2685415" y="0"/>
                </a:lnTo>
                <a:lnTo>
                  <a:pt x="2685415" y="1659652"/>
                </a:lnTo>
                <a:lnTo>
                  <a:pt x="0" y="1659652"/>
                </a:lnTo>
                <a:lnTo>
                  <a:pt x="0" y="0"/>
                </a:lnTo>
                <a:close/>
              </a:path>
            </a:pathLst>
          </a:custGeom>
          <a:blipFill>
            <a:blip r:embed="rId17"/>
            <a:stretch>
              <a:fillRect l="0" t="-9" r="0" b="-9"/>
            </a:stretch>
          </a:blipFill>
        </p:spPr>
      </p:sp>
      <p:grpSp>
        <p:nvGrpSpPr>
          <p:cNvPr name="Group 39" id="39"/>
          <p:cNvGrpSpPr/>
          <p:nvPr/>
        </p:nvGrpSpPr>
        <p:grpSpPr>
          <a:xfrm rot="0">
            <a:off x="6248197" y="3841829"/>
            <a:ext cx="2659310" cy="286846"/>
            <a:chOff x="0" y="0"/>
            <a:chExt cx="6648275" cy="717116"/>
          </a:xfrm>
        </p:grpSpPr>
        <p:sp>
          <p:nvSpPr>
            <p:cNvPr name="Freeform 40" id="40"/>
            <p:cNvSpPr/>
            <p:nvPr/>
          </p:nvSpPr>
          <p:spPr>
            <a:xfrm flipH="false" flipV="false" rot="0">
              <a:off x="0" y="0"/>
              <a:ext cx="6648276" cy="717116"/>
            </a:xfrm>
            <a:custGeom>
              <a:avLst/>
              <a:gdLst/>
              <a:ahLst/>
              <a:cxnLst/>
              <a:rect r="r" b="b" t="t" l="l"/>
              <a:pathLst>
                <a:path h="717116" w="6648276">
                  <a:moveTo>
                    <a:pt x="0" y="0"/>
                  </a:moveTo>
                  <a:lnTo>
                    <a:pt x="6648276" y="0"/>
                  </a:lnTo>
                  <a:lnTo>
                    <a:pt x="6648276" y="717116"/>
                  </a:lnTo>
                  <a:lnTo>
                    <a:pt x="0" y="717116"/>
                  </a:lnTo>
                  <a:close/>
                </a:path>
              </a:pathLst>
            </a:custGeom>
            <a:solidFill>
              <a:srgbClr val="000000">
                <a:alpha val="0"/>
              </a:srgbClr>
            </a:solidFill>
            <a:ln cap="sq">
              <a:noFill/>
              <a:prstDash val="solid"/>
              <a:miter/>
            </a:ln>
          </p:spPr>
        </p:sp>
        <p:sp>
          <p:nvSpPr>
            <p:cNvPr name="TextBox 41" id="41"/>
            <p:cNvSpPr txBox="true"/>
            <p:nvPr/>
          </p:nvSpPr>
          <p:spPr>
            <a:xfrm>
              <a:off x="0" y="-47625"/>
              <a:ext cx="6648275"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Unilever in India and Africa</a:t>
              </a:r>
            </a:p>
          </p:txBody>
        </p:sp>
      </p:grpSp>
      <p:grpSp>
        <p:nvGrpSpPr>
          <p:cNvPr name="Group 42" id="42"/>
          <p:cNvGrpSpPr/>
          <p:nvPr/>
        </p:nvGrpSpPr>
        <p:grpSpPr>
          <a:xfrm rot="0">
            <a:off x="6235145" y="4129325"/>
            <a:ext cx="2685415" cy="1836655"/>
            <a:chOff x="0" y="0"/>
            <a:chExt cx="6713538" cy="4591638"/>
          </a:xfrm>
        </p:grpSpPr>
        <p:sp>
          <p:nvSpPr>
            <p:cNvPr name="Freeform 43" id="43"/>
            <p:cNvSpPr/>
            <p:nvPr/>
          </p:nvSpPr>
          <p:spPr>
            <a:xfrm flipH="false" flipV="false" rot="0">
              <a:off x="0" y="0"/>
              <a:ext cx="6713538" cy="4591638"/>
            </a:xfrm>
            <a:custGeom>
              <a:avLst/>
              <a:gdLst/>
              <a:ahLst/>
              <a:cxnLst/>
              <a:rect r="r" b="b" t="t" l="l"/>
              <a:pathLst>
                <a:path h="4591638" w="6713538">
                  <a:moveTo>
                    <a:pt x="0" y="0"/>
                  </a:moveTo>
                  <a:lnTo>
                    <a:pt x="6713538" y="0"/>
                  </a:lnTo>
                  <a:lnTo>
                    <a:pt x="6713538" y="4591638"/>
                  </a:lnTo>
                  <a:lnTo>
                    <a:pt x="0" y="4591638"/>
                  </a:lnTo>
                  <a:close/>
                </a:path>
              </a:pathLst>
            </a:custGeom>
            <a:solidFill>
              <a:srgbClr val="000000">
                <a:alpha val="0"/>
              </a:srgbClr>
            </a:solidFill>
            <a:ln cap="sq">
              <a:noFill/>
              <a:prstDash val="solid"/>
              <a:miter/>
            </a:ln>
          </p:spPr>
        </p:sp>
        <p:sp>
          <p:nvSpPr>
            <p:cNvPr name="TextBox 44" id="44"/>
            <p:cNvSpPr txBox="true"/>
            <p:nvPr/>
          </p:nvSpPr>
          <p:spPr>
            <a:xfrm>
              <a:off x="0" y="-57150"/>
              <a:ext cx="6713538" cy="4648788"/>
            </a:xfrm>
            <a:prstGeom prst="rect">
              <a:avLst/>
            </a:prstGeom>
          </p:spPr>
          <p:txBody>
            <a:bodyPr anchor="t" rtlCol="false" tIns="0" lIns="0" bIns="0" rIns="0"/>
            <a:lstStyle/>
            <a:p>
              <a:pPr algn="ctr" marL="0" indent="0" lvl="0">
                <a:lnSpc>
                  <a:spcPts val="1842"/>
                </a:lnSpc>
                <a:spcBef>
                  <a:spcPct val="0"/>
                </a:spcBef>
              </a:pPr>
              <a:r>
                <a:rPr lang="en-US" sz="1316" strike="noStrike" u="none">
                  <a:solidFill>
                    <a:srgbClr val="000000"/>
                  </a:solidFill>
                  <a:latin typeface="Avenir"/>
                  <a:ea typeface="Avenir"/>
                  <a:cs typeface="Avenir"/>
                  <a:sym typeface="Avenir"/>
                </a:rPr>
                <a:t>The company expanded its production and distribution network to rural and peri-urban areas, aligning with population growth and adapting its offer through low prices and small packages suited to local consumer profiles.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false" flipV="false" rot="0">
            <a:off x="8200935" y="2017526"/>
            <a:ext cx="498204" cy="646669"/>
          </a:xfrm>
          <a:custGeom>
            <a:avLst/>
            <a:gdLst/>
            <a:ahLst/>
            <a:cxnLst/>
            <a:rect r="r" b="b" t="t" l="l"/>
            <a:pathLst>
              <a:path h="646669" w="498204">
                <a:moveTo>
                  <a:pt x="0" y="0"/>
                </a:moveTo>
                <a:lnTo>
                  <a:pt x="498205" y="0"/>
                </a:lnTo>
                <a:lnTo>
                  <a:pt x="498205" y="646669"/>
                </a:lnTo>
                <a:lnTo>
                  <a:pt x="0" y="6466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186658" y="2395362"/>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5" id="5"/>
          <p:cNvGrpSpPr/>
          <p:nvPr/>
        </p:nvGrpSpPr>
        <p:grpSpPr>
          <a:xfrm rot="0">
            <a:off x="8973" y="33859"/>
            <a:ext cx="9753600" cy="7290277"/>
            <a:chOff x="0" y="0"/>
            <a:chExt cx="13004800" cy="9720369"/>
          </a:xfrm>
        </p:grpSpPr>
        <p:sp>
          <p:nvSpPr>
            <p:cNvPr name="Freeform 6" id="6"/>
            <p:cNvSpPr/>
            <p:nvPr/>
          </p:nvSpPr>
          <p:spPr>
            <a:xfrm flipH="true" flipV="false" rot="-10800000">
              <a:off x="9516669" y="0"/>
              <a:ext cx="3476167" cy="2833076"/>
            </a:xfrm>
            <a:custGeom>
              <a:avLst/>
              <a:gdLst/>
              <a:ahLst/>
              <a:cxnLst/>
              <a:rect r="r" b="b" t="t" l="l"/>
              <a:pathLst>
                <a:path h="2833076" w="3476167">
                  <a:moveTo>
                    <a:pt x="3476167" y="0"/>
                  </a:moveTo>
                  <a:lnTo>
                    <a:pt x="0" y="0"/>
                  </a:lnTo>
                  <a:lnTo>
                    <a:pt x="0" y="2833076"/>
                  </a:lnTo>
                  <a:lnTo>
                    <a:pt x="3476167" y="2833076"/>
                  </a:lnTo>
                  <a:lnTo>
                    <a:pt x="3476167" y="0"/>
                  </a:lnTo>
                  <a:close/>
                </a:path>
              </a:pathLst>
            </a:custGeom>
            <a:blipFill>
              <a:blip r:embed="rId5"/>
              <a:stretch>
                <a:fillRect l="0" t="0" r="0" b="0"/>
              </a:stretch>
            </a:blipFill>
          </p:spPr>
        </p:sp>
        <p:sp>
          <p:nvSpPr>
            <p:cNvPr name="Freeform 7" id="7"/>
            <p:cNvSpPr/>
            <p:nvPr/>
          </p:nvSpPr>
          <p:spPr>
            <a:xfrm flipH="false" flipV="false" rot="0">
              <a:off x="4919140" y="532685"/>
              <a:ext cx="3967221" cy="838708"/>
            </a:xfrm>
            <a:custGeom>
              <a:avLst/>
              <a:gdLst/>
              <a:ahLst/>
              <a:cxnLst/>
              <a:rect r="r" b="b" t="t" l="l"/>
              <a:pathLst>
                <a:path h="838708" w="3967221">
                  <a:moveTo>
                    <a:pt x="0" y="0"/>
                  </a:moveTo>
                  <a:lnTo>
                    <a:pt x="3967221" y="0"/>
                  </a:lnTo>
                  <a:lnTo>
                    <a:pt x="3967221" y="838708"/>
                  </a:lnTo>
                  <a:lnTo>
                    <a:pt x="0" y="838708"/>
                  </a:lnTo>
                  <a:lnTo>
                    <a:pt x="0" y="0"/>
                  </a:lnTo>
                  <a:close/>
                </a:path>
              </a:pathLst>
            </a:custGeom>
            <a:blipFill>
              <a:blip r:embed="rId6"/>
              <a:stretch>
                <a:fillRect l="0" t="0" r="0" b="0"/>
              </a:stretch>
            </a:blipFill>
          </p:spPr>
        </p:sp>
        <p:sp>
          <p:nvSpPr>
            <p:cNvPr name="Freeform 8" id="8"/>
            <p:cNvSpPr/>
            <p:nvPr/>
          </p:nvSpPr>
          <p:spPr>
            <a:xfrm flipH="false" flipV="false" rot="0">
              <a:off x="287995" y="596563"/>
              <a:ext cx="3114978" cy="819974"/>
            </a:xfrm>
            <a:custGeom>
              <a:avLst/>
              <a:gdLst/>
              <a:ahLst/>
              <a:cxnLst/>
              <a:rect r="r" b="b" t="t" l="l"/>
              <a:pathLst>
                <a:path h="819974" w="3114978">
                  <a:moveTo>
                    <a:pt x="0" y="0"/>
                  </a:moveTo>
                  <a:lnTo>
                    <a:pt x="3114978" y="0"/>
                  </a:lnTo>
                  <a:lnTo>
                    <a:pt x="3114978" y="819975"/>
                  </a:lnTo>
                  <a:lnTo>
                    <a:pt x="0" y="819975"/>
                  </a:lnTo>
                  <a:lnTo>
                    <a:pt x="0" y="0"/>
                  </a:lnTo>
                  <a:close/>
                </a:path>
              </a:pathLst>
            </a:custGeom>
            <a:blipFill>
              <a:blip r:embed="rId7"/>
              <a:stretch>
                <a:fillRect l="-10173" t="-118313" r="-12716" b="-129361"/>
              </a:stretch>
            </a:blipFill>
          </p:spPr>
        </p:sp>
        <p:grpSp>
          <p:nvGrpSpPr>
            <p:cNvPr name="Group 9" id="9"/>
            <p:cNvGrpSpPr/>
            <p:nvPr/>
          </p:nvGrpSpPr>
          <p:grpSpPr>
            <a:xfrm rot="0">
              <a:off x="0" y="8713822"/>
              <a:ext cx="13004800" cy="1006547"/>
              <a:chOff x="0" y="0"/>
              <a:chExt cx="3495470" cy="270543"/>
            </a:xfrm>
          </p:grpSpPr>
          <p:sp>
            <p:nvSpPr>
              <p:cNvPr name="Freeform 10" id="10"/>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1" id="11"/>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2" id="12"/>
            <p:cNvSpPr/>
            <p:nvPr/>
          </p:nvSpPr>
          <p:spPr>
            <a:xfrm flipH="false" flipV="false" rot="0">
              <a:off x="91622" y="9019453"/>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8"/>
              <a:stretch>
                <a:fillRect l="0" t="-6263" r="0" b="-6263"/>
              </a:stretch>
            </a:blipFill>
          </p:spPr>
        </p:sp>
        <p:sp>
          <p:nvSpPr>
            <p:cNvPr name="Freeform 13" id="13"/>
            <p:cNvSpPr/>
            <p:nvPr/>
          </p:nvSpPr>
          <p:spPr>
            <a:xfrm flipH="false" flipV="false" rot="0">
              <a:off x="10595884" y="8920736"/>
              <a:ext cx="2135424" cy="635987"/>
            </a:xfrm>
            <a:custGeom>
              <a:avLst/>
              <a:gdLst/>
              <a:ahLst/>
              <a:cxnLst/>
              <a:rect r="r" b="b" t="t" l="l"/>
              <a:pathLst>
                <a:path h="635987" w="2135424">
                  <a:moveTo>
                    <a:pt x="0" y="0"/>
                  </a:moveTo>
                  <a:lnTo>
                    <a:pt x="2135423" y="0"/>
                  </a:lnTo>
                  <a:lnTo>
                    <a:pt x="2135423" y="635987"/>
                  </a:lnTo>
                  <a:lnTo>
                    <a:pt x="0" y="635987"/>
                  </a:lnTo>
                  <a:lnTo>
                    <a:pt x="0" y="0"/>
                  </a:lnTo>
                  <a:close/>
                </a:path>
              </a:pathLst>
            </a:custGeom>
            <a:blipFill>
              <a:blip r:embed="rId9"/>
              <a:stretch>
                <a:fillRect l="0" t="-6263" r="0" b="-6263"/>
              </a:stretch>
            </a:blipFill>
          </p:spPr>
        </p:sp>
        <p:grpSp>
          <p:nvGrpSpPr>
            <p:cNvPr name="Group 14" id="14"/>
            <p:cNvGrpSpPr/>
            <p:nvPr/>
          </p:nvGrpSpPr>
          <p:grpSpPr>
            <a:xfrm rot="0">
              <a:off x="1748214" y="8713822"/>
              <a:ext cx="8787340" cy="1006547"/>
              <a:chOff x="0" y="0"/>
              <a:chExt cx="2361888" cy="270543"/>
            </a:xfrm>
          </p:grpSpPr>
          <p:sp>
            <p:nvSpPr>
              <p:cNvPr name="Freeform 15" id="15"/>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6" id="16"/>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7" id="17"/>
            <p:cNvSpPr/>
            <p:nvPr/>
          </p:nvSpPr>
          <p:spPr>
            <a:xfrm flipH="false" flipV="false" rot="0">
              <a:off x="9483543" y="8713822"/>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0"/>
              <a:stretch>
                <a:fillRect l="0" t="-6263" r="0" b="-6263"/>
              </a:stretch>
            </a:blipFill>
          </p:spPr>
        </p:sp>
        <p:sp>
          <p:nvSpPr>
            <p:cNvPr name="Freeform 18" id="18"/>
            <p:cNvSpPr/>
            <p:nvPr/>
          </p:nvSpPr>
          <p:spPr>
            <a:xfrm flipH="false" flipV="false" rot="0">
              <a:off x="1769083" y="8838086"/>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1"/>
              <a:stretch>
                <a:fillRect l="-807" t="-9330" r="0" b="-15070"/>
              </a:stretch>
            </a:blipFill>
          </p:spPr>
        </p:sp>
        <p:sp>
          <p:nvSpPr>
            <p:cNvPr name="Freeform 19" id="19"/>
            <p:cNvSpPr/>
            <p:nvPr/>
          </p:nvSpPr>
          <p:spPr>
            <a:xfrm flipH="false" flipV="false" rot="0">
              <a:off x="3149476" y="9019453"/>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2"/>
              <a:stretch>
                <a:fillRect l="0" t="-372" r="0" b="0"/>
              </a:stretch>
            </a:blipFill>
          </p:spPr>
        </p:sp>
        <p:sp>
          <p:nvSpPr>
            <p:cNvPr name="Freeform 20" id="20"/>
            <p:cNvSpPr/>
            <p:nvPr/>
          </p:nvSpPr>
          <p:spPr>
            <a:xfrm flipH="false" flipV="false" rot="0">
              <a:off x="5907432" y="8783797"/>
              <a:ext cx="1589090" cy="875557"/>
            </a:xfrm>
            <a:custGeom>
              <a:avLst/>
              <a:gdLst/>
              <a:ahLst/>
              <a:cxnLst/>
              <a:rect r="r" b="b" t="t" l="l"/>
              <a:pathLst>
                <a:path h="875557" w="1589090">
                  <a:moveTo>
                    <a:pt x="0" y="0"/>
                  </a:moveTo>
                  <a:lnTo>
                    <a:pt x="1589091" y="0"/>
                  </a:lnTo>
                  <a:lnTo>
                    <a:pt x="1589091" y="875556"/>
                  </a:lnTo>
                  <a:lnTo>
                    <a:pt x="0" y="875556"/>
                  </a:lnTo>
                  <a:lnTo>
                    <a:pt x="0" y="0"/>
                  </a:lnTo>
                  <a:close/>
                </a:path>
              </a:pathLst>
            </a:custGeom>
            <a:blipFill>
              <a:blip r:embed="rId13"/>
              <a:stretch>
                <a:fillRect l="0" t="-6263" r="0" b="-6263"/>
              </a:stretch>
            </a:blipFill>
          </p:spPr>
        </p:sp>
        <p:sp>
          <p:nvSpPr>
            <p:cNvPr name="Freeform 21" id="21"/>
            <p:cNvSpPr/>
            <p:nvPr/>
          </p:nvSpPr>
          <p:spPr>
            <a:xfrm flipH="false" flipV="false" rot="0">
              <a:off x="7534623" y="8996598"/>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4"/>
              <a:stretch>
                <a:fillRect l="0" t="-6263" r="0" b="-6263"/>
              </a:stretch>
            </a:blipFill>
          </p:spPr>
        </p:sp>
      </p:grpSp>
      <p:sp>
        <p:nvSpPr>
          <p:cNvPr name="TextBox 22" id="22"/>
          <p:cNvSpPr txBox="true"/>
          <p:nvPr/>
        </p:nvSpPr>
        <p:spPr>
          <a:xfrm rot="0">
            <a:off x="456776" y="1244356"/>
            <a:ext cx="8146024"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RISKS</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AND</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MITIGATION IN</a:t>
            </a:r>
            <a:r>
              <a:rPr lang="en-US" b="true" sz="2019" strike="noStrike" u="none">
                <a:solidFill>
                  <a:srgbClr val="233E7A"/>
                </a:solidFill>
                <a:latin typeface="Avenir Bold"/>
                <a:ea typeface="Avenir Bold"/>
                <a:cs typeface="Avenir Bold"/>
                <a:sym typeface="Avenir Bold"/>
              </a:rPr>
              <a:t> M</a:t>
            </a:r>
            <a:r>
              <a:rPr lang="en-US" b="true" sz="2019" strike="noStrike" u="none">
                <a:solidFill>
                  <a:srgbClr val="233E7A"/>
                </a:solidFill>
                <a:latin typeface="Avenir Bold"/>
                <a:ea typeface="Avenir Bold"/>
                <a:cs typeface="Avenir Bold"/>
                <a:sym typeface="Avenir Bold"/>
              </a:rPr>
              <a:t>ARKET </a:t>
            </a:r>
            <a:r>
              <a:rPr lang="en-US" b="true" sz="2019" strike="noStrike" u="none">
                <a:solidFill>
                  <a:srgbClr val="233E7A"/>
                </a:solidFill>
                <a:latin typeface="Avenir Bold"/>
                <a:ea typeface="Avenir Bold"/>
                <a:cs typeface="Avenir Bold"/>
                <a:sym typeface="Avenir Bold"/>
              </a:rPr>
              <a:t>E</a:t>
            </a:r>
            <a:r>
              <a:rPr lang="en-US" b="true" sz="2019" strike="noStrike" u="none">
                <a:solidFill>
                  <a:srgbClr val="233E7A"/>
                </a:solidFill>
                <a:latin typeface="Avenir Bold"/>
                <a:ea typeface="Avenir Bold"/>
                <a:cs typeface="Avenir Bold"/>
                <a:sym typeface="Avenir Bold"/>
              </a:rPr>
              <a:t>XPANSION</a:t>
            </a:r>
          </a:p>
        </p:txBody>
      </p:sp>
      <p:grpSp>
        <p:nvGrpSpPr>
          <p:cNvPr name="Group 23" id="23"/>
          <p:cNvGrpSpPr/>
          <p:nvPr/>
        </p:nvGrpSpPr>
        <p:grpSpPr>
          <a:xfrm rot="0">
            <a:off x="849401" y="2431185"/>
            <a:ext cx="2463711" cy="286846"/>
            <a:chOff x="0" y="0"/>
            <a:chExt cx="6159278" cy="717116"/>
          </a:xfrm>
        </p:grpSpPr>
        <p:sp>
          <p:nvSpPr>
            <p:cNvPr name="Freeform 24" id="24"/>
            <p:cNvSpPr/>
            <p:nvPr/>
          </p:nvSpPr>
          <p:spPr>
            <a:xfrm flipH="false" flipV="false" rot="0">
              <a:off x="0" y="0"/>
              <a:ext cx="6159278" cy="717116"/>
            </a:xfrm>
            <a:custGeom>
              <a:avLst/>
              <a:gdLst/>
              <a:ahLst/>
              <a:cxnLst/>
              <a:rect r="r" b="b" t="t" l="l"/>
              <a:pathLst>
                <a:path h="717116" w="6159278">
                  <a:moveTo>
                    <a:pt x="0" y="0"/>
                  </a:moveTo>
                  <a:lnTo>
                    <a:pt x="6159278" y="0"/>
                  </a:lnTo>
                  <a:lnTo>
                    <a:pt x="6159278" y="717116"/>
                  </a:lnTo>
                  <a:lnTo>
                    <a:pt x="0" y="717116"/>
                  </a:lnTo>
                  <a:close/>
                </a:path>
              </a:pathLst>
            </a:custGeom>
            <a:solidFill>
              <a:srgbClr val="000000">
                <a:alpha val="0"/>
              </a:srgbClr>
            </a:solidFill>
            <a:ln cap="sq">
              <a:noFill/>
              <a:prstDash val="solid"/>
              <a:miter/>
            </a:ln>
          </p:spPr>
        </p:sp>
        <p:sp>
          <p:nvSpPr>
            <p:cNvPr name="TextBox 25" id="25"/>
            <p:cNvSpPr txBox="true"/>
            <p:nvPr/>
          </p:nvSpPr>
          <p:spPr>
            <a:xfrm>
              <a:off x="0" y="-47625"/>
              <a:ext cx="6159278" cy="764741"/>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Demand Overestimation</a:t>
              </a:r>
            </a:p>
          </p:txBody>
        </p:sp>
      </p:grpSp>
      <p:grpSp>
        <p:nvGrpSpPr>
          <p:cNvPr name="Group 26" id="26"/>
          <p:cNvGrpSpPr/>
          <p:nvPr/>
        </p:nvGrpSpPr>
        <p:grpSpPr>
          <a:xfrm rot="0">
            <a:off x="224970" y="2728286"/>
            <a:ext cx="3088143" cy="777550"/>
            <a:chOff x="0" y="0"/>
            <a:chExt cx="7720358" cy="1943876"/>
          </a:xfrm>
        </p:grpSpPr>
        <p:sp>
          <p:nvSpPr>
            <p:cNvPr name="Freeform 27" id="27"/>
            <p:cNvSpPr/>
            <p:nvPr/>
          </p:nvSpPr>
          <p:spPr>
            <a:xfrm flipH="false" flipV="false" rot="0">
              <a:off x="0" y="0"/>
              <a:ext cx="7720358" cy="1943876"/>
            </a:xfrm>
            <a:custGeom>
              <a:avLst/>
              <a:gdLst/>
              <a:ahLst/>
              <a:cxnLst/>
              <a:rect r="r" b="b" t="t" l="l"/>
              <a:pathLst>
                <a:path h="1943876" w="7720358">
                  <a:moveTo>
                    <a:pt x="0" y="0"/>
                  </a:moveTo>
                  <a:lnTo>
                    <a:pt x="7720358" y="0"/>
                  </a:lnTo>
                  <a:lnTo>
                    <a:pt x="7720358" y="1943876"/>
                  </a:lnTo>
                  <a:lnTo>
                    <a:pt x="0" y="1943876"/>
                  </a:lnTo>
                  <a:close/>
                </a:path>
              </a:pathLst>
            </a:custGeom>
            <a:solidFill>
              <a:srgbClr val="000000">
                <a:alpha val="0"/>
              </a:srgbClr>
            </a:solidFill>
            <a:ln cap="sq">
              <a:noFill/>
              <a:prstDash val="solid"/>
              <a:miter/>
            </a:ln>
          </p:spPr>
        </p:sp>
        <p:sp>
          <p:nvSpPr>
            <p:cNvPr name="TextBox 28" id="28"/>
            <p:cNvSpPr txBox="true"/>
            <p:nvPr/>
          </p:nvSpPr>
          <p:spPr>
            <a:xfrm>
              <a:off x="0" y="-76200"/>
              <a:ext cx="7720358" cy="2020076"/>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Market potential may be exaggerated, leading to excess capacity and underutilized investments.</a:t>
              </a:r>
            </a:p>
          </p:txBody>
        </p:sp>
      </p:grpSp>
      <p:sp>
        <p:nvSpPr>
          <p:cNvPr name="Freeform 29" id="29" descr="preencoded.png"/>
          <p:cNvSpPr/>
          <p:nvPr/>
        </p:nvSpPr>
        <p:spPr>
          <a:xfrm flipH="false" flipV="false" rot="0">
            <a:off x="3519249" y="2435471"/>
            <a:ext cx="2363073" cy="2363073"/>
          </a:xfrm>
          <a:custGeom>
            <a:avLst/>
            <a:gdLst/>
            <a:ahLst/>
            <a:cxnLst/>
            <a:rect r="r" b="b" t="t" l="l"/>
            <a:pathLst>
              <a:path h="2363073" w="2363073">
                <a:moveTo>
                  <a:pt x="0" y="0"/>
                </a:moveTo>
                <a:lnTo>
                  <a:pt x="2363074" y="0"/>
                </a:lnTo>
                <a:lnTo>
                  <a:pt x="2363074" y="2363074"/>
                </a:lnTo>
                <a:lnTo>
                  <a:pt x="0" y="2363074"/>
                </a:lnTo>
                <a:lnTo>
                  <a:pt x="0" y="0"/>
                </a:lnTo>
                <a:close/>
              </a:path>
            </a:pathLst>
          </a:custGeom>
          <a:blipFill>
            <a:blip r:embed="rId15"/>
            <a:stretch>
              <a:fillRect l="0" t="0" r="0" b="0"/>
            </a:stretch>
          </a:blipFill>
        </p:spPr>
      </p:sp>
      <p:sp>
        <p:nvSpPr>
          <p:cNvPr name="Freeform 30" id="30" descr="preencoded.png"/>
          <p:cNvSpPr/>
          <p:nvPr/>
        </p:nvSpPr>
        <p:spPr>
          <a:xfrm flipH="false" flipV="false" rot="0">
            <a:off x="3519249" y="2435471"/>
            <a:ext cx="2363073" cy="2363073"/>
          </a:xfrm>
          <a:custGeom>
            <a:avLst/>
            <a:gdLst/>
            <a:ahLst/>
            <a:cxnLst/>
            <a:rect r="r" b="b" t="t" l="l"/>
            <a:pathLst>
              <a:path h="2363073" w="2363073">
                <a:moveTo>
                  <a:pt x="0" y="0"/>
                </a:moveTo>
                <a:lnTo>
                  <a:pt x="2363074" y="0"/>
                </a:lnTo>
                <a:lnTo>
                  <a:pt x="2363074" y="2363074"/>
                </a:lnTo>
                <a:lnTo>
                  <a:pt x="0" y="2363074"/>
                </a:lnTo>
                <a:lnTo>
                  <a:pt x="0" y="0"/>
                </a:lnTo>
                <a:close/>
              </a:path>
            </a:pathLst>
          </a:custGeom>
          <a:blipFill>
            <a:blip r:embed="rId16"/>
            <a:stretch>
              <a:fillRect l="0" t="0" r="0" b="0"/>
            </a:stretch>
          </a:blipFill>
        </p:spPr>
      </p:sp>
      <p:sp>
        <p:nvSpPr>
          <p:cNvPr name="Freeform 31" id="31" descr="preencoded.png"/>
          <p:cNvSpPr/>
          <p:nvPr/>
        </p:nvSpPr>
        <p:spPr>
          <a:xfrm flipH="false" flipV="false" rot="0">
            <a:off x="3519249" y="2435471"/>
            <a:ext cx="2363073" cy="2363073"/>
          </a:xfrm>
          <a:custGeom>
            <a:avLst/>
            <a:gdLst/>
            <a:ahLst/>
            <a:cxnLst/>
            <a:rect r="r" b="b" t="t" l="l"/>
            <a:pathLst>
              <a:path h="2363073" w="2363073">
                <a:moveTo>
                  <a:pt x="0" y="0"/>
                </a:moveTo>
                <a:lnTo>
                  <a:pt x="2363074" y="0"/>
                </a:lnTo>
                <a:lnTo>
                  <a:pt x="2363074" y="2363074"/>
                </a:lnTo>
                <a:lnTo>
                  <a:pt x="0" y="2363074"/>
                </a:lnTo>
                <a:lnTo>
                  <a:pt x="0" y="0"/>
                </a:lnTo>
                <a:close/>
              </a:path>
            </a:pathLst>
          </a:custGeom>
          <a:blipFill>
            <a:blip r:embed="rId17"/>
            <a:stretch>
              <a:fillRect l="0" t="0" r="0" b="0"/>
            </a:stretch>
          </a:blipFill>
        </p:spPr>
      </p:sp>
      <p:sp>
        <p:nvSpPr>
          <p:cNvPr name="Freeform 32" id="32" descr="preencoded.png"/>
          <p:cNvSpPr/>
          <p:nvPr/>
        </p:nvSpPr>
        <p:spPr>
          <a:xfrm flipH="false" flipV="false" rot="0">
            <a:off x="3519249" y="2435471"/>
            <a:ext cx="2363073" cy="2363073"/>
          </a:xfrm>
          <a:custGeom>
            <a:avLst/>
            <a:gdLst/>
            <a:ahLst/>
            <a:cxnLst/>
            <a:rect r="r" b="b" t="t" l="l"/>
            <a:pathLst>
              <a:path h="2363073" w="2363073">
                <a:moveTo>
                  <a:pt x="0" y="0"/>
                </a:moveTo>
                <a:lnTo>
                  <a:pt x="2363074" y="0"/>
                </a:lnTo>
                <a:lnTo>
                  <a:pt x="2363074" y="2363074"/>
                </a:lnTo>
                <a:lnTo>
                  <a:pt x="0" y="2363074"/>
                </a:lnTo>
                <a:lnTo>
                  <a:pt x="0" y="0"/>
                </a:lnTo>
                <a:close/>
              </a:path>
            </a:pathLst>
          </a:custGeom>
          <a:blipFill>
            <a:blip r:embed="rId18"/>
            <a:stretch>
              <a:fillRect l="0" t="0" r="0" b="0"/>
            </a:stretch>
          </a:blipFill>
        </p:spPr>
      </p:sp>
      <p:sp>
        <p:nvSpPr>
          <p:cNvPr name="Freeform 33" id="33" descr="preencoded.png"/>
          <p:cNvSpPr/>
          <p:nvPr/>
        </p:nvSpPr>
        <p:spPr>
          <a:xfrm flipH="false" flipV="false" rot="0">
            <a:off x="3519249" y="2435471"/>
            <a:ext cx="2363073" cy="2363073"/>
          </a:xfrm>
          <a:custGeom>
            <a:avLst/>
            <a:gdLst/>
            <a:ahLst/>
            <a:cxnLst/>
            <a:rect r="r" b="b" t="t" l="l"/>
            <a:pathLst>
              <a:path h="2363073" w="2363073">
                <a:moveTo>
                  <a:pt x="0" y="0"/>
                </a:moveTo>
                <a:lnTo>
                  <a:pt x="2363074" y="0"/>
                </a:lnTo>
                <a:lnTo>
                  <a:pt x="2363074" y="2363074"/>
                </a:lnTo>
                <a:lnTo>
                  <a:pt x="0" y="2363074"/>
                </a:lnTo>
                <a:lnTo>
                  <a:pt x="0" y="0"/>
                </a:lnTo>
                <a:close/>
              </a:path>
            </a:pathLst>
          </a:custGeom>
          <a:blipFill>
            <a:blip r:embed="rId19"/>
            <a:stretch>
              <a:fillRect l="0" t="0" r="0" b="0"/>
            </a:stretch>
          </a:blipFill>
        </p:spPr>
      </p:sp>
      <p:grpSp>
        <p:nvGrpSpPr>
          <p:cNvPr name="Group 34" id="34"/>
          <p:cNvGrpSpPr/>
          <p:nvPr/>
        </p:nvGrpSpPr>
        <p:grpSpPr>
          <a:xfrm rot="0">
            <a:off x="3606403" y="2774244"/>
            <a:ext cx="348615" cy="348615"/>
            <a:chOff x="0" y="0"/>
            <a:chExt cx="871537" cy="871538"/>
          </a:xfrm>
        </p:grpSpPr>
        <p:sp>
          <p:nvSpPr>
            <p:cNvPr name="Freeform 35" id="35"/>
            <p:cNvSpPr/>
            <p:nvPr/>
          </p:nvSpPr>
          <p:spPr>
            <a:xfrm flipH="false" flipV="false" rot="0">
              <a:off x="6350" y="6350"/>
              <a:ext cx="858774" cy="858774"/>
            </a:xfrm>
            <a:custGeom>
              <a:avLst/>
              <a:gdLst/>
              <a:ahLst/>
              <a:cxnLst/>
              <a:rect r="r" b="b" t="t" l="l"/>
              <a:pathLst>
                <a:path h="858774" w="858774">
                  <a:moveTo>
                    <a:pt x="0" y="429387"/>
                  </a:moveTo>
                  <a:cubicBezTo>
                    <a:pt x="0" y="192278"/>
                    <a:pt x="192278" y="0"/>
                    <a:pt x="429387" y="0"/>
                  </a:cubicBezTo>
                  <a:cubicBezTo>
                    <a:pt x="666496" y="0"/>
                    <a:pt x="858774" y="192278"/>
                    <a:pt x="858774" y="429387"/>
                  </a:cubicBezTo>
                  <a:cubicBezTo>
                    <a:pt x="858774" y="666496"/>
                    <a:pt x="666496" y="858774"/>
                    <a:pt x="429387" y="858774"/>
                  </a:cubicBezTo>
                  <a:cubicBezTo>
                    <a:pt x="192278" y="858774"/>
                    <a:pt x="0" y="666623"/>
                    <a:pt x="0" y="429387"/>
                  </a:cubicBezTo>
                  <a:close/>
                </a:path>
              </a:pathLst>
            </a:custGeom>
            <a:solidFill>
              <a:srgbClr val="CCE5FF"/>
            </a:solidFill>
          </p:spPr>
        </p:sp>
        <p:sp>
          <p:nvSpPr>
            <p:cNvPr name="Freeform 36" id="36"/>
            <p:cNvSpPr/>
            <p:nvPr/>
          </p:nvSpPr>
          <p:spPr>
            <a:xfrm flipH="false" flipV="false" rot="0">
              <a:off x="0" y="0"/>
              <a:ext cx="871474" cy="871601"/>
            </a:xfrm>
            <a:custGeom>
              <a:avLst/>
              <a:gdLst/>
              <a:ahLst/>
              <a:cxnLst/>
              <a:rect r="r" b="b" t="t" l="l"/>
              <a:pathLst>
                <a:path h="871601" w="871474">
                  <a:moveTo>
                    <a:pt x="0" y="435737"/>
                  </a:moveTo>
                  <a:cubicBezTo>
                    <a:pt x="0" y="195072"/>
                    <a:pt x="195072" y="0"/>
                    <a:pt x="435737" y="0"/>
                  </a:cubicBezTo>
                  <a:cubicBezTo>
                    <a:pt x="436880" y="0"/>
                    <a:pt x="438150" y="381"/>
                    <a:pt x="439166" y="1016"/>
                  </a:cubicBezTo>
                  <a:lnTo>
                    <a:pt x="435737" y="6350"/>
                  </a:lnTo>
                  <a:lnTo>
                    <a:pt x="435737" y="0"/>
                  </a:lnTo>
                  <a:lnTo>
                    <a:pt x="435737" y="6350"/>
                  </a:lnTo>
                  <a:lnTo>
                    <a:pt x="435737" y="0"/>
                  </a:lnTo>
                  <a:cubicBezTo>
                    <a:pt x="676402" y="0"/>
                    <a:pt x="871474" y="195072"/>
                    <a:pt x="871474" y="435737"/>
                  </a:cubicBezTo>
                  <a:lnTo>
                    <a:pt x="865124" y="435737"/>
                  </a:lnTo>
                  <a:lnTo>
                    <a:pt x="871474" y="435737"/>
                  </a:lnTo>
                  <a:cubicBezTo>
                    <a:pt x="871474" y="676402"/>
                    <a:pt x="676402" y="871474"/>
                    <a:pt x="435737" y="871474"/>
                  </a:cubicBezTo>
                  <a:lnTo>
                    <a:pt x="435737" y="865124"/>
                  </a:lnTo>
                  <a:lnTo>
                    <a:pt x="435737" y="858774"/>
                  </a:lnTo>
                  <a:lnTo>
                    <a:pt x="435737" y="865124"/>
                  </a:lnTo>
                  <a:lnTo>
                    <a:pt x="435737" y="871474"/>
                  </a:lnTo>
                  <a:cubicBezTo>
                    <a:pt x="195072" y="871601"/>
                    <a:pt x="0" y="676402"/>
                    <a:pt x="0" y="435737"/>
                  </a:cubicBezTo>
                  <a:lnTo>
                    <a:pt x="6350" y="435737"/>
                  </a:lnTo>
                  <a:lnTo>
                    <a:pt x="0" y="435737"/>
                  </a:lnTo>
                  <a:moveTo>
                    <a:pt x="12700" y="435737"/>
                  </a:moveTo>
                  <a:lnTo>
                    <a:pt x="6350" y="435737"/>
                  </a:lnTo>
                  <a:lnTo>
                    <a:pt x="12700" y="435737"/>
                  </a:lnTo>
                  <a:cubicBezTo>
                    <a:pt x="12700" y="669417"/>
                    <a:pt x="202057" y="858774"/>
                    <a:pt x="435737" y="858774"/>
                  </a:cubicBezTo>
                  <a:cubicBezTo>
                    <a:pt x="439293" y="858774"/>
                    <a:pt x="442087" y="861568"/>
                    <a:pt x="442087" y="865124"/>
                  </a:cubicBezTo>
                  <a:cubicBezTo>
                    <a:pt x="442087" y="868680"/>
                    <a:pt x="439293" y="871474"/>
                    <a:pt x="435737" y="871474"/>
                  </a:cubicBezTo>
                  <a:cubicBezTo>
                    <a:pt x="432181" y="871474"/>
                    <a:pt x="429387" y="868680"/>
                    <a:pt x="429387" y="865124"/>
                  </a:cubicBezTo>
                  <a:cubicBezTo>
                    <a:pt x="429387" y="861568"/>
                    <a:pt x="432181" y="858774"/>
                    <a:pt x="435737" y="858774"/>
                  </a:cubicBezTo>
                  <a:cubicBezTo>
                    <a:pt x="669417" y="858774"/>
                    <a:pt x="858774" y="669417"/>
                    <a:pt x="858774" y="435737"/>
                  </a:cubicBezTo>
                  <a:lnTo>
                    <a:pt x="865124" y="435737"/>
                  </a:lnTo>
                  <a:lnTo>
                    <a:pt x="858774" y="435737"/>
                  </a:lnTo>
                  <a:cubicBezTo>
                    <a:pt x="858774" y="202057"/>
                    <a:pt x="669417" y="12700"/>
                    <a:pt x="435737" y="12700"/>
                  </a:cubicBezTo>
                  <a:cubicBezTo>
                    <a:pt x="434594" y="12700"/>
                    <a:pt x="433324" y="12319"/>
                    <a:pt x="432308" y="11684"/>
                  </a:cubicBezTo>
                  <a:lnTo>
                    <a:pt x="435737" y="6350"/>
                  </a:lnTo>
                  <a:lnTo>
                    <a:pt x="435737" y="12700"/>
                  </a:lnTo>
                  <a:cubicBezTo>
                    <a:pt x="202057" y="12700"/>
                    <a:pt x="12700" y="202057"/>
                    <a:pt x="12700" y="435737"/>
                  </a:cubicBezTo>
                  <a:close/>
                </a:path>
              </a:pathLst>
            </a:custGeom>
            <a:solidFill>
              <a:srgbClr val="B2CBE5"/>
            </a:solidFill>
          </p:spPr>
        </p:sp>
      </p:grpSp>
      <p:sp>
        <p:nvSpPr>
          <p:cNvPr name="Freeform 37" id="37" descr="preencoded.png"/>
          <p:cNvSpPr/>
          <p:nvPr/>
        </p:nvSpPr>
        <p:spPr>
          <a:xfrm flipH="false" flipV="false" rot="0">
            <a:off x="3660289" y="2803573"/>
            <a:ext cx="216703" cy="270907"/>
          </a:xfrm>
          <a:custGeom>
            <a:avLst/>
            <a:gdLst/>
            <a:ahLst/>
            <a:cxnLst/>
            <a:rect r="r" b="b" t="t" l="l"/>
            <a:pathLst>
              <a:path h="270907" w="216703">
                <a:moveTo>
                  <a:pt x="0" y="0"/>
                </a:moveTo>
                <a:lnTo>
                  <a:pt x="216704" y="0"/>
                </a:lnTo>
                <a:lnTo>
                  <a:pt x="216704" y="270907"/>
                </a:lnTo>
                <a:lnTo>
                  <a:pt x="0" y="270907"/>
                </a:lnTo>
                <a:lnTo>
                  <a:pt x="0" y="0"/>
                </a:lnTo>
                <a:close/>
              </a:path>
            </a:pathLst>
          </a:custGeom>
          <a:blipFill>
            <a:blip r:embed="rId20"/>
            <a:stretch>
              <a:fillRect l="0" t="-661" r="0" b="-661"/>
            </a:stretch>
          </a:blipFill>
        </p:spPr>
      </p:sp>
      <p:grpSp>
        <p:nvGrpSpPr>
          <p:cNvPr name="Group 38" id="38"/>
          <p:cNvGrpSpPr/>
          <p:nvPr/>
        </p:nvGrpSpPr>
        <p:grpSpPr>
          <a:xfrm rot="0">
            <a:off x="5760641" y="1823772"/>
            <a:ext cx="2261764" cy="286846"/>
            <a:chOff x="0" y="0"/>
            <a:chExt cx="5654411" cy="717116"/>
          </a:xfrm>
        </p:grpSpPr>
        <p:sp>
          <p:nvSpPr>
            <p:cNvPr name="Freeform 39" id="39"/>
            <p:cNvSpPr/>
            <p:nvPr/>
          </p:nvSpPr>
          <p:spPr>
            <a:xfrm flipH="false" flipV="false" rot="0">
              <a:off x="0" y="0"/>
              <a:ext cx="5654411" cy="717116"/>
            </a:xfrm>
            <a:custGeom>
              <a:avLst/>
              <a:gdLst/>
              <a:ahLst/>
              <a:cxnLst/>
              <a:rect r="r" b="b" t="t" l="l"/>
              <a:pathLst>
                <a:path h="717116" w="5654411">
                  <a:moveTo>
                    <a:pt x="0" y="0"/>
                  </a:moveTo>
                  <a:lnTo>
                    <a:pt x="5654411" y="0"/>
                  </a:lnTo>
                  <a:lnTo>
                    <a:pt x="5654411" y="717116"/>
                  </a:lnTo>
                  <a:lnTo>
                    <a:pt x="0" y="717116"/>
                  </a:lnTo>
                  <a:close/>
                </a:path>
              </a:pathLst>
            </a:custGeom>
            <a:solidFill>
              <a:srgbClr val="000000">
                <a:alpha val="0"/>
              </a:srgbClr>
            </a:solidFill>
            <a:ln cap="sq">
              <a:noFill/>
              <a:prstDash val="solid"/>
              <a:miter/>
            </a:ln>
          </p:spPr>
        </p:sp>
        <p:sp>
          <p:nvSpPr>
            <p:cNvPr name="TextBox 40" id="40"/>
            <p:cNvSpPr txBox="true"/>
            <p:nvPr/>
          </p:nvSpPr>
          <p:spPr>
            <a:xfrm>
              <a:off x="0" y="-47625"/>
              <a:ext cx="5654411"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Regulatory Challenges</a:t>
              </a:r>
            </a:p>
          </p:txBody>
        </p:sp>
      </p:grpSp>
      <p:grpSp>
        <p:nvGrpSpPr>
          <p:cNvPr name="Group 41" id="41"/>
          <p:cNvGrpSpPr/>
          <p:nvPr/>
        </p:nvGrpSpPr>
        <p:grpSpPr>
          <a:xfrm rot="0">
            <a:off x="5760641" y="2120873"/>
            <a:ext cx="3589918" cy="777550"/>
            <a:chOff x="0" y="0"/>
            <a:chExt cx="8974795" cy="1943876"/>
          </a:xfrm>
        </p:grpSpPr>
        <p:sp>
          <p:nvSpPr>
            <p:cNvPr name="Freeform 42" id="42"/>
            <p:cNvSpPr/>
            <p:nvPr/>
          </p:nvSpPr>
          <p:spPr>
            <a:xfrm flipH="false" flipV="false" rot="0">
              <a:off x="0" y="0"/>
              <a:ext cx="8974796" cy="1943876"/>
            </a:xfrm>
            <a:custGeom>
              <a:avLst/>
              <a:gdLst/>
              <a:ahLst/>
              <a:cxnLst/>
              <a:rect r="r" b="b" t="t" l="l"/>
              <a:pathLst>
                <a:path h="1943876" w="8974796">
                  <a:moveTo>
                    <a:pt x="0" y="0"/>
                  </a:moveTo>
                  <a:lnTo>
                    <a:pt x="8974796" y="0"/>
                  </a:lnTo>
                  <a:lnTo>
                    <a:pt x="8974796" y="1943876"/>
                  </a:lnTo>
                  <a:lnTo>
                    <a:pt x="0" y="1943876"/>
                  </a:lnTo>
                  <a:close/>
                </a:path>
              </a:pathLst>
            </a:custGeom>
            <a:solidFill>
              <a:srgbClr val="000000">
                <a:alpha val="0"/>
              </a:srgbClr>
            </a:solidFill>
            <a:ln cap="sq">
              <a:noFill/>
              <a:prstDash val="solid"/>
              <a:miter/>
            </a:ln>
          </p:spPr>
        </p:sp>
        <p:sp>
          <p:nvSpPr>
            <p:cNvPr name="TextBox 43" id="43"/>
            <p:cNvSpPr txBox="true"/>
            <p:nvPr/>
          </p:nvSpPr>
          <p:spPr>
            <a:xfrm>
              <a:off x="0" y="-76200"/>
              <a:ext cx="8974795" cy="202007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Unexpected bureaucratic hurdles and changing regulations can delay or complicate operations.</a:t>
              </a:r>
            </a:p>
          </p:txBody>
        </p:sp>
      </p:grpSp>
      <p:sp>
        <p:nvSpPr>
          <p:cNvPr name="Freeform 44" id="44" descr="preencoded.png"/>
          <p:cNvSpPr/>
          <p:nvPr/>
        </p:nvSpPr>
        <p:spPr>
          <a:xfrm flipH="false" flipV="false" rot="0">
            <a:off x="4974828" y="2438805"/>
            <a:ext cx="154543" cy="193199"/>
          </a:xfrm>
          <a:custGeom>
            <a:avLst/>
            <a:gdLst/>
            <a:ahLst/>
            <a:cxnLst/>
            <a:rect r="r" b="b" t="t" l="l"/>
            <a:pathLst>
              <a:path h="193199" w="154543">
                <a:moveTo>
                  <a:pt x="0" y="0"/>
                </a:moveTo>
                <a:lnTo>
                  <a:pt x="154543" y="0"/>
                </a:lnTo>
                <a:lnTo>
                  <a:pt x="154543" y="193199"/>
                </a:lnTo>
                <a:lnTo>
                  <a:pt x="0" y="193199"/>
                </a:lnTo>
                <a:lnTo>
                  <a:pt x="0" y="0"/>
                </a:lnTo>
                <a:close/>
              </a:path>
            </a:pathLst>
          </a:custGeom>
          <a:blipFill>
            <a:blip r:embed="rId21"/>
            <a:stretch>
              <a:fillRect l="0" t="-661" r="0" b="-661"/>
            </a:stretch>
          </a:blipFill>
        </p:spPr>
      </p:sp>
      <p:grpSp>
        <p:nvGrpSpPr>
          <p:cNvPr name="Group 45" id="45"/>
          <p:cNvGrpSpPr/>
          <p:nvPr/>
        </p:nvGrpSpPr>
        <p:grpSpPr>
          <a:xfrm rot="0">
            <a:off x="6221809" y="3213033"/>
            <a:ext cx="2193026" cy="286846"/>
            <a:chOff x="0" y="0"/>
            <a:chExt cx="5482564" cy="717116"/>
          </a:xfrm>
        </p:grpSpPr>
        <p:sp>
          <p:nvSpPr>
            <p:cNvPr name="Freeform 46" id="46"/>
            <p:cNvSpPr/>
            <p:nvPr/>
          </p:nvSpPr>
          <p:spPr>
            <a:xfrm flipH="false" flipV="false" rot="0">
              <a:off x="0" y="0"/>
              <a:ext cx="5482564" cy="717116"/>
            </a:xfrm>
            <a:custGeom>
              <a:avLst/>
              <a:gdLst/>
              <a:ahLst/>
              <a:cxnLst/>
              <a:rect r="r" b="b" t="t" l="l"/>
              <a:pathLst>
                <a:path h="717116" w="5482564">
                  <a:moveTo>
                    <a:pt x="0" y="0"/>
                  </a:moveTo>
                  <a:lnTo>
                    <a:pt x="5482564" y="0"/>
                  </a:lnTo>
                  <a:lnTo>
                    <a:pt x="5482564" y="717116"/>
                  </a:lnTo>
                  <a:lnTo>
                    <a:pt x="0" y="717116"/>
                  </a:lnTo>
                  <a:close/>
                </a:path>
              </a:pathLst>
            </a:custGeom>
            <a:solidFill>
              <a:srgbClr val="000000">
                <a:alpha val="0"/>
              </a:srgbClr>
            </a:solidFill>
            <a:ln cap="sq">
              <a:noFill/>
              <a:prstDash val="solid"/>
              <a:miter/>
            </a:ln>
          </p:spPr>
        </p:sp>
        <p:sp>
          <p:nvSpPr>
            <p:cNvPr name="TextBox 47" id="47"/>
            <p:cNvSpPr txBox="true"/>
            <p:nvPr/>
          </p:nvSpPr>
          <p:spPr>
            <a:xfrm>
              <a:off x="0" y="-47625"/>
              <a:ext cx="5482564"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Economic Instability</a:t>
              </a:r>
            </a:p>
          </p:txBody>
        </p:sp>
      </p:grpSp>
      <p:grpSp>
        <p:nvGrpSpPr>
          <p:cNvPr name="Group 48" id="48"/>
          <p:cNvGrpSpPr/>
          <p:nvPr/>
        </p:nvGrpSpPr>
        <p:grpSpPr>
          <a:xfrm rot="0">
            <a:off x="6221809" y="3510133"/>
            <a:ext cx="3454313" cy="510850"/>
            <a:chOff x="0" y="0"/>
            <a:chExt cx="8635783" cy="1277126"/>
          </a:xfrm>
        </p:grpSpPr>
        <p:sp>
          <p:nvSpPr>
            <p:cNvPr name="Freeform 49" id="49"/>
            <p:cNvSpPr/>
            <p:nvPr/>
          </p:nvSpPr>
          <p:spPr>
            <a:xfrm flipH="false" flipV="false" rot="0">
              <a:off x="0" y="0"/>
              <a:ext cx="8635783" cy="1277126"/>
            </a:xfrm>
            <a:custGeom>
              <a:avLst/>
              <a:gdLst/>
              <a:ahLst/>
              <a:cxnLst/>
              <a:rect r="r" b="b" t="t" l="l"/>
              <a:pathLst>
                <a:path h="1277126" w="8635783">
                  <a:moveTo>
                    <a:pt x="0" y="0"/>
                  </a:moveTo>
                  <a:lnTo>
                    <a:pt x="8635783" y="0"/>
                  </a:lnTo>
                  <a:lnTo>
                    <a:pt x="8635783" y="1277126"/>
                  </a:lnTo>
                  <a:lnTo>
                    <a:pt x="0" y="1277126"/>
                  </a:lnTo>
                  <a:close/>
                </a:path>
              </a:pathLst>
            </a:custGeom>
            <a:solidFill>
              <a:srgbClr val="000000">
                <a:alpha val="0"/>
              </a:srgbClr>
            </a:solidFill>
            <a:ln cap="sq">
              <a:noFill/>
              <a:prstDash val="solid"/>
              <a:miter/>
            </a:ln>
          </p:spPr>
        </p:sp>
        <p:sp>
          <p:nvSpPr>
            <p:cNvPr name="TextBox 50" id="50"/>
            <p:cNvSpPr txBox="true"/>
            <p:nvPr/>
          </p:nvSpPr>
          <p:spPr>
            <a:xfrm>
              <a:off x="0" y="-76200"/>
              <a:ext cx="8635783"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Currency fluctuations, inflation, or recession can undermine financial projections.</a:t>
              </a:r>
            </a:p>
          </p:txBody>
        </p:sp>
      </p:grpSp>
      <p:grpSp>
        <p:nvGrpSpPr>
          <p:cNvPr name="Group 51" id="51"/>
          <p:cNvGrpSpPr/>
          <p:nvPr/>
        </p:nvGrpSpPr>
        <p:grpSpPr>
          <a:xfrm rot="0">
            <a:off x="5663645" y="3442661"/>
            <a:ext cx="348615" cy="348615"/>
            <a:chOff x="0" y="0"/>
            <a:chExt cx="871537" cy="871538"/>
          </a:xfrm>
        </p:grpSpPr>
        <p:sp>
          <p:nvSpPr>
            <p:cNvPr name="Freeform 52" id="52"/>
            <p:cNvSpPr/>
            <p:nvPr/>
          </p:nvSpPr>
          <p:spPr>
            <a:xfrm flipH="false" flipV="false" rot="0">
              <a:off x="6350" y="6350"/>
              <a:ext cx="858774" cy="858774"/>
            </a:xfrm>
            <a:custGeom>
              <a:avLst/>
              <a:gdLst/>
              <a:ahLst/>
              <a:cxnLst/>
              <a:rect r="r" b="b" t="t" l="l"/>
              <a:pathLst>
                <a:path h="858774" w="858774">
                  <a:moveTo>
                    <a:pt x="0" y="429387"/>
                  </a:moveTo>
                  <a:cubicBezTo>
                    <a:pt x="0" y="192278"/>
                    <a:pt x="192278" y="0"/>
                    <a:pt x="429387" y="0"/>
                  </a:cubicBezTo>
                  <a:cubicBezTo>
                    <a:pt x="666496" y="0"/>
                    <a:pt x="858774" y="192278"/>
                    <a:pt x="858774" y="429387"/>
                  </a:cubicBezTo>
                  <a:cubicBezTo>
                    <a:pt x="858774" y="666496"/>
                    <a:pt x="666496" y="858774"/>
                    <a:pt x="429387" y="858774"/>
                  </a:cubicBezTo>
                  <a:cubicBezTo>
                    <a:pt x="192278" y="858774"/>
                    <a:pt x="0" y="666623"/>
                    <a:pt x="0" y="429387"/>
                  </a:cubicBezTo>
                  <a:close/>
                </a:path>
              </a:pathLst>
            </a:custGeom>
            <a:solidFill>
              <a:srgbClr val="CCE5FF"/>
            </a:solidFill>
          </p:spPr>
        </p:sp>
        <p:sp>
          <p:nvSpPr>
            <p:cNvPr name="Freeform 53" id="53"/>
            <p:cNvSpPr/>
            <p:nvPr/>
          </p:nvSpPr>
          <p:spPr>
            <a:xfrm flipH="false" flipV="false" rot="0">
              <a:off x="0" y="0"/>
              <a:ext cx="871474" cy="871601"/>
            </a:xfrm>
            <a:custGeom>
              <a:avLst/>
              <a:gdLst/>
              <a:ahLst/>
              <a:cxnLst/>
              <a:rect r="r" b="b" t="t" l="l"/>
              <a:pathLst>
                <a:path h="871601" w="871474">
                  <a:moveTo>
                    <a:pt x="0" y="435737"/>
                  </a:moveTo>
                  <a:cubicBezTo>
                    <a:pt x="0" y="195072"/>
                    <a:pt x="195072" y="0"/>
                    <a:pt x="435737" y="0"/>
                  </a:cubicBezTo>
                  <a:cubicBezTo>
                    <a:pt x="436880" y="0"/>
                    <a:pt x="438150" y="381"/>
                    <a:pt x="439166" y="1016"/>
                  </a:cubicBezTo>
                  <a:lnTo>
                    <a:pt x="435737" y="6350"/>
                  </a:lnTo>
                  <a:lnTo>
                    <a:pt x="435737" y="0"/>
                  </a:lnTo>
                  <a:lnTo>
                    <a:pt x="435737" y="6350"/>
                  </a:lnTo>
                  <a:lnTo>
                    <a:pt x="435737" y="0"/>
                  </a:lnTo>
                  <a:cubicBezTo>
                    <a:pt x="676402" y="0"/>
                    <a:pt x="871474" y="195072"/>
                    <a:pt x="871474" y="435737"/>
                  </a:cubicBezTo>
                  <a:lnTo>
                    <a:pt x="865124" y="435737"/>
                  </a:lnTo>
                  <a:lnTo>
                    <a:pt x="871474" y="435737"/>
                  </a:lnTo>
                  <a:cubicBezTo>
                    <a:pt x="871474" y="676402"/>
                    <a:pt x="676402" y="871474"/>
                    <a:pt x="435737" y="871474"/>
                  </a:cubicBezTo>
                  <a:lnTo>
                    <a:pt x="435737" y="865124"/>
                  </a:lnTo>
                  <a:lnTo>
                    <a:pt x="435737" y="858774"/>
                  </a:lnTo>
                  <a:lnTo>
                    <a:pt x="435737" y="865124"/>
                  </a:lnTo>
                  <a:lnTo>
                    <a:pt x="435737" y="871474"/>
                  </a:lnTo>
                  <a:cubicBezTo>
                    <a:pt x="195072" y="871601"/>
                    <a:pt x="0" y="676402"/>
                    <a:pt x="0" y="435737"/>
                  </a:cubicBezTo>
                  <a:lnTo>
                    <a:pt x="6350" y="435737"/>
                  </a:lnTo>
                  <a:lnTo>
                    <a:pt x="0" y="435737"/>
                  </a:lnTo>
                  <a:moveTo>
                    <a:pt x="12700" y="435737"/>
                  </a:moveTo>
                  <a:lnTo>
                    <a:pt x="6350" y="435737"/>
                  </a:lnTo>
                  <a:lnTo>
                    <a:pt x="12700" y="435737"/>
                  </a:lnTo>
                  <a:cubicBezTo>
                    <a:pt x="12700" y="669417"/>
                    <a:pt x="202057" y="858774"/>
                    <a:pt x="435737" y="858774"/>
                  </a:cubicBezTo>
                  <a:cubicBezTo>
                    <a:pt x="439293" y="858774"/>
                    <a:pt x="442087" y="861568"/>
                    <a:pt x="442087" y="865124"/>
                  </a:cubicBezTo>
                  <a:cubicBezTo>
                    <a:pt x="442087" y="868680"/>
                    <a:pt x="439293" y="871474"/>
                    <a:pt x="435737" y="871474"/>
                  </a:cubicBezTo>
                  <a:cubicBezTo>
                    <a:pt x="432181" y="871474"/>
                    <a:pt x="429387" y="868680"/>
                    <a:pt x="429387" y="865124"/>
                  </a:cubicBezTo>
                  <a:cubicBezTo>
                    <a:pt x="429387" y="861568"/>
                    <a:pt x="432181" y="858774"/>
                    <a:pt x="435737" y="858774"/>
                  </a:cubicBezTo>
                  <a:cubicBezTo>
                    <a:pt x="669417" y="858774"/>
                    <a:pt x="858774" y="669417"/>
                    <a:pt x="858774" y="435737"/>
                  </a:cubicBezTo>
                  <a:lnTo>
                    <a:pt x="865124" y="435737"/>
                  </a:lnTo>
                  <a:lnTo>
                    <a:pt x="858774" y="435737"/>
                  </a:lnTo>
                  <a:cubicBezTo>
                    <a:pt x="858774" y="202057"/>
                    <a:pt x="669417" y="12700"/>
                    <a:pt x="435737" y="12700"/>
                  </a:cubicBezTo>
                  <a:cubicBezTo>
                    <a:pt x="434594" y="12700"/>
                    <a:pt x="433324" y="12319"/>
                    <a:pt x="432308" y="11684"/>
                  </a:cubicBezTo>
                  <a:lnTo>
                    <a:pt x="435737" y="6350"/>
                  </a:lnTo>
                  <a:lnTo>
                    <a:pt x="435737" y="12700"/>
                  </a:lnTo>
                  <a:cubicBezTo>
                    <a:pt x="202057" y="12700"/>
                    <a:pt x="12700" y="202057"/>
                    <a:pt x="12700" y="435737"/>
                  </a:cubicBezTo>
                  <a:close/>
                </a:path>
              </a:pathLst>
            </a:custGeom>
            <a:solidFill>
              <a:srgbClr val="B2CBE5"/>
            </a:solidFill>
          </p:spPr>
        </p:sp>
      </p:grpSp>
      <p:sp>
        <p:nvSpPr>
          <p:cNvPr name="Freeform 54" id="54" descr="preencoded.png"/>
          <p:cNvSpPr/>
          <p:nvPr/>
        </p:nvSpPr>
        <p:spPr>
          <a:xfrm flipH="false" flipV="false" rot="0">
            <a:off x="5720568" y="3472068"/>
            <a:ext cx="234769" cy="293491"/>
          </a:xfrm>
          <a:custGeom>
            <a:avLst/>
            <a:gdLst/>
            <a:ahLst/>
            <a:cxnLst/>
            <a:rect r="r" b="b" t="t" l="l"/>
            <a:pathLst>
              <a:path h="293491" w="234769">
                <a:moveTo>
                  <a:pt x="0" y="0"/>
                </a:moveTo>
                <a:lnTo>
                  <a:pt x="234768" y="0"/>
                </a:lnTo>
                <a:lnTo>
                  <a:pt x="234768" y="293490"/>
                </a:lnTo>
                <a:lnTo>
                  <a:pt x="0" y="293490"/>
                </a:lnTo>
                <a:lnTo>
                  <a:pt x="0" y="0"/>
                </a:lnTo>
                <a:close/>
              </a:path>
            </a:pathLst>
          </a:custGeom>
          <a:blipFill>
            <a:blip r:embed="rId22"/>
            <a:stretch>
              <a:fillRect l="0" t="-661" r="0" b="-661"/>
            </a:stretch>
          </a:blipFill>
        </p:spPr>
      </p:sp>
      <p:grpSp>
        <p:nvGrpSpPr>
          <p:cNvPr name="Group 55" id="55"/>
          <p:cNvGrpSpPr/>
          <p:nvPr/>
        </p:nvGrpSpPr>
        <p:grpSpPr>
          <a:xfrm rot="0">
            <a:off x="5882323" y="4459693"/>
            <a:ext cx="2112476" cy="286846"/>
            <a:chOff x="0" y="0"/>
            <a:chExt cx="5281190" cy="717116"/>
          </a:xfrm>
        </p:grpSpPr>
        <p:sp>
          <p:nvSpPr>
            <p:cNvPr name="Freeform 56" id="56"/>
            <p:cNvSpPr/>
            <p:nvPr/>
          </p:nvSpPr>
          <p:spPr>
            <a:xfrm flipH="false" flipV="false" rot="0">
              <a:off x="0" y="0"/>
              <a:ext cx="5281190" cy="717116"/>
            </a:xfrm>
            <a:custGeom>
              <a:avLst/>
              <a:gdLst/>
              <a:ahLst/>
              <a:cxnLst/>
              <a:rect r="r" b="b" t="t" l="l"/>
              <a:pathLst>
                <a:path h="717116" w="5281190">
                  <a:moveTo>
                    <a:pt x="0" y="0"/>
                  </a:moveTo>
                  <a:lnTo>
                    <a:pt x="5281190" y="0"/>
                  </a:lnTo>
                  <a:lnTo>
                    <a:pt x="5281190" y="717116"/>
                  </a:lnTo>
                  <a:lnTo>
                    <a:pt x="0" y="717116"/>
                  </a:lnTo>
                  <a:close/>
                </a:path>
              </a:pathLst>
            </a:custGeom>
            <a:solidFill>
              <a:srgbClr val="000000">
                <a:alpha val="0"/>
              </a:srgbClr>
            </a:solidFill>
            <a:ln cap="sq">
              <a:noFill/>
              <a:prstDash val="solid"/>
              <a:miter/>
            </a:ln>
          </p:spPr>
        </p:sp>
        <p:sp>
          <p:nvSpPr>
            <p:cNvPr name="TextBox 57" id="57"/>
            <p:cNvSpPr txBox="true"/>
            <p:nvPr/>
          </p:nvSpPr>
          <p:spPr>
            <a:xfrm>
              <a:off x="0" y="-47625"/>
              <a:ext cx="5281190" cy="764741"/>
            </a:xfrm>
            <a:prstGeom prst="rect">
              <a:avLst/>
            </a:prstGeom>
          </p:spPr>
          <p:txBody>
            <a:bodyPr anchor="t" rtlCol="false" tIns="0" lIns="0" bIns="0" rIns="0"/>
            <a:lstStyle/>
            <a:p>
              <a:pPr algn="l"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Infrastructure Gaps</a:t>
              </a:r>
            </a:p>
          </p:txBody>
        </p:sp>
      </p:grpSp>
      <p:grpSp>
        <p:nvGrpSpPr>
          <p:cNvPr name="Group 58" id="58"/>
          <p:cNvGrpSpPr/>
          <p:nvPr/>
        </p:nvGrpSpPr>
        <p:grpSpPr>
          <a:xfrm rot="0">
            <a:off x="5882323" y="4756794"/>
            <a:ext cx="3523052" cy="510850"/>
            <a:chOff x="0" y="0"/>
            <a:chExt cx="8807630" cy="1277126"/>
          </a:xfrm>
        </p:grpSpPr>
        <p:sp>
          <p:nvSpPr>
            <p:cNvPr name="Freeform 59" id="59"/>
            <p:cNvSpPr/>
            <p:nvPr/>
          </p:nvSpPr>
          <p:spPr>
            <a:xfrm flipH="false" flipV="false" rot="0">
              <a:off x="0" y="0"/>
              <a:ext cx="8807630" cy="1277126"/>
            </a:xfrm>
            <a:custGeom>
              <a:avLst/>
              <a:gdLst/>
              <a:ahLst/>
              <a:cxnLst/>
              <a:rect r="r" b="b" t="t" l="l"/>
              <a:pathLst>
                <a:path h="1277126" w="8807630">
                  <a:moveTo>
                    <a:pt x="0" y="0"/>
                  </a:moveTo>
                  <a:lnTo>
                    <a:pt x="8807630" y="0"/>
                  </a:lnTo>
                  <a:lnTo>
                    <a:pt x="8807630" y="1277126"/>
                  </a:lnTo>
                  <a:lnTo>
                    <a:pt x="0" y="1277126"/>
                  </a:lnTo>
                  <a:close/>
                </a:path>
              </a:pathLst>
            </a:custGeom>
            <a:solidFill>
              <a:srgbClr val="000000">
                <a:alpha val="0"/>
              </a:srgbClr>
            </a:solidFill>
            <a:ln cap="sq">
              <a:noFill/>
              <a:prstDash val="solid"/>
              <a:miter/>
            </a:ln>
          </p:spPr>
        </p:sp>
        <p:sp>
          <p:nvSpPr>
            <p:cNvPr name="TextBox 60" id="60"/>
            <p:cNvSpPr txBox="true"/>
            <p:nvPr/>
          </p:nvSpPr>
          <p:spPr>
            <a:xfrm>
              <a:off x="0" y="-76200"/>
              <a:ext cx="8807630" cy="1353326"/>
            </a:xfrm>
            <a:prstGeom prst="rect">
              <a:avLst/>
            </a:prstGeom>
          </p:spPr>
          <p:txBody>
            <a:bodyPr anchor="t" rtlCol="false" tIns="0" lIns="0" bIns="0" rIns="0"/>
            <a:lstStyle/>
            <a:p>
              <a:pPr algn="l" marL="0" indent="0" lvl="0">
                <a:lnSpc>
                  <a:spcPts val="2155"/>
                </a:lnSpc>
                <a:spcBef>
                  <a:spcPct val="0"/>
                </a:spcBef>
              </a:pPr>
              <a:r>
                <a:rPr lang="en-US" sz="1366" strike="noStrike" u="none">
                  <a:solidFill>
                    <a:srgbClr val="233E7A"/>
                  </a:solidFill>
                  <a:latin typeface="Avenir"/>
                  <a:ea typeface="Avenir"/>
                  <a:cs typeface="Avenir"/>
                  <a:sym typeface="Avenir"/>
                </a:rPr>
                <a:t>Inadequate transportation, utilities, or digital infrastructure can increase operational costs.</a:t>
              </a:r>
            </a:p>
          </p:txBody>
        </p:sp>
      </p:grpSp>
      <p:grpSp>
        <p:nvGrpSpPr>
          <p:cNvPr name="Group 61" id="61"/>
          <p:cNvGrpSpPr/>
          <p:nvPr/>
        </p:nvGrpSpPr>
        <p:grpSpPr>
          <a:xfrm rot="0">
            <a:off x="4877832" y="4524225"/>
            <a:ext cx="348615" cy="348615"/>
            <a:chOff x="0" y="0"/>
            <a:chExt cx="871537" cy="871538"/>
          </a:xfrm>
        </p:grpSpPr>
        <p:sp>
          <p:nvSpPr>
            <p:cNvPr name="Freeform 62" id="62"/>
            <p:cNvSpPr/>
            <p:nvPr/>
          </p:nvSpPr>
          <p:spPr>
            <a:xfrm flipH="false" flipV="false" rot="0">
              <a:off x="6350" y="6350"/>
              <a:ext cx="858774" cy="858774"/>
            </a:xfrm>
            <a:custGeom>
              <a:avLst/>
              <a:gdLst/>
              <a:ahLst/>
              <a:cxnLst/>
              <a:rect r="r" b="b" t="t" l="l"/>
              <a:pathLst>
                <a:path h="858774" w="858774">
                  <a:moveTo>
                    <a:pt x="0" y="429387"/>
                  </a:moveTo>
                  <a:cubicBezTo>
                    <a:pt x="0" y="192278"/>
                    <a:pt x="192278" y="0"/>
                    <a:pt x="429387" y="0"/>
                  </a:cubicBezTo>
                  <a:cubicBezTo>
                    <a:pt x="666496" y="0"/>
                    <a:pt x="858774" y="192278"/>
                    <a:pt x="858774" y="429387"/>
                  </a:cubicBezTo>
                  <a:cubicBezTo>
                    <a:pt x="858774" y="666496"/>
                    <a:pt x="666496" y="858774"/>
                    <a:pt x="429387" y="858774"/>
                  </a:cubicBezTo>
                  <a:cubicBezTo>
                    <a:pt x="192278" y="858774"/>
                    <a:pt x="0" y="666623"/>
                    <a:pt x="0" y="429387"/>
                  </a:cubicBezTo>
                  <a:close/>
                </a:path>
              </a:pathLst>
            </a:custGeom>
            <a:solidFill>
              <a:srgbClr val="CCE5FF"/>
            </a:solidFill>
          </p:spPr>
        </p:sp>
        <p:sp>
          <p:nvSpPr>
            <p:cNvPr name="Freeform 63" id="63"/>
            <p:cNvSpPr/>
            <p:nvPr/>
          </p:nvSpPr>
          <p:spPr>
            <a:xfrm flipH="false" flipV="false" rot="0">
              <a:off x="0" y="0"/>
              <a:ext cx="871474" cy="871601"/>
            </a:xfrm>
            <a:custGeom>
              <a:avLst/>
              <a:gdLst/>
              <a:ahLst/>
              <a:cxnLst/>
              <a:rect r="r" b="b" t="t" l="l"/>
              <a:pathLst>
                <a:path h="871601" w="871474">
                  <a:moveTo>
                    <a:pt x="0" y="435737"/>
                  </a:moveTo>
                  <a:cubicBezTo>
                    <a:pt x="0" y="195072"/>
                    <a:pt x="195072" y="0"/>
                    <a:pt x="435737" y="0"/>
                  </a:cubicBezTo>
                  <a:cubicBezTo>
                    <a:pt x="436880" y="0"/>
                    <a:pt x="438150" y="381"/>
                    <a:pt x="439166" y="1016"/>
                  </a:cubicBezTo>
                  <a:lnTo>
                    <a:pt x="435737" y="6350"/>
                  </a:lnTo>
                  <a:lnTo>
                    <a:pt x="435737" y="0"/>
                  </a:lnTo>
                  <a:lnTo>
                    <a:pt x="435737" y="6350"/>
                  </a:lnTo>
                  <a:lnTo>
                    <a:pt x="435737" y="0"/>
                  </a:lnTo>
                  <a:cubicBezTo>
                    <a:pt x="676402" y="0"/>
                    <a:pt x="871474" y="195072"/>
                    <a:pt x="871474" y="435737"/>
                  </a:cubicBezTo>
                  <a:lnTo>
                    <a:pt x="865124" y="435737"/>
                  </a:lnTo>
                  <a:lnTo>
                    <a:pt x="871474" y="435737"/>
                  </a:lnTo>
                  <a:cubicBezTo>
                    <a:pt x="871474" y="676402"/>
                    <a:pt x="676402" y="871474"/>
                    <a:pt x="435737" y="871474"/>
                  </a:cubicBezTo>
                  <a:lnTo>
                    <a:pt x="435737" y="865124"/>
                  </a:lnTo>
                  <a:lnTo>
                    <a:pt x="435737" y="858774"/>
                  </a:lnTo>
                  <a:lnTo>
                    <a:pt x="435737" y="865124"/>
                  </a:lnTo>
                  <a:lnTo>
                    <a:pt x="435737" y="871474"/>
                  </a:lnTo>
                  <a:cubicBezTo>
                    <a:pt x="195072" y="871601"/>
                    <a:pt x="0" y="676402"/>
                    <a:pt x="0" y="435737"/>
                  </a:cubicBezTo>
                  <a:lnTo>
                    <a:pt x="6350" y="435737"/>
                  </a:lnTo>
                  <a:lnTo>
                    <a:pt x="0" y="435737"/>
                  </a:lnTo>
                  <a:moveTo>
                    <a:pt x="12700" y="435737"/>
                  </a:moveTo>
                  <a:lnTo>
                    <a:pt x="6350" y="435737"/>
                  </a:lnTo>
                  <a:lnTo>
                    <a:pt x="12700" y="435737"/>
                  </a:lnTo>
                  <a:cubicBezTo>
                    <a:pt x="12700" y="669417"/>
                    <a:pt x="202057" y="858774"/>
                    <a:pt x="435737" y="858774"/>
                  </a:cubicBezTo>
                  <a:cubicBezTo>
                    <a:pt x="439293" y="858774"/>
                    <a:pt x="442087" y="861568"/>
                    <a:pt x="442087" y="865124"/>
                  </a:cubicBezTo>
                  <a:cubicBezTo>
                    <a:pt x="442087" y="868680"/>
                    <a:pt x="439293" y="871474"/>
                    <a:pt x="435737" y="871474"/>
                  </a:cubicBezTo>
                  <a:cubicBezTo>
                    <a:pt x="432181" y="871474"/>
                    <a:pt x="429387" y="868680"/>
                    <a:pt x="429387" y="865124"/>
                  </a:cubicBezTo>
                  <a:cubicBezTo>
                    <a:pt x="429387" y="861568"/>
                    <a:pt x="432181" y="858774"/>
                    <a:pt x="435737" y="858774"/>
                  </a:cubicBezTo>
                  <a:cubicBezTo>
                    <a:pt x="669417" y="858774"/>
                    <a:pt x="858774" y="669417"/>
                    <a:pt x="858774" y="435737"/>
                  </a:cubicBezTo>
                  <a:lnTo>
                    <a:pt x="865124" y="435737"/>
                  </a:lnTo>
                  <a:lnTo>
                    <a:pt x="858774" y="435737"/>
                  </a:lnTo>
                  <a:cubicBezTo>
                    <a:pt x="858774" y="202057"/>
                    <a:pt x="669417" y="12700"/>
                    <a:pt x="435737" y="12700"/>
                  </a:cubicBezTo>
                  <a:cubicBezTo>
                    <a:pt x="434594" y="12700"/>
                    <a:pt x="433324" y="12319"/>
                    <a:pt x="432308" y="11684"/>
                  </a:cubicBezTo>
                  <a:lnTo>
                    <a:pt x="435737" y="6350"/>
                  </a:lnTo>
                  <a:lnTo>
                    <a:pt x="435737" y="12700"/>
                  </a:lnTo>
                  <a:cubicBezTo>
                    <a:pt x="202057" y="12700"/>
                    <a:pt x="12700" y="202057"/>
                    <a:pt x="12700" y="435737"/>
                  </a:cubicBezTo>
                  <a:close/>
                </a:path>
              </a:pathLst>
            </a:custGeom>
            <a:solidFill>
              <a:srgbClr val="B2CBE5"/>
            </a:solidFill>
          </p:spPr>
        </p:sp>
      </p:grpSp>
      <p:sp>
        <p:nvSpPr>
          <p:cNvPr name="Freeform 64" id="64" descr="preencoded.png"/>
          <p:cNvSpPr/>
          <p:nvPr/>
        </p:nvSpPr>
        <p:spPr>
          <a:xfrm flipH="false" flipV="false" rot="0">
            <a:off x="4926290" y="4541255"/>
            <a:ext cx="251619" cy="314555"/>
          </a:xfrm>
          <a:custGeom>
            <a:avLst/>
            <a:gdLst/>
            <a:ahLst/>
            <a:cxnLst/>
            <a:rect r="r" b="b" t="t" l="l"/>
            <a:pathLst>
              <a:path h="314555" w="251619">
                <a:moveTo>
                  <a:pt x="0" y="0"/>
                </a:moveTo>
                <a:lnTo>
                  <a:pt x="251619" y="0"/>
                </a:lnTo>
                <a:lnTo>
                  <a:pt x="251619" y="314555"/>
                </a:lnTo>
                <a:lnTo>
                  <a:pt x="0" y="314555"/>
                </a:lnTo>
                <a:lnTo>
                  <a:pt x="0" y="0"/>
                </a:lnTo>
                <a:close/>
              </a:path>
            </a:pathLst>
          </a:custGeom>
          <a:blipFill>
            <a:blip r:embed="rId23"/>
            <a:stretch>
              <a:fillRect l="0" t="-661" r="0" b="-661"/>
            </a:stretch>
          </a:blipFill>
        </p:spPr>
      </p:sp>
      <p:grpSp>
        <p:nvGrpSpPr>
          <p:cNvPr name="Group 65" id="65"/>
          <p:cNvGrpSpPr/>
          <p:nvPr/>
        </p:nvGrpSpPr>
        <p:grpSpPr>
          <a:xfrm rot="0">
            <a:off x="1283157" y="3955900"/>
            <a:ext cx="2029956" cy="286846"/>
            <a:chOff x="0" y="0"/>
            <a:chExt cx="5074890" cy="717116"/>
          </a:xfrm>
        </p:grpSpPr>
        <p:sp>
          <p:nvSpPr>
            <p:cNvPr name="Freeform 66" id="66"/>
            <p:cNvSpPr/>
            <p:nvPr/>
          </p:nvSpPr>
          <p:spPr>
            <a:xfrm flipH="false" flipV="false" rot="0">
              <a:off x="0" y="0"/>
              <a:ext cx="5074890" cy="717116"/>
            </a:xfrm>
            <a:custGeom>
              <a:avLst/>
              <a:gdLst/>
              <a:ahLst/>
              <a:cxnLst/>
              <a:rect r="r" b="b" t="t" l="l"/>
              <a:pathLst>
                <a:path h="717116" w="5074890">
                  <a:moveTo>
                    <a:pt x="0" y="0"/>
                  </a:moveTo>
                  <a:lnTo>
                    <a:pt x="5074890" y="0"/>
                  </a:lnTo>
                  <a:lnTo>
                    <a:pt x="5074890" y="717116"/>
                  </a:lnTo>
                  <a:lnTo>
                    <a:pt x="0" y="717116"/>
                  </a:lnTo>
                  <a:close/>
                </a:path>
              </a:pathLst>
            </a:custGeom>
            <a:solidFill>
              <a:srgbClr val="000000">
                <a:alpha val="0"/>
              </a:srgbClr>
            </a:solidFill>
            <a:ln cap="sq">
              <a:noFill/>
              <a:prstDash val="solid"/>
              <a:miter/>
            </a:ln>
          </p:spPr>
        </p:sp>
        <p:sp>
          <p:nvSpPr>
            <p:cNvPr name="TextBox 67" id="67"/>
            <p:cNvSpPr txBox="true"/>
            <p:nvPr/>
          </p:nvSpPr>
          <p:spPr>
            <a:xfrm>
              <a:off x="0" y="-47625"/>
              <a:ext cx="5074890" cy="764741"/>
            </a:xfrm>
            <a:prstGeom prst="rect">
              <a:avLst/>
            </a:prstGeom>
          </p:spPr>
          <p:txBody>
            <a:bodyPr anchor="t" rtlCol="false" tIns="0" lIns="0" bIns="0" rIns="0"/>
            <a:lstStyle/>
            <a:p>
              <a:pPr algn="r" marL="0" indent="0" lvl="0">
                <a:lnSpc>
                  <a:spcPts val="1958"/>
                </a:lnSpc>
                <a:spcBef>
                  <a:spcPct val="0"/>
                </a:spcBef>
              </a:pPr>
              <a:r>
                <a:rPr lang="en-US" b="true" sz="1566" strike="noStrike" u="none">
                  <a:solidFill>
                    <a:srgbClr val="233E7A"/>
                  </a:solidFill>
                  <a:latin typeface="Avenir Bold"/>
                  <a:ea typeface="Avenir Bold"/>
                  <a:cs typeface="Avenir Bold"/>
                  <a:sym typeface="Avenir Bold"/>
                </a:rPr>
                <a:t>Cultural Adaptation</a:t>
              </a:r>
            </a:p>
          </p:txBody>
        </p:sp>
      </p:grpSp>
      <p:grpSp>
        <p:nvGrpSpPr>
          <p:cNvPr name="Group 68" id="68"/>
          <p:cNvGrpSpPr/>
          <p:nvPr/>
        </p:nvGrpSpPr>
        <p:grpSpPr>
          <a:xfrm rot="0">
            <a:off x="113248" y="4253000"/>
            <a:ext cx="3199865" cy="777550"/>
            <a:chOff x="0" y="0"/>
            <a:chExt cx="7999662" cy="1943876"/>
          </a:xfrm>
        </p:grpSpPr>
        <p:sp>
          <p:nvSpPr>
            <p:cNvPr name="Freeform 69" id="69"/>
            <p:cNvSpPr/>
            <p:nvPr/>
          </p:nvSpPr>
          <p:spPr>
            <a:xfrm flipH="false" flipV="false" rot="0">
              <a:off x="0" y="0"/>
              <a:ext cx="7999662" cy="1943876"/>
            </a:xfrm>
            <a:custGeom>
              <a:avLst/>
              <a:gdLst/>
              <a:ahLst/>
              <a:cxnLst/>
              <a:rect r="r" b="b" t="t" l="l"/>
              <a:pathLst>
                <a:path h="1943876" w="7999662">
                  <a:moveTo>
                    <a:pt x="0" y="0"/>
                  </a:moveTo>
                  <a:lnTo>
                    <a:pt x="7999662" y="0"/>
                  </a:lnTo>
                  <a:lnTo>
                    <a:pt x="7999662" y="1943876"/>
                  </a:lnTo>
                  <a:lnTo>
                    <a:pt x="0" y="1943876"/>
                  </a:lnTo>
                  <a:close/>
                </a:path>
              </a:pathLst>
            </a:custGeom>
            <a:solidFill>
              <a:srgbClr val="000000">
                <a:alpha val="0"/>
              </a:srgbClr>
            </a:solidFill>
            <a:ln cap="sq">
              <a:noFill/>
              <a:prstDash val="solid"/>
              <a:miter/>
            </a:ln>
          </p:spPr>
        </p:sp>
        <p:sp>
          <p:nvSpPr>
            <p:cNvPr name="TextBox 70" id="70"/>
            <p:cNvSpPr txBox="true"/>
            <p:nvPr/>
          </p:nvSpPr>
          <p:spPr>
            <a:xfrm>
              <a:off x="0" y="-76200"/>
              <a:ext cx="7999662" cy="2020076"/>
            </a:xfrm>
            <a:prstGeom prst="rect">
              <a:avLst/>
            </a:prstGeom>
          </p:spPr>
          <p:txBody>
            <a:bodyPr anchor="t" rtlCol="false" tIns="0" lIns="0" bIns="0" rIns="0"/>
            <a:lstStyle/>
            <a:p>
              <a:pPr algn="r" marL="0" indent="0" lvl="0">
                <a:lnSpc>
                  <a:spcPts val="2155"/>
                </a:lnSpc>
                <a:spcBef>
                  <a:spcPct val="0"/>
                </a:spcBef>
              </a:pPr>
              <a:r>
                <a:rPr lang="en-US" sz="1366" strike="noStrike" u="none">
                  <a:solidFill>
                    <a:srgbClr val="233E7A"/>
                  </a:solidFill>
                  <a:latin typeface="Avenir"/>
                  <a:ea typeface="Avenir"/>
                  <a:cs typeface="Avenir"/>
                  <a:sym typeface="Avenir"/>
                </a:rPr>
                <a:t>Misunderstanding local preferences and business practices can lead to market rejection.</a:t>
              </a:r>
            </a:p>
          </p:txBody>
        </p:sp>
      </p:grpSp>
      <p:grpSp>
        <p:nvGrpSpPr>
          <p:cNvPr name="Group 71" id="71"/>
          <p:cNvGrpSpPr/>
          <p:nvPr/>
        </p:nvGrpSpPr>
        <p:grpSpPr>
          <a:xfrm rot="0">
            <a:off x="3606403" y="4111078"/>
            <a:ext cx="348615" cy="348615"/>
            <a:chOff x="0" y="0"/>
            <a:chExt cx="871537" cy="871538"/>
          </a:xfrm>
        </p:grpSpPr>
        <p:sp>
          <p:nvSpPr>
            <p:cNvPr name="Freeform 72" id="72"/>
            <p:cNvSpPr/>
            <p:nvPr/>
          </p:nvSpPr>
          <p:spPr>
            <a:xfrm flipH="false" flipV="false" rot="0">
              <a:off x="6350" y="6350"/>
              <a:ext cx="858774" cy="858774"/>
            </a:xfrm>
            <a:custGeom>
              <a:avLst/>
              <a:gdLst/>
              <a:ahLst/>
              <a:cxnLst/>
              <a:rect r="r" b="b" t="t" l="l"/>
              <a:pathLst>
                <a:path h="858774" w="858774">
                  <a:moveTo>
                    <a:pt x="0" y="429387"/>
                  </a:moveTo>
                  <a:cubicBezTo>
                    <a:pt x="0" y="192278"/>
                    <a:pt x="192278" y="0"/>
                    <a:pt x="429387" y="0"/>
                  </a:cubicBezTo>
                  <a:cubicBezTo>
                    <a:pt x="666496" y="0"/>
                    <a:pt x="858774" y="192278"/>
                    <a:pt x="858774" y="429387"/>
                  </a:cubicBezTo>
                  <a:cubicBezTo>
                    <a:pt x="858774" y="666496"/>
                    <a:pt x="666496" y="858774"/>
                    <a:pt x="429387" y="858774"/>
                  </a:cubicBezTo>
                  <a:cubicBezTo>
                    <a:pt x="192278" y="858774"/>
                    <a:pt x="0" y="666623"/>
                    <a:pt x="0" y="429387"/>
                  </a:cubicBezTo>
                  <a:close/>
                </a:path>
              </a:pathLst>
            </a:custGeom>
            <a:solidFill>
              <a:srgbClr val="CCE5FF"/>
            </a:solidFill>
          </p:spPr>
        </p:sp>
        <p:sp>
          <p:nvSpPr>
            <p:cNvPr name="Freeform 73" id="73"/>
            <p:cNvSpPr/>
            <p:nvPr/>
          </p:nvSpPr>
          <p:spPr>
            <a:xfrm flipH="false" flipV="false" rot="0">
              <a:off x="0" y="0"/>
              <a:ext cx="871474" cy="871601"/>
            </a:xfrm>
            <a:custGeom>
              <a:avLst/>
              <a:gdLst/>
              <a:ahLst/>
              <a:cxnLst/>
              <a:rect r="r" b="b" t="t" l="l"/>
              <a:pathLst>
                <a:path h="871601" w="871474">
                  <a:moveTo>
                    <a:pt x="0" y="435737"/>
                  </a:moveTo>
                  <a:cubicBezTo>
                    <a:pt x="0" y="195072"/>
                    <a:pt x="195072" y="0"/>
                    <a:pt x="435737" y="0"/>
                  </a:cubicBezTo>
                  <a:cubicBezTo>
                    <a:pt x="436880" y="0"/>
                    <a:pt x="438150" y="381"/>
                    <a:pt x="439166" y="1016"/>
                  </a:cubicBezTo>
                  <a:lnTo>
                    <a:pt x="435737" y="6350"/>
                  </a:lnTo>
                  <a:lnTo>
                    <a:pt x="435737" y="0"/>
                  </a:lnTo>
                  <a:lnTo>
                    <a:pt x="435737" y="6350"/>
                  </a:lnTo>
                  <a:lnTo>
                    <a:pt x="435737" y="0"/>
                  </a:lnTo>
                  <a:cubicBezTo>
                    <a:pt x="676402" y="0"/>
                    <a:pt x="871474" y="195072"/>
                    <a:pt x="871474" y="435737"/>
                  </a:cubicBezTo>
                  <a:lnTo>
                    <a:pt x="865124" y="435737"/>
                  </a:lnTo>
                  <a:lnTo>
                    <a:pt x="871474" y="435737"/>
                  </a:lnTo>
                  <a:cubicBezTo>
                    <a:pt x="871474" y="676402"/>
                    <a:pt x="676402" y="871474"/>
                    <a:pt x="435737" y="871474"/>
                  </a:cubicBezTo>
                  <a:lnTo>
                    <a:pt x="435737" y="865124"/>
                  </a:lnTo>
                  <a:lnTo>
                    <a:pt x="435737" y="858774"/>
                  </a:lnTo>
                  <a:lnTo>
                    <a:pt x="435737" y="865124"/>
                  </a:lnTo>
                  <a:lnTo>
                    <a:pt x="435737" y="871474"/>
                  </a:lnTo>
                  <a:cubicBezTo>
                    <a:pt x="195072" y="871601"/>
                    <a:pt x="0" y="676402"/>
                    <a:pt x="0" y="435737"/>
                  </a:cubicBezTo>
                  <a:lnTo>
                    <a:pt x="6350" y="435737"/>
                  </a:lnTo>
                  <a:lnTo>
                    <a:pt x="0" y="435737"/>
                  </a:lnTo>
                  <a:moveTo>
                    <a:pt x="12700" y="435737"/>
                  </a:moveTo>
                  <a:lnTo>
                    <a:pt x="6350" y="435737"/>
                  </a:lnTo>
                  <a:lnTo>
                    <a:pt x="12700" y="435737"/>
                  </a:lnTo>
                  <a:cubicBezTo>
                    <a:pt x="12700" y="669417"/>
                    <a:pt x="202057" y="858774"/>
                    <a:pt x="435737" y="858774"/>
                  </a:cubicBezTo>
                  <a:cubicBezTo>
                    <a:pt x="439293" y="858774"/>
                    <a:pt x="442087" y="861568"/>
                    <a:pt x="442087" y="865124"/>
                  </a:cubicBezTo>
                  <a:cubicBezTo>
                    <a:pt x="442087" y="868680"/>
                    <a:pt x="439293" y="871474"/>
                    <a:pt x="435737" y="871474"/>
                  </a:cubicBezTo>
                  <a:cubicBezTo>
                    <a:pt x="432181" y="871474"/>
                    <a:pt x="429387" y="868680"/>
                    <a:pt x="429387" y="865124"/>
                  </a:cubicBezTo>
                  <a:cubicBezTo>
                    <a:pt x="429387" y="861568"/>
                    <a:pt x="432181" y="858774"/>
                    <a:pt x="435737" y="858774"/>
                  </a:cubicBezTo>
                  <a:cubicBezTo>
                    <a:pt x="669417" y="858774"/>
                    <a:pt x="858774" y="669417"/>
                    <a:pt x="858774" y="435737"/>
                  </a:cubicBezTo>
                  <a:lnTo>
                    <a:pt x="865124" y="435737"/>
                  </a:lnTo>
                  <a:lnTo>
                    <a:pt x="858774" y="435737"/>
                  </a:lnTo>
                  <a:cubicBezTo>
                    <a:pt x="858774" y="202057"/>
                    <a:pt x="669417" y="12700"/>
                    <a:pt x="435737" y="12700"/>
                  </a:cubicBezTo>
                  <a:cubicBezTo>
                    <a:pt x="434594" y="12700"/>
                    <a:pt x="433324" y="12319"/>
                    <a:pt x="432308" y="11684"/>
                  </a:cubicBezTo>
                  <a:lnTo>
                    <a:pt x="435737" y="6350"/>
                  </a:lnTo>
                  <a:lnTo>
                    <a:pt x="435737" y="12700"/>
                  </a:lnTo>
                  <a:cubicBezTo>
                    <a:pt x="202057" y="12700"/>
                    <a:pt x="12700" y="202057"/>
                    <a:pt x="12700" y="435737"/>
                  </a:cubicBezTo>
                  <a:close/>
                </a:path>
              </a:pathLst>
            </a:custGeom>
            <a:solidFill>
              <a:srgbClr val="B2CBE5"/>
            </a:solidFill>
          </p:spPr>
        </p:sp>
      </p:grpSp>
      <p:sp>
        <p:nvSpPr>
          <p:cNvPr name="Freeform 74" id="74" descr="preencoded.png"/>
          <p:cNvSpPr/>
          <p:nvPr/>
        </p:nvSpPr>
        <p:spPr>
          <a:xfrm flipH="false" flipV="false" rot="0">
            <a:off x="3660289" y="4136597"/>
            <a:ext cx="216703" cy="270907"/>
          </a:xfrm>
          <a:custGeom>
            <a:avLst/>
            <a:gdLst/>
            <a:ahLst/>
            <a:cxnLst/>
            <a:rect r="r" b="b" t="t" l="l"/>
            <a:pathLst>
              <a:path h="270907" w="216703">
                <a:moveTo>
                  <a:pt x="0" y="0"/>
                </a:moveTo>
                <a:lnTo>
                  <a:pt x="216704" y="0"/>
                </a:lnTo>
                <a:lnTo>
                  <a:pt x="216704" y="270906"/>
                </a:lnTo>
                <a:lnTo>
                  <a:pt x="0" y="270906"/>
                </a:lnTo>
                <a:lnTo>
                  <a:pt x="0" y="0"/>
                </a:lnTo>
                <a:close/>
              </a:path>
            </a:pathLst>
          </a:custGeom>
          <a:blipFill>
            <a:blip r:embed="rId24"/>
            <a:stretch>
              <a:fillRect l="0" t="-661" r="0" b="-661"/>
            </a:stretch>
          </a:blipFill>
        </p:spPr>
      </p:sp>
      <p:sp>
        <p:nvSpPr>
          <p:cNvPr name="Freeform 75" id="75"/>
          <p:cNvSpPr/>
          <p:nvPr/>
        </p:nvSpPr>
        <p:spPr>
          <a:xfrm flipH="false" flipV="false" rot="0">
            <a:off x="4885773" y="2355315"/>
            <a:ext cx="348615" cy="352716"/>
          </a:xfrm>
          <a:custGeom>
            <a:avLst/>
            <a:gdLst/>
            <a:ahLst/>
            <a:cxnLst/>
            <a:rect r="r" b="b" t="t" l="l"/>
            <a:pathLst>
              <a:path h="352716" w="348615">
                <a:moveTo>
                  <a:pt x="0" y="0"/>
                </a:moveTo>
                <a:lnTo>
                  <a:pt x="348615" y="0"/>
                </a:lnTo>
                <a:lnTo>
                  <a:pt x="348615" y="352716"/>
                </a:lnTo>
                <a:lnTo>
                  <a:pt x="0" y="352716"/>
                </a:lnTo>
                <a:lnTo>
                  <a:pt x="0" y="0"/>
                </a:lnTo>
                <a:close/>
              </a:path>
            </a:pathLst>
          </a:custGeom>
          <a:blipFill>
            <a:blip r:embed="rId25"/>
            <a:stretch>
              <a:fillRect l="0" t="0" r="0" b="0"/>
            </a:stretch>
          </a:blipFill>
        </p:spPr>
      </p:sp>
      <p:sp>
        <p:nvSpPr>
          <p:cNvPr name="Freeform 76" id="76"/>
          <p:cNvSpPr/>
          <p:nvPr/>
        </p:nvSpPr>
        <p:spPr>
          <a:xfrm flipH="false" flipV="false" rot="0">
            <a:off x="4930658" y="2355315"/>
            <a:ext cx="258846" cy="320151"/>
          </a:xfrm>
          <a:custGeom>
            <a:avLst/>
            <a:gdLst/>
            <a:ahLst/>
            <a:cxnLst/>
            <a:rect r="r" b="b" t="t" l="l"/>
            <a:pathLst>
              <a:path h="320151" w="258846">
                <a:moveTo>
                  <a:pt x="0" y="0"/>
                </a:moveTo>
                <a:lnTo>
                  <a:pt x="258845" y="0"/>
                </a:lnTo>
                <a:lnTo>
                  <a:pt x="258845" y="320151"/>
                </a:lnTo>
                <a:lnTo>
                  <a:pt x="0" y="320151"/>
                </a:lnTo>
                <a:lnTo>
                  <a:pt x="0" y="0"/>
                </a:lnTo>
                <a:close/>
              </a:path>
            </a:pathLst>
          </a:custGeom>
          <a:blipFill>
            <a:blip r:embed="rId26"/>
            <a:stretch>
              <a:fillRect l="0" t="0" r="0" b="0"/>
            </a:stretch>
          </a:blipFill>
        </p:spPr>
      </p:sp>
      <p:grpSp>
        <p:nvGrpSpPr>
          <p:cNvPr name="Group 77" id="77"/>
          <p:cNvGrpSpPr/>
          <p:nvPr/>
        </p:nvGrpSpPr>
        <p:grpSpPr>
          <a:xfrm rot="0">
            <a:off x="8973" y="5463771"/>
            <a:ext cx="9744627" cy="1119909"/>
            <a:chOff x="0" y="0"/>
            <a:chExt cx="1713209" cy="196892"/>
          </a:xfrm>
        </p:grpSpPr>
        <p:sp>
          <p:nvSpPr>
            <p:cNvPr name="Freeform 78" id="78"/>
            <p:cNvSpPr/>
            <p:nvPr/>
          </p:nvSpPr>
          <p:spPr>
            <a:xfrm flipH="false" flipV="false" rot="0">
              <a:off x="0" y="0"/>
              <a:ext cx="1713209" cy="196892"/>
            </a:xfrm>
            <a:custGeom>
              <a:avLst/>
              <a:gdLst/>
              <a:ahLst/>
              <a:cxnLst/>
              <a:rect r="r" b="b" t="t" l="l"/>
              <a:pathLst>
                <a:path h="196892" w="1713209">
                  <a:moveTo>
                    <a:pt x="0" y="0"/>
                  </a:moveTo>
                  <a:lnTo>
                    <a:pt x="1713209" y="0"/>
                  </a:lnTo>
                  <a:lnTo>
                    <a:pt x="1713209" y="196892"/>
                  </a:lnTo>
                  <a:lnTo>
                    <a:pt x="0" y="196892"/>
                  </a:lnTo>
                  <a:close/>
                </a:path>
              </a:pathLst>
            </a:custGeom>
            <a:solidFill>
              <a:srgbClr val="233E7A"/>
            </a:solidFill>
          </p:spPr>
        </p:sp>
        <p:sp>
          <p:nvSpPr>
            <p:cNvPr name="TextBox 79" id="79"/>
            <p:cNvSpPr txBox="true"/>
            <p:nvPr/>
          </p:nvSpPr>
          <p:spPr>
            <a:xfrm>
              <a:off x="0" y="-28575"/>
              <a:ext cx="1713209" cy="225467"/>
            </a:xfrm>
            <a:prstGeom prst="rect">
              <a:avLst/>
            </a:prstGeom>
          </p:spPr>
          <p:txBody>
            <a:bodyPr anchor="ctr" rtlCol="false" tIns="33783" lIns="33783" bIns="33783" rIns="33783"/>
            <a:lstStyle/>
            <a:p>
              <a:pPr algn="ctr">
                <a:lnSpc>
                  <a:spcPts val="1303"/>
                </a:lnSpc>
                <a:spcBef>
                  <a:spcPct val="0"/>
                </a:spcBef>
              </a:pPr>
            </a:p>
          </p:txBody>
        </p:sp>
      </p:grpSp>
      <p:grpSp>
        <p:nvGrpSpPr>
          <p:cNvPr name="Group 80" id="80"/>
          <p:cNvGrpSpPr/>
          <p:nvPr/>
        </p:nvGrpSpPr>
        <p:grpSpPr>
          <a:xfrm rot="0">
            <a:off x="129975" y="5507807"/>
            <a:ext cx="9472289" cy="1075873"/>
            <a:chOff x="0" y="0"/>
            <a:chExt cx="22859378" cy="2596393"/>
          </a:xfrm>
        </p:grpSpPr>
        <p:sp>
          <p:nvSpPr>
            <p:cNvPr name="Freeform 81" id="81"/>
            <p:cNvSpPr/>
            <p:nvPr/>
          </p:nvSpPr>
          <p:spPr>
            <a:xfrm flipH="false" flipV="false" rot="0">
              <a:off x="0" y="0"/>
              <a:ext cx="22859378" cy="2596393"/>
            </a:xfrm>
            <a:custGeom>
              <a:avLst/>
              <a:gdLst/>
              <a:ahLst/>
              <a:cxnLst/>
              <a:rect r="r" b="b" t="t" l="l"/>
              <a:pathLst>
                <a:path h="2596393" w="22859378">
                  <a:moveTo>
                    <a:pt x="0" y="0"/>
                  </a:moveTo>
                  <a:lnTo>
                    <a:pt x="22859378" y="0"/>
                  </a:lnTo>
                  <a:lnTo>
                    <a:pt x="22859378" y="2596393"/>
                  </a:lnTo>
                  <a:lnTo>
                    <a:pt x="0" y="2596393"/>
                  </a:lnTo>
                  <a:close/>
                </a:path>
              </a:pathLst>
            </a:custGeom>
            <a:solidFill>
              <a:srgbClr val="233E7A">
                <a:alpha val="0"/>
              </a:srgbClr>
            </a:solidFill>
            <a:ln cap="sq">
              <a:noFill/>
              <a:prstDash val="solid"/>
              <a:miter/>
            </a:ln>
          </p:spPr>
        </p:sp>
        <p:sp>
          <p:nvSpPr>
            <p:cNvPr name="TextBox 82" id="82"/>
            <p:cNvSpPr txBox="true"/>
            <p:nvPr/>
          </p:nvSpPr>
          <p:spPr>
            <a:xfrm>
              <a:off x="0" y="-66675"/>
              <a:ext cx="22859378" cy="2663068"/>
            </a:xfrm>
            <a:prstGeom prst="rect">
              <a:avLst/>
            </a:prstGeom>
          </p:spPr>
          <p:txBody>
            <a:bodyPr anchor="t" rtlCol="false" tIns="0" lIns="0" bIns="0" rIns="0"/>
            <a:lstStyle/>
            <a:p>
              <a:pPr algn="just" marL="0" indent="0" lvl="0">
                <a:lnSpc>
                  <a:spcPts val="2127"/>
                </a:lnSpc>
                <a:spcBef>
                  <a:spcPct val="0"/>
                </a:spcBef>
              </a:pPr>
              <a:r>
                <a:rPr lang="en-US" sz="1519" strike="noStrike" u="none">
                  <a:solidFill>
                    <a:srgbClr val="FFFFFF"/>
                  </a:solidFill>
                  <a:latin typeface="Avenir"/>
                  <a:ea typeface="Avenir"/>
                  <a:cs typeface="Avenir"/>
                  <a:sym typeface="Avenir"/>
                </a:rPr>
                <a:t>Many Western retailers failed in Japan not because of lack of demand, but due to cultural adaptation failures and overestimation of their products' attractiveness. To mitigate these risks, companies can conduct advanced market research, implement gradual entry strategies, diversify locations, create flexible operating structures, and incorporate local teams with environmental knowledge.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false" flipV="false" rot="0">
            <a:off x="77753" y="6698948"/>
            <a:ext cx="1228324" cy="384960"/>
          </a:xfrm>
          <a:custGeom>
            <a:avLst/>
            <a:gdLst/>
            <a:ahLst/>
            <a:cxnLst/>
            <a:rect r="r" b="b" t="t" l="l"/>
            <a:pathLst>
              <a:path h="384960" w="1228324">
                <a:moveTo>
                  <a:pt x="0" y="0"/>
                </a:moveTo>
                <a:lnTo>
                  <a:pt x="1228324" y="0"/>
                </a:lnTo>
                <a:lnTo>
                  <a:pt x="1228324" y="384959"/>
                </a:lnTo>
                <a:lnTo>
                  <a:pt x="0" y="384959"/>
                </a:lnTo>
                <a:lnTo>
                  <a:pt x="0" y="0"/>
                </a:lnTo>
                <a:close/>
              </a:path>
            </a:pathLst>
          </a:custGeom>
          <a:blipFill>
            <a:blip r:embed="rId3"/>
            <a:stretch>
              <a:fillRect l="0" t="-63" r="0" b="-63"/>
            </a:stretch>
          </a:blipFill>
        </p:spPr>
      </p:sp>
      <p:grpSp>
        <p:nvGrpSpPr>
          <p:cNvPr name="Group 4" id="4"/>
          <p:cNvGrpSpPr/>
          <p:nvPr/>
        </p:nvGrpSpPr>
        <p:grpSpPr>
          <a:xfrm rot="0">
            <a:off x="8973" y="1036443"/>
            <a:ext cx="3223146" cy="443442"/>
            <a:chOff x="0" y="0"/>
            <a:chExt cx="566663" cy="77962"/>
          </a:xfrm>
        </p:grpSpPr>
        <p:sp>
          <p:nvSpPr>
            <p:cNvPr name="Freeform 5" id="5"/>
            <p:cNvSpPr/>
            <p:nvPr/>
          </p:nvSpPr>
          <p:spPr>
            <a:xfrm flipH="false" flipV="false" rot="0">
              <a:off x="0" y="0"/>
              <a:ext cx="566663" cy="77962"/>
            </a:xfrm>
            <a:custGeom>
              <a:avLst/>
              <a:gdLst/>
              <a:ahLst/>
              <a:cxnLst/>
              <a:rect r="r" b="b" t="t" l="l"/>
              <a:pathLst>
                <a:path h="77962" w="566663">
                  <a:moveTo>
                    <a:pt x="0" y="0"/>
                  </a:moveTo>
                  <a:lnTo>
                    <a:pt x="566663" y="0"/>
                  </a:lnTo>
                  <a:lnTo>
                    <a:pt x="566663" y="77962"/>
                  </a:lnTo>
                  <a:lnTo>
                    <a:pt x="0" y="77962"/>
                  </a:lnTo>
                  <a:close/>
                </a:path>
              </a:pathLst>
            </a:custGeom>
            <a:solidFill>
              <a:srgbClr val="233E7A"/>
            </a:solidFill>
          </p:spPr>
        </p:sp>
        <p:sp>
          <p:nvSpPr>
            <p:cNvPr name="TextBox 6" id="6"/>
            <p:cNvSpPr txBox="true"/>
            <p:nvPr/>
          </p:nvSpPr>
          <p:spPr>
            <a:xfrm>
              <a:off x="0" y="-76200"/>
              <a:ext cx="566663" cy="154162"/>
            </a:xfrm>
            <a:prstGeom prst="rect">
              <a:avLst/>
            </a:prstGeom>
          </p:spPr>
          <p:txBody>
            <a:bodyPr anchor="ctr" rtlCol="false" tIns="33783" lIns="33783" bIns="33783" rIns="33783"/>
            <a:lstStyle/>
            <a:p>
              <a:pPr algn="ctr">
                <a:lnSpc>
                  <a:spcPts val="2520"/>
                </a:lnSpc>
                <a:spcBef>
                  <a:spcPct val="0"/>
                </a:spcBef>
              </a:pPr>
              <a:r>
                <a:rPr lang="en-US" b="true" sz="1800">
                  <a:solidFill>
                    <a:srgbClr val="FFFFFF"/>
                  </a:solidFill>
                  <a:latin typeface="Avenir Bold"/>
                  <a:ea typeface="Avenir Bold"/>
                  <a:cs typeface="Avenir Bold"/>
                  <a:sym typeface="Avenir Bold"/>
                </a:rPr>
                <a:t>New Products or Services</a:t>
              </a:r>
            </a:p>
          </p:txBody>
        </p:sp>
      </p:grpSp>
      <p:grpSp>
        <p:nvGrpSpPr>
          <p:cNvPr name="Group 7" id="7"/>
          <p:cNvGrpSpPr/>
          <p:nvPr/>
        </p:nvGrpSpPr>
        <p:grpSpPr>
          <a:xfrm rot="0">
            <a:off x="394843" y="1710042"/>
            <a:ext cx="8963914" cy="1344040"/>
            <a:chOff x="0" y="0"/>
            <a:chExt cx="21632522" cy="3243558"/>
          </a:xfrm>
        </p:grpSpPr>
        <p:sp>
          <p:nvSpPr>
            <p:cNvPr name="Freeform 8" id="8"/>
            <p:cNvSpPr/>
            <p:nvPr/>
          </p:nvSpPr>
          <p:spPr>
            <a:xfrm flipH="false" flipV="false" rot="0">
              <a:off x="0" y="0"/>
              <a:ext cx="21632523" cy="3243558"/>
            </a:xfrm>
            <a:custGeom>
              <a:avLst/>
              <a:gdLst/>
              <a:ahLst/>
              <a:cxnLst/>
              <a:rect r="r" b="b" t="t" l="l"/>
              <a:pathLst>
                <a:path h="3243558" w="21632523">
                  <a:moveTo>
                    <a:pt x="0" y="0"/>
                  </a:moveTo>
                  <a:lnTo>
                    <a:pt x="21632523" y="0"/>
                  </a:lnTo>
                  <a:lnTo>
                    <a:pt x="21632523" y="3243558"/>
                  </a:lnTo>
                  <a:lnTo>
                    <a:pt x="0" y="3243558"/>
                  </a:lnTo>
                  <a:close/>
                </a:path>
              </a:pathLst>
            </a:custGeom>
            <a:solidFill>
              <a:srgbClr val="000000">
                <a:alpha val="0"/>
              </a:srgbClr>
            </a:solidFill>
          </p:spPr>
        </p:sp>
        <p:sp>
          <p:nvSpPr>
            <p:cNvPr name="TextBox 9" id="9"/>
            <p:cNvSpPr txBox="true"/>
            <p:nvPr/>
          </p:nvSpPr>
          <p:spPr>
            <a:xfrm>
              <a:off x="0" y="-152400"/>
              <a:ext cx="21632522" cy="3395958"/>
            </a:xfrm>
            <a:prstGeom prst="rect">
              <a:avLst/>
            </a:prstGeom>
          </p:spPr>
          <p:txBody>
            <a:bodyPr anchor="t" rtlCol="false" tIns="0" lIns="0" bIns="0" rIns="0"/>
            <a:lstStyle/>
            <a:p>
              <a:pPr algn="just">
                <a:lnSpc>
                  <a:spcPts val="2916"/>
                </a:lnSpc>
                <a:spcBef>
                  <a:spcPct val="0"/>
                </a:spcBef>
              </a:pPr>
              <a:r>
                <a:rPr lang="en-US" sz="1451" strike="noStrike" u="none">
                  <a:solidFill>
                    <a:srgbClr val="233E7A"/>
                  </a:solidFill>
                  <a:latin typeface="Avenir"/>
                  <a:ea typeface="Avenir"/>
                  <a:cs typeface="Avenir"/>
                  <a:sym typeface="Avenir"/>
                </a:rPr>
                <a:t>Innovation is one of the central pillars of business growth. Whether through the development of new products, services, business models or technologies, companies seeking to remain competitive must adapt, reinvent themselves and anticipate trends. In this context, the creation and launch of new products or services not only transforms the company's offerings, but also the geographic configuration of its operations</a:t>
              </a:r>
            </a:p>
          </p:txBody>
        </p:sp>
      </p:grpSp>
      <p:sp>
        <p:nvSpPr>
          <p:cNvPr name="TextBox 10" id="10"/>
          <p:cNvSpPr txBox="true"/>
          <p:nvPr/>
        </p:nvSpPr>
        <p:spPr>
          <a:xfrm rot="0">
            <a:off x="5583617" y="6281936"/>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11" id="11"/>
          <p:cNvGrpSpPr/>
          <p:nvPr/>
        </p:nvGrpSpPr>
        <p:grpSpPr>
          <a:xfrm rot="0">
            <a:off x="394843" y="3427989"/>
            <a:ext cx="5288915" cy="2767330"/>
            <a:chOff x="0" y="0"/>
            <a:chExt cx="7051886" cy="3689773"/>
          </a:xfrm>
        </p:grpSpPr>
        <p:sp>
          <p:nvSpPr>
            <p:cNvPr name="Freeform 12" id="12" descr="preencoded.png"/>
            <p:cNvSpPr/>
            <p:nvPr/>
          </p:nvSpPr>
          <p:spPr>
            <a:xfrm flipH="false" flipV="false" rot="0">
              <a:off x="0" y="0"/>
              <a:ext cx="768668" cy="922444"/>
            </a:xfrm>
            <a:custGeom>
              <a:avLst/>
              <a:gdLst/>
              <a:ahLst/>
              <a:cxnLst/>
              <a:rect r="r" b="b" t="t" l="l"/>
              <a:pathLst>
                <a:path h="922444" w="768668">
                  <a:moveTo>
                    <a:pt x="0" y="0"/>
                  </a:moveTo>
                  <a:lnTo>
                    <a:pt x="768668" y="0"/>
                  </a:lnTo>
                  <a:lnTo>
                    <a:pt x="768668" y="922444"/>
                  </a:lnTo>
                  <a:lnTo>
                    <a:pt x="0" y="922444"/>
                  </a:lnTo>
                  <a:lnTo>
                    <a:pt x="0" y="0"/>
                  </a:lnTo>
                  <a:close/>
                </a:path>
              </a:pathLst>
            </a:custGeom>
            <a:blipFill>
              <a:blip r:embed="rId4"/>
              <a:stretch>
                <a:fillRect l="0" t="-145" r="0" b="-145"/>
              </a:stretch>
            </a:blipFill>
          </p:spPr>
        </p:sp>
        <p:grpSp>
          <p:nvGrpSpPr>
            <p:cNvPr name="Group 13" id="13"/>
            <p:cNvGrpSpPr/>
            <p:nvPr/>
          </p:nvGrpSpPr>
          <p:grpSpPr>
            <a:xfrm rot="0">
              <a:off x="999278" y="153670"/>
              <a:ext cx="1921828" cy="372469"/>
              <a:chOff x="0" y="0"/>
              <a:chExt cx="3603427" cy="698379"/>
            </a:xfrm>
          </p:grpSpPr>
          <p:sp>
            <p:nvSpPr>
              <p:cNvPr name="Freeform 14" id="14"/>
              <p:cNvSpPr/>
              <p:nvPr/>
            </p:nvSpPr>
            <p:spPr>
              <a:xfrm flipH="false" flipV="false" rot="0">
                <a:off x="0" y="0"/>
                <a:ext cx="3603427" cy="698379"/>
              </a:xfrm>
              <a:custGeom>
                <a:avLst/>
                <a:gdLst/>
                <a:ahLst/>
                <a:cxnLst/>
                <a:rect r="r" b="b" t="t" l="l"/>
                <a:pathLst>
                  <a:path h="698379" w="3603427">
                    <a:moveTo>
                      <a:pt x="0" y="0"/>
                    </a:moveTo>
                    <a:lnTo>
                      <a:pt x="3603427" y="0"/>
                    </a:lnTo>
                    <a:lnTo>
                      <a:pt x="3603427" y="698379"/>
                    </a:lnTo>
                    <a:lnTo>
                      <a:pt x="0" y="698379"/>
                    </a:lnTo>
                    <a:close/>
                  </a:path>
                </a:pathLst>
              </a:custGeom>
              <a:solidFill>
                <a:srgbClr val="000000">
                  <a:alpha val="0"/>
                </a:srgbClr>
              </a:solidFill>
            </p:spPr>
          </p:sp>
          <p:sp>
            <p:nvSpPr>
              <p:cNvPr name="TextBox 15" id="15"/>
              <p:cNvSpPr txBox="true"/>
              <p:nvPr/>
            </p:nvSpPr>
            <p:spPr>
              <a:xfrm>
                <a:off x="0" y="-38100"/>
                <a:ext cx="3603427" cy="736479"/>
              </a:xfrm>
              <a:prstGeom prst="rect">
                <a:avLst/>
              </a:prstGeom>
            </p:spPr>
            <p:txBody>
              <a:bodyPr anchor="t" rtlCol="false" tIns="0" lIns="0" bIns="0" rIns="0"/>
              <a:lstStyle/>
              <a:p>
                <a:pPr algn="l">
                  <a:lnSpc>
                    <a:spcPts val="1894"/>
                  </a:lnSpc>
                </a:pPr>
                <a:r>
                  <a:rPr lang="en-US" sz="1533" b="true">
                    <a:solidFill>
                      <a:srgbClr val="233E7A"/>
                    </a:solidFill>
                    <a:latin typeface="Avenir Bold"/>
                    <a:ea typeface="Avenir Bold"/>
                    <a:cs typeface="Avenir Bold"/>
                    <a:sym typeface="Avenir Bold"/>
                  </a:rPr>
                  <a:t>R&amp;D Phase</a:t>
                </a:r>
              </a:p>
            </p:txBody>
          </p:sp>
        </p:grpSp>
        <p:grpSp>
          <p:nvGrpSpPr>
            <p:cNvPr name="Group 16" id="16"/>
            <p:cNvGrpSpPr/>
            <p:nvPr/>
          </p:nvGrpSpPr>
          <p:grpSpPr>
            <a:xfrm rot="0">
              <a:off x="999278" y="486092"/>
              <a:ext cx="6052608" cy="310851"/>
              <a:chOff x="0" y="0"/>
              <a:chExt cx="11348640" cy="582846"/>
            </a:xfrm>
          </p:grpSpPr>
          <p:sp>
            <p:nvSpPr>
              <p:cNvPr name="Freeform 17" id="17"/>
              <p:cNvSpPr/>
              <p:nvPr/>
            </p:nvSpPr>
            <p:spPr>
              <a:xfrm flipH="false" flipV="false" rot="0">
                <a:off x="0" y="0"/>
                <a:ext cx="11348640" cy="582846"/>
              </a:xfrm>
              <a:custGeom>
                <a:avLst/>
                <a:gdLst/>
                <a:ahLst/>
                <a:cxnLst/>
                <a:rect r="r" b="b" t="t" l="l"/>
                <a:pathLst>
                  <a:path h="582846" w="11348640">
                    <a:moveTo>
                      <a:pt x="0" y="0"/>
                    </a:moveTo>
                    <a:lnTo>
                      <a:pt x="11348640" y="0"/>
                    </a:lnTo>
                    <a:lnTo>
                      <a:pt x="11348640" y="582846"/>
                    </a:lnTo>
                    <a:lnTo>
                      <a:pt x="0" y="582846"/>
                    </a:lnTo>
                    <a:close/>
                  </a:path>
                </a:pathLst>
              </a:custGeom>
              <a:solidFill>
                <a:srgbClr val="000000">
                  <a:alpha val="0"/>
                </a:srgbClr>
              </a:solidFill>
            </p:spPr>
          </p:sp>
          <p:sp>
            <p:nvSpPr>
              <p:cNvPr name="TextBox 18" id="18"/>
              <p:cNvSpPr txBox="true"/>
              <p:nvPr/>
            </p:nvSpPr>
            <p:spPr>
              <a:xfrm>
                <a:off x="0" y="-76200"/>
                <a:ext cx="11348640" cy="659046"/>
              </a:xfrm>
              <a:prstGeom prst="rect">
                <a:avLst/>
              </a:prstGeom>
            </p:spPr>
            <p:txBody>
              <a:bodyPr anchor="t" rtlCol="false" tIns="0" lIns="0" bIns="0" rIns="0"/>
              <a:lstStyle/>
              <a:p>
                <a:pPr algn="l">
                  <a:lnSpc>
                    <a:spcPts val="2070"/>
                  </a:lnSpc>
                </a:pPr>
                <a:r>
                  <a:rPr lang="en-US" sz="1299">
                    <a:solidFill>
                      <a:srgbClr val="233E7A"/>
                    </a:solidFill>
                    <a:latin typeface="Avenir"/>
                    <a:ea typeface="Avenir"/>
                    <a:cs typeface="Avenir"/>
                    <a:sym typeface="Avenir"/>
                  </a:rPr>
                  <a:t>Proximity to innovation centers and talent</a:t>
                </a:r>
              </a:p>
            </p:txBody>
          </p:sp>
        </p:grpSp>
        <p:sp>
          <p:nvSpPr>
            <p:cNvPr name="Freeform 19" id="19" descr="preencoded.png"/>
            <p:cNvSpPr/>
            <p:nvPr/>
          </p:nvSpPr>
          <p:spPr>
            <a:xfrm flipH="false" flipV="false" rot="0">
              <a:off x="0" y="922444"/>
              <a:ext cx="768668" cy="922444"/>
            </a:xfrm>
            <a:custGeom>
              <a:avLst/>
              <a:gdLst/>
              <a:ahLst/>
              <a:cxnLst/>
              <a:rect r="r" b="b" t="t" l="l"/>
              <a:pathLst>
                <a:path h="922444" w="768668">
                  <a:moveTo>
                    <a:pt x="0" y="0"/>
                  </a:moveTo>
                  <a:lnTo>
                    <a:pt x="768668" y="0"/>
                  </a:lnTo>
                  <a:lnTo>
                    <a:pt x="768668" y="922443"/>
                  </a:lnTo>
                  <a:lnTo>
                    <a:pt x="0" y="922443"/>
                  </a:lnTo>
                  <a:lnTo>
                    <a:pt x="0" y="0"/>
                  </a:lnTo>
                  <a:close/>
                </a:path>
              </a:pathLst>
            </a:custGeom>
            <a:blipFill>
              <a:blip r:embed="rId5"/>
              <a:stretch>
                <a:fillRect l="0" t="-145" r="0" b="-145"/>
              </a:stretch>
            </a:blipFill>
          </p:spPr>
        </p:sp>
        <p:grpSp>
          <p:nvGrpSpPr>
            <p:cNvPr name="Group 20" id="20"/>
            <p:cNvGrpSpPr/>
            <p:nvPr/>
          </p:nvGrpSpPr>
          <p:grpSpPr>
            <a:xfrm rot="0">
              <a:off x="999278" y="1076114"/>
              <a:ext cx="1921828" cy="372469"/>
              <a:chOff x="0" y="0"/>
              <a:chExt cx="3603427" cy="698379"/>
            </a:xfrm>
          </p:grpSpPr>
          <p:sp>
            <p:nvSpPr>
              <p:cNvPr name="Freeform 21" id="21"/>
              <p:cNvSpPr/>
              <p:nvPr/>
            </p:nvSpPr>
            <p:spPr>
              <a:xfrm flipH="false" flipV="false" rot="0">
                <a:off x="0" y="0"/>
                <a:ext cx="3603427" cy="698379"/>
              </a:xfrm>
              <a:custGeom>
                <a:avLst/>
                <a:gdLst/>
                <a:ahLst/>
                <a:cxnLst/>
                <a:rect r="r" b="b" t="t" l="l"/>
                <a:pathLst>
                  <a:path h="698379" w="3603427">
                    <a:moveTo>
                      <a:pt x="0" y="0"/>
                    </a:moveTo>
                    <a:lnTo>
                      <a:pt x="3603427" y="0"/>
                    </a:lnTo>
                    <a:lnTo>
                      <a:pt x="3603427" y="698379"/>
                    </a:lnTo>
                    <a:lnTo>
                      <a:pt x="0" y="698379"/>
                    </a:lnTo>
                    <a:close/>
                  </a:path>
                </a:pathLst>
              </a:custGeom>
              <a:solidFill>
                <a:srgbClr val="000000">
                  <a:alpha val="0"/>
                </a:srgbClr>
              </a:solidFill>
            </p:spPr>
          </p:sp>
          <p:sp>
            <p:nvSpPr>
              <p:cNvPr name="TextBox 22" id="22"/>
              <p:cNvSpPr txBox="true"/>
              <p:nvPr/>
            </p:nvSpPr>
            <p:spPr>
              <a:xfrm>
                <a:off x="0" y="-38100"/>
                <a:ext cx="3603427" cy="736479"/>
              </a:xfrm>
              <a:prstGeom prst="rect">
                <a:avLst/>
              </a:prstGeom>
            </p:spPr>
            <p:txBody>
              <a:bodyPr anchor="t" rtlCol="false" tIns="0" lIns="0" bIns="0" rIns="0"/>
              <a:lstStyle/>
              <a:p>
                <a:pPr algn="l">
                  <a:lnSpc>
                    <a:spcPts val="1894"/>
                  </a:lnSpc>
                </a:pPr>
                <a:r>
                  <a:rPr lang="en-US" sz="1533" b="true">
                    <a:solidFill>
                      <a:srgbClr val="233E7A"/>
                    </a:solidFill>
                    <a:latin typeface="Avenir Bold"/>
                    <a:ea typeface="Avenir Bold"/>
                    <a:cs typeface="Avenir Bold"/>
                    <a:sym typeface="Avenir Bold"/>
                  </a:rPr>
                  <a:t>Prototyping</a:t>
                </a:r>
              </a:p>
            </p:txBody>
          </p:sp>
        </p:grpSp>
        <p:grpSp>
          <p:nvGrpSpPr>
            <p:cNvPr name="Group 23" id="23"/>
            <p:cNvGrpSpPr/>
            <p:nvPr/>
          </p:nvGrpSpPr>
          <p:grpSpPr>
            <a:xfrm rot="0">
              <a:off x="999278" y="1408536"/>
              <a:ext cx="6052608" cy="310851"/>
              <a:chOff x="0" y="0"/>
              <a:chExt cx="11348640" cy="582846"/>
            </a:xfrm>
          </p:grpSpPr>
          <p:sp>
            <p:nvSpPr>
              <p:cNvPr name="Freeform 24" id="24"/>
              <p:cNvSpPr/>
              <p:nvPr/>
            </p:nvSpPr>
            <p:spPr>
              <a:xfrm flipH="false" flipV="false" rot="0">
                <a:off x="0" y="0"/>
                <a:ext cx="11348640" cy="582846"/>
              </a:xfrm>
              <a:custGeom>
                <a:avLst/>
                <a:gdLst/>
                <a:ahLst/>
                <a:cxnLst/>
                <a:rect r="r" b="b" t="t" l="l"/>
                <a:pathLst>
                  <a:path h="582846" w="11348640">
                    <a:moveTo>
                      <a:pt x="0" y="0"/>
                    </a:moveTo>
                    <a:lnTo>
                      <a:pt x="11348640" y="0"/>
                    </a:lnTo>
                    <a:lnTo>
                      <a:pt x="11348640" y="582846"/>
                    </a:lnTo>
                    <a:lnTo>
                      <a:pt x="0" y="582846"/>
                    </a:lnTo>
                    <a:close/>
                  </a:path>
                </a:pathLst>
              </a:custGeom>
              <a:solidFill>
                <a:srgbClr val="000000">
                  <a:alpha val="0"/>
                </a:srgbClr>
              </a:solidFill>
            </p:spPr>
          </p:sp>
          <p:sp>
            <p:nvSpPr>
              <p:cNvPr name="TextBox 25" id="25"/>
              <p:cNvSpPr txBox="true"/>
              <p:nvPr/>
            </p:nvSpPr>
            <p:spPr>
              <a:xfrm>
                <a:off x="0" y="-76200"/>
                <a:ext cx="11348640" cy="659046"/>
              </a:xfrm>
              <a:prstGeom prst="rect">
                <a:avLst/>
              </a:prstGeom>
            </p:spPr>
            <p:txBody>
              <a:bodyPr anchor="t" rtlCol="false" tIns="0" lIns="0" bIns="0" rIns="0"/>
              <a:lstStyle/>
              <a:p>
                <a:pPr algn="l">
                  <a:lnSpc>
                    <a:spcPts val="2070"/>
                  </a:lnSpc>
                </a:pPr>
                <a:r>
                  <a:rPr lang="en-US" sz="1299">
                    <a:solidFill>
                      <a:srgbClr val="233E7A"/>
                    </a:solidFill>
                    <a:latin typeface="Avenir"/>
                    <a:ea typeface="Avenir"/>
                    <a:cs typeface="Avenir"/>
                    <a:sym typeface="Avenir"/>
                  </a:rPr>
                  <a:t>Access to specialized infrastructure</a:t>
                </a:r>
              </a:p>
            </p:txBody>
          </p:sp>
        </p:grpSp>
        <p:sp>
          <p:nvSpPr>
            <p:cNvPr name="Freeform 26" id="26" descr="preencoded.png"/>
            <p:cNvSpPr/>
            <p:nvPr/>
          </p:nvSpPr>
          <p:spPr>
            <a:xfrm flipH="false" flipV="false" rot="0">
              <a:off x="0" y="1844887"/>
              <a:ext cx="768668" cy="922444"/>
            </a:xfrm>
            <a:custGeom>
              <a:avLst/>
              <a:gdLst/>
              <a:ahLst/>
              <a:cxnLst/>
              <a:rect r="r" b="b" t="t" l="l"/>
              <a:pathLst>
                <a:path h="922444" w="768668">
                  <a:moveTo>
                    <a:pt x="0" y="0"/>
                  </a:moveTo>
                  <a:lnTo>
                    <a:pt x="768668" y="0"/>
                  </a:lnTo>
                  <a:lnTo>
                    <a:pt x="768668" y="922444"/>
                  </a:lnTo>
                  <a:lnTo>
                    <a:pt x="0" y="922444"/>
                  </a:lnTo>
                  <a:lnTo>
                    <a:pt x="0" y="0"/>
                  </a:lnTo>
                  <a:close/>
                </a:path>
              </a:pathLst>
            </a:custGeom>
            <a:blipFill>
              <a:blip r:embed="rId6"/>
              <a:stretch>
                <a:fillRect l="0" t="-145" r="0" b="-145"/>
              </a:stretch>
            </a:blipFill>
          </p:spPr>
        </p:sp>
        <p:grpSp>
          <p:nvGrpSpPr>
            <p:cNvPr name="Group 27" id="27"/>
            <p:cNvGrpSpPr/>
            <p:nvPr/>
          </p:nvGrpSpPr>
          <p:grpSpPr>
            <a:xfrm rot="0">
              <a:off x="999278" y="1998556"/>
              <a:ext cx="1921828" cy="372469"/>
              <a:chOff x="0" y="0"/>
              <a:chExt cx="3603427" cy="698379"/>
            </a:xfrm>
          </p:grpSpPr>
          <p:sp>
            <p:nvSpPr>
              <p:cNvPr name="Freeform 28" id="28"/>
              <p:cNvSpPr/>
              <p:nvPr/>
            </p:nvSpPr>
            <p:spPr>
              <a:xfrm flipH="false" flipV="false" rot="0">
                <a:off x="0" y="0"/>
                <a:ext cx="3603427" cy="698379"/>
              </a:xfrm>
              <a:custGeom>
                <a:avLst/>
                <a:gdLst/>
                <a:ahLst/>
                <a:cxnLst/>
                <a:rect r="r" b="b" t="t" l="l"/>
                <a:pathLst>
                  <a:path h="698379" w="3603427">
                    <a:moveTo>
                      <a:pt x="0" y="0"/>
                    </a:moveTo>
                    <a:lnTo>
                      <a:pt x="3603427" y="0"/>
                    </a:lnTo>
                    <a:lnTo>
                      <a:pt x="3603427" y="698379"/>
                    </a:lnTo>
                    <a:lnTo>
                      <a:pt x="0" y="698379"/>
                    </a:lnTo>
                    <a:close/>
                  </a:path>
                </a:pathLst>
              </a:custGeom>
              <a:solidFill>
                <a:srgbClr val="000000">
                  <a:alpha val="0"/>
                </a:srgbClr>
              </a:solidFill>
            </p:spPr>
          </p:sp>
          <p:sp>
            <p:nvSpPr>
              <p:cNvPr name="TextBox 29" id="29"/>
              <p:cNvSpPr txBox="true"/>
              <p:nvPr/>
            </p:nvSpPr>
            <p:spPr>
              <a:xfrm>
                <a:off x="0" y="-38100"/>
                <a:ext cx="3603427" cy="736479"/>
              </a:xfrm>
              <a:prstGeom prst="rect">
                <a:avLst/>
              </a:prstGeom>
            </p:spPr>
            <p:txBody>
              <a:bodyPr anchor="t" rtlCol="false" tIns="0" lIns="0" bIns="0" rIns="0"/>
              <a:lstStyle/>
              <a:p>
                <a:pPr algn="l">
                  <a:lnSpc>
                    <a:spcPts val="1894"/>
                  </a:lnSpc>
                </a:pPr>
                <a:r>
                  <a:rPr lang="en-US" sz="1533" b="true">
                    <a:solidFill>
                      <a:srgbClr val="233E7A"/>
                    </a:solidFill>
                    <a:latin typeface="Avenir Bold"/>
                    <a:ea typeface="Avenir Bold"/>
                    <a:cs typeface="Avenir Bold"/>
                    <a:sym typeface="Avenir Bold"/>
                  </a:rPr>
                  <a:t>Production</a:t>
                </a:r>
              </a:p>
            </p:txBody>
          </p:sp>
        </p:grpSp>
        <p:grpSp>
          <p:nvGrpSpPr>
            <p:cNvPr name="Group 30" id="30"/>
            <p:cNvGrpSpPr/>
            <p:nvPr/>
          </p:nvGrpSpPr>
          <p:grpSpPr>
            <a:xfrm rot="0">
              <a:off x="999278" y="2330980"/>
              <a:ext cx="6052608" cy="310851"/>
              <a:chOff x="0" y="0"/>
              <a:chExt cx="11348640" cy="582846"/>
            </a:xfrm>
          </p:grpSpPr>
          <p:sp>
            <p:nvSpPr>
              <p:cNvPr name="Freeform 31" id="31"/>
              <p:cNvSpPr/>
              <p:nvPr/>
            </p:nvSpPr>
            <p:spPr>
              <a:xfrm flipH="false" flipV="false" rot="0">
                <a:off x="0" y="0"/>
                <a:ext cx="11348640" cy="582846"/>
              </a:xfrm>
              <a:custGeom>
                <a:avLst/>
                <a:gdLst/>
                <a:ahLst/>
                <a:cxnLst/>
                <a:rect r="r" b="b" t="t" l="l"/>
                <a:pathLst>
                  <a:path h="582846" w="11348640">
                    <a:moveTo>
                      <a:pt x="0" y="0"/>
                    </a:moveTo>
                    <a:lnTo>
                      <a:pt x="11348640" y="0"/>
                    </a:lnTo>
                    <a:lnTo>
                      <a:pt x="11348640" y="582846"/>
                    </a:lnTo>
                    <a:lnTo>
                      <a:pt x="0" y="582846"/>
                    </a:lnTo>
                    <a:close/>
                  </a:path>
                </a:pathLst>
              </a:custGeom>
              <a:solidFill>
                <a:srgbClr val="000000">
                  <a:alpha val="0"/>
                </a:srgbClr>
              </a:solidFill>
            </p:spPr>
          </p:sp>
          <p:sp>
            <p:nvSpPr>
              <p:cNvPr name="TextBox 32" id="32"/>
              <p:cNvSpPr txBox="true"/>
              <p:nvPr/>
            </p:nvSpPr>
            <p:spPr>
              <a:xfrm>
                <a:off x="0" y="-76200"/>
                <a:ext cx="11348640" cy="659046"/>
              </a:xfrm>
              <a:prstGeom prst="rect">
                <a:avLst/>
              </a:prstGeom>
            </p:spPr>
            <p:txBody>
              <a:bodyPr anchor="t" rtlCol="false" tIns="0" lIns="0" bIns="0" rIns="0"/>
              <a:lstStyle/>
              <a:p>
                <a:pPr algn="l">
                  <a:lnSpc>
                    <a:spcPts val="2070"/>
                  </a:lnSpc>
                </a:pPr>
                <a:r>
                  <a:rPr lang="en-US" sz="1299">
                    <a:solidFill>
                      <a:srgbClr val="233E7A"/>
                    </a:solidFill>
                    <a:latin typeface="Avenir"/>
                    <a:ea typeface="Avenir"/>
                    <a:cs typeface="Avenir"/>
                    <a:sym typeface="Avenir"/>
                  </a:rPr>
                  <a:t>Manufacturing capabilities and supply chain</a:t>
                </a:r>
              </a:p>
            </p:txBody>
          </p:sp>
        </p:grpSp>
        <p:sp>
          <p:nvSpPr>
            <p:cNvPr name="Freeform 33" id="33" descr="preencoded.png"/>
            <p:cNvSpPr/>
            <p:nvPr/>
          </p:nvSpPr>
          <p:spPr>
            <a:xfrm flipH="false" flipV="false" rot="0">
              <a:off x="0" y="2767330"/>
              <a:ext cx="768668" cy="922444"/>
            </a:xfrm>
            <a:custGeom>
              <a:avLst/>
              <a:gdLst/>
              <a:ahLst/>
              <a:cxnLst/>
              <a:rect r="r" b="b" t="t" l="l"/>
              <a:pathLst>
                <a:path h="922444" w="768668">
                  <a:moveTo>
                    <a:pt x="0" y="0"/>
                  </a:moveTo>
                  <a:lnTo>
                    <a:pt x="768668" y="0"/>
                  </a:lnTo>
                  <a:lnTo>
                    <a:pt x="768668" y="922443"/>
                  </a:lnTo>
                  <a:lnTo>
                    <a:pt x="0" y="922443"/>
                  </a:lnTo>
                  <a:lnTo>
                    <a:pt x="0" y="0"/>
                  </a:lnTo>
                  <a:close/>
                </a:path>
              </a:pathLst>
            </a:custGeom>
            <a:blipFill>
              <a:blip r:embed="rId7"/>
              <a:stretch>
                <a:fillRect l="0" t="-145" r="0" b="-145"/>
              </a:stretch>
            </a:blipFill>
          </p:spPr>
        </p:sp>
        <p:grpSp>
          <p:nvGrpSpPr>
            <p:cNvPr name="Group 34" id="34"/>
            <p:cNvGrpSpPr/>
            <p:nvPr/>
          </p:nvGrpSpPr>
          <p:grpSpPr>
            <a:xfrm rot="0">
              <a:off x="999278" y="2921000"/>
              <a:ext cx="1921828" cy="372469"/>
              <a:chOff x="0" y="0"/>
              <a:chExt cx="3603427" cy="698379"/>
            </a:xfrm>
          </p:grpSpPr>
          <p:sp>
            <p:nvSpPr>
              <p:cNvPr name="Freeform 35" id="35"/>
              <p:cNvSpPr/>
              <p:nvPr/>
            </p:nvSpPr>
            <p:spPr>
              <a:xfrm flipH="false" flipV="false" rot="0">
                <a:off x="0" y="0"/>
                <a:ext cx="3603427" cy="698379"/>
              </a:xfrm>
              <a:custGeom>
                <a:avLst/>
                <a:gdLst/>
                <a:ahLst/>
                <a:cxnLst/>
                <a:rect r="r" b="b" t="t" l="l"/>
                <a:pathLst>
                  <a:path h="698379" w="3603427">
                    <a:moveTo>
                      <a:pt x="0" y="0"/>
                    </a:moveTo>
                    <a:lnTo>
                      <a:pt x="3603427" y="0"/>
                    </a:lnTo>
                    <a:lnTo>
                      <a:pt x="3603427" y="698379"/>
                    </a:lnTo>
                    <a:lnTo>
                      <a:pt x="0" y="698379"/>
                    </a:lnTo>
                    <a:close/>
                  </a:path>
                </a:pathLst>
              </a:custGeom>
              <a:solidFill>
                <a:srgbClr val="000000">
                  <a:alpha val="0"/>
                </a:srgbClr>
              </a:solidFill>
            </p:spPr>
          </p:sp>
          <p:sp>
            <p:nvSpPr>
              <p:cNvPr name="TextBox 36" id="36"/>
              <p:cNvSpPr txBox="true"/>
              <p:nvPr/>
            </p:nvSpPr>
            <p:spPr>
              <a:xfrm>
                <a:off x="0" y="-38100"/>
                <a:ext cx="3603427" cy="736479"/>
              </a:xfrm>
              <a:prstGeom prst="rect">
                <a:avLst/>
              </a:prstGeom>
            </p:spPr>
            <p:txBody>
              <a:bodyPr anchor="t" rtlCol="false" tIns="0" lIns="0" bIns="0" rIns="0"/>
              <a:lstStyle/>
              <a:p>
                <a:pPr algn="l">
                  <a:lnSpc>
                    <a:spcPts val="1894"/>
                  </a:lnSpc>
                </a:pPr>
                <a:r>
                  <a:rPr lang="en-US" sz="1533" b="true">
                    <a:solidFill>
                      <a:srgbClr val="233E7A"/>
                    </a:solidFill>
                    <a:latin typeface="Avenir Bold"/>
                    <a:ea typeface="Avenir Bold"/>
                    <a:cs typeface="Avenir Bold"/>
                    <a:sym typeface="Avenir Bold"/>
                  </a:rPr>
                  <a:t>Market Launch</a:t>
                </a:r>
              </a:p>
            </p:txBody>
          </p:sp>
        </p:grpSp>
        <p:grpSp>
          <p:nvGrpSpPr>
            <p:cNvPr name="Group 37" id="37"/>
            <p:cNvGrpSpPr/>
            <p:nvPr/>
          </p:nvGrpSpPr>
          <p:grpSpPr>
            <a:xfrm rot="0">
              <a:off x="999278" y="3253423"/>
              <a:ext cx="6052608" cy="310851"/>
              <a:chOff x="0" y="0"/>
              <a:chExt cx="11348640" cy="582846"/>
            </a:xfrm>
          </p:grpSpPr>
          <p:sp>
            <p:nvSpPr>
              <p:cNvPr name="Freeform 38" id="38"/>
              <p:cNvSpPr/>
              <p:nvPr/>
            </p:nvSpPr>
            <p:spPr>
              <a:xfrm flipH="false" flipV="false" rot="0">
                <a:off x="0" y="0"/>
                <a:ext cx="11348640" cy="582846"/>
              </a:xfrm>
              <a:custGeom>
                <a:avLst/>
                <a:gdLst/>
                <a:ahLst/>
                <a:cxnLst/>
                <a:rect r="r" b="b" t="t" l="l"/>
                <a:pathLst>
                  <a:path h="582846" w="11348640">
                    <a:moveTo>
                      <a:pt x="0" y="0"/>
                    </a:moveTo>
                    <a:lnTo>
                      <a:pt x="11348640" y="0"/>
                    </a:lnTo>
                    <a:lnTo>
                      <a:pt x="11348640" y="582846"/>
                    </a:lnTo>
                    <a:lnTo>
                      <a:pt x="0" y="582846"/>
                    </a:lnTo>
                    <a:close/>
                  </a:path>
                </a:pathLst>
              </a:custGeom>
              <a:solidFill>
                <a:srgbClr val="000000">
                  <a:alpha val="0"/>
                </a:srgbClr>
              </a:solidFill>
            </p:spPr>
          </p:sp>
          <p:sp>
            <p:nvSpPr>
              <p:cNvPr name="TextBox 39" id="39"/>
              <p:cNvSpPr txBox="true"/>
              <p:nvPr/>
            </p:nvSpPr>
            <p:spPr>
              <a:xfrm>
                <a:off x="0" y="-76200"/>
                <a:ext cx="11348640" cy="659046"/>
              </a:xfrm>
              <a:prstGeom prst="rect">
                <a:avLst/>
              </a:prstGeom>
            </p:spPr>
            <p:txBody>
              <a:bodyPr anchor="t" rtlCol="false" tIns="0" lIns="0" bIns="0" rIns="0"/>
              <a:lstStyle/>
              <a:p>
                <a:pPr algn="l">
                  <a:lnSpc>
                    <a:spcPts val="2070"/>
                  </a:lnSpc>
                </a:pPr>
                <a:r>
                  <a:rPr lang="en-US" sz="1299">
                    <a:solidFill>
                      <a:srgbClr val="233E7A"/>
                    </a:solidFill>
                    <a:latin typeface="Avenir"/>
                    <a:ea typeface="Avenir"/>
                    <a:cs typeface="Avenir"/>
                    <a:sym typeface="Avenir"/>
                  </a:rPr>
                  <a:t>Proximity to target customers</a:t>
                </a:r>
              </a:p>
            </p:txBody>
          </p:sp>
        </p:grpSp>
        <p:sp>
          <p:nvSpPr>
            <p:cNvPr name="TextBox 40" id="40"/>
            <p:cNvSpPr txBox="true"/>
            <p:nvPr/>
          </p:nvSpPr>
          <p:spPr>
            <a:xfrm rot="0">
              <a:off x="632642" y="2761888"/>
              <a:ext cx="4881071" cy="574767"/>
            </a:xfrm>
            <a:prstGeom prst="rect">
              <a:avLst/>
            </a:prstGeom>
          </p:spPr>
          <p:txBody>
            <a:bodyPr anchor="t" rtlCol="false" tIns="0" lIns="0" bIns="0" rIns="0">
              <a:spAutoFit/>
            </a:bodyPr>
            <a:lstStyle/>
            <a:p>
              <a:pPr algn="l" marL="262542" indent="-131271" lvl="1">
                <a:lnSpc>
                  <a:spcPts val="1702"/>
                </a:lnSpc>
                <a:buFont typeface="Arial"/>
                <a:buChar char="•"/>
              </a:pPr>
              <a:r>
                <a:rPr lang="en-US" sz="1216">
                  <a:solidFill>
                    <a:srgbClr val="FFFFFF"/>
                  </a:solidFill>
                  <a:latin typeface="Avenir"/>
                  <a:ea typeface="Avenir"/>
                  <a:cs typeface="Avenir"/>
                  <a:sym typeface="Avenir"/>
                </a:rPr>
                <a:t>Lorem ipsumLorem ipsumLorem ipsumLorem ipsumLorem ipsumLorem ipsumLorem </a:t>
              </a:r>
            </a:p>
          </p:txBody>
        </p:sp>
      </p:grpSp>
      <p:grpSp>
        <p:nvGrpSpPr>
          <p:cNvPr name="Group 41" id="41"/>
          <p:cNvGrpSpPr/>
          <p:nvPr/>
        </p:nvGrpSpPr>
        <p:grpSpPr>
          <a:xfrm rot="0">
            <a:off x="5214302" y="3427989"/>
            <a:ext cx="4144455" cy="2767330"/>
            <a:chOff x="0" y="0"/>
            <a:chExt cx="728639" cy="486526"/>
          </a:xfrm>
        </p:grpSpPr>
        <p:sp>
          <p:nvSpPr>
            <p:cNvPr name="Freeform 42" id="42"/>
            <p:cNvSpPr/>
            <p:nvPr/>
          </p:nvSpPr>
          <p:spPr>
            <a:xfrm flipH="false" flipV="false" rot="0">
              <a:off x="0" y="0"/>
              <a:ext cx="728639" cy="486526"/>
            </a:xfrm>
            <a:custGeom>
              <a:avLst/>
              <a:gdLst/>
              <a:ahLst/>
              <a:cxnLst/>
              <a:rect r="r" b="b" t="t" l="l"/>
              <a:pathLst>
                <a:path h="486526" w="728639">
                  <a:moveTo>
                    <a:pt x="0" y="0"/>
                  </a:moveTo>
                  <a:lnTo>
                    <a:pt x="728639" y="0"/>
                  </a:lnTo>
                  <a:lnTo>
                    <a:pt x="728639" y="486526"/>
                  </a:lnTo>
                  <a:lnTo>
                    <a:pt x="0" y="486526"/>
                  </a:lnTo>
                  <a:close/>
                </a:path>
              </a:pathLst>
            </a:custGeom>
            <a:solidFill>
              <a:srgbClr val="016EB5"/>
            </a:solidFill>
          </p:spPr>
        </p:sp>
        <p:sp>
          <p:nvSpPr>
            <p:cNvPr name="TextBox 43" id="43"/>
            <p:cNvSpPr txBox="true"/>
            <p:nvPr/>
          </p:nvSpPr>
          <p:spPr>
            <a:xfrm>
              <a:off x="0" y="-28575"/>
              <a:ext cx="728639" cy="515101"/>
            </a:xfrm>
            <a:prstGeom prst="rect">
              <a:avLst/>
            </a:prstGeom>
          </p:spPr>
          <p:txBody>
            <a:bodyPr anchor="ctr" rtlCol="false" tIns="33783" lIns="33783" bIns="33783" rIns="33783"/>
            <a:lstStyle/>
            <a:p>
              <a:pPr algn="ctr">
                <a:lnSpc>
                  <a:spcPts val="2143"/>
                </a:lnSpc>
                <a:spcBef>
                  <a:spcPct val="0"/>
                </a:spcBef>
              </a:pPr>
            </a:p>
          </p:txBody>
        </p:sp>
      </p:grpSp>
      <p:sp>
        <p:nvSpPr>
          <p:cNvPr name="TextBox 44" id="44"/>
          <p:cNvSpPr txBox="true"/>
          <p:nvPr/>
        </p:nvSpPr>
        <p:spPr>
          <a:xfrm rot="0">
            <a:off x="5325822" y="3503817"/>
            <a:ext cx="3921415" cy="2597378"/>
          </a:xfrm>
          <a:prstGeom prst="rect">
            <a:avLst/>
          </a:prstGeom>
        </p:spPr>
        <p:txBody>
          <a:bodyPr anchor="t" rtlCol="false" tIns="0" lIns="0" bIns="0" rIns="0">
            <a:spAutoFit/>
          </a:bodyPr>
          <a:lstStyle/>
          <a:p>
            <a:pPr algn="ctr">
              <a:lnSpc>
                <a:spcPts val="2262"/>
              </a:lnSpc>
              <a:spcBef>
                <a:spcPct val="0"/>
              </a:spcBef>
            </a:pPr>
            <a:r>
              <a:rPr lang="en-US" b="true" sz="1616">
                <a:solidFill>
                  <a:srgbClr val="FFFFFF"/>
                </a:solidFill>
                <a:latin typeface="Avenir Bold"/>
                <a:ea typeface="Avenir Bold"/>
                <a:cs typeface="Avenir Bold"/>
                <a:sym typeface="Avenir Bold"/>
              </a:rPr>
              <a:t>Developing new products is not just a technical or marketing decision but a deeply geostrategic one. It often involves establishing new production plants, R&amp;D centers, marketing offices, and ensuring proximity to talent hubs or technology clusters. The local ecosystem can either facilitate or limit innovation potential.</a:t>
            </a:r>
          </a:p>
        </p:txBody>
      </p:sp>
      <p:sp>
        <p:nvSpPr>
          <p:cNvPr name="Freeform 45" id="45"/>
          <p:cNvSpPr/>
          <p:nvPr/>
        </p:nvSpPr>
        <p:spPr>
          <a:xfrm flipH="true" flipV="false" rot="-10800000">
            <a:off x="7162023" y="0"/>
            <a:ext cx="2609523" cy="2124807"/>
          </a:xfrm>
          <a:custGeom>
            <a:avLst/>
            <a:gdLst/>
            <a:ahLst/>
            <a:cxnLst/>
            <a:rect r="r" b="b" t="t" l="l"/>
            <a:pathLst>
              <a:path h="2124807" w="2609523">
                <a:moveTo>
                  <a:pt x="2609523" y="0"/>
                </a:moveTo>
                <a:lnTo>
                  <a:pt x="0" y="0"/>
                </a:lnTo>
                <a:lnTo>
                  <a:pt x="0" y="2124807"/>
                </a:lnTo>
                <a:lnTo>
                  <a:pt x="2609523" y="2124807"/>
                </a:lnTo>
                <a:lnTo>
                  <a:pt x="2609523" y="0"/>
                </a:lnTo>
                <a:close/>
              </a:path>
            </a:pathLst>
          </a:custGeom>
          <a:blipFill>
            <a:blip r:embed="rId8"/>
            <a:stretch>
              <a:fillRect l="0" t="-45" r="0" b="-45"/>
            </a:stretch>
          </a:blipFill>
        </p:spPr>
      </p:sp>
      <p:sp>
        <p:nvSpPr>
          <p:cNvPr name="Freeform 46" id="46"/>
          <p:cNvSpPr/>
          <p:nvPr/>
        </p:nvSpPr>
        <p:spPr>
          <a:xfrm flipH="false" flipV="false" rot="0">
            <a:off x="3638732" y="280129"/>
            <a:ext cx="2978153" cy="629031"/>
          </a:xfrm>
          <a:custGeom>
            <a:avLst/>
            <a:gdLst/>
            <a:ahLst/>
            <a:cxnLst/>
            <a:rect r="r" b="b" t="t" l="l"/>
            <a:pathLst>
              <a:path h="629031" w="2978153">
                <a:moveTo>
                  <a:pt x="0" y="0"/>
                </a:moveTo>
                <a:lnTo>
                  <a:pt x="2978153" y="0"/>
                </a:lnTo>
                <a:lnTo>
                  <a:pt x="2978153" y="629031"/>
                </a:lnTo>
                <a:lnTo>
                  <a:pt x="0" y="629031"/>
                </a:lnTo>
                <a:lnTo>
                  <a:pt x="0" y="0"/>
                </a:lnTo>
                <a:close/>
              </a:path>
            </a:pathLst>
          </a:custGeom>
          <a:blipFill>
            <a:blip r:embed="rId9"/>
            <a:stretch>
              <a:fillRect l="0" t="-45" r="0" b="-45"/>
            </a:stretch>
          </a:blipFill>
        </p:spPr>
      </p:sp>
      <p:sp>
        <p:nvSpPr>
          <p:cNvPr name="Freeform 47" id="47"/>
          <p:cNvSpPr/>
          <p:nvPr/>
        </p:nvSpPr>
        <p:spPr>
          <a:xfrm flipH="false" flipV="false" rot="0">
            <a:off x="234150" y="332279"/>
            <a:ext cx="2338383" cy="614981"/>
          </a:xfrm>
          <a:custGeom>
            <a:avLst/>
            <a:gdLst/>
            <a:ahLst/>
            <a:cxnLst/>
            <a:rect r="r" b="b" t="t" l="l"/>
            <a:pathLst>
              <a:path h="614981" w="2338383">
                <a:moveTo>
                  <a:pt x="0" y="0"/>
                </a:moveTo>
                <a:lnTo>
                  <a:pt x="2338382" y="0"/>
                </a:lnTo>
                <a:lnTo>
                  <a:pt x="2338382" y="614981"/>
                </a:lnTo>
                <a:lnTo>
                  <a:pt x="0" y="614981"/>
                </a:lnTo>
                <a:lnTo>
                  <a:pt x="0" y="0"/>
                </a:lnTo>
                <a:close/>
              </a:path>
            </a:pathLst>
          </a:custGeom>
          <a:blipFill>
            <a:blip r:embed="rId10"/>
            <a:stretch>
              <a:fillRect l="-9843" t="-117544" r="-12372" b="-128542"/>
            </a:stretch>
          </a:blipFill>
        </p:spPr>
      </p:sp>
      <p:sp>
        <p:nvSpPr>
          <p:cNvPr name="Freeform 48" id="48"/>
          <p:cNvSpPr/>
          <p:nvPr/>
        </p:nvSpPr>
        <p:spPr>
          <a:xfrm flipH="false" flipV="false" rot="0">
            <a:off x="77753" y="6698948"/>
            <a:ext cx="1228324" cy="384960"/>
          </a:xfrm>
          <a:custGeom>
            <a:avLst/>
            <a:gdLst/>
            <a:ahLst/>
            <a:cxnLst/>
            <a:rect r="r" b="b" t="t" l="l"/>
            <a:pathLst>
              <a:path h="384960" w="1228324">
                <a:moveTo>
                  <a:pt x="0" y="0"/>
                </a:moveTo>
                <a:lnTo>
                  <a:pt x="1228324" y="0"/>
                </a:lnTo>
                <a:lnTo>
                  <a:pt x="1228324" y="384959"/>
                </a:lnTo>
                <a:lnTo>
                  <a:pt x="0" y="384959"/>
                </a:lnTo>
                <a:lnTo>
                  <a:pt x="0" y="0"/>
                </a:lnTo>
                <a:close/>
              </a:path>
            </a:pathLst>
          </a:custGeom>
          <a:blipFill>
            <a:blip r:embed="rId3"/>
            <a:stretch>
              <a:fillRect l="0" t="-63" r="0" b="-63"/>
            </a:stretch>
          </a:blipFill>
        </p:spPr>
      </p:sp>
      <p:grpSp>
        <p:nvGrpSpPr>
          <p:cNvPr name="Group 49" id="49"/>
          <p:cNvGrpSpPr/>
          <p:nvPr/>
        </p:nvGrpSpPr>
        <p:grpSpPr>
          <a:xfrm rot="0">
            <a:off x="8973" y="6569225"/>
            <a:ext cx="9753600" cy="754910"/>
            <a:chOff x="0" y="0"/>
            <a:chExt cx="13004800" cy="1006547"/>
          </a:xfrm>
        </p:grpSpPr>
        <p:grpSp>
          <p:nvGrpSpPr>
            <p:cNvPr name="Group 50" id="50"/>
            <p:cNvGrpSpPr/>
            <p:nvPr/>
          </p:nvGrpSpPr>
          <p:grpSpPr>
            <a:xfrm rot="0">
              <a:off x="0" y="0"/>
              <a:ext cx="13004800" cy="1006547"/>
              <a:chOff x="0" y="0"/>
              <a:chExt cx="3495470" cy="270543"/>
            </a:xfrm>
          </p:grpSpPr>
          <p:sp>
            <p:nvSpPr>
              <p:cNvPr name="Freeform 51" id="51"/>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52" id="52"/>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53" id="53"/>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3"/>
              <a:stretch>
                <a:fillRect l="0" t="-6263" r="0" b="-6263"/>
              </a:stretch>
            </a:blipFill>
          </p:spPr>
        </p:sp>
        <p:sp>
          <p:nvSpPr>
            <p:cNvPr name="Freeform 54" id="54"/>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11"/>
              <a:stretch>
                <a:fillRect l="0" t="-6263" r="0" b="-6263"/>
              </a:stretch>
            </a:blipFill>
          </p:spPr>
        </p:sp>
        <p:grpSp>
          <p:nvGrpSpPr>
            <p:cNvPr name="Group 55" id="55"/>
            <p:cNvGrpSpPr/>
            <p:nvPr/>
          </p:nvGrpSpPr>
          <p:grpSpPr>
            <a:xfrm rot="0">
              <a:off x="1748214" y="0"/>
              <a:ext cx="8787340" cy="1006547"/>
              <a:chOff x="0" y="0"/>
              <a:chExt cx="2361888" cy="270543"/>
            </a:xfrm>
          </p:grpSpPr>
          <p:sp>
            <p:nvSpPr>
              <p:cNvPr name="Freeform 56" id="56"/>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57" id="57"/>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58" id="58"/>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2"/>
              <a:stretch>
                <a:fillRect l="0" t="-6263" r="0" b="-6263"/>
              </a:stretch>
            </a:blipFill>
          </p:spPr>
        </p:sp>
        <p:sp>
          <p:nvSpPr>
            <p:cNvPr name="Freeform 59" id="59"/>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3"/>
              <a:stretch>
                <a:fillRect l="-807" t="-9330" r="0" b="-15070"/>
              </a:stretch>
            </a:blipFill>
          </p:spPr>
        </p:sp>
        <p:sp>
          <p:nvSpPr>
            <p:cNvPr name="Freeform 60" id="60"/>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4"/>
              <a:stretch>
                <a:fillRect l="0" t="-372" r="0" b="0"/>
              </a:stretch>
            </a:blipFill>
          </p:spPr>
        </p:sp>
        <p:sp>
          <p:nvSpPr>
            <p:cNvPr name="Freeform 61" id="61"/>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5"/>
              <a:stretch>
                <a:fillRect l="0" t="-6263" r="0" b="-6263"/>
              </a:stretch>
            </a:blipFill>
          </p:spPr>
        </p:sp>
        <p:sp>
          <p:nvSpPr>
            <p:cNvPr name="Freeform 62" id="62"/>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6"/>
              <a:stretch>
                <a:fillRect l="0" t="-6263" r="0" b="-6263"/>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7217" t="-1069" r="-17217" b="-1069"/>
            </a:stretch>
          </a:blipFill>
        </p:spPr>
      </p:sp>
      <p:sp>
        <p:nvSpPr>
          <p:cNvPr name="Freeform 3" id="3"/>
          <p:cNvSpPr/>
          <p:nvPr/>
        </p:nvSpPr>
        <p:spPr>
          <a:xfrm flipH="true" flipV="false" rot="-10800000">
            <a:off x="7146475" y="33859"/>
            <a:ext cx="2607125" cy="2124807"/>
          </a:xfrm>
          <a:custGeom>
            <a:avLst/>
            <a:gdLst/>
            <a:ahLst/>
            <a:cxnLst/>
            <a:rect r="r" b="b" t="t" l="l"/>
            <a:pathLst>
              <a:path h="2124807" w="2607125">
                <a:moveTo>
                  <a:pt x="2607125" y="0"/>
                </a:moveTo>
                <a:lnTo>
                  <a:pt x="0" y="0"/>
                </a:lnTo>
                <a:lnTo>
                  <a:pt x="0" y="2124806"/>
                </a:lnTo>
                <a:lnTo>
                  <a:pt x="2607125" y="2124806"/>
                </a:lnTo>
                <a:lnTo>
                  <a:pt x="2607125" y="0"/>
                </a:lnTo>
                <a:close/>
              </a:path>
            </a:pathLst>
          </a:custGeom>
          <a:blipFill>
            <a:blip r:embed="rId3"/>
            <a:stretch>
              <a:fillRect l="0" t="0" r="0" b="0"/>
            </a:stretch>
          </a:blipFill>
        </p:spPr>
      </p:sp>
      <p:sp>
        <p:nvSpPr>
          <p:cNvPr name="Freeform 4" id="4"/>
          <p:cNvSpPr/>
          <p:nvPr/>
        </p:nvSpPr>
        <p:spPr>
          <a:xfrm flipH="false" flipV="false" rot="0">
            <a:off x="3698328" y="433373"/>
            <a:ext cx="2975416" cy="629031"/>
          </a:xfrm>
          <a:custGeom>
            <a:avLst/>
            <a:gdLst/>
            <a:ahLst/>
            <a:cxnLst/>
            <a:rect r="r" b="b" t="t" l="l"/>
            <a:pathLst>
              <a:path h="629031" w="2975416">
                <a:moveTo>
                  <a:pt x="0" y="0"/>
                </a:moveTo>
                <a:lnTo>
                  <a:pt x="2975416" y="0"/>
                </a:lnTo>
                <a:lnTo>
                  <a:pt x="2975416" y="629030"/>
                </a:lnTo>
                <a:lnTo>
                  <a:pt x="0" y="629030"/>
                </a:lnTo>
                <a:lnTo>
                  <a:pt x="0" y="0"/>
                </a:lnTo>
                <a:close/>
              </a:path>
            </a:pathLst>
          </a:custGeom>
          <a:blipFill>
            <a:blip r:embed="rId4"/>
            <a:stretch>
              <a:fillRect l="0" t="0" r="0" b="0"/>
            </a:stretch>
          </a:blipFill>
        </p:spPr>
      </p:sp>
      <p:sp>
        <p:nvSpPr>
          <p:cNvPr name="Freeform 5" id="5"/>
          <p:cNvSpPr/>
          <p:nvPr/>
        </p:nvSpPr>
        <p:spPr>
          <a:xfrm flipH="false" flipV="false" rot="0">
            <a:off x="224970" y="481281"/>
            <a:ext cx="2336233" cy="614981"/>
          </a:xfrm>
          <a:custGeom>
            <a:avLst/>
            <a:gdLst/>
            <a:ahLst/>
            <a:cxnLst/>
            <a:rect r="r" b="b" t="t" l="l"/>
            <a:pathLst>
              <a:path h="614981" w="2336233">
                <a:moveTo>
                  <a:pt x="0" y="0"/>
                </a:moveTo>
                <a:lnTo>
                  <a:pt x="2336233" y="0"/>
                </a:lnTo>
                <a:lnTo>
                  <a:pt x="2336233" y="614981"/>
                </a:lnTo>
                <a:lnTo>
                  <a:pt x="0" y="614981"/>
                </a:lnTo>
                <a:lnTo>
                  <a:pt x="0" y="0"/>
                </a:lnTo>
                <a:close/>
              </a:path>
            </a:pathLst>
          </a:custGeom>
          <a:blipFill>
            <a:blip r:embed="rId5"/>
            <a:stretch>
              <a:fillRect l="-10173" t="-118313" r="-12716" b="-129361"/>
            </a:stretch>
          </a:blipFill>
        </p:spPr>
      </p:sp>
      <p:sp>
        <p:nvSpPr>
          <p:cNvPr name="Freeform 6" id="6"/>
          <p:cNvSpPr/>
          <p:nvPr/>
        </p:nvSpPr>
        <p:spPr>
          <a:xfrm flipH="false" flipV="false" rot="0">
            <a:off x="8200935" y="2017526"/>
            <a:ext cx="498204" cy="646669"/>
          </a:xfrm>
          <a:custGeom>
            <a:avLst/>
            <a:gdLst/>
            <a:ahLst/>
            <a:cxnLst/>
            <a:rect r="r" b="b" t="t" l="l"/>
            <a:pathLst>
              <a:path h="646669" w="498204">
                <a:moveTo>
                  <a:pt x="0" y="0"/>
                </a:moveTo>
                <a:lnTo>
                  <a:pt x="498205" y="0"/>
                </a:lnTo>
                <a:lnTo>
                  <a:pt x="498205" y="646669"/>
                </a:lnTo>
                <a:lnTo>
                  <a:pt x="0" y="646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86658" y="2395362"/>
            <a:ext cx="3449361" cy="268833"/>
          </a:xfrm>
          <a:prstGeom prst="rect">
            <a:avLst/>
          </a:prstGeom>
        </p:spPr>
        <p:txBody>
          <a:bodyPr anchor="t" rtlCol="false" tIns="0" lIns="0" bIns="0" rIns="0">
            <a:spAutoFit/>
          </a:bodyPr>
          <a:lstStyle/>
          <a:p>
            <a:pPr algn="l">
              <a:lnSpc>
                <a:spcPts val="1982"/>
              </a:lnSpc>
              <a:spcBef>
                <a:spcPct val="0"/>
              </a:spcBef>
            </a:pPr>
            <a:r>
              <a:rPr lang="en-US" b="true" sz="1416">
                <a:solidFill>
                  <a:srgbClr val="FFFFFF"/>
                </a:solidFill>
                <a:latin typeface="Avenir Bold"/>
                <a:ea typeface="Avenir Bold"/>
                <a:cs typeface="Avenir Bold"/>
                <a:sym typeface="Avenir Bold"/>
              </a:rPr>
              <a:t>Lorem ipsum</a:t>
            </a:r>
          </a:p>
        </p:txBody>
      </p:sp>
      <p:grpSp>
        <p:nvGrpSpPr>
          <p:cNvPr name="Group 8" id="8"/>
          <p:cNvGrpSpPr/>
          <p:nvPr/>
        </p:nvGrpSpPr>
        <p:grpSpPr>
          <a:xfrm rot="0">
            <a:off x="8973" y="6569225"/>
            <a:ext cx="9753600" cy="754910"/>
            <a:chOff x="0" y="0"/>
            <a:chExt cx="13004800" cy="1006547"/>
          </a:xfrm>
        </p:grpSpPr>
        <p:grpSp>
          <p:nvGrpSpPr>
            <p:cNvPr name="Group 9" id="9"/>
            <p:cNvGrpSpPr/>
            <p:nvPr/>
          </p:nvGrpSpPr>
          <p:grpSpPr>
            <a:xfrm rot="0">
              <a:off x="0" y="0"/>
              <a:ext cx="13004800" cy="1006547"/>
              <a:chOff x="0" y="0"/>
              <a:chExt cx="3495470" cy="270543"/>
            </a:xfrm>
          </p:grpSpPr>
          <p:sp>
            <p:nvSpPr>
              <p:cNvPr name="Freeform 10" id="10"/>
              <p:cNvSpPr/>
              <p:nvPr/>
            </p:nvSpPr>
            <p:spPr>
              <a:xfrm flipH="false" flipV="false" rot="0">
                <a:off x="0" y="0"/>
                <a:ext cx="3495470" cy="270543"/>
              </a:xfrm>
              <a:custGeom>
                <a:avLst/>
                <a:gdLst/>
                <a:ahLst/>
                <a:cxnLst/>
                <a:rect r="r" b="b" t="t" l="l"/>
                <a:pathLst>
                  <a:path h="270543" w="3495470">
                    <a:moveTo>
                      <a:pt x="0" y="0"/>
                    </a:moveTo>
                    <a:lnTo>
                      <a:pt x="3495470" y="0"/>
                    </a:lnTo>
                    <a:lnTo>
                      <a:pt x="3495470" y="270543"/>
                    </a:lnTo>
                    <a:lnTo>
                      <a:pt x="0" y="270543"/>
                    </a:lnTo>
                    <a:close/>
                  </a:path>
                </a:pathLst>
              </a:custGeom>
              <a:solidFill>
                <a:srgbClr val="233E7A"/>
              </a:solidFill>
            </p:spPr>
          </p:sp>
          <p:sp>
            <p:nvSpPr>
              <p:cNvPr name="TextBox 11" id="11"/>
              <p:cNvSpPr txBox="true"/>
              <p:nvPr/>
            </p:nvSpPr>
            <p:spPr>
              <a:xfrm>
                <a:off x="0" y="-57150"/>
                <a:ext cx="3495470" cy="327693"/>
              </a:xfrm>
              <a:prstGeom prst="rect">
                <a:avLst/>
              </a:prstGeom>
            </p:spPr>
            <p:txBody>
              <a:bodyPr anchor="ctr" rtlCol="false" tIns="50800" lIns="50800" bIns="50800" rIns="50800"/>
              <a:lstStyle/>
              <a:p>
                <a:pPr algn="ctr">
                  <a:lnSpc>
                    <a:spcPts val="1982"/>
                  </a:lnSpc>
                </a:pPr>
              </a:p>
            </p:txBody>
          </p:sp>
        </p:grpSp>
        <p:sp>
          <p:nvSpPr>
            <p:cNvPr name="Freeform 12" id="12"/>
            <p:cNvSpPr/>
            <p:nvPr/>
          </p:nvSpPr>
          <p:spPr>
            <a:xfrm flipH="false" flipV="false" rot="0">
              <a:off x="91622" y="305631"/>
              <a:ext cx="1636259" cy="456302"/>
            </a:xfrm>
            <a:custGeom>
              <a:avLst/>
              <a:gdLst/>
              <a:ahLst/>
              <a:cxnLst/>
              <a:rect r="r" b="b" t="t" l="l"/>
              <a:pathLst>
                <a:path h="456302" w="1636259">
                  <a:moveTo>
                    <a:pt x="0" y="0"/>
                  </a:moveTo>
                  <a:lnTo>
                    <a:pt x="1636260" y="0"/>
                  </a:lnTo>
                  <a:lnTo>
                    <a:pt x="1636260" y="456301"/>
                  </a:lnTo>
                  <a:lnTo>
                    <a:pt x="0" y="456301"/>
                  </a:lnTo>
                  <a:lnTo>
                    <a:pt x="0" y="0"/>
                  </a:lnTo>
                  <a:close/>
                </a:path>
              </a:pathLst>
            </a:custGeom>
            <a:blipFill>
              <a:blip r:embed="rId8"/>
              <a:stretch>
                <a:fillRect l="0" t="-6263" r="0" b="-6263"/>
              </a:stretch>
            </a:blipFill>
          </p:spPr>
        </p:sp>
        <p:sp>
          <p:nvSpPr>
            <p:cNvPr name="Freeform 13" id="13"/>
            <p:cNvSpPr/>
            <p:nvPr/>
          </p:nvSpPr>
          <p:spPr>
            <a:xfrm flipH="false" flipV="false" rot="0">
              <a:off x="10595884" y="206914"/>
              <a:ext cx="2135424" cy="635987"/>
            </a:xfrm>
            <a:custGeom>
              <a:avLst/>
              <a:gdLst/>
              <a:ahLst/>
              <a:cxnLst/>
              <a:rect r="r" b="b" t="t" l="l"/>
              <a:pathLst>
                <a:path h="635987" w="2135424">
                  <a:moveTo>
                    <a:pt x="0" y="0"/>
                  </a:moveTo>
                  <a:lnTo>
                    <a:pt x="2135423" y="0"/>
                  </a:lnTo>
                  <a:lnTo>
                    <a:pt x="2135423" y="635986"/>
                  </a:lnTo>
                  <a:lnTo>
                    <a:pt x="0" y="635986"/>
                  </a:lnTo>
                  <a:lnTo>
                    <a:pt x="0" y="0"/>
                  </a:lnTo>
                  <a:close/>
                </a:path>
              </a:pathLst>
            </a:custGeom>
            <a:blipFill>
              <a:blip r:embed="rId9"/>
              <a:stretch>
                <a:fillRect l="0" t="-6263" r="0" b="-6263"/>
              </a:stretch>
            </a:blipFill>
          </p:spPr>
        </p:sp>
        <p:grpSp>
          <p:nvGrpSpPr>
            <p:cNvPr name="Group 14" id="14"/>
            <p:cNvGrpSpPr/>
            <p:nvPr/>
          </p:nvGrpSpPr>
          <p:grpSpPr>
            <a:xfrm rot="0">
              <a:off x="1748214" y="0"/>
              <a:ext cx="8787340" cy="1006547"/>
              <a:chOff x="0" y="0"/>
              <a:chExt cx="2361888" cy="270543"/>
            </a:xfrm>
          </p:grpSpPr>
          <p:sp>
            <p:nvSpPr>
              <p:cNvPr name="Freeform 15" id="15"/>
              <p:cNvSpPr/>
              <p:nvPr/>
            </p:nvSpPr>
            <p:spPr>
              <a:xfrm flipH="false" flipV="false" rot="0">
                <a:off x="0" y="0"/>
                <a:ext cx="2361888" cy="270543"/>
              </a:xfrm>
              <a:custGeom>
                <a:avLst/>
                <a:gdLst/>
                <a:ahLst/>
                <a:cxnLst/>
                <a:rect r="r" b="b" t="t" l="l"/>
                <a:pathLst>
                  <a:path h="270543" w="2361888">
                    <a:moveTo>
                      <a:pt x="0" y="0"/>
                    </a:moveTo>
                    <a:lnTo>
                      <a:pt x="2361888" y="0"/>
                    </a:lnTo>
                    <a:lnTo>
                      <a:pt x="2361888" y="270543"/>
                    </a:lnTo>
                    <a:lnTo>
                      <a:pt x="0" y="270543"/>
                    </a:lnTo>
                    <a:close/>
                  </a:path>
                </a:pathLst>
              </a:custGeom>
              <a:solidFill>
                <a:srgbClr val="FFFFFF"/>
              </a:solidFill>
            </p:spPr>
          </p:sp>
          <p:sp>
            <p:nvSpPr>
              <p:cNvPr name="TextBox 16" id="16"/>
              <p:cNvSpPr txBox="true"/>
              <p:nvPr/>
            </p:nvSpPr>
            <p:spPr>
              <a:xfrm>
                <a:off x="0" y="-57150"/>
                <a:ext cx="2361888" cy="327693"/>
              </a:xfrm>
              <a:prstGeom prst="rect">
                <a:avLst/>
              </a:prstGeom>
            </p:spPr>
            <p:txBody>
              <a:bodyPr anchor="ctr" rtlCol="false" tIns="50800" lIns="50800" bIns="50800" rIns="50800"/>
              <a:lstStyle/>
              <a:p>
                <a:pPr algn="ctr">
                  <a:lnSpc>
                    <a:spcPts val="1982"/>
                  </a:lnSpc>
                </a:pPr>
              </a:p>
            </p:txBody>
          </p:sp>
        </p:grpSp>
        <p:sp>
          <p:nvSpPr>
            <p:cNvPr name="Freeform 17" id="17"/>
            <p:cNvSpPr/>
            <p:nvPr/>
          </p:nvSpPr>
          <p:spPr>
            <a:xfrm flipH="false" flipV="false" rot="0">
              <a:off x="9483543" y="0"/>
              <a:ext cx="1063976" cy="945531"/>
            </a:xfrm>
            <a:custGeom>
              <a:avLst/>
              <a:gdLst/>
              <a:ahLst/>
              <a:cxnLst/>
              <a:rect r="r" b="b" t="t" l="l"/>
              <a:pathLst>
                <a:path h="945531" w="1063976">
                  <a:moveTo>
                    <a:pt x="0" y="0"/>
                  </a:moveTo>
                  <a:lnTo>
                    <a:pt x="1063976" y="0"/>
                  </a:lnTo>
                  <a:lnTo>
                    <a:pt x="1063976" y="945531"/>
                  </a:lnTo>
                  <a:lnTo>
                    <a:pt x="0" y="945531"/>
                  </a:lnTo>
                  <a:lnTo>
                    <a:pt x="0" y="0"/>
                  </a:lnTo>
                  <a:close/>
                </a:path>
              </a:pathLst>
            </a:custGeom>
            <a:blipFill>
              <a:blip r:embed="rId10"/>
              <a:stretch>
                <a:fillRect l="0" t="-6263" r="0" b="-6263"/>
              </a:stretch>
            </a:blipFill>
          </p:spPr>
        </p:sp>
        <p:sp>
          <p:nvSpPr>
            <p:cNvPr name="Freeform 18" id="18"/>
            <p:cNvSpPr/>
            <p:nvPr/>
          </p:nvSpPr>
          <p:spPr>
            <a:xfrm flipH="false" flipV="false" rot="0">
              <a:off x="1769083" y="124264"/>
              <a:ext cx="1380393" cy="758019"/>
            </a:xfrm>
            <a:custGeom>
              <a:avLst/>
              <a:gdLst/>
              <a:ahLst/>
              <a:cxnLst/>
              <a:rect r="r" b="b" t="t" l="l"/>
              <a:pathLst>
                <a:path h="758019" w="1380393">
                  <a:moveTo>
                    <a:pt x="0" y="0"/>
                  </a:moveTo>
                  <a:lnTo>
                    <a:pt x="1380393" y="0"/>
                  </a:lnTo>
                  <a:lnTo>
                    <a:pt x="1380393" y="758019"/>
                  </a:lnTo>
                  <a:lnTo>
                    <a:pt x="0" y="758019"/>
                  </a:lnTo>
                  <a:lnTo>
                    <a:pt x="0" y="0"/>
                  </a:lnTo>
                  <a:close/>
                </a:path>
              </a:pathLst>
            </a:custGeom>
            <a:blipFill>
              <a:blip r:embed="rId11"/>
              <a:stretch>
                <a:fillRect l="-807" t="-9330" r="0" b="-15070"/>
              </a:stretch>
            </a:blipFill>
          </p:spPr>
        </p:sp>
        <p:sp>
          <p:nvSpPr>
            <p:cNvPr name="Freeform 19" id="19"/>
            <p:cNvSpPr/>
            <p:nvPr/>
          </p:nvSpPr>
          <p:spPr>
            <a:xfrm flipH="false" flipV="false" rot="0">
              <a:off x="3149476" y="305631"/>
              <a:ext cx="2681756" cy="505977"/>
            </a:xfrm>
            <a:custGeom>
              <a:avLst/>
              <a:gdLst/>
              <a:ahLst/>
              <a:cxnLst/>
              <a:rect r="r" b="b" t="t" l="l"/>
              <a:pathLst>
                <a:path h="505977" w="2681756">
                  <a:moveTo>
                    <a:pt x="0" y="0"/>
                  </a:moveTo>
                  <a:lnTo>
                    <a:pt x="2681756" y="0"/>
                  </a:lnTo>
                  <a:lnTo>
                    <a:pt x="2681756" y="505977"/>
                  </a:lnTo>
                  <a:lnTo>
                    <a:pt x="0" y="505977"/>
                  </a:lnTo>
                  <a:lnTo>
                    <a:pt x="0" y="0"/>
                  </a:lnTo>
                  <a:close/>
                </a:path>
              </a:pathLst>
            </a:custGeom>
            <a:blipFill>
              <a:blip r:embed="rId12"/>
              <a:stretch>
                <a:fillRect l="0" t="-372" r="0" b="0"/>
              </a:stretch>
            </a:blipFill>
          </p:spPr>
        </p:sp>
        <p:sp>
          <p:nvSpPr>
            <p:cNvPr name="Freeform 20" id="20"/>
            <p:cNvSpPr/>
            <p:nvPr/>
          </p:nvSpPr>
          <p:spPr>
            <a:xfrm flipH="false" flipV="false" rot="0">
              <a:off x="5907432" y="69974"/>
              <a:ext cx="1589090" cy="875557"/>
            </a:xfrm>
            <a:custGeom>
              <a:avLst/>
              <a:gdLst/>
              <a:ahLst/>
              <a:cxnLst/>
              <a:rect r="r" b="b" t="t" l="l"/>
              <a:pathLst>
                <a:path h="875557" w="1589090">
                  <a:moveTo>
                    <a:pt x="0" y="0"/>
                  </a:moveTo>
                  <a:lnTo>
                    <a:pt x="1589091" y="0"/>
                  </a:lnTo>
                  <a:lnTo>
                    <a:pt x="1589091" y="875557"/>
                  </a:lnTo>
                  <a:lnTo>
                    <a:pt x="0" y="875557"/>
                  </a:lnTo>
                  <a:lnTo>
                    <a:pt x="0" y="0"/>
                  </a:lnTo>
                  <a:close/>
                </a:path>
              </a:pathLst>
            </a:custGeom>
            <a:blipFill>
              <a:blip r:embed="rId13"/>
              <a:stretch>
                <a:fillRect l="0" t="-6263" r="0" b="-6263"/>
              </a:stretch>
            </a:blipFill>
          </p:spPr>
        </p:sp>
        <p:sp>
          <p:nvSpPr>
            <p:cNvPr name="Freeform 21" id="21"/>
            <p:cNvSpPr/>
            <p:nvPr/>
          </p:nvSpPr>
          <p:spPr>
            <a:xfrm flipH="false" flipV="false" rot="0">
              <a:off x="7534623" y="282776"/>
              <a:ext cx="1880860" cy="479157"/>
            </a:xfrm>
            <a:custGeom>
              <a:avLst/>
              <a:gdLst/>
              <a:ahLst/>
              <a:cxnLst/>
              <a:rect r="r" b="b" t="t" l="l"/>
              <a:pathLst>
                <a:path h="479157" w="1880860">
                  <a:moveTo>
                    <a:pt x="0" y="0"/>
                  </a:moveTo>
                  <a:lnTo>
                    <a:pt x="1880860" y="0"/>
                  </a:lnTo>
                  <a:lnTo>
                    <a:pt x="1880860" y="479156"/>
                  </a:lnTo>
                  <a:lnTo>
                    <a:pt x="0" y="479156"/>
                  </a:lnTo>
                  <a:lnTo>
                    <a:pt x="0" y="0"/>
                  </a:lnTo>
                  <a:close/>
                </a:path>
              </a:pathLst>
            </a:custGeom>
            <a:blipFill>
              <a:blip r:embed="rId14"/>
              <a:stretch>
                <a:fillRect l="0" t="-6263" r="0" b="-6263"/>
              </a:stretch>
            </a:blipFill>
          </p:spPr>
        </p:sp>
      </p:grpSp>
      <p:sp>
        <p:nvSpPr>
          <p:cNvPr name="TextBox 22" id="22"/>
          <p:cNvSpPr txBox="true"/>
          <p:nvPr/>
        </p:nvSpPr>
        <p:spPr>
          <a:xfrm rot="0">
            <a:off x="456776" y="1229901"/>
            <a:ext cx="8565346" cy="386842"/>
          </a:xfrm>
          <a:prstGeom prst="rect">
            <a:avLst/>
          </a:prstGeom>
        </p:spPr>
        <p:txBody>
          <a:bodyPr anchor="t" rtlCol="false" tIns="0" lIns="0" bIns="0" rIns="0">
            <a:spAutoFit/>
          </a:bodyPr>
          <a:lstStyle/>
          <a:p>
            <a:pPr algn="l" marL="0" indent="0" lvl="0">
              <a:lnSpc>
                <a:spcPts val="2827"/>
              </a:lnSpc>
              <a:spcBef>
                <a:spcPct val="0"/>
              </a:spcBef>
            </a:pPr>
            <a:r>
              <a:rPr lang="en-US" b="true" sz="2019">
                <a:solidFill>
                  <a:srgbClr val="233E7A"/>
                </a:solidFill>
                <a:latin typeface="Avenir Bold"/>
                <a:ea typeface="Avenir Bold"/>
                <a:cs typeface="Avenir Bold"/>
                <a:sym typeface="Avenir Bold"/>
              </a:rPr>
              <a:t>FACTORS LINKING NEW</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PRODUCTS TO</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BUSINESS</a:t>
            </a:r>
            <a:r>
              <a:rPr lang="en-US" b="true" sz="2019" strike="noStrike" u="none">
                <a:solidFill>
                  <a:srgbClr val="233E7A"/>
                </a:solidFill>
                <a:latin typeface="Avenir Bold"/>
                <a:ea typeface="Avenir Bold"/>
                <a:cs typeface="Avenir Bold"/>
                <a:sym typeface="Avenir Bold"/>
              </a:rPr>
              <a:t> </a:t>
            </a:r>
            <a:r>
              <a:rPr lang="en-US" b="true" sz="2019" strike="noStrike" u="none">
                <a:solidFill>
                  <a:srgbClr val="233E7A"/>
                </a:solidFill>
                <a:latin typeface="Avenir Bold"/>
                <a:ea typeface="Avenir Bold"/>
                <a:cs typeface="Avenir Bold"/>
                <a:sym typeface="Avenir Bold"/>
              </a:rPr>
              <a:t>LOCALIZATION</a:t>
            </a:r>
          </a:p>
        </p:txBody>
      </p:sp>
      <p:grpSp>
        <p:nvGrpSpPr>
          <p:cNvPr name="Group 23" id="23"/>
          <p:cNvGrpSpPr/>
          <p:nvPr/>
        </p:nvGrpSpPr>
        <p:grpSpPr>
          <a:xfrm rot="0">
            <a:off x="949169" y="1804559"/>
            <a:ext cx="3790281" cy="3893150"/>
            <a:chOff x="0" y="0"/>
            <a:chExt cx="5053707" cy="5190866"/>
          </a:xfrm>
        </p:grpSpPr>
        <p:grpSp>
          <p:nvGrpSpPr>
            <p:cNvPr name="Group 24" id="24"/>
            <p:cNvGrpSpPr/>
            <p:nvPr/>
          </p:nvGrpSpPr>
          <p:grpSpPr>
            <a:xfrm rot="0">
              <a:off x="0" y="863936"/>
              <a:ext cx="5053707" cy="3994504"/>
              <a:chOff x="0" y="0"/>
              <a:chExt cx="666372" cy="526707"/>
            </a:xfrm>
          </p:grpSpPr>
          <p:sp>
            <p:nvSpPr>
              <p:cNvPr name="Freeform 25" id="25"/>
              <p:cNvSpPr/>
              <p:nvPr/>
            </p:nvSpPr>
            <p:spPr>
              <a:xfrm flipH="false" flipV="false" rot="0">
                <a:off x="0" y="0"/>
                <a:ext cx="666372" cy="526707"/>
              </a:xfrm>
              <a:custGeom>
                <a:avLst/>
                <a:gdLst/>
                <a:ahLst/>
                <a:cxnLst/>
                <a:rect r="r" b="b" t="t" l="l"/>
                <a:pathLst>
                  <a:path h="526707" w="666372">
                    <a:moveTo>
                      <a:pt x="0" y="0"/>
                    </a:moveTo>
                    <a:lnTo>
                      <a:pt x="666372" y="0"/>
                    </a:lnTo>
                    <a:lnTo>
                      <a:pt x="666372" y="526707"/>
                    </a:lnTo>
                    <a:lnTo>
                      <a:pt x="0" y="526707"/>
                    </a:lnTo>
                    <a:close/>
                  </a:path>
                </a:pathLst>
              </a:custGeom>
              <a:solidFill>
                <a:srgbClr val="016EB5"/>
              </a:solidFill>
            </p:spPr>
          </p:sp>
          <p:sp>
            <p:nvSpPr>
              <p:cNvPr name="TextBox 26" id="26"/>
              <p:cNvSpPr txBox="true"/>
              <p:nvPr/>
            </p:nvSpPr>
            <p:spPr>
              <a:xfrm>
                <a:off x="0" y="-66675"/>
                <a:ext cx="666372" cy="593382"/>
              </a:xfrm>
              <a:prstGeom prst="rect">
                <a:avLst/>
              </a:prstGeom>
            </p:spPr>
            <p:txBody>
              <a:bodyPr anchor="ctr" rtlCol="false" tIns="33783" lIns="33783" bIns="33783" rIns="33783"/>
              <a:lstStyle/>
              <a:p>
                <a:pPr algn="l" marL="0" indent="0" lvl="0">
                  <a:lnSpc>
                    <a:spcPts val="2262"/>
                  </a:lnSpc>
                  <a:spcBef>
                    <a:spcPct val="0"/>
                  </a:spcBef>
                </a:pPr>
              </a:p>
            </p:txBody>
          </p:sp>
        </p:grpSp>
        <p:sp>
          <p:nvSpPr>
            <p:cNvPr name="TextBox 27" id="27"/>
            <p:cNvSpPr txBox="true"/>
            <p:nvPr/>
          </p:nvSpPr>
          <p:spPr>
            <a:xfrm rot="0">
              <a:off x="1099908" y="362305"/>
              <a:ext cx="1778000" cy="370932"/>
            </a:xfrm>
            <a:prstGeom prst="rect">
              <a:avLst/>
            </a:prstGeom>
          </p:spPr>
          <p:txBody>
            <a:bodyPr anchor="t" rtlCol="false" tIns="0" lIns="0" bIns="0" rIns="0">
              <a:spAutoFit/>
            </a:bodyPr>
            <a:lstStyle/>
            <a:p>
              <a:pPr algn="ctr" marL="0" indent="0" lvl="0">
                <a:lnSpc>
                  <a:spcPts val="2122"/>
                </a:lnSpc>
                <a:spcBef>
                  <a:spcPct val="0"/>
                </a:spcBef>
              </a:pPr>
              <a:r>
                <a:rPr lang="en-US" b="true" sz="1516" strike="noStrike" u="none">
                  <a:solidFill>
                    <a:srgbClr val="FFFFFF"/>
                  </a:solidFill>
                  <a:latin typeface="Avenir Bold"/>
                  <a:ea typeface="Avenir Bold"/>
                  <a:cs typeface="Avenir Bold"/>
                  <a:sym typeface="Avenir Bold"/>
                </a:rPr>
                <a:t>LOREM IPSUM</a:t>
              </a:r>
            </a:p>
          </p:txBody>
        </p:sp>
        <p:grpSp>
          <p:nvGrpSpPr>
            <p:cNvPr name="Group 28" id="28"/>
            <p:cNvGrpSpPr/>
            <p:nvPr/>
          </p:nvGrpSpPr>
          <p:grpSpPr>
            <a:xfrm rot="0">
              <a:off x="174804" y="911600"/>
              <a:ext cx="4704099" cy="4279266"/>
              <a:chOff x="0" y="0"/>
              <a:chExt cx="8514266" cy="7745331"/>
            </a:xfrm>
          </p:grpSpPr>
          <p:sp>
            <p:nvSpPr>
              <p:cNvPr name="Freeform 29" id="29"/>
              <p:cNvSpPr/>
              <p:nvPr/>
            </p:nvSpPr>
            <p:spPr>
              <a:xfrm flipH="false" flipV="false" rot="0">
                <a:off x="0" y="0"/>
                <a:ext cx="8514266" cy="7745331"/>
              </a:xfrm>
              <a:custGeom>
                <a:avLst/>
                <a:gdLst/>
                <a:ahLst/>
                <a:cxnLst/>
                <a:rect r="r" b="b" t="t" l="l"/>
                <a:pathLst>
                  <a:path h="7745331" w="8514266">
                    <a:moveTo>
                      <a:pt x="0" y="0"/>
                    </a:moveTo>
                    <a:lnTo>
                      <a:pt x="8514266" y="0"/>
                    </a:lnTo>
                    <a:lnTo>
                      <a:pt x="8514266" y="7745331"/>
                    </a:lnTo>
                    <a:lnTo>
                      <a:pt x="0" y="7745331"/>
                    </a:lnTo>
                    <a:close/>
                  </a:path>
                </a:pathLst>
              </a:custGeom>
              <a:solidFill>
                <a:srgbClr val="000000">
                  <a:alpha val="0"/>
                </a:srgbClr>
              </a:solidFill>
            </p:spPr>
          </p:sp>
          <p:sp>
            <p:nvSpPr>
              <p:cNvPr name="TextBox 30" id="30"/>
              <p:cNvSpPr txBox="true"/>
              <p:nvPr/>
            </p:nvSpPr>
            <p:spPr>
              <a:xfrm>
                <a:off x="0" y="-66675"/>
                <a:ext cx="8514266" cy="7812006"/>
              </a:xfrm>
              <a:prstGeom prst="rect">
                <a:avLst/>
              </a:prstGeom>
            </p:spPr>
            <p:txBody>
              <a:bodyPr anchor="t" rtlCol="false" tIns="0" lIns="0" bIns="0" rIns="0"/>
              <a:lstStyle/>
              <a:p>
                <a:pPr algn="l" marL="0" indent="0" lvl="0">
                  <a:lnSpc>
                    <a:spcPts val="2122"/>
                  </a:lnSpc>
                  <a:spcBef>
                    <a:spcPct val="0"/>
                  </a:spcBef>
                </a:pPr>
                <a:r>
                  <a:rPr lang="en-US" b="true" sz="1516">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ew </a:t>
                </a:r>
                <a:r>
                  <a:rPr lang="en-US" b="true" sz="1516" strike="noStrike" u="none">
                    <a:solidFill>
                      <a:srgbClr val="FFFFFF"/>
                    </a:solidFill>
                    <a:latin typeface="Avenir Bold"/>
                    <a:ea typeface="Avenir Bold"/>
                    <a:cs typeface="Avenir Bold"/>
                    <a:sym typeface="Avenir Bold"/>
                  </a:rPr>
                  <a:t>p</a:t>
                </a:r>
                <a:r>
                  <a:rPr lang="en-US" b="true" sz="1516" strike="noStrike" u="none">
                    <a:solidFill>
                      <a:srgbClr val="FFFFFF"/>
                    </a:solidFill>
                    <a:latin typeface="Avenir Bold"/>
                    <a:ea typeface="Avenir Bold"/>
                    <a:cs typeface="Avenir Bold"/>
                    <a:sym typeface="Avenir Bold"/>
                  </a:rPr>
                  <a:t>ro</a:t>
                </a:r>
                <a:r>
                  <a:rPr lang="en-US" b="true" sz="1516" strike="noStrike" u="none">
                    <a:solidFill>
                      <a:srgbClr val="FFFFFF"/>
                    </a:solidFill>
                    <a:latin typeface="Avenir Bold"/>
                    <a:ea typeface="Avenir Bold"/>
                    <a:cs typeface="Avenir Bold"/>
                    <a:sym typeface="Avenir Bold"/>
                  </a:rPr>
                  <a:t>du</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t</a:t>
                </a:r>
                <a:r>
                  <a:rPr lang="en-US" b="true" sz="1516" strike="noStrike" u="none">
                    <a:solidFill>
                      <a:srgbClr val="FFFFFF"/>
                    </a:solidFill>
                    <a:latin typeface="Avenir Bold"/>
                    <a:ea typeface="Avenir Bold"/>
                    <a:cs typeface="Avenir Bold"/>
                    <a:sym typeface="Avenir Bold"/>
                  </a:rPr>
                  <a:t>s </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qu</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re</a:t>
                </a:r>
                <a:r>
                  <a:rPr lang="en-US" b="true" sz="1516" strike="noStrike" u="none">
                    <a:solidFill>
                      <a:srgbClr val="FFFFFF"/>
                    </a:solidFill>
                    <a:latin typeface="Avenir Bold"/>
                    <a:ea typeface="Avenir Bold"/>
                    <a:cs typeface="Avenir Bold"/>
                    <a:sym typeface="Avenir Bold"/>
                  </a:rPr>
                  <a:t> r</a:t>
                </a:r>
                <a:r>
                  <a:rPr lang="en-US" b="true" sz="1516" strike="noStrike" u="none">
                    <a:solidFill>
                      <a:srgbClr val="FFFFFF"/>
                    </a:solidFill>
                    <a:latin typeface="Avenir Bold"/>
                    <a:ea typeface="Avenir Bold"/>
                    <a:cs typeface="Avenir Bold"/>
                    <a:sym typeface="Avenir Bold"/>
                  </a:rPr>
                  <a:t>ese</a:t>
                </a:r>
                <a:r>
                  <a:rPr lang="en-US" b="true" sz="1516" strike="noStrike" u="none">
                    <a:solidFill>
                      <a:srgbClr val="FFFFFF"/>
                    </a:solidFill>
                    <a:latin typeface="Avenir Bold"/>
                    <a:ea typeface="Avenir Bold"/>
                    <a:cs typeface="Avenir Bold"/>
                    <a:sym typeface="Avenir Bold"/>
                  </a:rPr>
                  <a:t>arc</a:t>
                </a:r>
                <a:r>
                  <a:rPr lang="en-US" b="true" sz="1516" strike="noStrike" u="none">
                    <a:solidFill>
                      <a:srgbClr val="FFFFFF"/>
                    </a:solidFill>
                    <a:latin typeface="Avenir Bold"/>
                    <a:ea typeface="Avenir Bold"/>
                    <a:cs typeface="Avenir Bold"/>
                    <a:sym typeface="Avenir Bold"/>
                  </a:rPr>
                  <a:t>h</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tes</a:t>
                </a:r>
                <a:r>
                  <a:rPr lang="en-US" b="true" sz="1516" strike="noStrike" u="none">
                    <a:solidFill>
                      <a:srgbClr val="FFFFFF"/>
                    </a:solidFill>
                    <a:latin typeface="Avenir Bold"/>
                    <a:ea typeface="Avenir Bold"/>
                    <a:cs typeface="Avenir Bold"/>
                    <a:sym typeface="Avenir Bold"/>
                  </a:rPr>
                  <a:t>tin</a:t>
                </a:r>
                <a:r>
                  <a:rPr lang="en-US" b="true" sz="1516" strike="noStrike" u="none">
                    <a:solidFill>
                      <a:srgbClr val="FFFFFF"/>
                    </a:solidFill>
                    <a:latin typeface="Avenir Bold"/>
                    <a:ea typeface="Avenir Bold"/>
                    <a:cs typeface="Avenir Bold"/>
                    <a:sym typeface="Avenir Bold"/>
                  </a:rPr>
                  <a:t>g,</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int</a:t>
                </a:r>
                <a:r>
                  <a:rPr lang="en-US" b="true" sz="1516" strike="noStrike" u="none">
                    <a:solidFill>
                      <a:srgbClr val="FFFFFF"/>
                    </a:solidFill>
                    <a:latin typeface="Avenir Bold"/>
                    <a:ea typeface="Avenir Bold"/>
                    <a:cs typeface="Avenir Bold"/>
                    <a:sym typeface="Avenir Bold"/>
                  </a:rPr>
                  <a:t>er</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s</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iplin</a:t>
                </a:r>
                <a:r>
                  <a:rPr lang="en-US" b="true" sz="1516" strike="noStrike" u="none">
                    <a:solidFill>
                      <a:srgbClr val="FFFFFF"/>
                    </a:solidFill>
                    <a:latin typeface="Avenir Bold"/>
                    <a:ea typeface="Avenir Bold"/>
                    <a:cs typeface="Avenir Bold"/>
                    <a:sym typeface="Avenir Bold"/>
                  </a:rPr>
                  <a:t>ar</a:t>
                </a:r>
                <a:r>
                  <a:rPr lang="en-US" b="true" sz="1516" strike="noStrike" u="none">
                    <a:solidFill>
                      <a:srgbClr val="FFFFFF"/>
                    </a:solidFill>
                    <a:latin typeface="Avenir Bold"/>
                    <a:ea typeface="Avenir Bold"/>
                    <a:cs typeface="Avenir Bold"/>
                    <a:sym typeface="Avenir Bold"/>
                  </a:rPr>
                  <a:t>y</a:t>
                </a:r>
                <a:r>
                  <a:rPr lang="en-US" b="true" sz="1516" strike="noStrike" u="none">
                    <a:solidFill>
                      <a:srgbClr val="FFFFFF"/>
                    </a:solidFill>
                    <a:latin typeface="Avenir Bold"/>
                    <a:ea typeface="Avenir Bold"/>
                    <a:cs typeface="Avenir Bold"/>
                    <a:sym typeface="Avenir Bold"/>
                  </a:rPr>
                  <a:t> co</a:t>
                </a:r>
                <a:r>
                  <a:rPr lang="en-US" b="true" sz="1516" strike="noStrike" u="none">
                    <a:solidFill>
                      <a:srgbClr val="FFFFFF"/>
                    </a:solidFill>
                    <a:latin typeface="Avenir Bold"/>
                    <a:ea typeface="Avenir Bold"/>
                    <a:cs typeface="Avenir Bold"/>
                    <a:sym typeface="Avenir Bold"/>
                  </a:rPr>
                  <a:t>llabora</a:t>
                </a:r>
                <a:r>
                  <a:rPr lang="en-US" b="true" sz="1516" strike="noStrike" u="none">
                    <a:solidFill>
                      <a:srgbClr val="FFFFFF"/>
                    </a:solidFill>
                    <a:latin typeface="Avenir Bold"/>
                    <a:ea typeface="Avenir Bold"/>
                    <a:cs typeface="Avenir Bold"/>
                    <a:sym typeface="Avenir Bold"/>
                  </a:rPr>
                  <a:t>tion an</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 ra</a:t>
                </a:r>
                <a:r>
                  <a:rPr lang="en-US" b="true" sz="1516" strike="noStrike" u="none">
                    <a:solidFill>
                      <a:srgbClr val="FFFFFF"/>
                    </a:solidFill>
                    <a:latin typeface="Avenir Bold"/>
                    <a:ea typeface="Avenir Bold"/>
                    <a:cs typeface="Avenir Bold"/>
                    <a:sym typeface="Avenir Bold"/>
                  </a:rPr>
                  <a:t>p</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val</a:t>
                </a:r>
                <a:r>
                  <a:rPr lang="en-US" b="true" sz="1516" strike="noStrike" u="none">
                    <a:solidFill>
                      <a:srgbClr val="FFFFFF"/>
                    </a:solidFill>
                    <a:latin typeface="Avenir Bold"/>
                    <a:ea typeface="Avenir Bold"/>
                    <a:cs typeface="Avenir Bold"/>
                    <a:sym typeface="Avenir Bold"/>
                  </a:rPr>
                  <a:t>id</a:t>
                </a:r>
                <a:r>
                  <a:rPr lang="en-US" b="true" sz="1516" strike="noStrike" u="none">
                    <a:solidFill>
                      <a:srgbClr val="FFFFFF"/>
                    </a:solidFill>
                    <a:latin typeface="Avenir Bold"/>
                    <a:ea typeface="Avenir Bold"/>
                    <a:cs typeface="Avenir Bold"/>
                    <a:sym typeface="Avenir Bold"/>
                  </a:rPr>
                  <a:t>ation.</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Th</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t'</a:t>
                </a:r>
                <a:r>
                  <a:rPr lang="en-US" b="true" sz="1516" strike="noStrike" u="none">
                    <a:solidFill>
                      <a:srgbClr val="FFFFFF"/>
                    </a:solidFill>
                    <a:latin typeface="Avenir Bold"/>
                    <a:ea typeface="Avenir Bold"/>
                    <a:cs typeface="Avenir Bold"/>
                    <a:sym typeface="Avenir Bold"/>
                  </a:rPr>
                  <a:t>s </a:t>
                </a:r>
                <a:r>
                  <a:rPr lang="en-US" b="true" sz="1516" strike="noStrike" u="none">
                    <a:solidFill>
                      <a:srgbClr val="FFFFFF"/>
                    </a:solidFill>
                    <a:latin typeface="Avenir Bold"/>
                    <a:ea typeface="Avenir Bold"/>
                    <a:cs typeface="Avenir Bold"/>
                    <a:sym typeface="Avenir Bold"/>
                  </a:rPr>
                  <a:t>why m</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ny</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m</a:t>
                </a:r>
                <a:r>
                  <a:rPr lang="en-US" b="true" sz="1516" strike="noStrike" u="none">
                    <a:solidFill>
                      <a:srgbClr val="FFFFFF"/>
                    </a:solidFill>
                    <a:latin typeface="Avenir Bold"/>
                    <a:ea typeface="Avenir Bold"/>
                    <a:cs typeface="Avenir Bold"/>
                    <a:sym typeface="Avenir Bold"/>
                  </a:rPr>
                  <a:t>p</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es </a:t>
                </a:r>
                <a:r>
                  <a:rPr lang="en-US" b="true" sz="1516" strike="noStrike" u="none">
                    <a:solidFill>
                      <a:srgbClr val="FFFFFF"/>
                    </a:solidFill>
                    <a:latin typeface="Avenir Bold"/>
                    <a:ea typeface="Avenir Bold"/>
                    <a:cs typeface="Avenir Bold"/>
                    <a:sym typeface="Avenir Bold"/>
                  </a:rPr>
                  <a:t>l</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cate</a:t>
                </a:r>
                <a:r>
                  <a:rPr lang="en-US" b="true" sz="1516" strike="noStrike" u="none">
                    <a:solidFill>
                      <a:srgbClr val="FFFFFF"/>
                    </a:solidFill>
                    <a:latin typeface="Avenir Bold"/>
                    <a:ea typeface="Avenir Bold"/>
                    <a:cs typeface="Avenir Bold"/>
                    <a:sym typeface="Avenir Bold"/>
                  </a:rPr>
                  <a:t> t</a:t>
                </a:r>
                <a:r>
                  <a:rPr lang="en-US" b="true" sz="1516" strike="noStrike" u="none">
                    <a:solidFill>
                      <a:srgbClr val="FFFFFF"/>
                    </a:solidFill>
                    <a:latin typeface="Avenir Bold"/>
                    <a:ea typeface="Avenir Bold"/>
                    <a:cs typeface="Avenir Bold"/>
                    <a:sym typeface="Avenir Bold"/>
                  </a:rPr>
                  <a:t>h</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nov</a:t>
                </a:r>
                <a:r>
                  <a:rPr lang="en-US" b="true" sz="1516" strike="noStrike" u="none">
                    <a:solidFill>
                      <a:srgbClr val="FFFFFF"/>
                    </a:solidFill>
                    <a:latin typeface="Avenir Bold"/>
                    <a:ea typeface="Avenir Bold"/>
                    <a:cs typeface="Avenir Bold"/>
                    <a:sym typeface="Avenir Bold"/>
                  </a:rPr>
                  <a:t>ation </a:t>
                </a:r>
                <a:r>
                  <a:rPr lang="en-US" b="true" sz="1516" strike="noStrike" u="none">
                    <a:solidFill>
                      <a:srgbClr val="FFFFFF"/>
                    </a:solidFill>
                    <a:latin typeface="Avenir Bold"/>
                    <a:ea typeface="Avenir Bold"/>
                    <a:cs typeface="Avenir Bold"/>
                    <a:sym typeface="Avenir Bold"/>
                  </a:rPr>
                  <a:t>cen</a:t>
                </a:r>
                <a:r>
                  <a:rPr lang="en-US" b="true" sz="1516" strike="noStrike" u="none">
                    <a:solidFill>
                      <a:srgbClr val="FFFFFF"/>
                    </a:solidFill>
                    <a:latin typeface="Avenir Bold"/>
                    <a:ea typeface="Avenir Bold"/>
                    <a:cs typeface="Avenir Bold"/>
                    <a:sym typeface="Avenir Bold"/>
                  </a:rPr>
                  <a:t>t</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s in:</a:t>
                </a:r>
              </a:p>
              <a:p>
                <a:pPr algn="l" marL="327310"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T</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chnology</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p</a:t>
                </a:r>
                <a:r>
                  <a:rPr lang="en-US" b="true" sz="1516" strike="noStrike" u="none">
                    <a:solidFill>
                      <a:srgbClr val="FFFFFF"/>
                    </a:solidFill>
                    <a:latin typeface="Avenir Bold"/>
                    <a:ea typeface="Avenir Bold"/>
                    <a:cs typeface="Avenir Bold"/>
                    <a:sym typeface="Avenir Bold"/>
                  </a:rPr>
                  <a:t>a</a:t>
                </a:r>
                <a:r>
                  <a:rPr lang="en-US" b="true" sz="1516" strike="noStrike" u="none">
                    <a:solidFill>
                      <a:srgbClr val="FFFFFF"/>
                    </a:solidFill>
                    <a:latin typeface="Avenir Bold"/>
                    <a:ea typeface="Avenir Bold"/>
                    <a:cs typeface="Avenir Bold"/>
                    <a:sym typeface="Avenir Bold"/>
                  </a:rPr>
                  <a:t>rks.</a:t>
                </a:r>
              </a:p>
              <a:p>
                <a:pPr algn="l" marL="327310"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U</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iversity</a:t>
                </a:r>
                <a:r>
                  <a:rPr lang="en-US" b="true" sz="1516" strike="noStrike" u="none">
                    <a:solidFill>
                      <a:srgbClr val="FFFFFF"/>
                    </a:solidFill>
                    <a:latin typeface="Avenir Bold"/>
                    <a:ea typeface="Avenir Bold"/>
                    <a:cs typeface="Avenir Bold"/>
                    <a:sym typeface="Avenir Bold"/>
                  </a:rPr>
                  <a:t> c</a:t>
                </a:r>
                <a:r>
                  <a:rPr lang="en-US" b="true" sz="1516" strike="noStrike" u="none">
                    <a:solidFill>
                      <a:srgbClr val="FFFFFF"/>
                    </a:solidFill>
                    <a:latin typeface="Avenir Bold"/>
                    <a:ea typeface="Avenir Bold"/>
                    <a:cs typeface="Avenir Bold"/>
                    <a:sym typeface="Avenir Bold"/>
                  </a:rPr>
                  <a:t>lust</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rs.</a:t>
                </a:r>
              </a:p>
              <a:p>
                <a:pPr algn="l" marL="327310"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Ci</a:t>
                </a:r>
                <a:r>
                  <a:rPr lang="en-US" b="true" sz="1516" strike="noStrike" u="none">
                    <a:solidFill>
                      <a:srgbClr val="FFFFFF"/>
                    </a:solidFill>
                    <a:latin typeface="Avenir Bold"/>
                    <a:ea typeface="Avenir Bold"/>
                    <a:cs typeface="Avenir Bold"/>
                    <a:sym typeface="Avenir Bold"/>
                  </a:rPr>
                  <a:t>ties </a:t>
                </a:r>
                <a:r>
                  <a:rPr lang="en-US" b="true" sz="1516" strike="noStrike" u="none">
                    <a:solidFill>
                      <a:srgbClr val="FFFFFF"/>
                    </a:solidFill>
                    <a:latin typeface="Avenir Bold"/>
                    <a:ea typeface="Avenir Bold"/>
                    <a:cs typeface="Avenir Bold"/>
                    <a:sym typeface="Avenir Bold"/>
                  </a:rPr>
                  <a:t>with sta</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tup</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ec</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systems (such as San F</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ancisco, B</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rl</a:t>
                </a:r>
                <a:r>
                  <a:rPr lang="en-US" b="true" sz="1516" strike="noStrike" u="none">
                    <a:solidFill>
                      <a:srgbClr val="FFFFFF"/>
                    </a:solidFill>
                    <a:latin typeface="Avenir Bold"/>
                    <a:ea typeface="Avenir Bold"/>
                    <a:cs typeface="Avenir Bold"/>
                    <a:sym typeface="Avenir Bold"/>
                  </a:rPr>
                  <a:t>in</a:t>
                </a:r>
                <a:r>
                  <a:rPr lang="en-US" b="true" sz="1516" strike="noStrike" u="none">
                    <a:solidFill>
                      <a:srgbClr val="FFFFFF"/>
                    </a:solidFill>
                    <a:latin typeface="Avenir Bold"/>
                    <a:ea typeface="Avenir Bold"/>
                    <a:cs typeface="Avenir Bold"/>
                    <a:sym typeface="Avenir Bold"/>
                  </a:rPr>
                  <a:t>,</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Tel Av</a:t>
                </a:r>
                <a:r>
                  <a:rPr lang="en-US" b="true" sz="1516" strike="noStrike" u="none">
                    <a:solidFill>
                      <a:srgbClr val="FFFFFF"/>
                    </a:solidFill>
                    <a:latin typeface="Avenir Bold"/>
                    <a:ea typeface="Avenir Bold"/>
                    <a:cs typeface="Avenir Bold"/>
                    <a:sym typeface="Avenir Bold"/>
                  </a:rPr>
                  <a:t>iv</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et</a:t>
                </a:r>
                <a:r>
                  <a:rPr lang="en-US" b="true" sz="1516" strike="noStrike" u="none">
                    <a:solidFill>
                      <a:srgbClr val="FFFFFF"/>
                    </a:solidFill>
                    <a:latin typeface="Avenir Bold"/>
                    <a:ea typeface="Avenir Bold"/>
                    <a:cs typeface="Avenir Bold"/>
                    <a:sym typeface="Avenir Bold"/>
                  </a:rPr>
                  <a:t>c.).</a:t>
                </a:r>
              </a:p>
              <a:p>
                <a:pPr algn="l" marL="327310" indent="-163655" lvl="1">
                  <a:lnSpc>
                    <a:spcPts val="2122"/>
                  </a:lnSpc>
                  <a:spcBef>
                    <a:spcPct val="0"/>
                  </a:spcBef>
                  <a:buFont typeface="Arial"/>
                  <a:buChar char="•"/>
                </a:pPr>
                <a:r>
                  <a:rPr lang="en-US" b="true" sz="1516" strike="noStrike" u="none">
                    <a:solidFill>
                      <a:srgbClr val="FFFFFF"/>
                    </a:solidFill>
                    <a:latin typeface="Avenir Bold"/>
                    <a:ea typeface="Avenir Bold"/>
                    <a:cs typeface="Avenir Bold"/>
                    <a:sym typeface="Avenir Bold"/>
                  </a:rPr>
                  <a:t>Specialized industrial districts.</a:t>
                </a:r>
              </a:p>
              <a:p>
                <a:pPr algn="l" marL="0" indent="0" lvl="0">
                  <a:lnSpc>
                    <a:spcPts val="2122"/>
                  </a:lnSpc>
                  <a:spcBef>
                    <a:spcPct val="0"/>
                  </a:spcBef>
                </a:pPr>
              </a:p>
            </p:txBody>
          </p:sp>
        </p:grpSp>
        <p:grpSp>
          <p:nvGrpSpPr>
            <p:cNvPr name="Group 31" id="31"/>
            <p:cNvGrpSpPr/>
            <p:nvPr/>
          </p:nvGrpSpPr>
          <p:grpSpPr>
            <a:xfrm rot="0">
              <a:off x="0" y="0"/>
              <a:ext cx="5053707" cy="874841"/>
              <a:chOff x="0" y="0"/>
              <a:chExt cx="666372" cy="115355"/>
            </a:xfrm>
          </p:grpSpPr>
          <p:sp>
            <p:nvSpPr>
              <p:cNvPr name="Freeform 32" id="32"/>
              <p:cNvSpPr/>
              <p:nvPr/>
            </p:nvSpPr>
            <p:spPr>
              <a:xfrm flipH="false" flipV="false" rot="0">
                <a:off x="0" y="0"/>
                <a:ext cx="666372" cy="115355"/>
              </a:xfrm>
              <a:custGeom>
                <a:avLst/>
                <a:gdLst/>
                <a:ahLst/>
                <a:cxnLst/>
                <a:rect r="r" b="b" t="t" l="l"/>
                <a:pathLst>
                  <a:path h="115355" w="666372">
                    <a:moveTo>
                      <a:pt x="0" y="0"/>
                    </a:moveTo>
                    <a:lnTo>
                      <a:pt x="666372" y="0"/>
                    </a:lnTo>
                    <a:lnTo>
                      <a:pt x="666372" y="115355"/>
                    </a:lnTo>
                    <a:lnTo>
                      <a:pt x="0" y="115355"/>
                    </a:lnTo>
                    <a:close/>
                  </a:path>
                </a:pathLst>
              </a:custGeom>
              <a:solidFill>
                <a:srgbClr val="014D80"/>
              </a:solidFill>
            </p:spPr>
          </p:sp>
          <p:sp>
            <p:nvSpPr>
              <p:cNvPr name="TextBox 33" id="33"/>
              <p:cNvSpPr txBox="true"/>
              <p:nvPr/>
            </p:nvSpPr>
            <p:spPr>
              <a:xfrm>
                <a:off x="0" y="-28575"/>
                <a:ext cx="666372" cy="143930"/>
              </a:xfrm>
              <a:prstGeom prst="rect">
                <a:avLst/>
              </a:prstGeom>
            </p:spPr>
            <p:txBody>
              <a:bodyPr anchor="ctr" rtlCol="false" tIns="33783" lIns="33783" bIns="33783" rIns="33783"/>
              <a:lstStyle/>
              <a:p>
                <a:pPr algn="ctr">
                  <a:lnSpc>
                    <a:spcPts val="2143"/>
                  </a:lnSpc>
                  <a:spcBef>
                    <a:spcPct val="0"/>
                  </a:spcBef>
                </a:pPr>
              </a:p>
            </p:txBody>
          </p:sp>
        </p:grpSp>
        <p:sp>
          <p:nvSpPr>
            <p:cNvPr name="TextBox 34" id="34"/>
            <p:cNvSpPr txBox="true"/>
            <p:nvPr/>
          </p:nvSpPr>
          <p:spPr>
            <a:xfrm rot="0">
              <a:off x="272925" y="40817"/>
              <a:ext cx="4507857" cy="726532"/>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PROXIMITY TO INNOVATION CENTERS</a:t>
              </a:r>
            </a:p>
          </p:txBody>
        </p:sp>
      </p:grpSp>
      <p:grpSp>
        <p:nvGrpSpPr>
          <p:cNvPr name="Group 35" id="35"/>
          <p:cNvGrpSpPr/>
          <p:nvPr/>
        </p:nvGrpSpPr>
        <p:grpSpPr>
          <a:xfrm rot="0">
            <a:off x="2018180" y="5554846"/>
            <a:ext cx="7417465" cy="905449"/>
            <a:chOff x="0" y="0"/>
            <a:chExt cx="1304069" cy="159188"/>
          </a:xfrm>
        </p:grpSpPr>
        <p:sp>
          <p:nvSpPr>
            <p:cNvPr name="Freeform 36" id="36"/>
            <p:cNvSpPr/>
            <p:nvPr/>
          </p:nvSpPr>
          <p:spPr>
            <a:xfrm flipH="false" flipV="false" rot="0">
              <a:off x="0" y="0"/>
              <a:ext cx="1304069" cy="159188"/>
            </a:xfrm>
            <a:custGeom>
              <a:avLst/>
              <a:gdLst/>
              <a:ahLst/>
              <a:cxnLst/>
              <a:rect r="r" b="b" t="t" l="l"/>
              <a:pathLst>
                <a:path h="159188" w="1304069">
                  <a:moveTo>
                    <a:pt x="0" y="0"/>
                  </a:moveTo>
                  <a:lnTo>
                    <a:pt x="1304069" y="0"/>
                  </a:lnTo>
                  <a:lnTo>
                    <a:pt x="1304069" y="159188"/>
                  </a:lnTo>
                  <a:lnTo>
                    <a:pt x="0" y="159188"/>
                  </a:lnTo>
                  <a:close/>
                </a:path>
              </a:pathLst>
            </a:custGeom>
            <a:solidFill>
              <a:srgbClr val="016EB5"/>
            </a:solidFill>
          </p:spPr>
        </p:sp>
        <p:sp>
          <p:nvSpPr>
            <p:cNvPr name="TextBox 37" id="37"/>
            <p:cNvSpPr txBox="true"/>
            <p:nvPr/>
          </p:nvSpPr>
          <p:spPr>
            <a:xfrm>
              <a:off x="0" y="-66675"/>
              <a:ext cx="1304069" cy="225863"/>
            </a:xfrm>
            <a:prstGeom prst="rect">
              <a:avLst/>
            </a:prstGeom>
          </p:spPr>
          <p:txBody>
            <a:bodyPr anchor="ctr" rtlCol="false" tIns="33783" lIns="33783" bIns="33783" rIns="33783"/>
            <a:lstStyle/>
            <a:p>
              <a:pPr algn="l" marL="0" indent="0" lvl="0">
                <a:lnSpc>
                  <a:spcPts val="2262"/>
                </a:lnSpc>
                <a:spcBef>
                  <a:spcPct val="0"/>
                </a:spcBef>
              </a:pPr>
            </a:p>
          </p:txBody>
        </p:sp>
      </p:grpSp>
      <p:grpSp>
        <p:nvGrpSpPr>
          <p:cNvPr name="Group 38" id="38"/>
          <p:cNvGrpSpPr/>
          <p:nvPr/>
        </p:nvGrpSpPr>
        <p:grpSpPr>
          <a:xfrm rot="0">
            <a:off x="2018180" y="5650034"/>
            <a:ext cx="7417465" cy="1754395"/>
            <a:chOff x="0" y="0"/>
            <a:chExt cx="17900492" cy="4233863"/>
          </a:xfrm>
        </p:grpSpPr>
        <p:sp>
          <p:nvSpPr>
            <p:cNvPr name="Freeform 39" id="39"/>
            <p:cNvSpPr/>
            <p:nvPr/>
          </p:nvSpPr>
          <p:spPr>
            <a:xfrm flipH="false" flipV="false" rot="0">
              <a:off x="0" y="0"/>
              <a:ext cx="17900492" cy="4233863"/>
            </a:xfrm>
            <a:custGeom>
              <a:avLst/>
              <a:gdLst/>
              <a:ahLst/>
              <a:cxnLst/>
              <a:rect r="r" b="b" t="t" l="l"/>
              <a:pathLst>
                <a:path h="4233863" w="17900492">
                  <a:moveTo>
                    <a:pt x="0" y="0"/>
                  </a:moveTo>
                  <a:lnTo>
                    <a:pt x="17900492" y="0"/>
                  </a:lnTo>
                  <a:lnTo>
                    <a:pt x="17900492" y="4233863"/>
                  </a:lnTo>
                  <a:lnTo>
                    <a:pt x="0" y="4233863"/>
                  </a:lnTo>
                  <a:close/>
                </a:path>
              </a:pathLst>
            </a:custGeom>
            <a:solidFill>
              <a:srgbClr val="000000">
                <a:alpha val="0"/>
              </a:srgbClr>
            </a:solidFill>
          </p:spPr>
        </p:sp>
        <p:sp>
          <p:nvSpPr>
            <p:cNvPr name="TextBox 40" id="40"/>
            <p:cNvSpPr txBox="true"/>
            <p:nvPr/>
          </p:nvSpPr>
          <p:spPr>
            <a:xfrm>
              <a:off x="0" y="-66675"/>
              <a:ext cx="17900492" cy="4300538"/>
            </a:xfrm>
            <a:prstGeom prst="rect">
              <a:avLst/>
            </a:prstGeom>
          </p:spPr>
          <p:txBody>
            <a:bodyPr anchor="t" rtlCol="false" tIns="0" lIns="0" bIns="0" rIns="0"/>
            <a:lstStyle/>
            <a:p>
              <a:pPr algn="ctr" marL="0" indent="0" lvl="0">
                <a:lnSpc>
                  <a:spcPts val="2122"/>
                </a:lnSpc>
                <a:spcBef>
                  <a:spcPct val="0"/>
                </a:spcBef>
              </a:pPr>
              <a:r>
                <a:rPr lang="en-US" b="true" sz="1516">
                  <a:solidFill>
                    <a:srgbClr val="FFFFFF"/>
                  </a:solidFill>
                  <a:latin typeface="Avenir Bold"/>
                  <a:ea typeface="Avenir Bold"/>
                  <a:cs typeface="Avenir Bold"/>
                  <a:sym typeface="Avenir Bold"/>
                </a:rPr>
                <a:t>The </a:t>
              </a:r>
              <a:r>
                <a:rPr lang="en-US" b="true" sz="1516" strike="noStrike" u="none">
                  <a:solidFill>
                    <a:srgbClr val="FFFFFF"/>
                  </a:solidFill>
                  <a:latin typeface="Avenir Bold"/>
                  <a:ea typeface="Avenir Bold"/>
                  <a:cs typeface="Avenir Bold"/>
                  <a:sym typeface="Avenir Bold"/>
                </a:rPr>
                <a:t>d</a:t>
              </a:r>
              <a:r>
                <a:rPr lang="en-US" b="true" sz="1516" strike="noStrike" u="none">
                  <a:solidFill>
                    <a:srgbClr val="FFFFFF"/>
                  </a:solidFill>
                  <a:latin typeface="Avenir Bold"/>
                  <a:ea typeface="Avenir Bold"/>
                  <a:cs typeface="Avenir Bold"/>
                  <a:sym typeface="Avenir Bold"/>
                </a:rPr>
                <a:t>eve</a:t>
              </a:r>
              <a:r>
                <a:rPr lang="en-US" b="true" sz="1516" strike="noStrike" u="none">
                  <a:solidFill>
                    <a:srgbClr val="FFFFFF"/>
                  </a:solidFill>
                  <a:latin typeface="Avenir Bold"/>
                  <a:ea typeface="Avenir Bold"/>
                  <a:cs typeface="Avenir Bold"/>
                  <a:sym typeface="Avenir Bold"/>
                </a:rPr>
                <a:t>l</a:t>
              </a:r>
              <a:r>
                <a:rPr lang="en-US" b="true" sz="1516" strike="noStrike" u="none">
                  <a:solidFill>
                    <a:srgbClr val="FFFFFF"/>
                  </a:solidFill>
                  <a:latin typeface="Avenir Bold"/>
                  <a:ea typeface="Avenir Bold"/>
                  <a:cs typeface="Avenir Bold"/>
                  <a:sym typeface="Avenir Bold"/>
                </a:rPr>
                <a:t>opm</a:t>
              </a:r>
              <a:r>
                <a:rPr lang="en-US" b="true" sz="1516" strike="noStrike" u="none">
                  <a:solidFill>
                    <a:srgbClr val="FFFFFF"/>
                  </a:solidFill>
                  <a:latin typeface="Avenir Bold"/>
                  <a:ea typeface="Avenir Bold"/>
                  <a:cs typeface="Avenir Bold"/>
                  <a:sym typeface="Avenir Bold"/>
                </a:rPr>
                <a:t>ent</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of knowledge-intensive products (biotechn</a:t>
              </a:r>
              <a:r>
                <a:rPr lang="en-US" b="true" sz="1516" strike="noStrike" u="none">
                  <a:solidFill>
                    <a:srgbClr val="FFFFFF"/>
                  </a:solidFill>
                  <a:latin typeface="Avenir Bold"/>
                  <a:ea typeface="Avenir Bold"/>
                  <a:cs typeface="Avenir Bold"/>
                  <a:sym typeface="Avenir Bold"/>
                </a:rPr>
                <a:t>ol</a:t>
              </a:r>
              <a:r>
                <a:rPr lang="en-US" b="true" sz="1516" strike="noStrike" u="none">
                  <a:solidFill>
                    <a:srgbClr val="FFFFFF"/>
                  </a:solidFill>
                  <a:latin typeface="Avenir Bold"/>
                  <a:ea typeface="Avenir Bold"/>
                  <a:cs typeface="Avenir Bold"/>
                  <a:sym typeface="Avenir Bold"/>
                </a:rPr>
                <a:t>ogy, AI, pharmaceu</a:t>
              </a:r>
              <a:r>
                <a:rPr lang="en-US" b="true" sz="1516" strike="noStrike" u="none">
                  <a:solidFill>
                    <a:srgbClr val="FFFFFF"/>
                  </a:solidFill>
                  <a:latin typeface="Avenir Bold"/>
                  <a:ea typeface="Avenir Bold"/>
                  <a:cs typeface="Avenir Bold"/>
                  <a:sym typeface="Avenir Bold"/>
                </a:rPr>
                <a:t>ti</a:t>
              </a:r>
              <a:r>
                <a:rPr lang="en-US" b="true" sz="1516" strike="noStrike" u="none">
                  <a:solidFill>
                    <a:srgbClr val="FFFFFF"/>
                  </a:solidFill>
                  <a:latin typeface="Avenir Bold"/>
                  <a:ea typeface="Avenir Bold"/>
                  <a:cs typeface="Avenir Bold"/>
                  <a:sym typeface="Avenir Bold"/>
                </a:rPr>
                <a:t>cals, rob</a:t>
              </a:r>
              <a:r>
                <a:rPr lang="en-US" b="true" sz="1516" strike="noStrike" u="none">
                  <a:solidFill>
                    <a:srgbClr val="FFFFFF"/>
                  </a:solidFill>
                  <a:latin typeface="Avenir Bold"/>
                  <a:ea typeface="Avenir Bold"/>
                  <a:cs typeface="Avenir Bold"/>
                  <a:sym typeface="Avenir Bold"/>
                </a:rPr>
                <a:t>otics) forc</a:t>
              </a:r>
              <a:r>
                <a:rPr lang="en-US" b="true" sz="1516" strike="noStrike" u="none">
                  <a:solidFill>
                    <a:srgbClr val="FFFFFF"/>
                  </a:solidFill>
                  <a:latin typeface="Avenir Bold"/>
                  <a:ea typeface="Avenir Bold"/>
                  <a:cs typeface="Avenir Bold"/>
                  <a:sym typeface="Avenir Bold"/>
                </a:rPr>
                <a:t>es companies to loca</a:t>
              </a:r>
              <a:r>
                <a:rPr lang="en-US" b="true" sz="1516" strike="noStrike" u="none">
                  <a:solidFill>
                    <a:srgbClr val="FFFFFF"/>
                  </a:solidFill>
                  <a:latin typeface="Avenir Bold"/>
                  <a:ea typeface="Avenir Bold"/>
                  <a:cs typeface="Avenir Bold"/>
                  <a:sym typeface="Avenir Bold"/>
                </a:rPr>
                <a:t>te</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ear academic </a:t>
              </a:r>
              <a:r>
                <a:rPr lang="en-US" b="true" sz="1516" strike="noStrike" u="none">
                  <a:solidFill>
                    <a:srgbClr val="FFFFFF"/>
                  </a:solidFill>
                  <a:latin typeface="Avenir Bold"/>
                  <a:ea typeface="Avenir Bold"/>
                  <a:cs typeface="Avenir Bold"/>
                  <a:sym typeface="Avenir Bold"/>
                </a:rPr>
                <a:t>institut</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ns, advance</a:t>
              </a:r>
              <a:r>
                <a:rPr lang="en-US" b="true" sz="1516" strike="noStrike" u="none">
                  <a:solidFill>
                    <a:srgbClr val="FFFFFF"/>
                  </a:solidFill>
                  <a:latin typeface="Avenir Bold"/>
                  <a:ea typeface="Avenir Bold"/>
                  <a:cs typeface="Avenir Bold"/>
                  <a:sym typeface="Avenir Bold"/>
                </a:rPr>
                <a:t>d t</a:t>
              </a:r>
              <a:r>
                <a:rPr lang="en-US" b="true" sz="1516" strike="noStrike" u="none">
                  <a:solidFill>
                    <a:srgbClr val="FFFFFF"/>
                  </a:solidFill>
                  <a:latin typeface="Avenir Bold"/>
                  <a:ea typeface="Avenir Bold"/>
                  <a:cs typeface="Avenir Bold"/>
                  <a:sym typeface="Avenir Bold"/>
                </a:rPr>
                <a:t>rai</a:t>
              </a:r>
              <a:r>
                <a:rPr lang="en-US" b="true" sz="1516" strike="noStrike" u="none">
                  <a:solidFill>
                    <a:srgbClr val="FFFFFF"/>
                  </a:solidFill>
                  <a:latin typeface="Avenir Bold"/>
                  <a:ea typeface="Avenir Bold"/>
                  <a:cs typeface="Avenir Bold"/>
                  <a:sym typeface="Avenir Bold"/>
                </a:rPr>
                <a:t>ning </a:t>
              </a:r>
              <a:r>
                <a:rPr lang="en-US" b="true" sz="1516" strike="noStrike" u="none">
                  <a:solidFill>
                    <a:srgbClr val="FFFFFF"/>
                  </a:solidFill>
                  <a:latin typeface="Avenir Bold"/>
                  <a:ea typeface="Avenir Bold"/>
                  <a:cs typeface="Avenir Bold"/>
                  <a:sym typeface="Avenir Bold"/>
                </a:rPr>
                <a:t>centers</a:t>
              </a:r>
              <a:r>
                <a:rPr lang="en-US" b="true" sz="1516" strike="noStrike" u="none">
                  <a:solidFill>
                    <a:srgbClr val="FFFFFF"/>
                  </a:solidFill>
                  <a:latin typeface="Avenir Bold"/>
                  <a:ea typeface="Avenir Bold"/>
                  <a:cs typeface="Avenir Bold"/>
                  <a:sym typeface="Avenir Bold"/>
                </a:rPr>
                <a:t> or</a:t>
              </a:r>
              <a:r>
                <a:rPr lang="en-US" b="true" sz="1516" strike="noStrike" u="none">
                  <a:solidFill>
                    <a:srgbClr val="FFFFFF"/>
                  </a:solidFill>
                  <a:latin typeface="Avenir Bold"/>
                  <a:ea typeface="Avenir Bold"/>
                  <a:cs typeface="Avenir Bold"/>
                  <a:sym typeface="Avenir Bold"/>
                </a:rPr>
                <a:t> re</a:t>
              </a:r>
              <a:r>
                <a:rPr lang="en-US" b="true" sz="1516" strike="noStrike" u="none">
                  <a:solidFill>
                    <a:srgbClr val="FFFFFF"/>
                  </a:solidFill>
                  <a:latin typeface="Avenir Bold"/>
                  <a:ea typeface="Avenir Bold"/>
                  <a:cs typeface="Avenir Bold"/>
                  <a:sym typeface="Avenir Bold"/>
                </a:rPr>
                <a:t>g</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ns with a</a:t>
              </a:r>
              <a:r>
                <a:rPr lang="en-US" b="true" sz="1516" strike="noStrike" u="none">
                  <a:solidFill>
                    <a:srgbClr val="FFFFFF"/>
                  </a:solidFill>
                  <a:latin typeface="Avenir Bold"/>
                  <a:ea typeface="Avenir Bold"/>
                  <a:cs typeface="Avenir Bold"/>
                  <a:sym typeface="Avenir Bold"/>
                </a:rPr>
                <a:t> h</a:t>
              </a:r>
              <a:r>
                <a:rPr lang="en-US" b="true" sz="1516" strike="noStrike" u="none">
                  <a:solidFill>
                    <a:srgbClr val="FFFFFF"/>
                  </a:solidFill>
                  <a:latin typeface="Avenir Bold"/>
                  <a:ea typeface="Avenir Bold"/>
                  <a:cs typeface="Avenir Bold"/>
                  <a:sym typeface="Avenir Bold"/>
                </a:rPr>
                <a:t>i</a:t>
              </a:r>
              <a:r>
                <a:rPr lang="en-US" b="true" sz="1516" strike="noStrike" u="none">
                  <a:solidFill>
                    <a:srgbClr val="FFFFFF"/>
                  </a:solidFill>
                  <a:latin typeface="Avenir Bold"/>
                  <a:ea typeface="Avenir Bold"/>
                  <a:cs typeface="Avenir Bold"/>
                  <a:sym typeface="Avenir Bold"/>
                </a:rPr>
                <a:t>gh</a:t>
              </a:r>
              <a:r>
                <a:rPr lang="en-US" b="true" sz="1516" strike="noStrike" u="none">
                  <a:solidFill>
                    <a:srgbClr val="FFFFFF"/>
                  </a:solidFill>
                  <a:latin typeface="Avenir Bold"/>
                  <a:ea typeface="Avenir Bold"/>
                  <a:cs typeface="Avenir Bold"/>
                  <a:sym typeface="Avenir Bold"/>
                </a:rPr>
                <a:t> concentra</a:t>
              </a:r>
              <a:r>
                <a:rPr lang="en-US" b="true" sz="1516" strike="noStrike" u="none">
                  <a:solidFill>
                    <a:srgbClr val="FFFFFF"/>
                  </a:solidFill>
                  <a:latin typeface="Avenir Bold"/>
                  <a:ea typeface="Avenir Bold"/>
                  <a:cs typeface="Avenir Bold"/>
                  <a:sym typeface="Avenir Bold"/>
                </a:rPr>
                <a:t>tio</a:t>
              </a:r>
              <a:r>
                <a:rPr lang="en-US" b="true" sz="1516" strike="noStrike" u="none">
                  <a:solidFill>
                    <a:srgbClr val="FFFFFF"/>
                  </a:solidFill>
                  <a:latin typeface="Avenir Bold"/>
                  <a:ea typeface="Avenir Bold"/>
                  <a:cs typeface="Avenir Bold"/>
                  <a:sym typeface="Avenir Bold"/>
                </a:rPr>
                <a:t>n of STEM profiles.</a:t>
              </a:r>
            </a:p>
            <a:p>
              <a:pPr algn="ctr" marL="0" indent="0" lvl="0">
                <a:lnSpc>
                  <a:spcPts val="2122"/>
                </a:lnSpc>
                <a:spcBef>
                  <a:spcPct val="0"/>
                </a:spcBef>
              </a:pPr>
            </a:p>
          </p:txBody>
        </p:sp>
      </p:grpSp>
      <p:grpSp>
        <p:nvGrpSpPr>
          <p:cNvPr name="Group 41" id="41"/>
          <p:cNvGrpSpPr/>
          <p:nvPr/>
        </p:nvGrpSpPr>
        <p:grpSpPr>
          <a:xfrm rot="0">
            <a:off x="456776" y="5554846"/>
            <a:ext cx="1561404" cy="905449"/>
            <a:chOff x="0" y="0"/>
            <a:chExt cx="2081872" cy="1207266"/>
          </a:xfrm>
        </p:grpSpPr>
        <p:grpSp>
          <p:nvGrpSpPr>
            <p:cNvPr name="Group 42" id="42"/>
            <p:cNvGrpSpPr/>
            <p:nvPr/>
          </p:nvGrpSpPr>
          <p:grpSpPr>
            <a:xfrm rot="0">
              <a:off x="0" y="0"/>
              <a:ext cx="2081872" cy="1207266"/>
              <a:chOff x="0" y="0"/>
              <a:chExt cx="274511" cy="159188"/>
            </a:xfrm>
          </p:grpSpPr>
          <p:sp>
            <p:nvSpPr>
              <p:cNvPr name="Freeform 43" id="43"/>
              <p:cNvSpPr/>
              <p:nvPr/>
            </p:nvSpPr>
            <p:spPr>
              <a:xfrm flipH="false" flipV="false" rot="0">
                <a:off x="0" y="0"/>
                <a:ext cx="274511" cy="159188"/>
              </a:xfrm>
              <a:custGeom>
                <a:avLst/>
                <a:gdLst/>
                <a:ahLst/>
                <a:cxnLst/>
                <a:rect r="r" b="b" t="t" l="l"/>
                <a:pathLst>
                  <a:path h="159188" w="274511">
                    <a:moveTo>
                      <a:pt x="0" y="0"/>
                    </a:moveTo>
                    <a:lnTo>
                      <a:pt x="274511" y="0"/>
                    </a:lnTo>
                    <a:lnTo>
                      <a:pt x="274511" y="159188"/>
                    </a:lnTo>
                    <a:lnTo>
                      <a:pt x="0" y="159188"/>
                    </a:lnTo>
                    <a:close/>
                  </a:path>
                </a:pathLst>
              </a:custGeom>
              <a:solidFill>
                <a:srgbClr val="014D80"/>
              </a:solidFill>
            </p:spPr>
          </p:sp>
          <p:sp>
            <p:nvSpPr>
              <p:cNvPr name="TextBox 44" id="44"/>
              <p:cNvSpPr txBox="true"/>
              <p:nvPr/>
            </p:nvSpPr>
            <p:spPr>
              <a:xfrm>
                <a:off x="0" y="-28575"/>
                <a:ext cx="274511" cy="187763"/>
              </a:xfrm>
              <a:prstGeom prst="rect">
                <a:avLst/>
              </a:prstGeom>
            </p:spPr>
            <p:txBody>
              <a:bodyPr anchor="ctr" rtlCol="false" tIns="33783" lIns="33783" bIns="33783" rIns="33783"/>
              <a:lstStyle/>
              <a:p>
                <a:pPr algn="ctr">
                  <a:lnSpc>
                    <a:spcPts val="2143"/>
                  </a:lnSpc>
                  <a:spcBef>
                    <a:spcPct val="0"/>
                  </a:spcBef>
                </a:pPr>
              </a:p>
            </p:txBody>
          </p:sp>
        </p:grpSp>
        <p:sp>
          <p:nvSpPr>
            <p:cNvPr name="TextBox 45" id="45"/>
            <p:cNvSpPr txBox="true"/>
            <p:nvPr/>
          </p:nvSpPr>
          <p:spPr>
            <a:xfrm rot="0">
              <a:off x="62989" y="29229"/>
              <a:ext cx="2018883" cy="1082132"/>
            </a:xfrm>
            <a:prstGeom prst="rect">
              <a:avLst/>
            </a:prstGeom>
          </p:spPr>
          <p:txBody>
            <a:bodyPr anchor="t" rtlCol="false" tIns="0" lIns="0" bIns="0" rIns="0">
              <a:spAutoFit/>
            </a:bodyPr>
            <a:lstStyle/>
            <a:p>
              <a:pPr algn="ctr">
                <a:lnSpc>
                  <a:spcPts val="2122"/>
                </a:lnSpc>
                <a:spcBef>
                  <a:spcPct val="0"/>
                </a:spcBef>
              </a:pPr>
              <a:r>
                <a:rPr lang="en-US" b="true" sz="1516">
                  <a:solidFill>
                    <a:srgbClr val="FFFFFF"/>
                  </a:solidFill>
                  <a:latin typeface="Avenir Bold"/>
                  <a:ea typeface="Avenir Bold"/>
                  <a:cs typeface="Avenir Bold"/>
                  <a:sym typeface="Avenir Bold"/>
                </a:rPr>
                <a:t>QUALIFIED HUMAN TALENT</a:t>
              </a:r>
            </a:p>
          </p:txBody>
        </p:sp>
      </p:grpSp>
      <p:grpSp>
        <p:nvGrpSpPr>
          <p:cNvPr name="Group 46" id="46"/>
          <p:cNvGrpSpPr/>
          <p:nvPr/>
        </p:nvGrpSpPr>
        <p:grpSpPr>
          <a:xfrm rot="0">
            <a:off x="4951355" y="1804559"/>
            <a:ext cx="4070767" cy="3645511"/>
            <a:chOff x="0" y="0"/>
            <a:chExt cx="5427689" cy="4860682"/>
          </a:xfrm>
        </p:grpSpPr>
        <p:grpSp>
          <p:nvGrpSpPr>
            <p:cNvPr name="Group 47" id="47"/>
            <p:cNvGrpSpPr/>
            <p:nvPr/>
          </p:nvGrpSpPr>
          <p:grpSpPr>
            <a:xfrm rot="0">
              <a:off x="0" y="864335"/>
              <a:ext cx="5427689" cy="3996347"/>
              <a:chOff x="0" y="0"/>
              <a:chExt cx="715354" cy="526707"/>
            </a:xfrm>
          </p:grpSpPr>
          <p:sp>
            <p:nvSpPr>
              <p:cNvPr name="Freeform 48" id="48"/>
              <p:cNvSpPr/>
              <p:nvPr/>
            </p:nvSpPr>
            <p:spPr>
              <a:xfrm flipH="false" flipV="false" rot="0">
                <a:off x="0" y="0"/>
                <a:ext cx="715354" cy="526707"/>
              </a:xfrm>
              <a:custGeom>
                <a:avLst/>
                <a:gdLst/>
                <a:ahLst/>
                <a:cxnLst/>
                <a:rect r="r" b="b" t="t" l="l"/>
                <a:pathLst>
                  <a:path h="526707" w="715354">
                    <a:moveTo>
                      <a:pt x="0" y="0"/>
                    </a:moveTo>
                    <a:lnTo>
                      <a:pt x="715354" y="0"/>
                    </a:lnTo>
                    <a:lnTo>
                      <a:pt x="715354" y="526707"/>
                    </a:lnTo>
                    <a:lnTo>
                      <a:pt x="0" y="526707"/>
                    </a:lnTo>
                    <a:close/>
                  </a:path>
                </a:pathLst>
              </a:custGeom>
              <a:solidFill>
                <a:srgbClr val="016EB5"/>
              </a:solidFill>
            </p:spPr>
          </p:sp>
          <p:sp>
            <p:nvSpPr>
              <p:cNvPr name="TextBox 49" id="49"/>
              <p:cNvSpPr txBox="true"/>
              <p:nvPr/>
            </p:nvSpPr>
            <p:spPr>
              <a:xfrm>
                <a:off x="0" y="-66675"/>
                <a:ext cx="715354" cy="593382"/>
              </a:xfrm>
              <a:prstGeom prst="rect">
                <a:avLst/>
              </a:prstGeom>
            </p:spPr>
            <p:txBody>
              <a:bodyPr anchor="ctr" rtlCol="false" tIns="33783" lIns="33783" bIns="33783" rIns="33783"/>
              <a:lstStyle/>
              <a:p>
                <a:pPr algn="l" marL="0" indent="0" lvl="0">
                  <a:lnSpc>
                    <a:spcPts val="2262"/>
                  </a:lnSpc>
                  <a:spcBef>
                    <a:spcPct val="0"/>
                  </a:spcBef>
                </a:pPr>
              </a:p>
            </p:txBody>
          </p:sp>
        </p:grpSp>
        <p:grpSp>
          <p:nvGrpSpPr>
            <p:cNvPr name="Group 50" id="50"/>
            <p:cNvGrpSpPr/>
            <p:nvPr/>
          </p:nvGrpSpPr>
          <p:grpSpPr>
            <a:xfrm rot="0">
              <a:off x="249159" y="1005522"/>
              <a:ext cx="4958992" cy="3569711"/>
              <a:chOff x="0" y="0"/>
              <a:chExt cx="8971475" cy="6458082"/>
            </a:xfrm>
          </p:grpSpPr>
          <p:sp>
            <p:nvSpPr>
              <p:cNvPr name="Freeform 51" id="51"/>
              <p:cNvSpPr/>
              <p:nvPr/>
            </p:nvSpPr>
            <p:spPr>
              <a:xfrm flipH="false" flipV="false" rot="0">
                <a:off x="0" y="0"/>
                <a:ext cx="8971475" cy="6458082"/>
              </a:xfrm>
              <a:custGeom>
                <a:avLst/>
                <a:gdLst/>
                <a:ahLst/>
                <a:cxnLst/>
                <a:rect r="r" b="b" t="t" l="l"/>
                <a:pathLst>
                  <a:path h="6458082" w="8971475">
                    <a:moveTo>
                      <a:pt x="0" y="0"/>
                    </a:moveTo>
                    <a:lnTo>
                      <a:pt x="8971475" y="0"/>
                    </a:lnTo>
                    <a:lnTo>
                      <a:pt x="8971475" y="6458082"/>
                    </a:lnTo>
                    <a:lnTo>
                      <a:pt x="0" y="6458082"/>
                    </a:lnTo>
                    <a:close/>
                  </a:path>
                </a:pathLst>
              </a:custGeom>
              <a:solidFill>
                <a:srgbClr val="000000">
                  <a:alpha val="0"/>
                </a:srgbClr>
              </a:solidFill>
            </p:spPr>
          </p:sp>
          <p:sp>
            <p:nvSpPr>
              <p:cNvPr name="TextBox 52" id="52"/>
              <p:cNvSpPr txBox="true"/>
              <p:nvPr/>
            </p:nvSpPr>
            <p:spPr>
              <a:xfrm>
                <a:off x="0" y="-66675"/>
                <a:ext cx="8971475" cy="6524757"/>
              </a:xfrm>
              <a:prstGeom prst="rect">
                <a:avLst/>
              </a:prstGeom>
            </p:spPr>
            <p:txBody>
              <a:bodyPr anchor="t" rtlCol="false" tIns="0" lIns="0" bIns="0" rIns="0"/>
              <a:lstStyle/>
              <a:p>
                <a:pPr algn="l" marL="0" indent="0" lvl="0">
                  <a:lnSpc>
                    <a:spcPts val="2122"/>
                  </a:lnSpc>
                  <a:spcBef>
                    <a:spcPct val="0"/>
                  </a:spcBef>
                </a:pPr>
                <a:r>
                  <a:rPr lang="en-US" b="true" sz="1516">
                    <a:solidFill>
                      <a:srgbClr val="FFFFFF"/>
                    </a:solidFill>
                    <a:latin typeface="Avenir Bold"/>
                    <a:ea typeface="Avenir Bold"/>
                    <a:cs typeface="Avenir Bold"/>
                    <a:sym typeface="Avenir Bold"/>
                  </a:rPr>
                  <a:t>New produ</a:t>
                </a:r>
                <a:r>
                  <a:rPr lang="en-US" b="true" sz="1516" strike="noStrike" u="none">
                    <a:solidFill>
                      <a:srgbClr val="FFFFFF"/>
                    </a:solidFill>
                    <a:latin typeface="Avenir Bold"/>
                    <a:ea typeface="Avenir Bold"/>
                    <a:cs typeface="Avenir Bold"/>
                    <a:sym typeface="Avenir Bold"/>
                  </a:rPr>
                  <a:t>cts often require equipment, mate</a:t>
                </a:r>
                <a:r>
                  <a:rPr lang="en-US" b="true" sz="1516" strike="noStrike" u="none">
                    <a:solidFill>
                      <a:srgbClr val="FFFFFF"/>
                    </a:solidFill>
                    <a:latin typeface="Avenir Bold"/>
                    <a:ea typeface="Avenir Bold"/>
                    <a:cs typeface="Avenir Bold"/>
                    <a:sym typeface="Avenir Bold"/>
                  </a:rPr>
                  <a:t>rials or servi</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es t</a:t>
                </a:r>
                <a:r>
                  <a:rPr lang="en-US" b="true" sz="1516" strike="noStrike" u="none">
                    <a:solidFill>
                      <a:srgbClr val="FFFFFF"/>
                    </a:solidFill>
                    <a:latin typeface="Avenir Bold"/>
                    <a:ea typeface="Avenir Bold"/>
                    <a:cs typeface="Avenir Bold"/>
                    <a:sym typeface="Avenir Bold"/>
                  </a:rPr>
                  <a:t>hat are not available everywhere. Thisconditions the </a:t>
                </a:r>
                <a:r>
                  <a:rPr lang="en-US" b="true" sz="1516" strike="noStrike" u="none">
                    <a:solidFill>
                      <a:srgbClr val="FFFFFF"/>
                    </a:solidFill>
                    <a:latin typeface="Avenir Bold"/>
                    <a:ea typeface="Avenir Bold"/>
                    <a:cs typeface="Avenir Bold"/>
                    <a:sym typeface="Avenir Bold"/>
                  </a:rPr>
                  <a:t>loc</a:t>
                </a:r>
                <a:r>
                  <a:rPr lang="en-US" b="true" sz="1516" strike="noStrike" u="none">
                    <a:solidFill>
                      <a:srgbClr val="FFFFFF"/>
                    </a:solidFill>
                    <a:latin typeface="Avenir Bold"/>
                    <a:ea typeface="Avenir Bold"/>
                    <a:cs typeface="Avenir Bold"/>
                    <a:sym typeface="Avenir Bold"/>
                  </a:rPr>
                  <a:t>ation to areas with:</a:t>
                </a:r>
              </a:p>
              <a:p>
                <a:pPr algn="l" marL="327309"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Certi</a:t>
                </a:r>
                <a:r>
                  <a:rPr lang="en-US" b="true" sz="1516" strike="noStrike" u="none">
                    <a:solidFill>
                      <a:srgbClr val="FFFFFF"/>
                    </a:solidFill>
                    <a:latin typeface="Avenir Bold"/>
                    <a:ea typeface="Avenir Bold"/>
                    <a:cs typeface="Avenir Bold"/>
                    <a:sym typeface="Avenir Bold"/>
                  </a:rPr>
                  <a:t>fied</a:t>
                </a:r>
                <a:r>
                  <a:rPr lang="en-US" b="true" sz="1516" strike="noStrike" u="none">
                    <a:solidFill>
                      <a:srgbClr val="FFFFFF"/>
                    </a:solidFill>
                    <a:latin typeface="Avenir Bold"/>
                    <a:ea typeface="Avenir Bold"/>
                    <a:cs typeface="Avenir Bold"/>
                    <a:sym typeface="Avenir Bold"/>
                  </a:rPr>
                  <a:t> </a:t>
                </a:r>
                <a:r>
                  <a:rPr lang="en-US" b="true" sz="1516" strike="noStrike" u="none">
                    <a:solidFill>
                      <a:srgbClr val="FFFFFF"/>
                    </a:solidFill>
                    <a:latin typeface="Avenir Bold"/>
                    <a:ea typeface="Avenir Bold"/>
                    <a:cs typeface="Avenir Bold"/>
                    <a:sym typeface="Avenir Bold"/>
                  </a:rPr>
                  <a:t>laboratories.</a:t>
                </a:r>
              </a:p>
              <a:p>
                <a:pPr algn="l" marL="327309"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Prot</a:t>
                </a:r>
                <a:r>
                  <a:rPr lang="en-US" b="true" sz="1516" strike="noStrike" u="none">
                    <a:solidFill>
                      <a:srgbClr val="FFFFFF"/>
                    </a:solidFill>
                    <a:latin typeface="Avenir Bold"/>
                    <a:ea typeface="Avenir Bold"/>
                    <a:cs typeface="Avenir Bold"/>
                    <a:sym typeface="Avenir Bold"/>
                  </a:rPr>
                  <a:t>o</a:t>
                </a:r>
                <a:r>
                  <a:rPr lang="en-US" b="true" sz="1516" strike="noStrike" u="none">
                    <a:solidFill>
                      <a:srgbClr val="FFFFFF"/>
                    </a:solidFill>
                    <a:latin typeface="Avenir Bold"/>
                    <a:ea typeface="Avenir Bold"/>
                    <a:cs typeface="Avenir Bold"/>
                    <a:sym typeface="Avenir Bold"/>
                  </a:rPr>
                  <a:t>typi</a:t>
                </a:r>
                <a:r>
                  <a:rPr lang="en-US" b="true" sz="1516" strike="noStrike" u="none">
                    <a:solidFill>
                      <a:srgbClr val="FFFFFF"/>
                    </a:solidFill>
                    <a:latin typeface="Avenir Bold"/>
                    <a:ea typeface="Avenir Bold"/>
                    <a:cs typeface="Avenir Bold"/>
                    <a:sym typeface="Avenir Bold"/>
                  </a:rPr>
                  <a:t>n</a:t>
                </a:r>
                <a:r>
                  <a:rPr lang="en-US" b="true" sz="1516" strike="noStrike" u="none">
                    <a:solidFill>
                      <a:srgbClr val="FFFFFF"/>
                    </a:solidFill>
                    <a:latin typeface="Avenir Bold"/>
                    <a:ea typeface="Avenir Bold"/>
                    <a:cs typeface="Avenir Bold"/>
                    <a:sym typeface="Avenir Bold"/>
                  </a:rPr>
                  <a:t>g </a:t>
                </a:r>
                <a:r>
                  <a:rPr lang="en-US" b="true" sz="1516" strike="noStrike" u="none">
                    <a:solidFill>
                      <a:srgbClr val="FFFFFF"/>
                    </a:solidFill>
                    <a:latin typeface="Avenir Bold"/>
                    <a:ea typeface="Avenir Bold"/>
                    <a:cs typeface="Avenir Bold"/>
                    <a:sym typeface="Avenir Bold"/>
                  </a:rPr>
                  <a:t>cent</a:t>
                </a:r>
                <a:r>
                  <a:rPr lang="en-US" b="true" sz="1516" strike="noStrike" u="none">
                    <a:solidFill>
                      <a:srgbClr val="FFFFFF"/>
                    </a:solidFill>
                    <a:latin typeface="Avenir Bold"/>
                    <a:ea typeface="Avenir Bold"/>
                    <a:cs typeface="Avenir Bold"/>
                    <a:sym typeface="Avenir Bold"/>
                  </a:rPr>
                  <a:t>e</a:t>
                </a:r>
                <a:r>
                  <a:rPr lang="en-US" b="true" sz="1516" strike="noStrike" u="none">
                    <a:solidFill>
                      <a:srgbClr val="FFFFFF"/>
                    </a:solidFill>
                    <a:latin typeface="Avenir Bold"/>
                    <a:ea typeface="Avenir Bold"/>
                    <a:cs typeface="Avenir Bold"/>
                    <a:sym typeface="Avenir Bold"/>
                  </a:rPr>
                  <a:t>r</a:t>
                </a:r>
                <a:r>
                  <a:rPr lang="en-US" b="true" sz="1516" strike="noStrike" u="none">
                    <a:solidFill>
                      <a:srgbClr val="FFFFFF"/>
                    </a:solidFill>
                    <a:latin typeface="Avenir Bold"/>
                    <a:ea typeface="Avenir Bold"/>
                    <a:cs typeface="Avenir Bold"/>
                    <a:sym typeface="Avenir Bold"/>
                  </a:rPr>
                  <a:t>s.</a:t>
                </a:r>
              </a:p>
              <a:p>
                <a:pPr algn="l" marL="327309"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Logis</a:t>
                </a:r>
                <a:r>
                  <a:rPr lang="en-US" b="true" sz="1516" strike="noStrike" u="none">
                    <a:solidFill>
                      <a:srgbClr val="FFFFFF"/>
                    </a:solidFill>
                    <a:latin typeface="Avenir Bold"/>
                    <a:ea typeface="Avenir Bold"/>
                    <a:cs typeface="Avenir Bold"/>
                    <a:sym typeface="Avenir Bold"/>
                  </a:rPr>
                  <a:t>ti</a:t>
                </a:r>
                <a:r>
                  <a:rPr lang="en-US" b="true" sz="1516" strike="noStrike" u="none">
                    <a:solidFill>
                      <a:srgbClr val="FFFFFF"/>
                    </a:solidFill>
                    <a:latin typeface="Avenir Bold"/>
                    <a:ea typeface="Avenir Bold"/>
                    <a:cs typeface="Avenir Bold"/>
                    <a:sym typeface="Avenir Bold"/>
                  </a:rPr>
                  <a:t>c</a:t>
                </a:r>
                <a:r>
                  <a:rPr lang="en-US" b="true" sz="1516" strike="noStrike" u="none">
                    <a:solidFill>
                      <a:srgbClr val="FFFFFF"/>
                    </a:solidFill>
                    <a:latin typeface="Avenir Bold"/>
                    <a:ea typeface="Avenir Bold"/>
                    <a:cs typeface="Avenir Bold"/>
                    <a:sym typeface="Avenir Bold"/>
                  </a:rPr>
                  <a:t>s network for high-te</a:t>
                </a:r>
                <a:r>
                  <a:rPr lang="en-US" b="true" sz="1516" strike="noStrike" u="none">
                    <a:solidFill>
                      <a:srgbClr val="FFFFFF"/>
                    </a:solidFill>
                    <a:latin typeface="Avenir Bold"/>
                    <a:ea typeface="Avenir Bold"/>
                    <a:cs typeface="Avenir Bold"/>
                    <a:sym typeface="Avenir Bold"/>
                  </a:rPr>
                  <a:t>ch</a:t>
                </a:r>
                <a:r>
                  <a:rPr lang="en-US" b="true" sz="1516" strike="noStrike" u="none">
                    <a:solidFill>
                      <a:srgbClr val="FFFFFF"/>
                    </a:solidFill>
                    <a:latin typeface="Avenir Bold"/>
                    <a:ea typeface="Avenir Bold"/>
                    <a:cs typeface="Avenir Bold"/>
                    <a:sym typeface="Avenir Bold"/>
                  </a:rPr>
                  <a:t> co</a:t>
                </a:r>
                <a:r>
                  <a:rPr lang="en-US" b="true" sz="1516" strike="noStrike" u="none">
                    <a:solidFill>
                      <a:srgbClr val="FFFFFF"/>
                    </a:solidFill>
                    <a:latin typeface="Avenir Bold"/>
                    <a:ea typeface="Avenir Bold"/>
                    <a:cs typeface="Avenir Bold"/>
                    <a:sym typeface="Avenir Bold"/>
                  </a:rPr>
                  <a:t>mpo</a:t>
                </a:r>
                <a:r>
                  <a:rPr lang="en-US" b="true" sz="1516" strike="noStrike" u="none">
                    <a:solidFill>
                      <a:srgbClr val="FFFFFF"/>
                    </a:solidFill>
                    <a:latin typeface="Avenir Bold"/>
                    <a:ea typeface="Avenir Bold"/>
                    <a:cs typeface="Avenir Bold"/>
                    <a:sym typeface="Avenir Bold"/>
                  </a:rPr>
                  <a:t>nents.</a:t>
                </a:r>
              </a:p>
              <a:p>
                <a:pPr algn="l" marL="327309" indent="-163655" lvl="1">
                  <a:lnSpc>
                    <a:spcPts val="2122"/>
                  </a:lnSpc>
                  <a:buFont typeface="Arial"/>
                  <a:buChar char="•"/>
                </a:pPr>
                <a:r>
                  <a:rPr lang="en-US" b="true" sz="1516" strike="noStrike" u="none">
                    <a:solidFill>
                      <a:srgbClr val="FFFFFF"/>
                    </a:solidFill>
                    <a:latin typeface="Avenir Bold"/>
                    <a:ea typeface="Avenir Bold"/>
                    <a:cs typeface="Avenir Bold"/>
                    <a:sym typeface="Avenir Bold"/>
                  </a:rPr>
                  <a:t>Specific regulations (e.g. technological free trade zones).</a:t>
                </a:r>
              </a:p>
            </p:txBody>
          </p:sp>
        </p:grpSp>
        <p:grpSp>
          <p:nvGrpSpPr>
            <p:cNvPr name="Group 53" id="53"/>
            <p:cNvGrpSpPr/>
            <p:nvPr/>
          </p:nvGrpSpPr>
          <p:grpSpPr>
            <a:xfrm rot="0">
              <a:off x="0" y="0"/>
              <a:ext cx="5427689" cy="875244"/>
              <a:chOff x="0" y="0"/>
              <a:chExt cx="715354" cy="115355"/>
            </a:xfrm>
          </p:grpSpPr>
          <p:sp>
            <p:nvSpPr>
              <p:cNvPr name="Freeform 54" id="54"/>
              <p:cNvSpPr/>
              <p:nvPr/>
            </p:nvSpPr>
            <p:spPr>
              <a:xfrm flipH="false" flipV="false" rot="0">
                <a:off x="0" y="0"/>
                <a:ext cx="715354" cy="115355"/>
              </a:xfrm>
              <a:custGeom>
                <a:avLst/>
                <a:gdLst/>
                <a:ahLst/>
                <a:cxnLst/>
                <a:rect r="r" b="b" t="t" l="l"/>
                <a:pathLst>
                  <a:path h="115355" w="715354">
                    <a:moveTo>
                      <a:pt x="0" y="0"/>
                    </a:moveTo>
                    <a:lnTo>
                      <a:pt x="715354" y="0"/>
                    </a:lnTo>
                    <a:lnTo>
                      <a:pt x="715354" y="115355"/>
                    </a:lnTo>
                    <a:lnTo>
                      <a:pt x="0" y="115355"/>
                    </a:lnTo>
                    <a:close/>
                  </a:path>
                </a:pathLst>
              </a:custGeom>
              <a:solidFill>
                <a:srgbClr val="014D80"/>
              </a:solidFill>
            </p:spPr>
          </p:sp>
          <p:sp>
            <p:nvSpPr>
              <p:cNvPr name="TextBox 55" id="55"/>
              <p:cNvSpPr txBox="true"/>
              <p:nvPr/>
            </p:nvSpPr>
            <p:spPr>
              <a:xfrm>
                <a:off x="0" y="-28575"/>
                <a:ext cx="715354" cy="143930"/>
              </a:xfrm>
              <a:prstGeom prst="rect">
                <a:avLst/>
              </a:prstGeom>
            </p:spPr>
            <p:txBody>
              <a:bodyPr anchor="ctr" rtlCol="false" tIns="33783" lIns="33783" bIns="33783" rIns="33783"/>
              <a:lstStyle/>
              <a:p>
                <a:pPr algn="ctr">
                  <a:lnSpc>
                    <a:spcPts val="2143"/>
                  </a:lnSpc>
                  <a:spcBef>
                    <a:spcPct val="0"/>
                  </a:spcBef>
                </a:pPr>
              </a:p>
            </p:txBody>
          </p:sp>
        </p:grpSp>
        <p:sp>
          <p:nvSpPr>
            <p:cNvPr name="TextBox 56" id="56"/>
            <p:cNvSpPr txBox="true"/>
            <p:nvPr/>
          </p:nvSpPr>
          <p:spPr>
            <a:xfrm rot="0">
              <a:off x="627033" y="210304"/>
              <a:ext cx="4158315" cy="371073"/>
            </a:xfrm>
            <a:prstGeom prst="rect">
              <a:avLst/>
            </a:prstGeom>
          </p:spPr>
          <p:txBody>
            <a:bodyPr anchor="t" rtlCol="false" tIns="0" lIns="0" bIns="0" rIns="0">
              <a:spAutoFit/>
            </a:bodyPr>
            <a:lstStyle/>
            <a:p>
              <a:pPr algn="ctr">
                <a:lnSpc>
                  <a:spcPts val="2123"/>
                </a:lnSpc>
                <a:spcBef>
                  <a:spcPct val="0"/>
                </a:spcBef>
              </a:pPr>
              <a:r>
                <a:rPr lang="en-US" b="true" sz="1516">
                  <a:solidFill>
                    <a:srgbClr val="FFFFFF"/>
                  </a:solidFill>
                  <a:latin typeface="Avenir Bold"/>
                  <a:ea typeface="Avenir Bold"/>
                  <a:cs typeface="Avenir Bold"/>
                  <a:sym typeface="Avenir Bold"/>
                </a:rPr>
                <a:t>SPECIALIZED INFRASTRUCTURE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DAGenapebXM</dc:identifier>
  <dcterms:modified xsi:type="dcterms:W3CDTF">2011-08-01T06:04:30Z</dcterms:modified>
  <cp:revision>1</cp:revision>
  <dc:title>UAL_LAYOUT_SLIDE_ANALYST</dc:title>
</cp:coreProperties>
</file>