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9753600" cy="7315200"/>
  <p:notesSz cx="6858000" cy="9144000"/>
  <p:embeddedFontLst>
    <p:embeddedFont>
      <p:font typeface="Avenir Bold" charset="1" panose="020B0703020203020204"/>
      <p:regular r:id="rId27"/>
    </p:embeddedFont>
    <p:embeddedFont>
      <p:font typeface="Avenir" charset="1" panose="020B0503020203020204"/>
      <p:regular r:id="rId28"/>
    </p:embeddedFont>
    <p:embeddedFont>
      <p:font typeface="Canva Sans" charset="1" panose="020B0503030501040103"/>
      <p:regular r:id="rId29"/>
    </p:embeddedFont>
    <p:embeddedFont>
      <p:font typeface="Canva Sans Bold" charset="1" panose="020B0803030501040103"/>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jpeg" Type="http://schemas.openxmlformats.org/officeDocument/2006/relationships/image"/><Relationship Id="rId12" Target="../media/image11.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jpe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jpeg" Type="http://schemas.openxmlformats.org/officeDocument/2006/relationships/image"/><Relationship Id="rId12" Target="../media/image11.png" Type="http://schemas.openxmlformats.org/officeDocument/2006/relationships/image"/><Relationship Id="rId2" Target="../media/image2.png" Type="http://schemas.openxmlformats.org/officeDocument/2006/relationships/image"/><Relationship Id="rId3" Target="../media/image3.png" Type="http://schemas.openxmlformats.org/officeDocument/2006/relationships/image"/><Relationship Id="rId4" Target="../media/image4.jpeg" Type="http://schemas.openxmlformats.org/officeDocument/2006/relationships/image"/><Relationship Id="rId5" Target="../media/image23.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jpeg" Type="http://schemas.openxmlformats.org/officeDocument/2006/relationships/image"/><Relationship Id="rId12" Target="../media/image11.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jpe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jpeg" Type="http://schemas.openxmlformats.org/officeDocument/2006/relationships/image"/><Relationship Id="rId11" Target="../media/image11.png" Type="http://schemas.openxmlformats.org/officeDocument/2006/relationships/image"/><Relationship Id="rId2" Target="../media/image2.png" Type="http://schemas.openxmlformats.org/officeDocument/2006/relationships/image"/><Relationship Id="rId3" Target="../media/image3.png" Type="http://schemas.openxmlformats.org/officeDocument/2006/relationships/image"/><Relationship Id="rId4" Target="../media/image4.jpe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 Id="rId8" Target="../media/image8.jpeg" Type="http://schemas.openxmlformats.org/officeDocument/2006/relationships/image"/><Relationship Id="rId9" Target="../media/image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jpeg" Type="http://schemas.openxmlformats.org/officeDocument/2006/relationships/image"/><Relationship Id="rId11" Target="../media/image9.png" Type="http://schemas.openxmlformats.org/officeDocument/2006/relationships/image"/><Relationship Id="rId12" Target="../media/image10.jpeg" Type="http://schemas.openxmlformats.org/officeDocument/2006/relationships/image"/><Relationship Id="rId13" Target="../media/image11.png" Type="http://schemas.openxmlformats.org/officeDocument/2006/relationships/image"/><Relationship Id="rId2" Target="../media/image2.png" Type="http://schemas.openxmlformats.org/officeDocument/2006/relationships/image"/><Relationship Id="rId3" Target="../media/image3.png" Type="http://schemas.openxmlformats.org/officeDocument/2006/relationships/image"/><Relationship Id="rId4" Target="../media/image4.jpeg" Type="http://schemas.openxmlformats.org/officeDocument/2006/relationships/image"/><Relationship Id="rId5" Target="../media/image24.png" Type="http://schemas.openxmlformats.org/officeDocument/2006/relationships/image"/><Relationship Id="rId6" Target="../media/image25.png" Type="http://schemas.openxmlformats.org/officeDocument/2006/relationships/image"/><Relationship Id="rId7" Target="../media/image5.png" Type="http://schemas.openxmlformats.org/officeDocument/2006/relationships/image"/><Relationship Id="rId8" Target="../media/image6.png" Type="http://schemas.openxmlformats.org/officeDocument/2006/relationships/image"/><Relationship Id="rId9" Target="../media/image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jpeg" Type="http://schemas.openxmlformats.org/officeDocument/2006/relationships/image"/><Relationship Id="rId12" Target="../media/image11.png" Type="http://schemas.openxmlformats.org/officeDocument/2006/relationships/image"/><Relationship Id="rId2" Target="../media/image2.png" Type="http://schemas.openxmlformats.org/officeDocument/2006/relationships/image"/><Relationship Id="rId3" Target="../media/image3.png" Type="http://schemas.openxmlformats.org/officeDocument/2006/relationships/image"/><Relationship Id="rId4" Target="../media/image4.jpeg" Type="http://schemas.openxmlformats.org/officeDocument/2006/relationships/image"/><Relationship Id="rId5" Target="../media/image26.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jpeg" Type="http://schemas.openxmlformats.org/officeDocument/2006/relationships/image"/><Relationship Id="rId12" Target="../media/image11.png" Type="http://schemas.openxmlformats.org/officeDocument/2006/relationships/image"/><Relationship Id="rId2" Target="../media/image2.png" Type="http://schemas.openxmlformats.org/officeDocument/2006/relationships/image"/><Relationship Id="rId3" Target="../media/image3.png" Type="http://schemas.openxmlformats.org/officeDocument/2006/relationships/image"/><Relationship Id="rId4" Target="../media/image4.jpeg" Type="http://schemas.openxmlformats.org/officeDocument/2006/relationships/image"/><Relationship Id="rId5" Target="../media/image27.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jpeg" Type="http://schemas.openxmlformats.org/officeDocument/2006/relationships/image"/><Relationship Id="rId12" Target="../media/image11.png" Type="http://schemas.openxmlformats.org/officeDocument/2006/relationships/image"/><Relationship Id="rId2" Target="../media/image2.png" Type="http://schemas.openxmlformats.org/officeDocument/2006/relationships/image"/><Relationship Id="rId3" Target="../media/image3.png" Type="http://schemas.openxmlformats.org/officeDocument/2006/relationships/image"/><Relationship Id="rId4" Target="../media/image4.jpeg" Type="http://schemas.openxmlformats.org/officeDocument/2006/relationships/image"/><Relationship Id="rId5" Target="../media/image28.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jpeg" Type="http://schemas.openxmlformats.org/officeDocument/2006/relationships/image"/><Relationship Id="rId12" Target="../media/image11.png" Type="http://schemas.openxmlformats.org/officeDocument/2006/relationships/image"/><Relationship Id="rId2" Target="../media/image29.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jpe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jpe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jpeg" Type="http://schemas.openxmlformats.org/officeDocument/2006/relationships/image"/><Relationship Id="rId12" Target="../media/image11.png" Type="http://schemas.openxmlformats.org/officeDocument/2006/relationships/image"/><Relationship Id="rId2" Target="../media/image30.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jpe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png" Type="http://schemas.openxmlformats.org/officeDocument/2006/relationships/image"/><Relationship Id="rId12" Target="../media/image7.png" Type="http://schemas.openxmlformats.org/officeDocument/2006/relationships/image"/><Relationship Id="rId13" Target="../media/image8.jpeg" Type="http://schemas.openxmlformats.org/officeDocument/2006/relationships/image"/><Relationship Id="rId14" Target="../media/image9.png" Type="http://schemas.openxmlformats.org/officeDocument/2006/relationships/image"/><Relationship Id="rId15" Target="../media/image10.jpeg" Type="http://schemas.openxmlformats.org/officeDocument/2006/relationships/image"/><Relationship Id="rId16" Target="../media/image11.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jpe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jpeg" Type="http://schemas.openxmlformats.org/officeDocument/2006/relationships/image"/><Relationship Id="rId12" Target="../media/image11.png" Type="http://schemas.openxmlformats.org/officeDocument/2006/relationships/image"/><Relationship Id="rId2" Target="../media/image2.png" Type="http://schemas.openxmlformats.org/officeDocument/2006/relationships/image"/><Relationship Id="rId3" Target="../media/image3.png" Type="http://schemas.openxmlformats.org/officeDocument/2006/relationships/image"/><Relationship Id="rId4" Target="../media/image4.jpeg" Type="http://schemas.openxmlformats.org/officeDocument/2006/relationships/image"/><Relationship Id="rId5" Target="../media/image31.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jpe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png" Type="http://schemas.openxmlformats.org/officeDocument/2006/relationships/image"/><Relationship Id="rId11" Target="../media/image7.png" Type="http://schemas.openxmlformats.org/officeDocument/2006/relationships/image"/><Relationship Id="rId12" Target="../media/image8.jpeg" Type="http://schemas.openxmlformats.org/officeDocument/2006/relationships/image"/><Relationship Id="rId13" Target="../media/image9.png" Type="http://schemas.openxmlformats.org/officeDocument/2006/relationships/image"/><Relationship Id="rId14" Target="../media/image10.jpeg" Type="http://schemas.openxmlformats.org/officeDocument/2006/relationships/image"/><Relationship Id="rId15" Target="../media/image11.png" Type="http://schemas.openxmlformats.org/officeDocument/2006/relationships/image"/><Relationship Id="rId2" Target="../media/image2.png" Type="http://schemas.openxmlformats.org/officeDocument/2006/relationships/image"/><Relationship Id="rId3" Target="../media/image3.png" Type="http://schemas.openxmlformats.org/officeDocument/2006/relationships/image"/><Relationship Id="rId4" Target="../media/image4.jpe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 Id="rId7" Target="../media/image34.png" Type="http://schemas.openxmlformats.org/officeDocument/2006/relationships/image"/><Relationship Id="rId8" Target="../media/image35.svg" Type="http://schemas.openxmlformats.org/officeDocument/2006/relationships/image"/><Relationship Id="rId9"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jpeg" Type="http://schemas.openxmlformats.org/officeDocument/2006/relationships/image"/><Relationship Id="rId11" Target="../media/image9.png" Type="http://schemas.openxmlformats.org/officeDocument/2006/relationships/image"/><Relationship Id="rId12" Target="../media/image10.jpeg" Type="http://schemas.openxmlformats.org/officeDocument/2006/relationships/image"/><Relationship Id="rId13" Target="../media/image11.png" Type="http://schemas.openxmlformats.org/officeDocument/2006/relationships/image"/><Relationship Id="rId2" Target="../media/image1.jpeg" Type="http://schemas.openxmlformats.org/officeDocument/2006/relationships/image"/><Relationship Id="rId3" Target="../media/image16.png" Type="http://schemas.openxmlformats.org/officeDocument/2006/relationships/image"/><Relationship Id="rId4" Target="../media/image2.png" Type="http://schemas.openxmlformats.org/officeDocument/2006/relationships/image"/><Relationship Id="rId5" Target="../media/image3.png" Type="http://schemas.openxmlformats.org/officeDocument/2006/relationships/image"/><Relationship Id="rId6" Target="../media/image4.jpeg" Type="http://schemas.openxmlformats.org/officeDocument/2006/relationships/image"/><Relationship Id="rId7" Target="../media/image5.png" Type="http://schemas.openxmlformats.org/officeDocument/2006/relationships/image"/><Relationship Id="rId8" Target="../media/image6.png" Type="http://schemas.openxmlformats.org/officeDocument/2006/relationships/image"/><Relationship Id="rId9"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jpeg" Type="http://schemas.openxmlformats.org/officeDocument/2006/relationships/image"/><Relationship Id="rId12" Target="../media/image11.png" Type="http://schemas.openxmlformats.org/officeDocument/2006/relationships/image"/><Relationship Id="rId2" Target="../media/image3.png" Type="http://schemas.openxmlformats.org/officeDocument/2006/relationships/image"/><Relationship Id="rId3" Target="../media/image4.jpeg" Type="http://schemas.openxmlformats.org/officeDocument/2006/relationships/image"/><Relationship Id="rId4" Target="../media/image17.png" Type="http://schemas.openxmlformats.org/officeDocument/2006/relationships/image"/><Relationship Id="rId5" Target="../media/image2.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jpeg" Type="http://schemas.openxmlformats.org/officeDocument/2006/relationships/image"/><Relationship Id="rId12" Target="../media/image11.png" Type="http://schemas.openxmlformats.org/officeDocument/2006/relationships/image"/><Relationship Id="rId2" Target="../media/image18.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jpe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jpeg" Type="http://schemas.openxmlformats.org/officeDocument/2006/relationships/image"/><Relationship Id="rId12" Target="../media/image11.png" Type="http://schemas.openxmlformats.org/officeDocument/2006/relationships/image"/><Relationship Id="rId2" Target="../media/image19.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jpe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jpeg" Type="http://schemas.openxmlformats.org/officeDocument/2006/relationships/image"/><Relationship Id="rId12" Target="../media/image11.png" Type="http://schemas.openxmlformats.org/officeDocument/2006/relationships/image"/><Relationship Id="rId2" Target="../media/image20.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jpe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jpeg" Type="http://schemas.openxmlformats.org/officeDocument/2006/relationships/image"/><Relationship Id="rId12" Target="../media/image11.png" Type="http://schemas.openxmlformats.org/officeDocument/2006/relationships/image"/><Relationship Id="rId2" Target="../media/image2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jpe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jpeg" Type="http://schemas.openxmlformats.org/officeDocument/2006/relationships/image"/><Relationship Id="rId12" Target="../media/image11.png" Type="http://schemas.openxmlformats.org/officeDocument/2006/relationships/image"/><Relationship Id="rId2" Target="../media/image22.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jpe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17217" t="-1069" r="-17217" b="-1069"/>
            </a:stretch>
          </a:blipFill>
        </p:spPr>
      </p:sp>
      <p:sp>
        <p:nvSpPr>
          <p:cNvPr name="Freeform 3" id="3"/>
          <p:cNvSpPr/>
          <p:nvPr/>
        </p:nvSpPr>
        <p:spPr>
          <a:xfrm flipH="true" flipV="false" rot="-10800000">
            <a:off x="7146475" y="33859"/>
            <a:ext cx="2607125" cy="2124807"/>
          </a:xfrm>
          <a:custGeom>
            <a:avLst/>
            <a:gdLst/>
            <a:ahLst/>
            <a:cxnLst/>
            <a:rect r="r" b="b" t="t" l="l"/>
            <a:pathLst>
              <a:path h="2124807" w="2607125">
                <a:moveTo>
                  <a:pt x="2607125" y="0"/>
                </a:moveTo>
                <a:lnTo>
                  <a:pt x="0" y="0"/>
                </a:lnTo>
                <a:lnTo>
                  <a:pt x="0" y="2124806"/>
                </a:lnTo>
                <a:lnTo>
                  <a:pt x="2607125" y="2124806"/>
                </a:lnTo>
                <a:lnTo>
                  <a:pt x="2607125" y="0"/>
                </a:lnTo>
                <a:close/>
              </a:path>
            </a:pathLst>
          </a:custGeom>
          <a:blipFill>
            <a:blip r:embed="rId3"/>
            <a:stretch>
              <a:fillRect l="0" t="0" r="0" b="0"/>
            </a:stretch>
          </a:blipFill>
        </p:spPr>
      </p:sp>
      <p:grpSp>
        <p:nvGrpSpPr>
          <p:cNvPr name="Group 4" id="4"/>
          <p:cNvGrpSpPr/>
          <p:nvPr/>
        </p:nvGrpSpPr>
        <p:grpSpPr>
          <a:xfrm rot="0">
            <a:off x="208344" y="3876675"/>
            <a:ext cx="4253543" cy="1994687"/>
            <a:chOff x="0" y="0"/>
            <a:chExt cx="747818" cy="350687"/>
          </a:xfrm>
        </p:grpSpPr>
        <p:sp>
          <p:nvSpPr>
            <p:cNvPr name="Freeform 5" id="5"/>
            <p:cNvSpPr/>
            <p:nvPr/>
          </p:nvSpPr>
          <p:spPr>
            <a:xfrm flipH="false" flipV="false" rot="0">
              <a:off x="0" y="0"/>
              <a:ext cx="747818" cy="350687"/>
            </a:xfrm>
            <a:custGeom>
              <a:avLst/>
              <a:gdLst/>
              <a:ahLst/>
              <a:cxnLst/>
              <a:rect r="r" b="b" t="t" l="l"/>
              <a:pathLst>
                <a:path h="350687" w="747818">
                  <a:moveTo>
                    <a:pt x="0" y="0"/>
                  </a:moveTo>
                  <a:lnTo>
                    <a:pt x="747818" y="0"/>
                  </a:lnTo>
                  <a:lnTo>
                    <a:pt x="747818" y="350687"/>
                  </a:lnTo>
                  <a:lnTo>
                    <a:pt x="0" y="350687"/>
                  </a:lnTo>
                  <a:close/>
                </a:path>
              </a:pathLst>
            </a:custGeom>
            <a:solidFill>
              <a:srgbClr val="233E7A"/>
            </a:solidFill>
          </p:spPr>
        </p:sp>
        <p:sp>
          <p:nvSpPr>
            <p:cNvPr name="TextBox 6" id="6"/>
            <p:cNvSpPr txBox="true"/>
            <p:nvPr/>
          </p:nvSpPr>
          <p:spPr>
            <a:xfrm>
              <a:off x="0" y="-28575"/>
              <a:ext cx="747818" cy="379262"/>
            </a:xfrm>
            <a:prstGeom prst="rect">
              <a:avLst/>
            </a:prstGeom>
          </p:spPr>
          <p:txBody>
            <a:bodyPr anchor="ctr" rtlCol="false" tIns="33783" lIns="33783" bIns="33783" rIns="33783"/>
            <a:lstStyle/>
            <a:p>
              <a:pPr algn="ctr">
                <a:lnSpc>
                  <a:spcPts val="1303"/>
                </a:lnSpc>
                <a:spcBef>
                  <a:spcPct val="0"/>
                </a:spcBef>
              </a:pPr>
            </a:p>
          </p:txBody>
        </p:sp>
      </p:grpSp>
      <p:sp>
        <p:nvSpPr>
          <p:cNvPr name="Freeform 7" id="7"/>
          <p:cNvSpPr/>
          <p:nvPr/>
        </p:nvSpPr>
        <p:spPr>
          <a:xfrm flipH="false" flipV="false" rot="0">
            <a:off x="3574419" y="359950"/>
            <a:ext cx="2975416" cy="629031"/>
          </a:xfrm>
          <a:custGeom>
            <a:avLst/>
            <a:gdLst/>
            <a:ahLst/>
            <a:cxnLst/>
            <a:rect r="r" b="b" t="t" l="l"/>
            <a:pathLst>
              <a:path h="629031" w="2975416">
                <a:moveTo>
                  <a:pt x="0" y="0"/>
                </a:moveTo>
                <a:lnTo>
                  <a:pt x="2975416" y="0"/>
                </a:lnTo>
                <a:lnTo>
                  <a:pt x="2975416" y="629031"/>
                </a:lnTo>
                <a:lnTo>
                  <a:pt x="0" y="629031"/>
                </a:lnTo>
                <a:lnTo>
                  <a:pt x="0" y="0"/>
                </a:lnTo>
                <a:close/>
              </a:path>
            </a:pathLst>
          </a:custGeom>
          <a:blipFill>
            <a:blip r:embed="rId4"/>
            <a:stretch>
              <a:fillRect l="0" t="0" r="0" b="0"/>
            </a:stretch>
          </a:blipFill>
        </p:spPr>
      </p:sp>
      <p:sp>
        <p:nvSpPr>
          <p:cNvPr name="Freeform 8" id="8"/>
          <p:cNvSpPr/>
          <p:nvPr/>
        </p:nvSpPr>
        <p:spPr>
          <a:xfrm flipH="false" flipV="false" rot="0">
            <a:off x="224970" y="366975"/>
            <a:ext cx="2336233" cy="614981"/>
          </a:xfrm>
          <a:custGeom>
            <a:avLst/>
            <a:gdLst/>
            <a:ahLst/>
            <a:cxnLst/>
            <a:rect r="r" b="b" t="t" l="l"/>
            <a:pathLst>
              <a:path h="614981" w="2336233">
                <a:moveTo>
                  <a:pt x="0" y="0"/>
                </a:moveTo>
                <a:lnTo>
                  <a:pt x="2336233" y="0"/>
                </a:lnTo>
                <a:lnTo>
                  <a:pt x="2336233" y="614981"/>
                </a:lnTo>
                <a:lnTo>
                  <a:pt x="0" y="614981"/>
                </a:lnTo>
                <a:lnTo>
                  <a:pt x="0" y="0"/>
                </a:lnTo>
                <a:close/>
              </a:path>
            </a:pathLst>
          </a:custGeom>
          <a:blipFill>
            <a:blip r:embed="rId5"/>
            <a:stretch>
              <a:fillRect l="-10173" t="-118313" r="-12716" b="-129361"/>
            </a:stretch>
          </a:blipFill>
        </p:spPr>
      </p:sp>
      <p:sp>
        <p:nvSpPr>
          <p:cNvPr name="TextBox 9" id="9"/>
          <p:cNvSpPr txBox="true"/>
          <p:nvPr/>
        </p:nvSpPr>
        <p:spPr>
          <a:xfrm rot="0">
            <a:off x="224970" y="1037392"/>
            <a:ext cx="9422421" cy="2620208"/>
          </a:xfrm>
          <a:prstGeom prst="rect">
            <a:avLst/>
          </a:prstGeom>
        </p:spPr>
        <p:txBody>
          <a:bodyPr anchor="t" rtlCol="false" tIns="0" lIns="0" bIns="0" rIns="0">
            <a:spAutoFit/>
          </a:bodyPr>
          <a:lstStyle/>
          <a:p>
            <a:pPr algn="l">
              <a:lnSpc>
                <a:spcPts val="3519"/>
              </a:lnSpc>
            </a:pPr>
            <a:r>
              <a:rPr lang="en-US" sz="1751" b="true">
                <a:solidFill>
                  <a:srgbClr val="233E7A"/>
                </a:solidFill>
                <a:latin typeface="Avenir Bold"/>
                <a:ea typeface="Avenir Bold"/>
                <a:cs typeface="Avenir Bold"/>
                <a:sym typeface="Avenir Bold"/>
              </a:rPr>
              <a:t>ANALYSIS OF THE RELATIONSHIP BETWEEN VALUE CHAIN, SUPPLY CHAIN, TERRORISM, AND BLOCKCHAIN</a:t>
            </a:r>
          </a:p>
          <a:p>
            <a:pPr algn="just">
              <a:lnSpc>
                <a:spcPts val="3519"/>
              </a:lnSpc>
            </a:pPr>
            <a:r>
              <a:rPr lang="en-US" sz="1751">
                <a:solidFill>
                  <a:srgbClr val="233E7A"/>
                </a:solidFill>
                <a:latin typeface="Avenir"/>
                <a:ea typeface="Avenir"/>
                <a:cs typeface="Avenir"/>
                <a:sym typeface="Avenir"/>
              </a:rPr>
              <a:t>THE ANALYSIS OF INFORMATION SOURCES TO ANTICIPATE EMERGING THREATS IS AN ESSENTIAL COMPONENT OF SUPPLY CHAIN SECURITY. THE AUTOMATION OF CYBER THREAT INTELLIGENCE (CTI) HAS ENABLED SECURITY AGENCIES TO TRACK AND ANALYZE VAST VOLUMES OF DATA IN REAL-TIME, FACILITATING THE DETECTION OF SUSPICIOUS PATTERNS AND CRIMINAL TRENDS.</a:t>
            </a:r>
          </a:p>
        </p:txBody>
      </p:sp>
      <p:sp>
        <p:nvSpPr>
          <p:cNvPr name="TextBox 10" id="10"/>
          <p:cNvSpPr txBox="true"/>
          <p:nvPr/>
        </p:nvSpPr>
        <p:spPr>
          <a:xfrm rot="0">
            <a:off x="331179" y="4026548"/>
            <a:ext cx="4007874" cy="1628267"/>
          </a:xfrm>
          <a:prstGeom prst="rect">
            <a:avLst/>
          </a:prstGeom>
        </p:spPr>
        <p:txBody>
          <a:bodyPr anchor="t" rtlCol="false" tIns="0" lIns="0" bIns="0" rIns="0">
            <a:spAutoFit/>
          </a:bodyPr>
          <a:lstStyle/>
          <a:p>
            <a:pPr algn="just">
              <a:lnSpc>
                <a:spcPts val="2127"/>
              </a:lnSpc>
              <a:spcBef>
                <a:spcPct val="0"/>
              </a:spcBef>
            </a:pPr>
            <a:r>
              <a:rPr lang="en-US" sz="1519">
                <a:solidFill>
                  <a:srgbClr val="FFFFFF"/>
                </a:solidFill>
                <a:latin typeface="Avenir"/>
                <a:ea typeface="Avenir"/>
                <a:cs typeface="Avenir"/>
                <a:sym typeface="Avenir"/>
              </a:rPr>
              <a:t>National security is intricately intertwined with the integrity of supply chains, especially in critical sectors such as pharmaceuticals and digital infrastructure. Attacks on these chains represent a growing threat that necessitates the constant adaptation of defense strategies.</a:t>
            </a:r>
          </a:p>
        </p:txBody>
      </p:sp>
      <p:grpSp>
        <p:nvGrpSpPr>
          <p:cNvPr name="Group 11" id="11"/>
          <p:cNvGrpSpPr/>
          <p:nvPr/>
        </p:nvGrpSpPr>
        <p:grpSpPr>
          <a:xfrm rot="0">
            <a:off x="8973" y="6569225"/>
            <a:ext cx="9753600" cy="754910"/>
            <a:chOff x="0" y="0"/>
            <a:chExt cx="13004800" cy="1006547"/>
          </a:xfrm>
        </p:grpSpPr>
        <p:grpSp>
          <p:nvGrpSpPr>
            <p:cNvPr name="Group 12" id="12"/>
            <p:cNvGrpSpPr/>
            <p:nvPr/>
          </p:nvGrpSpPr>
          <p:grpSpPr>
            <a:xfrm rot="0">
              <a:off x="0" y="0"/>
              <a:ext cx="13004800" cy="1006547"/>
              <a:chOff x="0" y="0"/>
              <a:chExt cx="3495470" cy="270543"/>
            </a:xfrm>
          </p:grpSpPr>
          <p:sp>
            <p:nvSpPr>
              <p:cNvPr name="Freeform 13" id="13"/>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14" id="14"/>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15" id="15"/>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6"/>
              <a:stretch>
                <a:fillRect l="0" t="-6263" r="0" b="-6263"/>
              </a:stretch>
            </a:blipFill>
          </p:spPr>
        </p:sp>
        <p:sp>
          <p:nvSpPr>
            <p:cNvPr name="Freeform 16" id="16"/>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7"/>
              <a:stretch>
                <a:fillRect l="0" t="-6263" r="0" b="-6263"/>
              </a:stretch>
            </a:blipFill>
          </p:spPr>
        </p:sp>
        <p:grpSp>
          <p:nvGrpSpPr>
            <p:cNvPr name="Group 17" id="17"/>
            <p:cNvGrpSpPr/>
            <p:nvPr/>
          </p:nvGrpSpPr>
          <p:grpSpPr>
            <a:xfrm rot="0">
              <a:off x="1748214" y="0"/>
              <a:ext cx="8787340" cy="1006547"/>
              <a:chOff x="0" y="0"/>
              <a:chExt cx="2361888" cy="270543"/>
            </a:xfrm>
          </p:grpSpPr>
          <p:sp>
            <p:nvSpPr>
              <p:cNvPr name="Freeform 18" id="18"/>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19" id="19"/>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20" id="20"/>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8"/>
              <a:stretch>
                <a:fillRect l="0" t="-6263" r="0" b="-6263"/>
              </a:stretch>
            </a:blipFill>
          </p:spPr>
        </p:sp>
        <p:sp>
          <p:nvSpPr>
            <p:cNvPr name="Freeform 21" id="21"/>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9"/>
              <a:stretch>
                <a:fillRect l="-807" t="-9330" r="0" b="-15070"/>
              </a:stretch>
            </a:blipFill>
          </p:spPr>
        </p:sp>
        <p:sp>
          <p:nvSpPr>
            <p:cNvPr name="Freeform 22" id="22"/>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10"/>
              <a:stretch>
                <a:fillRect l="0" t="-372" r="0" b="0"/>
              </a:stretch>
            </a:blipFill>
          </p:spPr>
        </p:sp>
        <p:sp>
          <p:nvSpPr>
            <p:cNvPr name="Freeform 23" id="23"/>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1"/>
              <a:stretch>
                <a:fillRect l="0" t="-6263" r="0" b="-6263"/>
              </a:stretch>
            </a:blipFill>
          </p:spPr>
        </p:sp>
        <p:sp>
          <p:nvSpPr>
            <p:cNvPr name="Freeform 24" id="24"/>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2"/>
              <a:stretch>
                <a:fillRect l="0" t="-6263" r="0" b="-6263"/>
              </a:stretch>
            </a:blipFill>
          </p:spPr>
        </p:sp>
      </p:grpSp>
      <p:grpSp>
        <p:nvGrpSpPr>
          <p:cNvPr name="Group 25" id="25"/>
          <p:cNvGrpSpPr/>
          <p:nvPr/>
        </p:nvGrpSpPr>
        <p:grpSpPr>
          <a:xfrm rot="0">
            <a:off x="5062127" y="3876675"/>
            <a:ext cx="4585264" cy="1994687"/>
            <a:chOff x="0" y="0"/>
            <a:chExt cx="806138" cy="350687"/>
          </a:xfrm>
        </p:grpSpPr>
        <p:sp>
          <p:nvSpPr>
            <p:cNvPr name="Freeform 26" id="26"/>
            <p:cNvSpPr/>
            <p:nvPr/>
          </p:nvSpPr>
          <p:spPr>
            <a:xfrm flipH="false" flipV="false" rot="0">
              <a:off x="0" y="0"/>
              <a:ext cx="806138" cy="350687"/>
            </a:xfrm>
            <a:custGeom>
              <a:avLst/>
              <a:gdLst/>
              <a:ahLst/>
              <a:cxnLst/>
              <a:rect r="r" b="b" t="t" l="l"/>
              <a:pathLst>
                <a:path h="350687" w="806138">
                  <a:moveTo>
                    <a:pt x="0" y="0"/>
                  </a:moveTo>
                  <a:lnTo>
                    <a:pt x="806138" y="0"/>
                  </a:lnTo>
                  <a:lnTo>
                    <a:pt x="806138" y="350687"/>
                  </a:lnTo>
                  <a:lnTo>
                    <a:pt x="0" y="350687"/>
                  </a:lnTo>
                  <a:close/>
                </a:path>
              </a:pathLst>
            </a:custGeom>
            <a:solidFill>
              <a:srgbClr val="233E7A"/>
            </a:solidFill>
          </p:spPr>
        </p:sp>
        <p:sp>
          <p:nvSpPr>
            <p:cNvPr name="TextBox 27" id="27"/>
            <p:cNvSpPr txBox="true"/>
            <p:nvPr/>
          </p:nvSpPr>
          <p:spPr>
            <a:xfrm>
              <a:off x="0" y="-28575"/>
              <a:ext cx="806138" cy="379262"/>
            </a:xfrm>
            <a:prstGeom prst="rect">
              <a:avLst/>
            </a:prstGeom>
          </p:spPr>
          <p:txBody>
            <a:bodyPr anchor="ctr" rtlCol="false" tIns="33783" lIns="33783" bIns="33783" rIns="33783"/>
            <a:lstStyle/>
            <a:p>
              <a:pPr algn="ctr">
                <a:lnSpc>
                  <a:spcPts val="1303"/>
                </a:lnSpc>
                <a:spcBef>
                  <a:spcPct val="0"/>
                </a:spcBef>
              </a:pPr>
            </a:p>
          </p:txBody>
        </p:sp>
      </p:grpSp>
      <p:sp>
        <p:nvSpPr>
          <p:cNvPr name="TextBox 28" id="28"/>
          <p:cNvSpPr txBox="true"/>
          <p:nvPr/>
        </p:nvSpPr>
        <p:spPr>
          <a:xfrm rot="0">
            <a:off x="5123607" y="4026548"/>
            <a:ext cx="4462303" cy="1628267"/>
          </a:xfrm>
          <a:prstGeom prst="rect">
            <a:avLst/>
          </a:prstGeom>
        </p:spPr>
        <p:txBody>
          <a:bodyPr anchor="t" rtlCol="false" tIns="0" lIns="0" bIns="0" rIns="0">
            <a:spAutoFit/>
          </a:bodyPr>
          <a:lstStyle/>
          <a:p>
            <a:pPr algn="just">
              <a:lnSpc>
                <a:spcPts val="2127"/>
              </a:lnSpc>
              <a:spcBef>
                <a:spcPct val="0"/>
              </a:spcBef>
            </a:pPr>
            <a:r>
              <a:rPr lang="en-US" sz="1519">
                <a:solidFill>
                  <a:srgbClr val="FFFFFF"/>
                </a:solidFill>
                <a:latin typeface="Avenir"/>
                <a:ea typeface="Avenir"/>
                <a:cs typeface="Avenir"/>
                <a:sym typeface="Avenir"/>
              </a:rPr>
              <a:t>Blockch</a:t>
            </a:r>
            <a:r>
              <a:rPr lang="en-US" sz="1519">
                <a:solidFill>
                  <a:srgbClr val="FFFFFF"/>
                </a:solidFill>
                <a:latin typeface="Avenir"/>
                <a:ea typeface="Avenir"/>
                <a:cs typeface="Avenir"/>
                <a:sym typeface="Avenir"/>
              </a:rPr>
              <a:t>ain technology emerges as a promising tool for enhancing security and transparency in supply chains. Its ability to create immutable and decentralized records allows for precise tracking of products along the chain, making it more difficult to introduce counterfeit or compromised products. </a:t>
            </a:r>
          </a:p>
        </p:txBody>
      </p:sp>
      <p:grpSp>
        <p:nvGrpSpPr>
          <p:cNvPr name="Group 29" id="29"/>
          <p:cNvGrpSpPr/>
          <p:nvPr/>
        </p:nvGrpSpPr>
        <p:grpSpPr>
          <a:xfrm rot="0">
            <a:off x="224970" y="5966471"/>
            <a:ext cx="9439047" cy="507646"/>
            <a:chOff x="0" y="0"/>
            <a:chExt cx="1659485" cy="89250"/>
          </a:xfrm>
        </p:grpSpPr>
        <p:sp>
          <p:nvSpPr>
            <p:cNvPr name="Freeform 30" id="30"/>
            <p:cNvSpPr/>
            <p:nvPr/>
          </p:nvSpPr>
          <p:spPr>
            <a:xfrm flipH="false" flipV="false" rot="0">
              <a:off x="0" y="0"/>
              <a:ext cx="1659485" cy="89250"/>
            </a:xfrm>
            <a:custGeom>
              <a:avLst/>
              <a:gdLst/>
              <a:ahLst/>
              <a:cxnLst/>
              <a:rect r="r" b="b" t="t" l="l"/>
              <a:pathLst>
                <a:path h="89250" w="1659485">
                  <a:moveTo>
                    <a:pt x="0" y="0"/>
                  </a:moveTo>
                  <a:lnTo>
                    <a:pt x="1659485" y="0"/>
                  </a:lnTo>
                  <a:lnTo>
                    <a:pt x="1659485" y="89250"/>
                  </a:lnTo>
                  <a:lnTo>
                    <a:pt x="0" y="89250"/>
                  </a:lnTo>
                  <a:close/>
                </a:path>
              </a:pathLst>
            </a:custGeom>
            <a:solidFill>
              <a:srgbClr val="233E7A"/>
            </a:solidFill>
          </p:spPr>
        </p:sp>
        <p:sp>
          <p:nvSpPr>
            <p:cNvPr name="TextBox 31" id="31"/>
            <p:cNvSpPr txBox="true"/>
            <p:nvPr/>
          </p:nvSpPr>
          <p:spPr>
            <a:xfrm>
              <a:off x="0" y="-38100"/>
              <a:ext cx="1659485" cy="127350"/>
            </a:xfrm>
            <a:prstGeom prst="rect">
              <a:avLst/>
            </a:prstGeom>
          </p:spPr>
          <p:txBody>
            <a:bodyPr anchor="ctr" rtlCol="false" tIns="33783" lIns="33783" bIns="33783" rIns="33783"/>
            <a:lstStyle/>
            <a:p>
              <a:pPr algn="ctr">
                <a:lnSpc>
                  <a:spcPts val="1819"/>
                </a:lnSpc>
                <a:spcBef>
                  <a:spcPct val="0"/>
                </a:spcBef>
              </a:pPr>
              <a:r>
                <a:rPr lang="en-US" sz="1299">
                  <a:solidFill>
                    <a:srgbClr val="FBFDFE"/>
                  </a:solidFill>
                  <a:latin typeface="Canva Sans"/>
                  <a:ea typeface="Canva Sans"/>
                  <a:cs typeface="Canva Sans"/>
                  <a:sym typeface="Canva Sans"/>
                </a:rPr>
                <a:t>Smart contracts facilitate the automation of processes and compliance verification, reducing the risk of manipulation.</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1860" y="326593"/>
            <a:ext cx="9669879" cy="6662015"/>
            <a:chOff x="0" y="0"/>
            <a:chExt cx="12893172" cy="8882686"/>
          </a:xfrm>
        </p:grpSpPr>
        <p:sp>
          <p:nvSpPr>
            <p:cNvPr name="Freeform 3" id="3"/>
            <p:cNvSpPr/>
            <p:nvPr/>
          </p:nvSpPr>
          <p:spPr>
            <a:xfrm flipH="true" flipV="false" rot="-10800000">
              <a:off x="9396969" y="0"/>
              <a:ext cx="3496203" cy="2833076"/>
            </a:xfrm>
            <a:custGeom>
              <a:avLst/>
              <a:gdLst/>
              <a:ahLst/>
              <a:cxnLst/>
              <a:rect r="r" b="b" t="t" l="l"/>
              <a:pathLst>
                <a:path h="2833076" w="3496203">
                  <a:moveTo>
                    <a:pt x="3496203" y="0"/>
                  </a:moveTo>
                  <a:lnTo>
                    <a:pt x="0" y="0"/>
                  </a:lnTo>
                  <a:lnTo>
                    <a:pt x="0" y="2833076"/>
                  </a:lnTo>
                  <a:lnTo>
                    <a:pt x="3496203" y="2833076"/>
                  </a:lnTo>
                  <a:lnTo>
                    <a:pt x="3496203" y="0"/>
                  </a:lnTo>
                  <a:close/>
                </a:path>
              </a:pathLst>
            </a:custGeom>
            <a:blipFill>
              <a:blip r:embed="rId2"/>
              <a:stretch>
                <a:fillRect l="0" t="-288" r="0" b="-288"/>
              </a:stretch>
            </a:blipFill>
          </p:spPr>
        </p:sp>
        <p:sp>
          <p:nvSpPr>
            <p:cNvPr name="Freeform 4" id="4"/>
            <p:cNvSpPr/>
            <p:nvPr/>
          </p:nvSpPr>
          <p:spPr>
            <a:xfrm flipH="false" flipV="false" rot="0">
              <a:off x="4772939" y="360032"/>
              <a:ext cx="3990088" cy="838708"/>
            </a:xfrm>
            <a:custGeom>
              <a:avLst/>
              <a:gdLst/>
              <a:ahLst/>
              <a:cxnLst/>
              <a:rect r="r" b="b" t="t" l="l"/>
              <a:pathLst>
                <a:path h="838708" w="3990088">
                  <a:moveTo>
                    <a:pt x="0" y="0"/>
                  </a:moveTo>
                  <a:lnTo>
                    <a:pt x="3990088" y="0"/>
                  </a:lnTo>
                  <a:lnTo>
                    <a:pt x="3990088" y="838708"/>
                  </a:lnTo>
                  <a:lnTo>
                    <a:pt x="0" y="838708"/>
                  </a:lnTo>
                  <a:lnTo>
                    <a:pt x="0" y="0"/>
                  </a:lnTo>
                  <a:close/>
                </a:path>
              </a:pathLst>
            </a:custGeom>
            <a:blipFill>
              <a:blip r:embed="rId3"/>
              <a:stretch>
                <a:fillRect l="0" t="-288" r="0" b="-288"/>
              </a:stretch>
            </a:blipFill>
          </p:spPr>
        </p:sp>
        <p:sp>
          <p:nvSpPr>
            <p:cNvPr name="Freeform 5" id="5"/>
            <p:cNvSpPr/>
            <p:nvPr/>
          </p:nvSpPr>
          <p:spPr>
            <a:xfrm flipH="false" flipV="false" rot="0">
              <a:off x="0" y="378766"/>
              <a:ext cx="3132933" cy="819974"/>
            </a:xfrm>
            <a:custGeom>
              <a:avLst/>
              <a:gdLst/>
              <a:ahLst/>
              <a:cxnLst/>
              <a:rect r="r" b="b" t="t" l="l"/>
              <a:pathLst>
                <a:path h="819974" w="3132933">
                  <a:moveTo>
                    <a:pt x="0" y="0"/>
                  </a:moveTo>
                  <a:lnTo>
                    <a:pt x="3132933" y="0"/>
                  </a:lnTo>
                  <a:lnTo>
                    <a:pt x="3132933" y="819974"/>
                  </a:lnTo>
                  <a:lnTo>
                    <a:pt x="0" y="819974"/>
                  </a:lnTo>
                  <a:lnTo>
                    <a:pt x="0" y="0"/>
                  </a:lnTo>
                  <a:close/>
                </a:path>
              </a:pathLst>
            </a:custGeom>
            <a:blipFill>
              <a:blip r:embed="rId4"/>
              <a:stretch>
                <a:fillRect l="-9828" t="-118313" r="-12357" b="-129361"/>
              </a:stretch>
            </a:blipFill>
          </p:spPr>
        </p:sp>
        <p:sp>
          <p:nvSpPr>
            <p:cNvPr name="TextBox 6" id="6"/>
            <p:cNvSpPr txBox="true"/>
            <p:nvPr/>
          </p:nvSpPr>
          <p:spPr>
            <a:xfrm rot="0">
              <a:off x="7581512" y="4379745"/>
              <a:ext cx="2104585" cy="339394"/>
            </a:xfrm>
            <a:prstGeom prst="rect">
              <a:avLst/>
            </a:prstGeom>
          </p:spPr>
          <p:txBody>
            <a:bodyPr anchor="t" rtlCol="false" tIns="0" lIns="0" bIns="0" rIns="0">
              <a:spAutoFit/>
            </a:bodyPr>
            <a:lstStyle/>
            <a:p>
              <a:pPr algn="ctr">
                <a:lnSpc>
                  <a:spcPts val="1982"/>
                </a:lnSpc>
              </a:pPr>
              <a:r>
                <a:rPr lang="en-US" b="true" sz="1416">
                  <a:solidFill>
                    <a:srgbClr val="FBFDFE"/>
                  </a:solidFill>
                  <a:latin typeface="Avenir Bold"/>
                  <a:ea typeface="Avenir Bold"/>
                  <a:cs typeface="Avenir Bold"/>
                  <a:sym typeface="Avenir Bold"/>
                </a:rPr>
                <a:t>2. Lorem ipsum</a:t>
              </a:r>
            </a:p>
          </p:txBody>
        </p:sp>
        <p:sp>
          <p:nvSpPr>
            <p:cNvPr name="TextBox 7" id="7"/>
            <p:cNvSpPr txBox="true"/>
            <p:nvPr/>
          </p:nvSpPr>
          <p:spPr>
            <a:xfrm rot="0">
              <a:off x="7581512" y="8070548"/>
              <a:ext cx="1604035" cy="339394"/>
            </a:xfrm>
            <a:prstGeom prst="rect">
              <a:avLst/>
            </a:prstGeom>
          </p:spPr>
          <p:txBody>
            <a:bodyPr anchor="t" rtlCol="false" tIns="0" lIns="0" bIns="0" rIns="0">
              <a:spAutoFit/>
            </a:bodyPr>
            <a:lstStyle/>
            <a:p>
              <a:pPr algn="ctr">
                <a:lnSpc>
                  <a:spcPts val="1982"/>
                </a:lnSpc>
                <a:spcBef>
                  <a:spcPct val="0"/>
                </a:spcBef>
              </a:pPr>
              <a:r>
                <a:rPr lang="en-US" b="true" sz="1416">
                  <a:solidFill>
                    <a:srgbClr val="FBFDFE"/>
                  </a:solidFill>
                  <a:latin typeface="Avenir Bold"/>
                  <a:ea typeface="Avenir Bold"/>
                  <a:cs typeface="Avenir Bold"/>
                  <a:sym typeface="Avenir Bold"/>
                </a:rPr>
                <a:t>7. Lorem</a:t>
              </a:r>
              <a:r>
                <a:rPr lang="en-US" b="true" sz="1416">
                  <a:solidFill>
                    <a:srgbClr val="FBFDFE"/>
                  </a:solidFill>
                  <a:latin typeface="Avenir Bold"/>
                  <a:ea typeface="Avenir Bold"/>
                  <a:cs typeface="Avenir Bold"/>
                  <a:sym typeface="Avenir Bold"/>
                </a:rPr>
                <a:t> </a:t>
              </a:r>
            </a:p>
          </p:txBody>
        </p:sp>
        <p:sp>
          <p:nvSpPr>
            <p:cNvPr name="TextBox 8" id="8"/>
            <p:cNvSpPr txBox="true"/>
            <p:nvPr/>
          </p:nvSpPr>
          <p:spPr>
            <a:xfrm rot="0">
              <a:off x="7581512" y="8543292"/>
              <a:ext cx="3837712" cy="339394"/>
            </a:xfrm>
            <a:prstGeom prst="rect">
              <a:avLst/>
            </a:prstGeom>
          </p:spPr>
          <p:txBody>
            <a:bodyPr anchor="t" rtlCol="false" tIns="0" lIns="0" bIns="0" rIns="0">
              <a:spAutoFit/>
            </a:bodyPr>
            <a:lstStyle/>
            <a:p>
              <a:pPr algn="l">
                <a:lnSpc>
                  <a:spcPts val="1982"/>
                </a:lnSpc>
                <a:spcBef>
                  <a:spcPct val="0"/>
                </a:spcBef>
              </a:pPr>
              <a:r>
                <a:rPr lang="en-US" b="true" sz="1416">
                  <a:solidFill>
                    <a:srgbClr val="FBFDFE"/>
                  </a:solidFill>
                  <a:latin typeface="Avenir Bold"/>
                  <a:ea typeface="Avenir Bold"/>
                  <a:cs typeface="Avenir Bold"/>
                  <a:sym typeface="Avenir Bold"/>
                </a:rPr>
                <a:t>8. Lorem ipsumLorem ipsum</a:t>
              </a:r>
            </a:p>
          </p:txBody>
        </p:sp>
        <p:sp>
          <p:nvSpPr>
            <p:cNvPr name="TextBox 9" id="9"/>
            <p:cNvSpPr txBox="true"/>
            <p:nvPr/>
          </p:nvSpPr>
          <p:spPr>
            <a:xfrm rot="0">
              <a:off x="450570" y="5825337"/>
              <a:ext cx="1475704" cy="339394"/>
            </a:xfrm>
            <a:prstGeom prst="rect">
              <a:avLst/>
            </a:prstGeom>
          </p:spPr>
          <p:txBody>
            <a:bodyPr anchor="t" rtlCol="false" tIns="0" lIns="0" bIns="0" rIns="0">
              <a:spAutoFit/>
            </a:bodyPr>
            <a:lstStyle/>
            <a:p>
              <a:pPr algn="ctr">
                <a:lnSpc>
                  <a:spcPts val="1982"/>
                </a:lnSpc>
                <a:spcBef>
                  <a:spcPct val="0"/>
                </a:spcBef>
              </a:pPr>
            </a:p>
          </p:txBody>
        </p:sp>
      </p:grpSp>
      <p:sp>
        <p:nvSpPr>
          <p:cNvPr name="Freeform 10" id="10"/>
          <p:cNvSpPr/>
          <p:nvPr/>
        </p:nvSpPr>
        <p:spPr>
          <a:xfrm flipH="false" flipV="false" rot="0">
            <a:off x="1863131" y="1587355"/>
            <a:ext cx="6027338" cy="3367775"/>
          </a:xfrm>
          <a:custGeom>
            <a:avLst/>
            <a:gdLst/>
            <a:ahLst/>
            <a:cxnLst/>
            <a:rect r="r" b="b" t="t" l="l"/>
            <a:pathLst>
              <a:path h="3367775" w="6027338">
                <a:moveTo>
                  <a:pt x="0" y="0"/>
                </a:moveTo>
                <a:lnTo>
                  <a:pt x="6027338" y="0"/>
                </a:lnTo>
                <a:lnTo>
                  <a:pt x="6027338" y="3367775"/>
                </a:lnTo>
                <a:lnTo>
                  <a:pt x="0" y="3367775"/>
                </a:lnTo>
                <a:lnTo>
                  <a:pt x="0" y="0"/>
                </a:lnTo>
                <a:close/>
              </a:path>
            </a:pathLst>
          </a:custGeom>
          <a:blipFill>
            <a:blip r:embed="rId5"/>
            <a:stretch>
              <a:fillRect l="0" t="0" r="0" b="0"/>
            </a:stretch>
          </a:blipFill>
        </p:spPr>
      </p:sp>
      <p:sp>
        <p:nvSpPr>
          <p:cNvPr name="TextBox 11" id="11"/>
          <p:cNvSpPr txBox="true"/>
          <p:nvPr/>
        </p:nvSpPr>
        <p:spPr>
          <a:xfrm rot="0">
            <a:off x="365760" y="1117861"/>
            <a:ext cx="9022080" cy="469494"/>
          </a:xfrm>
          <a:prstGeom prst="rect">
            <a:avLst/>
          </a:prstGeom>
        </p:spPr>
        <p:txBody>
          <a:bodyPr anchor="t" rtlCol="false" tIns="0" lIns="0" bIns="0" rIns="0">
            <a:spAutoFit/>
          </a:bodyPr>
          <a:lstStyle/>
          <a:p>
            <a:pPr algn="ctr">
              <a:lnSpc>
                <a:spcPts val="3522"/>
              </a:lnSpc>
              <a:spcBef>
                <a:spcPct val="0"/>
              </a:spcBef>
            </a:pPr>
            <a:r>
              <a:rPr lang="en-US" b="true" sz="2516">
                <a:solidFill>
                  <a:srgbClr val="014D80"/>
                </a:solidFill>
                <a:latin typeface="Avenir Bold"/>
                <a:ea typeface="Avenir Bold"/>
                <a:cs typeface="Avenir Bold"/>
                <a:sym typeface="Avenir Bold"/>
              </a:rPr>
              <a:t>Economic Impact and Mitiga</a:t>
            </a:r>
            <a:r>
              <a:rPr lang="en-US" b="true" sz="2516">
                <a:solidFill>
                  <a:srgbClr val="014D80"/>
                </a:solidFill>
                <a:latin typeface="Avenir Bold"/>
                <a:ea typeface="Avenir Bold"/>
                <a:cs typeface="Avenir Bold"/>
                <a:sym typeface="Avenir Bold"/>
              </a:rPr>
              <a:t>tion Measures</a:t>
            </a:r>
          </a:p>
        </p:txBody>
      </p:sp>
      <p:sp>
        <p:nvSpPr>
          <p:cNvPr name="TextBox 12" id="12"/>
          <p:cNvSpPr txBox="true"/>
          <p:nvPr/>
        </p:nvSpPr>
        <p:spPr>
          <a:xfrm rot="0">
            <a:off x="469946" y="5107692"/>
            <a:ext cx="9050897" cy="1259433"/>
          </a:xfrm>
          <a:prstGeom prst="rect">
            <a:avLst/>
          </a:prstGeom>
        </p:spPr>
        <p:txBody>
          <a:bodyPr anchor="t" rtlCol="false" tIns="0" lIns="0" bIns="0" rIns="0">
            <a:spAutoFit/>
          </a:bodyPr>
          <a:lstStyle/>
          <a:p>
            <a:pPr algn="l">
              <a:lnSpc>
                <a:spcPts val="1982"/>
              </a:lnSpc>
              <a:spcBef>
                <a:spcPct val="0"/>
              </a:spcBef>
            </a:pPr>
            <a:r>
              <a:rPr lang="en-US" b="true" sz="1416">
                <a:solidFill>
                  <a:srgbClr val="000000"/>
                </a:solidFill>
                <a:latin typeface="Avenir Bold"/>
                <a:ea typeface="Avenir Bold"/>
                <a:cs typeface="Avenir Bold"/>
                <a:sym typeface="Avenir Bold"/>
              </a:rPr>
              <a:t>Financial terrorism has a profound impact on the global economy, as it distorts markets, erodes confidence in the financial system, and generates significant risks for investors and businesses. Through strategies such as money laundering, evasion of economic sanctions, and the use of cryptocurrencies to conceal the origin of funds, terrorist groups can sustain their operations while avoiding the scrutiny of international financial authorities.</a:t>
            </a:r>
          </a:p>
        </p:txBody>
      </p:sp>
      <p:grpSp>
        <p:nvGrpSpPr>
          <p:cNvPr name="Group 13" id="13"/>
          <p:cNvGrpSpPr/>
          <p:nvPr/>
        </p:nvGrpSpPr>
        <p:grpSpPr>
          <a:xfrm rot="0">
            <a:off x="8973" y="6569225"/>
            <a:ext cx="9753600" cy="754910"/>
            <a:chOff x="0" y="0"/>
            <a:chExt cx="13004800" cy="1006547"/>
          </a:xfrm>
        </p:grpSpPr>
        <p:grpSp>
          <p:nvGrpSpPr>
            <p:cNvPr name="Group 14" id="14"/>
            <p:cNvGrpSpPr/>
            <p:nvPr/>
          </p:nvGrpSpPr>
          <p:grpSpPr>
            <a:xfrm rot="0">
              <a:off x="0" y="0"/>
              <a:ext cx="13004800" cy="1006547"/>
              <a:chOff x="0" y="0"/>
              <a:chExt cx="3495470" cy="270543"/>
            </a:xfrm>
          </p:grpSpPr>
          <p:sp>
            <p:nvSpPr>
              <p:cNvPr name="Freeform 15" id="15"/>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16" id="16"/>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17" id="17"/>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6"/>
              <a:stretch>
                <a:fillRect l="0" t="-6263" r="0" b="-6263"/>
              </a:stretch>
            </a:blipFill>
          </p:spPr>
        </p:sp>
        <p:sp>
          <p:nvSpPr>
            <p:cNvPr name="Freeform 18" id="18"/>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7"/>
              <a:stretch>
                <a:fillRect l="0" t="-6263" r="0" b="-6263"/>
              </a:stretch>
            </a:blipFill>
          </p:spPr>
        </p:sp>
        <p:grpSp>
          <p:nvGrpSpPr>
            <p:cNvPr name="Group 19" id="19"/>
            <p:cNvGrpSpPr/>
            <p:nvPr/>
          </p:nvGrpSpPr>
          <p:grpSpPr>
            <a:xfrm rot="0">
              <a:off x="1748214" y="0"/>
              <a:ext cx="8787340" cy="1006547"/>
              <a:chOff x="0" y="0"/>
              <a:chExt cx="2361888" cy="270543"/>
            </a:xfrm>
          </p:grpSpPr>
          <p:sp>
            <p:nvSpPr>
              <p:cNvPr name="Freeform 20" id="20"/>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21" id="21"/>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22" id="22"/>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8"/>
              <a:stretch>
                <a:fillRect l="0" t="-6263" r="0" b="-6263"/>
              </a:stretch>
            </a:blipFill>
          </p:spPr>
        </p:sp>
        <p:sp>
          <p:nvSpPr>
            <p:cNvPr name="Freeform 23" id="23"/>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9"/>
              <a:stretch>
                <a:fillRect l="-807" t="-9330" r="0" b="-15070"/>
              </a:stretch>
            </a:blipFill>
          </p:spPr>
        </p:sp>
        <p:sp>
          <p:nvSpPr>
            <p:cNvPr name="Freeform 24" id="24"/>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10"/>
              <a:stretch>
                <a:fillRect l="0" t="-372" r="0" b="0"/>
              </a:stretch>
            </a:blipFill>
          </p:spPr>
        </p:sp>
        <p:sp>
          <p:nvSpPr>
            <p:cNvPr name="Freeform 25" id="25"/>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1"/>
              <a:stretch>
                <a:fillRect l="0" t="-6263" r="0" b="-6263"/>
              </a:stretch>
            </a:blipFill>
          </p:spPr>
        </p:sp>
        <p:sp>
          <p:nvSpPr>
            <p:cNvPr name="Freeform 26" id="26"/>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2"/>
              <a:stretch>
                <a:fillRect l="0" t="-6263" r="0" b="-6263"/>
              </a:stretch>
            </a:blipFill>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54182" y="1795549"/>
            <a:ext cx="8922327" cy="1640378"/>
            <a:chOff x="0" y="0"/>
            <a:chExt cx="3304566" cy="607547"/>
          </a:xfrm>
        </p:grpSpPr>
        <p:sp>
          <p:nvSpPr>
            <p:cNvPr name="Freeform 3" id="3"/>
            <p:cNvSpPr/>
            <p:nvPr/>
          </p:nvSpPr>
          <p:spPr>
            <a:xfrm flipH="false" flipV="false" rot="0">
              <a:off x="0" y="0"/>
              <a:ext cx="3304566" cy="607547"/>
            </a:xfrm>
            <a:custGeom>
              <a:avLst/>
              <a:gdLst/>
              <a:ahLst/>
              <a:cxnLst/>
              <a:rect r="r" b="b" t="t" l="l"/>
              <a:pathLst>
                <a:path h="607547" w="3304566">
                  <a:moveTo>
                    <a:pt x="31237" y="0"/>
                  </a:moveTo>
                  <a:lnTo>
                    <a:pt x="3273328" y="0"/>
                  </a:lnTo>
                  <a:cubicBezTo>
                    <a:pt x="3281613" y="0"/>
                    <a:pt x="3289559" y="3291"/>
                    <a:pt x="3295417" y="9149"/>
                  </a:cubicBezTo>
                  <a:cubicBezTo>
                    <a:pt x="3301275" y="15007"/>
                    <a:pt x="3304566" y="22953"/>
                    <a:pt x="3304566" y="31237"/>
                  </a:cubicBezTo>
                  <a:lnTo>
                    <a:pt x="3304566" y="576310"/>
                  </a:lnTo>
                  <a:cubicBezTo>
                    <a:pt x="3304566" y="593562"/>
                    <a:pt x="3290580" y="607547"/>
                    <a:pt x="3273328" y="607547"/>
                  </a:cubicBezTo>
                  <a:lnTo>
                    <a:pt x="31237" y="607547"/>
                  </a:lnTo>
                  <a:cubicBezTo>
                    <a:pt x="22953" y="607547"/>
                    <a:pt x="15007" y="604256"/>
                    <a:pt x="9149" y="598398"/>
                  </a:cubicBezTo>
                  <a:cubicBezTo>
                    <a:pt x="3291" y="592540"/>
                    <a:pt x="0" y="584595"/>
                    <a:pt x="0" y="576310"/>
                  </a:cubicBezTo>
                  <a:lnTo>
                    <a:pt x="0" y="31237"/>
                  </a:lnTo>
                  <a:cubicBezTo>
                    <a:pt x="0" y="13985"/>
                    <a:pt x="13985" y="0"/>
                    <a:pt x="31237" y="0"/>
                  </a:cubicBezTo>
                  <a:close/>
                </a:path>
              </a:pathLst>
            </a:custGeom>
            <a:solidFill>
              <a:srgbClr val="016EB5"/>
            </a:solidFill>
          </p:spPr>
        </p:sp>
        <p:sp>
          <p:nvSpPr>
            <p:cNvPr name="TextBox 4" id="4"/>
            <p:cNvSpPr txBox="true"/>
            <p:nvPr/>
          </p:nvSpPr>
          <p:spPr>
            <a:xfrm>
              <a:off x="0" y="-57150"/>
              <a:ext cx="3304566" cy="664697"/>
            </a:xfrm>
            <a:prstGeom prst="rect">
              <a:avLst/>
            </a:prstGeom>
          </p:spPr>
          <p:txBody>
            <a:bodyPr anchor="ctr" rtlCol="false" tIns="50800" lIns="50800" bIns="50800" rIns="50800"/>
            <a:lstStyle/>
            <a:p>
              <a:pPr algn="ctr">
                <a:lnSpc>
                  <a:spcPts val="1982"/>
                </a:lnSpc>
              </a:pPr>
            </a:p>
          </p:txBody>
        </p:sp>
      </p:grpSp>
      <p:grpSp>
        <p:nvGrpSpPr>
          <p:cNvPr name="Group 5" id="5"/>
          <p:cNvGrpSpPr/>
          <p:nvPr/>
        </p:nvGrpSpPr>
        <p:grpSpPr>
          <a:xfrm rot="0">
            <a:off x="41860" y="326593"/>
            <a:ext cx="9669879" cy="6662015"/>
            <a:chOff x="0" y="0"/>
            <a:chExt cx="12893172" cy="8882686"/>
          </a:xfrm>
        </p:grpSpPr>
        <p:sp>
          <p:nvSpPr>
            <p:cNvPr name="Freeform 6" id="6"/>
            <p:cNvSpPr/>
            <p:nvPr/>
          </p:nvSpPr>
          <p:spPr>
            <a:xfrm flipH="true" flipV="false" rot="-10800000">
              <a:off x="9396969" y="0"/>
              <a:ext cx="3496203" cy="2833076"/>
            </a:xfrm>
            <a:custGeom>
              <a:avLst/>
              <a:gdLst/>
              <a:ahLst/>
              <a:cxnLst/>
              <a:rect r="r" b="b" t="t" l="l"/>
              <a:pathLst>
                <a:path h="2833076" w="3496203">
                  <a:moveTo>
                    <a:pt x="3496203" y="0"/>
                  </a:moveTo>
                  <a:lnTo>
                    <a:pt x="0" y="0"/>
                  </a:lnTo>
                  <a:lnTo>
                    <a:pt x="0" y="2833076"/>
                  </a:lnTo>
                  <a:lnTo>
                    <a:pt x="3496203" y="2833076"/>
                  </a:lnTo>
                  <a:lnTo>
                    <a:pt x="3496203" y="0"/>
                  </a:lnTo>
                  <a:close/>
                </a:path>
              </a:pathLst>
            </a:custGeom>
            <a:blipFill>
              <a:blip r:embed="rId2"/>
              <a:stretch>
                <a:fillRect l="0" t="-288" r="0" b="-288"/>
              </a:stretch>
            </a:blipFill>
          </p:spPr>
        </p:sp>
        <p:sp>
          <p:nvSpPr>
            <p:cNvPr name="Freeform 7" id="7"/>
            <p:cNvSpPr/>
            <p:nvPr/>
          </p:nvSpPr>
          <p:spPr>
            <a:xfrm flipH="false" flipV="false" rot="0">
              <a:off x="4772939" y="360032"/>
              <a:ext cx="3990088" cy="838708"/>
            </a:xfrm>
            <a:custGeom>
              <a:avLst/>
              <a:gdLst/>
              <a:ahLst/>
              <a:cxnLst/>
              <a:rect r="r" b="b" t="t" l="l"/>
              <a:pathLst>
                <a:path h="838708" w="3990088">
                  <a:moveTo>
                    <a:pt x="0" y="0"/>
                  </a:moveTo>
                  <a:lnTo>
                    <a:pt x="3990088" y="0"/>
                  </a:lnTo>
                  <a:lnTo>
                    <a:pt x="3990088" y="838708"/>
                  </a:lnTo>
                  <a:lnTo>
                    <a:pt x="0" y="838708"/>
                  </a:lnTo>
                  <a:lnTo>
                    <a:pt x="0" y="0"/>
                  </a:lnTo>
                  <a:close/>
                </a:path>
              </a:pathLst>
            </a:custGeom>
            <a:blipFill>
              <a:blip r:embed="rId3"/>
              <a:stretch>
                <a:fillRect l="0" t="-288" r="0" b="-288"/>
              </a:stretch>
            </a:blipFill>
          </p:spPr>
        </p:sp>
        <p:sp>
          <p:nvSpPr>
            <p:cNvPr name="Freeform 8" id="8"/>
            <p:cNvSpPr/>
            <p:nvPr/>
          </p:nvSpPr>
          <p:spPr>
            <a:xfrm flipH="false" flipV="false" rot="0">
              <a:off x="0" y="378766"/>
              <a:ext cx="3132933" cy="819974"/>
            </a:xfrm>
            <a:custGeom>
              <a:avLst/>
              <a:gdLst/>
              <a:ahLst/>
              <a:cxnLst/>
              <a:rect r="r" b="b" t="t" l="l"/>
              <a:pathLst>
                <a:path h="819974" w="3132933">
                  <a:moveTo>
                    <a:pt x="0" y="0"/>
                  </a:moveTo>
                  <a:lnTo>
                    <a:pt x="3132933" y="0"/>
                  </a:lnTo>
                  <a:lnTo>
                    <a:pt x="3132933" y="819974"/>
                  </a:lnTo>
                  <a:lnTo>
                    <a:pt x="0" y="819974"/>
                  </a:lnTo>
                  <a:lnTo>
                    <a:pt x="0" y="0"/>
                  </a:lnTo>
                  <a:close/>
                </a:path>
              </a:pathLst>
            </a:custGeom>
            <a:blipFill>
              <a:blip r:embed="rId4"/>
              <a:stretch>
                <a:fillRect l="-9828" t="-118313" r="-12357" b="-129361"/>
              </a:stretch>
            </a:blipFill>
          </p:spPr>
        </p:sp>
        <p:sp>
          <p:nvSpPr>
            <p:cNvPr name="TextBox 9" id="9"/>
            <p:cNvSpPr txBox="true"/>
            <p:nvPr/>
          </p:nvSpPr>
          <p:spPr>
            <a:xfrm rot="0">
              <a:off x="7581512" y="4379745"/>
              <a:ext cx="2104585" cy="339394"/>
            </a:xfrm>
            <a:prstGeom prst="rect">
              <a:avLst/>
            </a:prstGeom>
          </p:spPr>
          <p:txBody>
            <a:bodyPr anchor="t" rtlCol="false" tIns="0" lIns="0" bIns="0" rIns="0">
              <a:spAutoFit/>
            </a:bodyPr>
            <a:lstStyle/>
            <a:p>
              <a:pPr algn="ctr">
                <a:lnSpc>
                  <a:spcPts val="1982"/>
                </a:lnSpc>
              </a:pPr>
              <a:r>
                <a:rPr lang="en-US" b="true" sz="1416">
                  <a:solidFill>
                    <a:srgbClr val="FBFDFE"/>
                  </a:solidFill>
                  <a:latin typeface="Avenir Bold"/>
                  <a:ea typeface="Avenir Bold"/>
                  <a:cs typeface="Avenir Bold"/>
                  <a:sym typeface="Avenir Bold"/>
                </a:rPr>
                <a:t>2. Lorem ipsum</a:t>
              </a:r>
            </a:p>
          </p:txBody>
        </p:sp>
        <p:sp>
          <p:nvSpPr>
            <p:cNvPr name="TextBox 10" id="10"/>
            <p:cNvSpPr txBox="true"/>
            <p:nvPr/>
          </p:nvSpPr>
          <p:spPr>
            <a:xfrm rot="0">
              <a:off x="7581512" y="8070548"/>
              <a:ext cx="1604035" cy="339394"/>
            </a:xfrm>
            <a:prstGeom prst="rect">
              <a:avLst/>
            </a:prstGeom>
          </p:spPr>
          <p:txBody>
            <a:bodyPr anchor="t" rtlCol="false" tIns="0" lIns="0" bIns="0" rIns="0">
              <a:spAutoFit/>
            </a:bodyPr>
            <a:lstStyle/>
            <a:p>
              <a:pPr algn="ctr">
                <a:lnSpc>
                  <a:spcPts val="1982"/>
                </a:lnSpc>
                <a:spcBef>
                  <a:spcPct val="0"/>
                </a:spcBef>
              </a:pPr>
              <a:r>
                <a:rPr lang="en-US" b="true" sz="1416">
                  <a:solidFill>
                    <a:srgbClr val="FBFDFE"/>
                  </a:solidFill>
                  <a:latin typeface="Avenir Bold"/>
                  <a:ea typeface="Avenir Bold"/>
                  <a:cs typeface="Avenir Bold"/>
                  <a:sym typeface="Avenir Bold"/>
                </a:rPr>
                <a:t>7. Lorem</a:t>
              </a:r>
              <a:r>
                <a:rPr lang="en-US" b="true" sz="1416">
                  <a:solidFill>
                    <a:srgbClr val="FBFDFE"/>
                  </a:solidFill>
                  <a:latin typeface="Avenir Bold"/>
                  <a:ea typeface="Avenir Bold"/>
                  <a:cs typeface="Avenir Bold"/>
                  <a:sym typeface="Avenir Bold"/>
                </a:rPr>
                <a:t> </a:t>
              </a:r>
            </a:p>
          </p:txBody>
        </p:sp>
        <p:sp>
          <p:nvSpPr>
            <p:cNvPr name="TextBox 11" id="11"/>
            <p:cNvSpPr txBox="true"/>
            <p:nvPr/>
          </p:nvSpPr>
          <p:spPr>
            <a:xfrm rot="0">
              <a:off x="7581512" y="8543292"/>
              <a:ext cx="3837712" cy="339394"/>
            </a:xfrm>
            <a:prstGeom prst="rect">
              <a:avLst/>
            </a:prstGeom>
          </p:spPr>
          <p:txBody>
            <a:bodyPr anchor="t" rtlCol="false" tIns="0" lIns="0" bIns="0" rIns="0">
              <a:spAutoFit/>
            </a:bodyPr>
            <a:lstStyle/>
            <a:p>
              <a:pPr algn="l">
                <a:lnSpc>
                  <a:spcPts val="1982"/>
                </a:lnSpc>
                <a:spcBef>
                  <a:spcPct val="0"/>
                </a:spcBef>
              </a:pPr>
              <a:r>
                <a:rPr lang="en-US" b="true" sz="1416">
                  <a:solidFill>
                    <a:srgbClr val="FBFDFE"/>
                  </a:solidFill>
                  <a:latin typeface="Avenir Bold"/>
                  <a:ea typeface="Avenir Bold"/>
                  <a:cs typeface="Avenir Bold"/>
                  <a:sym typeface="Avenir Bold"/>
                </a:rPr>
                <a:t>8. Lorem ipsumLorem ipsum</a:t>
              </a:r>
            </a:p>
          </p:txBody>
        </p:sp>
        <p:sp>
          <p:nvSpPr>
            <p:cNvPr name="TextBox 12" id="12"/>
            <p:cNvSpPr txBox="true"/>
            <p:nvPr/>
          </p:nvSpPr>
          <p:spPr>
            <a:xfrm rot="0">
              <a:off x="450570" y="5825337"/>
              <a:ext cx="1475704" cy="339394"/>
            </a:xfrm>
            <a:prstGeom prst="rect">
              <a:avLst/>
            </a:prstGeom>
          </p:spPr>
          <p:txBody>
            <a:bodyPr anchor="t" rtlCol="false" tIns="0" lIns="0" bIns="0" rIns="0">
              <a:spAutoFit/>
            </a:bodyPr>
            <a:lstStyle/>
            <a:p>
              <a:pPr algn="ctr">
                <a:lnSpc>
                  <a:spcPts val="1982"/>
                </a:lnSpc>
                <a:spcBef>
                  <a:spcPct val="0"/>
                </a:spcBef>
              </a:pPr>
            </a:p>
          </p:txBody>
        </p:sp>
      </p:grpSp>
      <p:grpSp>
        <p:nvGrpSpPr>
          <p:cNvPr name="Group 13" id="13"/>
          <p:cNvGrpSpPr/>
          <p:nvPr/>
        </p:nvGrpSpPr>
        <p:grpSpPr>
          <a:xfrm rot="0">
            <a:off x="554182" y="4134196"/>
            <a:ext cx="8922327" cy="1693830"/>
            <a:chOff x="0" y="0"/>
            <a:chExt cx="3304566" cy="627344"/>
          </a:xfrm>
        </p:grpSpPr>
        <p:sp>
          <p:nvSpPr>
            <p:cNvPr name="Freeform 14" id="14"/>
            <p:cNvSpPr/>
            <p:nvPr/>
          </p:nvSpPr>
          <p:spPr>
            <a:xfrm flipH="false" flipV="false" rot="0">
              <a:off x="0" y="0"/>
              <a:ext cx="3304566" cy="627344"/>
            </a:xfrm>
            <a:custGeom>
              <a:avLst/>
              <a:gdLst/>
              <a:ahLst/>
              <a:cxnLst/>
              <a:rect r="r" b="b" t="t" l="l"/>
              <a:pathLst>
                <a:path h="627344" w="3304566">
                  <a:moveTo>
                    <a:pt x="31237" y="0"/>
                  </a:moveTo>
                  <a:lnTo>
                    <a:pt x="3273328" y="0"/>
                  </a:lnTo>
                  <a:cubicBezTo>
                    <a:pt x="3281613" y="0"/>
                    <a:pt x="3289559" y="3291"/>
                    <a:pt x="3295417" y="9149"/>
                  </a:cubicBezTo>
                  <a:cubicBezTo>
                    <a:pt x="3301275" y="15007"/>
                    <a:pt x="3304566" y="22953"/>
                    <a:pt x="3304566" y="31237"/>
                  </a:cubicBezTo>
                  <a:lnTo>
                    <a:pt x="3304566" y="596107"/>
                  </a:lnTo>
                  <a:cubicBezTo>
                    <a:pt x="3304566" y="613359"/>
                    <a:pt x="3290580" y="627344"/>
                    <a:pt x="3273328" y="627344"/>
                  </a:cubicBezTo>
                  <a:lnTo>
                    <a:pt x="31237" y="627344"/>
                  </a:lnTo>
                  <a:cubicBezTo>
                    <a:pt x="22953" y="627344"/>
                    <a:pt x="15007" y="624053"/>
                    <a:pt x="9149" y="618195"/>
                  </a:cubicBezTo>
                  <a:cubicBezTo>
                    <a:pt x="3291" y="612337"/>
                    <a:pt x="0" y="604392"/>
                    <a:pt x="0" y="596107"/>
                  </a:cubicBezTo>
                  <a:lnTo>
                    <a:pt x="0" y="31237"/>
                  </a:lnTo>
                  <a:cubicBezTo>
                    <a:pt x="0" y="13985"/>
                    <a:pt x="13985" y="0"/>
                    <a:pt x="31237" y="0"/>
                  </a:cubicBezTo>
                  <a:close/>
                </a:path>
              </a:pathLst>
            </a:custGeom>
            <a:solidFill>
              <a:srgbClr val="016EB5"/>
            </a:solidFill>
          </p:spPr>
        </p:sp>
        <p:sp>
          <p:nvSpPr>
            <p:cNvPr name="TextBox 15" id="15"/>
            <p:cNvSpPr txBox="true"/>
            <p:nvPr/>
          </p:nvSpPr>
          <p:spPr>
            <a:xfrm>
              <a:off x="0" y="-57150"/>
              <a:ext cx="3304566" cy="684494"/>
            </a:xfrm>
            <a:prstGeom prst="rect">
              <a:avLst/>
            </a:prstGeom>
          </p:spPr>
          <p:txBody>
            <a:bodyPr anchor="ctr" rtlCol="false" tIns="50800" lIns="50800" bIns="50800" rIns="50800"/>
            <a:lstStyle/>
            <a:p>
              <a:pPr algn="ctr">
                <a:lnSpc>
                  <a:spcPts val="1982"/>
                </a:lnSpc>
              </a:pPr>
            </a:p>
          </p:txBody>
        </p:sp>
      </p:grpSp>
      <p:sp>
        <p:nvSpPr>
          <p:cNvPr name="TextBox 16" id="16"/>
          <p:cNvSpPr txBox="true"/>
          <p:nvPr/>
        </p:nvSpPr>
        <p:spPr>
          <a:xfrm rot="0">
            <a:off x="652826" y="1940821"/>
            <a:ext cx="8580951" cy="1259433"/>
          </a:xfrm>
          <a:prstGeom prst="rect">
            <a:avLst/>
          </a:prstGeom>
        </p:spPr>
        <p:txBody>
          <a:bodyPr anchor="t" rtlCol="false" tIns="0" lIns="0" bIns="0" rIns="0">
            <a:spAutoFit/>
          </a:bodyPr>
          <a:lstStyle/>
          <a:p>
            <a:pPr algn="ctr">
              <a:lnSpc>
                <a:spcPts val="1982"/>
              </a:lnSpc>
              <a:spcBef>
                <a:spcPct val="0"/>
              </a:spcBef>
            </a:pPr>
            <a:r>
              <a:rPr lang="en-US" b="true" sz="1416">
                <a:solidFill>
                  <a:srgbClr val="FBFDFE"/>
                </a:solidFill>
                <a:latin typeface="Avenir Bold"/>
                <a:ea typeface="Avenir Bold"/>
                <a:cs typeface="Avenir Bold"/>
                <a:sym typeface="Avenir Bold"/>
              </a:rPr>
              <a:t>The economic consequences include exchange rate volatility and inflation in regions where terrorism is financed through the illicit trade of goods or the exploitation of natural resources. In addition, the infiltration of illicit financial networks into the formal banking system undermines global regulatory efforts and compliance with anti-money laundering and countering the financing of terrorism (AML/CFT) regulations.</a:t>
            </a:r>
          </a:p>
        </p:txBody>
      </p:sp>
      <p:sp>
        <p:nvSpPr>
          <p:cNvPr name="TextBox 17" id="17"/>
          <p:cNvSpPr txBox="true"/>
          <p:nvPr/>
        </p:nvSpPr>
        <p:spPr>
          <a:xfrm rot="0">
            <a:off x="831273" y="4362596"/>
            <a:ext cx="8402505" cy="1259433"/>
          </a:xfrm>
          <a:prstGeom prst="rect">
            <a:avLst/>
          </a:prstGeom>
        </p:spPr>
        <p:txBody>
          <a:bodyPr anchor="t" rtlCol="false" tIns="0" lIns="0" bIns="0" rIns="0">
            <a:spAutoFit/>
          </a:bodyPr>
          <a:lstStyle/>
          <a:p>
            <a:pPr algn="just">
              <a:lnSpc>
                <a:spcPts val="1982"/>
              </a:lnSpc>
              <a:spcBef>
                <a:spcPct val="0"/>
              </a:spcBef>
            </a:pPr>
            <a:r>
              <a:rPr lang="en-US" b="true" sz="1416">
                <a:solidFill>
                  <a:srgbClr val="FBFDFE"/>
                </a:solidFill>
                <a:latin typeface="Avenir Bold"/>
                <a:ea typeface="Avenir Bold"/>
                <a:cs typeface="Avenir Bold"/>
                <a:sym typeface="Avenir Bold"/>
              </a:rPr>
              <a:t>To mitigate these effects, organizations such as the Financial Action Task Force (FATF) have developed stricter regulatory frameworks, requiring banks and fintech companies to implement enhanced due diligence procedures. The fight against financial terrorism requires international cooperation, advanced technological measures, and the strengthening of supervisory mechanisms that balance security and privacy in the global digital environment.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17217" t="-1069" r="-17217" b="-1069"/>
            </a:stretch>
          </a:blipFill>
        </p:spPr>
      </p:sp>
      <p:sp>
        <p:nvSpPr>
          <p:cNvPr name="Freeform 3" id="3"/>
          <p:cNvSpPr/>
          <p:nvPr/>
        </p:nvSpPr>
        <p:spPr>
          <a:xfrm flipH="true" flipV="false" rot="-10800000">
            <a:off x="7146475" y="33859"/>
            <a:ext cx="2607125" cy="2124807"/>
          </a:xfrm>
          <a:custGeom>
            <a:avLst/>
            <a:gdLst/>
            <a:ahLst/>
            <a:cxnLst/>
            <a:rect r="r" b="b" t="t" l="l"/>
            <a:pathLst>
              <a:path h="2124807" w="2607125">
                <a:moveTo>
                  <a:pt x="2607125" y="0"/>
                </a:moveTo>
                <a:lnTo>
                  <a:pt x="0" y="0"/>
                </a:lnTo>
                <a:lnTo>
                  <a:pt x="0" y="2124806"/>
                </a:lnTo>
                <a:lnTo>
                  <a:pt x="2607125" y="2124806"/>
                </a:lnTo>
                <a:lnTo>
                  <a:pt x="2607125" y="0"/>
                </a:lnTo>
                <a:close/>
              </a:path>
            </a:pathLst>
          </a:custGeom>
          <a:blipFill>
            <a:blip r:embed="rId3"/>
            <a:stretch>
              <a:fillRect l="0" t="0" r="0" b="0"/>
            </a:stretch>
          </a:blipFill>
        </p:spPr>
      </p:sp>
      <p:sp>
        <p:nvSpPr>
          <p:cNvPr name="Freeform 4" id="4"/>
          <p:cNvSpPr/>
          <p:nvPr/>
        </p:nvSpPr>
        <p:spPr>
          <a:xfrm flipH="false" flipV="false" rot="0">
            <a:off x="3574419" y="359950"/>
            <a:ext cx="2975416" cy="629031"/>
          </a:xfrm>
          <a:custGeom>
            <a:avLst/>
            <a:gdLst/>
            <a:ahLst/>
            <a:cxnLst/>
            <a:rect r="r" b="b" t="t" l="l"/>
            <a:pathLst>
              <a:path h="629031" w="2975416">
                <a:moveTo>
                  <a:pt x="0" y="0"/>
                </a:moveTo>
                <a:lnTo>
                  <a:pt x="2975416" y="0"/>
                </a:lnTo>
                <a:lnTo>
                  <a:pt x="2975416" y="629031"/>
                </a:lnTo>
                <a:lnTo>
                  <a:pt x="0" y="629031"/>
                </a:lnTo>
                <a:lnTo>
                  <a:pt x="0" y="0"/>
                </a:lnTo>
                <a:close/>
              </a:path>
            </a:pathLst>
          </a:custGeom>
          <a:blipFill>
            <a:blip r:embed="rId4"/>
            <a:stretch>
              <a:fillRect l="0" t="0" r="0" b="0"/>
            </a:stretch>
          </a:blipFill>
        </p:spPr>
      </p:sp>
      <p:sp>
        <p:nvSpPr>
          <p:cNvPr name="Freeform 5" id="5"/>
          <p:cNvSpPr/>
          <p:nvPr/>
        </p:nvSpPr>
        <p:spPr>
          <a:xfrm flipH="false" flipV="false" rot="0">
            <a:off x="224970" y="366975"/>
            <a:ext cx="2336233" cy="614981"/>
          </a:xfrm>
          <a:custGeom>
            <a:avLst/>
            <a:gdLst/>
            <a:ahLst/>
            <a:cxnLst/>
            <a:rect r="r" b="b" t="t" l="l"/>
            <a:pathLst>
              <a:path h="614981" w="2336233">
                <a:moveTo>
                  <a:pt x="0" y="0"/>
                </a:moveTo>
                <a:lnTo>
                  <a:pt x="2336233" y="0"/>
                </a:lnTo>
                <a:lnTo>
                  <a:pt x="2336233" y="614981"/>
                </a:lnTo>
                <a:lnTo>
                  <a:pt x="0" y="614981"/>
                </a:lnTo>
                <a:lnTo>
                  <a:pt x="0" y="0"/>
                </a:lnTo>
                <a:close/>
              </a:path>
            </a:pathLst>
          </a:custGeom>
          <a:blipFill>
            <a:blip r:embed="rId5"/>
            <a:stretch>
              <a:fillRect l="-10173" t="-118313" r="-12716" b="-129361"/>
            </a:stretch>
          </a:blipFill>
        </p:spPr>
      </p:sp>
      <p:sp>
        <p:nvSpPr>
          <p:cNvPr name="TextBox 6" id="6"/>
          <p:cNvSpPr txBox="true"/>
          <p:nvPr/>
        </p:nvSpPr>
        <p:spPr>
          <a:xfrm rot="0">
            <a:off x="224970" y="1037392"/>
            <a:ext cx="9422421" cy="4810958"/>
          </a:xfrm>
          <a:prstGeom prst="rect">
            <a:avLst/>
          </a:prstGeom>
        </p:spPr>
        <p:txBody>
          <a:bodyPr anchor="t" rtlCol="false" tIns="0" lIns="0" bIns="0" rIns="0">
            <a:spAutoFit/>
          </a:bodyPr>
          <a:lstStyle/>
          <a:p>
            <a:pPr algn="l">
              <a:lnSpc>
                <a:spcPts val="3519"/>
              </a:lnSpc>
            </a:pPr>
          </a:p>
          <a:p>
            <a:pPr algn="l">
              <a:lnSpc>
                <a:spcPts val="3519"/>
              </a:lnSpc>
            </a:pPr>
            <a:r>
              <a:rPr lang="en-US" sz="1751" b="true">
                <a:solidFill>
                  <a:srgbClr val="233E7A"/>
                </a:solidFill>
                <a:latin typeface="Avenir Bold"/>
                <a:ea typeface="Avenir Bold"/>
                <a:cs typeface="Avenir Bold"/>
                <a:sym typeface="Avenir Bold"/>
              </a:rPr>
              <a:t>CYBERATTACKS AGAINST CORPORATIONS AS STRATEGIC GEOPOLITICAL </a:t>
            </a:r>
          </a:p>
          <a:p>
            <a:pPr algn="l">
              <a:lnSpc>
                <a:spcPts val="3519"/>
              </a:lnSpc>
            </a:pPr>
            <a:r>
              <a:rPr lang="en-US" sz="1751" b="true">
                <a:solidFill>
                  <a:srgbClr val="233E7A"/>
                </a:solidFill>
                <a:latin typeface="Avenir Bold"/>
                <a:ea typeface="Avenir Bold"/>
                <a:cs typeface="Avenir Bold"/>
                <a:sym typeface="Avenir Bold"/>
              </a:rPr>
              <a:t>WEAPONS</a:t>
            </a:r>
          </a:p>
          <a:p>
            <a:pPr algn="l">
              <a:lnSpc>
                <a:spcPts val="3519"/>
              </a:lnSpc>
            </a:pPr>
          </a:p>
          <a:p>
            <a:pPr algn="just">
              <a:lnSpc>
                <a:spcPts val="3519"/>
              </a:lnSpc>
            </a:pPr>
            <a:r>
              <a:rPr lang="en-US" sz="1751">
                <a:solidFill>
                  <a:srgbClr val="233E7A"/>
                </a:solidFill>
                <a:latin typeface="Avenir"/>
                <a:ea typeface="Avenir"/>
                <a:cs typeface="Avenir"/>
                <a:sym typeface="Avenir"/>
              </a:rPr>
              <a:t>IN</a:t>
            </a:r>
            <a:r>
              <a:rPr lang="en-US" sz="1751">
                <a:solidFill>
                  <a:srgbClr val="233E7A"/>
                </a:solidFill>
                <a:latin typeface="Avenir"/>
                <a:ea typeface="Avenir"/>
                <a:cs typeface="Avenir"/>
                <a:sym typeface="Avenir"/>
              </a:rPr>
              <a:t> JULY 2021, ONE OF THE LARGEST SUPERMARKET CHAINS IN SWEDEN, COOP, WAS FORCED TO CLOSE APPROXIMATELY 800 STORES DUE TO A RANSOMWARE ATTACK. THE ATTACK TARGETED KASEYA, A U.S.-BASED IT MANAGEMENT FIRM, AND EXPLOITED ITS SOFTWARE TO DEPLOY RANSOMWARE ACROSS A LARGE NUMBER OF COMPANIES WORLDWIDE. COOP, ALTHOUGH NOT A DIRECT CLIENT OF KASEYA, BECAME A COLLATERAL VICTIM BECAUSE ONE OF ITS SOFTWARE PROVIDERS WAS AFFECTED. THIS CYBERATTACK HAD A SEVERE IMPACT ON SWEDEN'S ECONOMY AND FOOD DISTRIBUTION NETWORK, HIGHLIGHTING THE CASCADING EFFECTS OF SUPPLY CHAIN VULNERABILITIES.</a:t>
            </a:r>
          </a:p>
        </p:txBody>
      </p:sp>
      <p:grpSp>
        <p:nvGrpSpPr>
          <p:cNvPr name="Group 7" id="7"/>
          <p:cNvGrpSpPr/>
          <p:nvPr/>
        </p:nvGrpSpPr>
        <p:grpSpPr>
          <a:xfrm rot="0">
            <a:off x="8973" y="6569225"/>
            <a:ext cx="9753600" cy="754910"/>
            <a:chOff x="0" y="0"/>
            <a:chExt cx="13004800" cy="1006547"/>
          </a:xfrm>
        </p:grpSpPr>
        <p:grpSp>
          <p:nvGrpSpPr>
            <p:cNvPr name="Group 8" id="8"/>
            <p:cNvGrpSpPr/>
            <p:nvPr/>
          </p:nvGrpSpPr>
          <p:grpSpPr>
            <a:xfrm rot="0">
              <a:off x="0" y="0"/>
              <a:ext cx="13004800" cy="1006547"/>
              <a:chOff x="0" y="0"/>
              <a:chExt cx="3495470" cy="270543"/>
            </a:xfrm>
          </p:grpSpPr>
          <p:sp>
            <p:nvSpPr>
              <p:cNvPr name="Freeform 9" id="9"/>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10" id="10"/>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11" id="11"/>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6"/>
              <a:stretch>
                <a:fillRect l="0" t="-6263" r="0" b="-6263"/>
              </a:stretch>
            </a:blipFill>
          </p:spPr>
        </p:sp>
        <p:sp>
          <p:nvSpPr>
            <p:cNvPr name="Freeform 12" id="12"/>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7"/>
              <a:stretch>
                <a:fillRect l="0" t="-6263" r="0" b="-6263"/>
              </a:stretch>
            </a:blipFill>
          </p:spPr>
        </p:sp>
        <p:grpSp>
          <p:nvGrpSpPr>
            <p:cNvPr name="Group 13" id="13"/>
            <p:cNvGrpSpPr/>
            <p:nvPr/>
          </p:nvGrpSpPr>
          <p:grpSpPr>
            <a:xfrm rot="0">
              <a:off x="1748214" y="0"/>
              <a:ext cx="8787340" cy="1006547"/>
              <a:chOff x="0" y="0"/>
              <a:chExt cx="2361888" cy="270543"/>
            </a:xfrm>
          </p:grpSpPr>
          <p:sp>
            <p:nvSpPr>
              <p:cNvPr name="Freeform 14" id="14"/>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15" id="15"/>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16" id="16"/>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8"/>
              <a:stretch>
                <a:fillRect l="0" t="-6263" r="0" b="-6263"/>
              </a:stretch>
            </a:blipFill>
          </p:spPr>
        </p:sp>
        <p:sp>
          <p:nvSpPr>
            <p:cNvPr name="Freeform 17" id="17"/>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9"/>
              <a:stretch>
                <a:fillRect l="-807" t="-9330" r="0" b="-15070"/>
              </a:stretch>
            </a:blipFill>
          </p:spPr>
        </p:sp>
        <p:sp>
          <p:nvSpPr>
            <p:cNvPr name="Freeform 18" id="18"/>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10"/>
              <a:stretch>
                <a:fillRect l="0" t="-372" r="0" b="0"/>
              </a:stretch>
            </a:blipFill>
          </p:spPr>
        </p:sp>
        <p:sp>
          <p:nvSpPr>
            <p:cNvPr name="Freeform 19" id="19"/>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1"/>
              <a:stretch>
                <a:fillRect l="0" t="-6263" r="0" b="-6263"/>
              </a:stretch>
            </a:blipFill>
          </p:spPr>
        </p:sp>
        <p:sp>
          <p:nvSpPr>
            <p:cNvPr name="Freeform 20" id="20"/>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2"/>
              <a:stretch>
                <a:fillRect l="0" t="-6263" r="0" b="-6263"/>
              </a:stretch>
            </a:blipFill>
          </p:spPr>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26593"/>
            <a:ext cx="9669879" cy="6307457"/>
            <a:chOff x="0" y="0"/>
            <a:chExt cx="12893172" cy="8409942"/>
          </a:xfrm>
        </p:grpSpPr>
        <p:sp>
          <p:nvSpPr>
            <p:cNvPr name="Freeform 3" id="3"/>
            <p:cNvSpPr/>
            <p:nvPr/>
          </p:nvSpPr>
          <p:spPr>
            <a:xfrm flipH="true" flipV="false" rot="-10800000">
              <a:off x="9396969" y="0"/>
              <a:ext cx="3496203" cy="2833076"/>
            </a:xfrm>
            <a:custGeom>
              <a:avLst/>
              <a:gdLst/>
              <a:ahLst/>
              <a:cxnLst/>
              <a:rect r="r" b="b" t="t" l="l"/>
              <a:pathLst>
                <a:path h="2833076" w="3496203">
                  <a:moveTo>
                    <a:pt x="3496203" y="0"/>
                  </a:moveTo>
                  <a:lnTo>
                    <a:pt x="0" y="0"/>
                  </a:lnTo>
                  <a:lnTo>
                    <a:pt x="0" y="2833076"/>
                  </a:lnTo>
                  <a:lnTo>
                    <a:pt x="3496203" y="2833076"/>
                  </a:lnTo>
                  <a:lnTo>
                    <a:pt x="3496203" y="0"/>
                  </a:lnTo>
                  <a:close/>
                </a:path>
              </a:pathLst>
            </a:custGeom>
            <a:blipFill>
              <a:blip r:embed="rId2"/>
              <a:stretch>
                <a:fillRect l="0" t="-288" r="0" b="-288"/>
              </a:stretch>
            </a:blipFill>
          </p:spPr>
        </p:sp>
        <p:sp>
          <p:nvSpPr>
            <p:cNvPr name="Freeform 4" id="4"/>
            <p:cNvSpPr/>
            <p:nvPr/>
          </p:nvSpPr>
          <p:spPr>
            <a:xfrm flipH="false" flipV="false" rot="0">
              <a:off x="4772939" y="360032"/>
              <a:ext cx="3990088" cy="838708"/>
            </a:xfrm>
            <a:custGeom>
              <a:avLst/>
              <a:gdLst/>
              <a:ahLst/>
              <a:cxnLst/>
              <a:rect r="r" b="b" t="t" l="l"/>
              <a:pathLst>
                <a:path h="838708" w="3990088">
                  <a:moveTo>
                    <a:pt x="0" y="0"/>
                  </a:moveTo>
                  <a:lnTo>
                    <a:pt x="3990088" y="0"/>
                  </a:lnTo>
                  <a:lnTo>
                    <a:pt x="3990088" y="838708"/>
                  </a:lnTo>
                  <a:lnTo>
                    <a:pt x="0" y="838708"/>
                  </a:lnTo>
                  <a:lnTo>
                    <a:pt x="0" y="0"/>
                  </a:lnTo>
                  <a:close/>
                </a:path>
              </a:pathLst>
            </a:custGeom>
            <a:blipFill>
              <a:blip r:embed="rId3"/>
              <a:stretch>
                <a:fillRect l="0" t="-288" r="0" b="-288"/>
              </a:stretch>
            </a:blipFill>
          </p:spPr>
        </p:sp>
        <p:sp>
          <p:nvSpPr>
            <p:cNvPr name="Freeform 5" id="5"/>
            <p:cNvSpPr/>
            <p:nvPr/>
          </p:nvSpPr>
          <p:spPr>
            <a:xfrm flipH="false" flipV="false" rot="0">
              <a:off x="0" y="378766"/>
              <a:ext cx="3132933" cy="819974"/>
            </a:xfrm>
            <a:custGeom>
              <a:avLst/>
              <a:gdLst/>
              <a:ahLst/>
              <a:cxnLst/>
              <a:rect r="r" b="b" t="t" l="l"/>
              <a:pathLst>
                <a:path h="819974" w="3132933">
                  <a:moveTo>
                    <a:pt x="0" y="0"/>
                  </a:moveTo>
                  <a:lnTo>
                    <a:pt x="3132933" y="0"/>
                  </a:lnTo>
                  <a:lnTo>
                    <a:pt x="3132933" y="819974"/>
                  </a:lnTo>
                  <a:lnTo>
                    <a:pt x="0" y="819974"/>
                  </a:lnTo>
                  <a:lnTo>
                    <a:pt x="0" y="0"/>
                  </a:lnTo>
                  <a:close/>
                </a:path>
              </a:pathLst>
            </a:custGeom>
            <a:blipFill>
              <a:blip r:embed="rId4"/>
              <a:stretch>
                <a:fillRect l="-9828" t="-118313" r="-12357" b="-129361"/>
              </a:stretch>
            </a:blipFill>
          </p:spPr>
        </p:sp>
        <p:sp>
          <p:nvSpPr>
            <p:cNvPr name="TextBox 6" id="6"/>
            <p:cNvSpPr txBox="true"/>
            <p:nvPr/>
          </p:nvSpPr>
          <p:spPr>
            <a:xfrm rot="0">
              <a:off x="7581512" y="4379745"/>
              <a:ext cx="2104585" cy="339394"/>
            </a:xfrm>
            <a:prstGeom prst="rect">
              <a:avLst/>
            </a:prstGeom>
          </p:spPr>
          <p:txBody>
            <a:bodyPr anchor="t" rtlCol="false" tIns="0" lIns="0" bIns="0" rIns="0">
              <a:spAutoFit/>
            </a:bodyPr>
            <a:lstStyle/>
            <a:p>
              <a:pPr algn="ctr">
                <a:lnSpc>
                  <a:spcPts val="1982"/>
                </a:lnSpc>
              </a:pPr>
              <a:r>
                <a:rPr lang="en-US" b="true" sz="1416">
                  <a:solidFill>
                    <a:srgbClr val="FBFDFE"/>
                  </a:solidFill>
                  <a:latin typeface="Avenir Bold"/>
                  <a:ea typeface="Avenir Bold"/>
                  <a:cs typeface="Avenir Bold"/>
                  <a:sym typeface="Avenir Bold"/>
                </a:rPr>
                <a:t>2. Lorem ipsum</a:t>
              </a:r>
            </a:p>
          </p:txBody>
        </p:sp>
        <p:sp>
          <p:nvSpPr>
            <p:cNvPr name="TextBox 7" id="7"/>
            <p:cNvSpPr txBox="true"/>
            <p:nvPr/>
          </p:nvSpPr>
          <p:spPr>
            <a:xfrm rot="0">
              <a:off x="7581512" y="8070548"/>
              <a:ext cx="1604035" cy="339394"/>
            </a:xfrm>
            <a:prstGeom prst="rect">
              <a:avLst/>
            </a:prstGeom>
          </p:spPr>
          <p:txBody>
            <a:bodyPr anchor="t" rtlCol="false" tIns="0" lIns="0" bIns="0" rIns="0">
              <a:spAutoFit/>
            </a:bodyPr>
            <a:lstStyle/>
            <a:p>
              <a:pPr algn="ctr">
                <a:lnSpc>
                  <a:spcPts val="1982"/>
                </a:lnSpc>
                <a:spcBef>
                  <a:spcPct val="0"/>
                </a:spcBef>
              </a:pPr>
              <a:r>
                <a:rPr lang="en-US" b="true" sz="1416">
                  <a:solidFill>
                    <a:srgbClr val="FBFDFE"/>
                  </a:solidFill>
                  <a:latin typeface="Avenir Bold"/>
                  <a:ea typeface="Avenir Bold"/>
                  <a:cs typeface="Avenir Bold"/>
                  <a:sym typeface="Avenir Bold"/>
                </a:rPr>
                <a:t>7. Lorem</a:t>
              </a:r>
              <a:r>
                <a:rPr lang="en-US" b="true" sz="1416">
                  <a:solidFill>
                    <a:srgbClr val="FBFDFE"/>
                  </a:solidFill>
                  <a:latin typeface="Avenir Bold"/>
                  <a:ea typeface="Avenir Bold"/>
                  <a:cs typeface="Avenir Bold"/>
                  <a:sym typeface="Avenir Bold"/>
                </a:rPr>
                <a:t> </a:t>
              </a:r>
            </a:p>
          </p:txBody>
        </p:sp>
        <p:sp>
          <p:nvSpPr>
            <p:cNvPr name="TextBox 8" id="8"/>
            <p:cNvSpPr txBox="true"/>
            <p:nvPr/>
          </p:nvSpPr>
          <p:spPr>
            <a:xfrm rot="0">
              <a:off x="450570" y="5825337"/>
              <a:ext cx="1475704" cy="339394"/>
            </a:xfrm>
            <a:prstGeom prst="rect">
              <a:avLst/>
            </a:prstGeom>
          </p:spPr>
          <p:txBody>
            <a:bodyPr anchor="t" rtlCol="false" tIns="0" lIns="0" bIns="0" rIns="0">
              <a:spAutoFit/>
            </a:bodyPr>
            <a:lstStyle/>
            <a:p>
              <a:pPr algn="ctr">
                <a:lnSpc>
                  <a:spcPts val="1982"/>
                </a:lnSpc>
                <a:spcBef>
                  <a:spcPct val="0"/>
                </a:spcBef>
              </a:pPr>
            </a:p>
          </p:txBody>
        </p:sp>
      </p:grpSp>
      <p:grpSp>
        <p:nvGrpSpPr>
          <p:cNvPr name="Group 9" id="9"/>
          <p:cNvGrpSpPr/>
          <p:nvPr/>
        </p:nvGrpSpPr>
        <p:grpSpPr>
          <a:xfrm rot="0">
            <a:off x="964276" y="2327564"/>
            <a:ext cx="2405149" cy="687185"/>
            <a:chOff x="0" y="0"/>
            <a:chExt cx="890796" cy="254513"/>
          </a:xfrm>
        </p:grpSpPr>
        <p:sp>
          <p:nvSpPr>
            <p:cNvPr name="Freeform 10" id="10"/>
            <p:cNvSpPr/>
            <p:nvPr/>
          </p:nvSpPr>
          <p:spPr>
            <a:xfrm flipH="false" flipV="false" rot="0">
              <a:off x="0" y="0"/>
              <a:ext cx="890796" cy="254513"/>
            </a:xfrm>
            <a:custGeom>
              <a:avLst/>
              <a:gdLst/>
              <a:ahLst/>
              <a:cxnLst/>
              <a:rect r="r" b="b" t="t" l="l"/>
              <a:pathLst>
                <a:path h="254513" w="890796">
                  <a:moveTo>
                    <a:pt x="0" y="0"/>
                  </a:moveTo>
                  <a:lnTo>
                    <a:pt x="890796" y="0"/>
                  </a:lnTo>
                  <a:lnTo>
                    <a:pt x="890796" y="254513"/>
                  </a:lnTo>
                  <a:lnTo>
                    <a:pt x="0" y="254513"/>
                  </a:lnTo>
                  <a:close/>
                </a:path>
              </a:pathLst>
            </a:custGeom>
            <a:solidFill>
              <a:srgbClr val="014D80"/>
            </a:solidFill>
          </p:spPr>
        </p:sp>
        <p:sp>
          <p:nvSpPr>
            <p:cNvPr name="TextBox 11" id="11"/>
            <p:cNvSpPr txBox="true"/>
            <p:nvPr/>
          </p:nvSpPr>
          <p:spPr>
            <a:xfrm>
              <a:off x="0" y="-57150"/>
              <a:ext cx="890796" cy="311663"/>
            </a:xfrm>
            <a:prstGeom prst="rect">
              <a:avLst/>
            </a:prstGeom>
          </p:spPr>
          <p:txBody>
            <a:bodyPr anchor="ctr" rtlCol="false" tIns="50800" lIns="50800" bIns="50800" rIns="50800"/>
            <a:lstStyle/>
            <a:p>
              <a:pPr algn="ctr">
                <a:lnSpc>
                  <a:spcPts val="1982"/>
                </a:lnSpc>
              </a:pPr>
              <a:r>
                <a:rPr lang="en-US" b="true" sz="1416">
                  <a:solidFill>
                    <a:srgbClr val="FFFFFF"/>
                  </a:solidFill>
                  <a:latin typeface="Avenir Bold"/>
                  <a:ea typeface="Avenir Bold"/>
                  <a:cs typeface="Avenir Bold"/>
                  <a:sym typeface="Avenir Bold"/>
                </a:rPr>
                <a:t>Economic Sabotage</a:t>
              </a:r>
            </a:p>
          </p:txBody>
        </p:sp>
      </p:grpSp>
      <p:sp>
        <p:nvSpPr>
          <p:cNvPr name="TextBox 12" id="12"/>
          <p:cNvSpPr txBox="true"/>
          <p:nvPr/>
        </p:nvSpPr>
        <p:spPr>
          <a:xfrm rot="0">
            <a:off x="365760" y="1239781"/>
            <a:ext cx="9022080" cy="469494"/>
          </a:xfrm>
          <a:prstGeom prst="rect">
            <a:avLst/>
          </a:prstGeom>
        </p:spPr>
        <p:txBody>
          <a:bodyPr anchor="t" rtlCol="false" tIns="0" lIns="0" bIns="0" rIns="0">
            <a:spAutoFit/>
          </a:bodyPr>
          <a:lstStyle/>
          <a:p>
            <a:pPr algn="ctr">
              <a:lnSpc>
                <a:spcPts val="3522"/>
              </a:lnSpc>
              <a:spcBef>
                <a:spcPct val="0"/>
              </a:spcBef>
            </a:pPr>
            <a:r>
              <a:rPr lang="en-US" b="true" sz="2516">
                <a:solidFill>
                  <a:srgbClr val="014D80"/>
                </a:solidFill>
                <a:latin typeface="Avenir Bold"/>
                <a:ea typeface="Avenir Bold"/>
                <a:cs typeface="Avenir Bold"/>
                <a:sym typeface="Avenir Bold"/>
              </a:rPr>
              <a:t>Cyberattacks as Hybrid Warf</a:t>
            </a:r>
            <a:r>
              <a:rPr lang="en-US" b="true" sz="2516">
                <a:solidFill>
                  <a:srgbClr val="014D80"/>
                </a:solidFill>
                <a:latin typeface="Avenir Bold"/>
                <a:ea typeface="Avenir Bold"/>
                <a:cs typeface="Avenir Bold"/>
                <a:sym typeface="Avenir Bold"/>
              </a:rPr>
              <a:t>are</a:t>
            </a:r>
          </a:p>
        </p:txBody>
      </p:sp>
      <p:grpSp>
        <p:nvGrpSpPr>
          <p:cNvPr name="Group 13" id="13"/>
          <p:cNvGrpSpPr/>
          <p:nvPr/>
        </p:nvGrpSpPr>
        <p:grpSpPr>
          <a:xfrm rot="0">
            <a:off x="3674225" y="2327564"/>
            <a:ext cx="2405149" cy="687185"/>
            <a:chOff x="0" y="0"/>
            <a:chExt cx="890796" cy="254513"/>
          </a:xfrm>
        </p:grpSpPr>
        <p:sp>
          <p:nvSpPr>
            <p:cNvPr name="Freeform 14" id="14"/>
            <p:cNvSpPr/>
            <p:nvPr/>
          </p:nvSpPr>
          <p:spPr>
            <a:xfrm flipH="false" flipV="false" rot="0">
              <a:off x="0" y="0"/>
              <a:ext cx="890796" cy="254513"/>
            </a:xfrm>
            <a:custGeom>
              <a:avLst/>
              <a:gdLst/>
              <a:ahLst/>
              <a:cxnLst/>
              <a:rect r="r" b="b" t="t" l="l"/>
              <a:pathLst>
                <a:path h="254513" w="890796">
                  <a:moveTo>
                    <a:pt x="0" y="0"/>
                  </a:moveTo>
                  <a:lnTo>
                    <a:pt x="890796" y="0"/>
                  </a:lnTo>
                  <a:lnTo>
                    <a:pt x="890796" y="254513"/>
                  </a:lnTo>
                  <a:lnTo>
                    <a:pt x="0" y="254513"/>
                  </a:lnTo>
                  <a:close/>
                </a:path>
              </a:pathLst>
            </a:custGeom>
            <a:solidFill>
              <a:srgbClr val="014D80"/>
            </a:solidFill>
          </p:spPr>
        </p:sp>
        <p:sp>
          <p:nvSpPr>
            <p:cNvPr name="TextBox 15" id="15"/>
            <p:cNvSpPr txBox="true"/>
            <p:nvPr/>
          </p:nvSpPr>
          <p:spPr>
            <a:xfrm>
              <a:off x="0" y="-57150"/>
              <a:ext cx="890796" cy="311663"/>
            </a:xfrm>
            <a:prstGeom prst="rect">
              <a:avLst/>
            </a:prstGeom>
          </p:spPr>
          <p:txBody>
            <a:bodyPr anchor="ctr" rtlCol="false" tIns="50800" lIns="50800" bIns="50800" rIns="50800"/>
            <a:lstStyle/>
            <a:p>
              <a:pPr algn="ctr">
                <a:lnSpc>
                  <a:spcPts val="1982"/>
                </a:lnSpc>
              </a:pPr>
              <a:r>
                <a:rPr lang="en-US" b="true" sz="1416">
                  <a:solidFill>
                    <a:srgbClr val="FFFFFF"/>
                  </a:solidFill>
                  <a:latin typeface="Avenir Bold"/>
                  <a:ea typeface="Avenir Bold"/>
                  <a:cs typeface="Avenir Bold"/>
                  <a:sym typeface="Avenir Bold"/>
                </a:rPr>
                <a:t>Erosion of Public Trust</a:t>
              </a:r>
            </a:p>
          </p:txBody>
        </p:sp>
      </p:grpSp>
      <p:grpSp>
        <p:nvGrpSpPr>
          <p:cNvPr name="Group 16" id="16"/>
          <p:cNvGrpSpPr/>
          <p:nvPr/>
        </p:nvGrpSpPr>
        <p:grpSpPr>
          <a:xfrm rot="0">
            <a:off x="6384175" y="2327564"/>
            <a:ext cx="2405149" cy="687185"/>
            <a:chOff x="0" y="0"/>
            <a:chExt cx="890796" cy="254513"/>
          </a:xfrm>
        </p:grpSpPr>
        <p:sp>
          <p:nvSpPr>
            <p:cNvPr name="Freeform 17" id="17"/>
            <p:cNvSpPr/>
            <p:nvPr/>
          </p:nvSpPr>
          <p:spPr>
            <a:xfrm flipH="false" flipV="false" rot="0">
              <a:off x="0" y="0"/>
              <a:ext cx="890796" cy="254513"/>
            </a:xfrm>
            <a:custGeom>
              <a:avLst/>
              <a:gdLst/>
              <a:ahLst/>
              <a:cxnLst/>
              <a:rect r="r" b="b" t="t" l="l"/>
              <a:pathLst>
                <a:path h="254513" w="890796">
                  <a:moveTo>
                    <a:pt x="0" y="0"/>
                  </a:moveTo>
                  <a:lnTo>
                    <a:pt x="890796" y="0"/>
                  </a:lnTo>
                  <a:lnTo>
                    <a:pt x="890796" y="254513"/>
                  </a:lnTo>
                  <a:lnTo>
                    <a:pt x="0" y="254513"/>
                  </a:lnTo>
                  <a:close/>
                </a:path>
              </a:pathLst>
            </a:custGeom>
            <a:solidFill>
              <a:srgbClr val="014D80"/>
            </a:solidFill>
          </p:spPr>
        </p:sp>
        <p:sp>
          <p:nvSpPr>
            <p:cNvPr name="TextBox 18" id="18"/>
            <p:cNvSpPr txBox="true"/>
            <p:nvPr/>
          </p:nvSpPr>
          <p:spPr>
            <a:xfrm>
              <a:off x="0" y="-57150"/>
              <a:ext cx="890796" cy="311663"/>
            </a:xfrm>
            <a:prstGeom prst="rect">
              <a:avLst/>
            </a:prstGeom>
          </p:spPr>
          <p:txBody>
            <a:bodyPr anchor="ctr" rtlCol="false" tIns="50800" lIns="50800" bIns="50800" rIns="50800"/>
            <a:lstStyle/>
            <a:p>
              <a:pPr algn="ctr">
                <a:lnSpc>
                  <a:spcPts val="1982"/>
                </a:lnSpc>
              </a:pPr>
              <a:r>
                <a:rPr lang="en-US" b="true" sz="1416">
                  <a:solidFill>
                    <a:srgbClr val="FFFFFF"/>
                  </a:solidFill>
                  <a:latin typeface="Avenir Bold"/>
                  <a:ea typeface="Avenir Bold"/>
                  <a:cs typeface="Avenir Bold"/>
                  <a:sym typeface="Avenir Bold"/>
                </a:rPr>
                <a:t>Strategic Maneuvers</a:t>
              </a:r>
            </a:p>
          </p:txBody>
        </p:sp>
      </p:grpSp>
      <p:sp>
        <p:nvSpPr>
          <p:cNvPr name="TextBox 19" id="19"/>
          <p:cNvSpPr txBox="true"/>
          <p:nvPr/>
        </p:nvSpPr>
        <p:spPr>
          <a:xfrm rot="0">
            <a:off x="964276" y="3246959"/>
            <a:ext cx="2405149" cy="2745333"/>
          </a:xfrm>
          <a:prstGeom prst="rect">
            <a:avLst/>
          </a:prstGeom>
        </p:spPr>
        <p:txBody>
          <a:bodyPr anchor="t" rtlCol="false" tIns="0" lIns="0" bIns="0" rIns="0">
            <a:spAutoFit/>
          </a:bodyPr>
          <a:lstStyle/>
          <a:p>
            <a:pPr algn="just">
              <a:lnSpc>
                <a:spcPts val="1982"/>
              </a:lnSpc>
              <a:spcBef>
                <a:spcPct val="0"/>
              </a:spcBef>
            </a:pPr>
            <a:r>
              <a:rPr lang="en-US" b="true" sz="1416">
                <a:solidFill>
                  <a:srgbClr val="000000"/>
                </a:solidFill>
                <a:latin typeface="Avenir Bold"/>
                <a:ea typeface="Avenir Bold"/>
                <a:cs typeface="Avenir Bold"/>
                <a:sym typeface="Avenir Bold"/>
              </a:rPr>
              <a:t>From a geopolitical standpoint, this type of attack serves not only as an act of economic sabotage but also as a potential vector of hybrid warfare. By paralyzing a key player in the Swedish retail sector, attackers disrupted the daily lives of thousands of citizens.</a:t>
            </a:r>
          </a:p>
        </p:txBody>
      </p:sp>
      <p:sp>
        <p:nvSpPr>
          <p:cNvPr name="TextBox 20" id="20"/>
          <p:cNvSpPr txBox="true"/>
          <p:nvPr/>
        </p:nvSpPr>
        <p:spPr>
          <a:xfrm rot="0">
            <a:off x="3674225" y="3123134"/>
            <a:ext cx="2405149" cy="2992983"/>
          </a:xfrm>
          <a:prstGeom prst="rect">
            <a:avLst/>
          </a:prstGeom>
        </p:spPr>
        <p:txBody>
          <a:bodyPr anchor="t" rtlCol="false" tIns="0" lIns="0" bIns="0" rIns="0">
            <a:spAutoFit/>
          </a:bodyPr>
          <a:lstStyle/>
          <a:p>
            <a:pPr algn="just">
              <a:lnSpc>
                <a:spcPts val="1982"/>
              </a:lnSpc>
              <a:spcBef>
                <a:spcPct val="0"/>
              </a:spcBef>
            </a:pPr>
            <a:r>
              <a:rPr lang="en-US" b="true" sz="1416">
                <a:solidFill>
                  <a:srgbClr val="000000"/>
                </a:solidFill>
                <a:latin typeface="Avenir Bold"/>
                <a:ea typeface="Avenir Bold"/>
                <a:cs typeface="Avenir Bold"/>
                <a:sym typeface="Avenir Bold"/>
              </a:rPr>
              <a:t>This led to an erosion of public trust in the state's capacity to provide basic services and protect its critical infrastructure. Similar events occurred in Denmark with 7-Eleven, where a ransomware attack in August 2022 halted all operations nationwide, preventing transactions and disrupting the economy.</a:t>
            </a:r>
          </a:p>
        </p:txBody>
      </p:sp>
      <p:sp>
        <p:nvSpPr>
          <p:cNvPr name="TextBox 21" id="21"/>
          <p:cNvSpPr txBox="true"/>
          <p:nvPr/>
        </p:nvSpPr>
        <p:spPr>
          <a:xfrm rot="0">
            <a:off x="6384175" y="3123134"/>
            <a:ext cx="2405149" cy="3240633"/>
          </a:xfrm>
          <a:prstGeom prst="rect">
            <a:avLst/>
          </a:prstGeom>
        </p:spPr>
        <p:txBody>
          <a:bodyPr anchor="t" rtlCol="false" tIns="0" lIns="0" bIns="0" rIns="0">
            <a:spAutoFit/>
          </a:bodyPr>
          <a:lstStyle/>
          <a:p>
            <a:pPr algn="just">
              <a:lnSpc>
                <a:spcPts val="1982"/>
              </a:lnSpc>
              <a:spcBef>
                <a:spcPct val="0"/>
              </a:spcBef>
            </a:pPr>
            <a:r>
              <a:rPr lang="en-US" b="true" sz="1416">
                <a:solidFill>
                  <a:srgbClr val="000000"/>
                </a:solidFill>
                <a:latin typeface="Avenir Bold"/>
                <a:ea typeface="Avenir Bold"/>
                <a:cs typeface="Avenir Bold"/>
                <a:sym typeface="Avenir Bold"/>
              </a:rPr>
              <a:t>In a broader geopolitical context, these attacks can be seen as strategic maneuvers linked to competition for regional influence. For example, the disruption of Swedish and Danish economic infrastructures weakens the resilience of the Nordic bloc, an area of strategic interest in Arctic geopolitics.</a:t>
            </a:r>
          </a:p>
        </p:txBody>
      </p:sp>
      <p:grpSp>
        <p:nvGrpSpPr>
          <p:cNvPr name="Group 22" id="22"/>
          <p:cNvGrpSpPr/>
          <p:nvPr/>
        </p:nvGrpSpPr>
        <p:grpSpPr>
          <a:xfrm rot="0">
            <a:off x="8973" y="6569225"/>
            <a:ext cx="9753600" cy="754910"/>
            <a:chOff x="0" y="0"/>
            <a:chExt cx="13004800" cy="1006547"/>
          </a:xfrm>
        </p:grpSpPr>
        <p:grpSp>
          <p:nvGrpSpPr>
            <p:cNvPr name="Group 23" id="23"/>
            <p:cNvGrpSpPr/>
            <p:nvPr/>
          </p:nvGrpSpPr>
          <p:grpSpPr>
            <a:xfrm rot="0">
              <a:off x="0" y="0"/>
              <a:ext cx="13004800" cy="1006547"/>
              <a:chOff x="0" y="0"/>
              <a:chExt cx="3495470" cy="270543"/>
            </a:xfrm>
          </p:grpSpPr>
          <p:sp>
            <p:nvSpPr>
              <p:cNvPr name="Freeform 24" id="24"/>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25" id="25"/>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26" id="26"/>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5"/>
              <a:stretch>
                <a:fillRect l="0" t="-6263" r="0" b="-6263"/>
              </a:stretch>
            </a:blipFill>
          </p:spPr>
        </p:sp>
        <p:sp>
          <p:nvSpPr>
            <p:cNvPr name="Freeform 27" id="27"/>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6"/>
              <a:stretch>
                <a:fillRect l="0" t="-6263" r="0" b="-6263"/>
              </a:stretch>
            </a:blipFill>
          </p:spPr>
        </p:sp>
        <p:grpSp>
          <p:nvGrpSpPr>
            <p:cNvPr name="Group 28" id="28"/>
            <p:cNvGrpSpPr/>
            <p:nvPr/>
          </p:nvGrpSpPr>
          <p:grpSpPr>
            <a:xfrm rot="0">
              <a:off x="1748214" y="0"/>
              <a:ext cx="8787340" cy="1006547"/>
              <a:chOff x="0" y="0"/>
              <a:chExt cx="2361888" cy="270543"/>
            </a:xfrm>
          </p:grpSpPr>
          <p:sp>
            <p:nvSpPr>
              <p:cNvPr name="Freeform 29" id="29"/>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30" id="30"/>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31" id="31"/>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7"/>
              <a:stretch>
                <a:fillRect l="0" t="-6263" r="0" b="-6263"/>
              </a:stretch>
            </a:blipFill>
          </p:spPr>
        </p:sp>
        <p:sp>
          <p:nvSpPr>
            <p:cNvPr name="Freeform 32" id="32"/>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8"/>
              <a:stretch>
                <a:fillRect l="-807" t="-9330" r="0" b="-15070"/>
              </a:stretch>
            </a:blipFill>
          </p:spPr>
        </p:sp>
        <p:sp>
          <p:nvSpPr>
            <p:cNvPr name="Freeform 33" id="33"/>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9"/>
              <a:stretch>
                <a:fillRect l="0" t="-372" r="0" b="0"/>
              </a:stretch>
            </a:blipFill>
          </p:spPr>
        </p:sp>
        <p:sp>
          <p:nvSpPr>
            <p:cNvPr name="Freeform 34" id="34"/>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0"/>
              <a:stretch>
                <a:fillRect l="0" t="-6263" r="0" b="-6263"/>
              </a:stretch>
            </a:blipFill>
          </p:spPr>
        </p:sp>
        <p:sp>
          <p:nvSpPr>
            <p:cNvPr name="Freeform 35" id="35"/>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1"/>
              <a:stretch>
                <a:fillRect l="0" t="-6263" r="0" b="-6263"/>
              </a:stretch>
            </a:blipFill>
          </p:spPr>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1860" y="326593"/>
            <a:ext cx="9669879" cy="6307457"/>
            <a:chOff x="0" y="0"/>
            <a:chExt cx="12893172" cy="8409942"/>
          </a:xfrm>
        </p:grpSpPr>
        <p:sp>
          <p:nvSpPr>
            <p:cNvPr name="Freeform 3" id="3"/>
            <p:cNvSpPr/>
            <p:nvPr/>
          </p:nvSpPr>
          <p:spPr>
            <a:xfrm flipH="true" flipV="false" rot="-10800000">
              <a:off x="9396969" y="0"/>
              <a:ext cx="3496203" cy="2833076"/>
            </a:xfrm>
            <a:custGeom>
              <a:avLst/>
              <a:gdLst/>
              <a:ahLst/>
              <a:cxnLst/>
              <a:rect r="r" b="b" t="t" l="l"/>
              <a:pathLst>
                <a:path h="2833076" w="3496203">
                  <a:moveTo>
                    <a:pt x="3496203" y="0"/>
                  </a:moveTo>
                  <a:lnTo>
                    <a:pt x="0" y="0"/>
                  </a:lnTo>
                  <a:lnTo>
                    <a:pt x="0" y="2833076"/>
                  </a:lnTo>
                  <a:lnTo>
                    <a:pt x="3496203" y="2833076"/>
                  </a:lnTo>
                  <a:lnTo>
                    <a:pt x="3496203" y="0"/>
                  </a:lnTo>
                  <a:close/>
                </a:path>
              </a:pathLst>
            </a:custGeom>
            <a:blipFill>
              <a:blip r:embed="rId2"/>
              <a:stretch>
                <a:fillRect l="0" t="-288" r="0" b="-288"/>
              </a:stretch>
            </a:blipFill>
          </p:spPr>
        </p:sp>
        <p:sp>
          <p:nvSpPr>
            <p:cNvPr name="Freeform 4" id="4"/>
            <p:cNvSpPr/>
            <p:nvPr/>
          </p:nvSpPr>
          <p:spPr>
            <a:xfrm flipH="false" flipV="false" rot="0">
              <a:off x="4772939" y="360032"/>
              <a:ext cx="3990088" cy="838708"/>
            </a:xfrm>
            <a:custGeom>
              <a:avLst/>
              <a:gdLst/>
              <a:ahLst/>
              <a:cxnLst/>
              <a:rect r="r" b="b" t="t" l="l"/>
              <a:pathLst>
                <a:path h="838708" w="3990088">
                  <a:moveTo>
                    <a:pt x="0" y="0"/>
                  </a:moveTo>
                  <a:lnTo>
                    <a:pt x="3990088" y="0"/>
                  </a:lnTo>
                  <a:lnTo>
                    <a:pt x="3990088" y="838708"/>
                  </a:lnTo>
                  <a:lnTo>
                    <a:pt x="0" y="838708"/>
                  </a:lnTo>
                  <a:lnTo>
                    <a:pt x="0" y="0"/>
                  </a:lnTo>
                  <a:close/>
                </a:path>
              </a:pathLst>
            </a:custGeom>
            <a:blipFill>
              <a:blip r:embed="rId3"/>
              <a:stretch>
                <a:fillRect l="0" t="-288" r="0" b="-288"/>
              </a:stretch>
            </a:blipFill>
          </p:spPr>
        </p:sp>
        <p:sp>
          <p:nvSpPr>
            <p:cNvPr name="Freeform 5" id="5"/>
            <p:cNvSpPr/>
            <p:nvPr/>
          </p:nvSpPr>
          <p:spPr>
            <a:xfrm flipH="false" flipV="false" rot="0">
              <a:off x="0" y="378766"/>
              <a:ext cx="3132933" cy="819974"/>
            </a:xfrm>
            <a:custGeom>
              <a:avLst/>
              <a:gdLst/>
              <a:ahLst/>
              <a:cxnLst/>
              <a:rect r="r" b="b" t="t" l="l"/>
              <a:pathLst>
                <a:path h="819974" w="3132933">
                  <a:moveTo>
                    <a:pt x="0" y="0"/>
                  </a:moveTo>
                  <a:lnTo>
                    <a:pt x="3132933" y="0"/>
                  </a:lnTo>
                  <a:lnTo>
                    <a:pt x="3132933" y="819974"/>
                  </a:lnTo>
                  <a:lnTo>
                    <a:pt x="0" y="819974"/>
                  </a:lnTo>
                  <a:lnTo>
                    <a:pt x="0" y="0"/>
                  </a:lnTo>
                  <a:close/>
                </a:path>
              </a:pathLst>
            </a:custGeom>
            <a:blipFill>
              <a:blip r:embed="rId4"/>
              <a:stretch>
                <a:fillRect l="-9828" t="-118313" r="-12357" b="-129361"/>
              </a:stretch>
            </a:blipFill>
          </p:spPr>
        </p:sp>
        <p:sp>
          <p:nvSpPr>
            <p:cNvPr name="TextBox 6" id="6"/>
            <p:cNvSpPr txBox="true"/>
            <p:nvPr/>
          </p:nvSpPr>
          <p:spPr>
            <a:xfrm rot="0">
              <a:off x="7581512" y="4379745"/>
              <a:ext cx="2104585" cy="339394"/>
            </a:xfrm>
            <a:prstGeom prst="rect">
              <a:avLst/>
            </a:prstGeom>
          </p:spPr>
          <p:txBody>
            <a:bodyPr anchor="t" rtlCol="false" tIns="0" lIns="0" bIns="0" rIns="0">
              <a:spAutoFit/>
            </a:bodyPr>
            <a:lstStyle/>
            <a:p>
              <a:pPr algn="ctr">
                <a:lnSpc>
                  <a:spcPts val="1982"/>
                </a:lnSpc>
              </a:pPr>
              <a:r>
                <a:rPr lang="en-US" b="true" sz="1416">
                  <a:solidFill>
                    <a:srgbClr val="FBFDFE"/>
                  </a:solidFill>
                  <a:latin typeface="Avenir Bold"/>
                  <a:ea typeface="Avenir Bold"/>
                  <a:cs typeface="Avenir Bold"/>
                  <a:sym typeface="Avenir Bold"/>
                </a:rPr>
                <a:t>2. Lorem ipsum</a:t>
              </a:r>
            </a:p>
          </p:txBody>
        </p:sp>
        <p:sp>
          <p:nvSpPr>
            <p:cNvPr name="TextBox 7" id="7"/>
            <p:cNvSpPr txBox="true"/>
            <p:nvPr/>
          </p:nvSpPr>
          <p:spPr>
            <a:xfrm rot="0">
              <a:off x="7581512" y="8070548"/>
              <a:ext cx="1604035" cy="339394"/>
            </a:xfrm>
            <a:prstGeom prst="rect">
              <a:avLst/>
            </a:prstGeom>
          </p:spPr>
          <p:txBody>
            <a:bodyPr anchor="t" rtlCol="false" tIns="0" lIns="0" bIns="0" rIns="0">
              <a:spAutoFit/>
            </a:bodyPr>
            <a:lstStyle/>
            <a:p>
              <a:pPr algn="ctr">
                <a:lnSpc>
                  <a:spcPts val="1982"/>
                </a:lnSpc>
                <a:spcBef>
                  <a:spcPct val="0"/>
                </a:spcBef>
              </a:pPr>
              <a:r>
                <a:rPr lang="en-US" b="true" sz="1416">
                  <a:solidFill>
                    <a:srgbClr val="FBFDFE"/>
                  </a:solidFill>
                  <a:latin typeface="Avenir Bold"/>
                  <a:ea typeface="Avenir Bold"/>
                  <a:cs typeface="Avenir Bold"/>
                  <a:sym typeface="Avenir Bold"/>
                </a:rPr>
                <a:t>7. Lorem</a:t>
              </a:r>
              <a:r>
                <a:rPr lang="en-US" b="true" sz="1416">
                  <a:solidFill>
                    <a:srgbClr val="FBFDFE"/>
                  </a:solidFill>
                  <a:latin typeface="Avenir Bold"/>
                  <a:ea typeface="Avenir Bold"/>
                  <a:cs typeface="Avenir Bold"/>
                  <a:sym typeface="Avenir Bold"/>
                </a:rPr>
                <a:t> </a:t>
              </a:r>
            </a:p>
          </p:txBody>
        </p:sp>
        <p:sp>
          <p:nvSpPr>
            <p:cNvPr name="TextBox 8" id="8"/>
            <p:cNvSpPr txBox="true"/>
            <p:nvPr/>
          </p:nvSpPr>
          <p:spPr>
            <a:xfrm rot="0">
              <a:off x="450570" y="5825337"/>
              <a:ext cx="1475704" cy="339394"/>
            </a:xfrm>
            <a:prstGeom prst="rect">
              <a:avLst/>
            </a:prstGeom>
          </p:spPr>
          <p:txBody>
            <a:bodyPr anchor="t" rtlCol="false" tIns="0" lIns="0" bIns="0" rIns="0">
              <a:spAutoFit/>
            </a:bodyPr>
            <a:lstStyle/>
            <a:p>
              <a:pPr algn="ctr">
                <a:lnSpc>
                  <a:spcPts val="1982"/>
                </a:lnSpc>
                <a:spcBef>
                  <a:spcPct val="0"/>
                </a:spcBef>
              </a:pPr>
            </a:p>
          </p:txBody>
        </p:sp>
      </p:grpSp>
      <p:sp>
        <p:nvSpPr>
          <p:cNvPr name="Freeform 9" id="9"/>
          <p:cNvSpPr/>
          <p:nvPr/>
        </p:nvSpPr>
        <p:spPr>
          <a:xfrm flipH="false" flipV="false" rot="0">
            <a:off x="3743306" y="2330668"/>
            <a:ext cx="5781507" cy="4054282"/>
          </a:xfrm>
          <a:custGeom>
            <a:avLst/>
            <a:gdLst/>
            <a:ahLst/>
            <a:cxnLst/>
            <a:rect r="r" b="b" t="t" l="l"/>
            <a:pathLst>
              <a:path h="4054282" w="5781507">
                <a:moveTo>
                  <a:pt x="0" y="0"/>
                </a:moveTo>
                <a:lnTo>
                  <a:pt x="5781506" y="0"/>
                </a:lnTo>
                <a:lnTo>
                  <a:pt x="5781506" y="4054281"/>
                </a:lnTo>
                <a:lnTo>
                  <a:pt x="0" y="4054281"/>
                </a:lnTo>
                <a:lnTo>
                  <a:pt x="0" y="0"/>
                </a:lnTo>
                <a:close/>
              </a:path>
            </a:pathLst>
          </a:custGeom>
          <a:blipFill>
            <a:blip r:embed="rId5"/>
            <a:stretch>
              <a:fillRect l="0" t="0" r="0" b="0"/>
            </a:stretch>
          </a:blipFill>
        </p:spPr>
      </p:sp>
      <p:sp>
        <p:nvSpPr>
          <p:cNvPr name="Freeform 10" id="10"/>
          <p:cNvSpPr/>
          <p:nvPr/>
        </p:nvSpPr>
        <p:spPr>
          <a:xfrm flipH="false" flipV="false" rot="0">
            <a:off x="731520" y="1864446"/>
            <a:ext cx="3011786" cy="4520504"/>
          </a:xfrm>
          <a:custGeom>
            <a:avLst/>
            <a:gdLst/>
            <a:ahLst/>
            <a:cxnLst/>
            <a:rect r="r" b="b" t="t" l="l"/>
            <a:pathLst>
              <a:path h="4520504" w="3011786">
                <a:moveTo>
                  <a:pt x="0" y="0"/>
                </a:moveTo>
                <a:lnTo>
                  <a:pt x="3011786" y="0"/>
                </a:lnTo>
                <a:lnTo>
                  <a:pt x="3011786" y="4520503"/>
                </a:lnTo>
                <a:lnTo>
                  <a:pt x="0" y="4520503"/>
                </a:lnTo>
                <a:lnTo>
                  <a:pt x="0" y="0"/>
                </a:lnTo>
                <a:close/>
              </a:path>
            </a:pathLst>
          </a:custGeom>
          <a:blipFill>
            <a:blip r:embed="rId6"/>
            <a:stretch>
              <a:fillRect l="0" t="0" r="0" b="0"/>
            </a:stretch>
          </a:blipFill>
        </p:spPr>
      </p:sp>
      <p:sp>
        <p:nvSpPr>
          <p:cNvPr name="TextBox 11" id="11"/>
          <p:cNvSpPr txBox="true"/>
          <p:nvPr/>
        </p:nvSpPr>
        <p:spPr>
          <a:xfrm rot="0">
            <a:off x="365760" y="1239781"/>
            <a:ext cx="9022080" cy="469494"/>
          </a:xfrm>
          <a:prstGeom prst="rect">
            <a:avLst/>
          </a:prstGeom>
        </p:spPr>
        <p:txBody>
          <a:bodyPr anchor="t" rtlCol="false" tIns="0" lIns="0" bIns="0" rIns="0">
            <a:spAutoFit/>
          </a:bodyPr>
          <a:lstStyle/>
          <a:p>
            <a:pPr algn="ctr">
              <a:lnSpc>
                <a:spcPts val="3522"/>
              </a:lnSpc>
              <a:spcBef>
                <a:spcPct val="0"/>
              </a:spcBef>
            </a:pPr>
            <a:r>
              <a:rPr lang="en-US" b="true" sz="2516">
                <a:solidFill>
                  <a:srgbClr val="014D80"/>
                </a:solidFill>
                <a:latin typeface="Avenir Bold"/>
                <a:ea typeface="Avenir Bold"/>
                <a:cs typeface="Avenir Bold"/>
                <a:sym typeface="Avenir Bold"/>
              </a:rPr>
              <a:t>Digital Identity Wallets and Nation</a:t>
            </a:r>
            <a:r>
              <a:rPr lang="en-US" b="true" sz="2516">
                <a:solidFill>
                  <a:srgbClr val="014D80"/>
                </a:solidFill>
                <a:latin typeface="Avenir Bold"/>
                <a:ea typeface="Avenir Bold"/>
                <a:cs typeface="Avenir Bold"/>
                <a:sym typeface="Avenir Bold"/>
              </a:rPr>
              <a:t>al Security</a:t>
            </a:r>
          </a:p>
        </p:txBody>
      </p:sp>
      <p:grpSp>
        <p:nvGrpSpPr>
          <p:cNvPr name="Group 12" id="12"/>
          <p:cNvGrpSpPr/>
          <p:nvPr/>
        </p:nvGrpSpPr>
        <p:grpSpPr>
          <a:xfrm rot="0">
            <a:off x="8973" y="6569225"/>
            <a:ext cx="9753600" cy="754910"/>
            <a:chOff x="0" y="0"/>
            <a:chExt cx="13004800" cy="1006547"/>
          </a:xfrm>
        </p:grpSpPr>
        <p:grpSp>
          <p:nvGrpSpPr>
            <p:cNvPr name="Group 13" id="13"/>
            <p:cNvGrpSpPr/>
            <p:nvPr/>
          </p:nvGrpSpPr>
          <p:grpSpPr>
            <a:xfrm rot="0">
              <a:off x="0" y="0"/>
              <a:ext cx="13004800" cy="1006547"/>
              <a:chOff x="0" y="0"/>
              <a:chExt cx="3495470" cy="270543"/>
            </a:xfrm>
          </p:grpSpPr>
          <p:sp>
            <p:nvSpPr>
              <p:cNvPr name="Freeform 14" id="14"/>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15" id="15"/>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16" id="16"/>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7"/>
              <a:stretch>
                <a:fillRect l="0" t="-6263" r="0" b="-6263"/>
              </a:stretch>
            </a:blipFill>
          </p:spPr>
        </p:sp>
        <p:sp>
          <p:nvSpPr>
            <p:cNvPr name="Freeform 17" id="17"/>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8"/>
              <a:stretch>
                <a:fillRect l="0" t="-6263" r="0" b="-6263"/>
              </a:stretch>
            </a:blipFill>
          </p:spPr>
        </p:sp>
        <p:grpSp>
          <p:nvGrpSpPr>
            <p:cNvPr name="Group 18" id="18"/>
            <p:cNvGrpSpPr/>
            <p:nvPr/>
          </p:nvGrpSpPr>
          <p:grpSpPr>
            <a:xfrm rot="0">
              <a:off x="1748214" y="0"/>
              <a:ext cx="8787340" cy="1006547"/>
              <a:chOff x="0" y="0"/>
              <a:chExt cx="2361888" cy="270543"/>
            </a:xfrm>
          </p:grpSpPr>
          <p:sp>
            <p:nvSpPr>
              <p:cNvPr name="Freeform 19" id="19"/>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20" id="20"/>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21" id="21"/>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9"/>
              <a:stretch>
                <a:fillRect l="0" t="-6263" r="0" b="-6263"/>
              </a:stretch>
            </a:blipFill>
          </p:spPr>
        </p:sp>
        <p:sp>
          <p:nvSpPr>
            <p:cNvPr name="Freeform 22" id="22"/>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10"/>
              <a:stretch>
                <a:fillRect l="-807" t="-9330" r="0" b="-15070"/>
              </a:stretch>
            </a:blipFill>
          </p:spPr>
        </p:sp>
        <p:sp>
          <p:nvSpPr>
            <p:cNvPr name="Freeform 23" id="23"/>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11"/>
              <a:stretch>
                <a:fillRect l="0" t="-372" r="0" b="0"/>
              </a:stretch>
            </a:blipFill>
          </p:spPr>
        </p:sp>
        <p:sp>
          <p:nvSpPr>
            <p:cNvPr name="Freeform 24" id="24"/>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2"/>
              <a:stretch>
                <a:fillRect l="0" t="-6263" r="0" b="-6263"/>
              </a:stretch>
            </a:blipFill>
          </p:spPr>
        </p:sp>
        <p:sp>
          <p:nvSpPr>
            <p:cNvPr name="Freeform 25" id="25"/>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3"/>
              <a:stretch>
                <a:fillRect l="0" t="-6263" r="0" b="-6263"/>
              </a:stretch>
            </a:blipFill>
          </p:spPr>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1860" y="326593"/>
            <a:ext cx="9669879" cy="6662015"/>
            <a:chOff x="0" y="0"/>
            <a:chExt cx="12893172" cy="8882686"/>
          </a:xfrm>
        </p:grpSpPr>
        <p:sp>
          <p:nvSpPr>
            <p:cNvPr name="Freeform 3" id="3"/>
            <p:cNvSpPr/>
            <p:nvPr/>
          </p:nvSpPr>
          <p:spPr>
            <a:xfrm flipH="true" flipV="false" rot="-10800000">
              <a:off x="9396969" y="0"/>
              <a:ext cx="3496203" cy="2833076"/>
            </a:xfrm>
            <a:custGeom>
              <a:avLst/>
              <a:gdLst/>
              <a:ahLst/>
              <a:cxnLst/>
              <a:rect r="r" b="b" t="t" l="l"/>
              <a:pathLst>
                <a:path h="2833076" w="3496203">
                  <a:moveTo>
                    <a:pt x="3496203" y="0"/>
                  </a:moveTo>
                  <a:lnTo>
                    <a:pt x="0" y="0"/>
                  </a:lnTo>
                  <a:lnTo>
                    <a:pt x="0" y="2833076"/>
                  </a:lnTo>
                  <a:lnTo>
                    <a:pt x="3496203" y="2833076"/>
                  </a:lnTo>
                  <a:lnTo>
                    <a:pt x="3496203" y="0"/>
                  </a:lnTo>
                  <a:close/>
                </a:path>
              </a:pathLst>
            </a:custGeom>
            <a:blipFill>
              <a:blip r:embed="rId2"/>
              <a:stretch>
                <a:fillRect l="0" t="-288" r="0" b="-288"/>
              </a:stretch>
            </a:blipFill>
          </p:spPr>
        </p:sp>
        <p:sp>
          <p:nvSpPr>
            <p:cNvPr name="Freeform 4" id="4"/>
            <p:cNvSpPr/>
            <p:nvPr/>
          </p:nvSpPr>
          <p:spPr>
            <a:xfrm flipH="false" flipV="false" rot="0">
              <a:off x="4772939" y="360032"/>
              <a:ext cx="3990088" cy="838708"/>
            </a:xfrm>
            <a:custGeom>
              <a:avLst/>
              <a:gdLst/>
              <a:ahLst/>
              <a:cxnLst/>
              <a:rect r="r" b="b" t="t" l="l"/>
              <a:pathLst>
                <a:path h="838708" w="3990088">
                  <a:moveTo>
                    <a:pt x="0" y="0"/>
                  </a:moveTo>
                  <a:lnTo>
                    <a:pt x="3990088" y="0"/>
                  </a:lnTo>
                  <a:lnTo>
                    <a:pt x="3990088" y="838708"/>
                  </a:lnTo>
                  <a:lnTo>
                    <a:pt x="0" y="838708"/>
                  </a:lnTo>
                  <a:lnTo>
                    <a:pt x="0" y="0"/>
                  </a:lnTo>
                  <a:close/>
                </a:path>
              </a:pathLst>
            </a:custGeom>
            <a:blipFill>
              <a:blip r:embed="rId3"/>
              <a:stretch>
                <a:fillRect l="0" t="-288" r="0" b="-288"/>
              </a:stretch>
            </a:blipFill>
          </p:spPr>
        </p:sp>
        <p:sp>
          <p:nvSpPr>
            <p:cNvPr name="Freeform 5" id="5"/>
            <p:cNvSpPr/>
            <p:nvPr/>
          </p:nvSpPr>
          <p:spPr>
            <a:xfrm flipH="false" flipV="false" rot="0">
              <a:off x="0" y="378766"/>
              <a:ext cx="3132933" cy="819974"/>
            </a:xfrm>
            <a:custGeom>
              <a:avLst/>
              <a:gdLst/>
              <a:ahLst/>
              <a:cxnLst/>
              <a:rect r="r" b="b" t="t" l="l"/>
              <a:pathLst>
                <a:path h="819974" w="3132933">
                  <a:moveTo>
                    <a:pt x="0" y="0"/>
                  </a:moveTo>
                  <a:lnTo>
                    <a:pt x="3132933" y="0"/>
                  </a:lnTo>
                  <a:lnTo>
                    <a:pt x="3132933" y="819974"/>
                  </a:lnTo>
                  <a:lnTo>
                    <a:pt x="0" y="819974"/>
                  </a:lnTo>
                  <a:lnTo>
                    <a:pt x="0" y="0"/>
                  </a:lnTo>
                  <a:close/>
                </a:path>
              </a:pathLst>
            </a:custGeom>
            <a:blipFill>
              <a:blip r:embed="rId4"/>
              <a:stretch>
                <a:fillRect l="-9828" t="-118313" r="-12357" b="-129361"/>
              </a:stretch>
            </a:blipFill>
          </p:spPr>
        </p:sp>
        <p:sp>
          <p:nvSpPr>
            <p:cNvPr name="TextBox 6" id="6"/>
            <p:cNvSpPr txBox="true"/>
            <p:nvPr/>
          </p:nvSpPr>
          <p:spPr>
            <a:xfrm rot="0">
              <a:off x="7581512" y="4379745"/>
              <a:ext cx="2104585" cy="339394"/>
            </a:xfrm>
            <a:prstGeom prst="rect">
              <a:avLst/>
            </a:prstGeom>
          </p:spPr>
          <p:txBody>
            <a:bodyPr anchor="t" rtlCol="false" tIns="0" lIns="0" bIns="0" rIns="0">
              <a:spAutoFit/>
            </a:bodyPr>
            <a:lstStyle/>
            <a:p>
              <a:pPr algn="ctr">
                <a:lnSpc>
                  <a:spcPts val="1982"/>
                </a:lnSpc>
              </a:pPr>
              <a:r>
                <a:rPr lang="en-US" b="true" sz="1416">
                  <a:solidFill>
                    <a:srgbClr val="FBFDFE"/>
                  </a:solidFill>
                  <a:latin typeface="Avenir Bold"/>
                  <a:ea typeface="Avenir Bold"/>
                  <a:cs typeface="Avenir Bold"/>
                  <a:sym typeface="Avenir Bold"/>
                </a:rPr>
                <a:t>2. Lorem ipsum</a:t>
              </a:r>
            </a:p>
          </p:txBody>
        </p:sp>
        <p:sp>
          <p:nvSpPr>
            <p:cNvPr name="TextBox 7" id="7"/>
            <p:cNvSpPr txBox="true"/>
            <p:nvPr/>
          </p:nvSpPr>
          <p:spPr>
            <a:xfrm rot="0">
              <a:off x="7581512" y="8070548"/>
              <a:ext cx="1604035" cy="339394"/>
            </a:xfrm>
            <a:prstGeom prst="rect">
              <a:avLst/>
            </a:prstGeom>
          </p:spPr>
          <p:txBody>
            <a:bodyPr anchor="t" rtlCol="false" tIns="0" lIns="0" bIns="0" rIns="0">
              <a:spAutoFit/>
            </a:bodyPr>
            <a:lstStyle/>
            <a:p>
              <a:pPr algn="ctr">
                <a:lnSpc>
                  <a:spcPts val="1982"/>
                </a:lnSpc>
                <a:spcBef>
                  <a:spcPct val="0"/>
                </a:spcBef>
              </a:pPr>
              <a:r>
                <a:rPr lang="en-US" b="true" sz="1416">
                  <a:solidFill>
                    <a:srgbClr val="FBFDFE"/>
                  </a:solidFill>
                  <a:latin typeface="Avenir Bold"/>
                  <a:ea typeface="Avenir Bold"/>
                  <a:cs typeface="Avenir Bold"/>
                  <a:sym typeface="Avenir Bold"/>
                </a:rPr>
                <a:t>7. Lorem</a:t>
              </a:r>
              <a:r>
                <a:rPr lang="en-US" b="true" sz="1416">
                  <a:solidFill>
                    <a:srgbClr val="FBFDFE"/>
                  </a:solidFill>
                  <a:latin typeface="Avenir Bold"/>
                  <a:ea typeface="Avenir Bold"/>
                  <a:cs typeface="Avenir Bold"/>
                  <a:sym typeface="Avenir Bold"/>
                </a:rPr>
                <a:t> </a:t>
              </a:r>
            </a:p>
          </p:txBody>
        </p:sp>
        <p:sp>
          <p:nvSpPr>
            <p:cNvPr name="TextBox 8" id="8"/>
            <p:cNvSpPr txBox="true"/>
            <p:nvPr/>
          </p:nvSpPr>
          <p:spPr>
            <a:xfrm rot="0">
              <a:off x="7581512" y="8543292"/>
              <a:ext cx="3837712" cy="339394"/>
            </a:xfrm>
            <a:prstGeom prst="rect">
              <a:avLst/>
            </a:prstGeom>
          </p:spPr>
          <p:txBody>
            <a:bodyPr anchor="t" rtlCol="false" tIns="0" lIns="0" bIns="0" rIns="0">
              <a:spAutoFit/>
            </a:bodyPr>
            <a:lstStyle/>
            <a:p>
              <a:pPr algn="l">
                <a:lnSpc>
                  <a:spcPts val="1982"/>
                </a:lnSpc>
                <a:spcBef>
                  <a:spcPct val="0"/>
                </a:spcBef>
              </a:pPr>
              <a:r>
                <a:rPr lang="en-US" b="true" sz="1416">
                  <a:solidFill>
                    <a:srgbClr val="FBFDFE"/>
                  </a:solidFill>
                  <a:latin typeface="Avenir Bold"/>
                  <a:ea typeface="Avenir Bold"/>
                  <a:cs typeface="Avenir Bold"/>
                  <a:sym typeface="Avenir Bold"/>
                </a:rPr>
                <a:t>8. Lorem ipsumLorem ipsum</a:t>
              </a:r>
            </a:p>
          </p:txBody>
        </p:sp>
        <p:sp>
          <p:nvSpPr>
            <p:cNvPr name="TextBox 9" id="9"/>
            <p:cNvSpPr txBox="true"/>
            <p:nvPr/>
          </p:nvSpPr>
          <p:spPr>
            <a:xfrm rot="0">
              <a:off x="450570" y="5825337"/>
              <a:ext cx="1475704" cy="339394"/>
            </a:xfrm>
            <a:prstGeom prst="rect">
              <a:avLst/>
            </a:prstGeom>
          </p:spPr>
          <p:txBody>
            <a:bodyPr anchor="t" rtlCol="false" tIns="0" lIns="0" bIns="0" rIns="0">
              <a:spAutoFit/>
            </a:bodyPr>
            <a:lstStyle/>
            <a:p>
              <a:pPr algn="ctr">
                <a:lnSpc>
                  <a:spcPts val="1982"/>
                </a:lnSpc>
                <a:spcBef>
                  <a:spcPct val="0"/>
                </a:spcBef>
              </a:pPr>
            </a:p>
          </p:txBody>
        </p:sp>
      </p:grpSp>
      <p:sp>
        <p:nvSpPr>
          <p:cNvPr name="Freeform 10" id="10"/>
          <p:cNvSpPr/>
          <p:nvPr/>
        </p:nvSpPr>
        <p:spPr>
          <a:xfrm flipH="false" flipV="false" rot="0">
            <a:off x="266357" y="2332674"/>
            <a:ext cx="9220886" cy="3884298"/>
          </a:xfrm>
          <a:custGeom>
            <a:avLst/>
            <a:gdLst/>
            <a:ahLst/>
            <a:cxnLst/>
            <a:rect r="r" b="b" t="t" l="l"/>
            <a:pathLst>
              <a:path h="3884298" w="9220886">
                <a:moveTo>
                  <a:pt x="0" y="0"/>
                </a:moveTo>
                <a:lnTo>
                  <a:pt x="9220886" y="0"/>
                </a:lnTo>
                <a:lnTo>
                  <a:pt x="9220886" y="3884298"/>
                </a:lnTo>
                <a:lnTo>
                  <a:pt x="0" y="3884298"/>
                </a:lnTo>
                <a:lnTo>
                  <a:pt x="0" y="0"/>
                </a:lnTo>
                <a:close/>
              </a:path>
            </a:pathLst>
          </a:custGeom>
          <a:blipFill>
            <a:blip r:embed="rId5"/>
            <a:stretch>
              <a:fillRect l="0" t="0" r="0" b="0"/>
            </a:stretch>
          </a:blipFill>
        </p:spPr>
      </p:sp>
      <p:sp>
        <p:nvSpPr>
          <p:cNvPr name="TextBox 11" id="11"/>
          <p:cNvSpPr txBox="true"/>
          <p:nvPr/>
        </p:nvSpPr>
        <p:spPr>
          <a:xfrm rot="0">
            <a:off x="365760" y="1239781"/>
            <a:ext cx="9022080" cy="469494"/>
          </a:xfrm>
          <a:prstGeom prst="rect">
            <a:avLst/>
          </a:prstGeom>
        </p:spPr>
        <p:txBody>
          <a:bodyPr anchor="t" rtlCol="false" tIns="0" lIns="0" bIns="0" rIns="0">
            <a:spAutoFit/>
          </a:bodyPr>
          <a:lstStyle/>
          <a:p>
            <a:pPr algn="ctr">
              <a:lnSpc>
                <a:spcPts val="3522"/>
              </a:lnSpc>
              <a:spcBef>
                <a:spcPct val="0"/>
              </a:spcBef>
            </a:pPr>
            <a:r>
              <a:rPr lang="en-US" b="true" sz="2516">
                <a:solidFill>
                  <a:srgbClr val="014D80"/>
                </a:solidFill>
                <a:latin typeface="Avenir Bold"/>
                <a:ea typeface="Avenir Bold"/>
                <a:cs typeface="Avenir Bold"/>
                <a:sym typeface="Avenir Bold"/>
              </a:rPr>
              <a:t>The Manipulation of Digit</a:t>
            </a:r>
            <a:r>
              <a:rPr lang="en-US" b="true" sz="2516">
                <a:solidFill>
                  <a:srgbClr val="014D80"/>
                </a:solidFill>
                <a:latin typeface="Avenir Bold"/>
                <a:ea typeface="Avenir Bold"/>
                <a:cs typeface="Avenir Bold"/>
                <a:sym typeface="Avenir Bold"/>
              </a:rPr>
              <a:t>al Supply Chains</a:t>
            </a:r>
          </a:p>
        </p:txBody>
      </p:sp>
      <p:grpSp>
        <p:nvGrpSpPr>
          <p:cNvPr name="Group 12" id="12"/>
          <p:cNvGrpSpPr/>
          <p:nvPr/>
        </p:nvGrpSpPr>
        <p:grpSpPr>
          <a:xfrm rot="0">
            <a:off x="8973" y="6569225"/>
            <a:ext cx="9753600" cy="754910"/>
            <a:chOff x="0" y="0"/>
            <a:chExt cx="13004800" cy="1006547"/>
          </a:xfrm>
        </p:grpSpPr>
        <p:grpSp>
          <p:nvGrpSpPr>
            <p:cNvPr name="Group 13" id="13"/>
            <p:cNvGrpSpPr/>
            <p:nvPr/>
          </p:nvGrpSpPr>
          <p:grpSpPr>
            <a:xfrm rot="0">
              <a:off x="0" y="0"/>
              <a:ext cx="13004800" cy="1006547"/>
              <a:chOff x="0" y="0"/>
              <a:chExt cx="3495470" cy="270543"/>
            </a:xfrm>
          </p:grpSpPr>
          <p:sp>
            <p:nvSpPr>
              <p:cNvPr name="Freeform 14" id="14"/>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15" id="15"/>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16" id="16"/>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6"/>
              <a:stretch>
                <a:fillRect l="0" t="-6263" r="0" b="-6263"/>
              </a:stretch>
            </a:blipFill>
          </p:spPr>
        </p:sp>
        <p:sp>
          <p:nvSpPr>
            <p:cNvPr name="Freeform 17" id="17"/>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7"/>
              <a:stretch>
                <a:fillRect l="0" t="-6263" r="0" b="-6263"/>
              </a:stretch>
            </a:blipFill>
          </p:spPr>
        </p:sp>
        <p:grpSp>
          <p:nvGrpSpPr>
            <p:cNvPr name="Group 18" id="18"/>
            <p:cNvGrpSpPr/>
            <p:nvPr/>
          </p:nvGrpSpPr>
          <p:grpSpPr>
            <a:xfrm rot="0">
              <a:off x="1748214" y="0"/>
              <a:ext cx="8787340" cy="1006547"/>
              <a:chOff x="0" y="0"/>
              <a:chExt cx="2361888" cy="270543"/>
            </a:xfrm>
          </p:grpSpPr>
          <p:sp>
            <p:nvSpPr>
              <p:cNvPr name="Freeform 19" id="19"/>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20" id="20"/>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21" id="21"/>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8"/>
              <a:stretch>
                <a:fillRect l="0" t="-6263" r="0" b="-6263"/>
              </a:stretch>
            </a:blipFill>
          </p:spPr>
        </p:sp>
        <p:sp>
          <p:nvSpPr>
            <p:cNvPr name="Freeform 22" id="22"/>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9"/>
              <a:stretch>
                <a:fillRect l="-807" t="-9330" r="0" b="-15070"/>
              </a:stretch>
            </a:blipFill>
          </p:spPr>
        </p:sp>
        <p:sp>
          <p:nvSpPr>
            <p:cNvPr name="Freeform 23" id="23"/>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10"/>
              <a:stretch>
                <a:fillRect l="0" t="-372" r="0" b="0"/>
              </a:stretch>
            </a:blipFill>
          </p:spPr>
        </p:sp>
        <p:sp>
          <p:nvSpPr>
            <p:cNvPr name="Freeform 24" id="24"/>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1"/>
              <a:stretch>
                <a:fillRect l="0" t="-6263" r="0" b="-6263"/>
              </a:stretch>
            </a:blipFill>
          </p:spPr>
        </p:sp>
        <p:sp>
          <p:nvSpPr>
            <p:cNvPr name="Freeform 25" id="25"/>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2"/>
              <a:stretch>
                <a:fillRect l="0" t="-6263" r="0" b="-6263"/>
              </a:stretch>
            </a:blipFill>
          </p:spPr>
        </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1860" y="326593"/>
            <a:ext cx="9669879" cy="6662015"/>
            <a:chOff x="0" y="0"/>
            <a:chExt cx="12893172" cy="8882686"/>
          </a:xfrm>
        </p:grpSpPr>
        <p:sp>
          <p:nvSpPr>
            <p:cNvPr name="Freeform 3" id="3"/>
            <p:cNvSpPr/>
            <p:nvPr/>
          </p:nvSpPr>
          <p:spPr>
            <a:xfrm flipH="true" flipV="false" rot="-10800000">
              <a:off x="9396969" y="0"/>
              <a:ext cx="3496203" cy="2833076"/>
            </a:xfrm>
            <a:custGeom>
              <a:avLst/>
              <a:gdLst/>
              <a:ahLst/>
              <a:cxnLst/>
              <a:rect r="r" b="b" t="t" l="l"/>
              <a:pathLst>
                <a:path h="2833076" w="3496203">
                  <a:moveTo>
                    <a:pt x="3496203" y="0"/>
                  </a:moveTo>
                  <a:lnTo>
                    <a:pt x="0" y="0"/>
                  </a:lnTo>
                  <a:lnTo>
                    <a:pt x="0" y="2833076"/>
                  </a:lnTo>
                  <a:lnTo>
                    <a:pt x="3496203" y="2833076"/>
                  </a:lnTo>
                  <a:lnTo>
                    <a:pt x="3496203" y="0"/>
                  </a:lnTo>
                  <a:close/>
                </a:path>
              </a:pathLst>
            </a:custGeom>
            <a:blipFill>
              <a:blip r:embed="rId2"/>
              <a:stretch>
                <a:fillRect l="0" t="-288" r="0" b="-288"/>
              </a:stretch>
            </a:blipFill>
          </p:spPr>
        </p:sp>
        <p:sp>
          <p:nvSpPr>
            <p:cNvPr name="Freeform 4" id="4"/>
            <p:cNvSpPr/>
            <p:nvPr/>
          </p:nvSpPr>
          <p:spPr>
            <a:xfrm flipH="false" flipV="false" rot="0">
              <a:off x="4772939" y="360032"/>
              <a:ext cx="3990088" cy="838708"/>
            </a:xfrm>
            <a:custGeom>
              <a:avLst/>
              <a:gdLst/>
              <a:ahLst/>
              <a:cxnLst/>
              <a:rect r="r" b="b" t="t" l="l"/>
              <a:pathLst>
                <a:path h="838708" w="3990088">
                  <a:moveTo>
                    <a:pt x="0" y="0"/>
                  </a:moveTo>
                  <a:lnTo>
                    <a:pt x="3990088" y="0"/>
                  </a:lnTo>
                  <a:lnTo>
                    <a:pt x="3990088" y="838708"/>
                  </a:lnTo>
                  <a:lnTo>
                    <a:pt x="0" y="838708"/>
                  </a:lnTo>
                  <a:lnTo>
                    <a:pt x="0" y="0"/>
                  </a:lnTo>
                  <a:close/>
                </a:path>
              </a:pathLst>
            </a:custGeom>
            <a:blipFill>
              <a:blip r:embed="rId3"/>
              <a:stretch>
                <a:fillRect l="0" t="-288" r="0" b="-288"/>
              </a:stretch>
            </a:blipFill>
          </p:spPr>
        </p:sp>
        <p:sp>
          <p:nvSpPr>
            <p:cNvPr name="Freeform 5" id="5"/>
            <p:cNvSpPr/>
            <p:nvPr/>
          </p:nvSpPr>
          <p:spPr>
            <a:xfrm flipH="false" flipV="false" rot="0">
              <a:off x="0" y="378766"/>
              <a:ext cx="3132933" cy="819974"/>
            </a:xfrm>
            <a:custGeom>
              <a:avLst/>
              <a:gdLst/>
              <a:ahLst/>
              <a:cxnLst/>
              <a:rect r="r" b="b" t="t" l="l"/>
              <a:pathLst>
                <a:path h="819974" w="3132933">
                  <a:moveTo>
                    <a:pt x="0" y="0"/>
                  </a:moveTo>
                  <a:lnTo>
                    <a:pt x="3132933" y="0"/>
                  </a:lnTo>
                  <a:lnTo>
                    <a:pt x="3132933" y="819974"/>
                  </a:lnTo>
                  <a:lnTo>
                    <a:pt x="0" y="819974"/>
                  </a:lnTo>
                  <a:lnTo>
                    <a:pt x="0" y="0"/>
                  </a:lnTo>
                  <a:close/>
                </a:path>
              </a:pathLst>
            </a:custGeom>
            <a:blipFill>
              <a:blip r:embed="rId4"/>
              <a:stretch>
                <a:fillRect l="-9828" t="-118313" r="-12357" b="-129361"/>
              </a:stretch>
            </a:blipFill>
          </p:spPr>
        </p:sp>
        <p:sp>
          <p:nvSpPr>
            <p:cNvPr name="TextBox 6" id="6"/>
            <p:cNvSpPr txBox="true"/>
            <p:nvPr/>
          </p:nvSpPr>
          <p:spPr>
            <a:xfrm rot="0">
              <a:off x="7581512" y="4379745"/>
              <a:ext cx="2104585" cy="339394"/>
            </a:xfrm>
            <a:prstGeom prst="rect">
              <a:avLst/>
            </a:prstGeom>
          </p:spPr>
          <p:txBody>
            <a:bodyPr anchor="t" rtlCol="false" tIns="0" lIns="0" bIns="0" rIns="0">
              <a:spAutoFit/>
            </a:bodyPr>
            <a:lstStyle/>
            <a:p>
              <a:pPr algn="ctr">
                <a:lnSpc>
                  <a:spcPts val="1982"/>
                </a:lnSpc>
              </a:pPr>
              <a:r>
                <a:rPr lang="en-US" b="true" sz="1416">
                  <a:solidFill>
                    <a:srgbClr val="FBFDFE"/>
                  </a:solidFill>
                  <a:latin typeface="Avenir Bold"/>
                  <a:ea typeface="Avenir Bold"/>
                  <a:cs typeface="Avenir Bold"/>
                  <a:sym typeface="Avenir Bold"/>
                </a:rPr>
                <a:t>2. Lorem ipsum</a:t>
              </a:r>
            </a:p>
          </p:txBody>
        </p:sp>
        <p:sp>
          <p:nvSpPr>
            <p:cNvPr name="TextBox 7" id="7"/>
            <p:cNvSpPr txBox="true"/>
            <p:nvPr/>
          </p:nvSpPr>
          <p:spPr>
            <a:xfrm rot="0">
              <a:off x="7581512" y="8070548"/>
              <a:ext cx="1604035" cy="339394"/>
            </a:xfrm>
            <a:prstGeom prst="rect">
              <a:avLst/>
            </a:prstGeom>
          </p:spPr>
          <p:txBody>
            <a:bodyPr anchor="t" rtlCol="false" tIns="0" lIns="0" bIns="0" rIns="0">
              <a:spAutoFit/>
            </a:bodyPr>
            <a:lstStyle/>
            <a:p>
              <a:pPr algn="ctr">
                <a:lnSpc>
                  <a:spcPts val="1982"/>
                </a:lnSpc>
                <a:spcBef>
                  <a:spcPct val="0"/>
                </a:spcBef>
              </a:pPr>
              <a:r>
                <a:rPr lang="en-US" b="true" sz="1416">
                  <a:solidFill>
                    <a:srgbClr val="FBFDFE"/>
                  </a:solidFill>
                  <a:latin typeface="Avenir Bold"/>
                  <a:ea typeface="Avenir Bold"/>
                  <a:cs typeface="Avenir Bold"/>
                  <a:sym typeface="Avenir Bold"/>
                </a:rPr>
                <a:t>7. Lorem</a:t>
              </a:r>
              <a:r>
                <a:rPr lang="en-US" b="true" sz="1416">
                  <a:solidFill>
                    <a:srgbClr val="FBFDFE"/>
                  </a:solidFill>
                  <a:latin typeface="Avenir Bold"/>
                  <a:ea typeface="Avenir Bold"/>
                  <a:cs typeface="Avenir Bold"/>
                  <a:sym typeface="Avenir Bold"/>
                </a:rPr>
                <a:t> </a:t>
              </a:r>
            </a:p>
          </p:txBody>
        </p:sp>
        <p:sp>
          <p:nvSpPr>
            <p:cNvPr name="TextBox 8" id="8"/>
            <p:cNvSpPr txBox="true"/>
            <p:nvPr/>
          </p:nvSpPr>
          <p:spPr>
            <a:xfrm rot="0">
              <a:off x="7581512" y="8543292"/>
              <a:ext cx="3837712" cy="339394"/>
            </a:xfrm>
            <a:prstGeom prst="rect">
              <a:avLst/>
            </a:prstGeom>
          </p:spPr>
          <p:txBody>
            <a:bodyPr anchor="t" rtlCol="false" tIns="0" lIns="0" bIns="0" rIns="0">
              <a:spAutoFit/>
            </a:bodyPr>
            <a:lstStyle/>
            <a:p>
              <a:pPr algn="l">
                <a:lnSpc>
                  <a:spcPts val="1982"/>
                </a:lnSpc>
                <a:spcBef>
                  <a:spcPct val="0"/>
                </a:spcBef>
              </a:pPr>
              <a:r>
                <a:rPr lang="en-US" b="true" sz="1416">
                  <a:solidFill>
                    <a:srgbClr val="FBFDFE"/>
                  </a:solidFill>
                  <a:latin typeface="Avenir Bold"/>
                  <a:ea typeface="Avenir Bold"/>
                  <a:cs typeface="Avenir Bold"/>
                  <a:sym typeface="Avenir Bold"/>
                </a:rPr>
                <a:t>8. Lorem ipsumLorem ipsum</a:t>
              </a:r>
            </a:p>
          </p:txBody>
        </p:sp>
        <p:sp>
          <p:nvSpPr>
            <p:cNvPr name="TextBox 9" id="9"/>
            <p:cNvSpPr txBox="true"/>
            <p:nvPr/>
          </p:nvSpPr>
          <p:spPr>
            <a:xfrm rot="0">
              <a:off x="450570" y="5825337"/>
              <a:ext cx="1475704" cy="339394"/>
            </a:xfrm>
            <a:prstGeom prst="rect">
              <a:avLst/>
            </a:prstGeom>
          </p:spPr>
          <p:txBody>
            <a:bodyPr anchor="t" rtlCol="false" tIns="0" lIns="0" bIns="0" rIns="0">
              <a:spAutoFit/>
            </a:bodyPr>
            <a:lstStyle/>
            <a:p>
              <a:pPr algn="ctr">
                <a:lnSpc>
                  <a:spcPts val="1982"/>
                </a:lnSpc>
                <a:spcBef>
                  <a:spcPct val="0"/>
                </a:spcBef>
              </a:pPr>
            </a:p>
          </p:txBody>
        </p:sp>
      </p:grpSp>
      <p:sp>
        <p:nvSpPr>
          <p:cNvPr name="Freeform 10" id="10"/>
          <p:cNvSpPr/>
          <p:nvPr/>
        </p:nvSpPr>
        <p:spPr>
          <a:xfrm flipH="false" flipV="false" rot="0">
            <a:off x="199505" y="2539931"/>
            <a:ext cx="9150347" cy="3797394"/>
          </a:xfrm>
          <a:custGeom>
            <a:avLst/>
            <a:gdLst/>
            <a:ahLst/>
            <a:cxnLst/>
            <a:rect r="r" b="b" t="t" l="l"/>
            <a:pathLst>
              <a:path h="3797394" w="9150347">
                <a:moveTo>
                  <a:pt x="0" y="0"/>
                </a:moveTo>
                <a:lnTo>
                  <a:pt x="9150348" y="0"/>
                </a:lnTo>
                <a:lnTo>
                  <a:pt x="9150348" y="3797394"/>
                </a:lnTo>
                <a:lnTo>
                  <a:pt x="0" y="3797394"/>
                </a:lnTo>
                <a:lnTo>
                  <a:pt x="0" y="0"/>
                </a:lnTo>
                <a:close/>
              </a:path>
            </a:pathLst>
          </a:custGeom>
          <a:blipFill>
            <a:blip r:embed="rId5"/>
            <a:stretch>
              <a:fillRect l="0" t="0" r="0" b="0"/>
            </a:stretch>
          </a:blipFill>
        </p:spPr>
      </p:sp>
      <p:sp>
        <p:nvSpPr>
          <p:cNvPr name="TextBox 11" id="11"/>
          <p:cNvSpPr txBox="true"/>
          <p:nvPr/>
        </p:nvSpPr>
        <p:spPr>
          <a:xfrm rot="0">
            <a:off x="199505" y="1705294"/>
            <a:ext cx="9022080" cy="469494"/>
          </a:xfrm>
          <a:prstGeom prst="rect">
            <a:avLst/>
          </a:prstGeom>
        </p:spPr>
        <p:txBody>
          <a:bodyPr anchor="t" rtlCol="false" tIns="0" lIns="0" bIns="0" rIns="0">
            <a:spAutoFit/>
          </a:bodyPr>
          <a:lstStyle/>
          <a:p>
            <a:pPr algn="ctr">
              <a:lnSpc>
                <a:spcPts val="3522"/>
              </a:lnSpc>
              <a:spcBef>
                <a:spcPct val="0"/>
              </a:spcBef>
            </a:pPr>
            <a:r>
              <a:rPr lang="en-US" b="true" sz="2516">
                <a:solidFill>
                  <a:srgbClr val="014D80"/>
                </a:solidFill>
                <a:latin typeface="Avenir Bold"/>
                <a:ea typeface="Avenir Bold"/>
                <a:cs typeface="Avenir Bold"/>
                <a:sym typeface="Avenir Bold"/>
              </a:rPr>
              <a:t>Cryptocurrency Infrastructure as a Geopolitic</a:t>
            </a:r>
            <a:r>
              <a:rPr lang="en-US" b="true" sz="2516">
                <a:solidFill>
                  <a:srgbClr val="014D80"/>
                </a:solidFill>
                <a:latin typeface="Avenir Bold"/>
                <a:ea typeface="Avenir Bold"/>
                <a:cs typeface="Avenir Bold"/>
                <a:sym typeface="Avenir Bold"/>
              </a:rPr>
              <a:t>al Trojan Horse</a:t>
            </a:r>
          </a:p>
        </p:txBody>
      </p:sp>
      <p:grpSp>
        <p:nvGrpSpPr>
          <p:cNvPr name="Group 12" id="12"/>
          <p:cNvGrpSpPr/>
          <p:nvPr/>
        </p:nvGrpSpPr>
        <p:grpSpPr>
          <a:xfrm rot="0">
            <a:off x="8973" y="6569225"/>
            <a:ext cx="9753600" cy="754910"/>
            <a:chOff x="0" y="0"/>
            <a:chExt cx="13004800" cy="1006547"/>
          </a:xfrm>
        </p:grpSpPr>
        <p:grpSp>
          <p:nvGrpSpPr>
            <p:cNvPr name="Group 13" id="13"/>
            <p:cNvGrpSpPr/>
            <p:nvPr/>
          </p:nvGrpSpPr>
          <p:grpSpPr>
            <a:xfrm rot="0">
              <a:off x="0" y="0"/>
              <a:ext cx="13004800" cy="1006547"/>
              <a:chOff x="0" y="0"/>
              <a:chExt cx="3495470" cy="270543"/>
            </a:xfrm>
          </p:grpSpPr>
          <p:sp>
            <p:nvSpPr>
              <p:cNvPr name="Freeform 14" id="14"/>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15" id="15"/>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16" id="16"/>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6"/>
              <a:stretch>
                <a:fillRect l="0" t="-6263" r="0" b="-6263"/>
              </a:stretch>
            </a:blipFill>
          </p:spPr>
        </p:sp>
        <p:sp>
          <p:nvSpPr>
            <p:cNvPr name="Freeform 17" id="17"/>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7"/>
              <a:stretch>
                <a:fillRect l="0" t="-6263" r="0" b="-6263"/>
              </a:stretch>
            </a:blipFill>
          </p:spPr>
        </p:sp>
        <p:grpSp>
          <p:nvGrpSpPr>
            <p:cNvPr name="Group 18" id="18"/>
            <p:cNvGrpSpPr/>
            <p:nvPr/>
          </p:nvGrpSpPr>
          <p:grpSpPr>
            <a:xfrm rot="0">
              <a:off x="1748214" y="0"/>
              <a:ext cx="8787340" cy="1006547"/>
              <a:chOff x="0" y="0"/>
              <a:chExt cx="2361888" cy="270543"/>
            </a:xfrm>
          </p:grpSpPr>
          <p:sp>
            <p:nvSpPr>
              <p:cNvPr name="Freeform 19" id="19"/>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20" id="20"/>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21" id="21"/>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8"/>
              <a:stretch>
                <a:fillRect l="0" t="-6263" r="0" b="-6263"/>
              </a:stretch>
            </a:blipFill>
          </p:spPr>
        </p:sp>
        <p:sp>
          <p:nvSpPr>
            <p:cNvPr name="Freeform 22" id="22"/>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9"/>
              <a:stretch>
                <a:fillRect l="-807" t="-9330" r="0" b="-15070"/>
              </a:stretch>
            </a:blipFill>
          </p:spPr>
        </p:sp>
        <p:sp>
          <p:nvSpPr>
            <p:cNvPr name="Freeform 23" id="23"/>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10"/>
              <a:stretch>
                <a:fillRect l="0" t="-372" r="0" b="0"/>
              </a:stretch>
            </a:blipFill>
          </p:spPr>
        </p:sp>
        <p:sp>
          <p:nvSpPr>
            <p:cNvPr name="Freeform 24" id="24"/>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1"/>
              <a:stretch>
                <a:fillRect l="0" t="-6263" r="0" b="-6263"/>
              </a:stretch>
            </a:blipFill>
          </p:spPr>
        </p:sp>
        <p:sp>
          <p:nvSpPr>
            <p:cNvPr name="Freeform 25" id="25"/>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2"/>
              <a:stretch>
                <a:fillRect l="0" t="-6263" r="0" b="-6263"/>
              </a:stretch>
            </a:blipFill>
          </p:spPr>
        </p:sp>
      </p:gr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1860" y="326593"/>
            <a:ext cx="9669879" cy="6662015"/>
            <a:chOff x="0" y="0"/>
            <a:chExt cx="12893172" cy="8882686"/>
          </a:xfrm>
        </p:grpSpPr>
        <p:sp>
          <p:nvSpPr>
            <p:cNvPr name="Freeform 3" id="3"/>
            <p:cNvSpPr/>
            <p:nvPr/>
          </p:nvSpPr>
          <p:spPr>
            <a:xfrm flipH="true" flipV="false" rot="-10800000">
              <a:off x="9396969" y="0"/>
              <a:ext cx="3496203" cy="2833076"/>
            </a:xfrm>
            <a:custGeom>
              <a:avLst/>
              <a:gdLst/>
              <a:ahLst/>
              <a:cxnLst/>
              <a:rect r="r" b="b" t="t" l="l"/>
              <a:pathLst>
                <a:path h="2833076" w="3496203">
                  <a:moveTo>
                    <a:pt x="3496203" y="0"/>
                  </a:moveTo>
                  <a:lnTo>
                    <a:pt x="0" y="0"/>
                  </a:lnTo>
                  <a:lnTo>
                    <a:pt x="0" y="2833076"/>
                  </a:lnTo>
                  <a:lnTo>
                    <a:pt x="3496203" y="2833076"/>
                  </a:lnTo>
                  <a:lnTo>
                    <a:pt x="3496203" y="0"/>
                  </a:lnTo>
                  <a:close/>
                </a:path>
              </a:pathLst>
            </a:custGeom>
            <a:blipFill>
              <a:blip r:embed="rId2"/>
              <a:stretch>
                <a:fillRect l="0" t="-288" r="0" b="-288"/>
              </a:stretch>
            </a:blipFill>
          </p:spPr>
        </p:sp>
        <p:sp>
          <p:nvSpPr>
            <p:cNvPr name="Freeform 4" id="4"/>
            <p:cNvSpPr/>
            <p:nvPr/>
          </p:nvSpPr>
          <p:spPr>
            <a:xfrm flipH="false" flipV="false" rot="0">
              <a:off x="4772939" y="360032"/>
              <a:ext cx="3990088" cy="838708"/>
            </a:xfrm>
            <a:custGeom>
              <a:avLst/>
              <a:gdLst/>
              <a:ahLst/>
              <a:cxnLst/>
              <a:rect r="r" b="b" t="t" l="l"/>
              <a:pathLst>
                <a:path h="838708" w="3990088">
                  <a:moveTo>
                    <a:pt x="0" y="0"/>
                  </a:moveTo>
                  <a:lnTo>
                    <a:pt x="3990088" y="0"/>
                  </a:lnTo>
                  <a:lnTo>
                    <a:pt x="3990088" y="838708"/>
                  </a:lnTo>
                  <a:lnTo>
                    <a:pt x="0" y="838708"/>
                  </a:lnTo>
                  <a:lnTo>
                    <a:pt x="0" y="0"/>
                  </a:lnTo>
                  <a:close/>
                </a:path>
              </a:pathLst>
            </a:custGeom>
            <a:blipFill>
              <a:blip r:embed="rId3"/>
              <a:stretch>
                <a:fillRect l="0" t="-288" r="0" b="-288"/>
              </a:stretch>
            </a:blipFill>
          </p:spPr>
        </p:sp>
        <p:sp>
          <p:nvSpPr>
            <p:cNvPr name="Freeform 5" id="5"/>
            <p:cNvSpPr/>
            <p:nvPr/>
          </p:nvSpPr>
          <p:spPr>
            <a:xfrm flipH="false" flipV="false" rot="0">
              <a:off x="0" y="378766"/>
              <a:ext cx="3132933" cy="819974"/>
            </a:xfrm>
            <a:custGeom>
              <a:avLst/>
              <a:gdLst/>
              <a:ahLst/>
              <a:cxnLst/>
              <a:rect r="r" b="b" t="t" l="l"/>
              <a:pathLst>
                <a:path h="819974" w="3132933">
                  <a:moveTo>
                    <a:pt x="0" y="0"/>
                  </a:moveTo>
                  <a:lnTo>
                    <a:pt x="3132933" y="0"/>
                  </a:lnTo>
                  <a:lnTo>
                    <a:pt x="3132933" y="819974"/>
                  </a:lnTo>
                  <a:lnTo>
                    <a:pt x="0" y="819974"/>
                  </a:lnTo>
                  <a:lnTo>
                    <a:pt x="0" y="0"/>
                  </a:lnTo>
                  <a:close/>
                </a:path>
              </a:pathLst>
            </a:custGeom>
            <a:blipFill>
              <a:blip r:embed="rId4"/>
              <a:stretch>
                <a:fillRect l="-9828" t="-118313" r="-12357" b="-129361"/>
              </a:stretch>
            </a:blipFill>
          </p:spPr>
        </p:sp>
        <p:sp>
          <p:nvSpPr>
            <p:cNvPr name="TextBox 6" id="6"/>
            <p:cNvSpPr txBox="true"/>
            <p:nvPr/>
          </p:nvSpPr>
          <p:spPr>
            <a:xfrm rot="0">
              <a:off x="7581512" y="4379745"/>
              <a:ext cx="2104585" cy="339394"/>
            </a:xfrm>
            <a:prstGeom prst="rect">
              <a:avLst/>
            </a:prstGeom>
          </p:spPr>
          <p:txBody>
            <a:bodyPr anchor="t" rtlCol="false" tIns="0" lIns="0" bIns="0" rIns="0">
              <a:spAutoFit/>
            </a:bodyPr>
            <a:lstStyle/>
            <a:p>
              <a:pPr algn="ctr">
                <a:lnSpc>
                  <a:spcPts val="1982"/>
                </a:lnSpc>
              </a:pPr>
              <a:r>
                <a:rPr lang="en-US" b="true" sz="1416">
                  <a:solidFill>
                    <a:srgbClr val="FBFDFE"/>
                  </a:solidFill>
                  <a:latin typeface="Avenir Bold"/>
                  <a:ea typeface="Avenir Bold"/>
                  <a:cs typeface="Avenir Bold"/>
                  <a:sym typeface="Avenir Bold"/>
                </a:rPr>
                <a:t>2. Lorem ipsum</a:t>
              </a:r>
            </a:p>
          </p:txBody>
        </p:sp>
        <p:sp>
          <p:nvSpPr>
            <p:cNvPr name="TextBox 7" id="7"/>
            <p:cNvSpPr txBox="true"/>
            <p:nvPr/>
          </p:nvSpPr>
          <p:spPr>
            <a:xfrm rot="0">
              <a:off x="7581512" y="8070548"/>
              <a:ext cx="1604035" cy="339394"/>
            </a:xfrm>
            <a:prstGeom prst="rect">
              <a:avLst/>
            </a:prstGeom>
          </p:spPr>
          <p:txBody>
            <a:bodyPr anchor="t" rtlCol="false" tIns="0" lIns="0" bIns="0" rIns="0">
              <a:spAutoFit/>
            </a:bodyPr>
            <a:lstStyle/>
            <a:p>
              <a:pPr algn="ctr">
                <a:lnSpc>
                  <a:spcPts val="1982"/>
                </a:lnSpc>
                <a:spcBef>
                  <a:spcPct val="0"/>
                </a:spcBef>
              </a:pPr>
              <a:r>
                <a:rPr lang="en-US" b="true" sz="1416">
                  <a:solidFill>
                    <a:srgbClr val="FBFDFE"/>
                  </a:solidFill>
                  <a:latin typeface="Avenir Bold"/>
                  <a:ea typeface="Avenir Bold"/>
                  <a:cs typeface="Avenir Bold"/>
                  <a:sym typeface="Avenir Bold"/>
                </a:rPr>
                <a:t>7. Lorem</a:t>
              </a:r>
              <a:r>
                <a:rPr lang="en-US" b="true" sz="1416">
                  <a:solidFill>
                    <a:srgbClr val="FBFDFE"/>
                  </a:solidFill>
                  <a:latin typeface="Avenir Bold"/>
                  <a:ea typeface="Avenir Bold"/>
                  <a:cs typeface="Avenir Bold"/>
                  <a:sym typeface="Avenir Bold"/>
                </a:rPr>
                <a:t> </a:t>
              </a:r>
            </a:p>
          </p:txBody>
        </p:sp>
        <p:sp>
          <p:nvSpPr>
            <p:cNvPr name="TextBox 8" id="8"/>
            <p:cNvSpPr txBox="true"/>
            <p:nvPr/>
          </p:nvSpPr>
          <p:spPr>
            <a:xfrm rot="0">
              <a:off x="7581512" y="8543292"/>
              <a:ext cx="3837712" cy="339394"/>
            </a:xfrm>
            <a:prstGeom prst="rect">
              <a:avLst/>
            </a:prstGeom>
          </p:spPr>
          <p:txBody>
            <a:bodyPr anchor="t" rtlCol="false" tIns="0" lIns="0" bIns="0" rIns="0">
              <a:spAutoFit/>
            </a:bodyPr>
            <a:lstStyle/>
            <a:p>
              <a:pPr algn="l">
                <a:lnSpc>
                  <a:spcPts val="1982"/>
                </a:lnSpc>
                <a:spcBef>
                  <a:spcPct val="0"/>
                </a:spcBef>
              </a:pPr>
              <a:r>
                <a:rPr lang="en-US" b="true" sz="1416">
                  <a:solidFill>
                    <a:srgbClr val="FBFDFE"/>
                  </a:solidFill>
                  <a:latin typeface="Avenir Bold"/>
                  <a:ea typeface="Avenir Bold"/>
                  <a:cs typeface="Avenir Bold"/>
                  <a:sym typeface="Avenir Bold"/>
                </a:rPr>
                <a:t>8. Lorem ipsumLorem ipsum</a:t>
              </a:r>
            </a:p>
          </p:txBody>
        </p:sp>
        <p:sp>
          <p:nvSpPr>
            <p:cNvPr name="TextBox 9" id="9"/>
            <p:cNvSpPr txBox="true"/>
            <p:nvPr/>
          </p:nvSpPr>
          <p:spPr>
            <a:xfrm rot="0">
              <a:off x="450570" y="5825337"/>
              <a:ext cx="1475704" cy="339394"/>
            </a:xfrm>
            <a:prstGeom prst="rect">
              <a:avLst/>
            </a:prstGeom>
          </p:spPr>
          <p:txBody>
            <a:bodyPr anchor="t" rtlCol="false" tIns="0" lIns="0" bIns="0" rIns="0">
              <a:spAutoFit/>
            </a:bodyPr>
            <a:lstStyle/>
            <a:p>
              <a:pPr algn="ctr">
                <a:lnSpc>
                  <a:spcPts val="1982"/>
                </a:lnSpc>
                <a:spcBef>
                  <a:spcPct val="0"/>
                </a:spcBef>
              </a:pPr>
            </a:p>
          </p:txBody>
        </p:sp>
      </p:grpSp>
      <p:sp>
        <p:nvSpPr>
          <p:cNvPr name="Freeform 10" id="10"/>
          <p:cNvSpPr/>
          <p:nvPr/>
        </p:nvSpPr>
        <p:spPr>
          <a:xfrm flipH="false" flipV="false" rot="0">
            <a:off x="148932" y="2583328"/>
            <a:ext cx="9467297" cy="3479232"/>
          </a:xfrm>
          <a:custGeom>
            <a:avLst/>
            <a:gdLst/>
            <a:ahLst/>
            <a:cxnLst/>
            <a:rect r="r" b="b" t="t" l="l"/>
            <a:pathLst>
              <a:path h="3479232" w="9467297">
                <a:moveTo>
                  <a:pt x="0" y="0"/>
                </a:moveTo>
                <a:lnTo>
                  <a:pt x="9467297" y="0"/>
                </a:lnTo>
                <a:lnTo>
                  <a:pt x="9467297" y="3479231"/>
                </a:lnTo>
                <a:lnTo>
                  <a:pt x="0" y="3479231"/>
                </a:lnTo>
                <a:lnTo>
                  <a:pt x="0" y="0"/>
                </a:lnTo>
                <a:close/>
              </a:path>
            </a:pathLst>
          </a:custGeom>
          <a:blipFill>
            <a:blip r:embed="rId5"/>
            <a:stretch>
              <a:fillRect l="0" t="0" r="0" b="0"/>
            </a:stretch>
          </a:blipFill>
        </p:spPr>
      </p:sp>
      <p:sp>
        <p:nvSpPr>
          <p:cNvPr name="TextBox 11" id="11"/>
          <p:cNvSpPr txBox="true"/>
          <p:nvPr/>
        </p:nvSpPr>
        <p:spPr>
          <a:xfrm rot="0">
            <a:off x="266007" y="1306283"/>
            <a:ext cx="9022080" cy="469494"/>
          </a:xfrm>
          <a:prstGeom prst="rect">
            <a:avLst/>
          </a:prstGeom>
        </p:spPr>
        <p:txBody>
          <a:bodyPr anchor="t" rtlCol="false" tIns="0" lIns="0" bIns="0" rIns="0">
            <a:spAutoFit/>
          </a:bodyPr>
          <a:lstStyle/>
          <a:p>
            <a:pPr algn="ctr">
              <a:lnSpc>
                <a:spcPts val="3522"/>
              </a:lnSpc>
              <a:spcBef>
                <a:spcPct val="0"/>
              </a:spcBef>
            </a:pPr>
            <a:r>
              <a:rPr lang="en-US" b="true" sz="2516">
                <a:solidFill>
                  <a:srgbClr val="014D80"/>
                </a:solidFill>
                <a:latin typeface="Avenir Bold"/>
                <a:ea typeface="Avenir Bold"/>
                <a:cs typeface="Avenir Bold"/>
                <a:sym typeface="Avenir Bold"/>
              </a:rPr>
              <a:t>Generative Artificial Intelligence</a:t>
            </a:r>
            <a:r>
              <a:rPr lang="en-US" b="true" sz="2516">
                <a:solidFill>
                  <a:srgbClr val="014D80"/>
                </a:solidFill>
                <a:latin typeface="Avenir Bold"/>
                <a:ea typeface="Avenir Bold"/>
                <a:cs typeface="Avenir Bold"/>
                <a:sym typeface="Avenir Bold"/>
              </a:rPr>
              <a:t> in Hybrid Conflict</a:t>
            </a:r>
          </a:p>
        </p:txBody>
      </p:sp>
      <p:grpSp>
        <p:nvGrpSpPr>
          <p:cNvPr name="Group 12" id="12"/>
          <p:cNvGrpSpPr/>
          <p:nvPr/>
        </p:nvGrpSpPr>
        <p:grpSpPr>
          <a:xfrm rot="0">
            <a:off x="8973" y="6569225"/>
            <a:ext cx="9753600" cy="754910"/>
            <a:chOff x="0" y="0"/>
            <a:chExt cx="13004800" cy="1006547"/>
          </a:xfrm>
        </p:grpSpPr>
        <p:grpSp>
          <p:nvGrpSpPr>
            <p:cNvPr name="Group 13" id="13"/>
            <p:cNvGrpSpPr/>
            <p:nvPr/>
          </p:nvGrpSpPr>
          <p:grpSpPr>
            <a:xfrm rot="0">
              <a:off x="0" y="0"/>
              <a:ext cx="13004800" cy="1006547"/>
              <a:chOff x="0" y="0"/>
              <a:chExt cx="3495470" cy="270543"/>
            </a:xfrm>
          </p:grpSpPr>
          <p:sp>
            <p:nvSpPr>
              <p:cNvPr name="Freeform 14" id="14"/>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15" id="15"/>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16" id="16"/>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6"/>
              <a:stretch>
                <a:fillRect l="0" t="-6263" r="0" b="-6263"/>
              </a:stretch>
            </a:blipFill>
          </p:spPr>
        </p:sp>
        <p:sp>
          <p:nvSpPr>
            <p:cNvPr name="Freeform 17" id="17"/>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7"/>
              <a:stretch>
                <a:fillRect l="0" t="-6263" r="0" b="-6263"/>
              </a:stretch>
            </a:blipFill>
          </p:spPr>
        </p:sp>
        <p:grpSp>
          <p:nvGrpSpPr>
            <p:cNvPr name="Group 18" id="18"/>
            <p:cNvGrpSpPr/>
            <p:nvPr/>
          </p:nvGrpSpPr>
          <p:grpSpPr>
            <a:xfrm rot="0">
              <a:off x="1748214" y="0"/>
              <a:ext cx="8787340" cy="1006547"/>
              <a:chOff x="0" y="0"/>
              <a:chExt cx="2361888" cy="270543"/>
            </a:xfrm>
          </p:grpSpPr>
          <p:sp>
            <p:nvSpPr>
              <p:cNvPr name="Freeform 19" id="19"/>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20" id="20"/>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21" id="21"/>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8"/>
              <a:stretch>
                <a:fillRect l="0" t="-6263" r="0" b="-6263"/>
              </a:stretch>
            </a:blipFill>
          </p:spPr>
        </p:sp>
        <p:sp>
          <p:nvSpPr>
            <p:cNvPr name="Freeform 22" id="22"/>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9"/>
              <a:stretch>
                <a:fillRect l="-807" t="-9330" r="0" b="-15070"/>
              </a:stretch>
            </a:blipFill>
          </p:spPr>
        </p:sp>
        <p:sp>
          <p:nvSpPr>
            <p:cNvPr name="Freeform 23" id="23"/>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10"/>
              <a:stretch>
                <a:fillRect l="0" t="-372" r="0" b="0"/>
              </a:stretch>
            </a:blipFill>
          </p:spPr>
        </p:sp>
        <p:sp>
          <p:nvSpPr>
            <p:cNvPr name="Freeform 24" id="24"/>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1"/>
              <a:stretch>
                <a:fillRect l="0" t="-6263" r="0" b="-6263"/>
              </a:stretch>
            </a:blipFill>
          </p:spPr>
        </p:sp>
        <p:sp>
          <p:nvSpPr>
            <p:cNvPr name="Freeform 25" id="25"/>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2"/>
              <a:stretch>
                <a:fillRect l="0" t="-6263" r="0" b="-6263"/>
              </a:stretch>
            </a:blipFill>
          </p:spPr>
        </p:sp>
      </p:gr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89502" y="2042976"/>
            <a:ext cx="9316490" cy="4169129"/>
          </a:xfrm>
          <a:custGeom>
            <a:avLst/>
            <a:gdLst/>
            <a:ahLst/>
            <a:cxnLst/>
            <a:rect r="r" b="b" t="t" l="l"/>
            <a:pathLst>
              <a:path h="4169129" w="9316490">
                <a:moveTo>
                  <a:pt x="0" y="0"/>
                </a:moveTo>
                <a:lnTo>
                  <a:pt x="9316490" y="0"/>
                </a:lnTo>
                <a:lnTo>
                  <a:pt x="9316490" y="4169129"/>
                </a:lnTo>
                <a:lnTo>
                  <a:pt x="0" y="4169129"/>
                </a:lnTo>
                <a:lnTo>
                  <a:pt x="0" y="0"/>
                </a:lnTo>
                <a:close/>
              </a:path>
            </a:pathLst>
          </a:custGeom>
          <a:blipFill>
            <a:blip r:embed="rId2"/>
            <a:stretch>
              <a:fillRect l="0" t="0" r="0" b="0"/>
            </a:stretch>
          </a:blipFill>
        </p:spPr>
      </p:sp>
      <p:grpSp>
        <p:nvGrpSpPr>
          <p:cNvPr name="Group 3" id="3"/>
          <p:cNvGrpSpPr/>
          <p:nvPr/>
        </p:nvGrpSpPr>
        <p:grpSpPr>
          <a:xfrm rot="0">
            <a:off x="41860" y="326593"/>
            <a:ext cx="9669879" cy="6662015"/>
            <a:chOff x="0" y="0"/>
            <a:chExt cx="12893172" cy="8882686"/>
          </a:xfrm>
        </p:grpSpPr>
        <p:sp>
          <p:nvSpPr>
            <p:cNvPr name="Freeform 4" id="4"/>
            <p:cNvSpPr/>
            <p:nvPr/>
          </p:nvSpPr>
          <p:spPr>
            <a:xfrm flipH="true" flipV="false" rot="-10800000">
              <a:off x="9396969" y="0"/>
              <a:ext cx="3496203" cy="2833076"/>
            </a:xfrm>
            <a:custGeom>
              <a:avLst/>
              <a:gdLst/>
              <a:ahLst/>
              <a:cxnLst/>
              <a:rect r="r" b="b" t="t" l="l"/>
              <a:pathLst>
                <a:path h="2833076" w="3496203">
                  <a:moveTo>
                    <a:pt x="3496203" y="0"/>
                  </a:moveTo>
                  <a:lnTo>
                    <a:pt x="0" y="0"/>
                  </a:lnTo>
                  <a:lnTo>
                    <a:pt x="0" y="2833076"/>
                  </a:lnTo>
                  <a:lnTo>
                    <a:pt x="3496203" y="2833076"/>
                  </a:lnTo>
                  <a:lnTo>
                    <a:pt x="3496203" y="0"/>
                  </a:lnTo>
                  <a:close/>
                </a:path>
              </a:pathLst>
            </a:custGeom>
            <a:blipFill>
              <a:blip r:embed="rId3"/>
              <a:stretch>
                <a:fillRect l="0" t="-288" r="0" b="-288"/>
              </a:stretch>
            </a:blipFill>
          </p:spPr>
        </p:sp>
        <p:sp>
          <p:nvSpPr>
            <p:cNvPr name="Freeform 5" id="5"/>
            <p:cNvSpPr/>
            <p:nvPr/>
          </p:nvSpPr>
          <p:spPr>
            <a:xfrm flipH="false" flipV="false" rot="0">
              <a:off x="4772939" y="360032"/>
              <a:ext cx="3990088" cy="838708"/>
            </a:xfrm>
            <a:custGeom>
              <a:avLst/>
              <a:gdLst/>
              <a:ahLst/>
              <a:cxnLst/>
              <a:rect r="r" b="b" t="t" l="l"/>
              <a:pathLst>
                <a:path h="838708" w="3990088">
                  <a:moveTo>
                    <a:pt x="0" y="0"/>
                  </a:moveTo>
                  <a:lnTo>
                    <a:pt x="3990088" y="0"/>
                  </a:lnTo>
                  <a:lnTo>
                    <a:pt x="3990088" y="838708"/>
                  </a:lnTo>
                  <a:lnTo>
                    <a:pt x="0" y="838708"/>
                  </a:lnTo>
                  <a:lnTo>
                    <a:pt x="0" y="0"/>
                  </a:lnTo>
                  <a:close/>
                </a:path>
              </a:pathLst>
            </a:custGeom>
            <a:blipFill>
              <a:blip r:embed="rId4"/>
              <a:stretch>
                <a:fillRect l="0" t="-288" r="0" b="-288"/>
              </a:stretch>
            </a:blipFill>
          </p:spPr>
        </p:sp>
        <p:sp>
          <p:nvSpPr>
            <p:cNvPr name="Freeform 6" id="6"/>
            <p:cNvSpPr/>
            <p:nvPr/>
          </p:nvSpPr>
          <p:spPr>
            <a:xfrm flipH="false" flipV="false" rot="0">
              <a:off x="0" y="378766"/>
              <a:ext cx="3132933" cy="819974"/>
            </a:xfrm>
            <a:custGeom>
              <a:avLst/>
              <a:gdLst/>
              <a:ahLst/>
              <a:cxnLst/>
              <a:rect r="r" b="b" t="t" l="l"/>
              <a:pathLst>
                <a:path h="819974" w="3132933">
                  <a:moveTo>
                    <a:pt x="0" y="0"/>
                  </a:moveTo>
                  <a:lnTo>
                    <a:pt x="3132933" y="0"/>
                  </a:lnTo>
                  <a:lnTo>
                    <a:pt x="3132933" y="819974"/>
                  </a:lnTo>
                  <a:lnTo>
                    <a:pt x="0" y="819974"/>
                  </a:lnTo>
                  <a:lnTo>
                    <a:pt x="0" y="0"/>
                  </a:lnTo>
                  <a:close/>
                </a:path>
              </a:pathLst>
            </a:custGeom>
            <a:blipFill>
              <a:blip r:embed="rId5"/>
              <a:stretch>
                <a:fillRect l="-9828" t="-118313" r="-12357" b="-129361"/>
              </a:stretch>
            </a:blipFill>
          </p:spPr>
        </p:sp>
        <p:sp>
          <p:nvSpPr>
            <p:cNvPr name="TextBox 7" id="7"/>
            <p:cNvSpPr txBox="true"/>
            <p:nvPr/>
          </p:nvSpPr>
          <p:spPr>
            <a:xfrm rot="0">
              <a:off x="7581512" y="4379745"/>
              <a:ext cx="2104585" cy="339394"/>
            </a:xfrm>
            <a:prstGeom prst="rect">
              <a:avLst/>
            </a:prstGeom>
          </p:spPr>
          <p:txBody>
            <a:bodyPr anchor="t" rtlCol="false" tIns="0" lIns="0" bIns="0" rIns="0">
              <a:spAutoFit/>
            </a:bodyPr>
            <a:lstStyle/>
            <a:p>
              <a:pPr algn="ctr">
                <a:lnSpc>
                  <a:spcPts val="1982"/>
                </a:lnSpc>
              </a:pPr>
              <a:r>
                <a:rPr lang="en-US" b="true" sz="1416">
                  <a:solidFill>
                    <a:srgbClr val="FBFDFE"/>
                  </a:solidFill>
                  <a:latin typeface="Avenir Bold"/>
                  <a:ea typeface="Avenir Bold"/>
                  <a:cs typeface="Avenir Bold"/>
                  <a:sym typeface="Avenir Bold"/>
                </a:rPr>
                <a:t>2. Lorem ipsum</a:t>
              </a:r>
            </a:p>
          </p:txBody>
        </p:sp>
        <p:sp>
          <p:nvSpPr>
            <p:cNvPr name="TextBox 8" id="8"/>
            <p:cNvSpPr txBox="true"/>
            <p:nvPr/>
          </p:nvSpPr>
          <p:spPr>
            <a:xfrm rot="0">
              <a:off x="7581512" y="8070548"/>
              <a:ext cx="1604035" cy="339394"/>
            </a:xfrm>
            <a:prstGeom prst="rect">
              <a:avLst/>
            </a:prstGeom>
          </p:spPr>
          <p:txBody>
            <a:bodyPr anchor="t" rtlCol="false" tIns="0" lIns="0" bIns="0" rIns="0">
              <a:spAutoFit/>
            </a:bodyPr>
            <a:lstStyle/>
            <a:p>
              <a:pPr algn="ctr">
                <a:lnSpc>
                  <a:spcPts val="1982"/>
                </a:lnSpc>
                <a:spcBef>
                  <a:spcPct val="0"/>
                </a:spcBef>
              </a:pPr>
              <a:r>
                <a:rPr lang="en-US" b="true" sz="1416">
                  <a:solidFill>
                    <a:srgbClr val="FBFDFE"/>
                  </a:solidFill>
                  <a:latin typeface="Avenir Bold"/>
                  <a:ea typeface="Avenir Bold"/>
                  <a:cs typeface="Avenir Bold"/>
                  <a:sym typeface="Avenir Bold"/>
                </a:rPr>
                <a:t>7. Lorem</a:t>
              </a:r>
              <a:r>
                <a:rPr lang="en-US" b="true" sz="1416">
                  <a:solidFill>
                    <a:srgbClr val="FBFDFE"/>
                  </a:solidFill>
                  <a:latin typeface="Avenir Bold"/>
                  <a:ea typeface="Avenir Bold"/>
                  <a:cs typeface="Avenir Bold"/>
                  <a:sym typeface="Avenir Bold"/>
                </a:rPr>
                <a:t> </a:t>
              </a:r>
            </a:p>
          </p:txBody>
        </p:sp>
        <p:sp>
          <p:nvSpPr>
            <p:cNvPr name="TextBox 9" id="9"/>
            <p:cNvSpPr txBox="true"/>
            <p:nvPr/>
          </p:nvSpPr>
          <p:spPr>
            <a:xfrm rot="0">
              <a:off x="7581512" y="8543292"/>
              <a:ext cx="3837712" cy="339394"/>
            </a:xfrm>
            <a:prstGeom prst="rect">
              <a:avLst/>
            </a:prstGeom>
          </p:spPr>
          <p:txBody>
            <a:bodyPr anchor="t" rtlCol="false" tIns="0" lIns="0" bIns="0" rIns="0">
              <a:spAutoFit/>
            </a:bodyPr>
            <a:lstStyle/>
            <a:p>
              <a:pPr algn="l">
                <a:lnSpc>
                  <a:spcPts val="1982"/>
                </a:lnSpc>
                <a:spcBef>
                  <a:spcPct val="0"/>
                </a:spcBef>
              </a:pPr>
              <a:r>
                <a:rPr lang="en-US" b="true" sz="1416">
                  <a:solidFill>
                    <a:srgbClr val="FBFDFE"/>
                  </a:solidFill>
                  <a:latin typeface="Avenir Bold"/>
                  <a:ea typeface="Avenir Bold"/>
                  <a:cs typeface="Avenir Bold"/>
                  <a:sym typeface="Avenir Bold"/>
                </a:rPr>
                <a:t>8. Lorem ipsumLorem ipsum</a:t>
              </a:r>
            </a:p>
          </p:txBody>
        </p:sp>
        <p:sp>
          <p:nvSpPr>
            <p:cNvPr name="TextBox 10" id="10"/>
            <p:cNvSpPr txBox="true"/>
            <p:nvPr/>
          </p:nvSpPr>
          <p:spPr>
            <a:xfrm rot="0">
              <a:off x="450570" y="5825337"/>
              <a:ext cx="1475704" cy="339394"/>
            </a:xfrm>
            <a:prstGeom prst="rect">
              <a:avLst/>
            </a:prstGeom>
          </p:spPr>
          <p:txBody>
            <a:bodyPr anchor="t" rtlCol="false" tIns="0" lIns="0" bIns="0" rIns="0">
              <a:spAutoFit/>
            </a:bodyPr>
            <a:lstStyle/>
            <a:p>
              <a:pPr algn="ctr">
                <a:lnSpc>
                  <a:spcPts val="1982"/>
                </a:lnSpc>
                <a:spcBef>
                  <a:spcPct val="0"/>
                </a:spcBef>
              </a:pPr>
            </a:p>
          </p:txBody>
        </p:sp>
      </p:grpSp>
      <p:sp>
        <p:nvSpPr>
          <p:cNvPr name="TextBox 11" id="11"/>
          <p:cNvSpPr txBox="true"/>
          <p:nvPr/>
        </p:nvSpPr>
        <p:spPr>
          <a:xfrm rot="0">
            <a:off x="266007" y="1306283"/>
            <a:ext cx="9022080" cy="469494"/>
          </a:xfrm>
          <a:prstGeom prst="rect">
            <a:avLst/>
          </a:prstGeom>
        </p:spPr>
        <p:txBody>
          <a:bodyPr anchor="t" rtlCol="false" tIns="0" lIns="0" bIns="0" rIns="0">
            <a:spAutoFit/>
          </a:bodyPr>
          <a:lstStyle/>
          <a:p>
            <a:pPr algn="ctr">
              <a:lnSpc>
                <a:spcPts val="3522"/>
              </a:lnSpc>
              <a:spcBef>
                <a:spcPct val="0"/>
              </a:spcBef>
            </a:pPr>
            <a:r>
              <a:rPr lang="en-US" b="true" sz="2516">
                <a:solidFill>
                  <a:srgbClr val="014D80"/>
                </a:solidFill>
                <a:latin typeface="Avenir Bold"/>
                <a:ea typeface="Avenir Bold"/>
                <a:cs typeface="Avenir Bold"/>
                <a:sym typeface="Avenir Bold"/>
              </a:rPr>
              <a:t>Strategic Cyberattacks</a:t>
            </a:r>
            <a:r>
              <a:rPr lang="en-US" b="true" sz="2516">
                <a:solidFill>
                  <a:srgbClr val="014D80"/>
                </a:solidFill>
                <a:latin typeface="Avenir Bold"/>
                <a:ea typeface="Avenir Bold"/>
                <a:cs typeface="Avenir Bold"/>
                <a:sym typeface="Avenir Bold"/>
              </a:rPr>
              <a:t> on Critical Infrastructure</a:t>
            </a:r>
          </a:p>
        </p:txBody>
      </p:sp>
      <p:grpSp>
        <p:nvGrpSpPr>
          <p:cNvPr name="Group 12" id="12"/>
          <p:cNvGrpSpPr/>
          <p:nvPr/>
        </p:nvGrpSpPr>
        <p:grpSpPr>
          <a:xfrm rot="0">
            <a:off x="8973" y="6569225"/>
            <a:ext cx="9753600" cy="754910"/>
            <a:chOff x="0" y="0"/>
            <a:chExt cx="13004800" cy="1006547"/>
          </a:xfrm>
        </p:grpSpPr>
        <p:grpSp>
          <p:nvGrpSpPr>
            <p:cNvPr name="Group 13" id="13"/>
            <p:cNvGrpSpPr/>
            <p:nvPr/>
          </p:nvGrpSpPr>
          <p:grpSpPr>
            <a:xfrm rot="0">
              <a:off x="0" y="0"/>
              <a:ext cx="13004800" cy="1006547"/>
              <a:chOff x="0" y="0"/>
              <a:chExt cx="3495470" cy="270543"/>
            </a:xfrm>
          </p:grpSpPr>
          <p:sp>
            <p:nvSpPr>
              <p:cNvPr name="Freeform 14" id="14"/>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15" id="15"/>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16" id="16"/>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6"/>
              <a:stretch>
                <a:fillRect l="0" t="-6263" r="0" b="-6263"/>
              </a:stretch>
            </a:blipFill>
          </p:spPr>
        </p:sp>
        <p:sp>
          <p:nvSpPr>
            <p:cNvPr name="Freeform 17" id="17"/>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7"/>
              <a:stretch>
                <a:fillRect l="0" t="-6263" r="0" b="-6263"/>
              </a:stretch>
            </a:blipFill>
          </p:spPr>
        </p:sp>
        <p:grpSp>
          <p:nvGrpSpPr>
            <p:cNvPr name="Group 18" id="18"/>
            <p:cNvGrpSpPr/>
            <p:nvPr/>
          </p:nvGrpSpPr>
          <p:grpSpPr>
            <a:xfrm rot="0">
              <a:off x="1748214" y="0"/>
              <a:ext cx="8787340" cy="1006547"/>
              <a:chOff x="0" y="0"/>
              <a:chExt cx="2361888" cy="270543"/>
            </a:xfrm>
          </p:grpSpPr>
          <p:sp>
            <p:nvSpPr>
              <p:cNvPr name="Freeform 19" id="19"/>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20" id="20"/>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21" id="21"/>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8"/>
              <a:stretch>
                <a:fillRect l="0" t="-6263" r="0" b="-6263"/>
              </a:stretch>
            </a:blipFill>
          </p:spPr>
        </p:sp>
        <p:sp>
          <p:nvSpPr>
            <p:cNvPr name="Freeform 22" id="22"/>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9"/>
              <a:stretch>
                <a:fillRect l="-807" t="-9330" r="0" b="-15070"/>
              </a:stretch>
            </a:blipFill>
          </p:spPr>
        </p:sp>
        <p:sp>
          <p:nvSpPr>
            <p:cNvPr name="Freeform 23" id="23"/>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10"/>
              <a:stretch>
                <a:fillRect l="0" t="-372" r="0" b="0"/>
              </a:stretch>
            </a:blipFill>
          </p:spPr>
        </p:sp>
        <p:sp>
          <p:nvSpPr>
            <p:cNvPr name="Freeform 24" id="24"/>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1"/>
              <a:stretch>
                <a:fillRect l="0" t="-6263" r="0" b="-6263"/>
              </a:stretch>
            </a:blipFill>
          </p:spPr>
        </p:sp>
        <p:sp>
          <p:nvSpPr>
            <p:cNvPr name="Freeform 25" id="25"/>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2"/>
              <a:stretch>
                <a:fillRect l="0" t="-6263" r="0" b="-6263"/>
              </a:stretch>
            </a:blipFill>
          </p:spPr>
        </p:sp>
      </p:gr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8119" y="1905635"/>
            <a:ext cx="9417856" cy="3119665"/>
          </a:xfrm>
          <a:custGeom>
            <a:avLst/>
            <a:gdLst/>
            <a:ahLst/>
            <a:cxnLst/>
            <a:rect r="r" b="b" t="t" l="l"/>
            <a:pathLst>
              <a:path h="3119665" w="9417856">
                <a:moveTo>
                  <a:pt x="0" y="0"/>
                </a:moveTo>
                <a:lnTo>
                  <a:pt x="9417856" y="0"/>
                </a:lnTo>
                <a:lnTo>
                  <a:pt x="9417856" y="3119665"/>
                </a:lnTo>
                <a:lnTo>
                  <a:pt x="0" y="3119665"/>
                </a:lnTo>
                <a:lnTo>
                  <a:pt x="0" y="0"/>
                </a:lnTo>
                <a:close/>
              </a:path>
            </a:pathLst>
          </a:custGeom>
          <a:blipFill>
            <a:blip r:embed="rId2"/>
            <a:stretch>
              <a:fillRect l="0" t="0" r="0" b="0"/>
            </a:stretch>
          </a:blipFill>
        </p:spPr>
      </p:sp>
      <p:grpSp>
        <p:nvGrpSpPr>
          <p:cNvPr name="Group 3" id="3"/>
          <p:cNvGrpSpPr/>
          <p:nvPr/>
        </p:nvGrpSpPr>
        <p:grpSpPr>
          <a:xfrm rot="0">
            <a:off x="41860" y="326593"/>
            <a:ext cx="9669879" cy="6662015"/>
            <a:chOff x="0" y="0"/>
            <a:chExt cx="12893172" cy="8882686"/>
          </a:xfrm>
        </p:grpSpPr>
        <p:sp>
          <p:nvSpPr>
            <p:cNvPr name="Freeform 4" id="4"/>
            <p:cNvSpPr/>
            <p:nvPr/>
          </p:nvSpPr>
          <p:spPr>
            <a:xfrm flipH="true" flipV="false" rot="-10800000">
              <a:off x="9396969" y="0"/>
              <a:ext cx="3496203" cy="2833076"/>
            </a:xfrm>
            <a:custGeom>
              <a:avLst/>
              <a:gdLst/>
              <a:ahLst/>
              <a:cxnLst/>
              <a:rect r="r" b="b" t="t" l="l"/>
              <a:pathLst>
                <a:path h="2833076" w="3496203">
                  <a:moveTo>
                    <a:pt x="3496203" y="0"/>
                  </a:moveTo>
                  <a:lnTo>
                    <a:pt x="0" y="0"/>
                  </a:lnTo>
                  <a:lnTo>
                    <a:pt x="0" y="2833076"/>
                  </a:lnTo>
                  <a:lnTo>
                    <a:pt x="3496203" y="2833076"/>
                  </a:lnTo>
                  <a:lnTo>
                    <a:pt x="3496203" y="0"/>
                  </a:lnTo>
                  <a:close/>
                </a:path>
              </a:pathLst>
            </a:custGeom>
            <a:blipFill>
              <a:blip r:embed="rId3"/>
              <a:stretch>
                <a:fillRect l="0" t="-288" r="0" b="-288"/>
              </a:stretch>
            </a:blipFill>
          </p:spPr>
        </p:sp>
        <p:sp>
          <p:nvSpPr>
            <p:cNvPr name="Freeform 5" id="5"/>
            <p:cNvSpPr/>
            <p:nvPr/>
          </p:nvSpPr>
          <p:spPr>
            <a:xfrm flipH="false" flipV="false" rot="0">
              <a:off x="4772939" y="360032"/>
              <a:ext cx="3990088" cy="838708"/>
            </a:xfrm>
            <a:custGeom>
              <a:avLst/>
              <a:gdLst/>
              <a:ahLst/>
              <a:cxnLst/>
              <a:rect r="r" b="b" t="t" l="l"/>
              <a:pathLst>
                <a:path h="838708" w="3990088">
                  <a:moveTo>
                    <a:pt x="0" y="0"/>
                  </a:moveTo>
                  <a:lnTo>
                    <a:pt x="3990088" y="0"/>
                  </a:lnTo>
                  <a:lnTo>
                    <a:pt x="3990088" y="838708"/>
                  </a:lnTo>
                  <a:lnTo>
                    <a:pt x="0" y="838708"/>
                  </a:lnTo>
                  <a:lnTo>
                    <a:pt x="0" y="0"/>
                  </a:lnTo>
                  <a:close/>
                </a:path>
              </a:pathLst>
            </a:custGeom>
            <a:blipFill>
              <a:blip r:embed="rId4"/>
              <a:stretch>
                <a:fillRect l="0" t="-288" r="0" b="-288"/>
              </a:stretch>
            </a:blipFill>
          </p:spPr>
        </p:sp>
        <p:sp>
          <p:nvSpPr>
            <p:cNvPr name="Freeform 6" id="6"/>
            <p:cNvSpPr/>
            <p:nvPr/>
          </p:nvSpPr>
          <p:spPr>
            <a:xfrm flipH="false" flipV="false" rot="0">
              <a:off x="0" y="378766"/>
              <a:ext cx="3132933" cy="819974"/>
            </a:xfrm>
            <a:custGeom>
              <a:avLst/>
              <a:gdLst/>
              <a:ahLst/>
              <a:cxnLst/>
              <a:rect r="r" b="b" t="t" l="l"/>
              <a:pathLst>
                <a:path h="819974" w="3132933">
                  <a:moveTo>
                    <a:pt x="0" y="0"/>
                  </a:moveTo>
                  <a:lnTo>
                    <a:pt x="3132933" y="0"/>
                  </a:lnTo>
                  <a:lnTo>
                    <a:pt x="3132933" y="819974"/>
                  </a:lnTo>
                  <a:lnTo>
                    <a:pt x="0" y="819974"/>
                  </a:lnTo>
                  <a:lnTo>
                    <a:pt x="0" y="0"/>
                  </a:lnTo>
                  <a:close/>
                </a:path>
              </a:pathLst>
            </a:custGeom>
            <a:blipFill>
              <a:blip r:embed="rId5"/>
              <a:stretch>
                <a:fillRect l="-9828" t="-118313" r="-12357" b="-129361"/>
              </a:stretch>
            </a:blipFill>
          </p:spPr>
        </p:sp>
        <p:sp>
          <p:nvSpPr>
            <p:cNvPr name="TextBox 7" id="7"/>
            <p:cNvSpPr txBox="true"/>
            <p:nvPr/>
          </p:nvSpPr>
          <p:spPr>
            <a:xfrm rot="0">
              <a:off x="7581512" y="4379745"/>
              <a:ext cx="2104585" cy="339394"/>
            </a:xfrm>
            <a:prstGeom prst="rect">
              <a:avLst/>
            </a:prstGeom>
          </p:spPr>
          <p:txBody>
            <a:bodyPr anchor="t" rtlCol="false" tIns="0" lIns="0" bIns="0" rIns="0">
              <a:spAutoFit/>
            </a:bodyPr>
            <a:lstStyle/>
            <a:p>
              <a:pPr algn="ctr">
                <a:lnSpc>
                  <a:spcPts val="1982"/>
                </a:lnSpc>
              </a:pPr>
              <a:r>
                <a:rPr lang="en-US" b="true" sz="1416">
                  <a:solidFill>
                    <a:srgbClr val="FBFDFE"/>
                  </a:solidFill>
                  <a:latin typeface="Avenir Bold"/>
                  <a:ea typeface="Avenir Bold"/>
                  <a:cs typeface="Avenir Bold"/>
                  <a:sym typeface="Avenir Bold"/>
                </a:rPr>
                <a:t>2. Lorem ipsum</a:t>
              </a:r>
            </a:p>
          </p:txBody>
        </p:sp>
        <p:sp>
          <p:nvSpPr>
            <p:cNvPr name="TextBox 8" id="8"/>
            <p:cNvSpPr txBox="true"/>
            <p:nvPr/>
          </p:nvSpPr>
          <p:spPr>
            <a:xfrm rot="0">
              <a:off x="7581512" y="8070548"/>
              <a:ext cx="1604035" cy="339394"/>
            </a:xfrm>
            <a:prstGeom prst="rect">
              <a:avLst/>
            </a:prstGeom>
          </p:spPr>
          <p:txBody>
            <a:bodyPr anchor="t" rtlCol="false" tIns="0" lIns="0" bIns="0" rIns="0">
              <a:spAutoFit/>
            </a:bodyPr>
            <a:lstStyle/>
            <a:p>
              <a:pPr algn="ctr">
                <a:lnSpc>
                  <a:spcPts val="1982"/>
                </a:lnSpc>
                <a:spcBef>
                  <a:spcPct val="0"/>
                </a:spcBef>
              </a:pPr>
              <a:r>
                <a:rPr lang="en-US" b="true" sz="1416">
                  <a:solidFill>
                    <a:srgbClr val="FBFDFE"/>
                  </a:solidFill>
                  <a:latin typeface="Avenir Bold"/>
                  <a:ea typeface="Avenir Bold"/>
                  <a:cs typeface="Avenir Bold"/>
                  <a:sym typeface="Avenir Bold"/>
                </a:rPr>
                <a:t>7. Lorem</a:t>
              </a:r>
              <a:r>
                <a:rPr lang="en-US" b="true" sz="1416">
                  <a:solidFill>
                    <a:srgbClr val="FBFDFE"/>
                  </a:solidFill>
                  <a:latin typeface="Avenir Bold"/>
                  <a:ea typeface="Avenir Bold"/>
                  <a:cs typeface="Avenir Bold"/>
                  <a:sym typeface="Avenir Bold"/>
                </a:rPr>
                <a:t> </a:t>
              </a:r>
            </a:p>
          </p:txBody>
        </p:sp>
        <p:sp>
          <p:nvSpPr>
            <p:cNvPr name="TextBox 9" id="9"/>
            <p:cNvSpPr txBox="true"/>
            <p:nvPr/>
          </p:nvSpPr>
          <p:spPr>
            <a:xfrm rot="0">
              <a:off x="7581512" y="8543292"/>
              <a:ext cx="3837712" cy="339394"/>
            </a:xfrm>
            <a:prstGeom prst="rect">
              <a:avLst/>
            </a:prstGeom>
          </p:spPr>
          <p:txBody>
            <a:bodyPr anchor="t" rtlCol="false" tIns="0" lIns="0" bIns="0" rIns="0">
              <a:spAutoFit/>
            </a:bodyPr>
            <a:lstStyle/>
            <a:p>
              <a:pPr algn="l">
                <a:lnSpc>
                  <a:spcPts val="1982"/>
                </a:lnSpc>
                <a:spcBef>
                  <a:spcPct val="0"/>
                </a:spcBef>
              </a:pPr>
              <a:r>
                <a:rPr lang="en-US" b="true" sz="1416">
                  <a:solidFill>
                    <a:srgbClr val="FBFDFE"/>
                  </a:solidFill>
                  <a:latin typeface="Avenir Bold"/>
                  <a:ea typeface="Avenir Bold"/>
                  <a:cs typeface="Avenir Bold"/>
                  <a:sym typeface="Avenir Bold"/>
                </a:rPr>
                <a:t>8. Lorem ipsumLorem ipsum</a:t>
              </a:r>
            </a:p>
          </p:txBody>
        </p:sp>
        <p:sp>
          <p:nvSpPr>
            <p:cNvPr name="TextBox 10" id="10"/>
            <p:cNvSpPr txBox="true"/>
            <p:nvPr/>
          </p:nvSpPr>
          <p:spPr>
            <a:xfrm rot="0">
              <a:off x="450570" y="5825337"/>
              <a:ext cx="1475704" cy="339394"/>
            </a:xfrm>
            <a:prstGeom prst="rect">
              <a:avLst/>
            </a:prstGeom>
          </p:spPr>
          <p:txBody>
            <a:bodyPr anchor="t" rtlCol="false" tIns="0" lIns="0" bIns="0" rIns="0">
              <a:spAutoFit/>
            </a:bodyPr>
            <a:lstStyle/>
            <a:p>
              <a:pPr algn="ctr">
                <a:lnSpc>
                  <a:spcPts val="1982"/>
                </a:lnSpc>
                <a:spcBef>
                  <a:spcPct val="0"/>
                </a:spcBef>
              </a:pPr>
            </a:p>
          </p:txBody>
        </p:sp>
      </p:grpSp>
      <p:grpSp>
        <p:nvGrpSpPr>
          <p:cNvPr name="Group 11" id="11"/>
          <p:cNvGrpSpPr/>
          <p:nvPr/>
        </p:nvGrpSpPr>
        <p:grpSpPr>
          <a:xfrm rot="0">
            <a:off x="266007" y="5025300"/>
            <a:ext cx="9132916" cy="1558380"/>
            <a:chOff x="0" y="0"/>
            <a:chExt cx="3382562" cy="577178"/>
          </a:xfrm>
        </p:grpSpPr>
        <p:sp>
          <p:nvSpPr>
            <p:cNvPr name="Freeform 12" id="12"/>
            <p:cNvSpPr/>
            <p:nvPr/>
          </p:nvSpPr>
          <p:spPr>
            <a:xfrm flipH="false" flipV="false" rot="0">
              <a:off x="0" y="0"/>
              <a:ext cx="3382562" cy="577178"/>
            </a:xfrm>
            <a:custGeom>
              <a:avLst/>
              <a:gdLst/>
              <a:ahLst/>
              <a:cxnLst/>
              <a:rect r="r" b="b" t="t" l="l"/>
              <a:pathLst>
                <a:path h="577178" w="3382562">
                  <a:moveTo>
                    <a:pt x="0" y="0"/>
                  </a:moveTo>
                  <a:lnTo>
                    <a:pt x="3382562" y="0"/>
                  </a:lnTo>
                  <a:lnTo>
                    <a:pt x="3382562" y="577178"/>
                  </a:lnTo>
                  <a:lnTo>
                    <a:pt x="0" y="577178"/>
                  </a:lnTo>
                  <a:close/>
                </a:path>
              </a:pathLst>
            </a:custGeom>
            <a:solidFill>
              <a:srgbClr val="014D80"/>
            </a:solidFill>
          </p:spPr>
        </p:sp>
        <p:sp>
          <p:nvSpPr>
            <p:cNvPr name="TextBox 13" id="13"/>
            <p:cNvSpPr txBox="true"/>
            <p:nvPr/>
          </p:nvSpPr>
          <p:spPr>
            <a:xfrm>
              <a:off x="0" y="-57150"/>
              <a:ext cx="3382562" cy="634328"/>
            </a:xfrm>
            <a:prstGeom prst="rect">
              <a:avLst/>
            </a:prstGeom>
          </p:spPr>
          <p:txBody>
            <a:bodyPr anchor="ctr" rtlCol="false" tIns="50800" lIns="50800" bIns="50800" rIns="50800"/>
            <a:lstStyle/>
            <a:p>
              <a:pPr algn="ctr">
                <a:lnSpc>
                  <a:spcPts val="1982"/>
                </a:lnSpc>
              </a:pPr>
              <a:r>
                <a:rPr lang="en-US" b="true" sz="1416">
                  <a:solidFill>
                    <a:srgbClr val="FFFFFF"/>
                  </a:solidFill>
                  <a:latin typeface="Avenir Bold"/>
                  <a:ea typeface="Avenir Bold"/>
                  <a:cs typeface="Avenir Bold"/>
                  <a:sym typeface="Avenir Bold"/>
                </a:rPr>
                <a:t>In the emerging landscape of cyber conflict, the economy itself becomes a battlefield. Digital economic warfare consists of targeted cyber operations against financial infrastructure with the aim of disrupting capital flows, eroding trust in institutions, and destabilizing rival economies. This new form of asymmetric warfare leverages digital sabotage as a means to achieve strategic geopolitical goals without triggering conventional military responses.</a:t>
              </a:r>
            </a:p>
          </p:txBody>
        </p:sp>
      </p:grpSp>
      <p:sp>
        <p:nvSpPr>
          <p:cNvPr name="TextBox 14" id="14"/>
          <p:cNvSpPr txBox="true"/>
          <p:nvPr/>
        </p:nvSpPr>
        <p:spPr>
          <a:xfrm rot="0">
            <a:off x="266007" y="1306283"/>
            <a:ext cx="9022080" cy="469494"/>
          </a:xfrm>
          <a:prstGeom prst="rect">
            <a:avLst/>
          </a:prstGeom>
        </p:spPr>
        <p:txBody>
          <a:bodyPr anchor="t" rtlCol="false" tIns="0" lIns="0" bIns="0" rIns="0">
            <a:spAutoFit/>
          </a:bodyPr>
          <a:lstStyle/>
          <a:p>
            <a:pPr algn="ctr">
              <a:lnSpc>
                <a:spcPts val="3522"/>
              </a:lnSpc>
              <a:spcBef>
                <a:spcPct val="0"/>
              </a:spcBef>
            </a:pPr>
            <a:r>
              <a:rPr lang="en-US" b="true" sz="2516">
                <a:solidFill>
                  <a:srgbClr val="014D80"/>
                </a:solidFill>
                <a:latin typeface="Avenir Bold"/>
                <a:ea typeface="Avenir Bold"/>
                <a:cs typeface="Avenir Bold"/>
                <a:sym typeface="Avenir Bold"/>
              </a:rPr>
              <a:t>Digital Economic</a:t>
            </a:r>
            <a:r>
              <a:rPr lang="en-US" b="true" sz="2516">
                <a:solidFill>
                  <a:srgbClr val="014D80"/>
                </a:solidFill>
                <a:latin typeface="Avenir Bold"/>
                <a:ea typeface="Avenir Bold"/>
                <a:cs typeface="Avenir Bold"/>
                <a:sym typeface="Avenir Bold"/>
              </a:rPr>
              <a:t> Warfare</a:t>
            </a:r>
          </a:p>
        </p:txBody>
      </p:sp>
      <p:grpSp>
        <p:nvGrpSpPr>
          <p:cNvPr name="Group 15" id="15"/>
          <p:cNvGrpSpPr/>
          <p:nvPr/>
        </p:nvGrpSpPr>
        <p:grpSpPr>
          <a:xfrm rot="0">
            <a:off x="8973" y="6569225"/>
            <a:ext cx="9753600" cy="754910"/>
            <a:chOff x="0" y="0"/>
            <a:chExt cx="13004800" cy="1006547"/>
          </a:xfrm>
        </p:grpSpPr>
        <p:grpSp>
          <p:nvGrpSpPr>
            <p:cNvPr name="Group 16" id="16"/>
            <p:cNvGrpSpPr/>
            <p:nvPr/>
          </p:nvGrpSpPr>
          <p:grpSpPr>
            <a:xfrm rot="0">
              <a:off x="0" y="0"/>
              <a:ext cx="13004800" cy="1006547"/>
              <a:chOff x="0" y="0"/>
              <a:chExt cx="3495470" cy="270543"/>
            </a:xfrm>
          </p:grpSpPr>
          <p:sp>
            <p:nvSpPr>
              <p:cNvPr name="Freeform 17" id="17"/>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18" id="18"/>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19" id="19"/>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6"/>
              <a:stretch>
                <a:fillRect l="0" t="-6263" r="0" b="-6263"/>
              </a:stretch>
            </a:blipFill>
          </p:spPr>
        </p:sp>
        <p:sp>
          <p:nvSpPr>
            <p:cNvPr name="Freeform 20" id="20"/>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7"/>
              <a:stretch>
                <a:fillRect l="0" t="-6263" r="0" b="-6263"/>
              </a:stretch>
            </a:blipFill>
          </p:spPr>
        </p:sp>
        <p:grpSp>
          <p:nvGrpSpPr>
            <p:cNvPr name="Group 21" id="21"/>
            <p:cNvGrpSpPr/>
            <p:nvPr/>
          </p:nvGrpSpPr>
          <p:grpSpPr>
            <a:xfrm rot="0">
              <a:off x="1748214" y="0"/>
              <a:ext cx="8787340" cy="1006547"/>
              <a:chOff x="0" y="0"/>
              <a:chExt cx="2361888" cy="270543"/>
            </a:xfrm>
          </p:grpSpPr>
          <p:sp>
            <p:nvSpPr>
              <p:cNvPr name="Freeform 22" id="22"/>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23" id="23"/>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24" id="24"/>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8"/>
              <a:stretch>
                <a:fillRect l="0" t="-6263" r="0" b="-6263"/>
              </a:stretch>
            </a:blipFill>
          </p:spPr>
        </p:sp>
        <p:sp>
          <p:nvSpPr>
            <p:cNvPr name="Freeform 25" id="25"/>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9"/>
              <a:stretch>
                <a:fillRect l="-807" t="-9330" r="0" b="-15070"/>
              </a:stretch>
            </a:blipFill>
          </p:spPr>
        </p:sp>
        <p:sp>
          <p:nvSpPr>
            <p:cNvPr name="Freeform 26" id="26"/>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10"/>
              <a:stretch>
                <a:fillRect l="0" t="-372" r="0" b="0"/>
              </a:stretch>
            </a:blipFill>
          </p:spPr>
        </p:sp>
        <p:sp>
          <p:nvSpPr>
            <p:cNvPr name="Freeform 27" id="27"/>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1"/>
              <a:stretch>
                <a:fillRect l="0" t="-6263" r="0" b="-6263"/>
              </a:stretch>
            </a:blipFill>
          </p:spPr>
        </p:sp>
        <p:sp>
          <p:nvSpPr>
            <p:cNvPr name="Freeform 28" id="28"/>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2"/>
              <a:stretch>
                <a:fillRect l="0" t="-6263" r="0" b="-6263"/>
              </a:stretch>
            </a:blip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17217" t="-1069" r="-17217" b="-1069"/>
            </a:stretch>
          </a:blipFill>
        </p:spPr>
      </p:sp>
      <p:grpSp>
        <p:nvGrpSpPr>
          <p:cNvPr name="Group 3" id="3"/>
          <p:cNvGrpSpPr/>
          <p:nvPr/>
        </p:nvGrpSpPr>
        <p:grpSpPr>
          <a:xfrm rot="0">
            <a:off x="121458" y="181814"/>
            <a:ext cx="9528630" cy="6265491"/>
            <a:chOff x="0" y="0"/>
            <a:chExt cx="12704841" cy="8353988"/>
          </a:xfrm>
        </p:grpSpPr>
        <p:sp>
          <p:nvSpPr>
            <p:cNvPr name="Freeform 4" id="4"/>
            <p:cNvSpPr/>
            <p:nvPr/>
          </p:nvSpPr>
          <p:spPr>
            <a:xfrm flipH="true" flipV="false" rot="-10800000">
              <a:off x="9228674" y="0"/>
              <a:ext cx="3476167" cy="2833076"/>
            </a:xfrm>
            <a:custGeom>
              <a:avLst/>
              <a:gdLst/>
              <a:ahLst/>
              <a:cxnLst/>
              <a:rect r="r" b="b" t="t" l="l"/>
              <a:pathLst>
                <a:path h="2833076" w="3476167">
                  <a:moveTo>
                    <a:pt x="3476167" y="0"/>
                  </a:moveTo>
                  <a:lnTo>
                    <a:pt x="0" y="0"/>
                  </a:lnTo>
                  <a:lnTo>
                    <a:pt x="0" y="2833076"/>
                  </a:lnTo>
                  <a:lnTo>
                    <a:pt x="3476167" y="2833076"/>
                  </a:lnTo>
                  <a:lnTo>
                    <a:pt x="3476167" y="0"/>
                  </a:lnTo>
                  <a:close/>
                </a:path>
              </a:pathLst>
            </a:custGeom>
            <a:blipFill>
              <a:blip r:embed="rId3"/>
              <a:stretch>
                <a:fillRect l="0" t="0" r="0" b="0"/>
              </a:stretch>
            </a:blipFill>
          </p:spPr>
        </p:sp>
        <p:sp>
          <p:nvSpPr>
            <p:cNvPr name="Freeform 5" id="5"/>
            <p:cNvSpPr/>
            <p:nvPr/>
          </p:nvSpPr>
          <p:spPr>
            <a:xfrm flipH="false" flipV="false" rot="0">
              <a:off x="4631145" y="532685"/>
              <a:ext cx="3967221" cy="838708"/>
            </a:xfrm>
            <a:custGeom>
              <a:avLst/>
              <a:gdLst/>
              <a:ahLst/>
              <a:cxnLst/>
              <a:rect r="r" b="b" t="t" l="l"/>
              <a:pathLst>
                <a:path h="838708" w="3967221">
                  <a:moveTo>
                    <a:pt x="0" y="0"/>
                  </a:moveTo>
                  <a:lnTo>
                    <a:pt x="3967221" y="0"/>
                  </a:lnTo>
                  <a:lnTo>
                    <a:pt x="3967221" y="838708"/>
                  </a:lnTo>
                  <a:lnTo>
                    <a:pt x="0" y="838708"/>
                  </a:lnTo>
                  <a:lnTo>
                    <a:pt x="0" y="0"/>
                  </a:lnTo>
                  <a:close/>
                </a:path>
              </a:pathLst>
            </a:custGeom>
            <a:blipFill>
              <a:blip r:embed="rId4"/>
              <a:stretch>
                <a:fillRect l="0" t="0" r="0" b="0"/>
              </a:stretch>
            </a:blipFill>
          </p:spPr>
        </p:sp>
        <p:sp>
          <p:nvSpPr>
            <p:cNvPr name="Freeform 6" id="6"/>
            <p:cNvSpPr/>
            <p:nvPr/>
          </p:nvSpPr>
          <p:spPr>
            <a:xfrm flipH="false" flipV="false" rot="0">
              <a:off x="0" y="596563"/>
              <a:ext cx="3114978" cy="819974"/>
            </a:xfrm>
            <a:custGeom>
              <a:avLst/>
              <a:gdLst/>
              <a:ahLst/>
              <a:cxnLst/>
              <a:rect r="r" b="b" t="t" l="l"/>
              <a:pathLst>
                <a:path h="819974" w="3114978">
                  <a:moveTo>
                    <a:pt x="0" y="0"/>
                  </a:moveTo>
                  <a:lnTo>
                    <a:pt x="3114978" y="0"/>
                  </a:lnTo>
                  <a:lnTo>
                    <a:pt x="3114978" y="819975"/>
                  </a:lnTo>
                  <a:lnTo>
                    <a:pt x="0" y="819975"/>
                  </a:lnTo>
                  <a:lnTo>
                    <a:pt x="0" y="0"/>
                  </a:lnTo>
                  <a:close/>
                </a:path>
              </a:pathLst>
            </a:custGeom>
            <a:blipFill>
              <a:blip r:embed="rId5"/>
              <a:stretch>
                <a:fillRect l="-10173" t="-118313" r="-12716" b="-129361"/>
              </a:stretch>
            </a:blipFill>
          </p:spPr>
        </p:sp>
        <p:grpSp>
          <p:nvGrpSpPr>
            <p:cNvPr name="Group 7" id="7"/>
            <p:cNvGrpSpPr/>
            <p:nvPr/>
          </p:nvGrpSpPr>
          <p:grpSpPr>
            <a:xfrm rot="0">
              <a:off x="6806084" y="3557083"/>
              <a:ext cx="5247644" cy="4796905"/>
              <a:chOff x="0" y="0"/>
              <a:chExt cx="691944" cy="632510"/>
            </a:xfrm>
          </p:grpSpPr>
          <p:sp>
            <p:nvSpPr>
              <p:cNvPr name="Freeform 8" id="8"/>
              <p:cNvSpPr/>
              <p:nvPr/>
            </p:nvSpPr>
            <p:spPr>
              <a:xfrm flipH="false" flipV="false" rot="0">
                <a:off x="0" y="0"/>
                <a:ext cx="691944" cy="632510"/>
              </a:xfrm>
              <a:custGeom>
                <a:avLst/>
                <a:gdLst/>
                <a:ahLst/>
                <a:cxnLst/>
                <a:rect r="r" b="b" t="t" l="l"/>
                <a:pathLst>
                  <a:path h="632510" w="691944">
                    <a:moveTo>
                      <a:pt x="0" y="0"/>
                    </a:moveTo>
                    <a:lnTo>
                      <a:pt x="691944" y="0"/>
                    </a:lnTo>
                    <a:lnTo>
                      <a:pt x="691944" y="632510"/>
                    </a:lnTo>
                    <a:lnTo>
                      <a:pt x="0" y="632510"/>
                    </a:lnTo>
                    <a:close/>
                  </a:path>
                </a:pathLst>
              </a:custGeom>
              <a:solidFill>
                <a:srgbClr val="016EB5"/>
              </a:solidFill>
            </p:spPr>
          </p:sp>
          <p:sp>
            <p:nvSpPr>
              <p:cNvPr name="TextBox 9" id="9"/>
              <p:cNvSpPr txBox="true"/>
              <p:nvPr/>
            </p:nvSpPr>
            <p:spPr>
              <a:xfrm>
                <a:off x="0" y="-28575"/>
                <a:ext cx="691944" cy="661085"/>
              </a:xfrm>
              <a:prstGeom prst="rect">
                <a:avLst/>
              </a:prstGeom>
            </p:spPr>
            <p:txBody>
              <a:bodyPr anchor="ctr" rtlCol="false" tIns="33783" lIns="33783" bIns="33783" rIns="33783"/>
              <a:lstStyle/>
              <a:p>
                <a:pPr algn="just">
                  <a:lnSpc>
                    <a:spcPts val="2143"/>
                  </a:lnSpc>
                  <a:spcBef>
                    <a:spcPct val="0"/>
                  </a:spcBef>
                </a:pPr>
                <a:r>
                  <a:rPr lang="en-US" b="true" sz="1531">
                    <a:solidFill>
                      <a:srgbClr val="FFFFFF"/>
                    </a:solidFill>
                    <a:latin typeface="Canva Sans Bold"/>
                    <a:ea typeface="Canva Sans Bold"/>
                    <a:cs typeface="Canva Sans Bold"/>
                    <a:sym typeface="Canva Sans Bold"/>
                  </a:rPr>
                  <a:t>In the digital sphere, the distribution of malware and credential theft through attacks on the software value chain constitute significant threats. These attacks can compromise information security and critical infrastructure, facilitating espionage, sabotage, and the financing of illicit activities.</a:t>
                </a:r>
              </a:p>
            </p:txBody>
          </p:sp>
        </p:grpSp>
        <p:grpSp>
          <p:nvGrpSpPr>
            <p:cNvPr name="Group 10" id="10"/>
            <p:cNvGrpSpPr/>
            <p:nvPr/>
          </p:nvGrpSpPr>
          <p:grpSpPr>
            <a:xfrm rot="0">
              <a:off x="6806084" y="2510986"/>
              <a:ext cx="5247644" cy="1097728"/>
              <a:chOff x="0" y="0"/>
              <a:chExt cx="691944" cy="144744"/>
            </a:xfrm>
          </p:grpSpPr>
          <p:sp>
            <p:nvSpPr>
              <p:cNvPr name="Freeform 11" id="11"/>
              <p:cNvSpPr/>
              <p:nvPr/>
            </p:nvSpPr>
            <p:spPr>
              <a:xfrm flipH="false" flipV="false" rot="0">
                <a:off x="0" y="0"/>
                <a:ext cx="691944" cy="144744"/>
              </a:xfrm>
              <a:custGeom>
                <a:avLst/>
                <a:gdLst/>
                <a:ahLst/>
                <a:cxnLst/>
                <a:rect r="r" b="b" t="t" l="l"/>
                <a:pathLst>
                  <a:path h="144744" w="691944">
                    <a:moveTo>
                      <a:pt x="0" y="0"/>
                    </a:moveTo>
                    <a:lnTo>
                      <a:pt x="691944" y="0"/>
                    </a:lnTo>
                    <a:lnTo>
                      <a:pt x="691944" y="144744"/>
                    </a:lnTo>
                    <a:lnTo>
                      <a:pt x="0" y="144744"/>
                    </a:lnTo>
                    <a:close/>
                  </a:path>
                </a:pathLst>
              </a:custGeom>
              <a:solidFill>
                <a:srgbClr val="014D80"/>
              </a:solidFill>
            </p:spPr>
          </p:sp>
          <p:sp>
            <p:nvSpPr>
              <p:cNvPr name="TextBox 12" id="12"/>
              <p:cNvSpPr txBox="true"/>
              <p:nvPr/>
            </p:nvSpPr>
            <p:spPr>
              <a:xfrm>
                <a:off x="0" y="-28575"/>
                <a:ext cx="691944" cy="173319"/>
              </a:xfrm>
              <a:prstGeom prst="rect">
                <a:avLst/>
              </a:prstGeom>
            </p:spPr>
            <p:txBody>
              <a:bodyPr anchor="ctr" rtlCol="false" tIns="33783" lIns="33783" bIns="33783" rIns="33783"/>
              <a:lstStyle/>
              <a:p>
                <a:pPr algn="ctr">
                  <a:lnSpc>
                    <a:spcPts val="2143"/>
                  </a:lnSpc>
                  <a:spcBef>
                    <a:spcPct val="0"/>
                  </a:spcBef>
                </a:pPr>
              </a:p>
            </p:txBody>
          </p:sp>
        </p:grpSp>
        <p:grpSp>
          <p:nvGrpSpPr>
            <p:cNvPr name="Group 13" id="13"/>
            <p:cNvGrpSpPr/>
            <p:nvPr/>
          </p:nvGrpSpPr>
          <p:grpSpPr>
            <a:xfrm rot="0">
              <a:off x="491156" y="2510986"/>
              <a:ext cx="5247644" cy="1097728"/>
              <a:chOff x="0" y="0"/>
              <a:chExt cx="691944" cy="144744"/>
            </a:xfrm>
          </p:grpSpPr>
          <p:sp>
            <p:nvSpPr>
              <p:cNvPr name="Freeform 14" id="14"/>
              <p:cNvSpPr/>
              <p:nvPr/>
            </p:nvSpPr>
            <p:spPr>
              <a:xfrm flipH="false" flipV="false" rot="0">
                <a:off x="0" y="0"/>
                <a:ext cx="691944" cy="144744"/>
              </a:xfrm>
              <a:custGeom>
                <a:avLst/>
                <a:gdLst/>
                <a:ahLst/>
                <a:cxnLst/>
                <a:rect r="r" b="b" t="t" l="l"/>
                <a:pathLst>
                  <a:path h="144744" w="691944">
                    <a:moveTo>
                      <a:pt x="0" y="0"/>
                    </a:moveTo>
                    <a:lnTo>
                      <a:pt x="691944" y="0"/>
                    </a:lnTo>
                    <a:lnTo>
                      <a:pt x="691944" y="144744"/>
                    </a:lnTo>
                    <a:lnTo>
                      <a:pt x="0" y="144744"/>
                    </a:lnTo>
                    <a:close/>
                  </a:path>
                </a:pathLst>
              </a:custGeom>
              <a:solidFill>
                <a:srgbClr val="014D80"/>
              </a:solidFill>
            </p:spPr>
          </p:sp>
          <p:sp>
            <p:nvSpPr>
              <p:cNvPr name="TextBox 15" id="15"/>
              <p:cNvSpPr txBox="true"/>
              <p:nvPr/>
            </p:nvSpPr>
            <p:spPr>
              <a:xfrm>
                <a:off x="0" y="-28575"/>
                <a:ext cx="691944" cy="173319"/>
              </a:xfrm>
              <a:prstGeom prst="rect">
                <a:avLst/>
              </a:prstGeom>
            </p:spPr>
            <p:txBody>
              <a:bodyPr anchor="ctr" rtlCol="false" tIns="33783" lIns="33783" bIns="33783" rIns="33783"/>
              <a:lstStyle/>
              <a:p>
                <a:pPr algn="ctr">
                  <a:lnSpc>
                    <a:spcPts val="2143"/>
                  </a:lnSpc>
                  <a:spcBef>
                    <a:spcPct val="0"/>
                  </a:spcBef>
                </a:pPr>
              </a:p>
            </p:txBody>
          </p:sp>
        </p:grpSp>
        <p:grpSp>
          <p:nvGrpSpPr>
            <p:cNvPr name="Group 16" id="16"/>
            <p:cNvGrpSpPr/>
            <p:nvPr/>
          </p:nvGrpSpPr>
          <p:grpSpPr>
            <a:xfrm rot="0">
              <a:off x="492114" y="3608715"/>
              <a:ext cx="5247644" cy="4745273"/>
              <a:chOff x="0" y="0"/>
              <a:chExt cx="691944" cy="625702"/>
            </a:xfrm>
          </p:grpSpPr>
          <p:sp>
            <p:nvSpPr>
              <p:cNvPr name="Freeform 17" id="17"/>
              <p:cNvSpPr/>
              <p:nvPr/>
            </p:nvSpPr>
            <p:spPr>
              <a:xfrm flipH="false" flipV="false" rot="0">
                <a:off x="0" y="0"/>
                <a:ext cx="691944" cy="625702"/>
              </a:xfrm>
              <a:custGeom>
                <a:avLst/>
                <a:gdLst/>
                <a:ahLst/>
                <a:cxnLst/>
                <a:rect r="r" b="b" t="t" l="l"/>
                <a:pathLst>
                  <a:path h="625702" w="691944">
                    <a:moveTo>
                      <a:pt x="0" y="0"/>
                    </a:moveTo>
                    <a:lnTo>
                      <a:pt x="691944" y="0"/>
                    </a:lnTo>
                    <a:lnTo>
                      <a:pt x="691944" y="625702"/>
                    </a:lnTo>
                    <a:lnTo>
                      <a:pt x="0" y="625702"/>
                    </a:lnTo>
                    <a:close/>
                  </a:path>
                </a:pathLst>
              </a:custGeom>
              <a:solidFill>
                <a:srgbClr val="016EB5"/>
              </a:solidFill>
            </p:spPr>
          </p:sp>
          <p:sp>
            <p:nvSpPr>
              <p:cNvPr name="TextBox 18" id="18"/>
              <p:cNvSpPr txBox="true"/>
              <p:nvPr/>
            </p:nvSpPr>
            <p:spPr>
              <a:xfrm>
                <a:off x="0" y="-28575"/>
                <a:ext cx="691944" cy="654277"/>
              </a:xfrm>
              <a:prstGeom prst="rect">
                <a:avLst/>
              </a:prstGeom>
            </p:spPr>
            <p:txBody>
              <a:bodyPr anchor="ctr" rtlCol="false" tIns="33783" lIns="33783" bIns="33783" rIns="33783"/>
              <a:lstStyle/>
              <a:p>
                <a:pPr algn="just">
                  <a:lnSpc>
                    <a:spcPts val="2143"/>
                  </a:lnSpc>
                  <a:spcBef>
                    <a:spcPct val="0"/>
                  </a:spcBef>
                </a:pPr>
                <a:r>
                  <a:rPr lang="en-US" b="true" sz="1531">
                    <a:solidFill>
                      <a:srgbClr val="FFFFFF"/>
                    </a:solidFill>
                    <a:latin typeface="Canva Sans Bold"/>
                    <a:ea typeface="Canva Sans Bold"/>
                    <a:cs typeface="Canva Sans Bold"/>
                    <a:sym typeface="Canva Sans Bold"/>
                  </a:rPr>
                  <a:t>The vulnerability of the pharmaceutical supply chain to drug counterfeiting and adulteration poses a risk to public health and undermines trust in the healthcare system. Traceability is a crucial element in verifying the authenticity and origin of medicines, enabling a swift response to the detection of fraudulent products.</a:t>
                </a:r>
              </a:p>
            </p:txBody>
          </p:sp>
        </p:grpSp>
        <p:sp>
          <p:nvSpPr>
            <p:cNvPr name="Freeform 19" id="19"/>
            <p:cNvSpPr/>
            <p:nvPr/>
          </p:nvSpPr>
          <p:spPr>
            <a:xfrm flipH="false" flipV="false" rot="0">
              <a:off x="10634621" y="2644889"/>
              <a:ext cx="664272" cy="862225"/>
            </a:xfrm>
            <a:custGeom>
              <a:avLst/>
              <a:gdLst/>
              <a:ahLst/>
              <a:cxnLst/>
              <a:rect r="r" b="b" t="t" l="l"/>
              <a:pathLst>
                <a:path h="862225" w="664272">
                  <a:moveTo>
                    <a:pt x="0" y="0"/>
                  </a:moveTo>
                  <a:lnTo>
                    <a:pt x="664272" y="0"/>
                  </a:lnTo>
                  <a:lnTo>
                    <a:pt x="664272" y="862226"/>
                  </a:lnTo>
                  <a:lnTo>
                    <a:pt x="0" y="8622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0">
              <a:off x="4058084" y="2543707"/>
              <a:ext cx="1055526" cy="963408"/>
            </a:xfrm>
            <a:custGeom>
              <a:avLst/>
              <a:gdLst/>
              <a:ahLst/>
              <a:cxnLst/>
              <a:rect r="r" b="b" t="t" l="l"/>
              <a:pathLst>
                <a:path h="963408" w="1055526">
                  <a:moveTo>
                    <a:pt x="0" y="0"/>
                  </a:moveTo>
                  <a:lnTo>
                    <a:pt x="1055527" y="0"/>
                  </a:lnTo>
                  <a:lnTo>
                    <a:pt x="1055527" y="963408"/>
                  </a:lnTo>
                  <a:lnTo>
                    <a:pt x="0" y="96340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1" id="21"/>
            <p:cNvSpPr txBox="true"/>
            <p:nvPr/>
          </p:nvSpPr>
          <p:spPr>
            <a:xfrm rot="0">
              <a:off x="309076" y="1632823"/>
              <a:ext cx="10861365" cy="456353"/>
            </a:xfrm>
            <a:prstGeom prst="rect">
              <a:avLst/>
            </a:prstGeom>
          </p:spPr>
          <p:txBody>
            <a:bodyPr anchor="t" rtlCol="false" tIns="0" lIns="0" bIns="0" rIns="0">
              <a:spAutoFit/>
            </a:bodyPr>
            <a:lstStyle/>
            <a:p>
              <a:pPr algn="l">
                <a:lnSpc>
                  <a:spcPts val="2659"/>
                </a:lnSpc>
              </a:pPr>
              <a:r>
                <a:rPr lang="en-US" b="true" sz="1899">
                  <a:solidFill>
                    <a:srgbClr val="1B1B1B"/>
                  </a:solidFill>
                  <a:latin typeface="Avenir Bold"/>
                  <a:ea typeface="Avenir Bold"/>
                  <a:cs typeface="Avenir Bold"/>
                  <a:sym typeface="Avenir Bold"/>
                </a:rPr>
                <a:t>CRITICAL SUPPLY CHAIN VULNERABILITIES</a:t>
              </a:r>
            </a:p>
          </p:txBody>
        </p:sp>
        <p:sp>
          <p:nvSpPr>
            <p:cNvPr name="TextBox 22" id="22"/>
            <p:cNvSpPr txBox="true"/>
            <p:nvPr/>
          </p:nvSpPr>
          <p:spPr>
            <a:xfrm rot="0">
              <a:off x="675401" y="3730469"/>
              <a:ext cx="4118134" cy="392946"/>
            </a:xfrm>
            <a:prstGeom prst="rect">
              <a:avLst/>
            </a:prstGeom>
          </p:spPr>
          <p:txBody>
            <a:bodyPr anchor="t" rtlCol="false" tIns="0" lIns="0" bIns="0" rIns="0">
              <a:spAutoFit/>
            </a:bodyPr>
            <a:lstStyle/>
            <a:p>
              <a:pPr algn="l">
                <a:lnSpc>
                  <a:spcPts val="2262"/>
                </a:lnSpc>
                <a:spcBef>
                  <a:spcPct val="0"/>
                </a:spcBef>
              </a:pPr>
            </a:p>
          </p:txBody>
        </p:sp>
        <p:sp>
          <p:nvSpPr>
            <p:cNvPr name="TextBox 23" id="23"/>
            <p:cNvSpPr txBox="true"/>
            <p:nvPr/>
          </p:nvSpPr>
          <p:spPr>
            <a:xfrm rot="0">
              <a:off x="6489526" y="2663247"/>
              <a:ext cx="4217679" cy="370932"/>
            </a:xfrm>
            <a:prstGeom prst="rect">
              <a:avLst/>
            </a:prstGeom>
          </p:spPr>
          <p:txBody>
            <a:bodyPr anchor="t" rtlCol="false" tIns="0" lIns="0" bIns="0" rIns="0">
              <a:spAutoFit/>
            </a:bodyPr>
            <a:lstStyle/>
            <a:p>
              <a:pPr algn="ctr">
                <a:lnSpc>
                  <a:spcPts val="2122"/>
                </a:lnSpc>
                <a:spcBef>
                  <a:spcPct val="0"/>
                </a:spcBef>
              </a:pPr>
              <a:r>
                <a:rPr lang="en-US" b="true" sz="1516">
                  <a:solidFill>
                    <a:srgbClr val="FFFFFF"/>
                  </a:solidFill>
                  <a:latin typeface="Avenir Bold"/>
                  <a:ea typeface="Avenir Bold"/>
                  <a:cs typeface="Avenir Bold"/>
                  <a:sym typeface="Avenir Bold"/>
                </a:rPr>
                <a:t>Digital Supply Chain</a:t>
              </a:r>
            </a:p>
          </p:txBody>
        </p:sp>
      </p:grpSp>
      <p:sp>
        <p:nvSpPr>
          <p:cNvPr name="TextBox 24" id="24"/>
          <p:cNvSpPr txBox="true"/>
          <p:nvPr/>
        </p:nvSpPr>
        <p:spPr>
          <a:xfrm rot="0">
            <a:off x="576349" y="2270208"/>
            <a:ext cx="2596039" cy="294868"/>
          </a:xfrm>
          <a:prstGeom prst="rect">
            <a:avLst/>
          </a:prstGeom>
        </p:spPr>
        <p:txBody>
          <a:bodyPr anchor="t" rtlCol="false" tIns="0" lIns="0" bIns="0" rIns="0">
            <a:spAutoFit/>
          </a:bodyPr>
          <a:lstStyle/>
          <a:p>
            <a:pPr algn="ctr" marL="0" indent="0" lvl="0">
              <a:lnSpc>
                <a:spcPts val="2122"/>
              </a:lnSpc>
              <a:spcBef>
                <a:spcPct val="0"/>
              </a:spcBef>
            </a:pPr>
            <a:r>
              <a:rPr lang="en-US" b="true" sz="1516" strike="noStrike" u="none">
                <a:solidFill>
                  <a:srgbClr val="FFFFFF"/>
                </a:solidFill>
                <a:latin typeface="Avenir Bold"/>
                <a:ea typeface="Avenir Bold"/>
                <a:cs typeface="Avenir Bold"/>
                <a:sym typeface="Avenir Bold"/>
              </a:rPr>
              <a:t>P</a:t>
            </a:r>
            <a:r>
              <a:rPr lang="en-US" b="true" sz="1516" strike="noStrike" u="none">
                <a:solidFill>
                  <a:srgbClr val="FFFFFF"/>
                </a:solidFill>
                <a:latin typeface="Avenir Bold"/>
                <a:ea typeface="Avenir Bold"/>
                <a:cs typeface="Avenir Bold"/>
                <a:sym typeface="Avenir Bold"/>
              </a:rPr>
              <a:t>harmaceutical </a:t>
            </a:r>
            <a:r>
              <a:rPr lang="en-US" b="true" sz="1516" strike="noStrike" u="none">
                <a:solidFill>
                  <a:srgbClr val="FFFFFF"/>
                </a:solidFill>
                <a:latin typeface="Avenir Bold"/>
                <a:ea typeface="Avenir Bold"/>
                <a:cs typeface="Avenir Bold"/>
                <a:sym typeface="Avenir Bold"/>
              </a:rPr>
              <a:t>S</a:t>
            </a:r>
            <a:r>
              <a:rPr lang="en-US" b="true" sz="1516" strike="noStrike" u="none">
                <a:solidFill>
                  <a:srgbClr val="FFFFFF"/>
                </a:solidFill>
                <a:latin typeface="Avenir Bold"/>
                <a:ea typeface="Avenir Bold"/>
                <a:cs typeface="Avenir Bold"/>
                <a:sym typeface="Avenir Bold"/>
              </a:rPr>
              <a:t>upply Chain</a:t>
            </a:r>
          </a:p>
        </p:txBody>
      </p:sp>
      <p:grpSp>
        <p:nvGrpSpPr>
          <p:cNvPr name="Group 25" id="25"/>
          <p:cNvGrpSpPr/>
          <p:nvPr/>
        </p:nvGrpSpPr>
        <p:grpSpPr>
          <a:xfrm rot="0">
            <a:off x="8973" y="6569225"/>
            <a:ext cx="9753600" cy="754910"/>
            <a:chOff x="0" y="0"/>
            <a:chExt cx="13004800" cy="1006547"/>
          </a:xfrm>
        </p:grpSpPr>
        <p:grpSp>
          <p:nvGrpSpPr>
            <p:cNvPr name="Group 26" id="26"/>
            <p:cNvGrpSpPr/>
            <p:nvPr/>
          </p:nvGrpSpPr>
          <p:grpSpPr>
            <a:xfrm rot="0">
              <a:off x="0" y="0"/>
              <a:ext cx="13004800" cy="1006547"/>
              <a:chOff x="0" y="0"/>
              <a:chExt cx="3495470" cy="270543"/>
            </a:xfrm>
          </p:grpSpPr>
          <p:sp>
            <p:nvSpPr>
              <p:cNvPr name="Freeform 27" id="27"/>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28" id="28"/>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29" id="29"/>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10"/>
              <a:stretch>
                <a:fillRect l="0" t="-6263" r="0" b="-6263"/>
              </a:stretch>
            </a:blipFill>
          </p:spPr>
        </p:sp>
        <p:sp>
          <p:nvSpPr>
            <p:cNvPr name="Freeform 30" id="30"/>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11"/>
              <a:stretch>
                <a:fillRect l="0" t="-6263" r="0" b="-6263"/>
              </a:stretch>
            </a:blipFill>
          </p:spPr>
        </p:sp>
        <p:grpSp>
          <p:nvGrpSpPr>
            <p:cNvPr name="Group 31" id="31"/>
            <p:cNvGrpSpPr/>
            <p:nvPr/>
          </p:nvGrpSpPr>
          <p:grpSpPr>
            <a:xfrm rot="0">
              <a:off x="1748214" y="0"/>
              <a:ext cx="8787340" cy="1006547"/>
              <a:chOff x="0" y="0"/>
              <a:chExt cx="2361888" cy="270543"/>
            </a:xfrm>
          </p:grpSpPr>
          <p:sp>
            <p:nvSpPr>
              <p:cNvPr name="Freeform 32" id="32"/>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33" id="33"/>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34" id="34"/>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12"/>
              <a:stretch>
                <a:fillRect l="0" t="-6263" r="0" b="-6263"/>
              </a:stretch>
            </a:blipFill>
          </p:spPr>
        </p:sp>
        <p:sp>
          <p:nvSpPr>
            <p:cNvPr name="Freeform 35" id="35"/>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13"/>
              <a:stretch>
                <a:fillRect l="-807" t="-9330" r="0" b="-15070"/>
              </a:stretch>
            </a:blipFill>
          </p:spPr>
        </p:sp>
        <p:sp>
          <p:nvSpPr>
            <p:cNvPr name="Freeform 36" id="36"/>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14"/>
              <a:stretch>
                <a:fillRect l="0" t="-372" r="0" b="0"/>
              </a:stretch>
            </a:blipFill>
          </p:spPr>
        </p:sp>
        <p:sp>
          <p:nvSpPr>
            <p:cNvPr name="Freeform 37" id="37"/>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5"/>
              <a:stretch>
                <a:fillRect l="0" t="-6263" r="0" b="-6263"/>
              </a:stretch>
            </a:blipFill>
          </p:spPr>
        </p:sp>
        <p:sp>
          <p:nvSpPr>
            <p:cNvPr name="Freeform 38" id="38"/>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6"/>
              <a:stretch>
                <a:fillRect l="0" t="-6263" r="0" b="-6263"/>
              </a:stretch>
            </a:blipFill>
          </p:spPr>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1860" y="326593"/>
            <a:ext cx="9669879" cy="6662015"/>
            <a:chOff x="0" y="0"/>
            <a:chExt cx="12893172" cy="8882686"/>
          </a:xfrm>
        </p:grpSpPr>
        <p:sp>
          <p:nvSpPr>
            <p:cNvPr name="Freeform 3" id="3"/>
            <p:cNvSpPr/>
            <p:nvPr/>
          </p:nvSpPr>
          <p:spPr>
            <a:xfrm flipH="true" flipV="false" rot="-10800000">
              <a:off x="9396969" y="0"/>
              <a:ext cx="3496203" cy="2833076"/>
            </a:xfrm>
            <a:custGeom>
              <a:avLst/>
              <a:gdLst/>
              <a:ahLst/>
              <a:cxnLst/>
              <a:rect r="r" b="b" t="t" l="l"/>
              <a:pathLst>
                <a:path h="2833076" w="3496203">
                  <a:moveTo>
                    <a:pt x="3496203" y="0"/>
                  </a:moveTo>
                  <a:lnTo>
                    <a:pt x="0" y="0"/>
                  </a:lnTo>
                  <a:lnTo>
                    <a:pt x="0" y="2833076"/>
                  </a:lnTo>
                  <a:lnTo>
                    <a:pt x="3496203" y="2833076"/>
                  </a:lnTo>
                  <a:lnTo>
                    <a:pt x="3496203" y="0"/>
                  </a:lnTo>
                  <a:close/>
                </a:path>
              </a:pathLst>
            </a:custGeom>
            <a:blipFill>
              <a:blip r:embed="rId2"/>
              <a:stretch>
                <a:fillRect l="0" t="-288" r="0" b="-288"/>
              </a:stretch>
            </a:blipFill>
          </p:spPr>
        </p:sp>
        <p:sp>
          <p:nvSpPr>
            <p:cNvPr name="Freeform 4" id="4"/>
            <p:cNvSpPr/>
            <p:nvPr/>
          </p:nvSpPr>
          <p:spPr>
            <a:xfrm flipH="false" flipV="false" rot="0">
              <a:off x="4772939" y="360032"/>
              <a:ext cx="3990088" cy="838708"/>
            </a:xfrm>
            <a:custGeom>
              <a:avLst/>
              <a:gdLst/>
              <a:ahLst/>
              <a:cxnLst/>
              <a:rect r="r" b="b" t="t" l="l"/>
              <a:pathLst>
                <a:path h="838708" w="3990088">
                  <a:moveTo>
                    <a:pt x="0" y="0"/>
                  </a:moveTo>
                  <a:lnTo>
                    <a:pt x="3990088" y="0"/>
                  </a:lnTo>
                  <a:lnTo>
                    <a:pt x="3990088" y="838708"/>
                  </a:lnTo>
                  <a:lnTo>
                    <a:pt x="0" y="838708"/>
                  </a:lnTo>
                  <a:lnTo>
                    <a:pt x="0" y="0"/>
                  </a:lnTo>
                  <a:close/>
                </a:path>
              </a:pathLst>
            </a:custGeom>
            <a:blipFill>
              <a:blip r:embed="rId3"/>
              <a:stretch>
                <a:fillRect l="0" t="-288" r="0" b="-288"/>
              </a:stretch>
            </a:blipFill>
          </p:spPr>
        </p:sp>
        <p:sp>
          <p:nvSpPr>
            <p:cNvPr name="Freeform 5" id="5"/>
            <p:cNvSpPr/>
            <p:nvPr/>
          </p:nvSpPr>
          <p:spPr>
            <a:xfrm flipH="false" flipV="false" rot="0">
              <a:off x="0" y="378766"/>
              <a:ext cx="3132933" cy="819974"/>
            </a:xfrm>
            <a:custGeom>
              <a:avLst/>
              <a:gdLst/>
              <a:ahLst/>
              <a:cxnLst/>
              <a:rect r="r" b="b" t="t" l="l"/>
              <a:pathLst>
                <a:path h="819974" w="3132933">
                  <a:moveTo>
                    <a:pt x="0" y="0"/>
                  </a:moveTo>
                  <a:lnTo>
                    <a:pt x="3132933" y="0"/>
                  </a:lnTo>
                  <a:lnTo>
                    <a:pt x="3132933" y="819974"/>
                  </a:lnTo>
                  <a:lnTo>
                    <a:pt x="0" y="819974"/>
                  </a:lnTo>
                  <a:lnTo>
                    <a:pt x="0" y="0"/>
                  </a:lnTo>
                  <a:close/>
                </a:path>
              </a:pathLst>
            </a:custGeom>
            <a:blipFill>
              <a:blip r:embed="rId4"/>
              <a:stretch>
                <a:fillRect l="-9828" t="-118313" r="-12357" b="-129361"/>
              </a:stretch>
            </a:blipFill>
          </p:spPr>
        </p:sp>
        <p:sp>
          <p:nvSpPr>
            <p:cNvPr name="TextBox 6" id="6"/>
            <p:cNvSpPr txBox="true"/>
            <p:nvPr/>
          </p:nvSpPr>
          <p:spPr>
            <a:xfrm rot="0">
              <a:off x="7581512" y="8070548"/>
              <a:ext cx="1604035" cy="339394"/>
            </a:xfrm>
            <a:prstGeom prst="rect">
              <a:avLst/>
            </a:prstGeom>
          </p:spPr>
          <p:txBody>
            <a:bodyPr anchor="t" rtlCol="false" tIns="0" lIns="0" bIns="0" rIns="0">
              <a:spAutoFit/>
            </a:bodyPr>
            <a:lstStyle/>
            <a:p>
              <a:pPr algn="ctr">
                <a:lnSpc>
                  <a:spcPts val="1982"/>
                </a:lnSpc>
                <a:spcBef>
                  <a:spcPct val="0"/>
                </a:spcBef>
              </a:pPr>
              <a:r>
                <a:rPr lang="en-US" b="true" sz="1416">
                  <a:solidFill>
                    <a:srgbClr val="FBFDFE"/>
                  </a:solidFill>
                  <a:latin typeface="Avenir Bold"/>
                  <a:ea typeface="Avenir Bold"/>
                  <a:cs typeface="Avenir Bold"/>
                  <a:sym typeface="Avenir Bold"/>
                </a:rPr>
                <a:t>7. Lorem</a:t>
              </a:r>
              <a:r>
                <a:rPr lang="en-US" b="true" sz="1416">
                  <a:solidFill>
                    <a:srgbClr val="FBFDFE"/>
                  </a:solidFill>
                  <a:latin typeface="Avenir Bold"/>
                  <a:ea typeface="Avenir Bold"/>
                  <a:cs typeface="Avenir Bold"/>
                  <a:sym typeface="Avenir Bold"/>
                </a:rPr>
                <a:t> </a:t>
              </a:r>
            </a:p>
          </p:txBody>
        </p:sp>
        <p:sp>
          <p:nvSpPr>
            <p:cNvPr name="TextBox 7" id="7"/>
            <p:cNvSpPr txBox="true"/>
            <p:nvPr/>
          </p:nvSpPr>
          <p:spPr>
            <a:xfrm rot="0">
              <a:off x="7581512" y="8543292"/>
              <a:ext cx="3837712" cy="339394"/>
            </a:xfrm>
            <a:prstGeom prst="rect">
              <a:avLst/>
            </a:prstGeom>
          </p:spPr>
          <p:txBody>
            <a:bodyPr anchor="t" rtlCol="false" tIns="0" lIns="0" bIns="0" rIns="0">
              <a:spAutoFit/>
            </a:bodyPr>
            <a:lstStyle/>
            <a:p>
              <a:pPr algn="l">
                <a:lnSpc>
                  <a:spcPts val="1982"/>
                </a:lnSpc>
                <a:spcBef>
                  <a:spcPct val="0"/>
                </a:spcBef>
              </a:pPr>
              <a:r>
                <a:rPr lang="en-US" b="true" sz="1416">
                  <a:solidFill>
                    <a:srgbClr val="FBFDFE"/>
                  </a:solidFill>
                  <a:latin typeface="Avenir Bold"/>
                  <a:ea typeface="Avenir Bold"/>
                  <a:cs typeface="Avenir Bold"/>
                  <a:sym typeface="Avenir Bold"/>
                </a:rPr>
                <a:t>8. Lorem ipsumLorem ipsum</a:t>
              </a:r>
            </a:p>
          </p:txBody>
        </p:sp>
        <p:sp>
          <p:nvSpPr>
            <p:cNvPr name="TextBox 8" id="8"/>
            <p:cNvSpPr txBox="true"/>
            <p:nvPr/>
          </p:nvSpPr>
          <p:spPr>
            <a:xfrm rot="0">
              <a:off x="450570" y="5825337"/>
              <a:ext cx="1475704" cy="339394"/>
            </a:xfrm>
            <a:prstGeom prst="rect">
              <a:avLst/>
            </a:prstGeom>
          </p:spPr>
          <p:txBody>
            <a:bodyPr anchor="t" rtlCol="false" tIns="0" lIns="0" bIns="0" rIns="0">
              <a:spAutoFit/>
            </a:bodyPr>
            <a:lstStyle/>
            <a:p>
              <a:pPr algn="ctr">
                <a:lnSpc>
                  <a:spcPts val="1982"/>
                </a:lnSpc>
                <a:spcBef>
                  <a:spcPct val="0"/>
                </a:spcBef>
              </a:pPr>
            </a:p>
          </p:txBody>
        </p:sp>
      </p:grpSp>
      <p:sp>
        <p:nvSpPr>
          <p:cNvPr name="Freeform 9" id="9"/>
          <p:cNvSpPr/>
          <p:nvPr/>
        </p:nvSpPr>
        <p:spPr>
          <a:xfrm flipH="false" flipV="false" rot="0">
            <a:off x="943855" y="1775777"/>
            <a:ext cx="7865890" cy="4385234"/>
          </a:xfrm>
          <a:custGeom>
            <a:avLst/>
            <a:gdLst/>
            <a:ahLst/>
            <a:cxnLst/>
            <a:rect r="r" b="b" t="t" l="l"/>
            <a:pathLst>
              <a:path h="4385234" w="7865890">
                <a:moveTo>
                  <a:pt x="0" y="0"/>
                </a:moveTo>
                <a:lnTo>
                  <a:pt x="7865890" y="0"/>
                </a:lnTo>
                <a:lnTo>
                  <a:pt x="7865890" y="4385233"/>
                </a:lnTo>
                <a:lnTo>
                  <a:pt x="0" y="4385233"/>
                </a:lnTo>
                <a:lnTo>
                  <a:pt x="0" y="0"/>
                </a:lnTo>
                <a:close/>
              </a:path>
            </a:pathLst>
          </a:custGeom>
          <a:blipFill>
            <a:blip r:embed="rId5"/>
            <a:stretch>
              <a:fillRect l="0" t="0" r="0" b="0"/>
            </a:stretch>
          </a:blipFill>
        </p:spPr>
      </p:sp>
      <p:sp>
        <p:nvSpPr>
          <p:cNvPr name="TextBox 10" id="10"/>
          <p:cNvSpPr txBox="true"/>
          <p:nvPr/>
        </p:nvSpPr>
        <p:spPr>
          <a:xfrm rot="0">
            <a:off x="266007" y="1306283"/>
            <a:ext cx="9022080" cy="469494"/>
          </a:xfrm>
          <a:prstGeom prst="rect">
            <a:avLst/>
          </a:prstGeom>
        </p:spPr>
        <p:txBody>
          <a:bodyPr anchor="t" rtlCol="false" tIns="0" lIns="0" bIns="0" rIns="0">
            <a:spAutoFit/>
          </a:bodyPr>
          <a:lstStyle/>
          <a:p>
            <a:pPr algn="ctr">
              <a:lnSpc>
                <a:spcPts val="3522"/>
              </a:lnSpc>
              <a:spcBef>
                <a:spcPct val="0"/>
              </a:spcBef>
            </a:pPr>
            <a:r>
              <a:rPr lang="en-US" b="true" sz="2516">
                <a:solidFill>
                  <a:srgbClr val="014D80"/>
                </a:solidFill>
                <a:latin typeface="Avenir Bold"/>
                <a:ea typeface="Avenir Bold"/>
                <a:cs typeface="Avenir Bold"/>
                <a:sym typeface="Avenir Bold"/>
              </a:rPr>
              <a:t>Food and Energy Security as Strategic</a:t>
            </a:r>
            <a:r>
              <a:rPr lang="en-US" b="true" sz="2516">
                <a:solidFill>
                  <a:srgbClr val="014D80"/>
                </a:solidFill>
                <a:latin typeface="Avenir Bold"/>
                <a:ea typeface="Avenir Bold"/>
                <a:cs typeface="Avenir Bold"/>
                <a:sym typeface="Avenir Bold"/>
              </a:rPr>
              <a:t> Targets</a:t>
            </a:r>
          </a:p>
        </p:txBody>
      </p:sp>
      <p:grpSp>
        <p:nvGrpSpPr>
          <p:cNvPr name="Group 11" id="11"/>
          <p:cNvGrpSpPr/>
          <p:nvPr/>
        </p:nvGrpSpPr>
        <p:grpSpPr>
          <a:xfrm rot="0">
            <a:off x="8973" y="6569225"/>
            <a:ext cx="9753600" cy="754910"/>
            <a:chOff x="0" y="0"/>
            <a:chExt cx="13004800" cy="1006547"/>
          </a:xfrm>
        </p:grpSpPr>
        <p:grpSp>
          <p:nvGrpSpPr>
            <p:cNvPr name="Group 12" id="12"/>
            <p:cNvGrpSpPr/>
            <p:nvPr/>
          </p:nvGrpSpPr>
          <p:grpSpPr>
            <a:xfrm rot="0">
              <a:off x="0" y="0"/>
              <a:ext cx="13004800" cy="1006547"/>
              <a:chOff x="0" y="0"/>
              <a:chExt cx="3495470" cy="270543"/>
            </a:xfrm>
          </p:grpSpPr>
          <p:sp>
            <p:nvSpPr>
              <p:cNvPr name="Freeform 13" id="13"/>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14" id="14"/>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15" id="15"/>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6"/>
              <a:stretch>
                <a:fillRect l="0" t="-6263" r="0" b="-6263"/>
              </a:stretch>
            </a:blipFill>
          </p:spPr>
        </p:sp>
        <p:sp>
          <p:nvSpPr>
            <p:cNvPr name="Freeform 16" id="16"/>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7"/>
              <a:stretch>
                <a:fillRect l="0" t="-6263" r="0" b="-6263"/>
              </a:stretch>
            </a:blipFill>
          </p:spPr>
        </p:sp>
        <p:grpSp>
          <p:nvGrpSpPr>
            <p:cNvPr name="Group 17" id="17"/>
            <p:cNvGrpSpPr/>
            <p:nvPr/>
          </p:nvGrpSpPr>
          <p:grpSpPr>
            <a:xfrm rot="0">
              <a:off x="1748214" y="0"/>
              <a:ext cx="8787340" cy="1006547"/>
              <a:chOff x="0" y="0"/>
              <a:chExt cx="2361888" cy="270543"/>
            </a:xfrm>
          </p:grpSpPr>
          <p:sp>
            <p:nvSpPr>
              <p:cNvPr name="Freeform 18" id="18"/>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19" id="19"/>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20" id="20"/>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8"/>
              <a:stretch>
                <a:fillRect l="0" t="-6263" r="0" b="-6263"/>
              </a:stretch>
            </a:blipFill>
          </p:spPr>
        </p:sp>
        <p:sp>
          <p:nvSpPr>
            <p:cNvPr name="Freeform 21" id="21"/>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9"/>
              <a:stretch>
                <a:fillRect l="-807" t="-9330" r="0" b="-15070"/>
              </a:stretch>
            </a:blipFill>
          </p:spPr>
        </p:sp>
        <p:sp>
          <p:nvSpPr>
            <p:cNvPr name="Freeform 22" id="22"/>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10"/>
              <a:stretch>
                <a:fillRect l="0" t="-372" r="0" b="0"/>
              </a:stretch>
            </a:blipFill>
          </p:spPr>
        </p:sp>
        <p:sp>
          <p:nvSpPr>
            <p:cNvPr name="Freeform 23" id="23"/>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1"/>
              <a:stretch>
                <a:fillRect l="0" t="-6263" r="0" b="-6263"/>
              </a:stretch>
            </a:blipFill>
          </p:spPr>
        </p:sp>
        <p:sp>
          <p:nvSpPr>
            <p:cNvPr name="Freeform 24" id="24"/>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2"/>
              <a:stretch>
                <a:fillRect l="0" t="-6263" r="0" b="-6263"/>
              </a:stretch>
            </a:blipFill>
          </p:spPr>
        </p:sp>
      </p:gr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1860" y="326593"/>
            <a:ext cx="9669879" cy="6662015"/>
            <a:chOff x="0" y="0"/>
            <a:chExt cx="12893172" cy="8882686"/>
          </a:xfrm>
        </p:grpSpPr>
        <p:sp>
          <p:nvSpPr>
            <p:cNvPr name="Freeform 3" id="3"/>
            <p:cNvSpPr/>
            <p:nvPr/>
          </p:nvSpPr>
          <p:spPr>
            <a:xfrm flipH="true" flipV="false" rot="-10800000">
              <a:off x="9396969" y="0"/>
              <a:ext cx="3496203" cy="2833076"/>
            </a:xfrm>
            <a:custGeom>
              <a:avLst/>
              <a:gdLst/>
              <a:ahLst/>
              <a:cxnLst/>
              <a:rect r="r" b="b" t="t" l="l"/>
              <a:pathLst>
                <a:path h="2833076" w="3496203">
                  <a:moveTo>
                    <a:pt x="3496203" y="0"/>
                  </a:moveTo>
                  <a:lnTo>
                    <a:pt x="0" y="0"/>
                  </a:lnTo>
                  <a:lnTo>
                    <a:pt x="0" y="2833076"/>
                  </a:lnTo>
                  <a:lnTo>
                    <a:pt x="3496203" y="2833076"/>
                  </a:lnTo>
                  <a:lnTo>
                    <a:pt x="3496203" y="0"/>
                  </a:lnTo>
                  <a:close/>
                </a:path>
              </a:pathLst>
            </a:custGeom>
            <a:blipFill>
              <a:blip r:embed="rId2"/>
              <a:stretch>
                <a:fillRect l="0" t="-288" r="0" b="-288"/>
              </a:stretch>
            </a:blipFill>
          </p:spPr>
        </p:sp>
        <p:sp>
          <p:nvSpPr>
            <p:cNvPr name="Freeform 4" id="4"/>
            <p:cNvSpPr/>
            <p:nvPr/>
          </p:nvSpPr>
          <p:spPr>
            <a:xfrm flipH="false" flipV="false" rot="0">
              <a:off x="4772939" y="360032"/>
              <a:ext cx="3990088" cy="838708"/>
            </a:xfrm>
            <a:custGeom>
              <a:avLst/>
              <a:gdLst/>
              <a:ahLst/>
              <a:cxnLst/>
              <a:rect r="r" b="b" t="t" l="l"/>
              <a:pathLst>
                <a:path h="838708" w="3990088">
                  <a:moveTo>
                    <a:pt x="0" y="0"/>
                  </a:moveTo>
                  <a:lnTo>
                    <a:pt x="3990088" y="0"/>
                  </a:lnTo>
                  <a:lnTo>
                    <a:pt x="3990088" y="838708"/>
                  </a:lnTo>
                  <a:lnTo>
                    <a:pt x="0" y="838708"/>
                  </a:lnTo>
                  <a:lnTo>
                    <a:pt x="0" y="0"/>
                  </a:lnTo>
                  <a:close/>
                </a:path>
              </a:pathLst>
            </a:custGeom>
            <a:blipFill>
              <a:blip r:embed="rId3"/>
              <a:stretch>
                <a:fillRect l="0" t="-288" r="0" b="-288"/>
              </a:stretch>
            </a:blipFill>
          </p:spPr>
        </p:sp>
        <p:sp>
          <p:nvSpPr>
            <p:cNvPr name="Freeform 5" id="5"/>
            <p:cNvSpPr/>
            <p:nvPr/>
          </p:nvSpPr>
          <p:spPr>
            <a:xfrm flipH="false" flipV="false" rot="0">
              <a:off x="0" y="378766"/>
              <a:ext cx="3132933" cy="819974"/>
            </a:xfrm>
            <a:custGeom>
              <a:avLst/>
              <a:gdLst/>
              <a:ahLst/>
              <a:cxnLst/>
              <a:rect r="r" b="b" t="t" l="l"/>
              <a:pathLst>
                <a:path h="819974" w="3132933">
                  <a:moveTo>
                    <a:pt x="0" y="0"/>
                  </a:moveTo>
                  <a:lnTo>
                    <a:pt x="3132933" y="0"/>
                  </a:lnTo>
                  <a:lnTo>
                    <a:pt x="3132933" y="819974"/>
                  </a:lnTo>
                  <a:lnTo>
                    <a:pt x="0" y="819974"/>
                  </a:lnTo>
                  <a:lnTo>
                    <a:pt x="0" y="0"/>
                  </a:lnTo>
                  <a:close/>
                </a:path>
              </a:pathLst>
            </a:custGeom>
            <a:blipFill>
              <a:blip r:embed="rId4"/>
              <a:stretch>
                <a:fillRect l="-9828" t="-118313" r="-12357" b="-129361"/>
              </a:stretch>
            </a:blipFill>
          </p:spPr>
        </p:sp>
        <p:sp>
          <p:nvSpPr>
            <p:cNvPr name="TextBox 6" id="6"/>
            <p:cNvSpPr txBox="true"/>
            <p:nvPr/>
          </p:nvSpPr>
          <p:spPr>
            <a:xfrm rot="0">
              <a:off x="7581512" y="8070548"/>
              <a:ext cx="1604035" cy="339394"/>
            </a:xfrm>
            <a:prstGeom prst="rect">
              <a:avLst/>
            </a:prstGeom>
          </p:spPr>
          <p:txBody>
            <a:bodyPr anchor="t" rtlCol="false" tIns="0" lIns="0" bIns="0" rIns="0">
              <a:spAutoFit/>
            </a:bodyPr>
            <a:lstStyle/>
            <a:p>
              <a:pPr algn="ctr">
                <a:lnSpc>
                  <a:spcPts val="1982"/>
                </a:lnSpc>
                <a:spcBef>
                  <a:spcPct val="0"/>
                </a:spcBef>
              </a:pPr>
              <a:r>
                <a:rPr lang="en-US" b="true" sz="1416">
                  <a:solidFill>
                    <a:srgbClr val="FBFDFE"/>
                  </a:solidFill>
                  <a:latin typeface="Avenir Bold"/>
                  <a:ea typeface="Avenir Bold"/>
                  <a:cs typeface="Avenir Bold"/>
                  <a:sym typeface="Avenir Bold"/>
                </a:rPr>
                <a:t>7. Lorem</a:t>
              </a:r>
              <a:r>
                <a:rPr lang="en-US" b="true" sz="1416">
                  <a:solidFill>
                    <a:srgbClr val="FBFDFE"/>
                  </a:solidFill>
                  <a:latin typeface="Avenir Bold"/>
                  <a:ea typeface="Avenir Bold"/>
                  <a:cs typeface="Avenir Bold"/>
                  <a:sym typeface="Avenir Bold"/>
                </a:rPr>
                <a:t> </a:t>
              </a:r>
            </a:p>
          </p:txBody>
        </p:sp>
        <p:sp>
          <p:nvSpPr>
            <p:cNvPr name="TextBox 7" id="7"/>
            <p:cNvSpPr txBox="true"/>
            <p:nvPr/>
          </p:nvSpPr>
          <p:spPr>
            <a:xfrm rot="0">
              <a:off x="7581512" y="8543292"/>
              <a:ext cx="3837712" cy="339394"/>
            </a:xfrm>
            <a:prstGeom prst="rect">
              <a:avLst/>
            </a:prstGeom>
          </p:spPr>
          <p:txBody>
            <a:bodyPr anchor="t" rtlCol="false" tIns="0" lIns="0" bIns="0" rIns="0">
              <a:spAutoFit/>
            </a:bodyPr>
            <a:lstStyle/>
            <a:p>
              <a:pPr algn="l">
                <a:lnSpc>
                  <a:spcPts val="1982"/>
                </a:lnSpc>
                <a:spcBef>
                  <a:spcPct val="0"/>
                </a:spcBef>
              </a:pPr>
              <a:r>
                <a:rPr lang="en-US" b="true" sz="1416">
                  <a:solidFill>
                    <a:srgbClr val="FBFDFE"/>
                  </a:solidFill>
                  <a:latin typeface="Avenir Bold"/>
                  <a:ea typeface="Avenir Bold"/>
                  <a:cs typeface="Avenir Bold"/>
                  <a:sym typeface="Avenir Bold"/>
                </a:rPr>
                <a:t>8. Lorem ipsumLorem ipsum</a:t>
              </a:r>
            </a:p>
          </p:txBody>
        </p:sp>
        <p:sp>
          <p:nvSpPr>
            <p:cNvPr name="TextBox 8" id="8"/>
            <p:cNvSpPr txBox="true"/>
            <p:nvPr/>
          </p:nvSpPr>
          <p:spPr>
            <a:xfrm rot="0">
              <a:off x="450570" y="5825337"/>
              <a:ext cx="1475704" cy="339394"/>
            </a:xfrm>
            <a:prstGeom prst="rect">
              <a:avLst/>
            </a:prstGeom>
          </p:spPr>
          <p:txBody>
            <a:bodyPr anchor="t" rtlCol="false" tIns="0" lIns="0" bIns="0" rIns="0">
              <a:spAutoFit/>
            </a:bodyPr>
            <a:lstStyle/>
            <a:p>
              <a:pPr algn="ctr">
                <a:lnSpc>
                  <a:spcPts val="1982"/>
                </a:lnSpc>
                <a:spcBef>
                  <a:spcPct val="0"/>
                </a:spcBef>
              </a:pPr>
            </a:p>
          </p:txBody>
        </p:sp>
      </p:grpSp>
      <p:sp>
        <p:nvSpPr>
          <p:cNvPr name="Freeform 9" id="9"/>
          <p:cNvSpPr/>
          <p:nvPr/>
        </p:nvSpPr>
        <p:spPr>
          <a:xfrm flipH="false" flipV="false" rot="0">
            <a:off x="2601519" y="2116975"/>
            <a:ext cx="848627" cy="739077"/>
          </a:xfrm>
          <a:custGeom>
            <a:avLst/>
            <a:gdLst/>
            <a:ahLst/>
            <a:cxnLst/>
            <a:rect r="r" b="b" t="t" l="l"/>
            <a:pathLst>
              <a:path h="739077" w="848627">
                <a:moveTo>
                  <a:pt x="0" y="0"/>
                </a:moveTo>
                <a:lnTo>
                  <a:pt x="848627" y="0"/>
                </a:lnTo>
                <a:lnTo>
                  <a:pt x="848627" y="739077"/>
                </a:lnTo>
                <a:lnTo>
                  <a:pt x="0" y="73907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6998037" y="2116975"/>
            <a:ext cx="855785" cy="809105"/>
          </a:xfrm>
          <a:custGeom>
            <a:avLst/>
            <a:gdLst/>
            <a:ahLst/>
            <a:cxnLst/>
            <a:rect r="r" b="b" t="t" l="l"/>
            <a:pathLst>
              <a:path h="809105" w="855785">
                <a:moveTo>
                  <a:pt x="0" y="0"/>
                </a:moveTo>
                <a:lnTo>
                  <a:pt x="855785" y="0"/>
                </a:lnTo>
                <a:lnTo>
                  <a:pt x="855785" y="809105"/>
                </a:lnTo>
                <a:lnTo>
                  <a:pt x="0" y="80910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1" id="11"/>
          <p:cNvSpPr txBox="true"/>
          <p:nvPr/>
        </p:nvSpPr>
        <p:spPr>
          <a:xfrm rot="0">
            <a:off x="266007" y="1306283"/>
            <a:ext cx="9022080" cy="469494"/>
          </a:xfrm>
          <a:prstGeom prst="rect">
            <a:avLst/>
          </a:prstGeom>
        </p:spPr>
        <p:txBody>
          <a:bodyPr anchor="t" rtlCol="false" tIns="0" lIns="0" bIns="0" rIns="0">
            <a:spAutoFit/>
          </a:bodyPr>
          <a:lstStyle/>
          <a:p>
            <a:pPr algn="ctr">
              <a:lnSpc>
                <a:spcPts val="3522"/>
              </a:lnSpc>
              <a:spcBef>
                <a:spcPct val="0"/>
              </a:spcBef>
            </a:pPr>
            <a:r>
              <a:rPr lang="en-US" b="true" sz="2516">
                <a:solidFill>
                  <a:srgbClr val="014D80"/>
                </a:solidFill>
                <a:latin typeface="Avenir Bold"/>
                <a:ea typeface="Avenir Bold"/>
                <a:cs typeface="Avenir Bold"/>
                <a:sym typeface="Avenir Bold"/>
              </a:rPr>
              <a:t>Food and Energy Security as Strategic</a:t>
            </a:r>
            <a:r>
              <a:rPr lang="en-US" b="true" sz="2516">
                <a:solidFill>
                  <a:srgbClr val="014D80"/>
                </a:solidFill>
                <a:latin typeface="Avenir Bold"/>
                <a:ea typeface="Avenir Bold"/>
                <a:cs typeface="Avenir Bold"/>
                <a:sym typeface="Avenir Bold"/>
              </a:rPr>
              <a:t> Targets</a:t>
            </a:r>
          </a:p>
        </p:txBody>
      </p:sp>
      <p:sp>
        <p:nvSpPr>
          <p:cNvPr name="TextBox 12" id="12"/>
          <p:cNvSpPr txBox="true"/>
          <p:nvPr/>
        </p:nvSpPr>
        <p:spPr>
          <a:xfrm rot="0">
            <a:off x="1330036" y="3079519"/>
            <a:ext cx="3502429" cy="2497683"/>
          </a:xfrm>
          <a:prstGeom prst="rect">
            <a:avLst/>
          </a:prstGeom>
        </p:spPr>
        <p:txBody>
          <a:bodyPr anchor="t" rtlCol="false" tIns="0" lIns="0" bIns="0" rIns="0">
            <a:spAutoFit/>
          </a:bodyPr>
          <a:lstStyle/>
          <a:p>
            <a:pPr algn="ctr">
              <a:lnSpc>
                <a:spcPts val="1982"/>
              </a:lnSpc>
              <a:spcBef>
                <a:spcPct val="0"/>
              </a:spcBef>
            </a:pPr>
            <a:r>
              <a:rPr lang="en-US" b="true" sz="1416">
                <a:solidFill>
                  <a:srgbClr val="000000"/>
                </a:solidFill>
                <a:latin typeface="Avenir Bold"/>
                <a:ea typeface="Avenir Bold"/>
                <a:cs typeface="Avenir Bold"/>
                <a:sym typeface="Avenir Bold"/>
              </a:rPr>
              <a:t>In the context of geopolitical instability and asymmetric threats, food and energy systems have become strategic targets for cyberterrorism. These infrastructures sustain the vital needs of populations and are deeply intertwined with national security. Disrupting them generates not only logistical and economic crises but also societal unrest and loss of trust in state institutions.</a:t>
            </a:r>
          </a:p>
        </p:txBody>
      </p:sp>
      <p:sp>
        <p:nvSpPr>
          <p:cNvPr name="TextBox 13" id="13"/>
          <p:cNvSpPr txBox="true"/>
          <p:nvPr/>
        </p:nvSpPr>
        <p:spPr>
          <a:xfrm rot="0">
            <a:off x="5408815" y="3079519"/>
            <a:ext cx="3735185" cy="3240633"/>
          </a:xfrm>
          <a:prstGeom prst="rect">
            <a:avLst/>
          </a:prstGeom>
        </p:spPr>
        <p:txBody>
          <a:bodyPr anchor="t" rtlCol="false" tIns="0" lIns="0" bIns="0" rIns="0">
            <a:spAutoFit/>
          </a:bodyPr>
          <a:lstStyle/>
          <a:p>
            <a:pPr algn="ctr">
              <a:lnSpc>
                <a:spcPts val="1982"/>
              </a:lnSpc>
              <a:spcBef>
                <a:spcPct val="0"/>
              </a:spcBef>
            </a:pPr>
            <a:r>
              <a:rPr lang="en-US" b="true" sz="1416">
                <a:solidFill>
                  <a:srgbClr val="000000"/>
                </a:solidFill>
                <a:latin typeface="Avenir Bold"/>
                <a:ea typeface="Avenir Bold"/>
                <a:cs typeface="Avenir Bold"/>
                <a:sym typeface="Avenir Bold"/>
              </a:rPr>
              <a:t>Attacks on energy infrastructure have already demonstrated their devastating potential. The Colonial Pipeline attack in 2021, attributed to the DarkSide ransomware group, disrupted fuel distribution across the U.S. East Coast, leading to panic buying, fuel shortages, and economic losses. Similarly, coordinated cyber operations against Ukrainian power grids in 2015 and 2016 (linked to Russian state actors) caused widespread blackouts and illustrated how digital sabotage can yield physical consequences.</a:t>
            </a:r>
          </a:p>
        </p:txBody>
      </p:sp>
      <p:grpSp>
        <p:nvGrpSpPr>
          <p:cNvPr name="Group 14" id="14"/>
          <p:cNvGrpSpPr/>
          <p:nvPr/>
        </p:nvGrpSpPr>
        <p:grpSpPr>
          <a:xfrm rot="0">
            <a:off x="8973" y="6569225"/>
            <a:ext cx="9753600" cy="754910"/>
            <a:chOff x="0" y="0"/>
            <a:chExt cx="13004800" cy="1006547"/>
          </a:xfrm>
        </p:grpSpPr>
        <p:grpSp>
          <p:nvGrpSpPr>
            <p:cNvPr name="Group 15" id="15"/>
            <p:cNvGrpSpPr/>
            <p:nvPr/>
          </p:nvGrpSpPr>
          <p:grpSpPr>
            <a:xfrm rot="0">
              <a:off x="0" y="0"/>
              <a:ext cx="13004800" cy="1006547"/>
              <a:chOff x="0" y="0"/>
              <a:chExt cx="3495470" cy="270543"/>
            </a:xfrm>
          </p:grpSpPr>
          <p:sp>
            <p:nvSpPr>
              <p:cNvPr name="Freeform 16" id="16"/>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17" id="17"/>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18" id="18"/>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9"/>
              <a:stretch>
                <a:fillRect l="0" t="-6263" r="0" b="-6263"/>
              </a:stretch>
            </a:blipFill>
          </p:spPr>
        </p:sp>
        <p:sp>
          <p:nvSpPr>
            <p:cNvPr name="Freeform 19" id="19"/>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10"/>
              <a:stretch>
                <a:fillRect l="0" t="-6263" r="0" b="-6263"/>
              </a:stretch>
            </a:blipFill>
          </p:spPr>
        </p:sp>
        <p:grpSp>
          <p:nvGrpSpPr>
            <p:cNvPr name="Group 20" id="20"/>
            <p:cNvGrpSpPr/>
            <p:nvPr/>
          </p:nvGrpSpPr>
          <p:grpSpPr>
            <a:xfrm rot="0">
              <a:off x="1748214" y="0"/>
              <a:ext cx="8787340" cy="1006547"/>
              <a:chOff x="0" y="0"/>
              <a:chExt cx="2361888" cy="270543"/>
            </a:xfrm>
          </p:grpSpPr>
          <p:sp>
            <p:nvSpPr>
              <p:cNvPr name="Freeform 21" id="21"/>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22" id="22"/>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23" id="23"/>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11"/>
              <a:stretch>
                <a:fillRect l="0" t="-6263" r="0" b="-6263"/>
              </a:stretch>
            </a:blipFill>
          </p:spPr>
        </p:sp>
        <p:sp>
          <p:nvSpPr>
            <p:cNvPr name="Freeform 24" id="24"/>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12"/>
              <a:stretch>
                <a:fillRect l="-807" t="-9330" r="0" b="-15070"/>
              </a:stretch>
            </a:blipFill>
          </p:spPr>
        </p:sp>
        <p:sp>
          <p:nvSpPr>
            <p:cNvPr name="Freeform 25" id="25"/>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13"/>
              <a:stretch>
                <a:fillRect l="0" t="-372" r="0" b="0"/>
              </a:stretch>
            </a:blipFill>
          </p:spPr>
        </p:sp>
        <p:sp>
          <p:nvSpPr>
            <p:cNvPr name="Freeform 26" id="26"/>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4"/>
              <a:stretch>
                <a:fillRect l="0" t="-6263" r="0" b="-6263"/>
              </a:stretch>
            </a:blipFill>
          </p:spPr>
        </p:sp>
        <p:sp>
          <p:nvSpPr>
            <p:cNvPr name="Freeform 27" id="27"/>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5"/>
              <a:stretch>
                <a:fillRect l="0" t="-6263" r="0" b="-6263"/>
              </a:stretch>
            </a:blip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17217" t="-1069" r="-17217" b="-1069"/>
            </a:stretch>
          </a:blipFill>
        </p:spPr>
      </p:sp>
      <p:sp>
        <p:nvSpPr>
          <p:cNvPr name="Freeform 3" id="3"/>
          <p:cNvSpPr/>
          <p:nvPr/>
        </p:nvSpPr>
        <p:spPr>
          <a:xfrm flipH="false" flipV="false" rot="0">
            <a:off x="184949" y="1887022"/>
            <a:ext cx="9383701" cy="3319484"/>
          </a:xfrm>
          <a:custGeom>
            <a:avLst/>
            <a:gdLst/>
            <a:ahLst/>
            <a:cxnLst/>
            <a:rect r="r" b="b" t="t" l="l"/>
            <a:pathLst>
              <a:path h="3319484" w="9383701">
                <a:moveTo>
                  <a:pt x="0" y="0"/>
                </a:moveTo>
                <a:lnTo>
                  <a:pt x="9383702" y="0"/>
                </a:lnTo>
                <a:lnTo>
                  <a:pt x="9383702" y="3319484"/>
                </a:lnTo>
                <a:lnTo>
                  <a:pt x="0" y="3319484"/>
                </a:lnTo>
                <a:lnTo>
                  <a:pt x="0" y="0"/>
                </a:lnTo>
                <a:close/>
              </a:path>
            </a:pathLst>
          </a:custGeom>
          <a:blipFill>
            <a:blip r:embed="rId3"/>
            <a:stretch>
              <a:fillRect l="0" t="0" r="0" b="0"/>
            </a:stretch>
          </a:blipFill>
        </p:spPr>
      </p:sp>
      <p:grpSp>
        <p:nvGrpSpPr>
          <p:cNvPr name="Group 4" id="4"/>
          <p:cNvGrpSpPr/>
          <p:nvPr/>
        </p:nvGrpSpPr>
        <p:grpSpPr>
          <a:xfrm rot="0">
            <a:off x="41860" y="215756"/>
            <a:ext cx="9669879" cy="6662015"/>
            <a:chOff x="0" y="0"/>
            <a:chExt cx="12893172" cy="8882686"/>
          </a:xfrm>
        </p:grpSpPr>
        <p:sp>
          <p:nvSpPr>
            <p:cNvPr name="Freeform 5" id="5"/>
            <p:cNvSpPr/>
            <p:nvPr/>
          </p:nvSpPr>
          <p:spPr>
            <a:xfrm flipH="true" flipV="false" rot="-10800000">
              <a:off x="9396969" y="0"/>
              <a:ext cx="3496203" cy="2833076"/>
            </a:xfrm>
            <a:custGeom>
              <a:avLst/>
              <a:gdLst/>
              <a:ahLst/>
              <a:cxnLst/>
              <a:rect r="r" b="b" t="t" l="l"/>
              <a:pathLst>
                <a:path h="2833076" w="3496203">
                  <a:moveTo>
                    <a:pt x="3496203" y="0"/>
                  </a:moveTo>
                  <a:lnTo>
                    <a:pt x="0" y="0"/>
                  </a:lnTo>
                  <a:lnTo>
                    <a:pt x="0" y="2833076"/>
                  </a:lnTo>
                  <a:lnTo>
                    <a:pt x="3496203" y="2833076"/>
                  </a:lnTo>
                  <a:lnTo>
                    <a:pt x="3496203" y="0"/>
                  </a:lnTo>
                  <a:close/>
                </a:path>
              </a:pathLst>
            </a:custGeom>
            <a:blipFill>
              <a:blip r:embed="rId4"/>
              <a:stretch>
                <a:fillRect l="0" t="-288" r="0" b="-288"/>
              </a:stretch>
            </a:blipFill>
          </p:spPr>
        </p:sp>
        <p:sp>
          <p:nvSpPr>
            <p:cNvPr name="Freeform 6" id="6"/>
            <p:cNvSpPr/>
            <p:nvPr/>
          </p:nvSpPr>
          <p:spPr>
            <a:xfrm flipH="false" flipV="false" rot="0">
              <a:off x="4772939" y="360032"/>
              <a:ext cx="3990088" cy="838708"/>
            </a:xfrm>
            <a:custGeom>
              <a:avLst/>
              <a:gdLst/>
              <a:ahLst/>
              <a:cxnLst/>
              <a:rect r="r" b="b" t="t" l="l"/>
              <a:pathLst>
                <a:path h="838708" w="3990088">
                  <a:moveTo>
                    <a:pt x="0" y="0"/>
                  </a:moveTo>
                  <a:lnTo>
                    <a:pt x="3990088" y="0"/>
                  </a:lnTo>
                  <a:lnTo>
                    <a:pt x="3990088" y="838708"/>
                  </a:lnTo>
                  <a:lnTo>
                    <a:pt x="0" y="838708"/>
                  </a:lnTo>
                  <a:lnTo>
                    <a:pt x="0" y="0"/>
                  </a:lnTo>
                  <a:close/>
                </a:path>
              </a:pathLst>
            </a:custGeom>
            <a:blipFill>
              <a:blip r:embed="rId5"/>
              <a:stretch>
                <a:fillRect l="0" t="-288" r="0" b="-288"/>
              </a:stretch>
            </a:blipFill>
          </p:spPr>
        </p:sp>
        <p:sp>
          <p:nvSpPr>
            <p:cNvPr name="Freeform 7" id="7"/>
            <p:cNvSpPr/>
            <p:nvPr/>
          </p:nvSpPr>
          <p:spPr>
            <a:xfrm flipH="false" flipV="false" rot="0">
              <a:off x="0" y="378766"/>
              <a:ext cx="3132933" cy="819974"/>
            </a:xfrm>
            <a:custGeom>
              <a:avLst/>
              <a:gdLst/>
              <a:ahLst/>
              <a:cxnLst/>
              <a:rect r="r" b="b" t="t" l="l"/>
              <a:pathLst>
                <a:path h="819974" w="3132933">
                  <a:moveTo>
                    <a:pt x="0" y="0"/>
                  </a:moveTo>
                  <a:lnTo>
                    <a:pt x="3132933" y="0"/>
                  </a:lnTo>
                  <a:lnTo>
                    <a:pt x="3132933" y="819974"/>
                  </a:lnTo>
                  <a:lnTo>
                    <a:pt x="0" y="819974"/>
                  </a:lnTo>
                  <a:lnTo>
                    <a:pt x="0" y="0"/>
                  </a:lnTo>
                  <a:close/>
                </a:path>
              </a:pathLst>
            </a:custGeom>
            <a:blipFill>
              <a:blip r:embed="rId6"/>
              <a:stretch>
                <a:fillRect l="-9828" t="-118313" r="-12357" b="-129361"/>
              </a:stretch>
            </a:blipFill>
          </p:spPr>
        </p:sp>
        <p:sp>
          <p:nvSpPr>
            <p:cNvPr name="TextBox 8" id="8"/>
            <p:cNvSpPr txBox="true"/>
            <p:nvPr/>
          </p:nvSpPr>
          <p:spPr>
            <a:xfrm rot="0">
              <a:off x="7532468" y="6652317"/>
              <a:ext cx="3693651" cy="339394"/>
            </a:xfrm>
            <a:prstGeom prst="rect">
              <a:avLst/>
            </a:prstGeom>
          </p:spPr>
          <p:txBody>
            <a:bodyPr anchor="t" rtlCol="false" tIns="0" lIns="0" bIns="0" rIns="0">
              <a:spAutoFit/>
            </a:bodyPr>
            <a:lstStyle/>
            <a:p>
              <a:pPr algn="ctr">
                <a:lnSpc>
                  <a:spcPts val="1982"/>
                </a:lnSpc>
                <a:spcBef>
                  <a:spcPct val="0"/>
                </a:spcBef>
              </a:pPr>
              <a:r>
                <a:rPr lang="en-US" b="true" sz="1416">
                  <a:solidFill>
                    <a:srgbClr val="FBFDFE"/>
                  </a:solidFill>
                  <a:latin typeface="Avenir Bold"/>
                  <a:ea typeface="Avenir Bold"/>
                  <a:cs typeface="Avenir Bold"/>
                  <a:sym typeface="Avenir Bold"/>
                </a:rPr>
                <a:t>4.Lorem ipsumLorem ipsum</a:t>
              </a:r>
            </a:p>
          </p:txBody>
        </p:sp>
        <p:sp>
          <p:nvSpPr>
            <p:cNvPr name="TextBox 9" id="9"/>
            <p:cNvSpPr txBox="true"/>
            <p:nvPr/>
          </p:nvSpPr>
          <p:spPr>
            <a:xfrm rot="0">
              <a:off x="7556990" y="7125061"/>
              <a:ext cx="4715139" cy="339394"/>
            </a:xfrm>
            <a:prstGeom prst="rect">
              <a:avLst/>
            </a:prstGeom>
          </p:spPr>
          <p:txBody>
            <a:bodyPr anchor="t" rtlCol="false" tIns="0" lIns="0" bIns="0" rIns="0">
              <a:spAutoFit/>
            </a:bodyPr>
            <a:lstStyle/>
            <a:p>
              <a:pPr algn="l">
                <a:lnSpc>
                  <a:spcPts val="1982"/>
                </a:lnSpc>
                <a:spcBef>
                  <a:spcPct val="0"/>
                </a:spcBef>
              </a:pPr>
              <a:r>
                <a:rPr lang="en-US" b="true" sz="1416">
                  <a:solidFill>
                    <a:srgbClr val="FBFDFE"/>
                  </a:solidFill>
                  <a:latin typeface="Avenir Bold"/>
                  <a:ea typeface="Avenir Bold"/>
                  <a:cs typeface="Avenir Bold"/>
                  <a:sym typeface="Avenir Bold"/>
                </a:rPr>
                <a:t>5. Lorem ipsumLorem ipsum</a:t>
              </a:r>
            </a:p>
          </p:txBody>
        </p:sp>
        <p:sp>
          <p:nvSpPr>
            <p:cNvPr name="TextBox 10" id="10"/>
            <p:cNvSpPr txBox="true"/>
            <p:nvPr/>
          </p:nvSpPr>
          <p:spPr>
            <a:xfrm rot="0">
              <a:off x="7556990" y="7597805"/>
              <a:ext cx="4699503" cy="339394"/>
            </a:xfrm>
            <a:prstGeom prst="rect">
              <a:avLst/>
            </a:prstGeom>
          </p:spPr>
          <p:txBody>
            <a:bodyPr anchor="t" rtlCol="false" tIns="0" lIns="0" bIns="0" rIns="0">
              <a:spAutoFit/>
            </a:bodyPr>
            <a:lstStyle/>
            <a:p>
              <a:pPr algn="ctr">
                <a:lnSpc>
                  <a:spcPts val="1982"/>
                </a:lnSpc>
                <a:spcBef>
                  <a:spcPct val="0"/>
                </a:spcBef>
              </a:pPr>
              <a:r>
                <a:rPr lang="en-US" b="true" sz="1416">
                  <a:solidFill>
                    <a:srgbClr val="FBFDFE"/>
                  </a:solidFill>
                  <a:latin typeface="Avenir Bold"/>
                  <a:ea typeface="Avenir Bold"/>
                  <a:cs typeface="Avenir Bold"/>
                  <a:sym typeface="Avenir Bold"/>
                </a:rPr>
                <a:t>6. Lorem ipsumLorem ipsum</a:t>
              </a:r>
            </a:p>
          </p:txBody>
        </p:sp>
        <p:sp>
          <p:nvSpPr>
            <p:cNvPr name="TextBox 11" id="11"/>
            <p:cNvSpPr txBox="true"/>
            <p:nvPr/>
          </p:nvSpPr>
          <p:spPr>
            <a:xfrm rot="0">
              <a:off x="7581512" y="8070548"/>
              <a:ext cx="1604035" cy="339394"/>
            </a:xfrm>
            <a:prstGeom prst="rect">
              <a:avLst/>
            </a:prstGeom>
          </p:spPr>
          <p:txBody>
            <a:bodyPr anchor="t" rtlCol="false" tIns="0" lIns="0" bIns="0" rIns="0">
              <a:spAutoFit/>
            </a:bodyPr>
            <a:lstStyle/>
            <a:p>
              <a:pPr algn="ctr">
                <a:lnSpc>
                  <a:spcPts val="1982"/>
                </a:lnSpc>
                <a:spcBef>
                  <a:spcPct val="0"/>
                </a:spcBef>
              </a:pPr>
              <a:r>
                <a:rPr lang="en-US" b="true" sz="1416">
                  <a:solidFill>
                    <a:srgbClr val="FBFDFE"/>
                  </a:solidFill>
                  <a:latin typeface="Avenir Bold"/>
                  <a:ea typeface="Avenir Bold"/>
                  <a:cs typeface="Avenir Bold"/>
                  <a:sym typeface="Avenir Bold"/>
                </a:rPr>
                <a:t>7. Lorem</a:t>
              </a:r>
              <a:r>
                <a:rPr lang="en-US" b="true" sz="1416">
                  <a:solidFill>
                    <a:srgbClr val="FBFDFE"/>
                  </a:solidFill>
                  <a:latin typeface="Avenir Bold"/>
                  <a:ea typeface="Avenir Bold"/>
                  <a:cs typeface="Avenir Bold"/>
                  <a:sym typeface="Avenir Bold"/>
                </a:rPr>
                <a:t> </a:t>
              </a:r>
            </a:p>
          </p:txBody>
        </p:sp>
        <p:sp>
          <p:nvSpPr>
            <p:cNvPr name="TextBox 12" id="12"/>
            <p:cNvSpPr txBox="true"/>
            <p:nvPr/>
          </p:nvSpPr>
          <p:spPr>
            <a:xfrm rot="0">
              <a:off x="7581512" y="8543292"/>
              <a:ext cx="3837712" cy="339394"/>
            </a:xfrm>
            <a:prstGeom prst="rect">
              <a:avLst/>
            </a:prstGeom>
          </p:spPr>
          <p:txBody>
            <a:bodyPr anchor="t" rtlCol="false" tIns="0" lIns="0" bIns="0" rIns="0">
              <a:spAutoFit/>
            </a:bodyPr>
            <a:lstStyle/>
            <a:p>
              <a:pPr algn="l">
                <a:lnSpc>
                  <a:spcPts val="1982"/>
                </a:lnSpc>
                <a:spcBef>
                  <a:spcPct val="0"/>
                </a:spcBef>
              </a:pPr>
              <a:r>
                <a:rPr lang="en-US" b="true" sz="1416">
                  <a:solidFill>
                    <a:srgbClr val="FBFDFE"/>
                  </a:solidFill>
                  <a:latin typeface="Avenir Bold"/>
                  <a:ea typeface="Avenir Bold"/>
                  <a:cs typeface="Avenir Bold"/>
                  <a:sym typeface="Avenir Bold"/>
                </a:rPr>
                <a:t>8. Lorem ipsumLorem ipsum</a:t>
              </a:r>
            </a:p>
          </p:txBody>
        </p:sp>
        <p:sp>
          <p:nvSpPr>
            <p:cNvPr name="TextBox 13" id="13"/>
            <p:cNvSpPr txBox="true"/>
            <p:nvPr/>
          </p:nvSpPr>
          <p:spPr>
            <a:xfrm rot="0">
              <a:off x="450570" y="5825337"/>
              <a:ext cx="1475704" cy="339394"/>
            </a:xfrm>
            <a:prstGeom prst="rect">
              <a:avLst/>
            </a:prstGeom>
          </p:spPr>
          <p:txBody>
            <a:bodyPr anchor="t" rtlCol="false" tIns="0" lIns="0" bIns="0" rIns="0">
              <a:spAutoFit/>
            </a:bodyPr>
            <a:lstStyle/>
            <a:p>
              <a:pPr algn="ctr">
                <a:lnSpc>
                  <a:spcPts val="1982"/>
                </a:lnSpc>
                <a:spcBef>
                  <a:spcPct val="0"/>
                </a:spcBef>
              </a:pPr>
            </a:p>
          </p:txBody>
        </p:sp>
      </p:grpSp>
      <p:sp>
        <p:nvSpPr>
          <p:cNvPr name="TextBox 14" id="14"/>
          <p:cNvSpPr txBox="true"/>
          <p:nvPr/>
        </p:nvSpPr>
        <p:spPr>
          <a:xfrm rot="0">
            <a:off x="0" y="1383869"/>
            <a:ext cx="9022080" cy="469494"/>
          </a:xfrm>
          <a:prstGeom prst="rect">
            <a:avLst/>
          </a:prstGeom>
        </p:spPr>
        <p:txBody>
          <a:bodyPr anchor="t" rtlCol="false" tIns="0" lIns="0" bIns="0" rIns="0">
            <a:spAutoFit/>
          </a:bodyPr>
          <a:lstStyle/>
          <a:p>
            <a:pPr algn="ctr">
              <a:lnSpc>
                <a:spcPts val="3522"/>
              </a:lnSpc>
              <a:spcBef>
                <a:spcPct val="0"/>
              </a:spcBef>
            </a:pPr>
            <a:r>
              <a:rPr lang="en-US" b="true" sz="2516">
                <a:solidFill>
                  <a:srgbClr val="014D80"/>
                </a:solidFill>
                <a:latin typeface="Avenir Bold"/>
                <a:ea typeface="Avenir Bold"/>
                <a:cs typeface="Avenir Bold"/>
                <a:sym typeface="Avenir Bold"/>
              </a:rPr>
              <a:t>Intelligence-Based Strategies for Supply Chain Protection</a:t>
            </a:r>
          </a:p>
        </p:txBody>
      </p:sp>
      <p:sp>
        <p:nvSpPr>
          <p:cNvPr name="TextBox 15" id="15"/>
          <p:cNvSpPr txBox="true"/>
          <p:nvPr/>
        </p:nvSpPr>
        <p:spPr>
          <a:xfrm rot="0">
            <a:off x="454429" y="5449977"/>
            <a:ext cx="8844742" cy="1011783"/>
          </a:xfrm>
          <a:prstGeom prst="rect">
            <a:avLst/>
          </a:prstGeom>
        </p:spPr>
        <p:txBody>
          <a:bodyPr anchor="t" rtlCol="false" tIns="0" lIns="0" bIns="0" rIns="0">
            <a:spAutoFit/>
          </a:bodyPr>
          <a:lstStyle/>
          <a:p>
            <a:pPr algn="just">
              <a:lnSpc>
                <a:spcPts val="1982"/>
              </a:lnSpc>
              <a:spcBef>
                <a:spcPct val="0"/>
              </a:spcBef>
            </a:pPr>
            <a:r>
              <a:rPr lang="en-US" b="true" sz="1416">
                <a:solidFill>
                  <a:srgbClr val="016EB5"/>
                </a:solidFill>
                <a:latin typeface="Avenir Bold"/>
                <a:ea typeface="Avenir Bold"/>
                <a:cs typeface="Avenir Bold"/>
                <a:sym typeface="Avenir Bold"/>
              </a:rPr>
              <a:t>Intelligence plays a fundamental role in protecting the supply chain, not only in identifying threats but also in implementing effective strategies to mitigate risks. The collection and analysis of Cyber Threat Intelligence (CTI) can help anticipate potential attacks and strengthen security in critical sectors such as pharmaceuticals and technology.</a:t>
            </a:r>
          </a:p>
        </p:txBody>
      </p:sp>
      <p:grpSp>
        <p:nvGrpSpPr>
          <p:cNvPr name="Group 16" id="16"/>
          <p:cNvGrpSpPr/>
          <p:nvPr/>
        </p:nvGrpSpPr>
        <p:grpSpPr>
          <a:xfrm rot="0">
            <a:off x="-5488" y="6519366"/>
            <a:ext cx="9753600" cy="754910"/>
            <a:chOff x="0" y="0"/>
            <a:chExt cx="13004800" cy="1006547"/>
          </a:xfrm>
        </p:grpSpPr>
        <p:grpSp>
          <p:nvGrpSpPr>
            <p:cNvPr name="Group 17" id="17"/>
            <p:cNvGrpSpPr/>
            <p:nvPr/>
          </p:nvGrpSpPr>
          <p:grpSpPr>
            <a:xfrm rot="0">
              <a:off x="0" y="0"/>
              <a:ext cx="13004800" cy="1006547"/>
              <a:chOff x="0" y="0"/>
              <a:chExt cx="3495470" cy="270543"/>
            </a:xfrm>
          </p:grpSpPr>
          <p:sp>
            <p:nvSpPr>
              <p:cNvPr name="Freeform 18" id="18"/>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19" id="19"/>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20" id="20"/>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7"/>
              <a:stretch>
                <a:fillRect l="0" t="-6263" r="0" b="-6263"/>
              </a:stretch>
            </a:blipFill>
          </p:spPr>
        </p:sp>
        <p:sp>
          <p:nvSpPr>
            <p:cNvPr name="Freeform 21" id="21"/>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8"/>
              <a:stretch>
                <a:fillRect l="0" t="-6263" r="0" b="-6263"/>
              </a:stretch>
            </a:blipFill>
          </p:spPr>
        </p:sp>
        <p:grpSp>
          <p:nvGrpSpPr>
            <p:cNvPr name="Group 22" id="22"/>
            <p:cNvGrpSpPr/>
            <p:nvPr/>
          </p:nvGrpSpPr>
          <p:grpSpPr>
            <a:xfrm rot="0">
              <a:off x="1748214" y="0"/>
              <a:ext cx="8787340" cy="1006547"/>
              <a:chOff x="0" y="0"/>
              <a:chExt cx="2361888" cy="270543"/>
            </a:xfrm>
          </p:grpSpPr>
          <p:sp>
            <p:nvSpPr>
              <p:cNvPr name="Freeform 23" id="23"/>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24" id="24"/>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25" id="25"/>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9"/>
              <a:stretch>
                <a:fillRect l="0" t="-6263" r="0" b="-6263"/>
              </a:stretch>
            </a:blipFill>
          </p:spPr>
        </p:sp>
        <p:sp>
          <p:nvSpPr>
            <p:cNvPr name="Freeform 26" id="26"/>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10"/>
              <a:stretch>
                <a:fillRect l="-807" t="-9330" r="0" b="-15070"/>
              </a:stretch>
            </a:blipFill>
          </p:spPr>
        </p:sp>
        <p:sp>
          <p:nvSpPr>
            <p:cNvPr name="Freeform 27" id="27"/>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11"/>
              <a:stretch>
                <a:fillRect l="0" t="-372" r="0" b="0"/>
              </a:stretch>
            </a:blipFill>
          </p:spPr>
        </p:sp>
        <p:sp>
          <p:nvSpPr>
            <p:cNvPr name="Freeform 28" id="28"/>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2"/>
              <a:stretch>
                <a:fillRect l="0" t="-6263" r="0" b="-6263"/>
              </a:stretch>
            </a:blipFill>
          </p:spPr>
        </p:sp>
        <p:sp>
          <p:nvSpPr>
            <p:cNvPr name="Freeform 29" id="29"/>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3"/>
              <a:stretch>
                <a:fillRect l="0" t="-6263" r="0" b="-6263"/>
              </a:stretch>
            </a:blip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98328" y="303883"/>
            <a:ext cx="2975416" cy="629031"/>
          </a:xfrm>
          <a:custGeom>
            <a:avLst/>
            <a:gdLst/>
            <a:ahLst/>
            <a:cxnLst/>
            <a:rect r="r" b="b" t="t" l="l"/>
            <a:pathLst>
              <a:path h="629031" w="2975416">
                <a:moveTo>
                  <a:pt x="0" y="0"/>
                </a:moveTo>
                <a:lnTo>
                  <a:pt x="2975416" y="0"/>
                </a:lnTo>
                <a:lnTo>
                  <a:pt x="2975416" y="629031"/>
                </a:lnTo>
                <a:lnTo>
                  <a:pt x="0" y="629031"/>
                </a:lnTo>
                <a:lnTo>
                  <a:pt x="0" y="0"/>
                </a:lnTo>
                <a:close/>
              </a:path>
            </a:pathLst>
          </a:custGeom>
          <a:blipFill>
            <a:blip r:embed="rId2"/>
            <a:stretch>
              <a:fillRect l="0" t="0" r="0" b="0"/>
            </a:stretch>
          </a:blipFill>
        </p:spPr>
      </p:sp>
      <p:sp>
        <p:nvSpPr>
          <p:cNvPr name="Freeform 3" id="3"/>
          <p:cNvSpPr/>
          <p:nvPr/>
        </p:nvSpPr>
        <p:spPr>
          <a:xfrm flipH="false" flipV="false" rot="0">
            <a:off x="139139" y="317933"/>
            <a:ext cx="2336233" cy="614981"/>
          </a:xfrm>
          <a:custGeom>
            <a:avLst/>
            <a:gdLst/>
            <a:ahLst/>
            <a:cxnLst/>
            <a:rect r="r" b="b" t="t" l="l"/>
            <a:pathLst>
              <a:path h="614981" w="2336233">
                <a:moveTo>
                  <a:pt x="0" y="0"/>
                </a:moveTo>
                <a:lnTo>
                  <a:pt x="2336233" y="0"/>
                </a:lnTo>
                <a:lnTo>
                  <a:pt x="2336233" y="614981"/>
                </a:lnTo>
                <a:lnTo>
                  <a:pt x="0" y="614981"/>
                </a:lnTo>
                <a:lnTo>
                  <a:pt x="0" y="0"/>
                </a:lnTo>
                <a:close/>
              </a:path>
            </a:pathLst>
          </a:custGeom>
          <a:blipFill>
            <a:blip r:embed="rId3"/>
            <a:stretch>
              <a:fillRect l="-10173" t="-118313" r="-12716" b="-129361"/>
            </a:stretch>
          </a:blipFill>
        </p:spPr>
      </p:sp>
      <p:sp>
        <p:nvSpPr>
          <p:cNvPr name="Freeform 4" id="4"/>
          <p:cNvSpPr/>
          <p:nvPr/>
        </p:nvSpPr>
        <p:spPr>
          <a:xfrm flipH="false" flipV="false" rot="0">
            <a:off x="153600" y="1470506"/>
            <a:ext cx="9464345" cy="3004930"/>
          </a:xfrm>
          <a:custGeom>
            <a:avLst/>
            <a:gdLst/>
            <a:ahLst/>
            <a:cxnLst/>
            <a:rect r="r" b="b" t="t" l="l"/>
            <a:pathLst>
              <a:path h="3004930" w="9464345">
                <a:moveTo>
                  <a:pt x="0" y="0"/>
                </a:moveTo>
                <a:lnTo>
                  <a:pt x="9464346" y="0"/>
                </a:lnTo>
                <a:lnTo>
                  <a:pt x="9464346" y="3004929"/>
                </a:lnTo>
                <a:lnTo>
                  <a:pt x="0" y="3004929"/>
                </a:lnTo>
                <a:lnTo>
                  <a:pt x="0" y="0"/>
                </a:lnTo>
                <a:close/>
              </a:path>
            </a:pathLst>
          </a:custGeom>
          <a:blipFill>
            <a:blip r:embed="rId4"/>
            <a:stretch>
              <a:fillRect l="0" t="0" r="0" b="0"/>
            </a:stretch>
          </a:blipFill>
        </p:spPr>
      </p:sp>
      <p:sp>
        <p:nvSpPr>
          <p:cNvPr name="Freeform 5" id="5"/>
          <p:cNvSpPr/>
          <p:nvPr/>
        </p:nvSpPr>
        <p:spPr>
          <a:xfrm flipH="true" flipV="false" rot="-10800000">
            <a:off x="7146475" y="33859"/>
            <a:ext cx="2607125" cy="2124807"/>
          </a:xfrm>
          <a:custGeom>
            <a:avLst/>
            <a:gdLst/>
            <a:ahLst/>
            <a:cxnLst/>
            <a:rect r="r" b="b" t="t" l="l"/>
            <a:pathLst>
              <a:path h="2124807" w="2607125">
                <a:moveTo>
                  <a:pt x="2607125" y="0"/>
                </a:moveTo>
                <a:lnTo>
                  <a:pt x="0" y="0"/>
                </a:lnTo>
                <a:lnTo>
                  <a:pt x="0" y="2124806"/>
                </a:lnTo>
                <a:lnTo>
                  <a:pt x="2607125" y="2124806"/>
                </a:lnTo>
                <a:lnTo>
                  <a:pt x="2607125" y="0"/>
                </a:lnTo>
                <a:close/>
              </a:path>
            </a:pathLst>
          </a:custGeom>
          <a:blipFill>
            <a:blip r:embed="rId5"/>
            <a:stretch>
              <a:fillRect l="0" t="0" r="0" b="0"/>
            </a:stretch>
          </a:blipFill>
        </p:spPr>
      </p:sp>
      <p:sp>
        <p:nvSpPr>
          <p:cNvPr name="TextBox 6" id="6"/>
          <p:cNvSpPr txBox="true"/>
          <p:nvPr/>
        </p:nvSpPr>
        <p:spPr>
          <a:xfrm rot="0">
            <a:off x="139139" y="1001012"/>
            <a:ext cx="9022080" cy="469494"/>
          </a:xfrm>
          <a:prstGeom prst="rect">
            <a:avLst/>
          </a:prstGeom>
        </p:spPr>
        <p:txBody>
          <a:bodyPr anchor="t" rtlCol="false" tIns="0" lIns="0" bIns="0" rIns="0">
            <a:spAutoFit/>
          </a:bodyPr>
          <a:lstStyle/>
          <a:p>
            <a:pPr algn="ctr">
              <a:lnSpc>
                <a:spcPts val="3522"/>
              </a:lnSpc>
              <a:spcBef>
                <a:spcPct val="0"/>
              </a:spcBef>
            </a:pPr>
            <a:r>
              <a:rPr lang="en-US" b="true" sz="2516">
                <a:solidFill>
                  <a:srgbClr val="014D80"/>
                </a:solidFill>
                <a:latin typeface="Avenir Bold"/>
                <a:ea typeface="Avenir Bold"/>
                <a:cs typeface="Avenir Bold"/>
                <a:sym typeface="Avenir Bold"/>
              </a:rPr>
              <a:t>Cyb</a:t>
            </a:r>
            <a:r>
              <a:rPr lang="en-US" b="true" sz="2516">
                <a:solidFill>
                  <a:srgbClr val="014D80"/>
                </a:solidFill>
                <a:latin typeface="Avenir Bold"/>
                <a:ea typeface="Avenir Bold"/>
                <a:cs typeface="Avenir Bold"/>
                <a:sym typeface="Avenir Bold"/>
              </a:rPr>
              <a:t>erattacks on the Supply Chain</a:t>
            </a:r>
          </a:p>
        </p:txBody>
      </p:sp>
      <p:sp>
        <p:nvSpPr>
          <p:cNvPr name="TextBox 7" id="7"/>
          <p:cNvSpPr txBox="true"/>
          <p:nvPr/>
        </p:nvSpPr>
        <p:spPr>
          <a:xfrm rot="0">
            <a:off x="188771" y="4488102"/>
            <a:ext cx="4521625" cy="2081123"/>
          </a:xfrm>
          <a:prstGeom prst="rect">
            <a:avLst/>
          </a:prstGeom>
        </p:spPr>
        <p:txBody>
          <a:bodyPr anchor="t" rtlCol="false" tIns="0" lIns="0" bIns="0" rIns="0">
            <a:spAutoFit/>
          </a:bodyPr>
          <a:lstStyle/>
          <a:p>
            <a:pPr algn="just">
              <a:lnSpc>
                <a:spcPts val="1842"/>
              </a:lnSpc>
              <a:spcBef>
                <a:spcPct val="0"/>
              </a:spcBef>
            </a:pPr>
            <a:r>
              <a:rPr lang="en-US" b="true" sz="1316">
                <a:solidFill>
                  <a:srgbClr val="014D80"/>
                </a:solidFill>
                <a:latin typeface="Avenir Bold"/>
                <a:ea typeface="Avenir Bold"/>
                <a:cs typeface="Avenir Bold"/>
                <a:sym typeface="Avenir Bold"/>
              </a:rPr>
              <a:t>The Spotlight Report - Cyber-attacks: the Apex of Crime-as-a-Service by Europol identifies cyberattacks as one of the most critical threats to the supply chain. Among the main risks are ransomware attacks, which have affected key sectors such as manufacturing and logistics. Distributed Denial-of-Service (DDoS) attacks have also increased, particularly in Europe, where pro-Russian groups have targeted critical infrastructure in response to international sanctions.</a:t>
            </a:r>
          </a:p>
        </p:txBody>
      </p:sp>
      <p:sp>
        <p:nvSpPr>
          <p:cNvPr name="TextBox 8" id="8"/>
          <p:cNvSpPr txBox="true"/>
          <p:nvPr/>
        </p:nvSpPr>
        <p:spPr>
          <a:xfrm rot="0">
            <a:off x="5020060" y="4488102"/>
            <a:ext cx="4562715" cy="1754733"/>
          </a:xfrm>
          <a:prstGeom prst="rect">
            <a:avLst/>
          </a:prstGeom>
        </p:spPr>
        <p:txBody>
          <a:bodyPr anchor="t" rtlCol="false" tIns="0" lIns="0" bIns="0" rIns="0">
            <a:spAutoFit/>
          </a:bodyPr>
          <a:lstStyle/>
          <a:p>
            <a:pPr algn="just">
              <a:lnSpc>
                <a:spcPts val="1982"/>
              </a:lnSpc>
              <a:spcBef>
                <a:spcPct val="0"/>
              </a:spcBef>
            </a:pPr>
            <a:r>
              <a:rPr lang="en-US" b="true" sz="1416">
                <a:solidFill>
                  <a:srgbClr val="014D80"/>
                </a:solidFill>
                <a:latin typeface="Avenir Bold"/>
                <a:ea typeface="Avenir Bold"/>
                <a:cs typeface="Avenir Bold"/>
                <a:sym typeface="Avenir Bold"/>
              </a:rPr>
              <a:t>The report highlights how attackers use initial access techniques such as phishing and exploiting vulnerabilities in VPN and RDP software, compromising logistics infrastructure. Additionally, the use of dropper-as-a-service enables malware introduction into enterprise systems, facilitating data extraction or file encryption to demand ransoms.</a:t>
            </a:r>
          </a:p>
        </p:txBody>
      </p:sp>
      <p:grpSp>
        <p:nvGrpSpPr>
          <p:cNvPr name="Group 9" id="9"/>
          <p:cNvGrpSpPr/>
          <p:nvPr/>
        </p:nvGrpSpPr>
        <p:grpSpPr>
          <a:xfrm rot="0">
            <a:off x="8973" y="6569225"/>
            <a:ext cx="9753600" cy="754910"/>
            <a:chOff x="0" y="0"/>
            <a:chExt cx="13004800" cy="1006547"/>
          </a:xfrm>
        </p:grpSpPr>
        <p:grpSp>
          <p:nvGrpSpPr>
            <p:cNvPr name="Group 10" id="10"/>
            <p:cNvGrpSpPr/>
            <p:nvPr/>
          </p:nvGrpSpPr>
          <p:grpSpPr>
            <a:xfrm rot="0">
              <a:off x="0" y="0"/>
              <a:ext cx="13004800" cy="1006547"/>
              <a:chOff x="0" y="0"/>
              <a:chExt cx="3495470" cy="270543"/>
            </a:xfrm>
          </p:grpSpPr>
          <p:sp>
            <p:nvSpPr>
              <p:cNvPr name="Freeform 11" id="11"/>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12" id="12"/>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13" id="13"/>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6"/>
              <a:stretch>
                <a:fillRect l="0" t="-6263" r="0" b="-6263"/>
              </a:stretch>
            </a:blipFill>
          </p:spPr>
        </p:sp>
        <p:sp>
          <p:nvSpPr>
            <p:cNvPr name="Freeform 14" id="14"/>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7"/>
              <a:stretch>
                <a:fillRect l="0" t="-6263" r="0" b="-6263"/>
              </a:stretch>
            </a:blipFill>
          </p:spPr>
        </p:sp>
        <p:grpSp>
          <p:nvGrpSpPr>
            <p:cNvPr name="Group 15" id="15"/>
            <p:cNvGrpSpPr/>
            <p:nvPr/>
          </p:nvGrpSpPr>
          <p:grpSpPr>
            <a:xfrm rot="0">
              <a:off x="1748214" y="0"/>
              <a:ext cx="8787340" cy="1006547"/>
              <a:chOff x="0" y="0"/>
              <a:chExt cx="2361888" cy="270543"/>
            </a:xfrm>
          </p:grpSpPr>
          <p:sp>
            <p:nvSpPr>
              <p:cNvPr name="Freeform 16" id="16"/>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17" id="17"/>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18" id="18"/>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8"/>
              <a:stretch>
                <a:fillRect l="0" t="-6263" r="0" b="-6263"/>
              </a:stretch>
            </a:blipFill>
          </p:spPr>
        </p:sp>
        <p:sp>
          <p:nvSpPr>
            <p:cNvPr name="Freeform 19" id="19"/>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9"/>
              <a:stretch>
                <a:fillRect l="-807" t="-9330" r="0" b="-15070"/>
              </a:stretch>
            </a:blipFill>
          </p:spPr>
        </p:sp>
        <p:sp>
          <p:nvSpPr>
            <p:cNvPr name="Freeform 20" id="20"/>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10"/>
              <a:stretch>
                <a:fillRect l="0" t="-372" r="0" b="0"/>
              </a:stretch>
            </a:blipFill>
          </p:spPr>
        </p:sp>
        <p:sp>
          <p:nvSpPr>
            <p:cNvPr name="Freeform 21" id="21"/>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1"/>
              <a:stretch>
                <a:fillRect l="0" t="-6263" r="0" b="-6263"/>
              </a:stretch>
            </a:blipFill>
          </p:spPr>
        </p:sp>
        <p:sp>
          <p:nvSpPr>
            <p:cNvPr name="Freeform 22" id="22"/>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2"/>
              <a:stretch>
                <a:fillRect l="0" t="-6263" r="0" b="-6263"/>
              </a:stretch>
            </a:blip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9768" y="1969893"/>
            <a:ext cx="9234063" cy="2827932"/>
          </a:xfrm>
          <a:custGeom>
            <a:avLst/>
            <a:gdLst/>
            <a:ahLst/>
            <a:cxnLst/>
            <a:rect r="r" b="b" t="t" l="l"/>
            <a:pathLst>
              <a:path h="2827932" w="9234063">
                <a:moveTo>
                  <a:pt x="0" y="0"/>
                </a:moveTo>
                <a:lnTo>
                  <a:pt x="9234064" y="0"/>
                </a:lnTo>
                <a:lnTo>
                  <a:pt x="9234064" y="2827932"/>
                </a:lnTo>
                <a:lnTo>
                  <a:pt x="0" y="2827932"/>
                </a:lnTo>
                <a:lnTo>
                  <a:pt x="0" y="0"/>
                </a:lnTo>
                <a:close/>
              </a:path>
            </a:pathLst>
          </a:custGeom>
          <a:blipFill>
            <a:blip r:embed="rId2"/>
            <a:stretch>
              <a:fillRect l="0" t="0" r="0" b="0"/>
            </a:stretch>
          </a:blipFill>
        </p:spPr>
      </p:sp>
      <p:grpSp>
        <p:nvGrpSpPr>
          <p:cNvPr name="Group 3" id="3"/>
          <p:cNvGrpSpPr/>
          <p:nvPr/>
        </p:nvGrpSpPr>
        <p:grpSpPr>
          <a:xfrm rot="0">
            <a:off x="41860" y="215756"/>
            <a:ext cx="9669879" cy="6662015"/>
            <a:chOff x="0" y="0"/>
            <a:chExt cx="12893172" cy="8882686"/>
          </a:xfrm>
        </p:grpSpPr>
        <p:sp>
          <p:nvSpPr>
            <p:cNvPr name="Freeform 4" id="4"/>
            <p:cNvSpPr/>
            <p:nvPr/>
          </p:nvSpPr>
          <p:spPr>
            <a:xfrm flipH="true" flipV="false" rot="-10800000">
              <a:off x="9396969" y="0"/>
              <a:ext cx="3496203" cy="2833076"/>
            </a:xfrm>
            <a:custGeom>
              <a:avLst/>
              <a:gdLst/>
              <a:ahLst/>
              <a:cxnLst/>
              <a:rect r="r" b="b" t="t" l="l"/>
              <a:pathLst>
                <a:path h="2833076" w="3496203">
                  <a:moveTo>
                    <a:pt x="3496203" y="0"/>
                  </a:moveTo>
                  <a:lnTo>
                    <a:pt x="0" y="0"/>
                  </a:lnTo>
                  <a:lnTo>
                    <a:pt x="0" y="2833076"/>
                  </a:lnTo>
                  <a:lnTo>
                    <a:pt x="3496203" y="2833076"/>
                  </a:lnTo>
                  <a:lnTo>
                    <a:pt x="3496203" y="0"/>
                  </a:lnTo>
                  <a:close/>
                </a:path>
              </a:pathLst>
            </a:custGeom>
            <a:blipFill>
              <a:blip r:embed="rId3"/>
              <a:stretch>
                <a:fillRect l="0" t="-288" r="0" b="-288"/>
              </a:stretch>
            </a:blipFill>
          </p:spPr>
        </p:sp>
        <p:sp>
          <p:nvSpPr>
            <p:cNvPr name="Freeform 5" id="5"/>
            <p:cNvSpPr/>
            <p:nvPr/>
          </p:nvSpPr>
          <p:spPr>
            <a:xfrm flipH="false" flipV="false" rot="0">
              <a:off x="4772939" y="360032"/>
              <a:ext cx="3990088" cy="838708"/>
            </a:xfrm>
            <a:custGeom>
              <a:avLst/>
              <a:gdLst/>
              <a:ahLst/>
              <a:cxnLst/>
              <a:rect r="r" b="b" t="t" l="l"/>
              <a:pathLst>
                <a:path h="838708" w="3990088">
                  <a:moveTo>
                    <a:pt x="0" y="0"/>
                  </a:moveTo>
                  <a:lnTo>
                    <a:pt x="3990088" y="0"/>
                  </a:lnTo>
                  <a:lnTo>
                    <a:pt x="3990088" y="838708"/>
                  </a:lnTo>
                  <a:lnTo>
                    <a:pt x="0" y="838708"/>
                  </a:lnTo>
                  <a:lnTo>
                    <a:pt x="0" y="0"/>
                  </a:lnTo>
                  <a:close/>
                </a:path>
              </a:pathLst>
            </a:custGeom>
            <a:blipFill>
              <a:blip r:embed="rId4"/>
              <a:stretch>
                <a:fillRect l="0" t="-288" r="0" b="-288"/>
              </a:stretch>
            </a:blipFill>
          </p:spPr>
        </p:sp>
        <p:sp>
          <p:nvSpPr>
            <p:cNvPr name="Freeform 6" id="6"/>
            <p:cNvSpPr/>
            <p:nvPr/>
          </p:nvSpPr>
          <p:spPr>
            <a:xfrm flipH="false" flipV="false" rot="0">
              <a:off x="0" y="378766"/>
              <a:ext cx="3132933" cy="819974"/>
            </a:xfrm>
            <a:custGeom>
              <a:avLst/>
              <a:gdLst/>
              <a:ahLst/>
              <a:cxnLst/>
              <a:rect r="r" b="b" t="t" l="l"/>
              <a:pathLst>
                <a:path h="819974" w="3132933">
                  <a:moveTo>
                    <a:pt x="0" y="0"/>
                  </a:moveTo>
                  <a:lnTo>
                    <a:pt x="3132933" y="0"/>
                  </a:lnTo>
                  <a:lnTo>
                    <a:pt x="3132933" y="819974"/>
                  </a:lnTo>
                  <a:lnTo>
                    <a:pt x="0" y="819974"/>
                  </a:lnTo>
                  <a:lnTo>
                    <a:pt x="0" y="0"/>
                  </a:lnTo>
                  <a:close/>
                </a:path>
              </a:pathLst>
            </a:custGeom>
            <a:blipFill>
              <a:blip r:embed="rId5"/>
              <a:stretch>
                <a:fillRect l="-9828" t="-118313" r="-12357" b="-129361"/>
              </a:stretch>
            </a:blipFill>
          </p:spPr>
        </p:sp>
        <p:sp>
          <p:nvSpPr>
            <p:cNvPr name="TextBox 7" id="7"/>
            <p:cNvSpPr txBox="true"/>
            <p:nvPr/>
          </p:nvSpPr>
          <p:spPr>
            <a:xfrm rot="0">
              <a:off x="7532468" y="6652317"/>
              <a:ext cx="3693651" cy="339394"/>
            </a:xfrm>
            <a:prstGeom prst="rect">
              <a:avLst/>
            </a:prstGeom>
          </p:spPr>
          <p:txBody>
            <a:bodyPr anchor="t" rtlCol="false" tIns="0" lIns="0" bIns="0" rIns="0">
              <a:spAutoFit/>
            </a:bodyPr>
            <a:lstStyle/>
            <a:p>
              <a:pPr algn="ctr">
                <a:lnSpc>
                  <a:spcPts val="1982"/>
                </a:lnSpc>
                <a:spcBef>
                  <a:spcPct val="0"/>
                </a:spcBef>
              </a:pPr>
              <a:r>
                <a:rPr lang="en-US" b="true" sz="1416">
                  <a:solidFill>
                    <a:srgbClr val="FBFDFE"/>
                  </a:solidFill>
                  <a:latin typeface="Avenir Bold"/>
                  <a:ea typeface="Avenir Bold"/>
                  <a:cs typeface="Avenir Bold"/>
                  <a:sym typeface="Avenir Bold"/>
                </a:rPr>
                <a:t>4.Lorem ipsumLorem ipsum</a:t>
              </a:r>
            </a:p>
          </p:txBody>
        </p:sp>
        <p:sp>
          <p:nvSpPr>
            <p:cNvPr name="TextBox 8" id="8"/>
            <p:cNvSpPr txBox="true"/>
            <p:nvPr/>
          </p:nvSpPr>
          <p:spPr>
            <a:xfrm rot="0">
              <a:off x="7556990" y="7125061"/>
              <a:ext cx="4715139" cy="339394"/>
            </a:xfrm>
            <a:prstGeom prst="rect">
              <a:avLst/>
            </a:prstGeom>
          </p:spPr>
          <p:txBody>
            <a:bodyPr anchor="t" rtlCol="false" tIns="0" lIns="0" bIns="0" rIns="0">
              <a:spAutoFit/>
            </a:bodyPr>
            <a:lstStyle/>
            <a:p>
              <a:pPr algn="l">
                <a:lnSpc>
                  <a:spcPts val="1982"/>
                </a:lnSpc>
                <a:spcBef>
                  <a:spcPct val="0"/>
                </a:spcBef>
              </a:pPr>
              <a:r>
                <a:rPr lang="en-US" b="true" sz="1416">
                  <a:solidFill>
                    <a:srgbClr val="FBFDFE"/>
                  </a:solidFill>
                  <a:latin typeface="Avenir Bold"/>
                  <a:ea typeface="Avenir Bold"/>
                  <a:cs typeface="Avenir Bold"/>
                  <a:sym typeface="Avenir Bold"/>
                </a:rPr>
                <a:t>5. Lorem ipsumLorem ipsum</a:t>
              </a:r>
            </a:p>
          </p:txBody>
        </p:sp>
        <p:sp>
          <p:nvSpPr>
            <p:cNvPr name="TextBox 9" id="9"/>
            <p:cNvSpPr txBox="true"/>
            <p:nvPr/>
          </p:nvSpPr>
          <p:spPr>
            <a:xfrm rot="0">
              <a:off x="7556990" y="7597805"/>
              <a:ext cx="4699503" cy="339394"/>
            </a:xfrm>
            <a:prstGeom prst="rect">
              <a:avLst/>
            </a:prstGeom>
          </p:spPr>
          <p:txBody>
            <a:bodyPr anchor="t" rtlCol="false" tIns="0" lIns="0" bIns="0" rIns="0">
              <a:spAutoFit/>
            </a:bodyPr>
            <a:lstStyle/>
            <a:p>
              <a:pPr algn="ctr">
                <a:lnSpc>
                  <a:spcPts val="1982"/>
                </a:lnSpc>
                <a:spcBef>
                  <a:spcPct val="0"/>
                </a:spcBef>
              </a:pPr>
              <a:r>
                <a:rPr lang="en-US" b="true" sz="1416">
                  <a:solidFill>
                    <a:srgbClr val="FBFDFE"/>
                  </a:solidFill>
                  <a:latin typeface="Avenir Bold"/>
                  <a:ea typeface="Avenir Bold"/>
                  <a:cs typeface="Avenir Bold"/>
                  <a:sym typeface="Avenir Bold"/>
                </a:rPr>
                <a:t>6. Lorem ipsumLorem ipsum</a:t>
              </a:r>
            </a:p>
          </p:txBody>
        </p:sp>
        <p:sp>
          <p:nvSpPr>
            <p:cNvPr name="TextBox 10" id="10"/>
            <p:cNvSpPr txBox="true"/>
            <p:nvPr/>
          </p:nvSpPr>
          <p:spPr>
            <a:xfrm rot="0">
              <a:off x="7581512" y="8070548"/>
              <a:ext cx="1604035" cy="339394"/>
            </a:xfrm>
            <a:prstGeom prst="rect">
              <a:avLst/>
            </a:prstGeom>
          </p:spPr>
          <p:txBody>
            <a:bodyPr anchor="t" rtlCol="false" tIns="0" lIns="0" bIns="0" rIns="0">
              <a:spAutoFit/>
            </a:bodyPr>
            <a:lstStyle/>
            <a:p>
              <a:pPr algn="ctr">
                <a:lnSpc>
                  <a:spcPts val="1982"/>
                </a:lnSpc>
                <a:spcBef>
                  <a:spcPct val="0"/>
                </a:spcBef>
              </a:pPr>
              <a:r>
                <a:rPr lang="en-US" b="true" sz="1416">
                  <a:solidFill>
                    <a:srgbClr val="FBFDFE"/>
                  </a:solidFill>
                  <a:latin typeface="Avenir Bold"/>
                  <a:ea typeface="Avenir Bold"/>
                  <a:cs typeface="Avenir Bold"/>
                  <a:sym typeface="Avenir Bold"/>
                </a:rPr>
                <a:t>7. Lorem</a:t>
              </a:r>
              <a:r>
                <a:rPr lang="en-US" b="true" sz="1416">
                  <a:solidFill>
                    <a:srgbClr val="FBFDFE"/>
                  </a:solidFill>
                  <a:latin typeface="Avenir Bold"/>
                  <a:ea typeface="Avenir Bold"/>
                  <a:cs typeface="Avenir Bold"/>
                  <a:sym typeface="Avenir Bold"/>
                </a:rPr>
                <a:t> </a:t>
              </a:r>
            </a:p>
          </p:txBody>
        </p:sp>
        <p:sp>
          <p:nvSpPr>
            <p:cNvPr name="TextBox 11" id="11"/>
            <p:cNvSpPr txBox="true"/>
            <p:nvPr/>
          </p:nvSpPr>
          <p:spPr>
            <a:xfrm rot="0">
              <a:off x="7581512" y="8543292"/>
              <a:ext cx="3837712" cy="339394"/>
            </a:xfrm>
            <a:prstGeom prst="rect">
              <a:avLst/>
            </a:prstGeom>
          </p:spPr>
          <p:txBody>
            <a:bodyPr anchor="t" rtlCol="false" tIns="0" lIns="0" bIns="0" rIns="0">
              <a:spAutoFit/>
            </a:bodyPr>
            <a:lstStyle/>
            <a:p>
              <a:pPr algn="l">
                <a:lnSpc>
                  <a:spcPts val="1982"/>
                </a:lnSpc>
                <a:spcBef>
                  <a:spcPct val="0"/>
                </a:spcBef>
              </a:pPr>
              <a:r>
                <a:rPr lang="en-US" b="true" sz="1416">
                  <a:solidFill>
                    <a:srgbClr val="FBFDFE"/>
                  </a:solidFill>
                  <a:latin typeface="Avenir Bold"/>
                  <a:ea typeface="Avenir Bold"/>
                  <a:cs typeface="Avenir Bold"/>
                  <a:sym typeface="Avenir Bold"/>
                </a:rPr>
                <a:t>8. Lorem ipsumLorem ipsum</a:t>
              </a:r>
            </a:p>
          </p:txBody>
        </p:sp>
        <p:sp>
          <p:nvSpPr>
            <p:cNvPr name="TextBox 12" id="12"/>
            <p:cNvSpPr txBox="true"/>
            <p:nvPr/>
          </p:nvSpPr>
          <p:spPr>
            <a:xfrm rot="0">
              <a:off x="450570" y="5825337"/>
              <a:ext cx="1475704" cy="339394"/>
            </a:xfrm>
            <a:prstGeom prst="rect">
              <a:avLst/>
            </a:prstGeom>
          </p:spPr>
          <p:txBody>
            <a:bodyPr anchor="t" rtlCol="false" tIns="0" lIns="0" bIns="0" rIns="0">
              <a:spAutoFit/>
            </a:bodyPr>
            <a:lstStyle/>
            <a:p>
              <a:pPr algn="ctr">
                <a:lnSpc>
                  <a:spcPts val="1982"/>
                </a:lnSpc>
                <a:spcBef>
                  <a:spcPct val="0"/>
                </a:spcBef>
              </a:pPr>
            </a:p>
          </p:txBody>
        </p:sp>
      </p:grpSp>
      <p:grpSp>
        <p:nvGrpSpPr>
          <p:cNvPr name="Group 13" id="13"/>
          <p:cNvGrpSpPr/>
          <p:nvPr/>
        </p:nvGrpSpPr>
        <p:grpSpPr>
          <a:xfrm rot="0">
            <a:off x="268742" y="4865323"/>
            <a:ext cx="9234063" cy="1703902"/>
            <a:chOff x="0" y="0"/>
            <a:chExt cx="3420023" cy="631075"/>
          </a:xfrm>
        </p:grpSpPr>
        <p:sp>
          <p:nvSpPr>
            <p:cNvPr name="Freeform 14" id="14"/>
            <p:cNvSpPr/>
            <p:nvPr/>
          </p:nvSpPr>
          <p:spPr>
            <a:xfrm flipH="false" flipV="false" rot="0">
              <a:off x="0" y="0"/>
              <a:ext cx="3420023" cy="631075"/>
            </a:xfrm>
            <a:custGeom>
              <a:avLst/>
              <a:gdLst/>
              <a:ahLst/>
              <a:cxnLst/>
              <a:rect r="r" b="b" t="t" l="l"/>
              <a:pathLst>
                <a:path h="631075" w="3420023">
                  <a:moveTo>
                    <a:pt x="30183" y="0"/>
                  </a:moveTo>
                  <a:lnTo>
                    <a:pt x="3389841" y="0"/>
                  </a:lnTo>
                  <a:cubicBezTo>
                    <a:pt x="3406510" y="0"/>
                    <a:pt x="3420023" y="13513"/>
                    <a:pt x="3420023" y="30183"/>
                  </a:cubicBezTo>
                  <a:lnTo>
                    <a:pt x="3420023" y="600892"/>
                  </a:lnTo>
                  <a:cubicBezTo>
                    <a:pt x="3420023" y="608897"/>
                    <a:pt x="3416843" y="616574"/>
                    <a:pt x="3411183" y="622235"/>
                  </a:cubicBezTo>
                  <a:cubicBezTo>
                    <a:pt x="3405523" y="627895"/>
                    <a:pt x="3397846" y="631075"/>
                    <a:pt x="3389841" y="631075"/>
                  </a:cubicBezTo>
                  <a:lnTo>
                    <a:pt x="30183" y="631075"/>
                  </a:lnTo>
                  <a:cubicBezTo>
                    <a:pt x="22178" y="631075"/>
                    <a:pt x="14501" y="627895"/>
                    <a:pt x="8840" y="622235"/>
                  </a:cubicBezTo>
                  <a:cubicBezTo>
                    <a:pt x="3180" y="616574"/>
                    <a:pt x="0" y="608897"/>
                    <a:pt x="0" y="600892"/>
                  </a:cubicBezTo>
                  <a:lnTo>
                    <a:pt x="0" y="30183"/>
                  </a:lnTo>
                  <a:cubicBezTo>
                    <a:pt x="0" y="22178"/>
                    <a:pt x="3180" y="14501"/>
                    <a:pt x="8840" y="8840"/>
                  </a:cubicBezTo>
                  <a:cubicBezTo>
                    <a:pt x="14501" y="3180"/>
                    <a:pt x="22178" y="0"/>
                    <a:pt x="30183" y="0"/>
                  </a:cubicBezTo>
                  <a:close/>
                </a:path>
              </a:pathLst>
            </a:custGeom>
            <a:solidFill>
              <a:srgbClr val="014D80"/>
            </a:solidFill>
          </p:spPr>
        </p:sp>
        <p:sp>
          <p:nvSpPr>
            <p:cNvPr name="TextBox 15" id="15"/>
            <p:cNvSpPr txBox="true"/>
            <p:nvPr/>
          </p:nvSpPr>
          <p:spPr>
            <a:xfrm>
              <a:off x="0" y="-57150"/>
              <a:ext cx="3420023" cy="688225"/>
            </a:xfrm>
            <a:prstGeom prst="rect">
              <a:avLst/>
            </a:prstGeom>
          </p:spPr>
          <p:txBody>
            <a:bodyPr anchor="ctr" rtlCol="false" tIns="50800" lIns="50800" bIns="50800" rIns="50800"/>
            <a:lstStyle/>
            <a:p>
              <a:pPr algn="ctr">
                <a:lnSpc>
                  <a:spcPts val="1982"/>
                </a:lnSpc>
              </a:pPr>
              <a:r>
                <a:rPr lang="en-US" b="true" sz="1416">
                  <a:solidFill>
                    <a:srgbClr val="FFFFFF"/>
                  </a:solidFill>
                  <a:latin typeface="Avenir Bold"/>
                  <a:ea typeface="Avenir Bold"/>
                  <a:cs typeface="Avenir Bold"/>
                  <a:sym typeface="Avenir Bold"/>
                </a:rPr>
                <a:t>StuxNet is one of the most prominent examples of how a cyberattack can impact the supply chain and compromise critical infrastructure. Discovered in 2010, this malware was designed to target SCADA industrial control systems used in Iran's nuclear facilities. Its sophistication made it the first known cyberweapon capable of causing physical damage.</a:t>
              </a:r>
            </a:p>
            <a:p>
              <a:pPr algn="ctr">
                <a:lnSpc>
                  <a:spcPts val="1982"/>
                </a:lnSpc>
              </a:pPr>
              <a:r>
                <a:rPr lang="en-US" b="true" sz="1416">
                  <a:solidFill>
                    <a:srgbClr val="FFFFFF"/>
                  </a:solidFill>
                  <a:latin typeface="Avenir Bold"/>
                  <a:ea typeface="Avenir Bold"/>
                  <a:cs typeface="Avenir Bold"/>
                  <a:sym typeface="Avenir Bold"/>
                </a:rPr>
                <a:t>This case underscores the necessity of safeguarding the supply chain not only against physical threats but also against advanced cyberattacks that can compromise strategic infrastructure on a global scale.</a:t>
              </a:r>
            </a:p>
          </p:txBody>
        </p:sp>
      </p:grpSp>
      <p:sp>
        <p:nvSpPr>
          <p:cNvPr name="TextBox 16" id="16"/>
          <p:cNvSpPr txBox="true"/>
          <p:nvPr/>
        </p:nvSpPr>
        <p:spPr>
          <a:xfrm rot="0">
            <a:off x="0" y="1383869"/>
            <a:ext cx="9022080" cy="469494"/>
          </a:xfrm>
          <a:prstGeom prst="rect">
            <a:avLst/>
          </a:prstGeom>
        </p:spPr>
        <p:txBody>
          <a:bodyPr anchor="t" rtlCol="false" tIns="0" lIns="0" bIns="0" rIns="0">
            <a:spAutoFit/>
          </a:bodyPr>
          <a:lstStyle/>
          <a:p>
            <a:pPr algn="ctr">
              <a:lnSpc>
                <a:spcPts val="3522"/>
              </a:lnSpc>
              <a:spcBef>
                <a:spcPct val="0"/>
              </a:spcBef>
            </a:pPr>
            <a:r>
              <a:rPr lang="en-US" b="true" sz="2516">
                <a:solidFill>
                  <a:srgbClr val="014D80"/>
                </a:solidFill>
                <a:latin typeface="Avenir Bold"/>
                <a:ea typeface="Avenir Bold"/>
                <a:cs typeface="Avenir Bold"/>
                <a:sym typeface="Avenir Bold"/>
              </a:rPr>
              <a:t>C</a:t>
            </a:r>
            <a:r>
              <a:rPr lang="en-US" b="true" sz="2516">
                <a:solidFill>
                  <a:srgbClr val="014D80"/>
                </a:solidFill>
                <a:latin typeface="Avenir Bold"/>
                <a:ea typeface="Avenir Bold"/>
                <a:cs typeface="Avenir Bold"/>
                <a:sym typeface="Avenir Bold"/>
              </a:rPr>
              <a:t>ase Study: StuxNet and Supply Chain Vulnerability</a:t>
            </a:r>
          </a:p>
        </p:txBody>
      </p:sp>
      <p:grpSp>
        <p:nvGrpSpPr>
          <p:cNvPr name="Group 17" id="17"/>
          <p:cNvGrpSpPr/>
          <p:nvPr/>
        </p:nvGrpSpPr>
        <p:grpSpPr>
          <a:xfrm rot="0">
            <a:off x="8973" y="6569225"/>
            <a:ext cx="9753600" cy="754910"/>
            <a:chOff x="0" y="0"/>
            <a:chExt cx="13004800" cy="1006547"/>
          </a:xfrm>
        </p:grpSpPr>
        <p:grpSp>
          <p:nvGrpSpPr>
            <p:cNvPr name="Group 18" id="18"/>
            <p:cNvGrpSpPr/>
            <p:nvPr/>
          </p:nvGrpSpPr>
          <p:grpSpPr>
            <a:xfrm rot="0">
              <a:off x="0" y="0"/>
              <a:ext cx="13004800" cy="1006547"/>
              <a:chOff x="0" y="0"/>
              <a:chExt cx="3495470" cy="270543"/>
            </a:xfrm>
          </p:grpSpPr>
          <p:sp>
            <p:nvSpPr>
              <p:cNvPr name="Freeform 19" id="19"/>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20" id="20"/>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21" id="21"/>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6"/>
              <a:stretch>
                <a:fillRect l="0" t="-6263" r="0" b="-6263"/>
              </a:stretch>
            </a:blipFill>
          </p:spPr>
        </p:sp>
        <p:sp>
          <p:nvSpPr>
            <p:cNvPr name="Freeform 22" id="22"/>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7"/>
              <a:stretch>
                <a:fillRect l="0" t="-6263" r="0" b="-6263"/>
              </a:stretch>
            </a:blipFill>
          </p:spPr>
        </p:sp>
        <p:grpSp>
          <p:nvGrpSpPr>
            <p:cNvPr name="Group 23" id="23"/>
            <p:cNvGrpSpPr/>
            <p:nvPr/>
          </p:nvGrpSpPr>
          <p:grpSpPr>
            <a:xfrm rot="0">
              <a:off x="1748214" y="0"/>
              <a:ext cx="8787340" cy="1006547"/>
              <a:chOff x="0" y="0"/>
              <a:chExt cx="2361888" cy="270543"/>
            </a:xfrm>
          </p:grpSpPr>
          <p:sp>
            <p:nvSpPr>
              <p:cNvPr name="Freeform 24" id="24"/>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25" id="25"/>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26" id="26"/>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8"/>
              <a:stretch>
                <a:fillRect l="0" t="-6263" r="0" b="-6263"/>
              </a:stretch>
            </a:blipFill>
          </p:spPr>
        </p:sp>
        <p:sp>
          <p:nvSpPr>
            <p:cNvPr name="Freeform 27" id="27"/>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9"/>
              <a:stretch>
                <a:fillRect l="-807" t="-9330" r="0" b="-15070"/>
              </a:stretch>
            </a:blipFill>
          </p:spPr>
        </p:sp>
        <p:sp>
          <p:nvSpPr>
            <p:cNvPr name="Freeform 28" id="28"/>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10"/>
              <a:stretch>
                <a:fillRect l="0" t="-372" r="0" b="0"/>
              </a:stretch>
            </a:blipFill>
          </p:spPr>
        </p:sp>
        <p:sp>
          <p:nvSpPr>
            <p:cNvPr name="Freeform 29" id="29"/>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1"/>
              <a:stretch>
                <a:fillRect l="0" t="-6263" r="0" b="-6263"/>
              </a:stretch>
            </a:blipFill>
          </p:spPr>
        </p:sp>
        <p:sp>
          <p:nvSpPr>
            <p:cNvPr name="Freeform 30" id="30"/>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2"/>
              <a:stretch>
                <a:fillRect l="0" t="-6263" r="0" b="-6263"/>
              </a:stretch>
            </a:blipFill>
          </p:spPr>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589" y="1728012"/>
            <a:ext cx="9349340" cy="2547695"/>
          </a:xfrm>
          <a:custGeom>
            <a:avLst/>
            <a:gdLst/>
            <a:ahLst/>
            <a:cxnLst/>
            <a:rect r="r" b="b" t="t" l="l"/>
            <a:pathLst>
              <a:path h="2547695" w="9349340">
                <a:moveTo>
                  <a:pt x="0" y="0"/>
                </a:moveTo>
                <a:lnTo>
                  <a:pt x="9349340" y="0"/>
                </a:lnTo>
                <a:lnTo>
                  <a:pt x="9349340" y="2547695"/>
                </a:lnTo>
                <a:lnTo>
                  <a:pt x="0" y="2547695"/>
                </a:lnTo>
                <a:lnTo>
                  <a:pt x="0" y="0"/>
                </a:lnTo>
                <a:close/>
              </a:path>
            </a:pathLst>
          </a:custGeom>
          <a:blipFill>
            <a:blip r:embed="rId2"/>
            <a:stretch>
              <a:fillRect l="0" t="0" r="0" b="0"/>
            </a:stretch>
          </a:blipFill>
        </p:spPr>
      </p:sp>
      <p:sp>
        <p:nvSpPr>
          <p:cNvPr name="Freeform 3" id="3"/>
          <p:cNvSpPr/>
          <p:nvPr/>
        </p:nvSpPr>
        <p:spPr>
          <a:xfrm flipH="true" flipV="false" rot="-10800000">
            <a:off x="7089587" y="215756"/>
            <a:ext cx="2622153" cy="2124807"/>
          </a:xfrm>
          <a:custGeom>
            <a:avLst/>
            <a:gdLst/>
            <a:ahLst/>
            <a:cxnLst/>
            <a:rect r="r" b="b" t="t" l="l"/>
            <a:pathLst>
              <a:path h="2124807" w="2622153">
                <a:moveTo>
                  <a:pt x="2622153" y="0"/>
                </a:moveTo>
                <a:lnTo>
                  <a:pt x="0" y="0"/>
                </a:lnTo>
                <a:lnTo>
                  <a:pt x="0" y="2124807"/>
                </a:lnTo>
                <a:lnTo>
                  <a:pt x="2622153" y="2124807"/>
                </a:lnTo>
                <a:lnTo>
                  <a:pt x="2622153" y="0"/>
                </a:lnTo>
                <a:close/>
              </a:path>
            </a:pathLst>
          </a:custGeom>
          <a:blipFill>
            <a:blip r:embed="rId3"/>
            <a:stretch>
              <a:fillRect l="0" t="-288" r="0" b="-288"/>
            </a:stretch>
          </a:blipFill>
        </p:spPr>
      </p:sp>
      <p:sp>
        <p:nvSpPr>
          <p:cNvPr name="Freeform 4" id="4"/>
          <p:cNvSpPr/>
          <p:nvPr/>
        </p:nvSpPr>
        <p:spPr>
          <a:xfrm flipH="false" flipV="false" rot="0">
            <a:off x="3621565" y="485781"/>
            <a:ext cx="2992566" cy="629031"/>
          </a:xfrm>
          <a:custGeom>
            <a:avLst/>
            <a:gdLst/>
            <a:ahLst/>
            <a:cxnLst/>
            <a:rect r="r" b="b" t="t" l="l"/>
            <a:pathLst>
              <a:path h="629031" w="2992566">
                <a:moveTo>
                  <a:pt x="0" y="0"/>
                </a:moveTo>
                <a:lnTo>
                  <a:pt x="2992566" y="0"/>
                </a:lnTo>
                <a:lnTo>
                  <a:pt x="2992566" y="629030"/>
                </a:lnTo>
                <a:lnTo>
                  <a:pt x="0" y="629030"/>
                </a:lnTo>
                <a:lnTo>
                  <a:pt x="0" y="0"/>
                </a:lnTo>
                <a:close/>
              </a:path>
            </a:pathLst>
          </a:custGeom>
          <a:blipFill>
            <a:blip r:embed="rId4"/>
            <a:stretch>
              <a:fillRect l="0" t="-288" r="0" b="-288"/>
            </a:stretch>
          </a:blipFill>
        </p:spPr>
      </p:sp>
      <p:sp>
        <p:nvSpPr>
          <p:cNvPr name="Freeform 5" id="5"/>
          <p:cNvSpPr/>
          <p:nvPr/>
        </p:nvSpPr>
        <p:spPr>
          <a:xfrm flipH="false" flipV="false" rot="0">
            <a:off x="41860" y="499831"/>
            <a:ext cx="2349700" cy="614981"/>
          </a:xfrm>
          <a:custGeom>
            <a:avLst/>
            <a:gdLst/>
            <a:ahLst/>
            <a:cxnLst/>
            <a:rect r="r" b="b" t="t" l="l"/>
            <a:pathLst>
              <a:path h="614981" w="2349700">
                <a:moveTo>
                  <a:pt x="0" y="0"/>
                </a:moveTo>
                <a:lnTo>
                  <a:pt x="2349700" y="0"/>
                </a:lnTo>
                <a:lnTo>
                  <a:pt x="2349700" y="614980"/>
                </a:lnTo>
                <a:lnTo>
                  <a:pt x="0" y="614980"/>
                </a:lnTo>
                <a:lnTo>
                  <a:pt x="0" y="0"/>
                </a:lnTo>
                <a:close/>
              </a:path>
            </a:pathLst>
          </a:custGeom>
          <a:blipFill>
            <a:blip r:embed="rId5"/>
            <a:stretch>
              <a:fillRect l="-9828" t="-118313" r="-12357" b="-129361"/>
            </a:stretch>
          </a:blipFill>
        </p:spPr>
      </p:sp>
      <p:grpSp>
        <p:nvGrpSpPr>
          <p:cNvPr name="Group 6" id="6"/>
          <p:cNvGrpSpPr/>
          <p:nvPr/>
        </p:nvGrpSpPr>
        <p:grpSpPr>
          <a:xfrm rot="0">
            <a:off x="210589" y="4409057"/>
            <a:ext cx="9349340" cy="1119447"/>
            <a:chOff x="0" y="0"/>
            <a:chExt cx="3462719" cy="414610"/>
          </a:xfrm>
        </p:grpSpPr>
        <p:sp>
          <p:nvSpPr>
            <p:cNvPr name="Freeform 7" id="7"/>
            <p:cNvSpPr/>
            <p:nvPr/>
          </p:nvSpPr>
          <p:spPr>
            <a:xfrm flipH="false" flipV="false" rot="0">
              <a:off x="0" y="0"/>
              <a:ext cx="3462718" cy="414610"/>
            </a:xfrm>
            <a:custGeom>
              <a:avLst/>
              <a:gdLst/>
              <a:ahLst/>
              <a:cxnLst/>
              <a:rect r="r" b="b" t="t" l="l"/>
              <a:pathLst>
                <a:path h="414610" w="3462718">
                  <a:moveTo>
                    <a:pt x="29811" y="0"/>
                  </a:moveTo>
                  <a:lnTo>
                    <a:pt x="3432908" y="0"/>
                  </a:lnTo>
                  <a:cubicBezTo>
                    <a:pt x="3440814" y="0"/>
                    <a:pt x="3448396" y="3141"/>
                    <a:pt x="3453987" y="8731"/>
                  </a:cubicBezTo>
                  <a:cubicBezTo>
                    <a:pt x="3459578" y="14322"/>
                    <a:pt x="3462718" y="21904"/>
                    <a:pt x="3462718" y="29811"/>
                  </a:cubicBezTo>
                  <a:lnTo>
                    <a:pt x="3462718" y="384800"/>
                  </a:lnTo>
                  <a:cubicBezTo>
                    <a:pt x="3462718" y="401263"/>
                    <a:pt x="3449372" y="414610"/>
                    <a:pt x="3432908" y="414610"/>
                  </a:cubicBezTo>
                  <a:lnTo>
                    <a:pt x="29811" y="414610"/>
                  </a:lnTo>
                  <a:cubicBezTo>
                    <a:pt x="21904" y="414610"/>
                    <a:pt x="14322" y="411469"/>
                    <a:pt x="8731" y="405879"/>
                  </a:cubicBezTo>
                  <a:cubicBezTo>
                    <a:pt x="3141" y="400288"/>
                    <a:pt x="0" y="392706"/>
                    <a:pt x="0" y="384800"/>
                  </a:cubicBezTo>
                  <a:lnTo>
                    <a:pt x="0" y="29811"/>
                  </a:lnTo>
                  <a:cubicBezTo>
                    <a:pt x="0" y="13347"/>
                    <a:pt x="13347" y="0"/>
                    <a:pt x="29811" y="0"/>
                  </a:cubicBezTo>
                  <a:close/>
                </a:path>
              </a:pathLst>
            </a:custGeom>
            <a:solidFill>
              <a:srgbClr val="014D80"/>
            </a:solidFill>
          </p:spPr>
        </p:sp>
        <p:sp>
          <p:nvSpPr>
            <p:cNvPr name="TextBox 8" id="8"/>
            <p:cNvSpPr txBox="true"/>
            <p:nvPr/>
          </p:nvSpPr>
          <p:spPr>
            <a:xfrm>
              <a:off x="0" y="-57150"/>
              <a:ext cx="3462719" cy="471760"/>
            </a:xfrm>
            <a:prstGeom prst="rect">
              <a:avLst/>
            </a:prstGeom>
          </p:spPr>
          <p:txBody>
            <a:bodyPr anchor="ctr" rtlCol="false" tIns="50800" lIns="50800" bIns="50800" rIns="50800"/>
            <a:lstStyle/>
            <a:p>
              <a:pPr algn="ctr">
                <a:lnSpc>
                  <a:spcPts val="1982"/>
                </a:lnSpc>
              </a:pPr>
              <a:r>
                <a:rPr lang="en-US" b="true" sz="1416">
                  <a:solidFill>
                    <a:srgbClr val="FFFFFF"/>
                  </a:solidFill>
                  <a:latin typeface="Avenir Bold"/>
                  <a:ea typeface="Avenir Bold"/>
                  <a:cs typeface="Avenir Bold"/>
                  <a:sym typeface="Avenir Bold"/>
                </a:rPr>
                <a:t>A recent example, revealed through open sources, shows how agencies have intercepted shipments and electronic devices, embedding spy hardware into consumer products before their final delivery. This technique enables long-term data collection and remote manipulation of critical infrastructure.</a:t>
              </a:r>
            </a:p>
          </p:txBody>
        </p:sp>
      </p:grpSp>
      <p:grpSp>
        <p:nvGrpSpPr>
          <p:cNvPr name="Group 9" id="9"/>
          <p:cNvGrpSpPr/>
          <p:nvPr/>
        </p:nvGrpSpPr>
        <p:grpSpPr>
          <a:xfrm rot="0">
            <a:off x="202130" y="5633279"/>
            <a:ext cx="9349340" cy="746220"/>
            <a:chOff x="0" y="0"/>
            <a:chExt cx="3462719" cy="276378"/>
          </a:xfrm>
        </p:grpSpPr>
        <p:sp>
          <p:nvSpPr>
            <p:cNvPr name="Freeform 10" id="10"/>
            <p:cNvSpPr/>
            <p:nvPr/>
          </p:nvSpPr>
          <p:spPr>
            <a:xfrm flipH="false" flipV="false" rot="0">
              <a:off x="0" y="0"/>
              <a:ext cx="3462718" cy="276378"/>
            </a:xfrm>
            <a:custGeom>
              <a:avLst/>
              <a:gdLst/>
              <a:ahLst/>
              <a:cxnLst/>
              <a:rect r="r" b="b" t="t" l="l"/>
              <a:pathLst>
                <a:path h="276378" w="3462718">
                  <a:moveTo>
                    <a:pt x="29811" y="0"/>
                  </a:moveTo>
                  <a:lnTo>
                    <a:pt x="3432908" y="0"/>
                  </a:lnTo>
                  <a:cubicBezTo>
                    <a:pt x="3440814" y="0"/>
                    <a:pt x="3448396" y="3141"/>
                    <a:pt x="3453987" y="8731"/>
                  </a:cubicBezTo>
                  <a:cubicBezTo>
                    <a:pt x="3459578" y="14322"/>
                    <a:pt x="3462718" y="21904"/>
                    <a:pt x="3462718" y="29811"/>
                  </a:cubicBezTo>
                  <a:lnTo>
                    <a:pt x="3462718" y="246567"/>
                  </a:lnTo>
                  <a:cubicBezTo>
                    <a:pt x="3462718" y="263031"/>
                    <a:pt x="3449372" y="276378"/>
                    <a:pt x="3432908" y="276378"/>
                  </a:cubicBezTo>
                  <a:lnTo>
                    <a:pt x="29811" y="276378"/>
                  </a:lnTo>
                  <a:cubicBezTo>
                    <a:pt x="21904" y="276378"/>
                    <a:pt x="14322" y="273237"/>
                    <a:pt x="8731" y="267646"/>
                  </a:cubicBezTo>
                  <a:cubicBezTo>
                    <a:pt x="3141" y="262056"/>
                    <a:pt x="0" y="254473"/>
                    <a:pt x="0" y="246567"/>
                  </a:cubicBezTo>
                  <a:lnTo>
                    <a:pt x="0" y="29811"/>
                  </a:lnTo>
                  <a:cubicBezTo>
                    <a:pt x="0" y="13347"/>
                    <a:pt x="13347" y="0"/>
                    <a:pt x="29811" y="0"/>
                  </a:cubicBezTo>
                  <a:close/>
                </a:path>
              </a:pathLst>
            </a:custGeom>
            <a:solidFill>
              <a:srgbClr val="014D80"/>
            </a:solidFill>
          </p:spPr>
        </p:sp>
        <p:sp>
          <p:nvSpPr>
            <p:cNvPr name="TextBox 11" id="11"/>
            <p:cNvSpPr txBox="true"/>
            <p:nvPr/>
          </p:nvSpPr>
          <p:spPr>
            <a:xfrm>
              <a:off x="0" y="-57150"/>
              <a:ext cx="3462719" cy="333528"/>
            </a:xfrm>
            <a:prstGeom prst="rect">
              <a:avLst/>
            </a:prstGeom>
          </p:spPr>
          <p:txBody>
            <a:bodyPr anchor="ctr" rtlCol="false" tIns="50800" lIns="50800" bIns="50800" rIns="50800"/>
            <a:lstStyle/>
            <a:p>
              <a:pPr algn="ctr">
                <a:lnSpc>
                  <a:spcPts val="1982"/>
                </a:lnSpc>
              </a:pPr>
              <a:r>
                <a:rPr lang="en-US" b="true" sz="1416">
                  <a:solidFill>
                    <a:srgbClr val="FFFFFF"/>
                  </a:solidFill>
                  <a:latin typeface="Avenir Bold"/>
                  <a:ea typeface="Avenir Bold"/>
                  <a:cs typeface="Avenir Bold"/>
                  <a:sym typeface="Avenir Bold"/>
                </a:rPr>
                <a:t>A tweet published by Edward Snowden illustrates how these methods have been applied in practice, affecting not only individuals but also large corporations and governments.</a:t>
              </a:r>
            </a:p>
          </p:txBody>
        </p:sp>
      </p:grpSp>
      <p:sp>
        <p:nvSpPr>
          <p:cNvPr name="TextBox 12" id="12"/>
          <p:cNvSpPr txBox="true"/>
          <p:nvPr/>
        </p:nvSpPr>
        <p:spPr>
          <a:xfrm rot="0">
            <a:off x="379788" y="4570472"/>
            <a:ext cx="1106778" cy="268833"/>
          </a:xfrm>
          <a:prstGeom prst="rect">
            <a:avLst/>
          </a:prstGeom>
        </p:spPr>
        <p:txBody>
          <a:bodyPr anchor="t" rtlCol="false" tIns="0" lIns="0" bIns="0" rIns="0">
            <a:spAutoFit/>
          </a:bodyPr>
          <a:lstStyle/>
          <a:p>
            <a:pPr algn="ctr">
              <a:lnSpc>
                <a:spcPts val="1982"/>
              </a:lnSpc>
              <a:spcBef>
                <a:spcPct val="0"/>
              </a:spcBef>
            </a:pPr>
          </a:p>
        </p:txBody>
      </p:sp>
      <p:sp>
        <p:nvSpPr>
          <p:cNvPr name="TextBox 13" id="13"/>
          <p:cNvSpPr txBox="true"/>
          <p:nvPr/>
        </p:nvSpPr>
        <p:spPr>
          <a:xfrm rot="0">
            <a:off x="210589" y="1128945"/>
            <a:ext cx="9022080" cy="469494"/>
          </a:xfrm>
          <a:prstGeom prst="rect">
            <a:avLst/>
          </a:prstGeom>
        </p:spPr>
        <p:txBody>
          <a:bodyPr anchor="t" rtlCol="false" tIns="0" lIns="0" bIns="0" rIns="0">
            <a:spAutoFit/>
          </a:bodyPr>
          <a:lstStyle/>
          <a:p>
            <a:pPr algn="ctr">
              <a:lnSpc>
                <a:spcPts val="3522"/>
              </a:lnSpc>
              <a:spcBef>
                <a:spcPct val="0"/>
              </a:spcBef>
            </a:pPr>
            <a:r>
              <a:rPr lang="en-US" b="true" sz="2516">
                <a:solidFill>
                  <a:srgbClr val="014D80"/>
                </a:solidFill>
                <a:latin typeface="Avenir Bold"/>
                <a:ea typeface="Avenir Bold"/>
                <a:cs typeface="Avenir Bold"/>
                <a:sym typeface="Avenir Bold"/>
              </a:rPr>
              <a:t>Supply Chain Breaches by Intelligence Agencies</a:t>
            </a:r>
          </a:p>
        </p:txBody>
      </p:sp>
      <p:grpSp>
        <p:nvGrpSpPr>
          <p:cNvPr name="Group 14" id="14"/>
          <p:cNvGrpSpPr/>
          <p:nvPr/>
        </p:nvGrpSpPr>
        <p:grpSpPr>
          <a:xfrm rot="0">
            <a:off x="8973" y="6569225"/>
            <a:ext cx="9753600" cy="754910"/>
            <a:chOff x="0" y="0"/>
            <a:chExt cx="13004800" cy="1006547"/>
          </a:xfrm>
        </p:grpSpPr>
        <p:grpSp>
          <p:nvGrpSpPr>
            <p:cNvPr name="Group 15" id="15"/>
            <p:cNvGrpSpPr/>
            <p:nvPr/>
          </p:nvGrpSpPr>
          <p:grpSpPr>
            <a:xfrm rot="0">
              <a:off x="0" y="0"/>
              <a:ext cx="13004800" cy="1006547"/>
              <a:chOff x="0" y="0"/>
              <a:chExt cx="3495470" cy="270543"/>
            </a:xfrm>
          </p:grpSpPr>
          <p:sp>
            <p:nvSpPr>
              <p:cNvPr name="Freeform 16" id="16"/>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17" id="17"/>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18" id="18"/>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6"/>
              <a:stretch>
                <a:fillRect l="0" t="-6263" r="0" b="-6263"/>
              </a:stretch>
            </a:blipFill>
          </p:spPr>
        </p:sp>
        <p:sp>
          <p:nvSpPr>
            <p:cNvPr name="Freeform 19" id="19"/>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7"/>
              <a:stretch>
                <a:fillRect l="0" t="-6263" r="0" b="-6263"/>
              </a:stretch>
            </a:blipFill>
          </p:spPr>
        </p:sp>
        <p:grpSp>
          <p:nvGrpSpPr>
            <p:cNvPr name="Group 20" id="20"/>
            <p:cNvGrpSpPr/>
            <p:nvPr/>
          </p:nvGrpSpPr>
          <p:grpSpPr>
            <a:xfrm rot="0">
              <a:off x="1748214" y="0"/>
              <a:ext cx="8787340" cy="1006547"/>
              <a:chOff x="0" y="0"/>
              <a:chExt cx="2361888" cy="270543"/>
            </a:xfrm>
          </p:grpSpPr>
          <p:sp>
            <p:nvSpPr>
              <p:cNvPr name="Freeform 21" id="21"/>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22" id="22"/>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23" id="23"/>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8"/>
              <a:stretch>
                <a:fillRect l="0" t="-6263" r="0" b="-6263"/>
              </a:stretch>
            </a:blipFill>
          </p:spPr>
        </p:sp>
        <p:sp>
          <p:nvSpPr>
            <p:cNvPr name="Freeform 24" id="24"/>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9"/>
              <a:stretch>
                <a:fillRect l="-807" t="-9330" r="0" b="-15070"/>
              </a:stretch>
            </a:blipFill>
          </p:spPr>
        </p:sp>
        <p:sp>
          <p:nvSpPr>
            <p:cNvPr name="Freeform 25" id="25"/>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10"/>
              <a:stretch>
                <a:fillRect l="0" t="-372" r="0" b="0"/>
              </a:stretch>
            </a:blipFill>
          </p:spPr>
        </p:sp>
        <p:sp>
          <p:nvSpPr>
            <p:cNvPr name="Freeform 26" id="26"/>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1"/>
              <a:stretch>
                <a:fillRect l="0" t="-6263" r="0" b="-6263"/>
              </a:stretch>
            </a:blipFill>
          </p:spPr>
        </p:sp>
        <p:sp>
          <p:nvSpPr>
            <p:cNvPr name="Freeform 27" id="27"/>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2"/>
              <a:stretch>
                <a:fillRect l="0" t="-6263" r="0" b="-6263"/>
              </a:stretch>
            </a:blipFill>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8280" y="1832544"/>
            <a:ext cx="8977039" cy="2088020"/>
          </a:xfrm>
          <a:custGeom>
            <a:avLst/>
            <a:gdLst/>
            <a:ahLst/>
            <a:cxnLst/>
            <a:rect r="r" b="b" t="t" l="l"/>
            <a:pathLst>
              <a:path h="2088020" w="8977039">
                <a:moveTo>
                  <a:pt x="0" y="0"/>
                </a:moveTo>
                <a:lnTo>
                  <a:pt x="8977040" y="0"/>
                </a:lnTo>
                <a:lnTo>
                  <a:pt x="8977040" y="2088020"/>
                </a:lnTo>
                <a:lnTo>
                  <a:pt x="0" y="2088020"/>
                </a:lnTo>
                <a:lnTo>
                  <a:pt x="0" y="0"/>
                </a:lnTo>
                <a:close/>
              </a:path>
            </a:pathLst>
          </a:custGeom>
          <a:blipFill>
            <a:blip r:embed="rId2"/>
            <a:stretch>
              <a:fillRect l="0" t="-248" r="0" b="-248"/>
            </a:stretch>
          </a:blipFill>
        </p:spPr>
      </p:sp>
      <p:grpSp>
        <p:nvGrpSpPr>
          <p:cNvPr name="Group 3" id="3"/>
          <p:cNvGrpSpPr/>
          <p:nvPr/>
        </p:nvGrpSpPr>
        <p:grpSpPr>
          <a:xfrm rot="0">
            <a:off x="41860" y="326593"/>
            <a:ext cx="9669879" cy="6307457"/>
            <a:chOff x="0" y="0"/>
            <a:chExt cx="12893172" cy="8409942"/>
          </a:xfrm>
        </p:grpSpPr>
        <p:sp>
          <p:nvSpPr>
            <p:cNvPr name="Freeform 4" id="4"/>
            <p:cNvSpPr/>
            <p:nvPr/>
          </p:nvSpPr>
          <p:spPr>
            <a:xfrm flipH="true" flipV="false" rot="-10800000">
              <a:off x="9396969" y="0"/>
              <a:ext cx="3496203" cy="2833076"/>
            </a:xfrm>
            <a:custGeom>
              <a:avLst/>
              <a:gdLst/>
              <a:ahLst/>
              <a:cxnLst/>
              <a:rect r="r" b="b" t="t" l="l"/>
              <a:pathLst>
                <a:path h="2833076" w="3496203">
                  <a:moveTo>
                    <a:pt x="3496203" y="0"/>
                  </a:moveTo>
                  <a:lnTo>
                    <a:pt x="0" y="0"/>
                  </a:lnTo>
                  <a:lnTo>
                    <a:pt x="0" y="2833076"/>
                  </a:lnTo>
                  <a:lnTo>
                    <a:pt x="3496203" y="2833076"/>
                  </a:lnTo>
                  <a:lnTo>
                    <a:pt x="3496203" y="0"/>
                  </a:lnTo>
                  <a:close/>
                </a:path>
              </a:pathLst>
            </a:custGeom>
            <a:blipFill>
              <a:blip r:embed="rId3"/>
              <a:stretch>
                <a:fillRect l="0" t="-288" r="0" b="-288"/>
              </a:stretch>
            </a:blipFill>
          </p:spPr>
        </p:sp>
        <p:sp>
          <p:nvSpPr>
            <p:cNvPr name="Freeform 5" id="5"/>
            <p:cNvSpPr/>
            <p:nvPr/>
          </p:nvSpPr>
          <p:spPr>
            <a:xfrm flipH="false" flipV="false" rot="0">
              <a:off x="4772939" y="360032"/>
              <a:ext cx="3990088" cy="838708"/>
            </a:xfrm>
            <a:custGeom>
              <a:avLst/>
              <a:gdLst/>
              <a:ahLst/>
              <a:cxnLst/>
              <a:rect r="r" b="b" t="t" l="l"/>
              <a:pathLst>
                <a:path h="838708" w="3990088">
                  <a:moveTo>
                    <a:pt x="0" y="0"/>
                  </a:moveTo>
                  <a:lnTo>
                    <a:pt x="3990088" y="0"/>
                  </a:lnTo>
                  <a:lnTo>
                    <a:pt x="3990088" y="838708"/>
                  </a:lnTo>
                  <a:lnTo>
                    <a:pt x="0" y="838708"/>
                  </a:lnTo>
                  <a:lnTo>
                    <a:pt x="0" y="0"/>
                  </a:lnTo>
                  <a:close/>
                </a:path>
              </a:pathLst>
            </a:custGeom>
            <a:blipFill>
              <a:blip r:embed="rId4"/>
              <a:stretch>
                <a:fillRect l="0" t="-288" r="0" b="-288"/>
              </a:stretch>
            </a:blipFill>
          </p:spPr>
        </p:sp>
        <p:sp>
          <p:nvSpPr>
            <p:cNvPr name="Freeform 6" id="6"/>
            <p:cNvSpPr/>
            <p:nvPr/>
          </p:nvSpPr>
          <p:spPr>
            <a:xfrm flipH="false" flipV="false" rot="0">
              <a:off x="0" y="378766"/>
              <a:ext cx="3132933" cy="819974"/>
            </a:xfrm>
            <a:custGeom>
              <a:avLst/>
              <a:gdLst/>
              <a:ahLst/>
              <a:cxnLst/>
              <a:rect r="r" b="b" t="t" l="l"/>
              <a:pathLst>
                <a:path h="819974" w="3132933">
                  <a:moveTo>
                    <a:pt x="0" y="0"/>
                  </a:moveTo>
                  <a:lnTo>
                    <a:pt x="3132933" y="0"/>
                  </a:lnTo>
                  <a:lnTo>
                    <a:pt x="3132933" y="819974"/>
                  </a:lnTo>
                  <a:lnTo>
                    <a:pt x="0" y="819974"/>
                  </a:lnTo>
                  <a:lnTo>
                    <a:pt x="0" y="0"/>
                  </a:lnTo>
                  <a:close/>
                </a:path>
              </a:pathLst>
            </a:custGeom>
            <a:blipFill>
              <a:blip r:embed="rId5"/>
              <a:stretch>
                <a:fillRect l="-9828" t="-118313" r="-12357" b="-129361"/>
              </a:stretch>
            </a:blipFill>
          </p:spPr>
        </p:sp>
        <p:sp>
          <p:nvSpPr>
            <p:cNvPr name="TextBox 7" id="7"/>
            <p:cNvSpPr txBox="true"/>
            <p:nvPr/>
          </p:nvSpPr>
          <p:spPr>
            <a:xfrm rot="0">
              <a:off x="7581512" y="4379745"/>
              <a:ext cx="2104585" cy="339394"/>
            </a:xfrm>
            <a:prstGeom prst="rect">
              <a:avLst/>
            </a:prstGeom>
          </p:spPr>
          <p:txBody>
            <a:bodyPr anchor="t" rtlCol="false" tIns="0" lIns="0" bIns="0" rIns="0">
              <a:spAutoFit/>
            </a:bodyPr>
            <a:lstStyle/>
            <a:p>
              <a:pPr algn="ctr">
                <a:lnSpc>
                  <a:spcPts val="1982"/>
                </a:lnSpc>
              </a:pPr>
              <a:r>
                <a:rPr lang="en-US" b="true" sz="1416">
                  <a:solidFill>
                    <a:srgbClr val="FBFDFE"/>
                  </a:solidFill>
                  <a:latin typeface="Avenir Bold"/>
                  <a:ea typeface="Avenir Bold"/>
                  <a:cs typeface="Avenir Bold"/>
                  <a:sym typeface="Avenir Bold"/>
                </a:rPr>
                <a:t>2. Lorem ipsum</a:t>
              </a:r>
            </a:p>
          </p:txBody>
        </p:sp>
        <p:sp>
          <p:nvSpPr>
            <p:cNvPr name="TextBox 8" id="8"/>
            <p:cNvSpPr txBox="true"/>
            <p:nvPr/>
          </p:nvSpPr>
          <p:spPr>
            <a:xfrm rot="0">
              <a:off x="7581512" y="8070548"/>
              <a:ext cx="1604035" cy="339394"/>
            </a:xfrm>
            <a:prstGeom prst="rect">
              <a:avLst/>
            </a:prstGeom>
          </p:spPr>
          <p:txBody>
            <a:bodyPr anchor="t" rtlCol="false" tIns="0" lIns="0" bIns="0" rIns="0">
              <a:spAutoFit/>
            </a:bodyPr>
            <a:lstStyle/>
            <a:p>
              <a:pPr algn="ctr">
                <a:lnSpc>
                  <a:spcPts val="1982"/>
                </a:lnSpc>
                <a:spcBef>
                  <a:spcPct val="0"/>
                </a:spcBef>
              </a:pPr>
              <a:r>
                <a:rPr lang="en-US" b="true" sz="1416">
                  <a:solidFill>
                    <a:srgbClr val="FBFDFE"/>
                  </a:solidFill>
                  <a:latin typeface="Avenir Bold"/>
                  <a:ea typeface="Avenir Bold"/>
                  <a:cs typeface="Avenir Bold"/>
                  <a:sym typeface="Avenir Bold"/>
                </a:rPr>
                <a:t>7. Lorem</a:t>
              </a:r>
              <a:r>
                <a:rPr lang="en-US" b="true" sz="1416">
                  <a:solidFill>
                    <a:srgbClr val="FBFDFE"/>
                  </a:solidFill>
                  <a:latin typeface="Avenir Bold"/>
                  <a:ea typeface="Avenir Bold"/>
                  <a:cs typeface="Avenir Bold"/>
                  <a:sym typeface="Avenir Bold"/>
                </a:rPr>
                <a:t> </a:t>
              </a:r>
            </a:p>
          </p:txBody>
        </p:sp>
        <p:sp>
          <p:nvSpPr>
            <p:cNvPr name="TextBox 9" id="9"/>
            <p:cNvSpPr txBox="true"/>
            <p:nvPr/>
          </p:nvSpPr>
          <p:spPr>
            <a:xfrm rot="0">
              <a:off x="450570" y="5825337"/>
              <a:ext cx="1475704" cy="339394"/>
            </a:xfrm>
            <a:prstGeom prst="rect">
              <a:avLst/>
            </a:prstGeom>
          </p:spPr>
          <p:txBody>
            <a:bodyPr anchor="t" rtlCol="false" tIns="0" lIns="0" bIns="0" rIns="0">
              <a:spAutoFit/>
            </a:bodyPr>
            <a:lstStyle/>
            <a:p>
              <a:pPr algn="ctr">
                <a:lnSpc>
                  <a:spcPts val="1982"/>
                </a:lnSpc>
                <a:spcBef>
                  <a:spcPct val="0"/>
                </a:spcBef>
              </a:pPr>
            </a:p>
          </p:txBody>
        </p:sp>
      </p:grpSp>
      <p:sp>
        <p:nvSpPr>
          <p:cNvPr name="TextBox 10" id="10"/>
          <p:cNvSpPr txBox="true"/>
          <p:nvPr/>
        </p:nvSpPr>
        <p:spPr>
          <a:xfrm rot="0">
            <a:off x="221673" y="1180553"/>
            <a:ext cx="9022080" cy="469494"/>
          </a:xfrm>
          <a:prstGeom prst="rect">
            <a:avLst/>
          </a:prstGeom>
        </p:spPr>
        <p:txBody>
          <a:bodyPr anchor="t" rtlCol="false" tIns="0" lIns="0" bIns="0" rIns="0">
            <a:spAutoFit/>
          </a:bodyPr>
          <a:lstStyle/>
          <a:p>
            <a:pPr algn="ctr">
              <a:lnSpc>
                <a:spcPts val="3522"/>
              </a:lnSpc>
              <a:spcBef>
                <a:spcPct val="0"/>
              </a:spcBef>
            </a:pPr>
            <a:r>
              <a:rPr lang="en-US" b="true" sz="2516">
                <a:solidFill>
                  <a:srgbClr val="014D80"/>
                </a:solidFill>
                <a:latin typeface="Avenir Bold"/>
                <a:ea typeface="Avenir Bold"/>
                <a:cs typeface="Avenir Bold"/>
                <a:sym typeface="Avenir Bold"/>
              </a:rPr>
              <a:t>Pharmaceutical </a:t>
            </a:r>
            <a:r>
              <a:rPr lang="en-US" b="true" sz="2516">
                <a:solidFill>
                  <a:srgbClr val="014D80"/>
                </a:solidFill>
                <a:latin typeface="Avenir Bold"/>
                <a:ea typeface="Avenir Bold"/>
                <a:cs typeface="Avenir Bold"/>
                <a:sym typeface="Avenir Bold"/>
              </a:rPr>
              <a:t>Supply Chain Security</a:t>
            </a:r>
          </a:p>
        </p:txBody>
      </p:sp>
      <p:sp>
        <p:nvSpPr>
          <p:cNvPr name="TextBox 11" id="11"/>
          <p:cNvSpPr txBox="true"/>
          <p:nvPr/>
        </p:nvSpPr>
        <p:spPr>
          <a:xfrm rot="0">
            <a:off x="388280" y="4063439"/>
            <a:ext cx="8977039" cy="1011783"/>
          </a:xfrm>
          <a:prstGeom prst="rect">
            <a:avLst/>
          </a:prstGeom>
        </p:spPr>
        <p:txBody>
          <a:bodyPr anchor="t" rtlCol="false" tIns="0" lIns="0" bIns="0" rIns="0">
            <a:spAutoFit/>
          </a:bodyPr>
          <a:lstStyle/>
          <a:p>
            <a:pPr algn="just">
              <a:lnSpc>
                <a:spcPts val="1982"/>
              </a:lnSpc>
              <a:spcBef>
                <a:spcPct val="0"/>
              </a:spcBef>
            </a:pPr>
            <a:r>
              <a:rPr lang="en-US" b="true" sz="1416">
                <a:solidFill>
                  <a:srgbClr val="000000"/>
                </a:solidFill>
                <a:latin typeface="Avenir Bold"/>
                <a:ea typeface="Avenir Bold"/>
                <a:cs typeface="Avenir Bold"/>
                <a:sym typeface="Avenir Bold"/>
              </a:rPr>
              <a:t>The article </a:t>
            </a:r>
            <a:r>
              <a:rPr lang="en-US" b="true" sz="1416">
                <a:solidFill>
                  <a:srgbClr val="FF3131"/>
                </a:solidFill>
                <a:latin typeface="Avenir Bold"/>
                <a:ea typeface="Avenir Bold"/>
                <a:cs typeface="Avenir Bold"/>
                <a:sym typeface="Avenir Bold"/>
              </a:rPr>
              <a:t>Hardware-Enabled Pharmaceutical Supply Chain Security</a:t>
            </a:r>
            <a:r>
              <a:rPr lang="en-US" b="true" sz="1416">
                <a:solidFill>
                  <a:srgbClr val="000000"/>
                </a:solidFill>
                <a:latin typeface="Avenir Bold"/>
                <a:ea typeface="Avenir Bold"/>
                <a:cs typeface="Avenir Bold"/>
                <a:sym typeface="Avenir Bold"/>
              </a:rPr>
              <a:t> by Yang et al. (2017) examines how the pharmaceutical supply chain can be targeted, endangering the population. The counterfeiting of medications is a global threat, as illicit actors can infiltrate the distribution chain and introduce adulterated or ineffective products into the market.</a:t>
            </a:r>
          </a:p>
        </p:txBody>
      </p:sp>
      <p:sp>
        <p:nvSpPr>
          <p:cNvPr name="TextBox 12" id="12"/>
          <p:cNvSpPr txBox="true"/>
          <p:nvPr/>
        </p:nvSpPr>
        <p:spPr>
          <a:xfrm rot="0">
            <a:off x="397254" y="5108609"/>
            <a:ext cx="8977039" cy="1259433"/>
          </a:xfrm>
          <a:prstGeom prst="rect">
            <a:avLst/>
          </a:prstGeom>
        </p:spPr>
        <p:txBody>
          <a:bodyPr anchor="t" rtlCol="false" tIns="0" lIns="0" bIns="0" rIns="0">
            <a:spAutoFit/>
          </a:bodyPr>
          <a:lstStyle/>
          <a:p>
            <a:pPr algn="just">
              <a:lnSpc>
                <a:spcPts val="1982"/>
              </a:lnSpc>
              <a:spcBef>
                <a:spcPct val="0"/>
              </a:spcBef>
            </a:pPr>
            <a:r>
              <a:rPr lang="en-US" b="true" sz="1416">
                <a:solidFill>
                  <a:srgbClr val="000000"/>
                </a:solidFill>
                <a:latin typeface="Avenir Bold"/>
                <a:ea typeface="Avenir Bold"/>
                <a:cs typeface="Avenir Bold"/>
                <a:sym typeface="Avenir Bold"/>
              </a:rPr>
              <a:t>The article describes how hardware-based technologies have been developed to ensure the authenticity of medications and prevent their alteration during transportation and storage. Authentication systems based on chips and sensors can monitor the integrity of shipments in real time, detecting any attempt at tampering. Additionally, digital traceability through blockchain enhances the ability to track the origin and movement of products, minimizing the risk of counterfeit medications entering the supply chain.</a:t>
            </a:r>
          </a:p>
        </p:txBody>
      </p:sp>
      <p:grpSp>
        <p:nvGrpSpPr>
          <p:cNvPr name="Group 13" id="13"/>
          <p:cNvGrpSpPr/>
          <p:nvPr/>
        </p:nvGrpSpPr>
        <p:grpSpPr>
          <a:xfrm rot="0">
            <a:off x="8973" y="6569225"/>
            <a:ext cx="9753600" cy="754910"/>
            <a:chOff x="0" y="0"/>
            <a:chExt cx="13004800" cy="1006547"/>
          </a:xfrm>
        </p:grpSpPr>
        <p:grpSp>
          <p:nvGrpSpPr>
            <p:cNvPr name="Group 14" id="14"/>
            <p:cNvGrpSpPr/>
            <p:nvPr/>
          </p:nvGrpSpPr>
          <p:grpSpPr>
            <a:xfrm rot="0">
              <a:off x="0" y="0"/>
              <a:ext cx="13004800" cy="1006547"/>
              <a:chOff x="0" y="0"/>
              <a:chExt cx="3495470" cy="270543"/>
            </a:xfrm>
          </p:grpSpPr>
          <p:sp>
            <p:nvSpPr>
              <p:cNvPr name="Freeform 15" id="15"/>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16" id="16"/>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17" id="17"/>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6"/>
              <a:stretch>
                <a:fillRect l="0" t="-6263" r="0" b="-6263"/>
              </a:stretch>
            </a:blipFill>
          </p:spPr>
        </p:sp>
        <p:sp>
          <p:nvSpPr>
            <p:cNvPr name="Freeform 18" id="18"/>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7"/>
              <a:stretch>
                <a:fillRect l="0" t="-6263" r="0" b="-6263"/>
              </a:stretch>
            </a:blipFill>
          </p:spPr>
        </p:sp>
        <p:grpSp>
          <p:nvGrpSpPr>
            <p:cNvPr name="Group 19" id="19"/>
            <p:cNvGrpSpPr/>
            <p:nvPr/>
          </p:nvGrpSpPr>
          <p:grpSpPr>
            <a:xfrm rot="0">
              <a:off x="1748214" y="0"/>
              <a:ext cx="8787340" cy="1006547"/>
              <a:chOff x="0" y="0"/>
              <a:chExt cx="2361888" cy="270543"/>
            </a:xfrm>
          </p:grpSpPr>
          <p:sp>
            <p:nvSpPr>
              <p:cNvPr name="Freeform 20" id="20"/>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21" id="21"/>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22" id="22"/>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8"/>
              <a:stretch>
                <a:fillRect l="0" t="-6263" r="0" b="-6263"/>
              </a:stretch>
            </a:blipFill>
          </p:spPr>
        </p:sp>
        <p:sp>
          <p:nvSpPr>
            <p:cNvPr name="Freeform 23" id="23"/>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9"/>
              <a:stretch>
                <a:fillRect l="-807" t="-9330" r="0" b="-15070"/>
              </a:stretch>
            </a:blipFill>
          </p:spPr>
        </p:sp>
        <p:sp>
          <p:nvSpPr>
            <p:cNvPr name="Freeform 24" id="24"/>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10"/>
              <a:stretch>
                <a:fillRect l="0" t="-372" r="0" b="0"/>
              </a:stretch>
            </a:blipFill>
          </p:spPr>
        </p:sp>
        <p:sp>
          <p:nvSpPr>
            <p:cNvPr name="Freeform 25" id="25"/>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1"/>
              <a:stretch>
                <a:fillRect l="0" t="-6263" r="0" b="-6263"/>
              </a:stretch>
            </a:blipFill>
          </p:spPr>
        </p:sp>
        <p:sp>
          <p:nvSpPr>
            <p:cNvPr name="Freeform 26" id="26"/>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2"/>
              <a:stretch>
                <a:fillRect l="0" t="-6263" r="0" b="-6263"/>
              </a:stretch>
            </a:blipFill>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31520" y="1832957"/>
            <a:ext cx="8454378" cy="3033008"/>
          </a:xfrm>
          <a:custGeom>
            <a:avLst/>
            <a:gdLst/>
            <a:ahLst/>
            <a:cxnLst/>
            <a:rect r="r" b="b" t="t" l="l"/>
            <a:pathLst>
              <a:path h="3033008" w="8454378">
                <a:moveTo>
                  <a:pt x="0" y="0"/>
                </a:moveTo>
                <a:lnTo>
                  <a:pt x="8454378" y="0"/>
                </a:lnTo>
                <a:lnTo>
                  <a:pt x="8454378" y="3033008"/>
                </a:lnTo>
                <a:lnTo>
                  <a:pt x="0" y="3033008"/>
                </a:lnTo>
                <a:lnTo>
                  <a:pt x="0" y="0"/>
                </a:lnTo>
                <a:close/>
              </a:path>
            </a:pathLst>
          </a:custGeom>
          <a:blipFill>
            <a:blip r:embed="rId2"/>
            <a:stretch>
              <a:fillRect l="0" t="0" r="0" b="0"/>
            </a:stretch>
          </a:blipFill>
        </p:spPr>
      </p:sp>
      <p:grpSp>
        <p:nvGrpSpPr>
          <p:cNvPr name="Group 3" id="3"/>
          <p:cNvGrpSpPr/>
          <p:nvPr/>
        </p:nvGrpSpPr>
        <p:grpSpPr>
          <a:xfrm rot="0">
            <a:off x="41860" y="326593"/>
            <a:ext cx="9669879" cy="6662015"/>
            <a:chOff x="0" y="0"/>
            <a:chExt cx="12893172" cy="8882686"/>
          </a:xfrm>
        </p:grpSpPr>
        <p:sp>
          <p:nvSpPr>
            <p:cNvPr name="Freeform 4" id="4"/>
            <p:cNvSpPr/>
            <p:nvPr/>
          </p:nvSpPr>
          <p:spPr>
            <a:xfrm flipH="true" flipV="false" rot="-10800000">
              <a:off x="9396969" y="0"/>
              <a:ext cx="3496203" cy="2833076"/>
            </a:xfrm>
            <a:custGeom>
              <a:avLst/>
              <a:gdLst/>
              <a:ahLst/>
              <a:cxnLst/>
              <a:rect r="r" b="b" t="t" l="l"/>
              <a:pathLst>
                <a:path h="2833076" w="3496203">
                  <a:moveTo>
                    <a:pt x="3496203" y="0"/>
                  </a:moveTo>
                  <a:lnTo>
                    <a:pt x="0" y="0"/>
                  </a:lnTo>
                  <a:lnTo>
                    <a:pt x="0" y="2833076"/>
                  </a:lnTo>
                  <a:lnTo>
                    <a:pt x="3496203" y="2833076"/>
                  </a:lnTo>
                  <a:lnTo>
                    <a:pt x="3496203" y="0"/>
                  </a:lnTo>
                  <a:close/>
                </a:path>
              </a:pathLst>
            </a:custGeom>
            <a:blipFill>
              <a:blip r:embed="rId3"/>
              <a:stretch>
                <a:fillRect l="0" t="-288" r="0" b="-288"/>
              </a:stretch>
            </a:blipFill>
          </p:spPr>
        </p:sp>
        <p:sp>
          <p:nvSpPr>
            <p:cNvPr name="Freeform 5" id="5"/>
            <p:cNvSpPr/>
            <p:nvPr/>
          </p:nvSpPr>
          <p:spPr>
            <a:xfrm flipH="false" flipV="false" rot="0">
              <a:off x="4772939" y="360032"/>
              <a:ext cx="3990088" cy="838708"/>
            </a:xfrm>
            <a:custGeom>
              <a:avLst/>
              <a:gdLst/>
              <a:ahLst/>
              <a:cxnLst/>
              <a:rect r="r" b="b" t="t" l="l"/>
              <a:pathLst>
                <a:path h="838708" w="3990088">
                  <a:moveTo>
                    <a:pt x="0" y="0"/>
                  </a:moveTo>
                  <a:lnTo>
                    <a:pt x="3990088" y="0"/>
                  </a:lnTo>
                  <a:lnTo>
                    <a:pt x="3990088" y="838708"/>
                  </a:lnTo>
                  <a:lnTo>
                    <a:pt x="0" y="838708"/>
                  </a:lnTo>
                  <a:lnTo>
                    <a:pt x="0" y="0"/>
                  </a:lnTo>
                  <a:close/>
                </a:path>
              </a:pathLst>
            </a:custGeom>
            <a:blipFill>
              <a:blip r:embed="rId4"/>
              <a:stretch>
                <a:fillRect l="0" t="-288" r="0" b="-288"/>
              </a:stretch>
            </a:blipFill>
          </p:spPr>
        </p:sp>
        <p:sp>
          <p:nvSpPr>
            <p:cNvPr name="Freeform 6" id="6"/>
            <p:cNvSpPr/>
            <p:nvPr/>
          </p:nvSpPr>
          <p:spPr>
            <a:xfrm flipH="false" flipV="false" rot="0">
              <a:off x="0" y="378766"/>
              <a:ext cx="3132933" cy="819974"/>
            </a:xfrm>
            <a:custGeom>
              <a:avLst/>
              <a:gdLst/>
              <a:ahLst/>
              <a:cxnLst/>
              <a:rect r="r" b="b" t="t" l="l"/>
              <a:pathLst>
                <a:path h="819974" w="3132933">
                  <a:moveTo>
                    <a:pt x="0" y="0"/>
                  </a:moveTo>
                  <a:lnTo>
                    <a:pt x="3132933" y="0"/>
                  </a:lnTo>
                  <a:lnTo>
                    <a:pt x="3132933" y="819974"/>
                  </a:lnTo>
                  <a:lnTo>
                    <a:pt x="0" y="819974"/>
                  </a:lnTo>
                  <a:lnTo>
                    <a:pt x="0" y="0"/>
                  </a:lnTo>
                  <a:close/>
                </a:path>
              </a:pathLst>
            </a:custGeom>
            <a:blipFill>
              <a:blip r:embed="rId5"/>
              <a:stretch>
                <a:fillRect l="-9828" t="-118313" r="-12357" b="-129361"/>
              </a:stretch>
            </a:blipFill>
          </p:spPr>
        </p:sp>
        <p:sp>
          <p:nvSpPr>
            <p:cNvPr name="TextBox 7" id="7"/>
            <p:cNvSpPr txBox="true"/>
            <p:nvPr/>
          </p:nvSpPr>
          <p:spPr>
            <a:xfrm rot="0">
              <a:off x="7581512" y="8070548"/>
              <a:ext cx="1604035" cy="339394"/>
            </a:xfrm>
            <a:prstGeom prst="rect">
              <a:avLst/>
            </a:prstGeom>
          </p:spPr>
          <p:txBody>
            <a:bodyPr anchor="t" rtlCol="false" tIns="0" lIns="0" bIns="0" rIns="0">
              <a:spAutoFit/>
            </a:bodyPr>
            <a:lstStyle/>
            <a:p>
              <a:pPr algn="ctr">
                <a:lnSpc>
                  <a:spcPts val="1982"/>
                </a:lnSpc>
                <a:spcBef>
                  <a:spcPct val="0"/>
                </a:spcBef>
              </a:pPr>
              <a:r>
                <a:rPr lang="en-US" b="true" sz="1416">
                  <a:solidFill>
                    <a:srgbClr val="FBFDFE"/>
                  </a:solidFill>
                  <a:latin typeface="Avenir Bold"/>
                  <a:ea typeface="Avenir Bold"/>
                  <a:cs typeface="Avenir Bold"/>
                  <a:sym typeface="Avenir Bold"/>
                </a:rPr>
                <a:t>7. Lorem</a:t>
              </a:r>
              <a:r>
                <a:rPr lang="en-US" b="true" sz="1416">
                  <a:solidFill>
                    <a:srgbClr val="FBFDFE"/>
                  </a:solidFill>
                  <a:latin typeface="Avenir Bold"/>
                  <a:ea typeface="Avenir Bold"/>
                  <a:cs typeface="Avenir Bold"/>
                  <a:sym typeface="Avenir Bold"/>
                </a:rPr>
                <a:t> </a:t>
              </a:r>
            </a:p>
          </p:txBody>
        </p:sp>
        <p:sp>
          <p:nvSpPr>
            <p:cNvPr name="TextBox 8" id="8"/>
            <p:cNvSpPr txBox="true"/>
            <p:nvPr/>
          </p:nvSpPr>
          <p:spPr>
            <a:xfrm rot="0">
              <a:off x="7581512" y="8543292"/>
              <a:ext cx="3837712" cy="339394"/>
            </a:xfrm>
            <a:prstGeom prst="rect">
              <a:avLst/>
            </a:prstGeom>
          </p:spPr>
          <p:txBody>
            <a:bodyPr anchor="t" rtlCol="false" tIns="0" lIns="0" bIns="0" rIns="0">
              <a:spAutoFit/>
            </a:bodyPr>
            <a:lstStyle/>
            <a:p>
              <a:pPr algn="l">
                <a:lnSpc>
                  <a:spcPts val="1982"/>
                </a:lnSpc>
                <a:spcBef>
                  <a:spcPct val="0"/>
                </a:spcBef>
              </a:pPr>
              <a:r>
                <a:rPr lang="en-US" b="true" sz="1416">
                  <a:solidFill>
                    <a:srgbClr val="FBFDFE"/>
                  </a:solidFill>
                  <a:latin typeface="Avenir Bold"/>
                  <a:ea typeface="Avenir Bold"/>
                  <a:cs typeface="Avenir Bold"/>
                  <a:sym typeface="Avenir Bold"/>
                </a:rPr>
                <a:t>8. Lorem ipsumLorem ipsum</a:t>
              </a:r>
            </a:p>
          </p:txBody>
        </p:sp>
        <p:sp>
          <p:nvSpPr>
            <p:cNvPr name="TextBox 9" id="9"/>
            <p:cNvSpPr txBox="true"/>
            <p:nvPr/>
          </p:nvSpPr>
          <p:spPr>
            <a:xfrm rot="0">
              <a:off x="450570" y="5825337"/>
              <a:ext cx="1475704" cy="339394"/>
            </a:xfrm>
            <a:prstGeom prst="rect">
              <a:avLst/>
            </a:prstGeom>
          </p:spPr>
          <p:txBody>
            <a:bodyPr anchor="t" rtlCol="false" tIns="0" lIns="0" bIns="0" rIns="0">
              <a:spAutoFit/>
            </a:bodyPr>
            <a:lstStyle/>
            <a:p>
              <a:pPr algn="ctr">
                <a:lnSpc>
                  <a:spcPts val="1982"/>
                </a:lnSpc>
                <a:spcBef>
                  <a:spcPct val="0"/>
                </a:spcBef>
              </a:pPr>
            </a:p>
          </p:txBody>
        </p:sp>
      </p:grpSp>
      <p:grpSp>
        <p:nvGrpSpPr>
          <p:cNvPr name="Group 10" id="10"/>
          <p:cNvGrpSpPr/>
          <p:nvPr/>
        </p:nvGrpSpPr>
        <p:grpSpPr>
          <a:xfrm rot="0">
            <a:off x="365760" y="4865965"/>
            <a:ext cx="9128963" cy="1637775"/>
            <a:chOff x="0" y="0"/>
            <a:chExt cx="3381097" cy="606583"/>
          </a:xfrm>
        </p:grpSpPr>
        <p:sp>
          <p:nvSpPr>
            <p:cNvPr name="Freeform 11" id="11"/>
            <p:cNvSpPr/>
            <p:nvPr/>
          </p:nvSpPr>
          <p:spPr>
            <a:xfrm flipH="false" flipV="false" rot="0">
              <a:off x="0" y="0"/>
              <a:ext cx="3381097" cy="606583"/>
            </a:xfrm>
            <a:custGeom>
              <a:avLst/>
              <a:gdLst/>
              <a:ahLst/>
              <a:cxnLst/>
              <a:rect r="r" b="b" t="t" l="l"/>
              <a:pathLst>
                <a:path h="606583" w="3381097">
                  <a:moveTo>
                    <a:pt x="30530" y="0"/>
                  </a:moveTo>
                  <a:lnTo>
                    <a:pt x="3350567" y="0"/>
                  </a:lnTo>
                  <a:cubicBezTo>
                    <a:pt x="3367429" y="0"/>
                    <a:pt x="3381097" y="13669"/>
                    <a:pt x="3381097" y="30530"/>
                  </a:cubicBezTo>
                  <a:lnTo>
                    <a:pt x="3381097" y="576053"/>
                  </a:lnTo>
                  <a:cubicBezTo>
                    <a:pt x="3381097" y="592914"/>
                    <a:pt x="3367429" y="606583"/>
                    <a:pt x="3350567" y="606583"/>
                  </a:cubicBezTo>
                  <a:lnTo>
                    <a:pt x="30530" y="606583"/>
                  </a:lnTo>
                  <a:cubicBezTo>
                    <a:pt x="13669" y="606583"/>
                    <a:pt x="0" y="592914"/>
                    <a:pt x="0" y="576053"/>
                  </a:cubicBezTo>
                  <a:lnTo>
                    <a:pt x="0" y="30530"/>
                  </a:lnTo>
                  <a:cubicBezTo>
                    <a:pt x="0" y="13669"/>
                    <a:pt x="13669" y="0"/>
                    <a:pt x="30530" y="0"/>
                  </a:cubicBezTo>
                  <a:close/>
                </a:path>
              </a:pathLst>
            </a:custGeom>
            <a:solidFill>
              <a:srgbClr val="014D80"/>
            </a:solidFill>
          </p:spPr>
        </p:sp>
        <p:sp>
          <p:nvSpPr>
            <p:cNvPr name="TextBox 12" id="12"/>
            <p:cNvSpPr txBox="true"/>
            <p:nvPr/>
          </p:nvSpPr>
          <p:spPr>
            <a:xfrm>
              <a:off x="0" y="-57150"/>
              <a:ext cx="3381097" cy="663733"/>
            </a:xfrm>
            <a:prstGeom prst="rect">
              <a:avLst/>
            </a:prstGeom>
          </p:spPr>
          <p:txBody>
            <a:bodyPr anchor="ctr" rtlCol="false" tIns="50800" lIns="50800" bIns="50800" rIns="50800"/>
            <a:lstStyle/>
            <a:p>
              <a:pPr algn="ctr">
                <a:lnSpc>
                  <a:spcPts val="1702"/>
                </a:lnSpc>
              </a:pPr>
              <a:r>
                <a:rPr lang="en-US" b="true" sz="1216">
                  <a:solidFill>
                    <a:srgbClr val="FFFFFF"/>
                  </a:solidFill>
                  <a:latin typeface="Avenir Bold"/>
                  <a:ea typeface="Avenir Bold"/>
                  <a:cs typeface="Avenir Bold"/>
                  <a:sym typeface="Avenir Bold"/>
                </a:rPr>
                <a:t>The Gold Apollo case has revealed how an apparently legitimate corporate infrastructure, including companies such as BAC Consulting, has been used to move large sums of money in an almost transparent manner without resorting to cryptocurrencies. These companies have enabled international transactions through conventional banking networks and concealed transfers within the gold trade, avoiding immediate suspicion in traditional financial monitoring systems. This case is a notable example of how terrorist organizations, such as Hezbollah, have used illicit gold trade to finance their activities and evade international sanctions. In this scheme, shell companies and smuggling networks were employed to move large quantities of gold from Venezuela to international markets, particularly in the Middle East.</a:t>
              </a:r>
            </a:p>
          </p:txBody>
        </p:sp>
      </p:grpSp>
      <p:sp>
        <p:nvSpPr>
          <p:cNvPr name="TextBox 13" id="13"/>
          <p:cNvSpPr txBox="true"/>
          <p:nvPr/>
        </p:nvSpPr>
        <p:spPr>
          <a:xfrm rot="0">
            <a:off x="365760" y="1162196"/>
            <a:ext cx="9022080" cy="469494"/>
          </a:xfrm>
          <a:prstGeom prst="rect">
            <a:avLst/>
          </a:prstGeom>
        </p:spPr>
        <p:txBody>
          <a:bodyPr anchor="t" rtlCol="false" tIns="0" lIns="0" bIns="0" rIns="0">
            <a:spAutoFit/>
          </a:bodyPr>
          <a:lstStyle/>
          <a:p>
            <a:pPr algn="ctr">
              <a:lnSpc>
                <a:spcPts val="3522"/>
              </a:lnSpc>
              <a:spcBef>
                <a:spcPct val="0"/>
              </a:spcBef>
            </a:pPr>
            <a:r>
              <a:rPr lang="en-US" b="true" sz="2516">
                <a:solidFill>
                  <a:srgbClr val="014D80"/>
                </a:solidFill>
                <a:latin typeface="Avenir Bold"/>
                <a:ea typeface="Avenir Bold"/>
                <a:cs typeface="Avenir Bold"/>
                <a:sym typeface="Avenir Bold"/>
              </a:rPr>
              <a:t>Illicit Financing Thro</a:t>
            </a:r>
            <a:r>
              <a:rPr lang="en-US" b="true" sz="2516">
                <a:solidFill>
                  <a:srgbClr val="014D80"/>
                </a:solidFill>
                <a:latin typeface="Avenir Bold"/>
                <a:ea typeface="Avenir Bold"/>
                <a:cs typeface="Avenir Bold"/>
                <a:sym typeface="Avenir Bold"/>
              </a:rPr>
              <a:t>ugh Corporate Infrastructure</a:t>
            </a:r>
          </a:p>
        </p:txBody>
      </p:sp>
      <p:grpSp>
        <p:nvGrpSpPr>
          <p:cNvPr name="Group 14" id="14"/>
          <p:cNvGrpSpPr/>
          <p:nvPr/>
        </p:nvGrpSpPr>
        <p:grpSpPr>
          <a:xfrm rot="0">
            <a:off x="8973" y="6569225"/>
            <a:ext cx="9753600" cy="754910"/>
            <a:chOff x="0" y="0"/>
            <a:chExt cx="13004800" cy="1006547"/>
          </a:xfrm>
        </p:grpSpPr>
        <p:grpSp>
          <p:nvGrpSpPr>
            <p:cNvPr name="Group 15" id="15"/>
            <p:cNvGrpSpPr/>
            <p:nvPr/>
          </p:nvGrpSpPr>
          <p:grpSpPr>
            <a:xfrm rot="0">
              <a:off x="0" y="0"/>
              <a:ext cx="13004800" cy="1006547"/>
              <a:chOff x="0" y="0"/>
              <a:chExt cx="3495470" cy="270543"/>
            </a:xfrm>
          </p:grpSpPr>
          <p:sp>
            <p:nvSpPr>
              <p:cNvPr name="Freeform 16" id="16"/>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17" id="17"/>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18" id="18"/>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6"/>
              <a:stretch>
                <a:fillRect l="0" t="-6263" r="0" b="-6263"/>
              </a:stretch>
            </a:blipFill>
          </p:spPr>
        </p:sp>
        <p:sp>
          <p:nvSpPr>
            <p:cNvPr name="Freeform 19" id="19"/>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7"/>
              <a:stretch>
                <a:fillRect l="0" t="-6263" r="0" b="-6263"/>
              </a:stretch>
            </a:blipFill>
          </p:spPr>
        </p:sp>
        <p:grpSp>
          <p:nvGrpSpPr>
            <p:cNvPr name="Group 20" id="20"/>
            <p:cNvGrpSpPr/>
            <p:nvPr/>
          </p:nvGrpSpPr>
          <p:grpSpPr>
            <a:xfrm rot="0">
              <a:off x="1748214" y="0"/>
              <a:ext cx="8787340" cy="1006547"/>
              <a:chOff x="0" y="0"/>
              <a:chExt cx="2361888" cy="270543"/>
            </a:xfrm>
          </p:grpSpPr>
          <p:sp>
            <p:nvSpPr>
              <p:cNvPr name="Freeform 21" id="21"/>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22" id="22"/>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23" id="23"/>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8"/>
              <a:stretch>
                <a:fillRect l="0" t="-6263" r="0" b="-6263"/>
              </a:stretch>
            </a:blipFill>
          </p:spPr>
        </p:sp>
        <p:sp>
          <p:nvSpPr>
            <p:cNvPr name="Freeform 24" id="24"/>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9"/>
              <a:stretch>
                <a:fillRect l="-807" t="-9330" r="0" b="-15070"/>
              </a:stretch>
            </a:blipFill>
          </p:spPr>
        </p:sp>
        <p:sp>
          <p:nvSpPr>
            <p:cNvPr name="Freeform 25" id="25"/>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10"/>
              <a:stretch>
                <a:fillRect l="0" t="-372" r="0" b="0"/>
              </a:stretch>
            </a:blipFill>
          </p:spPr>
        </p:sp>
        <p:sp>
          <p:nvSpPr>
            <p:cNvPr name="Freeform 26" id="26"/>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1"/>
              <a:stretch>
                <a:fillRect l="0" t="-6263" r="0" b="-6263"/>
              </a:stretch>
            </a:blipFill>
          </p:spPr>
        </p:sp>
        <p:sp>
          <p:nvSpPr>
            <p:cNvPr name="Freeform 27" id="27"/>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2"/>
              <a:stretch>
                <a:fillRect l="0" t="-6263" r="0" b="-6263"/>
              </a:stretch>
            </a:blipFill>
          </p:spPr>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8418" y="1565188"/>
            <a:ext cx="9344964" cy="2947546"/>
          </a:xfrm>
          <a:custGeom>
            <a:avLst/>
            <a:gdLst/>
            <a:ahLst/>
            <a:cxnLst/>
            <a:rect r="r" b="b" t="t" l="l"/>
            <a:pathLst>
              <a:path h="2947546" w="9344964">
                <a:moveTo>
                  <a:pt x="0" y="0"/>
                </a:moveTo>
                <a:lnTo>
                  <a:pt x="9344965" y="0"/>
                </a:lnTo>
                <a:lnTo>
                  <a:pt x="9344965" y="2947545"/>
                </a:lnTo>
                <a:lnTo>
                  <a:pt x="0" y="2947545"/>
                </a:lnTo>
                <a:lnTo>
                  <a:pt x="0" y="0"/>
                </a:lnTo>
                <a:close/>
              </a:path>
            </a:pathLst>
          </a:custGeom>
          <a:blipFill>
            <a:blip r:embed="rId2"/>
            <a:stretch>
              <a:fillRect l="0" t="-1717" r="0" b="-1717"/>
            </a:stretch>
          </a:blipFill>
        </p:spPr>
      </p:sp>
      <p:grpSp>
        <p:nvGrpSpPr>
          <p:cNvPr name="Group 3" id="3"/>
          <p:cNvGrpSpPr/>
          <p:nvPr/>
        </p:nvGrpSpPr>
        <p:grpSpPr>
          <a:xfrm rot="0">
            <a:off x="41860" y="326593"/>
            <a:ext cx="9669879" cy="6662015"/>
            <a:chOff x="0" y="0"/>
            <a:chExt cx="12893172" cy="8882686"/>
          </a:xfrm>
        </p:grpSpPr>
        <p:sp>
          <p:nvSpPr>
            <p:cNvPr name="Freeform 4" id="4"/>
            <p:cNvSpPr/>
            <p:nvPr/>
          </p:nvSpPr>
          <p:spPr>
            <a:xfrm flipH="true" flipV="false" rot="-10800000">
              <a:off x="9396969" y="0"/>
              <a:ext cx="3496203" cy="2833076"/>
            </a:xfrm>
            <a:custGeom>
              <a:avLst/>
              <a:gdLst/>
              <a:ahLst/>
              <a:cxnLst/>
              <a:rect r="r" b="b" t="t" l="l"/>
              <a:pathLst>
                <a:path h="2833076" w="3496203">
                  <a:moveTo>
                    <a:pt x="3496203" y="0"/>
                  </a:moveTo>
                  <a:lnTo>
                    <a:pt x="0" y="0"/>
                  </a:lnTo>
                  <a:lnTo>
                    <a:pt x="0" y="2833076"/>
                  </a:lnTo>
                  <a:lnTo>
                    <a:pt x="3496203" y="2833076"/>
                  </a:lnTo>
                  <a:lnTo>
                    <a:pt x="3496203" y="0"/>
                  </a:lnTo>
                  <a:close/>
                </a:path>
              </a:pathLst>
            </a:custGeom>
            <a:blipFill>
              <a:blip r:embed="rId3"/>
              <a:stretch>
                <a:fillRect l="0" t="-288" r="0" b="-288"/>
              </a:stretch>
            </a:blipFill>
          </p:spPr>
        </p:sp>
        <p:sp>
          <p:nvSpPr>
            <p:cNvPr name="Freeform 5" id="5"/>
            <p:cNvSpPr/>
            <p:nvPr/>
          </p:nvSpPr>
          <p:spPr>
            <a:xfrm flipH="false" flipV="false" rot="0">
              <a:off x="4772939" y="360032"/>
              <a:ext cx="3990088" cy="838708"/>
            </a:xfrm>
            <a:custGeom>
              <a:avLst/>
              <a:gdLst/>
              <a:ahLst/>
              <a:cxnLst/>
              <a:rect r="r" b="b" t="t" l="l"/>
              <a:pathLst>
                <a:path h="838708" w="3990088">
                  <a:moveTo>
                    <a:pt x="0" y="0"/>
                  </a:moveTo>
                  <a:lnTo>
                    <a:pt x="3990088" y="0"/>
                  </a:lnTo>
                  <a:lnTo>
                    <a:pt x="3990088" y="838708"/>
                  </a:lnTo>
                  <a:lnTo>
                    <a:pt x="0" y="838708"/>
                  </a:lnTo>
                  <a:lnTo>
                    <a:pt x="0" y="0"/>
                  </a:lnTo>
                  <a:close/>
                </a:path>
              </a:pathLst>
            </a:custGeom>
            <a:blipFill>
              <a:blip r:embed="rId4"/>
              <a:stretch>
                <a:fillRect l="0" t="-288" r="0" b="-288"/>
              </a:stretch>
            </a:blipFill>
          </p:spPr>
        </p:sp>
        <p:sp>
          <p:nvSpPr>
            <p:cNvPr name="Freeform 6" id="6"/>
            <p:cNvSpPr/>
            <p:nvPr/>
          </p:nvSpPr>
          <p:spPr>
            <a:xfrm flipH="false" flipV="false" rot="0">
              <a:off x="0" y="378766"/>
              <a:ext cx="3132933" cy="819974"/>
            </a:xfrm>
            <a:custGeom>
              <a:avLst/>
              <a:gdLst/>
              <a:ahLst/>
              <a:cxnLst/>
              <a:rect r="r" b="b" t="t" l="l"/>
              <a:pathLst>
                <a:path h="819974" w="3132933">
                  <a:moveTo>
                    <a:pt x="0" y="0"/>
                  </a:moveTo>
                  <a:lnTo>
                    <a:pt x="3132933" y="0"/>
                  </a:lnTo>
                  <a:lnTo>
                    <a:pt x="3132933" y="819974"/>
                  </a:lnTo>
                  <a:lnTo>
                    <a:pt x="0" y="819974"/>
                  </a:lnTo>
                  <a:lnTo>
                    <a:pt x="0" y="0"/>
                  </a:lnTo>
                  <a:close/>
                </a:path>
              </a:pathLst>
            </a:custGeom>
            <a:blipFill>
              <a:blip r:embed="rId5"/>
              <a:stretch>
                <a:fillRect l="-9828" t="-118313" r="-12357" b="-129361"/>
              </a:stretch>
            </a:blipFill>
          </p:spPr>
        </p:sp>
        <p:sp>
          <p:nvSpPr>
            <p:cNvPr name="TextBox 7" id="7"/>
            <p:cNvSpPr txBox="true"/>
            <p:nvPr/>
          </p:nvSpPr>
          <p:spPr>
            <a:xfrm rot="0">
              <a:off x="7581512" y="4379745"/>
              <a:ext cx="2104585" cy="339394"/>
            </a:xfrm>
            <a:prstGeom prst="rect">
              <a:avLst/>
            </a:prstGeom>
          </p:spPr>
          <p:txBody>
            <a:bodyPr anchor="t" rtlCol="false" tIns="0" lIns="0" bIns="0" rIns="0">
              <a:spAutoFit/>
            </a:bodyPr>
            <a:lstStyle/>
            <a:p>
              <a:pPr algn="ctr">
                <a:lnSpc>
                  <a:spcPts val="1982"/>
                </a:lnSpc>
              </a:pPr>
              <a:r>
                <a:rPr lang="en-US" b="true" sz="1416">
                  <a:solidFill>
                    <a:srgbClr val="FBFDFE"/>
                  </a:solidFill>
                  <a:latin typeface="Avenir Bold"/>
                  <a:ea typeface="Avenir Bold"/>
                  <a:cs typeface="Avenir Bold"/>
                  <a:sym typeface="Avenir Bold"/>
                </a:rPr>
                <a:t>2. Lorem ipsum</a:t>
              </a:r>
            </a:p>
          </p:txBody>
        </p:sp>
        <p:sp>
          <p:nvSpPr>
            <p:cNvPr name="TextBox 8" id="8"/>
            <p:cNvSpPr txBox="true"/>
            <p:nvPr/>
          </p:nvSpPr>
          <p:spPr>
            <a:xfrm rot="0">
              <a:off x="7581512" y="8070548"/>
              <a:ext cx="1604035" cy="339394"/>
            </a:xfrm>
            <a:prstGeom prst="rect">
              <a:avLst/>
            </a:prstGeom>
          </p:spPr>
          <p:txBody>
            <a:bodyPr anchor="t" rtlCol="false" tIns="0" lIns="0" bIns="0" rIns="0">
              <a:spAutoFit/>
            </a:bodyPr>
            <a:lstStyle/>
            <a:p>
              <a:pPr algn="ctr">
                <a:lnSpc>
                  <a:spcPts val="1982"/>
                </a:lnSpc>
                <a:spcBef>
                  <a:spcPct val="0"/>
                </a:spcBef>
              </a:pPr>
              <a:r>
                <a:rPr lang="en-US" b="true" sz="1416">
                  <a:solidFill>
                    <a:srgbClr val="FBFDFE"/>
                  </a:solidFill>
                  <a:latin typeface="Avenir Bold"/>
                  <a:ea typeface="Avenir Bold"/>
                  <a:cs typeface="Avenir Bold"/>
                  <a:sym typeface="Avenir Bold"/>
                </a:rPr>
                <a:t>7. Lorem</a:t>
              </a:r>
              <a:r>
                <a:rPr lang="en-US" b="true" sz="1416">
                  <a:solidFill>
                    <a:srgbClr val="FBFDFE"/>
                  </a:solidFill>
                  <a:latin typeface="Avenir Bold"/>
                  <a:ea typeface="Avenir Bold"/>
                  <a:cs typeface="Avenir Bold"/>
                  <a:sym typeface="Avenir Bold"/>
                </a:rPr>
                <a:t> </a:t>
              </a:r>
            </a:p>
          </p:txBody>
        </p:sp>
        <p:sp>
          <p:nvSpPr>
            <p:cNvPr name="TextBox 9" id="9"/>
            <p:cNvSpPr txBox="true"/>
            <p:nvPr/>
          </p:nvSpPr>
          <p:spPr>
            <a:xfrm rot="0">
              <a:off x="7581512" y="8543292"/>
              <a:ext cx="3837712" cy="339394"/>
            </a:xfrm>
            <a:prstGeom prst="rect">
              <a:avLst/>
            </a:prstGeom>
          </p:spPr>
          <p:txBody>
            <a:bodyPr anchor="t" rtlCol="false" tIns="0" lIns="0" bIns="0" rIns="0">
              <a:spAutoFit/>
            </a:bodyPr>
            <a:lstStyle/>
            <a:p>
              <a:pPr algn="l">
                <a:lnSpc>
                  <a:spcPts val="1982"/>
                </a:lnSpc>
                <a:spcBef>
                  <a:spcPct val="0"/>
                </a:spcBef>
              </a:pPr>
              <a:r>
                <a:rPr lang="en-US" b="true" sz="1416">
                  <a:solidFill>
                    <a:srgbClr val="FBFDFE"/>
                  </a:solidFill>
                  <a:latin typeface="Avenir Bold"/>
                  <a:ea typeface="Avenir Bold"/>
                  <a:cs typeface="Avenir Bold"/>
                  <a:sym typeface="Avenir Bold"/>
                </a:rPr>
                <a:t>8. Lorem ipsumLorem ipsum</a:t>
              </a:r>
            </a:p>
          </p:txBody>
        </p:sp>
        <p:sp>
          <p:nvSpPr>
            <p:cNvPr name="TextBox 10" id="10"/>
            <p:cNvSpPr txBox="true"/>
            <p:nvPr/>
          </p:nvSpPr>
          <p:spPr>
            <a:xfrm rot="0">
              <a:off x="450570" y="5825337"/>
              <a:ext cx="1475704" cy="339394"/>
            </a:xfrm>
            <a:prstGeom prst="rect">
              <a:avLst/>
            </a:prstGeom>
          </p:spPr>
          <p:txBody>
            <a:bodyPr anchor="t" rtlCol="false" tIns="0" lIns="0" bIns="0" rIns="0">
              <a:spAutoFit/>
            </a:bodyPr>
            <a:lstStyle/>
            <a:p>
              <a:pPr algn="ctr">
                <a:lnSpc>
                  <a:spcPts val="1982"/>
                </a:lnSpc>
                <a:spcBef>
                  <a:spcPct val="0"/>
                </a:spcBef>
              </a:pPr>
            </a:p>
          </p:txBody>
        </p:sp>
      </p:grpSp>
      <p:grpSp>
        <p:nvGrpSpPr>
          <p:cNvPr name="Group 11" id="11"/>
          <p:cNvGrpSpPr/>
          <p:nvPr/>
        </p:nvGrpSpPr>
        <p:grpSpPr>
          <a:xfrm rot="0">
            <a:off x="233296" y="4512733"/>
            <a:ext cx="4488873" cy="2194560"/>
            <a:chOff x="0" y="0"/>
            <a:chExt cx="1662545" cy="812800"/>
          </a:xfrm>
        </p:grpSpPr>
        <p:sp>
          <p:nvSpPr>
            <p:cNvPr name="Freeform 12" id="12"/>
            <p:cNvSpPr/>
            <p:nvPr/>
          </p:nvSpPr>
          <p:spPr>
            <a:xfrm flipH="false" flipV="false" rot="0">
              <a:off x="0" y="0"/>
              <a:ext cx="1662545" cy="812800"/>
            </a:xfrm>
            <a:custGeom>
              <a:avLst/>
              <a:gdLst/>
              <a:ahLst/>
              <a:cxnLst/>
              <a:rect r="r" b="b" t="t" l="l"/>
              <a:pathLst>
                <a:path h="812800" w="1662545">
                  <a:moveTo>
                    <a:pt x="0" y="0"/>
                  </a:moveTo>
                  <a:lnTo>
                    <a:pt x="1662545" y="0"/>
                  </a:lnTo>
                  <a:lnTo>
                    <a:pt x="1662545" y="812800"/>
                  </a:lnTo>
                  <a:lnTo>
                    <a:pt x="0" y="812800"/>
                  </a:lnTo>
                  <a:close/>
                </a:path>
              </a:pathLst>
            </a:custGeom>
            <a:solidFill>
              <a:srgbClr val="014D80"/>
            </a:solidFill>
          </p:spPr>
        </p:sp>
        <p:sp>
          <p:nvSpPr>
            <p:cNvPr name="TextBox 13" id="13"/>
            <p:cNvSpPr txBox="true"/>
            <p:nvPr/>
          </p:nvSpPr>
          <p:spPr>
            <a:xfrm>
              <a:off x="0" y="-57150"/>
              <a:ext cx="1662545" cy="869950"/>
            </a:xfrm>
            <a:prstGeom prst="rect">
              <a:avLst/>
            </a:prstGeom>
          </p:spPr>
          <p:txBody>
            <a:bodyPr anchor="ctr" rtlCol="false" tIns="50800" lIns="50800" bIns="50800" rIns="50800"/>
            <a:lstStyle/>
            <a:p>
              <a:pPr algn="ctr">
                <a:lnSpc>
                  <a:spcPts val="1982"/>
                </a:lnSpc>
              </a:pPr>
              <a:r>
                <a:rPr lang="en-US" b="true" sz="1416">
                  <a:solidFill>
                    <a:srgbClr val="FFFFFF"/>
                  </a:solidFill>
                  <a:latin typeface="Avenir Bold"/>
                  <a:ea typeface="Avenir Bold"/>
                  <a:cs typeface="Avenir Bold"/>
                  <a:sym typeface="Avenir Bold"/>
                </a:rPr>
                <a:t>The use of cryptocurrencies in illicit activities has evolved significantly in recent years. Criminals and terrorist groups have found digital assets to be an effective means of mobilizing funds without detection by traditional financial systems. To achieve this, they employ a range of techniques and tools designed to obscure transaction traceability and evade regulatory controls.</a:t>
              </a:r>
            </a:p>
          </p:txBody>
        </p:sp>
      </p:grpSp>
      <p:grpSp>
        <p:nvGrpSpPr>
          <p:cNvPr name="Group 14" id="14"/>
          <p:cNvGrpSpPr/>
          <p:nvPr/>
        </p:nvGrpSpPr>
        <p:grpSpPr>
          <a:xfrm rot="0">
            <a:off x="4821922" y="4512733"/>
            <a:ext cx="4646583" cy="2194560"/>
            <a:chOff x="0" y="0"/>
            <a:chExt cx="1720956" cy="812800"/>
          </a:xfrm>
        </p:grpSpPr>
        <p:sp>
          <p:nvSpPr>
            <p:cNvPr name="Freeform 15" id="15"/>
            <p:cNvSpPr/>
            <p:nvPr/>
          </p:nvSpPr>
          <p:spPr>
            <a:xfrm flipH="false" flipV="false" rot="0">
              <a:off x="0" y="0"/>
              <a:ext cx="1720957" cy="812800"/>
            </a:xfrm>
            <a:custGeom>
              <a:avLst/>
              <a:gdLst/>
              <a:ahLst/>
              <a:cxnLst/>
              <a:rect r="r" b="b" t="t" l="l"/>
              <a:pathLst>
                <a:path h="812800" w="1720957">
                  <a:moveTo>
                    <a:pt x="0" y="0"/>
                  </a:moveTo>
                  <a:lnTo>
                    <a:pt x="1720957" y="0"/>
                  </a:lnTo>
                  <a:lnTo>
                    <a:pt x="1720957" y="812800"/>
                  </a:lnTo>
                  <a:lnTo>
                    <a:pt x="0" y="812800"/>
                  </a:lnTo>
                  <a:close/>
                </a:path>
              </a:pathLst>
            </a:custGeom>
            <a:solidFill>
              <a:srgbClr val="014D80"/>
            </a:solidFill>
          </p:spPr>
        </p:sp>
        <p:sp>
          <p:nvSpPr>
            <p:cNvPr name="TextBox 16" id="16"/>
            <p:cNvSpPr txBox="true"/>
            <p:nvPr/>
          </p:nvSpPr>
          <p:spPr>
            <a:xfrm>
              <a:off x="0" y="-57150"/>
              <a:ext cx="1720956" cy="869950"/>
            </a:xfrm>
            <a:prstGeom prst="rect">
              <a:avLst/>
            </a:prstGeom>
          </p:spPr>
          <p:txBody>
            <a:bodyPr anchor="ctr" rtlCol="false" tIns="50800" lIns="50800" bIns="50800" rIns="50800"/>
            <a:lstStyle/>
            <a:p>
              <a:pPr algn="ctr">
                <a:lnSpc>
                  <a:spcPts val="1982"/>
                </a:lnSpc>
              </a:pPr>
              <a:r>
                <a:rPr lang="en-US" b="true" sz="1416">
                  <a:solidFill>
                    <a:srgbClr val="FFFFFF"/>
                  </a:solidFill>
                  <a:latin typeface="Avenir Bold"/>
                  <a:ea typeface="Avenir Bold"/>
                  <a:cs typeface="Avenir Bold"/>
                  <a:sym typeface="Avenir Bold"/>
                </a:rPr>
                <a:t>One of the most widely used methods is the use of mixers or tumblers, services that combine multiple cryptocurrency transactions to obfuscate their origin and destination. These services fragment funds into small amounts and redistribute them to different addresses, making it difficult for intelligence agencies and financial analysts to track illicit money flows.</a:t>
              </a:r>
            </a:p>
          </p:txBody>
        </p:sp>
      </p:grpSp>
      <p:sp>
        <p:nvSpPr>
          <p:cNvPr name="TextBox 17" id="17"/>
          <p:cNvSpPr txBox="true"/>
          <p:nvPr/>
        </p:nvSpPr>
        <p:spPr>
          <a:xfrm rot="0">
            <a:off x="365760" y="1095694"/>
            <a:ext cx="9022080" cy="469494"/>
          </a:xfrm>
          <a:prstGeom prst="rect">
            <a:avLst/>
          </a:prstGeom>
        </p:spPr>
        <p:txBody>
          <a:bodyPr anchor="t" rtlCol="false" tIns="0" lIns="0" bIns="0" rIns="0">
            <a:spAutoFit/>
          </a:bodyPr>
          <a:lstStyle/>
          <a:p>
            <a:pPr algn="ctr">
              <a:lnSpc>
                <a:spcPts val="3522"/>
              </a:lnSpc>
              <a:spcBef>
                <a:spcPct val="0"/>
              </a:spcBef>
            </a:pPr>
            <a:r>
              <a:rPr lang="en-US" b="true" sz="2516">
                <a:solidFill>
                  <a:srgbClr val="014D80"/>
                </a:solidFill>
                <a:latin typeface="Avenir Bold"/>
                <a:ea typeface="Avenir Bold"/>
                <a:cs typeface="Avenir Bold"/>
                <a:sym typeface="Avenir Bold"/>
              </a:rPr>
              <a:t>Cryptocurrency Use in Illicit Activi</a:t>
            </a:r>
            <a:r>
              <a:rPr lang="en-US" b="true" sz="2516">
                <a:solidFill>
                  <a:srgbClr val="014D80"/>
                </a:solidFill>
                <a:latin typeface="Avenir Bold"/>
                <a:ea typeface="Avenir Bold"/>
                <a:cs typeface="Avenir Bold"/>
                <a:sym typeface="Avenir Bold"/>
              </a:rPr>
              <a:t>ties</a:t>
            </a:r>
          </a:p>
        </p:txBody>
      </p:sp>
      <p:grpSp>
        <p:nvGrpSpPr>
          <p:cNvPr name="Group 18" id="18"/>
          <p:cNvGrpSpPr/>
          <p:nvPr/>
        </p:nvGrpSpPr>
        <p:grpSpPr>
          <a:xfrm rot="0">
            <a:off x="8973" y="6569225"/>
            <a:ext cx="9753600" cy="754910"/>
            <a:chOff x="0" y="0"/>
            <a:chExt cx="13004800" cy="1006547"/>
          </a:xfrm>
        </p:grpSpPr>
        <p:grpSp>
          <p:nvGrpSpPr>
            <p:cNvPr name="Group 19" id="19"/>
            <p:cNvGrpSpPr/>
            <p:nvPr/>
          </p:nvGrpSpPr>
          <p:grpSpPr>
            <a:xfrm rot="0">
              <a:off x="0" y="0"/>
              <a:ext cx="13004800" cy="1006547"/>
              <a:chOff x="0" y="0"/>
              <a:chExt cx="3495470" cy="270543"/>
            </a:xfrm>
          </p:grpSpPr>
          <p:sp>
            <p:nvSpPr>
              <p:cNvPr name="Freeform 20" id="20"/>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21" id="21"/>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22" id="22"/>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6"/>
              <a:stretch>
                <a:fillRect l="0" t="-6263" r="0" b="-6263"/>
              </a:stretch>
            </a:blipFill>
          </p:spPr>
        </p:sp>
        <p:sp>
          <p:nvSpPr>
            <p:cNvPr name="Freeform 23" id="23"/>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7"/>
              <a:stretch>
                <a:fillRect l="0" t="-6263" r="0" b="-6263"/>
              </a:stretch>
            </a:blipFill>
          </p:spPr>
        </p:sp>
        <p:grpSp>
          <p:nvGrpSpPr>
            <p:cNvPr name="Group 24" id="24"/>
            <p:cNvGrpSpPr/>
            <p:nvPr/>
          </p:nvGrpSpPr>
          <p:grpSpPr>
            <a:xfrm rot="0">
              <a:off x="1748214" y="0"/>
              <a:ext cx="8787340" cy="1006547"/>
              <a:chOff x="0" y="0"/>
              <a:chExt cx="2361888" cy="270543"/>
            </a:xfrm>
          </p:grpSpPr>
          <p:sp>
            <p:nvSpPr>
              <p:cNvPr name="Freeform 25" id="25"/>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26" id="26"/>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27" id="27"/>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8"/>
              <a:stretch>
                <a:fillRect l="0" t="-6263" r="0" b="-6263"/>
              </a:stretch>
            </a:blipFill>
          </p:spPr>
        </p:sp>
        <p:sp>
          <p:nvSpPr>
            <p:cNvPr name="Freeform 28" id="28"/>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9"/>
              <a:stretch>
                <a:fillRect l="-807" t="-9330" r="0" b="-15070"/>
              </a:stretch>
            </a:blipFill>
          </p:spPr>
        </p:sp>
        <p:sp>
          <p:nvSpPr>
            <p:cNvPr name="Freeform 29" id="29"/>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10"/>
              <a:stretch>
                <a:fillRect l="0" t="-372" r="0" b="0"/>
              </a:stretch>
            </a:blipFill>
          </p:spPr>
        </p:sp>
        <p:sp>
          <p:nvSpPr>
            <p:cNvPr name="Freeform 30" id="30"/>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1"/>
              <a:stretch>
                <a:fillRect l="0" t="-6263" r="0" b="-6263"/>
              </a:stretch>
            </a:blipFill>
          </p:spPr>
        </p:sp>
        <p:sp>
          <p:nvSpPr>
            <p:cNvPr name="Freeform 31" id="31"/>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2"/>
              <a:stretch>
                <a:fillRect l="0" t="-6263" r="0" b="-6263"/>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DAGenapebXM</dc:identifier>
  <dcterms:modified xsi:type="dcterms:W3CDTF">2011-08-01T06:04:30Z</dcterms:modified>
  <cp:revision>1</cp:revision>
  <dc:title>UAL_LAYOUT_SLIDE_ANALYST</dc:title>
</cp:coreProperties>
</file>