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7536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8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2.jpeg"/><Relationship Id="rId10" Type="http://schemas.openxmlformats.org/officeDocument/2006/relationships/image" Target="../media/image6.png"/><Relationship Id="rId11" Type="http://schemas.openxmlformats.org/officeDocument/2006/relationships/image" Target="../media/image3.jpeg"/><Relationship Id="rId12" Type="http://schemas.openxmlformats.org/officeDocument/2006/relationships/image" Target="../media/image7.png"/><Relationship Id="rId13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2.jpeg"/><Relationship Id="rId10" Type="http://schemas.openxmlformats.org/officeDocument/2006/relationships/image" Target="../media/image6.png"/><Relationship Id="rId11" Type="http://schemas.openxmlformats.org/officeDocument/2006/relationships/image" Target="../media/image3.jpeg"/><Relationship Id="rId1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2.jpeg"/><Relationship Id="rId10" Type="http://schemas.openxmlformats.org/officeDocument/2006/relationships/image" Target="../media/image6.png"/><Relationship Id="rId11" Type="http://schemas.openxmlformats.org/officeDocument/2006/relationships/image" Target="../media/image3.jpeg"/><Relationship Id="rId1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2.jpeg"/><Relationship Id="rId10" Type="http://schemas.openxmlformats.org/officeDocument/2006/relationships/image" Target="../media/image6.png"/><Relationship Id="rId11" Type="http://schemas.openxmlformats.org/officeDocument/2006/relationships/image" Target="../media/image3.jpeg"/><Relationship Id="rId1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2.jpeg"/><Relationship Id="rId10" Type="http://schemas.openxmlformats.org/officeDocument/2006/relationships/image" Target="../media/image6.png"/><Relationship Id="rId11" Type="http://schemas.openxmlformats.org/officeDocument/2006/relationships/image" Target="../media/image3.jpeg"/><Relationship Id="rId1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95" name="Freeform 3"/>
          <p:cNvSpPr/>
          <p:nvPr/>
        </p:nvSpPr>
        <p:spPr>
          <a:xfrm flipH="1" rot="10800000">
            <a:off x="7146473" y="33859"/>
            <a:ext cx="2607127" cy="212480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98" name="Group 4"/>
          <p:cNvGrpSpPr/>
          <p:nvPr/>
        </p:nvGrpSpPr>
        <p:grpSpPr>
          <a:xfrm>
            <a:off x="2180577" y="3873320"/>
            <a:ext cx="5410393" cy="443444"/>
            <a:chOff x="0" y="0"/>
            <a:chExt cx="5410392" cy="443442"/>
          </a:xfrm>
        </p:grpSpPr>
        <p:sp>
          <p:nvSpPr>
            <p:cNvPr id="96" name="Freeform 5"/>
            <p:cNvSpPr/>
            <p:nvPr/>
          </p:nvSpPr>
          <p:spPr>
            <a:xfrm>
              <a:off x="0" y="0"/>
              <a:ext cx="5410393" cy="443443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97" name="TextBox 6"/>
            <p:cNvSpPr/>
            <p:nvPr/>
          </p:nvSpPr>
          <p:spPr>
            <a:xfrm>
              <a:off x="0" y="200577"/>
              <a:ext cx="541039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783" tIns="33783" rIns="33783" bIns="33783" numCol="1" anchor="ctr">
              <a:spAutoFit/>
            </a:bodyPr>
            <a:lstStyle>
              <a:lvl1pPr algn="ctr">
                <a:lnSpc>
                  <a:spcPts val="2700"/>
                </a:lnSpc>
                <a:defRPr sz="19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defRPr>
              </a:lvl1pPr>
            </a:lstStyle>
            <a:p>
              <a:pPr/>
              <a:r>
                <a:t>MASSIVE OPEN ONLINE COURSE (MOOC) </a:t>
              </a:r>
            </a:p>
          </p:txBody>
        </p:sp>
      </p:grpSp>
      <p:sp>
        <p:nvSpPr>
          <p:cNvPr id="99" name="Freeform 7"/>
          <p:cNvSpPr/>
          <p:nvPr/>
        </p:nvSpPr>
        <p:spPr>
          <a:xfrm>
            <a:off x="3698328" y="433373"/>
            <a:ext cx="2975418" cy="6290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00" name="TextBox 9"/>
          <p:cNvSpPr txBox="1"/>
          <p:nvPr/>
        </p:nvSpPr>
        <p:spPr>
          <a:xfrm>
            <a:off x="645308" y="2287363"/>
            <a:ext cx="8376771" cy="1255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4700"/>
              </a:lnSpc>
              <a:defRPr sz="3900">
                <a:solidFill>
                  <a:srgbClr val="233E7A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THREAT INTELLIGENCE ANALYST </a:t>
            </a:r>
          </a:p>
          <a:p>
            <a:pPr algn="ctr">
              <a:lnSpc>
                <a:spcPts val="4700"/>
              </a:lnSpc>
              <a:defRPr sz="3900">
                <a:solidFill>
                  <a:srgbClr val="233E7A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An Introduction</a:t>
            </a:r>
          </a:p>
        </p:txBody>
      </p:sp>
      <p:sp>
        <p:nvSpPr>
          <p:cNvPr id="101" name="TextBox 10"/>
          <p:cNvSpPr txBox="1"/>
          <p:nvPr/>
        </p:nvSpPr>
        <p:spPr>
          <a:xfrm>
            <a:off x="2162630" y="4450907"/>
            <a:ext cx="5428338" cy="4719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1800"/>
              </a:lnSpc>
              <a:defRPr sz="13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Project N. 2023-1-IT02-KA220-HED-000161770</a:t>
            </a:r>
          </a:p>
          <a:p>
            <a:pPr algn="ctr">
              <a:lnSpc>
                <a:spcPts val="1800"/>
              </a:lnSpc>
              <a:defRPr sz="13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 ANALYST - A New Advanced Level for Your Specialised Training</a:t>
            </a:r>
          </a:p>
        </p:txBody>
      </p:sp>
      <p:sp>
        <p:nvSpPr>
          <p:cNvPr id="102" name="Freeform 11"/>
          <p:cNvSpPr/>
          <p:nvPr/>
        </p:nvSpPr>
        <p:spPr>
          <a:xfrm>
            <a:off x="68717" y="6798447"/>
            <a:ext cx="1227194" cy="34222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112" name="Group 12"/>
          <p:cNvGrpSpPr/>
          <p:nvPr/>
        </p:nvGrpSpPr>
        <p:grpSpPr>
          <a:xfrm>
            <a:off x="-1" y="6569224"/>
            <a:ext cx="9762576" cy="754912"/>
            <a:chOff x="0" y="0"/>
            <a:chExt cx="9762575" cy="754910"/>
          </a:xfrm>
        </p:grpSpPr>
        <p:sp>
          <p:nvSpPr>
            <p:cNvPr id="103" name="Freeform 14"/>
            <p:cNvSpPr/>
            <p:nvPr/>
          </p:nvSpPr>
          <p:spPr>
            <a:xfrm>
              <a:off x="-1" y="-1"/>
              <a:ext cx="9762576" cy="754912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04" name="Freeform 16"/>
            <p:cNvSpPr/>
            <p:nvPr/>
          </p:nvSpPr>
          <p:spPr>
            <a:xfrm>
              <a:off x="68779" y="229223"/>
              <a:ext cx="122832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05" name="Freeform 17"/>
            <p:cNvSpPr/>
            <p:nvPr/>
          </p:nvSpPr>
          <p:spPr>
            <a:xfrm>
              <a:off x="7954223" y="155185"/>
              <a:ext cx="1603043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06" name="Freeform 19"/>
            <p:cNvSpPr/>
            <p:nvPr/>
          </p:nvSpPr>
          <p:spPr>
            <a:xfrm>
              <a:off x="1312365" y="-1"/>
              <a:ext cx="6596572" cy="7549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07" name="Freeform 21"/>
            <p:cNvSpPr/>
            <p:nvPr/>
          </p:nvSpPr>
          <p:spPr>
            <a:xfrm>
              <a:off x="7119201" y="0"/>
              <a:ext cx="798717" cy="709148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08" name="Freeform 22"/>
            <p:cNvSpPr/>
            <p:nvPr/>
          </p:nvSpPr>
          <p:spPr>
            <a:xfrm>
              <a:off x="1328033" y="93198"/>
              <a:ext cx="1036248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09" name="Freeform 23"/>
            <p:cNvSpPr/>
            <p:nvPr/>
          </p:nvSpPr>
          <p:spPr>
            <a:xfrm>
              <a:off x="2364279" y="229223"/>
              <a:ext cx="2013170" cy="379484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10" name="Freeform 24"/>
            <p:cNvSpPr/>
            <p:nvPr/>
          </p:nvSpPr>
          <p:spPr>
            <a:xfrm>
              <a:off x="4434650" y="52480"/>
              <a:ext cx="1192916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11" name="Freeform 25"/>
            <p:cNvSpPr/>
            <p:nvPr/>
          </p:nvSpPr>
          <p:spPr>
            <a:xfrm>
              <a:off x="5656165" y="212081"/>
              <a:ext cx="1411945" cy="359369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pic>
        <p:nvPicPr>
          <p:cNvPr id="113" name="analyst_logo.png" descr="analyst_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23631" y="339306"/>
            <a:ext cx="2444074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Freeform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279" name="Group 3"/>
          <p:cNvGrpSpPr/>
          <p:nvPr/>
        </p:nvGrpSpPr>
        <p:grpSpPr>
          <a:xfrm>
            <a:off x="68716" y="33857"/>
            <a:ext cx="9684885" cy="7083912"/>
            <a:chOff x="0" y="0"/>
            <a:chExt cx="9684884" cy="7083910"/>
          </a:xfrm>
        </p:grpSpPr>
        <p:sp>
          <p:nvSpPr>
            <p:cNvPr id="275" name="Freeform 4"/>
            <p:cNvSpPr/>
            <p:nvPr/>
          </p:nvSpPr>
          <p:spPr>
            <a:xfrm flipH="1" rot="10800000">
              <a:off x="7077758" y="-1"/>
              <a:ext cx="2607127" cy="2124809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76" name="Freeform 5"/>
            <p:cNvSpPr/>
            <p:nvPr/>
          </p:nvSpPr>
          <p:spPr>
            <a:xfrm>
              <a:off x="3557706" y="280129"/>
              <a:ext cx="2975418" cy="629032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77" name="Freeform 7"/>
            <p:cNvSpPr/>
            <p:nvPr/>
          </p:nvSpPr>
          <p:spPr>
            <a:xfrm>
              <a:off x="-1" y="6698949"/>
              <a:ext cx="1227198" cy="384962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278" name="analyst_logo.png" descr="analyst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54916" y="305447"/>
              <a:ext cx="2444074" cy="6704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9" name="Group 11"/>
          <p:cNvGrpSpPr/>
          <p:nvPr/>
        </p:nvGrpSpPr>
        <p:grpSpPr>
          <a:xfrm>
            <a:off x="-1" y="6569224"/>
            <a:ext cx="9762576" cy="754912"/>
            <a:chOff x="0" y="0"/>
            <a:chExt cx="9762575" cy="754910"/>
          </a:xfrm>
        </p:grpSpPr>
        <p:sp>
          <p:nvSpPr>
            <p:cNvPr id="280" name="Freeform 13"/>
            <p:cNvSpPr/>
            <p:nvPr/>
          </p:nvSpPr>
          <p:spPr>
            <a:xfrm>
              <a:off x="-1" y="-1"/>
              <a:ext cx="9762576" cy="754912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81" name="Freeform 15"/>
            <p:cNvSpPr/>
            <p:nvPr/>
          </p:nvSpPr>
          <p:spPr>
            <a:xfrm>
              <a:off x="68779" y="229223"/>
              <a:ext cx="122832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82" name="Freeform 16"/>
            <p:cNvSpPr/>
            <p:nvPr/>
          </p:nvSpPr>
          <p:spPr>
            <a:xfrm>
              <a:off x="7954223" y="155185"/>
              <a:ext cx="1603043" cy="476991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83" name="Freeform 18"/>
            <p:cNvSpPr/>
            <p:nvPr/>
          </p:nvSpPr>
          <p:spPr>
            <a:xfrm>
              <a:off x="1312365" y="-1"/>
              <a:ext cx="6596572" cy="7549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84" name="Freeform 20"/>
            <p:cNvSpPr/>
            <p:nvPr/>
          </p:nvSpPr>
          <p:spPr>
            <a:xfrm>
              <a:off x="7119201" y="0"/>
              <a:ext cx="798717" cy="709148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85" name="Freeform 21"/>
            <p:cNvSpPr/>
            <p:nvPr/>
          </p:nvSpPr>
          <p:spPr>
            <a:xfrm>
              <a:off x="1328033" y="93198"/>
              <a:ext cx="1036248" cy="568515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86" name="Freeform 22"/>
            <p:cNvSpPr/>
            <p:nvPr/>
          </p:nvSpPr>
          <p:spPr>
            <a:xfrm>
              <a:off x="2364279" y="229223"/>
              <a:ext cx="2013170" cy="379484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87" name="Freeform 23"/>
            <p:cNvSpPr/>
            <p:nvPr/>
          </p:nvSpPr>
          <p:spPr>
            <a:xfrm>
              <a:off x="4434650" y="52480"/>
              <a:ext cx="1192916" cy="656669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88" name="Freeform 24"/>
            <p:cNvSpPr/>
            <p:nvPr/>
          </p:nvSpPr>
          <p:spPr>
            <a:xfrm>
              <a:off x="5656165" y="212081"/>
              <a:ext cx="1411945" cy="359369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sp>
        <p:nvSpPr>
          <p:cNvPr id="290" name="Freeform 25"/>
          <p:cNvSpPr/>
          <p:nvPr/>
        </p:nvSpPr>
        <p:spPr>
          <a:xfrm>
            <a:off x="2444154" y="1527705"/>
            <a:ext cx="4990925" cy="4990925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Freeform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93" name="Freeform 3"/>
          <p:cNvSpPr/>
          <p:nvPr/>
        </p:nvSpPr>
        <p:spPr>
          <a:xfrm flipH="1" rot="10800000">
            <a:off x="7146473" y="33859"/>
            <a:ext cx="2607127" cy="212480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94" name="Freeform 5"/>
          <p:cNvSpPr/>
          <p:nvPr/>
        </p:nvSpPr>
        <p:spPr>
          <a:xfrm>
            <a:off x="6549835" y="3577406"/>
            <a:ext cx="3433408" cy="1760969"/>
          </a:xfrm>
          <a:prstGeom prst="rect">
            <a:avLst/>
          </a:prstGeom>
          <a:solidFill>
            <a:srgbClr val="233E7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95" name="Freeform 7"/>
          <p:cNvSpPr/>
          <p:nvPr/>
        </p:nvSpPr>
        <p:spPr>
          <a:xfrm>
            <a:off x="3574419" y="359949"/>
            <a:ext cx="2975418" cy="62903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96" name="TextBox 9"/>
          <p:cNvSpPr txBox="1"/>
          <p:nvPr/>
        </p:nvSpPr>
        <p:spPr>
          <a:xfrm>
            <a:off x="357155" y="1743425"/>
            <a:ext cx="6434527" cy="354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500"/>
              </a:lnSpc>
              <a:defRPr sz="1700">
                <a:solidFill>
                  <a:srgbClr val="233E7A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SKILLS OF AN EFFECTIVE THREAT INTELLIGENCE ANALYST</a:t>
            </a:r>
          </a:p>
          <a:p>
            <a:pPr>
              <a:lnSpc>
                <a:spcPts val="35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lnSpc>
                <a:spcPts val="35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lnSpc>
                <a:spcPts val="3500"/>
              </a:lnSpc>
              <a:defRPr sz="1700">
                <a:solidFill>
                  <a:srgbClr val="233E7A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Key skills: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Analytical thinking and structured methodologies.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Effective communication (written and verbal).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Mastery of open-source intelligence (OSINT).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Ability to differentiate relevant information from noise.</a:t>
            </a:r>
          </a:p>
        </p:txBody>
      </p:sp>
      <p:sp>
        <p:nvSpPr>
          <p:cNvPr id="297" name="TextBox 10"/>
          <p:cNvSpPr txBox="1"/>
          <p:nvPr/>
        </p:nvSpPr>
        <p:spPr>
          <a:xfrm>
            <a:off x="6791680" y="3738681"/>
            <a:ext cx="2827774" cy="132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100"/>
              </a:lnSpc>
              <a:defRPr b="1" i="1" sz="1500">
                <a:solidFill>
                  <a:srgbClr val="FFFFFF"/>
                </a:solidFill>
                <a:latin typeface="Avenir Bold Italics"/>
                <a:ea typeface="Avenir Bold Italics"/>
                <a:cs typeface="Avenir Bold Italics"/>
                <a:sym typeface="Avenir Bold Italics"/>
              </a:defRPr>
            </a:lvl1pPr>
          </a:lstStyle>
          <a:p>
            <a:pPr/>
            <a:r>
              <a:t>Successful analysts excel at clear communication, critical thinking, and precise filtering of relevant information from overwhelming amounts of data</a:t>
            </a:r>
          </a:p>
        </p:txBody>
      </p:sp>
      <p:grpSp>
        <p:nvGrpSpPr>
          <p:cNvPr id="307" name="Group 11"/>
          <p:cNvGrpSpPr/>
          <p:nvPr/>
        </p:nvGrpSpPr>
        <p:grpSpPr>
          <a:xfrm>
            <a:off x="-1" y="6569224"/>
            <a:ext cx="9762576" cy="754912"/>
            <a:chOff x="0" y="0"/>
            <a:chExt cx="9762575" cy="754910"/>
          </a:xfrm>
        </p:grpSpPr>
        <p:sp>
          <p:nvSpPr>
            <p:cNvPr id="298" name="Freeform 13"/>
            <p:cNvSpPr/>
            <p:nvPr/>
          </p:nvSpPr>
          <p:spPr>
            <a:xfrm>
              <a:off x="-1" y="-1"/>
              <a:ext cx="9762576" cy="754912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99" name="Freeform 15"/>
            <p:cNvSpPr/>
            <p:nvPr/>
          </p:nvSpPr>
          <p:spPr>
            <a:xfrm>
              <a:off x="68779" y="229223"/>
              <a:ext cx="122832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00" name="Freeform 16"/>
            <p:cNvSpPr/>
            <p:nvPr/>
          </p:nvSpPr>
          <p:spPr>
            <a:xfrm>
              <a:off x="7954223" y="155185"/>
              <a:ext cx="1603043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01" name="Freeform 18"/>
            <p:cNvSpPr/>
            <p:nvPr/>
          </p:nvSpPr>
          <p:spPr>
            <a:xfrm>
              <a:off x="1312365" y="-1"/>
              <a:ext cx="6596572" cy="7549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02" name="Freeform 20"/>
            <p:cNvSpPr/>
            <p:nvPr/>
          </p:nvSpPr>
          <p:spPr>
            <a:xfrm>
              <a:off x="7119201" y="0"/>
              <a:ext cx="798717" cy="709148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03" name="Freeform 21"/>
            <p:cNvSpPr/>
            <p:nvPr/>
          </p:nvSpPr>
          <p:spPr>
            <a:xfrm>
              <a:off x="1328033" y="93198"/>
              <a:ext cx="1036248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04" name="Freeform 22"/>
            <p:cNvSpPr/>
            <p:nvPr/>
          </p:nvSpPr>
          <p:spPr>
            <a:xfrm>
              <a:off x="2364279" y="229223"/>
              <a:ext cx="2013170" cy="379484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05" name="Freeform 23"/>
            <p:cNvSpPr/>
            <p:nvPr/>
          </p:nvSpPr>
          <p:spPr>
            <a:xfrm>
              <a:off x="4434650" y="52480"/>
              <a:ext cx="1192916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06" name="Freeform 24"/>
            <p:cNvSpPr/>
            <p:nvPr/>
          </p:nvSpPr>
          <p:spPr>
            <a:xfrm>
              <a:off x="5656165" y="212081"/>
              <a:ext cx="1411945" cy="359369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pic>
        <p:nvPicPr>
          <p:cNvPr id="308" name="analyst_logo.png" descr="analyst_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23631" y="339306"/>
            <a:ext cx="2444074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Freeform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11" name="Freeform 3"/>
          <p:cNvSpPr/>
          <p:nvPr/>
        </p:nvSpPr>
        <p:spPr>
          <a:xfrm flipH="1" rot="10800000">
            <a:off x="7146473" y="33859"/>
            <a:ext cx="2607127" cy="212480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12" name="Freeform 4"/>
          <p:cNvSpPr/>
          <p:nvPr/>
        </p:nvSpPr>
        <p:spPr>
          <a:xfrm>
            <a:off x="3698328" y="433373"/>
            <a:ext cx="2975418" cy="6290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313" name="TextBox 6"/>
          <p:cNvSpPr txBox="1"/>
          <p:nvPr/>
        </p:nvSpPr>
        <p:spPr>
          <a:xfrm>
            <a:off x="645308" y="2454856"/>
            <a:ext cx="8376771" cy="1530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5900"/>
              </a:lnSpc>
              <a:defRPr sz="3900">
                <a:solidFill>
                  <a:srgbClr val="233E7A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THANK YOU FOR YOUR </a:t>
            </a:r>
          </a:p>
          <a:p>
            <a:pPr algn="ctr">
              <a:lnSpc>
                <a:spcPts val="5900"/>
              </a:lnSpc>
              <a:defRPr sz="3900">
                <a:solidFill>
                  <a:srgbClr val="233E7A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ATTENTION!</a:t>
            </a:r>
          </a:p>
        </p:txBody>
      </p:sp>
      <p:sp>
        <p:nvSpPr>
          <p:cNvPr id="314" name="Freeform 7"/>
          <p:cNvSpPr/>
          <p:nvPr/>
        </p:nvSpPr>
        <p:spPr>
          <a:xfrm>
            <a:off x="68717" y="6798447"/>
            <a:ext cx="1227194" cy="34222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324" name="Group 8"/>
          <p:cNvGrpSpPr/>
          <p:nvPr/>
        </p:nvGrpSpPr>
        <p:grpSpPr>
          <a:xfrm>
            <a:off x="-1" y="6569224"/>
            <a:ext cx="9762576" cy="754912"/>
            <a:chOff x="0" y="0"/>
            <a:chExt cx="9762575" cy="754910"/>
          </a:xfrm>
        </p:grpSpPr>
        <p:sp>
          <p:nvSpPr>
            <p:cNvPr id="315" name="Freeform 10"/>
            <p:cNvSpPr/>
            <p:nvPr/>
          </p:nvSpPr>
          <p:spPr>
            <a:xfrm>
              <a:off x="-1" y="-1"/>
              <a:ext cx="9762576" cy="754912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16" name="Freeform 12"/>
            <p:cNvSpPr/>
            <p:nvPr/>
          </p:nvSpPr>
          <p:spPr>
            <a:xfrm>
              <a:off x="68779" y="229223"/>
              <a:ext cx="122832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17" name="Freeform 13"/>
            <p:cNvSpPr/>
            <p:nvPr/>
          </p:nvSpPr>
          <p:spPr>
            <a:xfrm>
              <a:off x="7954223" y="155185"/>
              <a:ext cx="1603043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18" name="Freeform 15"/>
            <p:cNvSpPr/>
            <p:nvPr/>
          </p:nvSpPr>
          <p:spPr>
            <a:xfrm>
              <a:off x="1312365" y="-1"/>
              <a:ext cx="6596572" cy="7549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19" name="Freeform 17"/>
            <p:cNvSpPr/>
            <p:nvPr/>
          </p:nvSpPr>
          <p:spPr>
            <a:xfrm>
              <a:off x="7119201" y="0"/>
              <a:ext cx="798717" cy="709148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20" name="Freeform 18"/>
            <p:cNvSpPr/>
            <p:nvPr/>
          </p:nvSpPr>
          <p:spPr>
            <a:xfrm>
              <a:off x="1328033" y="93198"/>
              <a:ext cx="1036248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21" name="Freeform 19"/>
            <p:cNvSpPr/>
            <p:nvPr/>
          </p:nvSpPr>
          <p:spPr>
            <a:xfrm>
              <a:off x="2364279" y="229223"/>
              <a:ext cx="2013170" cy="379484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22" name="Freeform 20"/>
            <p:cNvSpPr/>
            <p:nvPr/>
          </p:nvSpPr>
          <p:spPr>
            <a:xfrm>
              <a:off x="4434650" y="52480"/>
              <a:ext cx="1192916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323" name="Freeform 21"/>
            <p:cNvSpPr/>
            <p:nvPr/>
          </p:nvSpPr>
          <p:spPr>
            <a:xfrm>
              <a:off x="5656165" y="212081"/>
              <a:ext cx="1411945" cy="359369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pic>
        <p:nvPicPr>
          <p:cNvPr id="325" name="analyst_logo.png" descr="analyst_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23631" y="339306"/>
            <a:ext cx="2444074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6" name="Freeform 3"/>
          <p:cNvSpPr/>
          <p:nvPr/>
        </p:nvSpPr>
        <p:spPr>
          <a:xfrm flipH="1" rot="10800000">
            <a:off x="7146474" y="33860"/>
            <a:ext cx="2607126" cy="21248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7" name="Freeform 7"/>
          <p:cNvSpPr/>
          <p:nvPr/>
        </p:nvSpPr>
        <p:spPr>
          <a:xfrm>
            <a:off x="3574419" y="359949"/>
            <a:ext cx="2975417" cy="629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18" name="TextBox 9"/>
          <p:cNvSpPr txBox="1"/>
          <p:nvPr/>
        </p:nvSpPr>
        <p:spPr>
          <a:xfrm>
            <a:off x="724477" y="2106790"/>
            <a:ext cx="6550086" cy="3101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500"/>
              </a:lnSpc>
              <a:defRPr sz="17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Learning objectives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>
              <a:lnSpc>
                <a:spcPts val="3500"/>
              </a:lnSpc>
              <a:defRPr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Understand the role of the intelligence analyst in a corporate environment 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Understand the concepts of corporate security, travel risk management and business continuity 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Learn the key skills of a threat intelligence analyst </a:t>
            </a:r>
          </a:p>
        </p:txBody>
      </p:sp>
      <p:grpSp>
        <p:nvGrpSpPr>
          <p:cNvPr id="128" name="Group 11"/>
          <p:cNvGrpSpPr/>
          <p:nvPr/>
        </p:nvGrpSpPr>
        <p:grpSpPr>
          <a:xfrm>
            <a:off x="0" y="6569225"/>
            <a:ext cx="9762574" cy="754911"/>
            <a:chOff x="0" y="0"/>
            <a:chExt cx="9762573" cy="754910"/>
          </a:xfrm>
        </p:grpSpPr>
        <p:sp>
          <p:nvSpPr>
            <p:cNvPr id="119" name="Freeform 13"/>
            <p:cNvSpPr/>
            <p:nvPr/>
          </p:nvSpPr>
          <p:spPr>
            <a:xfrm>
              <a:off x="0" y="-1"/>
              <a:ext cx="9762574" cy="754911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0" name="Freeform 15"/>
            <p:cNvSpPr/>
            <p:nvPr/>
          </p:nvSpPr>
          <p:spPr>
            <a:xfrm>
              <a:off x="68780" y="229223"/>
              <a:ext cx="1228325" cy="342226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1" name="Freeform 16"/>
            <p:cNvSpPr/>
            <p:nvPr/>
          </p:nvSpPr>
          <p:spPr>
            <a:xfrm>
              <a:off x="7954223" y="155185"/>
              <a:ext cx="1603042" cy="476990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2" name="Freeform 18"/>
            <p:cNvSpPr/>
            <p:nvPr/>
          </p:nvSpPr>
          <p:spPr>
            <a:xfrm>
              <a:off x="1312366" y="-1"/>
              <a:ext cx="6596570" cy="7549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3" name="Freeform 20"/>
            <p:cNvSpPr/>
            <p:nvPr/>
          </p:nvSpPr>
          <p:spPr>
            <a:xfrm>
              <a:off x="7119201" y="0"/>
              <a:ext cx="798716" cy="709148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4" name="Freeform 21"/>
            <p:cNvSpPr/>
            <p:nvPr/>
          </p:nvSpPr>
          <p:spPr>
            <a:xfrm>
              <a:off x="1328033" y="93198"/>
              <a:ext cx="1036247" cy="568514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5" name="Freeform 22"/>
            <p:cNvSpPr/>
            <p:nvPr/>
          </p:nvSpPr>
          <p:spPr>
            <a:xfrm>
              <a:off x="2364279" y="229223"/>
              <a:ext cx="2013169" cy="379483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6" name="Freeform 23"/>
            <p:cNvSpPr/>
            <p:nvPr/>
          </p:nvSpPr>
          <p:spPr>
            <a:xfrm>
              <a:off x="4434650" y="52480"/>
              <a:ext cx="1192915" cy="656668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27" name="Freeform 24"/>
            <p:cNvSpPr/>
            <p:nvPr/>
          </p:nvSpPr>
          <p:spPr>
            <a:xfrm>
              <a:off x="5656165" y="212081"/>
              <a:ext cx="1411944" cy="359368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pic>
        <p:nvPicPr>
          <p:cNvPr id="129" name="image8.png" descr="image8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533802" y="339306"/>
            <a:ext cx="2444073" cy="670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2" name="Freeform 3"/>
          <p:cNvSpPr/>
          <p:nvPr/>
        </p:nvSpPr>
        <p:spPr>
          <a:xfrm flipH="1" rot="10800000">
            <a:off x="7146473" y="33859"/>
            <a:ext cx="2607127" cy="212480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3" name="Freeform 5"/>
          <p:cNvSpPr/>
          <p:nvPr/>
        </p:nvSpPr>
        <p:spPr>
          <a:xfrm>
            <a:off x="6549835" y="3577406"/>
            <a:ext cx="3433408" cy="1760969"/>
          </a:xfrm>
          <a:prstGeom prst="rect">
            <a:avLst/>
          </a:prstGeom>
          <a:solidFill>
            <a:srgbClr val="233E7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4" name="Freeform 7"/>
          <p:cNvSpPr/>
          <p:nvPr/>
        </p:nvSpPr>
        <p:spPr>
          <a:xfrm>
            <a:off x="3574419" y="359949"/>
            <a:ext cx="2975418" cy="62903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35" name="TextBox 9"/>
          <p:cNvSpPr txBox="1"/>
          <p:nvPr/>
        </p:nvSpPr>
        <p:spPr>
          <a:xfrm>
            <a:off x="357155" y="2042696"/>
            <a:ext cx="6434527" cy="3101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500"/>
              </a:lnSpc>
              <a:defRPr sz="17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THREAT INTELLIGENCE IN A CORPORATE ENVIRONMENT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>
              <a:lnSpc>
                <a:spcPts val="3500"/>
              </a:lnSpc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</a:p>
          <a:p>
            <a:pPr>
              <a:lnSpc>
                <a:spcPts val="3500"/>
              </a:lnSpc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</a:p>
          <a:p>
            <a:pPr>
              <a:lnSpc>
                <a:spcPts val="3500"/>
              </a:lnSpc>
              <a:defRPr sz="1700">
                <a:solidFill>
                  <a:srgbClr val="233E7A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Key Points: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Growing complexity in global threats.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Need for proactive threat monitoring in corporations.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Analyst as an essential strategic resource.</a:t>
            </a:r>
          </a:p>
        </p:txBody>
      </p:sp>
      <p:sp>
        <p:nvSpPr>
          <p:cNvPr id="136" name="TextBox 10"/>
          <p:cNvSpPr txBox="1"/>
          <p:nvPr/>
        </p:nvSpPr>
        <p:spPr>
          <a:xfrm>
            <a:off x="6894569" y="3783174"/>
            <a:ext cx="2705835" cy="132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100"/>
              </a:lnSpc>
              <a:defRPr b="1" i="1" sz="1500">
                <a:solidFill>
                  <a:srgbClr val="FFFFFF"/>
                </a:solidFill>
                <a:latin typeface="Avenir Bold Italics"/>
                <a:ea typeface="Avenir Bold Italics"/>
                <a:cs typeface="Avenir Bold Italics"/>
                <a:sym typeface="Avenir Bold Italics"/>
              </a:defRPr>
            </a:lvl1pPr>
          </a:lstStyle>
          <a:p>
            <a:pPr/>
            <a:r>
              <a:t>Threat Intelligence Analysts help corporations stay ahead by proactively identifying, assessing, and mitigating risks.</a:t>
            </a:r>
          </a:p>
        </p:txBody>
      </p:sp>
      <p:grpSp>
        <p:nvGrpSpPr>
          <p:cNvPr id="146" name="Group 11"/>
          <p:cNvGrpSpPr/>
          <p:nvPr/>
        </p:nvGrpSpPr>
        <p:grpSpPr>
          <a:xfrm>
            <a:off x="-1" y="6569224"/>
            <a:ext cx="9762576" cy="754912"/>
            <a:chOff x="0" y="0"/>
            <a:chExt cx="9762575" cy="754910"/>
          </a:xfrm>
        </p:grpSpPr>
        <p:sp>
          <p:nvSpPr>
            <p:cNvPr id="137" name="Freeform 13"/>
            <p:cNvSpPr/>
            <p:nvPr/>
          </p:nvSpPr>
          <p:spPr>
            <a:xfrm>
              <a:off x="-1" y="-1"/>
              <a:ext cx="9762576" cy="754912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38" name="Freeform 15"/>
            <p:cNvSpPr/>
            <p:nvPr/>
          </p:nvSpPr>
          <p:spPr>
            <a:xfrm>
              <a:off x="68779" y="229223"/>
              <a:ext cx="122832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39" name="Freeform 16"/>
            <p:cNvSpPr/>
            <p:nvPr/>
          </p:nvSpPr>
          <p:spPr>
            <a:xfrm>
              <a:off x="7954223" y="155185"/>
              <a:ext cx="1603043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0" name="Freeform 18"/>
            <p:cNvSpPr/>
            <p:nvPr/>
          </p:nvSpPr>
          <p:spPr>
            <a:xfrm>
              <a:off x="1312365" y="-1"/>
              <a:ext cx="6596572" cy="7549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1" name="Freeform 20"/>
            <p:cNvSpPr/>
            <p:nvPr/>
          </p:nvSpPr>
          <p:spPr>
            <a:xfrm>
              <a:off x="7119201" y="0"/>
              <a:ext cx="798717" cy="709148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2" name="Freeform 21"/>
            <p:cNvSpPr/>
            <p:nvPr/>
          </p:nvSpPr>
          <p:spPr>
            <a:xfrm>
              <a:off x="1328033" y="93198"/>
              <a:ext cx="1036248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3" name="Freeform 22"/>
            <p:cNvSpPr/>
            <p:nvPr/>
          </p:nvSpPr>
          <p:spPr>
            <a:xfrm>
              <a:off x="2364279" y="229223"/>
              <a:ext cx="2013170" cy="379484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4" name="Freeform 23"/>
            <p:cNvSpPr/>
            <p:nvPr/>
          </p:nvSpPr>
          <p:spPr>
            <a:xfrm>
              <a:off x="4434650" y="52480"/>
              <a:ext cx="1192916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45" name="Freeform 24"/>
            <p:cNvSpPr/>
            <p:nvPr/>
          </p:nvSpPr>
          <p:spPr>
            <a:xfrm>
              <a:off x="5656165" y="212081"/>
              <a:ext cx="1411945" cy="359369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pic>
        <p:nvPicPr>
          <p:cNvPr id="147" name="analyst_logo.png" descr="analyst_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23631" y="339306"/>
            <a:ext cx="2444074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0" name="Freeform 3"/>
          <p:cNvSpPr/>
          <p:nvPr/>
        </p:nvSpPr>
        <p:spPr>
          <a:xfrm flipH="1" rot="10800000">
            <a:off x="7146473" y="33859"/>
            <a:ext cx="2607127" cy="212480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1" name="Freeform 5"/>
          <p:cNvSpPr/>
          <p:nvPr/>
        </p:nvSpPr>
        <p:spPr>
          <a:xfrm>
            <a:off x="6549835" y="3577406"/>
            <a:ext cx="3433408" cy="1760969"/>
          </a:xfrm>
          <a:prstGeom prst="rect">
            <a:avLst/>
          </a:prstGeom>
          <a:solidFill>
            <a:srgbClr val="233E7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2" name="Freeform 7"/>
          <p:cNvSpPr/>
          <p:nvPr/>
        </p:nvSpPr>
        <p:spPr>
          <a:xfrm>
            <a:off x="3574419" y="359949"/>
            <a:ext cx="2975418" cy="62903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53" name="TextBox 9"/>
          <p:cNvSpPr txBox="1"/>
          <p:nvPr/>
        </p:nvSpPr>
        <p:spPr>
          <a:xfrm>
            <a:off x="357155" y="2042696"/>
            <a:ext cx="6434527" cy="3101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500"/>
              </a:lnSpc>
              <a:defRPr sz="17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 </a:t>
            </a:r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CORPORATE SECURITY EXPLAINED</a:t>
            </a:r>
            <a:endParaRPr>
              <a:latin typeface="Avenir Heavy"/>
              <a:ea typeface="Avenir Heavy"/>
              <a:cs typeface="Avenir Heavy"/>
              <a:sym typeface="Avenir Heavy"/>
            </a:endParaRPr>
          </a:p>
          <a:p>
            <a:pPr>
              <a:lnSpc>
                <a:spcPts val="3500"/>
              </a:lnSpc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</a:p>
          <a:p>
            <a:pPr>
              <a:lnSpc>
                <a:spcPts val="3500"/>
              </a:lnSpc>
              <a:defRPr>
                <a:latin typeface="Avenir Heavy"/>
                <a:ea typeface="Avenir Heavy"/>
                <a:cs typeface="Avenir Heavy"/>
                <a:sym typeface="Avenir Heavy"/>
              </a:defRPr>
            </a:pPr>
          </a:p>
          <a:p>
            <a:pPr>
              <a:lnSpc>
                <a:spcPts val="3500"/>
              </a:lnSpc>
              <a:defRPr sz="1700">
                <a:solidFill>
                  <a:srgbClr val="233E7A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Key Points: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Protection of company assets, personnel, and operations.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Involves both preventive and reactive measures.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Intelligence-driven decision-making.</a:t>
            </a:r>
          </a:p>
        </p:txBody>
      </p:sp>
      <p:sp>
        <p:nvSpPr>
          <p:cNvPr id="154" name="TextBox 10"/>
          <p:cNvSpPr txBox="1"/>
          <p:nvPr/>
        </p:nvSpPr>
        <p:spPr>
          <a:xfrm>
            <a:off x="6913619" y="3738681"/>
            <a:ext cx="2705835" cy="1323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100"/>
              </a:lnSpc>
              <a:defRPr b="1" i="1" sz="1500">
                <a:solidFill>
                  <a:srgbClr val="FFFFFF"/>
                </a:solidFill>
                <a:latin typeface="Avenir Bold Italics"/>
                <a:ea typeface="Avenir Bold Italics"/>
                <a:cs typeface="Avenir Bold Italics"/>
                <a:sym typeface="Avenir Bold Italics"/>
              </a:defRPr>
            </a:lvl1pPr>
          </a:lstStyle>
          <a:p>
            <a:pPr/>
            <a:r>
              <a:t>Corporate security is intelligence-led decision-making designed to predict threats before they materialise.</a:t>
            </a:r>
          </a:p>
        </p:txBody>
      </p:sp>
      <p:grpSp>
        <p:nvGrpSpPr>
          <p:cNvPr id="164" name="Group 11"/>
          <p:cNvGrpSpPr/>
          <p:nvPr/>
        </p:nvGrpSpPr>
        <p:grpSpPr>
          <a:xfrm>
            <a:off x="-1" y="6569224"/>
            <a:ext cx="9762576" cy="754912"/>
            <a:chOff x="0" y="0"/>
            <a:chExt cx="9762575" cy="754910"/>
          </a:xfrm>
        </p:grpSpPr>
        <p:sp>
          <p:nvSpPr>
            <p:cNvPr id="155" name="Freeform 13"/>
            <p:cNvSpPr/>
            <p:nvPr/>
          </p:nvSpPr>
          <p:spPr>
            <a:xfrm>
              <a:off x="-1" y="-1"/>
              <a:ext cx="9762576" cy="754912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6" name="Freeform 15"/>
            <p:cNvSpPr/>
            <p:nvPr/>
          </p:nvSpPr>
          <p:spPr>
            <a:xfrm>
              <a:off x="68779" y="229223"/>
              <a:ext cx="122832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7" name="Freeform 16"/>
            <p:cNvSpPr/>
            <p:nvPr/>
          </p:nvSpPr>
          <p:spPr>
            <a:xfrm>
              <a:off x="7954223" y="155185"/>
              <a:ext cx="1603043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8" name="Freeform 18"/>
            <p:cNvSpPr/>
            <p:nvPr/>
          </p:nvSpPr>
          <p:spPr>
            <a:xfrm>
              <a:off x="1312365" y="-1"/>
              <a:ext cx="6596572" cy="7549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59" name="Freeform 20"/>
            <p:cNvSpPr/>
            <p:nvPr/>
          </p:nvSpPr>
          <p:spPr>
            <a:xfrm>
              <a:off x="7119201" y="0"/>
              <a:ext cx="798717" cy="709148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60" name="Freeform 21"/>
            <p:cNvSpPr/>
            <p:nvPr/>
          </p:nvSpPr>
          <p:spPr>
            <a:xfrm>
              <a:off x="1328033" y="93198"/>
              <a:ext cx="1036248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61" name="Freeform 22"/>
            <p:cNvSpPr/>
            <p:nvPr/>
          </p:nvSpPr>
          <p:spPr>
            <a:xfrm>
              <a:off x="2364279" y="229223"/>
              <a:ext cx="2013170" cy="379484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62" name="Freeform 23"/>
            <p:cNvSpPr/>
            <p:nvPr/>
          </p:nvSpPr>
          <p:spPr>
            <a:xfrm>
              <a:off x="4434650" y="52480"/>
              <a:ext cx="1192916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63" name="Freeform 24"/>
            <p:cNvSpPr/>
            <p:nvPr/>
          </p:nvSpPr>
          <p:spPr>
            <a:xfrm>
              <a:off x="5656165" y="212081"/>
              <a:ext cx="1411945" cy="359369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pic>
        <p:nvPicPr>
          <p:cNvPr id="165" name="analyst_logo.png" descr="analyst_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23631" y="339306"/>
            <a:ext cx="2444074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reeform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172" name="Group 3"/>
          <p:cNvGrpSpPr/>
          <p:nvPr/>
        </p:nvGrpSpPr>
        <p:grpSpPr>
          <a:xfrm>
            <a:off x="68716" y="33857"/>
            <a:ext cx="9684885" cy="7083912"/>
            <a:chOff x="0" y="0"/>
            <a:chExt cx="9684884" cy="7083910"/>
          </a:xfrm>
        </p:grpSpPr>
        <p:sp>
          <p:nvSpPr>
            <p:cNvPr id="168" name="Freeform 4"/>
            <p:cNvSpPr/>
            <p:nvPr/>
          </p:nvSpPr>
          <p:spPr>
            <a:xfrm flipH="1" rot="10800000">
              <a:off x="7077758" y="-1"/>
              <a:ext cx="2607127" cy="2124809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69" name="Freeform 5"/>
            <p:cNvSpPr/>
            <p:nvPr/>
          </p:nvSpPr>
          <p:spPr>
            <a:xfrm>
              <a:off x="3557706" y="280129"/>
              <a:ext cx="2975418" cy="629032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70" name="Freeform 7"/>
            <p:cNvSpPr/>
            <p:nvPr/>
          </p:nvSpPr>
          <p:spPr>
            <a:xfrm>
              <a:off x="-1" y="6698949"/>
              <a:ext cx="1227198" cy="384962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171" name="analyst_logo.png" descr="analyst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54916" y="305447"/>
              <a:ext cx="2444074" cy="6704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3" name="TextBox 11"/>
          <p:cNvSpPr txBox="1"/>
          <p:nvPr/>
        </p:nvSpPr>
        <p:spPr>
          <a:xfrm>
            <a:off x="331179" y="2064511"/>
            <a:ext cx="9422422" cy="2657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500"/>
              </a:lnSpc>
              <a:defRPr sz="1700">
                <a:solidFill>
                  <a:srgbClr val="293D7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THE ROLE OF A THREAT INTELLIGENCE ANALYST IN CORPORATE SECURITY</a:t>
            </a:r>
          </a:p>
          <a:p>
            <a:pPr>
              <a:lnSpc>
                <a:spcPts val="3500"/>
              </a:lnSpc>
              <a:defRPr>
                <a:solidFill>
                  <a:srgbClr val="293D76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lnSpc>
                <a:spcPts val="3500"/>
              </a:lnSpc>
              <a:defRPr>
                <a:solidFill>
                  <a:srgbClr val="293D76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93D76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Monitoring threats to facilities, executives, and operations.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93D76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Assessing local crime trends, civil unrest and terrorism threats.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93D76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Disseminating actionable alerts to security teams.</a:t>
            </a:r>
          </a:p>
        </p:txBody>
      </p:sp>
      <p:grpSp>
        <p:nvGrpSpPr>
          <p:cNvPr id="183" name="Group 12"/>
          <p:cNvGrpSpPr/>
          <p:nvPr/>
        </p:nvGrpSpPr>
        <p:grpSpPr>
          <a:xfrm>
            <a:off x="-1" y="6569224"/>
            <a:ext cx="9762576" cy="754912"/>
            <a:chOff x="0" y="0"/>
            <a:chExt cx="9762575" cy="754910"/>
          </a:xfrm>
        </p:grpSpPr>
        <p:sp>
          <p:nvSpPr>
            <p:cNvPr id="174" name="Freeform 14"/>
            <p:cNvSpPr/>
            <p:nvPr/>
          </p:nvSpPr>
          <p:spPr>
            <a:xfrm>
              <a:off x="-1" y="-1"/>
              <a:ext cx="9762576" cy="754912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75" name="Freeform 16"/>
            <p:cNvSpPr/>
            <p:nvPr/>
          </p:nvSpPr>
          <p:spPr>
            <a:xfrm>
              <a:off x="68779" y="229223"/>
              <a:ext cx="122832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76" name="Freeform 17"/>
            <p:cNvSpPr/>
            <p:nvPr/>
          </p:nvSpPr>
          <p:spPr>
            <a:xfrm>
              <a:off x="7954223" y="155185"/>
              <a:ext cx="1603043" cy="476991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77" name="Freeform 19"/>
            <p:cNvSpPr/>
            <p:nvPr/>
          </p:nvSpPr>
          <p:spPr>
            <a:xfrm>
              <a:off x="1312365" y="-1"/>
              <a:ext cx="6596572" cy="7549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78" name="Freeform 21"/>
            <p:cNvSpPr/>
            <p:nvPr/>
          </p:nvSpPr>
          <p:spPr>
            <a:xfrm>
              <a:off x="7119201" y="0"/>
              <a:ext cx="798717" cy="709148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79" name="Freeform 22"/>
            <p:cNvSpPr/>
            <p:nvPr/>
          </p:nvSpPr>
          <p:spPr>
            <a:xfrm>
              <a:off x="1328033" y="93198"/>
              <a:ext cx="1036248" cy="568515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0" name="Freeform 23"/>
            <p:cNvSpPr/>
            <p:nvPr/>
          </p:nvSpPr>
          <p:spPr>
            <a:xfrm>
              <a:off x="2364279" y="229223"/>
              <a:ext cx="2013170" cy="379484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1" name="Freeform 24"/>
            <p:cNvSpPr/>
            <p:nvPr/>
          </p:nvSpPr>
          <p:spPr>
            <a:xfrm>
              <a:off x="4434650" y="52480"/>
              <a:ext cx="1192916" cy="656669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2" name="Freeform 25"/>
            <p:cNvSpPr/>
            <p:nvPr/>
          </p:nvSpPr>
          <p:spPr>
            <a:xfrm>
              <a:off x="5656165" y="212081"/>
              <a:ext cx="1411945" cy="359369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190" name="Group 3"/>
          <p:cNvGrpSpPr/>
          <p:nvPr/>
        </p:nvGrpSpPr>
        <p:grpSpPr>
          <a:xfrm>
            <a:off x="68716" y="33857"/>
            <a:ext cx="9684885" cy="7083912"/>
            <a:chOff x="0" y="0"/>
            <a:chExt cx="9684884" cy="7083910"/>
          </a:xfrm>
        </p:grpSpPr>
        <p:sp>
          <p:nvSpPr>
            <p:cNvPr id="186" name="Freeform 4"/>
            <p:cNvSpPr/>
            <p:nvPr/>
          </p:nvSpPr>
          <p:spPr>
            <a:xfrm flipH="1" rot="10800000">
              <a:off x="7077758" y="-1"/>
              <a:ext cx="2607127" cy="2124809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7" name="Freeform 5"/>
            <p:cNvSpPr/>
            <p:nvPr/>
          </p:nvSpPr>
          <p:spPr>
            <a:xfrm>
              <a:off x="3557706" y="280129"/>
              <a:ext cx="2975418" cy="629032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88" name="Freeform 7"/>
            <p:cNvSpPr/>
            <p:nvPr/>
          </p:nvSpPr>
          <p:spPr>
            <a:xfrm>
              <a:off x="-1" y="6698949"/>
              <a:ext cx="1227198" cy="384962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189" name="analyst_logo.png" descr="analyst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54916" y="305447"/>
              <a:ext cx="2444074" cy="6704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1" name="TextBox 11"/>
          <p:cNvSpPr txBox="1"/>
          <p:nvPr/>
        </p:nvSpPr>
        <p:spPr>
          <a:xfrm>
            <a:off x="331179" y="2064511"/>
            <a:ext cx="9422422" cy="2657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500"/>
              </a:lnSpc>
              <a:defRPr sz="1700">
                <a:solidFill>
                  <a:srgbClr val="293D7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UNDERSTANDING TRAVEL RISK MANAGEMENT</a:t>
            </a:r>
          </a:p>
          <a:p>
            <a:pPr>
              <a:lnSpc>
                <a:spcPts val="3500"/>
              </a:lnSpc>
              <a:defRPr>
                <a:solidFill>
                  <a:srgbClr val="293D76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lnSpc>
                <a:spcPts val="3500"/>
              </a:lnSpc>
              <a:defRPr>
                <a:solidFill>
                  <a:srgbClr val="293D76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93D76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Identifying risks affecting business travellers.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93D76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Monitoring geopolitical instability, terrorism, civil disturbances, health hazards.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93D76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Providing timely advisories and actionable recommendations.</a:t>
            </a:r>
          </a:p>
        </p:txBody>
      </p:sp>
      <p:grpSp>
        <p:nvGrpSpPr>
          <p:cNvPr id="201" name="Group 12"/>
          <p:cNvGrpSpPr/>
          <p:nvPr/>
        </p:nvGrpSpPr>
        <p:grpSpPr>
          <a:xfrm>
            <a:off x="-1" y="6569224"/>
            <a:ext cx="9762576" cy="754912"/>
            <a:chOff x="0" y="0"/>
            <a:chExt cx="9762575" cy="754910"/>
          </a:xfrm>
        </p:grpSpPr>
        <p:sp>
          <p:nvSpPr>
            <p:cNvPr id="192" name="Freeform 14"/>
            <p:cNvSpPr/>
            <p:nvPr/>
          </p:nvSpPr>
          <p:spPr>
            <a:xfrm>
              <a:off x="-1" y="-1"/>
              <a:ext cx="9762576" cy="754912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93" name="Freeform 16"/>
            <p:cNvSpPr/>
            <p:nvPr/>
          </p:nvSpPr>
          <p:spPr>
            <a:xfrm>
              <a:off x="68779" y="229223"/>
              <a:ext cx="122832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94" name="Freeform 17"/>
            <p:cNvSpPr/>
            <p:nvPr/>
          </p:nvSpPr>
          <p:spPr>
            <a:xfrm>
              <a:off x="7954223" y="155185"/>
              <a:ext cx="1603043" cy="476991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95" name="Freeform 19"/>
            <p:cNvSpPr/>
            <p:nvPr/>
          </p:nvSpPr>
          <p:spPr>
            <a:xfrm>
              <a:off x="1312365" y="-1"/>
              <a:ext cx="6596572" cy="7549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96" name="Freeform 21"/>
            <p:cNvSpPr/>
            <p:nvPr/>
          </p:nvSpPr>
          <p:spPr>
            <a:xfrm>
              <a:off x="7119201" y="0"/>
              <a:ext cx="798717" cy="709148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97" name="Freeform 22"/>
            <p:cNvSpPr/>
            <p:nvPr/>
          </p:nvSpPr>
          <p:spPr>
            <a:xfrm>
              <a:off x="1328033" y="93198"/>
              <a:ext cx="1036248" cy="568515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98" name="Freeform 23"/>
            <p:cNvSpPr/>
            <p:nvPr/>
          </p:nvSpPr>
          <p:spPr>
            <a:xfrm>
              <a:off x="2364279" y="229223"/>
              <a:ext cx="2013170" cy="379484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199" name="Freeform 24"/>
            <p:cNvSpPr/>
            <p:nvPr/>
          </p:nvSpPr>
          <p:spPr>
            <a:xfrm>
              <a:off x="4434650" y="52480"/>
              <a:ext cx="1192916" cy="656669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00" name="Freeform 25"/>
            <p:cNvSpPr/>
            <p:nvPr/>
          </p:nvSpPr>
          <p:spPr>
            <a:xfrm>
              <a:off x="5656165" y="212081"/>
              <a:ext cx="1411945" cy="359369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4" name="Freeform 3"/>
          <p:cNvSpPr/>
          <p:nvPr/>
        </p:nvSpPr>
        <p:spPr>
          <a:xfrm flipH="1" rot="10800000">
            <a:off x="7146473" y="33859"/>
            <a:ext cx="2607127" cy="212480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5" name="Freeform 4"/>
          <p:cNvSpPr/>
          <p:nvPr/>
        </p:nvSpPr>
        <p:spPr>
          <a:xfrm>
            <a:off x="3698328" y="433373"/>
            <a:ext cx="2975418" cy="6290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6" name="Freeform 6"/>
          <p:cNvSpPr/>
          <p:nvPr/>
        </p:nvSpPr>
        <p:spPr>
          <a:xfrm>
            <a:off x="68717" y="6732806"/>
            <a:ext cx="1227194" cy="38496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7" name="TextBox 7"/>
          <p:cNvSpPr txBox="1"/>
          <p:nvPr/>
        </p:nvSpPr>
        <p:spPr>
          <a:xfrm>
            <a:off x="5445092" y="5711683"/>
            <a:ext cx="3449364" cy="258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900"/>
              </a:lnSpc>
              <a:defRPr sz="14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Lorem ipsum</a:t>
            </a:r>
          </a:p>
        </p:txBody>
      </p:sp>
      <p:sp>
        <p:nvSpPr>
          <p:cNvPr id="208" name="Freeform 9"/>
          <p:cNvSpPr/>
          <p:nvPr/>
        </p:nvSpPr>
        <p:spPr>
          <a:xfrm>
            <a:off x="593336" y="1917096"/>
            <a:ext cx="2646724" cy="823298"/>
          </a:xfrm>
          <a:prstGeom prst="rect">
            <a:avLst/>
          </a:prstGeom>
          <a:solidFill>
            <a:srgbClr val="014D8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09" name="Freeform 12"/>
          <p:cNvSpPr/>
          <p:nvPr/>
        </p:nvSpPr>
        <p:spPr>
          <a:xfrm>
            <a:off x="594045" y="2740393"/>
            <a:ext cx="2646016" cy="3558959"/>
          </a:xfrm>
          <a:prstGeom prst="rect">
            <a:avLst/>
          </a:prstGeom>
          <a:solidFill>
            <a:srgbClr val="016EB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10" name="TextBox 14"/>
          <p:cNvSpPr txBox="1"/>
          <p:nvPr/>
        </p:nvSpPr>
        <p:spPr>
          <a:xfrm>
            <a:off x="756615" y="3127388"/>
            <a:ext cx="2320876" cy="2524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62540" indent="-131270">
              <a:lnSpc>
                <a:spcPts val="1800"/>
              </a:lnSpc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Evaluate security, health, and operational risks before business travel.</a:t>
            </a:r>
          </a:p>
          <a:p>
            <a:pPr lvl="1" marL="262540" indent="-131270">
              <a:lnSpc>
                <a:spcPts val="1800"/>
              </a:lnSpc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Analyze geopolitical situations, crime trends, terrorism threats, and health alerts.</a:t>
            </a:r>
          </a:p>
          <a:p>
            <a:pPr lvl="1" marL="262540" indent="-131270">
              <a:lnSpc>
                <a:spcPts val="1800"/>
              </a:lnSpc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Provide travelers with tailored safety recommendations and actionable insights.</a:t>
            </a:r>
          </a:p>
        </p:txBody>
      </p:sp>
      <p:sp>
        <p:nvSpPr>
          <p:cNvPr id="211" name="TextBox 15"/>
          <p:cNvSpPr txBox="1"/>
          <p:nvPr/>
        </p:nvSpPr>
        <p:spPr>
          <a:xfrm>
            <a:off x="730047" y="2045991"/>
            <a:ext cx="1634302" cy="549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100"/>
              </a:lnSpc>
              <a:defRPr sz="15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PRE-TRIP RISK ASSESSMENTS</a:t>
            </a:r>
          </a:p>
        </p:txBody>
      </p:sp>
      <p:grpSp>
        <p:nvGrpSpPr>
          <p:cNvPr id="221" name="Group 16"/>
          <p:cNvGrpSpPr/>
          <p:nvPr/>
        </p:nvGrpSpPr>
        <p:grpSpPr>
          <a:xfrm>
            <a:off x="-1" y="6569224"/>
            <a:ext cx="9762576" cy="754912"/>
            <a:chOff x="0" y="0"/>
            <a:chExt cx="9762575" cy="754910"/>
          </a:xfrm>
        </p:grpSpPr>
        <p:sp>
          <p:nvSpPr>
            <p:cNvPr id="212" name="Freeform 18"/>
            <p:cNvSpPr/>
            <p:nvPr/>
          </p:nvSpPr>
          <p:spPr>
            <a:xfrm>
              <a:off x="-1" y="-1"/>
              <a:ext cx="9762576" cy="754912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13" name="Freeform 20"/>
            <p:cNvSpPr/>
            <p:nvPr/>
          </p:nvSpPr>
          <p:spPr>
            <a:xfrm>
              <a:off x="68779" y="229223"/>
              <a:ext cx="122832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14" name="Freeform 21"/>
            <p:cNvSpPr/>
            <p:nvPr/>
          </p:nvSpPr>
          <p:spPr>
            <a:xfrm>
              <a:off x="7954223" y="155185"/>
              <a:ext cx="1603043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15" name="Freeform 23"/>
            <p:cNvSpPr/>
            <p:nvPr/>
          </p:nvSpPr>
          <p:spPr>
            <a:xfrm>
              <a:off x="1312365" y="-1"/>
              <a:ext cx="6596572" cy="7549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16" name="Freeform 25"/>
            <p:cNvSpPr/>
            <p:nvPr/>
          </p:nvSpPr>
          <p:spPr>
            <a:xfrm>
              <a:off x="7119201" y="0"/>
              <a:ext cx="798717" cy="709148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17" name="Freeform 26"/>
            <p:cNvSpPr/>
            <p:nvPr/>
          </p:nvSpPr>
          <p:spPr>
            <a:xfrm>
              <a:off x="1328033" y="93198"/>
              <a:ext cx="1036248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18" name="Freeform 27"/>
            <p:cNvSpPr/>
            <p:nvPr/>
          </p:nvSpPr>
          <p:spPr>
            <a:xfrm>
              <a:off x="2364279" y="229223"/>
              <a:ext cx="2013170" cy="379484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19" name="Freeform 28"/>
            <p:cNvSpPr/>
            <p:nvPr/>
          </p:nvSpPr>
          <p:spPr>
            <a:xfrm>
              <a:off x="4434650" y="52480"/>
              <a:ext cx="1192916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20" name="Freeform 29"/>
            <p:cNvSpPr/>
            <p:nvPr/>
          </p:nvSpPr>
          <p:spPr>
            <a:xfrm>
              <a:off x="5656165" y="212081"/>
              <a:ext cx="1411945" cy="359369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  <p:grpSp>
        <p:nvGrpSpPr>
          <p:cNvPr id="225" name="Group 30"/>
          <p:cNvGrpSpPr/>
          <p:nvPr/>
        </p:nvGrpSpPr>
        <p:grpSpPr>
          <a:xfrm>
            <a:off x="3589816" y="1917095"/>
            <a:ext cx="2646726" cy="4382256"/>
            <a:chOff x="0" y="-1"/>
            <a:chExt cx="2646725" cy="4382254"/>
          </a:xfrm>
        </p:grpSpPr>
        <p:sp>
          <p:nvSpPr>
            <p:cNvPr id="222" name="Freeform 32"/>
            <p:cNvSpPr/>
            <p:nvPr/>
          </p:nvSpPr>
          <p:spPr>
            <a:xfrm>
              <a:off x="-1" y="-2"/>
              <a:ext cx="2646725" cy="823299"/>
            </a:xfrm>
            <a:prstGeom prst="rect">
              <a:avLst/>
            </a:prstGeom>
            <a:solidFill>
              <a:srgbClr val="014D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23" name="Freeform 35"/>
            <p:cNvSpPr/>
            <p:nvPr/>
          </p:nvSpPr>
          <p:spPr>
            <a:xfrm>
              <a:off x="709" y="823295"/>
              <a:ext cx="2646016" cy="3558959"/>
            </a:xfrm>
            <a:prstGeom prst="rect">
              <a:avLst/>
            </a:prstGeom>
            <a:solidFill>
              <a:srgbClr val="016EB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24" name="TextBox 37"/>
            <p:cNvSpPr txBox="1"/>
            <p:nvPr/>
          </p:nvSpPr>
          <p:spPr>
            <a:xfrm>
              <a:off x="136711" y="145562"/>
              <a:ext cx="1634301" cy="549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2100"/>
                </a:lnSpc>
                <a:defRPr sz="1500">
                  <a:solidFill>
                    <a:srgbClr val="FFFFFF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REAL-TIME TRAVEL ALERTS</a:t>
              </a:r>
            </a:p>
          </p:txBody>
        </p:sp>
      </p:grpSp>
      <p:grpSp>
        <p:nvGrpSpPr>
          <p:cNvPr id="229" name="Group 38"/>
          <p:cNvGrpSpPr/>
          <p:nvPr/>
        </p:nvGrpSpPr>
        <p:grpSpPr>
          <a:xfrm>
            <a:off x="6604713" y="1917095"/>
            <a:ext cx="2646726" cy="4382256"/>
            <a:chOff x="0" y="-1"/>
            <a:chExt cx="2646725" cy="4382254"/>
          </a:xfrm>
        </p:grpSpPr>
        <p:sp>
          <p:nvSpPr>
            <p:cNvPr id="226" name="Freeform 40"/>
            <p:cNvSpPr/>
            <p:nvPr/>
          </p:nvSpPr>
          <p:spPr>
            <a:xfrm>
              <a:off x="-1" y="-2"/>
              <a:ext cx="2646725" cy="823299"/>
            </a:xfrm>
            <a:prstGeom prst="rect">
              <a:avLst/>
            </a:prstGeom>
            <a:solidFill>
              <a:srgbClr val="014D8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27" name="Freeform 43"/>
            <p:cNvSpPr/>
            <p:nvPr/>
          </p:nvSpPr>
          <p:spPr>
            <a:xfrm>
              <a:off x="709" y="823295"/>
              <a:ext cx="2646016" cy="3558959"/>
            </a:xfrm>
            <a:prstGeom prst="rect">
              <a:avLst/>
            </a:prstGeom>
            <a:solidFill>
              <a:srgbClr val="016EB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28" name="TextBox 45"/>
            <p:cNvSpPr txBox="1"/>
            <p:nvPr/>
          </p:nvSpPr>
          <p:spPr>
            <a:xfrm>
              <a:off x="136711" y="145562"/>
              <a:ext cx="1634301" cy="5497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2100"/>
                </a:lnSpc>
                <a:defRPr sz="1500">
                  <a:solidFill>
                    <a:srgbClr val="FFFFFF"/>
                  </a:solidFill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pPr/>
              <a:r>
                <a:t>SUPPORT IN EVACUATION</a:t>
              </a:r>
            </a:p>
          </p:txBody>
        </p:sp>
      </p:grpSp>
      <p:sp>
        <p:nvSpPr>
          <p:cNvPr id="230" name="Freeform 46"/>
          <p:cNvSpPr/>
          <p:nvPr/>
        </p:nvSpPr>
        <p:spPr>
          <a:xfrm>
            <a:off x="2462799" y="2047288"/>
            <a:ext cx="613845" cy="560273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31" name="Freeform 47"/>
          <p:cNvSpPr/>
          <p:nvPr/>
        </p:nvSpPr>
        <p:spPr>
          <a:xfrm>
            <a:off x="5527347" y="2122246"/>
            <a:ext cx="472002" cy="413001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32" name="Freeform 48"/>
          <p:cNvSpPr/>
          <p:nvPr/>
        </p:nvSpPr>
        <p:spPr>
          <a:xfrm>
            <a:off x="8525330" y="2091058"/>
            <a:ext cx="493406" cy="49340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233" name="TextBox 49"/>
          <p:cNvSpPr txBox="1"/>
          <p:nvPr/>
        </p:nvSpPr>
        <p:spPr>
          <a:xfrm>
            <a:off x="456776" y="1239425"/>
            <a:ext cx="8146023" cy="347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>
                <a:solidFill>
                  <a:srgbClr val="1F4C7C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Analyst’s Contribution to Travel Risk Management</a:t>
            </a:r>
          </a:p>
        </p:txBody>
      </p:sp>
      <p:sp>
        <p:nvSpPr>
          <p:cNvPr id="234" name="TextBox 50"/>
          <p:cNvSpPr txBox="1"/>
          <p:nvPr/>
        </p:nvSpPr>
        <p:spPr>
          <a:xfrm>
            <a:off x="3716363" y="3127387"/>
            <a:ext cx="2320875" cy="2296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62540" indent="-131270">
              <a:lnSpc>
                <a:spcPts val="1800"/>
              </a:lnSpc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Provide timely notifications about emerging threats during travel.</a:t>
            </a:r>
          </a:p>
          <a:p>
            <a:pPr lvl="1" marL="262540" indent="-131270">
              <a:lnSpc>
                <a:spcPts val="1800"/>
              </a:lnSpc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Cover incidents such as political unrest, terrorism, natural disasters, and health emergencies.</a:t>
            </a:r>
          </a:p>
          <a:p>
            <a:pPr lvl="1" marL="262540" indent="-131270">
              <a:lnSpc>
                <a:spcPts val="1800"/>
              </a:lnSpc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Enable travellers to promptly adjust plans and minimise exposure to risks.</a:t>
            </a:r>
          </a:p>
        </p:txBody>
      </p:sp>
      <p:sp>
        <p:nvSpPr>
          <p:cNvPr id="235" name="TextBox 51"/>
          <p:cNvSpPr txBox="1"/>
          <p:nvPr/>
        </p:nvSpPr>
        <p:spPr>
          <a:xfrm>
            <a:off x="6767638" y="3127387"/>
            <a:ext cx="2320875" cy="2524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262540" indent="-131270">
              <a:lnSpc>
                <a:spcPts val="1800"/>
              </a:lnSpc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Assist in developing evacuation strategies during crises or emergencies.</a:t>
            </a:r>
          </a:p>
          <a:p>
            <a:pPr lvl="1" marL="262540" indent="-131270">
              <a:lnSpc>
                <a:spcPts val="1800"/>
              </a:lnSpc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Provide intelligence on safe routes, transportation options, and local conditions.</a:t>
            </a:r>
          </a:p>
          <a:p>
            <a:pPr lvl="1" marL="262540" indent="-131270">
              <a:lnSpc>
                <a:spcPts val="1800"/>
              </a:lnSpc>
              <a:buSzPct val="100000"/>
              <a:buFont typeface="Arial"/>
              <a:buChar char="•"/>
              <a:defRPr sz="12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Coordinate with crisis response teams to ensure traveler safety and timely evacuation.</a:t>
            </a:r>
          </a:p>
        </p:txBody>
      </p:sp>
      <p:pic>
        <p:nvPicPr>
          <p:cNvPr id="236" name="analyst_logo.png" descr="analyst_logo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423631" y="339306"/>
            <a:ext cx="2444074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reeform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243" name="Group 3"/>
          <p:cNvGrpSpPr/>
          <p:nvPr/>
        </p:nvGrpSpPr>
        <p:grpSpPr>
          <a:xfrm>
            <a:off x="68716" y="33857"/>
            <a:ext cx="9684885" cy="7083912"/>
            <a:chOff x="0" y="0"/>
            <a:chExt cx="9684884" cy="7083910"/>
          </a:xfrm>
        </p:grpSpPr>
        <p:sp>
          <p:nvSpPr>
            <p:cNvPr id="239" name="Freeform 4"/>
            <p:cNvSpPr/>
            <p:nvPr/>
          </p:nvSpPr>
          <p:spPr>
            <a:xfrm flipH="1" rot="10800000">
              <a:off x="7077758" y="-1"/>
              <a:ext cx="2607127" cy="2124809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40" name="Freeform 5"/>
            <p:cNvSpPr/>
            <p:nvPr/>
          </p:nvSpPr>
          <p:spPr>
            <a:xfrm>
              <a:off x="3557706" y="280129"/>
              <a:ext cx="2975418" cy="629032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41" name="Freeform 7"/>
            <p:cNvSpPr/>
            <p:nvPr/>
          </p:nvSpPr>
          <p:spPr>
            <a:xfrm>
              <a:off x="-1" y="6698949"/>
              <a:ext cx="1227198" cy="384962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242" name="analyst_logo.png" descr="analyst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54916" y="305447"/>
              <a:ext cx="2444074" cy="6704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4" name="TextBox 11"/>
          <p:cNvSpPr txBox="1"/>
          <p:nvPr/>
        </p:nvSpPr>
        <p:spPr>
          <a:xfrm>
            <a:off x="331179" y="2064511"/>
            <a:ext cx="9422422" cy="2657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500"/>
              </a:lnSpc>
              <a:defRPr sz="1700">
                <a:solidFill>
                  <a:srgbClr val="293D7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BUSINESS CONTINUITY: ENSURING OPERATIONAL RESILIENCE</a:t>
            </a:r>
          </a:p>
          <a:p>
            <a:pPr>
              <a:lnSpc>
                <a:spcPts val="3500"/>
              </a:lnSpc>
              <a:defRPr>
                <a:solidFill>
                  <a:srgbClr val="293D76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lnSpc>
                <a:spcPts val="3500"/>
              </a:lnSpc>
              <a:defRPr>
                <a:solidFill>
                  <a:srgbClr val="293D76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93D76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Maintaining critical operations during disruptions.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93D76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Identifying threats to infrastructure, supply chains, cyber-physical systems.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93D76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Developing actionable contingency plans.</a:t>
            </a:r>
          </a:p>
        </p:txBody>
      </p:sp>
      <p:grpSp>
        <p:nvGrpSpPr>
          <p:cNvPr id="254" name="Group 12"/>
          <p:cNvGrpSpPr/>
          <p:nvPr/>
        </p:nvGrpSpPr>
        <p:grpSpPr>
          <a:xfrm>
            <a:off x="-1" y="6569224"/>
            <a:ext cx="9762576" cy="754912"/>
            <a:chOff x="0" y="0"/>
            <a:chExt cx="9762575" cy="754910"/>
          </a:xfrm>
        </p:grpSpPr>
        <p:sp>
          <p:nvSpPr>
            <p:cNvPr id="245" name="Freeform 14"/>
            <p:cNvSpPr/>
            <p:nvPr/>
          </p:nvSpPr>
          <p:spPr>
            <a:xfrm>
              <a:off x="-1" y="-1"/>
              <a:ext cx="9762576" cy="754912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46" name="Freeform 16"/>
            <p:cNvSpPr/>
            <p:nvPr/>
          </p:nvSpPr>
          <p:spPr>
            <a:xfrm>
              <a:off x="68779" y="229223"/>
              <a:ext cx="122832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47" name="Freeform 17"/>
            <p:cNvSpPr/>
            <p:nvPr/>
          </p:nvSpPr>
          <p:spPr>
            <a:xfrm>
              <a:off x="7954223" y="155185"/>
              <a:ext cx="1603043" cy="476991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48" name="Freeform 19"/>
            <p:cNvSpPr/>
            <p:nvPr/>
          </p:nvSpPr>
          <p:spPr>
            <a:xfrm>
              <a:off x="1312365" y="-1"/>
              <a:ext cx="6596572" cy="7549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49" name="Freeform 21"/>
            <p:cNvSpPr/>
            <p:nvPr/>
          </p:nvSpPr>
          <p:spPr>
            <a:xfrm>
              <a:off x="7119201" y="0"/>
              <a:ext cx="798717" cy="709148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50" name="Freeform 22"/>
            <p:cNvSpPr/>
            <p:nvPr/>
          </p:nvSpPr>
          <p:spPr>
            <a:xfrm>
              <a:off x="1328033" y="93198"/>
              <a:ext cx="1036248" cy="568515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51" name="Freeform 23"/>
            <p:cNvSpPr/>
            <p:nvPr/>
          </p:nvSpPr>
          <p:spPr>
            <a:xfrm>
              <a:off x="2364279" y="229223"/>
              <a:ext cx="2013170" cy="379484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52" name="Freeform 24"/>
            <p:cNvSpPr/>
            <p:nvPr/>
          </p:nvSpPr>
          <p:spPr>
            <a:xfrm>
              <a:off x="4434650" y="52480"/>
              <a:ext cx="1192916" cy="656669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53" name="Freeform 25"/>
            <p:cNvSpPr/>
            <p:nvPr/>
          </p:nvSpPr>
          <p:spPr>
            <a:xfrm>
              <a:off x="5656165" y="212081"/>
              <a:ext cx="1411945" cy="359369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Freeform 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grpSp>
        <p:nvGrpSpPr>
          <p:cNvPr id="261" name="Group 3"/>
          <p:cNvGrpSpPr/>
          <p:nvPr/>
        </p:nvGrpSpPr>
        <p:grpSpPr>
          <a:xfrm>
            <a:off x="68716" y="33857"/>
            <a:ext cx="9684885" cy="7083912"/>
            <a:chOff x="0" y="0"/>
            <a:chExt cx="9684884" cy="7083910"/>
          </a:xfrm>
        </p:grpSpPr>
        <p:sp>
          <p:nvSpPr>
            <p:cNvPr id="257" name="Freeform 4"/>
            <p:cNvSpPr/>
            <p:nvPr/>
          </p:nvSpPr>
          <p:spPr>
            <a:xfrm flipH="1" rot="10800000">
              <a:off x="7077758" y="-1"/>
              <a:ext cx="2607127" cy="2124809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58" name="Freeform 5"/>
            <p:cNvSpPr/>
            <p:nvPr/>
          </p:nvSpPr>
          <p:spPr>
            <a:xfrm>
              <a:off x="3557706" y="280129"/>
              <a:ext cx="2975418" cy="629032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59" name="Freeform 7"/>
            <p:cNvSpPr/>
            <p:nvPr/>
          </p:nvSpPr>
          <p:spPr>
            <a:xfrm>
              <a:off x="-1" y="6698949"/>
              <a:ext cx="1227198" cy="384962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pic>
          <p:nvPicPr>
            <p:cNvPr id="260" name="analyst_logo.png" descr="analyst_logo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54916" y="305447"/>
              <a:ext cx="2444074" cy="6704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2" name="TextBox 11"/>
          <p:cNvSpPr txBox="1"/>
          <p:nvPr/>
        </p:nvSpPr>
        <p:spPr>
          <a:xfrm>
            <a:off x="331179" y="2064511"/>
            <a:ext cx="9422422" cy="3546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500"/>
              </a:lnSpc>
              <a:defRPr sz="1700">
                <a:solidFill>
                  <a:srgbClr val="293D7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ROLE OF INTELLIGENCE IN BUSINESS CONTINUITY</a:t>
            </a:r>
          </a:p>
          <a:p>
            <a:pPr>
              <a:lnSpc>
                <a:spcPts val="3500"/>
              </a:lnSpc>
              <a:defRPr>
                <a:solidFill>
                  <a:srgbClr val="293D76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lnSpc>
                <a:spcPts val="3500"/>
              </a:lnSpc>
              <a:defRPr>
                <a:solidFill>
                  <a:srgbClr val="293D76"/>
                </a:solidFill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lnSpc>
                <a:spcPts val="3500"/>
              </a:lnSpc>
              <a:defRPr sz="1700">
                <a:solidFill>
                  <a:srgbClr val="293D76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Analyst’s Role: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93D76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Early warning of disruptions (e.g., supply chain issues, cyber threats).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93D76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Continuous monitoring and scenario planning.</a:t>
            </a:r>
          </a:p>
          <a:p>
            <a:pPr lvl="1" marL="378075" indent="-189038">
              <a:lnSpc>
                <a:spcPts val="3500"/>
              </a:lnSpc>
              <a:buSzPct val="100000"/>
              <a:buFont typeface="Arial"/>
              <a:buChar char="•"/>
              <a:defRPr sz="1700">
                <a:solidFill>
                  <a:srgbClr val="293D76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Coordination with business continuity teams.</a:t>
            </a:r>
          </a:p>
        </p:txBody>
      </p:sp>
      <p:grpSp>
        <p:nvGrpSpPr>
          <p:cNvPr id="272" name="Group 12"/>
          <p:cNvGrpSpPr/>
          <p:nvPr/>
        </p:nvGrpSpPr>
        <p:grpSpPr>
          <a:xfrm>
            <a:off x="-1" y="6569224"/>
            <a:ext cx="9762576" cy="754912"/>
            <a:chOff x="0" y="0"/>
            <a:chExt cx="9762575" cy="754910"/>
          </a:xfrm>
        </p:grpSpPr>
        <p:sp>
          <p:nvSpPr>
            <p:cNvPr id="263" name="Freeform 14"/>
            <p:cNvSpPr/>
            <p:nvPr/>
          </p:nvSpPr>
          <p:spPr>
            <a:xfrm>
              <a:off x="-1" y="-1"/>
              <a:ext cx="9762576" cy="754912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64" name="Freeform 16"/>
            <p:cNvSpPr/>
            <p:nvPr/>
          </p:nvSpPr>
          <p:spPr>
            <a:xfrm>
              <a:off x="68779" y="229223"/>
              <a:ext cx="122832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65" name="Freeform 17"/>
            <p:cNvSpPr/>
            <p:nvPr/>
          </p:nvSpPr>
          <p:spPr>
            <a:xfrm>
              <a:off x="7954223" y="155185"/>
              <a:ext cx="1603043" cy="476991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66" name="Freeform 19"/>
            <p:cNvSpPr/>
            <p:nvPr/>
          </p:nvSpPr>
          <p:spPr>
            <a:xfrm>
              <a:off x="1312365" y="-1"/>
              <a:ext cx="6596572" cy="7549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67" name="Freeform 21"/>
            <p:cNvSpPr/>
            <p:nvPr/>
          </p:nvSpPr>
          <p:spPr>
            <a:xfrm>
              <a:off x="7119201" y="0"/>
              <a:ext cx="798717" cy="709148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68" name="Freeform 22"/>
            <p:cNvSpPr/>
            <p:nvPr/>
          </p:nvSpPr>
          <p:spPr>
            <a:xfrm>
              <a:off x="1328033" y="93198"/>
              <a:ext cx="1036248" cy="568515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69" name="Freeform 23"/>
            <p:cNvSpPr/>
            <p:nvPr/>
          </p:nvSpPr>
          <p:spPr>
            <a:xfrm>
              <a:off x="2364279" y="229223"/>
              <a:ext cx="2013170" cy="379484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70" name="Freeform 24"/>
            <p:cNvSpPr/>
            <p:nvPr/>
          </p:nvSpPr>
          <p:spPr>
            <a:xfrm>
              <a:off x="4434650" y="52480"/>
              <a:ext cx="1192916" cy="656669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  <p:sp>
          <p:nvSpPr>
            <p:cNvPr id="271" name="Freeform 25"/>
            <p:cNvSpPr/>
            <p:nvPr/>
          </p:nvSpPr>
          <p:spPr>
            <a:xfrm>
              <a:off x="5656165" y="212081"/>
              <a:ext cx="1411945" cy="359369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j-lt"/>
                  <a:ea typeface="+mj-ea"/>
                  <a:cs typeface="+mj-cs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