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753600" cy="7315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xfrm>
            <a:off x="457200" y="274638"/>
            <a:ext cx="8229600" cy="1143001"/>
          </a:xfrm>
          <a:prstGeom prst="rect">
            <a:avLst/>
          </a:prstGeom>
        </p:spPr>
        <p:txBody>
          <a:bodyPr/>
          <a:lstStyle/>
          <a:p>
            <a:pPr/>
            <a:r>
              <a:t>Title Text</a:t>
            </a:r>
          </a:p>
        </p:txBody>
      </p:sp>
      <p:sp>
        <p:nvSpPr>
          <p:cNvPr id="96" name="Body Level One…"/>
          <p:cNvSpPr txBox="1"/>
          <p:nvPr>
            <p:ph type="body" idx="1"/>
          </p:nvPr>
        </p:nvSpPr>
        <p:spPr>
          <a:xfrm rot="5400000">
            <a:off x="2309018" y="-251618"/>
            <a:ext cx="4525964" cy="8229601"/>
          </a:xfrm>
          <a:prstGeom prst="rect">
            <a:avLst/>
          </a:prstGeom>
        </p:spPr>
        <p:txBody>
          <a:bodyPr/>
          <a:lstStyle>
            <a:lvl1pPr indent="-342900">
              <a:spcBef>
                <a:spcPts val="300"/>
              </a:spcBef>
            </a:lvl1pPr>
            <a:lvl2pPr marL="963385" indent="-391885">
              <a:spcBef>
                <a:spcPts val="300"/>
              </a:spcBef>
            </a:lvl2pPr>
            <a:lvl3pPr marL="1485900" indent="-457200">
              <a:spcBef>
                <a:spcPts val="300"/>
              </a:spcBef>
            </a:lvl3pPr>
            <a:lvl4pPr marL="2034539" indent="-548639">
              <a:spcBef>
                <a:spcPts val="300"/>
              </a:spcBef>
            </a:lvl4pPr>
            <a:lvl5pPr marL="2491739" indent="-548639">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732337" y="2171700"/>
            <a:ext cx="5851526" cy="2057401"/>
          </a:xfrm>
          <a:prstGeom prst="rect">
            <a:avLst/>
          </a:prstGeom>
        </p:spPr>
        <p:txBody>
          <a:bodyPr/>
          <a:lstStyle/>
          <a:p>
            <a:pPr/>
            <a:r>
              <a:t>Title Text</a:t>
            </a:r>
          </a:p>
        </p:txBody>
      </p:sp>
      <p:sp>
        <p:nvSpPr>
          <p:cNvPr id="105" name="Body Level One…"/>
          <p:cNvSpPr txBox="1"/>
          <p:nvPr>
            <p:ph type="body" idx="1"/>
          </p:nvPr>
        </p:nvSpPr>
        <p:spPr>
          <a:xfrm rot="5400000">
            <a:off x="541337" y="190500"/>
            <a:ext cx="5851526" cy="6019800"/>
          </a:xfrm>
          <a:prstGeom prst="rect">
            <a:avLst/>
          </a:prstGeom>
        </p:spPr>
        <p:txBody>
          <a:bodyPr/>
          <a:lstStyle>
            <a:lvl1pPr indent="-342900">
              <a:spcBef>
                <a:spcPts val="300"/>
              </a:spcBef>
            </a:lvl1pPr>
            <a:lvl2pPr marL="963385" indent="-391885">
              <a:spcBef>
                <a:spcPts val="300"/>
              </a:spcBef>
            </a:lvl2pPr>
            <a:lvl3pPr marL="1485900" indent="-457200">
              <a:spcBef>
                <a:spcPts val="300"/>
              </a:spcBef>
            </a:lvl3pPr>
            <a:lvl4pPr marL="2034539" indent="-548639">
              <a:spcBef>
                <a:spcPts val="300"/>
              </a:spcBef>
            </a:lvl4pPr>
            <a:lvl5pPr marL="2491739" indent="-548639">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8" name="Title Text"/>
          <p:cNvSpPr txBox="1"/>
          <p:nvPr>
            <p:ph type="title"/>
          </p:nvPr>
        </p:nvSpPr>
        <p:spPr>
          <a:xfrm>
            <a:off x="685800" y="2130425"/>
            <a:ext cx="7772400" cy="1470025"/>
          </a:xfrm>
          <a:prstGeom prst="rect">
            <a:avLst/>
          </a:prstGeom>
        </p:spPr>
        <p:txBody>
          <a:bodyPr/>
          <a:lstStyle/>
          <a:p>
            <a:pPr/>
            <a:r>
              <a:t>Title Text</a:t>
            </a:r>
          </a:p>
        </p:txBody>
      </p:sp>
      <p:sp>
        <p:nvSpPr>
          <p:cNvPr id="19" name="Body Level One…"/>
          <p:cNvSpPr txBox="1"/>
          <p:nvPr>
            <p:ph type="body" sz="quarter" idx="1"/>
          </p:nvPr>
        </p:nvSpPr>
        <p:spPr>
          <a:xfrm>
            <a:off x="1371600" y="3886200"/>
            <a:ext cx="6400800" cy="1752600"/>
          </a:xfrm>
          <a:prstGeom prst="rect">
            <a:avLst/>
          </a:prstGeom>
        </p:spPr>
        <p:txBody>
          <a:bodyPr/>
          <a:lstStyle>
            <a:lvl1pPr marL="431800" indent="-406400" algn="ctr">
              <a:buClrTx/>
              <a:buSzTx/>
              <a:buFontTx/>
              <a:buNone/>
              <a:defRPr>
                <a:solidFill>
                  <a:srgbClr val="888888"/>
                </a:solidFill>
              </a:defRPr>
            </a:lvl1pPr>
            <a:lvl2pPr marL="431800" indent="76200" algn="ctr">
              <a:buClrTx/>
              <a:buSzTx/>
              <a:buFontTx/>
              <a:buNone/>
              <a:defRPr>
                <a:solidFill>
                  <a:srgbClr val="888888"/>
                </a:solidFill>
              </a:defRPr>
            </a:lvl2pPr>
            <a:lvl3pPr marL="431800" indent="558800" algn="ctr">
              <a:buClrTx/>
              <a:buSzTx/>
              <a:buFontTx/>
              <a:buNone/>
              <a:defRPr>
                <a:solidFill>
                  <a:srgbClr val="888888"/>
                </a:solidFill>
              </a:defRPr>
            </a:lvl3pPr>
            <a:lvl4pPr marL="431800" indent="1041400" algn="ctr">
              <a:buClrTx/>
              <a:buSzTx/>
              <a:buFontTx/>
              <a:buNone/>
              <a:defRPr>
                <a:solidFill>
                  <a:srgbClr val="888888"/>
                </a:solidFill>
              </a:defRPr>
            </a:lvl4pPr>
            <a:lvl5pPr marL="431800" indent="1498600" algn="ctr">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7" name="Title Text"/>
          <p:cNvSpPr txBox="1"/>
          <p:nvPr>
            <p:ph type="title"/>
          </p:nvPr>
        </p:nvSpPr>
        <p:spPr>
          <a:xfrm>
            <a:off x="457200" y="274638"/>
            <a:ext cx="8229600" cy="1143001"/>
          </a:xfrm>
          <a:prstGeom prst="rect">
            <a:avLst/>
          </a:prstGeom>
        </p:spPr>
        <p:txBody>
          <a:bodyPr/>
          <a:lstStyle/>
          <a:p>
            <a:pPr/>
            <a:r>
              <a:t>Title Text</a:t>
            </a:r>
          </a:p>
        </p:txBody>
      </p:sp>
      <p:sp>
        <p:nvSpPr>
          <p:cNvPr id="28" name="Body Level One…"/>
          <p:cNvSpPr txBox="1"/>
          <p:nvPr>
            <p:ph type="body" idx="1"/>
          </p:nvPr>
        </p:nvSpPr>
        <p:spPr>
          <a:xfrm>
            <a:off x="457200" y="1600200"/>
            <a:ext cx="8229600" cy="4525963"/>
          </a:xfrm>
          <a:prstGeom prst="rect">
            <a:avLst/>
          </a:prstGeom>
        </p:spPr>
        <p:txBody>
          <a:bodyPr/>
          <a:lstStyle>
            <a:lvl1pPr indent="-342900">
              <a:spcBef>
                <a:spcPts val="300"/>
              </a:spcBef>
            </a:lvl1pPr>
            <a:lvl2pPr marL="963385" indent="-391885">
              <a:spcBef>
                <a:spcPts val="300"/>
              </a:spcBef>
            </a:lvl2pPr>
            <a:lvl3pPr marL="1485900" indent="-457200">
              <a:spcBef>
                <a:spcPts val="300"/>
              </a:spcBef>
            </a:lvl3pPr>
            <a:lvl4pPr marL="2034539" indent="-548639">
              <a:spcBef>
                <a:spcPts val="300"/>
              </a:spcBef>
            </a:lvl4pPr>
            <a:lvl5pPr marL="2491739" indent="-548639">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6"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37"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5" name="Title Text"/>
          <p:cNvSpPr txBox="1"/>
          <p:nvPr>
            <p:ph type="title"/>
          </p:nvPr>
        </p:nvSpPr>
        <p:spPr>
          <a:xfrm>
            <a:off x="457200" y="274638"/>
            <a:ext cx="8229600" cy="1143001"/>
          </a:xfrm>
          <a:prstGeom prst="rect">
            <a:avLst/>
          </a:prstGeom>
        </p:spPr>
        <p:txBody>
          <a:bodyPr/>
          <a:lstStyle/>
          <a:p>
            <a:pPr/>
            <a:r>
              <a:t>Title Text</a:t>
            </a:r>
          </a:p>
        </p:txBody>
      </p:sp>
      <p:sp>
        <p:nvSpPr>
          <p:cNvPr id="46"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7" name="Google Shape;36;p14"/>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5" name="Title Text"/>
          <p:cNvSpPr txBox="1"/>
          <p:nvPr>
            <p:ph type="title"/>
          </p:nvPr>
        </p:nvSpPr>
        <p:spPr>
          <a:xfrm>
            <a:off x="457200" y="274638"/>
            <a:ext cx="8229600" cy="1143001"/>
          </a:xfrm>
          <a:prstGeom prst="rect">
            <a:avLst/>
          </a:prstGeom>
        </p:spPr>
        <p:txBody>
          <a:bodyPr/>
          <a:lstStyle/>
          <a:p>
            <a:pPr/>
            <a:r>
              <a:t>Title Text</a:t>
            </a:r>
          </a:p>
        </p:txBody>
      </p:sp>
      <p:sp>
        <p:nvSpPr>
          <p:cNvPr id="56"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7" name="Google Shape;43;p15"/>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58" name="Google Shape;44;p15"/>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59" name="Google Shape;45;p15"/>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7" name="Title Text"/>
          <p:cNvSpPr txBox="1"/>
          <p:nvPr>
            <p:ph type="title"/>
          </p:nvPr>
        </p:nvSpPr>
        <p:spPr>
          <a:xfrm>
            <a:off x="457200" y="274638"/>
            <a:ext cx="8229600" cy="1143001"/>
          </a:xfrm>
          <a:prstGeom prst="rect">
            <a:avLst/>
          </a:prstGeom>
        </p:spPr>
        <p:txBody>
          <a:bodyPr/>
          <a:lstStyle/>
          <a:p>
            <a:pPr/>
            <a:r>
              <a:t>Title Text</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6"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7" name="Google Shape;57;p17"/>
          <p:cNvSpPr txBox="1"/>
          <p:nvPr>
            <p:ph type="body" sz="quarter"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6" name="Google Shape;63;p18"/>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87680" y="98213"/>
            <a:ext cx="8778240" cy="160866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487680" y="1706880"/>
            <a:ext cx="8778240" cy="560832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31800"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72457" marR="0" indent="-464457"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98600" marR="0" indent="-508000"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42160" marR="0" indent="-568960"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9360" marR="0" indent="-568960"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56560" marR="0" indent="-568960"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13759" marR="0" indent="-568959"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70959" marR="0" indent="-568959"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8159" marR="0" indent="-568959" algn="l" defTabSz="914400" rtl="0" latinLnBrk="0">
        <a:lnSpc>
          <a:spcPct val="100000"/>
        </a:lnSpc>
        <a:spcBef>
          <a:spcPts val="6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2.jpeg"/><Relationship Id="rId10" Type="http://schemas.openxmlformats.org/officeDocument/2006/relationships/image" Target="../media/image6.png"/><Relationship Id="rId11" Type="http://schemas.openxmlformats.org/officeDocument/2006/relationships/image" Target="../media/image3.jpeg"/><Relationship Id="rId12" Type="http://schemas.openxmlformats.org/officeDocument/2006/relationships/image" Target="../media/image7.png"/><Relationship Id="rId13"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10.png"/><Relationship Id="rId1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11.png"/><Relationship Id="rId13"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hyperlink" Target="https://www.imf.org/en/Countries" TargetMode="External"/><Relationship Id="rId13" Type="http://schemas.openxmlformats.org/officeDocument/2006/relationships/hyperlink" Target="https://data.worldbank.org/" TargetMode="External"/><Relationship Id="rId14" Type="http://schemas.openxmlformats.org/officeDocument/2006/relationships/hyperlink" Target="https://data.europa.eu/en" TargetMode="External"/><Relationship Id="rId15" Type="http://schemas.openxmlformats.org/officeDocument/2006/relationships/hyperlink" Target="https://www.cia.gov/the-world-factbook/" TargetMode="External"/><Relationship Id="rId16" Type="http://schemas.openxmlformats.org/officeDocument/2006/relationships/hyperlink" Target="https://www.transparency.org/en/countries/belgium" TargetMode="External"/><Relationship Id="rId17" Type="http://schemas.openxmlformats.org/officeDocument/2006/relationships/hyperlink" Target="https://www.amnesty.org/en/countries/" TargetMode="External"/><Relationship Id="rId18" Type="http://schemas.openxmlformats.org/officeDocument/2006/relationships/hyperlink" Target="https://www.oecd.org/en/countries.html" TargetMode="External"/><Relationship Id="rId19" Type="http://schemas.openxmlformats.org/officeDocument/2006/relationships/hyperlink" Target="https://data.un.org/" TargetMode="External"/><Relationship Id="rId20"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hyperlink" Target="http://www.spglobal.com/ratings" TargetMode="External"/><Relationship Id="rId13" Type="http://schemas.openxmlformats.org/officeDocument/2006/relationships/hyperlink" Target="http://www.moodys.com" TargetMode="External"/><Relationship Id="rId14" Type="http://schemas.openxmlformats.org/officeDocument/2006/relationships/hyperlink" Target="http://www.fitchratings.com" TargetMode="External"/><Relationship Id="rId15" Type="http://schemas.openxmlformats.org/officeDocument/2006/relationships/hyperlink" Target="http://www.dbrsmorningstar.com" TargetMode="External"/><Relationship Id="rId16" Type="http://schemas.openxmlformats.org/officeDocument/2006/relationships/hyperlink" Target="http://www.krollbondratings.com" TargetMode="External"/><Relationship Id="rId17" Type="http://schemas.openxmlformats.org/officeDocument/2006/relationships/hyperlink" Target="http://www.jcr.co.jp" TargetMode="External"/><Relationship Id="rId18" Type="http://schemas.openxmlformats.org/officeDocument/2006/relationships/hyperlink" Target="http://www.r-i.co.jp" TargetMode="External"/><Relationship Id="rId19" Type="http://schemas.openxmlformats.org/officeDocument/2006/relationships/hyperlink" Target="http://www.dagongcredit.com" TargetMode="External"/><Relationship Id="rId20" Type="http://schemas.openxmlformats.org/officeDocument/2006/relationships/hyperlink" Target="http://www.icra.in" TargetMode="External"/><Relationship Id="rId21" Type="http://schemas.openxmlformats.org/officeDocument/2006/relationships/hyperlink" Target="http://www.crisil.com" TargetMode="External"/><Relationship Id="rId2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 Id="rId9" Type="http://schemas.openxmlformats.org/officeDocument/2006/relationships/image" Target="../media/image6.png"/><Relationship Id="rId10" Type="http://schemas.openxmlformats.org/officeDocument/2006/relationships/image" Target="../media/image3.jpeg"/><Relationship Id="rId11" Type="http://schemas.openxmlformats.org/officeDocument/2006/relationships/image" Target="../media/image7.png"/><Relationship Id="rId1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84;p1"/>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116" name="Google Shape;85;p1"/>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grpSp>
        <p:nvGrpSpPr>
          <p:cNvPr id="119" name="Google Shape;86;p1"/>
          <p:cNvGrpSpPr/>
          <p:nvPr/>
        </p:nvGrpSpPr>
        <p:grpSpPr>
          <a:xfrm>
            <a:off x="2180574" y="3873321"/>
            <a:ext cx="5410937" cy="443442"/>
            <a:chOff x="0" y="0"/>
            <a:chExt cx="5410935" cy="443441"/>
          </a:xfrm>
        </p:grpSpPr>
        <p:sp>
          <p:nvSpPr>
            <p:cNvPr id="117" name="Google Shape;87;p1"/>
            <p:cNvSpPr/>
            <p:nvPr/>
          </p:nvSpPr>
          <p:spPr>
            <a:xfrm>
              <a:off x="5" y="0"/>
              <a:ext cx="5410390" cy="443442"/>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18" name="Google Shape;88;p1"/>
            <p:cNvSpPr txBox="1"/>
            <p:nvPr/>
          </p:nvSpPr>
          <p:spPr>
            <a:xfrm>
              <a:off x="0" y="12354"/>
              <a:ext cx="5410936" cy="3390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75" tIns="33775" rIns="33775" bIns="33775" numCol="1" anchor="ctr">
              <a:spAutoFit/>
            </a:bodyPr>
            <a:lstStyle>
              <a:lvl1pPr algn="ctr">
                <a:lnSpc>
                  <a:spcPct val="140124"/>
                </a:lnSpc>
                <a:defRPr sz="1900">
                  <a:solidFill>
                    <a:srgbClr val="FFFFFF"/>
                  </a:solidFill>
                </a:defRPr>
              </a:lvl1pPr>
            </a:lstStyle>
            <a:p>
              <a:pPr/>
              <a:r>
                <a:t>MASSIVE OPEN ONLINE COURSE (MOOC) </a:t>
              </a:r>
            </a:p>
          </p:txBody>
        </p:sp>
      </p:grpSp>
      <p:sp>
        <p:nvSpPr>
          <p:cNvPr id="120" name="Google Shape;89;p1"/>
          <p:cNvSpPr/>
          <p:nvPr/>
        </p:nvSpPr>
        <p:spPr>
          <a:xfrm>
            <a:off x="3698328" y="433373"/>
            <a:ext cx="2975417" cy="629031"/>
          </a:xfrm>
          <a:prstGeom prst="rect">
            <a:avLst/>
          </a:prstGeom>
          <a:blipFill>
            <a:blip r:embed="rId4"/>
            <a:stretch>
              <a:fillRect/>
            </a:stretch>
          </a:blipFill>
          <a:ln w="12700">
            <a:miter lim="400000"/>
          </a:ln>
        </p:spPr>
        <p:txBody>
          <a:bodyPr lIns="0" tIns="0" rIns="0" bIns="0"/>
          <a:lstStyle/>
          <a:p>
            <a:pPr/>
          </a:p>
        </p:txBody>
      </p:sp>
      <p:sp>
        <p:nvSpPr>
          <p:cNvPr id="121" name="Google Shape;91;p1"/>
          <p:cNvSpPr txBox="1"/>
          <p:nvPr/>
        </p:nvSpPr>
        <p:spPr>
          <a:xfrm>
            <a:off x="1756324" y="1755652"/>
            <a:ext cx="6258902" cy="1393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107000"/>
              </a:lnSpc>
              <a:defRPr sz="3900">
                <a:solidFill>
                  <a:srgbClr val="233E7A"/>
                </a:solidFill>
                <a:latin typeface="Avenir Roman"/>
                <a:ea typeface="Avenir Roman"/>
                <a:cs typeface="Avenir Roman"/>
                <a:sym typeface="Avenir Roman"/>
              </a:defRPr>
            </a:lvl1pPr>
          </a:lstStyle>
          <a:p>
            <a:pPr/>
            <a:r>
              <a:t>Familiarizing with countries &amp; finding relevant sources</a:t>
            </a:r>
          </a:p>
        </p:txBody>
      </p:sp>
      <p:sp>
        <p:nvSpPr>
          <p:cNvPr id="122" name="Google Shape;92;p1"/>
          <p:cNvSpPr txBox="1"/>
          <p:nvPr/>
        </p:nvSpPr>
        <p:spPr>
          <a:xfrm>
            <a:off x="2162631" y="4450907"/>
            <a:ext cx="5428336" cy="548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ct val="140045"/>
              </a:lnSpc>
              <a:defRPr sz="1300">
                <a:solidFill>
                  <a:srgbClr val="233E7A"/>
                </a:solidFill>
                <a:latin typeface="Avenir Roman"/>
                <a:ea typeface="Avenir Roman"/>
                <a:cs typeface="Avenir Roman"/>
                <a:sym typeface="Avenir Roman"/>
              </a:defRPr>
            </a:pPr>
            <a:r>
              <a:t>Project N. 2023-1-IT02-KA220-HED-000161770</a:t>
            </a:r>
          </a:p>
          <a:p>
            <a:pPr algn="ctr">
              <a:lnSpc>
                <a:spcPct val="140045"/>
              </a:lnSpc>
              <a:defRPr sz="1300">
                <a:solidFill>
                  <a:srgbClr val="233E7A"/>
                </a:solidFill>
                <a:latin typeface="Avenir Roman"/>
                <a:ea typeface="Avenir Roman"/>
                <a:cs typeface="Avenir Roman"/>
                <a:sym typeface="Avenir Roman"/>
              </a:defRPr>
            </a:pPr>
            <a:r>
              <a:t> ANALYST - A New Advanced Level for Your Specialised Training</a:t>
            </a:r>
          </a:p>
        </p:txBody>
      </p:sp>
      <p:sp>
        <p:nvSpPr>
          <p:cNvPr id="123" name="Google Shape;93;p1"/>
          <p:cNvSpPr/>
          <p:nvPr/>
        </p:nvSpPr>
        <p:spPr>
          <a:xfrm>
            <a:off x="68717" y="6798447"/>
            <a:ext cx="1227194" cy="342227"/>
          </a:xfrm>
          <a:prstGeom prst="rect">
            <a:avLst/>
          </a:prstGeom>
          <a:blipFill>
            <a:blip r:embed="rId5"/>
            <a:stretch>
              <a:fillRect/>
            </a:stretch>
          </a:blipFill>
          <a:ln w="12700">
            <a:miter lim="400000"/>
          </a:ln>
        </p:spPr>
        <p:txBody>
          <a:bodyPr lIns="0" tIns="0" rIns="0" bIns="0"/>
          <a:lstStyle/>
          <a:p>
            <a:pPr/>
          </a:p>
        </p:txBody>
      </p:sp>
      <p:grpSp>
        <p:nvGrpSpPr>
          <p:cNvPr id="133" name="Google Shape;95;p1"/>
          <p:cNvGrpSpPr/>
          <p:nvPr/>
        </p:nvGrpSpPr>
        <p:grpSpPr>
          <a:xfrm>
            <a:off x="8973" y="6569224"/>
            <a:ext cx="9753601" cy="754911"/>
            <a:chOff x="0" y="0"/>
            <a:chExt cx="9753600" cy="754910"/>
          </a:xfrm>
        </p:grpSpPr>
        <p:sp>
          <p:nvSpPr>
            <p:cNvPr id="124" name="Google Shape;97;p1"/>
            <p:cNvSpPr/>
            <p:nvPr/>
          </p:nvSpPr>
          <p:spPr>
            <a:xfrm>
              <a:off x="0" y="0"/>
              <a:ext cx="9753600" cy="754911"/>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25" name="Google Shape;99;p1"/>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126" name="Google Shape;100;p1"/>
            <p:cNvSpPr/>
            <p:nvPr/>
          </p:nvSpPr>
          <p:spPr>
            <a:xfrm>
              <a:off x="7946912" y="155185"/>
              <a:ext cx="1601568"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127" name="Google Shape;102;p1"/>
            <p:cNvSpPr/>
            <p:nvPr/>
          </p:nvSpPr>
          <p:spPr>
            <a:xfrm>
              <a:off x="1311160" y="0"/>
              <a:ext cx="6590506" cy="754911"/>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128" name="Google Shape;104;p1"/>
            <p:cNvSpPr/>
            <p:nvPr/>
          </p:nvSpPr>
          <p:spPr>
            <a:xfrm>
              <a:off x="7112656" y="0"/>
              <a:ext cx="797984"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129" name="Google Shape;105;p1"/>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130" name="Google Shape;106;p1"/>
            <p:cNvSpPr/>
            <p:nvPr/>
          </p:nvSpPr>
          <p:spPr>
            <a:xfrm>
              <a:off x="2362106" y="229223"/>
              <a:ext cx="2011318" cy="379484"/>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131" name="Google Shape;107;p1"/>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132" name="Google Shape;108;p1"/>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pic>
        <p:nvPicPr>
          <p:cNvPr id="134"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Google Shape;329;g34be7b7bfb3_0_2"/>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279" name="Google Shape;330;g34be7b7bfb3_0_2"/>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280" name="Google Shape;331;g34be7b7bfb3_0_2"/>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sp>
        <p:nvSpPr>
          <p:cNvPr id="281" name="Google Shape;333;g34be7b7bfb3_0_2"/>
          <p:cNvSpPr txBox="1"/>
          <p:nvPr/>
        </p:nvSpPr>
        <p:spPr>
          <a:xfrm>
            <a:off x="331174" y="2264524"/>
            <a:ext cx="9422402" cy="43338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42900">
              <a:lnSpc>
                <a:spcPct val="115000"/>
              </a:lnSpc>
              <a:spcBef>
                <a:spcPts val="600"/>
              </a:spcBef>
              <a:buClr>
                <a:srgbClr val="000000"/>
              </a:buClr>
              <a:buSzPts val="1800"/>
              <a:buFont typeface="Roboto"/>
              <a:buChar char="●"/>
              <a:defRPr sz="1800">
                <a:latin typeface="Avenir Roman"/>
                <a:ea typeface="Avenir Roman"/>
                <a:cs typeface="Avenir Roman"/>
                <a:sym typeface="Avenir Roman"/>
              </a:defRPr>
            </a:pPr>
            <a:r>
              <a:t>Security environments vary widely by country and region, affecting business continuity in many possible ways. </a:t>
            </a:r>
          </a:p>
          <a:p>
            <a:pPr marL="457200" indent="-342900">
              <a:lnSpc>
                <a:spcPct val="115000"/>
              </a:lnSpc>
              <a:buClr>
                <a:srgbClr val="000000"/>
              </a:buClr>
              <a:buSzPts val="1800"/>
              <a:buFont typeface="Avenir Roman"/>
              <a:buChar char="●"/>
              <a:defRPr sz="1800">
                <a:latin typeface="Avenir Roman"/>
                <a:ea typeface="Avenir Roman"/>
                <a:cs typeface="Avenir Roman"/>
                <a:sym typeface="Avenir Roman"/>
              </a:defRPr>
            </a:pPr>
            <a:r>
              <a:t>At Hozint we consider </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Travel risk</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Terrorism</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Crime</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Political violence</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Health and epidemic</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Natural Hazards</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Transportation</a:t>
            </a:r>
          </a:p>
          <a:p>
            <a:pPr marL="457200" indent="-342900">
              <a:lnSpc>
                <a:spcPct val="115000"/>
              </a:lnSpc>
              <a:buClr>
                <a:srgbClr val="000000"/>
              </a:buClr>
              <a:buSzPts val="1800"/>
              <a:buFont typeface="Avenir Roman"/>
              <a:buChar char="●"/>
              <a:defRPr sz="1800">
                <a:latin typeface="Avenir Roman"/>
                <a:ea typeface="Avenir Roman"/>
                <a:cs typeface="Avenir Roman"/>
                <a:sym typeface="Avenir Roman"/>
              </a:defRPr>
            </a:pPr>
            <a:r>
              <a:t>It of course necessary to add:</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Financial and trade risk (tariffs and customs).</a:t>
            </a:r>
          </a:p>
        </p:txBody>
      </p:sp>
      <p:grpSp>
        <p:nvGrpSpPr>
          <p:cNvPr id="291" name="Google Shape;335;g34be7b7bfb3_0_2"/>
          <p:cNvGrpSpPr/>
          <p:nvPr/>
        </p:nvGrpSpPr>
        <p:grpSpPr>
          <a:xfrm>
            <a:off x="8973" y="6569224"/>
            <a:ext cx="9753673" cy="754917"/>
            <a:chOff x="0" y="0"/>
            <a:chExt cx="9753672" cy="754916"/>
          </a:xfrm>
        </p:grpSpPr>
        <p:sp>
          <p:nvSpPr>
            <p:cNvPr id="282" name="Google Shape;337;g34be7b7bfb3_0_2"/>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283" name="Google Shape;339;g34be7b7bfb3_0_2"/>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284" name="Google Shape;340;g34be7b7bfb3_0_2"/>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285" name="Google Shape;342;g34be7b7bfb3_0_2"/>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286" name="Google Shape;344;g34be7b7bfb3_0_2"/>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287" name="Google Shape;345;g34be7b7bfb3_0_2"/>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288" name="Google Shape;346;g34be7b7bfb3_0_2"/>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289" name="Google Shape;347;g34be7b7bfb3_0_2"/>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290" name="Google Shape;348;g34be7b7bfb3_0_2"/>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92" name="Google Shape;349;g34be7b7bfb3_0_2"/>
          <p:cNvSpPr/>
          <p:nvPr/>
        </p:nvSpPr>
        <p:spPr>
          <a:xfrm>
            <a:off x="0" y="1038424"/>
            <a:ext cx="5100948" cy="1169627"/>
          </a:xfrm>
          <a:prstGeom prst="rect">
            <a:avLst/>
          </a:prstGeom>
          <a:solidFill>
            <a:srgbClr val="233E7A"/>
          </a:solidFill>
          <a:ln w="12700">
            <a:miter lim="400000"/>
          </a:ln>
        </p:spPr>
        <p:txBody>
          <a:bodyPr lIns="0" tIns="0" rIns="0" bIns="0"/>
          <a:lstStyle/>
          <a:p>
            <a:pPr/>
          </a:p>
        </p:txBody>
      </p:sp>
      <p:sp>
        <p:nvSpPr>
          <p:cNvPr id="293" name="Google Shape;350;g34be7b7bfb3_0_2"/>
          <p:cNvSpPr txBox="1"/>
          <p:nvPr/>
        </p:nvSpPr>
        <p:spPr>
          <a:xfrm>
            <a:off x="139949" y="1214100"/>
            <a:ext cx="4432201" cy="136522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1800"/>
              </a:spcBef>
              <a:defRPr sz="2000">
                <a:solidFill>
                  <a:srgbClr val="FFFFFF"/>
                </a:solidFill>
                <a:latin typeface="Avenir Roman"/>
                <a:ea typeface="Avenir Roman"/>
                <a:cs typeface="Avenir Roman"/>
                <a:sym typeface="Avenir Roman"/>
              </a:defRPr>
            </a:lvl1pPr>
          </a:lstStyle>
          <a:p>
            <a:pPr/>
            <a:r>
              <a:t>Understanding a Country’s Security Environment</a:t>
            </a:r>
          </a:p>
        </p:txBody>
      </p:sp>
      <p:pic>
        <p:nvPicPr>
          <p:cNvPr id="294"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Google Shape;355;p3"/>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grpSp>
        <p:nvGrpSpPr>
          <p:cNvPr id="304" name="Google Shape;356;p3"/>
          <p:cNvGrpSpPr/>
          <p:nvPr/>
        </p:nvGrpSpPr>
        <p:grpSpPr>
          <a:xfrm>
            <a:off x="-1" y="33858"/>
            <a:ext cx="9753601" cy="7083909"/>
            <a:chOff x="0" y="0"/>
            <a:chExt cx="9753599" cy="7083906"/>
          </a:xfrm>
        </p:grpSpPr>
        <p:sp>
          <p:nvSpPr>
            <p:cNvPr id="297" name="Google Shape;357;p3"/>
            <p:cNvSpPr/>
            <p:nvPr/>
          </p:nvSpPr>
          <p:spPr>
            <a:xfrm flipH="1" rot="10800000">
              <a:off x="7146474" y="0"/>
              <a:ext cx="2607126" cy="2124807"/>
            </a:xfrm>
            <a:prstGeom prst="rect">
              <a:avLst/>
            </a:prstGeom>
            <a:blipFill rotWithShape="1">
              <a:blip r:embed="rId3"/>
              <a:srcRect l="0" t="0" r="0" b="0"/>
              <a:stretch>
                <a:fillRect/>
              </a:stretch>
            </a:blipFill>
            <a:ln w="12700" cap="flat">
              <a:noFill/>
              <a:miter lim="400000"/>
            </a:ln>
            <a:effectLst/>
          </p:spPr>
          <p:txBody>
            <a:bodyPr wrap="square" lIns="0" tIns="0" rIns="0" bIns="0" numCol="1" anchor="t">
              <a:noAutofit/>
            </a:bodyPr>
            <a:lstStyle/>
            <a:p>
              <a:pPr/>
            </a:p>
          </p:txBody>
        </p:sp>
        <p:sp>
          <p:nvSpPr>
            <p:cNvPr id="298" name="Google Shape;358;p3"/>
            <p:cNvSpPr/>
            <p:nvPr/>
          </p:nvSpPr>
          <p:spPr>
            <a:xfrm>
              <a:off x="3626422" y="280129"/>
              <a:ext cx="2975417" cy="629031"/>
            </a:xfrm>
            <a:prstGeom prst="rect">
              <a:avLst/>
            </a:prstGeom>
            <a:blipFill rotWithShape="1">
              <a:blip r:embed="rId4"/>
              <a:srcRect l="0" t="0" r="0" b="0"/>
              <a:stretch>
                <a:fillRect/>
              </a:stretch>
            </a:blipFill>
            <a:ln w="12700" cap="flat">
              <a:noFill/>
              <a:miter lim="400000"/>
            </a:ln>
            <a:effectLst/>
          </p:spPr>
          <p:txBody>
            <a:bodyPr wrap="square" lIns="0" tIns="0" rIns="0" bIns="0" numCol="1" anchor="t">
              <a:noAutofit/>
            </a:bodyPr>
            <a:lstStyle/>
            <a:p>
              <a:pPr/>
            </a:p>
          </p:txBody>
        </p:sp>
        <p:sp>
          <p:nvSpPr>
            <p:cNvPr id="299" name="Google Shape;360;p3"/>
            <p:cNvSpPr/>
            <p:nvPr/>
          </p:nvSpPr>
          <p:spPr>
            <a:xfrm>
              <a:off x="68716" y="6698947"/>
              <a:ext cx="1227196" cy="384961"/>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grpSp>
          <p:nvGrpSpPr>
            <p:cNvPr id="302" name="Google Shape;361;p3"/>
            <p:cNvGrpSpPr/>
            <p:nvPr/>
          </p:nvGrpSpPr>
          <p:grpSpPr>
            <a:xfrm>
              <a:off x="0" y="848928"/>
              <a:ext cx="3220184" cy="630957"/>
              <a:chOff x="0" y="0"/>
              <a:chExt cx="3220183" cy="630956"/>
            </a:xfrm>
          </p:grpSpPr>
          <p:sp>
            <p:nvSpPr>
              <p:cNvPr id="300" name="Google Shape;362;p3"/>
              <p:cNvSpPr/>
              <p:nvPr/>
            </p:nvSpPr>
            <p:spPr>
              <a:xfrm>
                <a:off x="0" y="187514"/>
                <a:ext cx="3220184" cy="443443"/>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01" name="Google Shape;363;p3"/>
              <p:cNvSpPr txBox="1"/>
              <p:nvPr/>
            </p:nvSpPr>
            <p:spPr>
              <a:xfrm>
                <a:off x="0" y="0"/>
                <a:ext cx="3220184" cy="3850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3775" tIns="33775" rIns="33775" bIns="33775" numCol="1" anchor="ctr">
                <a:spAutoFit/>
              </a:bodyPr>
              <a:lstStyle>
                <a:lvl1pPr algn="ctr">
                  <a:lnSpc>
                    <a:spcPct val="140000"/>
                  </a:lnSpc>
                  <a:defRPr sz="1800">
                    <a:solidFill>
                      <a:srgbClr val="FFFFFF"/>
                    </a:solidFill>
                    <a:latin typeface="Avenir Roman"/>
                    <a:ea typeface="Avenir Roman"/>
                    <a:cs typeface="Avenir Roman"/>
                    <a:sym typeface="Avenir Roman"/>
                  </a:defRPr>
                </a:lvl1pPr>
              </a:lstStyle>
              <a:p>
                <a:pPr/>
                <a:r>
                  <a:t>Subtitle/section</a:t>
                </a:r>
              </a:p>
            </p:txBody>
          </p:sp>
        </p:grpSp>
        <p:pic>
          <p:nvPicPr>
            <p:cNvPr id="303" name="analyst_logo.png" descr="analyst_logo.png"/>
            <p:cNvPicPr>
              <a:picLocks noChangeAspect="1"/>
            </p:cNvPicPr>
            <p:nvPr/>
          </p:nvPicPr>
          <p:blipFill>
            <a:blip r:embed="rId6">
              <a:extLst/>
            </a:blip>
            <a:stretch>
              <a:fillRect/>
            </a:stretch>
          </p:blipFill>
          <p:spPr>
            <a:xfrm>
              <a:off x="388055" y="259428"/>
              <a:ext cx="2444074" cy="670433"/>
            </a:xfrm>
            <a:prstGeom prst="rect">
              <a:avLst/>
            </a:prstGeom>
            <a:ln w="12700" cap="flat">
              <a:noFill/>
              <a:miter lim="400000"/>
            </a:ln>
            <a:effectLst/>
          </p:spPr>
        </p:pic>
      </p:grpSp>
      <p:grpSp>
        <p:nvGrpSpPr>
          <p:cNvPr id="314" name="Google Shape;365;p3"/>
          <p:cNvGrpSpPr/>
          <p:nvPr/>
        </p:nvGrpSpPr>
        <p:grpSpPr>
          <a:xfrm>
            <a:off x="8973" y="6569224"/>
            <a:ext cx="9753601" cy="754911"/>
            <a:chOff x="0" y="0"/>
            <a:chExt cx="9753600" cy="754910"/>
          </a:xfrm>
        </p:grpSpPr>
        <p:sp>
          <p:nvSpPr>
            <p:cNvPr id="305" name="Google Shape;367;p3"/>
            <p:cNvSpPr/>
            <p:nvPr/>
          </p:nvSpPr>
          <p:spPr>
            <a:xfrm>
              <a:off x="0" y="0"/>
              <a:ext cx="9753600" cy="754911"/>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06" name="Google Shape;369;p3"/>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07" name="Google Shape;370;p3"/>
            <p:cNvSpPr/>
            <p:nvPr/>
          </p:nvSpPr>
          <p:spPr>
            <a:xfrm>
              <a:off x="7946912" y="155185"/>
              <a:ext cx="1601568" cy="476991"/>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08" name="Google Shape;372;p3"/>
            <p:cNvSpPr/>
            <p:nvPr/>
          </p:nvSpPr>
          <p:spPr>
            <a:xfrm>
              <a:off x="1311160" y="0"/>
              <a:ext cx="6590506" cy="754911"/>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09" name="Google Shape;374;p3"/>
            <p:cNvSpPr/>
            <p:nvPr/>
          </p:nvSpPr>
          <p:spPr>
            <a:xfrm>
              <a:off x="7112656" y="0"/>
              <a:ext cx="797984" cy="709149"/>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10" name="Google Shape;375;p3"/>
            <p:cNvSpPr/>
            <p:nvPr/>
          </p:nvSpPr>
          <p:spPr>
            <a:xfrm>
              <a:off x="1326812" y="93198"/>
              <a:ext cx="1035295" cy="568515"/>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11" name="Google Shape;376;p3"/>
            <p:cNvSpPr/>
            <p:nvPr/>
          </p:nvSpPr>
          <p:spPr>
            <a:xfrm>
              <a:off x="2362106" y="229223"/>
              <a:ext cx="2011318" cy="379484"/>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12" name="Google Shape;377;p3"/>
            <p:cNvSpPr/>
            <p:nvPr/>
          </p:nvSpPr>
          <p:spPr>
            <a:xfrm>
              <a:off x="4430573" y="52480"/>
              <a:ext cx="1191820" cy="656669"/>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sp>
          <p:nvSpPr>
            <p:cNvPr id="313" name="Google Shape;378;p3"/>
            <p:cNvSpPr/>
            <p:nvPr/>
          </p:nvSpPr>
          <p:spPr>
            <a:xfrm>
              <a:off x="5650967" y="212082"/>
              <a:ext cx="1410646" cy="359368"/>
            </a:xfrm>
            <a:prstGeom prst="rect">
              <a:avLst/>
            </a:prstGeom>
            <a:blipFill rotWithShape="1">
              <a:blip r:embed="rId12"/>
              <a:srcRect l="0" t="0" r="0" b="0"/>
              <a:stretch>
                <a:fillRect/>
              </a:stretch>
            </a:blipFill>
            <a:ln w="12700" cap="flat">
              <a:noFill/>
              <a:miter lim="400000"/>
            </a:ln>
            <a:effectLst/>
          </p:spPr>
          <p:txBody>
            <a:bodyPr wrap="square" lIns="0" tIns="0" rIns="0" bIns="0" numCol="1" anchor="t">
              <a:noAutofit/>
            </a:bodyPr>
            <a:lstStyle/>
            <a:p>
              <a:pPr/>
            </a:p>
          </p:txBody>
        </p:sp>
      </p:grpSp>
      <p:pic>
        <p:nvPicPr>
          <p:cNvPr id="315" name="Capture d’écran 2025-04-14 à 19.05.12.pngGoogle Shape;379;p3" descr="Capture d’écran 2025-04-14 à 19.05.12.pngGoogle Shape;379;p3"/>
          <p:cNvPicPr>
            <a:picLocks noChangeAspect="1"/>
          </p:cNvPicPr>
          <p:nvPr/>
        </p:nvPicPr>
        <p:blipFill>
          <a:blip r:embed="rId13">
            <a:extLst/>
          </a:blip>
          <a:stretch>
            <a:fillRect/>
          </a:stretch>
        </p:blipFill>
        <p:spPr>
          <a:xfrm>
            <a:off x="0" y="902494"/>
            <a:ext cx="9753600" cy="551021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Google Shape;384;g34be7b7bfb3_0_31"/>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318" name="Google Shape;385;g34be7b7bfb3_0_31"/>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319" name="Google Shape;386;g34be7b7bfb3_0_31"/>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sp>
        <p:nvSpPr>
          <p:cNvPr id="320" name="Google Shape;388;g34be7b7bfb3_0_31"/>
          <p:cNvSpPr txBox="1"/>
          <p:nvPr/>
        </p:nvSpPr>
        <p:spPr>
          <a:xfrm>
            <a:off x="331178" y="1583701"/>
            <a:ext cx="9422402" cy="5016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914400">
              <a:lnSpc>
                <a:spcPct val="115000"/>
              </a:lnSpc>
              <a:spcBef>
                <a:spcPts val="600"/>
              </a:spcBef>
            </a:pPr>
            <a:endParaRPr sz="1800">
              <a:latin typeface="Avenir Roman"/>
              <a:ea typeface="Avenir Roman"/>
              <a:cs typeface="Avenir Roman"/>
              <a:sym typeface="Avenir Roman"/>
            </a:endParaRPr>
          </a:p>
          <a:p>
            <a:pPr indent="914400">
              <a:lnSpc>
                <a:spcPct val="115000"/>
              </a:lnSpc>
              <a:spcBef>
                <a:spcPts val="600"/>
              </a:spcBef>
            </a:pPr>
            <a:endParaRPr sz="1800">
              <a:latin typeface="Avenir Roman"/>
              <a:ea typeface="Avenir Roman"/>
              <a:cs typeface="Avenir Roman"/>
              <a:sym typeface="Avenir Roman"/>
            </a:endParaRPr>
          </a:p>
          <a:p>
            <a:pPr>
              <a:lnSpc>
                <a:spcPct val="115000"/>
              </a:lnSpc>
              <a:spcBef>
                <a:spcPts val="600"/>
              </a:spcBef>
              <a:defRPr sz="1800">
                <a:latin typeface="Avenir Roman"/>
                <a:ea typeface="Avenir Roman"/>
                <a:cs typeface="Avenir Roman"/>
                <a:sym typeface="Avenir Roman"/>
              </a:defRPr>
            </a:pPr>
            <a:r>
              <a:t>If you don’t have access to a threat intelligence platform like ours starting with </a:t>
            </a:r>
            <a:r>
              <a:rPr>
                <a:solidFill>
                  <a:srgbClr val="1F497D"/>
                </a:solidFill>
              </a:rPr>
              <a:t>travel advisories</a:t>
            </a:r>
            <a:r>
              <a:t> is a very good start, they are in general: </a:t>
            </a:r>
          </a:p>
          <a:p>
            <a:pPr>
              <a:lnSpc>
                <a:spcPct val="150000"/>
              </a:lnSpc>
              <a:spcBef>
                <a:spcPts val="600"/>
              </a:spcBef>
            </a:pPr>
            <a:endParaRPr sz="1800">
              <a:latin typeface="Avenir Roman"/>
              <a:ea typeface="Avenir Roman"/>
              <a:cs typeface="Avenir Roman"/>
              <a:sym typeface="Avenir Roman"/>
            </a:endParaRPr>
          </a:p>
          <a:p>
            <a:pPr marL="457200" indent="-342900">
              <a:lnSpc>
                <a:spcPct val="150000"/>
              </a:lnSpc>
              <a:spcBef>
                <a:spcPts val="600"/>
              </a:spcBef>
              <a:buClr>
                <a:srgbClr val="000000"/>
              </a:buClr>
              <a:buSzPts val="1800"/>
              <a:buFont typeface="Avenir Roman"/>
              <a:buChar char="●"/>
              <a:defRPr sz="1800">
                <a:latin typeface="Avenir Roman"/>
                <a:ea typeface="Avenir Roman"/>
                <a:cs typeface="Avenir Roman"/>
                <a:sym typeface="Avenir Roman"/>
              </a:defRPr>
            </a:pPr>
            <a:r>
              <a:t>Well made by security and intelligence professionals specialized in travel risks</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Brief and clear, often with good maps and visuals</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Comprehensive: they consider most of the abovementioned risks </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Up to date: some ministers of foreign affairs monitor closely the latest developments and update some advisories sometimes twice a day.</a:t>
            </a:r>
          </a:p>
        </p:txBody>
      </p:sp>
      <p:grpSp>
        <p:nvGrpSpPr>
          <p:cNvPr id="330" name="Google Shape;390;g34be7b7bfb3_0_31"/>
          <p:cNvGrpSpPr/>
          <p:nvPr/>
        </p:nvGrpSpPr>
        <p:grpSpPr>
          <a:xfrm>
            <a:off x="8973" y="6569224"/>
            <a:ext cx="9753673" cy="754917"/>
            <a:chOff x="0" y="0"/>
            <a:chExt cx="9753672" cy="754916"/>
          </a:xfrm>
        </p:grpSpPr>
        <p:sp>
          <p:nvSpPr>
            <p:cNvPr id="321" name="Google Shape;392;g34be7b7bfb3_0_31"/>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22" name="Google Shape;394;g34be7b7bfb3_0_31"/>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23" name="Google Shape;395;g34be7b7bfb3_0_31"/>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324" name="Google Shape;397;g34be7b7bfb3_0_31"/>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25" name="Google Shape;399;g34be7b7bfb3_0_31"/>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26" name="Google Shape;400;g34be7b7bfb3_0_31"/>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27" name="Google Shape;401;g34be7b7bfb3_0_31"/>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28" name="Google Shape;402;g34be7b7bfb3_0_31"/>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29" name="Google Shape;403;g34be7b7bfb3_0_31"/>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331" name="Google Shape;404;g34be7b7bfb3_0_31"/>
          <p:cNvSpPr/>
          <p:nvPr/>
        </p:nvSpPr>
        <p:spPr>
          <a:xfrm>
            <a:off x="-1" y="988975"/>
            <a:ext cx="4006879" cy="791899"/>
          </a:xfrm>
          <a:prstGeom prst="rect">
            <a:avLst/>
          </a:prstGeom>
          <a:solidFill>
            <a:srgbClr val="233E7A"/>
          </a:solidFill>
          <a:ln w="12700">
            <a:miter lim="400000"/>
          </a:ln>
        </p:spPr>
        <p:txBody>
          <a:bodyPr lIns="0" tIns="0" rIns="0" bIns="0"/>
          <a:lstStyle/>
          <a:p>
            <a:pPr/>
          </a:p>
        </p:txBody>
      </p:sp>
      <p:sp>
        <p:nvSpPr>
          <p:cNvPr id="332" name="Google Shape;405;g34be7b7bfb3_0_31"/>
          <p:cNvSpPr txBox="1"/>
          <p:nvPr/>
        </p:nvSpPr>
        <p:spPr>
          <a:xfrm>
            <a:off x="928700" y="1092424"/>
            <a:ext cx="2975400" cy="5290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600">
                <a:solidFill>
                  <a:srgbClr val="FFFFFF"/>
                </a:solidFill>
                <a:latin typeface="Calibri"/>
                <a:ea typeface="Calibri"/>
                <a:cs typeface="Calibri"/>
                <a:sym typeface="Calibri"/>
              </a:defRPr>
            </a:lvl1pPr>
          </a:lstStyle>
          <a:p>
            <a:pPr/>
            <a:r>
              <a:t>Assessment tools</a:t>
            </a:r>
          </a:p>
        </p:txBody>
      </p:sp>
      <p:pic>
        <p:nvPicPr>
          <p:cNvPr id="333"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Google Shape;410;g34be7b7bfb3_0_133"/>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336" name="Google Shape;411;g34be7b7bfb3_0_133"/>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337" name="Google Shape;412;g34be7b7bfb3_0_133"/>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347" name="Google Shape;416;g34be7b7bfb3_0_133"/>
          <p:cNvGrpSpPr/>
          <p:nvPr/>
        </p:nvGrpSpPr>
        <p:grpSpPr>
          <a:xfrm>
            <a:off x="8973" y="6569224"/>
            <a:ext cx="9753673" cy="754917"/>
            <a:chOff x="0" y="0"/>
            <a:chExt cx="9753672" cy="754916"/>
          </a:xfrm>
        </p:grpSpPr>
        <p:sp>
          <p:nvSpPr>
            <p:cNvPr id="338" name="Google Shape;418;g34be7b7bfb3_0_133"/>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39" name="Google Shape;420;g34be7b7bfb3_0_133"/>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40" name="Google Shape;421;g34be7b7bfb3_0_133"/>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341" name="Google Shape;423;g34be7b7bfb3_0_133"/>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42" name="Google Shape;425;g34be7b7bfb3_0_133"/>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43" name="Google Shape;426;g34be7b7bfb3_0_133"/>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44" name="Google Shape;427;g34be7b7bfb3_0_133"/>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45" name="Google Shape;428;g34be7b7bfb3_0_133"/>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46" name="Google Shape;429;g34be7b7bfb3_0_133"/>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348" name="Google Shape;430;g34be7b7bfb3_0_133"/>
          <p:cNvSpPr txBox="1"/>
          <p:nvPr/>
        </p:nvSpPr>
        <p:spPr>
          <a:xfrm>
            <a:off x="305325" y="1526650"/>
            <a:ext cx="8790900" cy="508378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600"/>
              </a:spcBef>
            </a:pPr>
            <a:endParaRPr sz="1900">
              <a:latin typeface="Avenir Roman"/>
              <a:ea typeface="Avenir Roman"/>
              <a:cs typeface="Avenir Roman"/>
              <a:sym typeface="Avenir Roman"/>
            </a:endParaRPr>
          </a:p>
          <a:p>
            <a:pPr>
              <a:lnSpc>
                <a:spcPct val="200000"/>
              </a:lnSpc>
              <a:spcBef>
                <a:spcPts val="600"/>
              </a:spcBef>
              <a:defRPr sz="1900">
                <a:solidFill>
                  <a:srgbClr val="1F497D"/>
                </a:solidFill>
                <a:latin typeface="Avenir Roman"/>
                <a:ea typeface="Avenir Roman"/>
                <a:cs typeface="Avenir Roman"/>
                <a:sym typeface="Avenir Roman"/>
              </a:defRPr>
            </a:pPr>
            <a:r>
              <a:t>Some of the most remarkable ones: </a:t>
            </a:r>
          </a:p>
          <a:p>
            <a:pPr marL="457200" indent="-349250">
              <a:lnSpc>
                <a:spcPct val="200000"/>
              </a:lnSpc>
              <a:spcBef>
                <a:spcPts val="600"/>
              </a:spcBef>
              <a:buClr>
                <a:srgbClr val="000000"/>
              </a:buClr>
              <a:buSzPts val="1900"/>
              <a:buFont typeface="Avenir Roman"/>
              <a:buChar char="●"/>
              <a:defRPr sz="1900">
                <a:latin typeface="Avenir Roman"/>
                <a:ea typeface="Avenir Roman"/>
                <a:cs typeface="Avenir Roman"/>
                <a:sym typeface="Avenir Roman"/>
              </a:defRPr>
            </a:pPr>
            <a:r>
              <a:t>French MFA</a:t>
            </a:r>
          </a:p>
          <a:p>
            <a:pPr marL="457200" indent="-349250">
              <a:lnSpc>
                <a:spcPct val="200000"/>
              </a:lnSpc>
              <a:buClr>
                <a:srgbClr val="000000"/>
              </a:buClr>
              <a:buSzPts val="1900"/>
              <a:buFont typeface="Avenir Roman"/>
              <a:buChar char="●"/>
              <a:defRPr sz="1900">
                <a:latin typeface="Avenir Roman"/>
                <a:ea typeface="Avenir Roman"/>
                <a:cs typeface="Avenir Roman"/>
                <a:sym typeface="Avenir Roman"/>
              </a:defRPr>
            </a:pPr>
            <a:r>
              <a:t>British FCO</a:t>
            </a:r>
          </a:p>
          <a:p>
            <a:pPr marL="457200" indent="-349250">
              <a:lnSpc>
                <a:spcPct val="200000"/>
              </a:lnSpc>
              <a:buClr>
                <a:srgbClr val="000000"/>
              </a:buClr>
              <a:buSzPts val="1900"/>
              <a:buFont typeface="Avenir Roman"/>
              <a:buChar char="●"/>
              <a:defRPr sz="1900">
                <a:latin typeface="Avenir Roman"/>
                <a:ea typeface="Avenir Roman"/>
                <a:cs typeface="Avenir Roman"/>
                <a:sym typeface="Avenir Roman"/>
              </a:defRPr>
            </a:pPr>
            <a:r>
              <a:t>Australian DFA (really very good)</a:t>
            </a:r>
          </a:p>
          <a:p>
            <a:pPr marL="457200" indent="-349250">
              <a:lnSpc>
                <a:spcPct val="200000"/>
              </a:lnSpc>
              <a:buClr>
                <a:srgbClr val="000000"/>
              </a:buClr>
              <a:buSzPts val="1900"/>
              <a:buFont typeface="Avenir Roman"/>
              <a:buChar char="●"/>
              <a:defRPr sz="1900">
                <a:latin typeface="Avenir Roman"/>
                <a:ea typeface="Avenir Roman"/>
                <a:cs typeface="Avenir Roman"/>
                <a:sym typeface="Avenir Roman"/>
              </a:defRPr>
            </a:pPr>
            <a:r>
              <a:t>US State Department</a:t>
            </a:r>
          </a:p>
          <a:p>
            <a:pPr marL="457200" indent="-349250">
              <a:lnSpc>
                <a:spcPct val="200000"/>
              </a:lnSpc>
              <a:buClr>
                <a:srgbClr val="000000"/>
              </a:buClr>
              <a:buSzPts val="1900"/>
              <a:buFont typeface="Avenir Roman"/>
              <a:buChar char="●"/>
              <a:defRPr sz="1900">
                <a:latin typeface="Avenir Roman"/>
                <a:ea typeface="Avenir Roman"/>
                <a:cs typeface="Avenir Roman"/>
                <a:sym typeface="Avenir Roman"/>
              </a:defRPr>
            </a:pPr>
            <a:r>
              <a:t>Government of Canada</a:t>
            </a:r>
          </a:p>
        </p:txBody>
      </p:sp>
      <p:pic>
        <p:nvPicPr>
          <p:cNvPr id="349"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Google Shape;435;g34be7b7bfb3_0_78"/>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352" name="Google Shape;436;g34be7b7bfb3_0_78"/>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353" name="Google Shape;437;g34be7b7bfb3_0_78"/>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363" name="Google Shape;441;g34be7b7bfb3_0_78"/>
          <p:cNvGrpSpPr/>
          <p:nvPr/>
        </p:nvGrpSpPr>
        <p:grpSpPr>
          <a:xfrm>
            <a:off x="8973" y="6569224"/>
            <a:ext cx="9753673" cy="754917"/>
            <a:chOff x="0" y="0"/>
            <a:chExt cx="9753672" cy="754916"/>
          </a:xfrm>
        </p:grpSpPr>
        <p:sp>
          <p:nvSpPr>
            <p:cNvPr id="354" name="Google Shape;443;g34be7b7bfb3_0_78"/>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55" name="Google Shape;445;g34be7b7bfb3_0_78"/>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56" name="Google Shape;446;g34be7b7bfb3_0_78"/>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357" name="Google Shape;448;g34be7b7bfb3_0_78"/>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58" name="Google Shape;450;g34be7b7bfb3_0_78"/>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59" name="Google Shape;451;g34be7b7bfb3_0_78"/>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60" name="Google Shape;452;g34be7b7bfb3_0_78"/>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61" name="Google Shape;453;g34be7b7bfb3_0_78"/>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62" name="Google Shape;454;g34be7b7bfb3_0_78"/>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pic>
        <p:nvPicPr>
          <p:cNvPr id="364" name="Capture d’écran 2025-04-15 à 07.34.34.pngGoogle Shape;455;g34be7b7bfb3_0_78" descr="Capture d’écran 2025-04-15 à 07.34.34.pngGoogle Shape;455;g34be7b7bfb3_0_78"/>
          <p:cNvPicPr>
            <a:picLocks noChangeAspect="1"/>
          </p:cNvPicPr>
          <p:nvPr/>
        </p:nvPicPr>
        <p:blipFill>
          <a:blip r:embed="rId12">
            <a:extLst/>
          </a:blip>
          <a:stretch>
            <a:fillRect/>
          </a:stretch>
        </p:blipFill>
        <p:spPr>
          <a:xfrm>
            <a:off x="224975" y="1146773"/>
            <a:ext cx="9181103" cy="5262976"/>
          </a:xfrm>
          <a:prstGeom prst="rect">
            <a:avLst/>
          </a:prstGeom>
          <a:ln w="12700">
            <a:miter lim="400000"/>
          </a:ln>
        </p:spPr>
      </p:pic>
      <p:pic>
        <p:nvPicPr>
          <p:cNvPr id="365" name="analyst_logo.png" descr="analyst_logo.png"/>
          <p:cNvPicPr>
            <a:picLocks noChangeAspect="1"/>
          </p:cNvPicPr>
          <p:nvPr/>
        </p:nvPicPr>
        <p:blipFill>
          <a:blip r:embed="rId13">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Google Shape;460;g34be7b7bfb3_0_55"/>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368" name="Google Shape;461;g34be7b7bfb3_0_55"/>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369" name="Google Shape;462;g34be7b7bfb3_0_55"/>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379" name="Google Shape;466;g34be7b7bfb3_0_55"/>
          <p:cNvGrpSpPr/>
          <p:nvPr/>
        </p:nvGrpSpPr>
        <p:grpSpPr>
          <a:xfrm>
            <a:off x="8973" y="6569224"/>
            <a:ext cx="9753673" cy="754917"/>
            <a:chOff x="0" y="0"/>
            <a:chExt cx="9753672" cy="754916"/>
          </a:xfrm>
        </p:grpSpPr>
        <p:sp>
          <p:nvSpPr>
            <p:cNvPr id="370" name="Google Shape;468;g34be7b7bfb3_0_55"/>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71" name="Google Shape;470;g34be7b7bfb3_0_55"/>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72" name="Google Shape;471;g34be7b7bfb3_0_55"/>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373" name="Google Shape;473;g34be7b7bfb3_0_55"/>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74" name="Google Shape;475;g34be7b7bfb3_0_55"/>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75" name="Google Shape;476;g34be7b7bfb3_0_55"/>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76" name="Google Shape;477;g34be7b7bfb3_0_55"/>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77" name="Google Shape;478;g34be7b7bfb3_0_55"/>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78" name="Google Shape;479;g34be7b7bfb3_0_55"/>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pic>
        <p:nvPicPr>
          <p:cNvPr id="380" name="Capture d’écran 2025-04-15 à 07.41.01.pngGoogle Shape;480;g34be7b7bfb3_0_55" descr="Capture d’écran 2025-04-15 à 07.41.01.pngGoogle Shape;480;g34be7b7bfb3_0_55"/>
          <p:cNvPicPr>
            <a:picLocks noChangeAspect="1"/>
          </p:cNvPicPr>
          <p:nvPr/>
        </p:nvPicPr>
        <p:blipFill>
          <a:blip r:embed="rId12">
            <a:extLst/>
          </a:blip>
          <a:stretch>
            <a:fillRect/>
          </a:stretch>
        </p:blipFill>
        <p:spPr>
          <a:xfrm>
            <a:off x="2884246" y="1291074"/>
            <a:ext cx="3562056" cy="5044501"/>
          </a:xfrm>
          <a:prstGeom prst="rect">
            <a:avLst/>
          </a:prstGeom>
          <a:ln w="12700">
            <a:miter lim="400000"/>
          </a:ln>
        </p:spPr>
      </p:pic>
      <p:pic>
        <p:nvPicPr>
          <p:cNvPr id="381" name="analyst_logo.png" descr="analyst_logo.png"/>
          <p:cNvPicPr>
            <a:picLocks noChangeAspect="1"/>
          </p:cNvPicPr>
          <p:nvPr/>
        </p:nvPicPr>
        <p:blipFill>
          <a:blip r:embed="rId13">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Google Shape;485;g34be7b7bfb3_0_157"/>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384" name="Google Shape;486;g34be7b7bfb3_0_157"/>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385" name="Google Shape;487;g34be7b7bfb3_0_157"/>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395" name="Google Shape;491;g34be7b7bfb3_0_157"/>
          <p:cNvGrpSpPr/>
          <p:nvPr/>
        </p:nvGrpSpPr>
        <p:grpSpPr>
          <a:xfrm>
            <a:off x="8973" y="6569224"/>
            <a:ext cx="9753673" cy="754917"/>
            <a:chOff x="0" y="0"/>
            <a:chExt cx="9753672" cy="754916"/>
          </a:xfrm>
        </p:grpSpPr>
        <p:sp>
          <p:nvSpPr>
            <p:cNvPr id="386" name="Google Shape;493;g34be7b7bfb3_0_157"/>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387" name="Google Shape;495;g34be7b7bfb3_0_157"/>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388" name="Google Shape;496;g34be7b7bfb3_0_157"/>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389" name="Google Shape;498;g34be7b7bfb3_0_157"/>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390" name="Google Shape;500;g34be7b7bfb3_0_157"/>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391" name="Google Shape;501;g34be7b7bfb3_0_157"/>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392" name="Google Shape;502;g34be7b7bfb3_0_157"/>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393" name="Google Shape;503;g34be7b7bfb3_0_157"/>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394" name="Google Shape;504;g34be7b7bfb3_0_157"/>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396" name="Google Shape;505;g34be7b7bfb3_0_157"/>
          <p:cNvSpPr txBox="1"/>
          <p:nvPr/>
        </p:nvSpPr>
        <p:spPr>
          <a:xfrm>
            <a:off x="407100" y="1323100"/>
            <a:ext cx="8969100" cy="54724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endParaRPr sz="1800" u="sng">
              <a:latin typeface="Avenir Roman"/>
              <a:ea typeface="Avenir Roman"/>
              <a:cs typeface="Avenir Roman"/>
              <a:sym typeface="Avenir Roman"/>
            </a:endParaRPr>
          </a:p>
          <a:p>
            <a:pPr algn="ctr">
              <a:lnSpc>
                <a:spcPct val="150000"/>
              </a:lnSpc>
            </a:pPr>
            <a:endParaRPr sz="2000" u="sng">
              <a:latin typeface="Avenir Roman"/>
              <a:ea typeface="Avenir Roman"/>
              <a:cs typeface="Avenir Roman"/>
              <a:sym typeface="Avenir Roman"/>
            </a:endParaRP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2" invalidUrl="" action="" tgtFrame="" tooltip="" history="1" highlightClick="0" endSnd="0"/>
              </a:rPr>
              <a:t>IMF Country information</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3" invalidUrl="" action="" tgtFrame="" tooltip="" history="1" highlightClick="0" endSnd="0"/>
              </a:rPr>
              <a:t>World Bank Open Data</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4" invalidUrl="" action="" tgtFrame="" tooltip="" history="1" highlightClick="0" endSnd="0"/>
              </a:rPr>
              <a:t>European Data</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5" invalidUrl="" action="" tgtFrame="" tooltip="" history="1" highlightClick="0" endSnd="0"/>
              </a:rPr>
              <a:t>CIA World Fact Book</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6" invalidUrl="" action="" tgtFrame="" tooltip="" history="1" highlightClick="0" endSnd="0"/>
              </a:rPr>
              <a:t>Transparency International</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7" invalidUrl="" action="" tgtFrame="" tooltip="" history="1" highlightClick="0" endSnd="0"/>
              </a:rPr>
              <a:t>Amnesty International</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8" invalidUrl="" action="" tgtFrame="" tooltip="" history="1" highlightClick="0" endSnd="0"/>
              </a:rPr>
              <a:t>OECD - Countries &amp; Regions</a:t>
            </a:r>
          </a:p>
          <a:p>
            <a:pPr marL="457200" indent="-355600">
              <a:lnSpc>
                <a:spcPct val="150000"/>
              </a:lnSpc>
              <a:buClr>
                <a:srgbClr val="000000"/>
              </a:buClr>
              <a:buSzPts val="2000"/>
              <a:buFont typeface="Avenir Roman"/>
              <a:buChar char="●"/>
              <a:defRPr sz="2000" u="sng">
                <a:solidFill>
                  <a:srgbClr val="0000FF"/>
                </a:solidFill>
                <a:latin typeface="Avenir Roman"/>
                <a:ea typeface="Avenir Roman"/>
                <a:cs typeface="Avenir Roman"/>
                <a:sym typeface="Avenir Roman"/>
              </a:defRPr>
            </a:pPr>
            <a:r>
              <a:rPr>
                <a:uFill>
                  <a:solidFill>
                    <a:srgbClr val="0000FF"/>
                  </a:solidFill>
                </a:uFill>
                <a:hlinkClick r:id="rId19" invalidUrl="" action="" tgtFrame="" tooltip="" history="1" highlightClick="0" endSnd="0"/>
              </a:rPr>
              <a:t>UN Data</a:t>
            </a:r>
          </a:p>
        </p:txBody>
      </p:sp>
      <p:sp>
        <p:nvSpPr>
          <p:cNvPr id="397" name="Google Shape;506;g34be7b7bfb3_0_157"/>
          <p:cNvSpPr/>
          <p:nvPr/>
        </p:nvSpPr>
        <p:spPr>
          <a:xfrm>
            <a:off x="-1" y="988975"/>
            <a:ext cx="4006879" cy="791899"/>
          </a:xfrm>
          <a:prstGeom prst="rect">
            <a:avLst/>
          </a:prstGeom>
          <a:solidFill>
            <a:srgbClr val="233E7A"/>
          </a:solidFill>
          <a:ln w="12700">
            <a:miter lim="400000"/>
          </a:ln>
        </p:spPr>
        <p:txBody>
          <a:bodyPr lIns="0" tIns="0" rIns="0" bIns="0"/>
          <a:lstStyle/>
          <a:p>
            <a:pPr/>
          </a:p>
        </p:txBody>
      </p:sp>
      <p:sp>
        <p:nvSpPr>
          <p:cNvPr id="398" name="Google Shape;507;g34be7b7bfb3_0_157"/>
          <p:cNvSpPr txBox="1"/>
          <p:nvPr/>
        </p:nvSpPr>
        <p:spPr>
          <a:xfrm>
            <a:off x="245774" y="1110124"/>
            <a:ext cx="33939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100">
                <a:solidFill>
                  <a:srgbClr val="FFFFFF"/>
                </a:solidFill>
                <a:latin typeface="Avenir Roman"/>
                <a:ea typeface="Avenir Roman"/>
                <a:cs typeface="Avenir Roman"/>
                <a:sym typeface="Avenir Roman"/>
              </a:defRPr>
            </a:lvl1pPr>
          </a:lstStyle>
          <a:p>
            <a:pPr/>
            <a:r>
              <a:t>   Country databases</a:t>
            </a:r>
          </a:p>
        </p:txBody>
      </p:sp>
      <p:pic>
        <p:nvPicPr>
          <p:cNvPr id="399" name="analyst_logo.png" descr="analyst_logo.png"/>
          <p:cNvPicPr>
            <a:picLocks noChangeAspect="1"/>
          </p:cNvPicPr>
          <p:nvPr/>
        </p:nvPicPr>
        <p:blipFill>
          <a:blip r:embed="rId20">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Google Shape;512;g34fb5d83e68_0_0"/>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402" name="Google Shape;513;g34fb5d83e68_0_0"/>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403" name="Google Shape;514;g34fb5d83e68_0_0"/>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413" name="Google Shape;518;g34fb5d83e68_0_0"/>
          <p:cNvGrpSpPr/>
          <p:nvPr/>
        </p:nvGrpSpPr>
        <p:grpSpPr>
          <a:xfrm>
            <a:off x="8973" y="6569224"/>
            <a:ext cx="9753673" cy="754917"/>
            <a:chOff x="0" y="0"/>
            <a:chExt cx="9753672" cy="754916"/>
          </a:xfrm>
        </p:grpSpPr>
        <p:sp>
          <p:nvSpPr>
            <p:cNvPr id="404" name="Google Shape;520;g34fb5d83e68_0_0"/>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405" name="Google Shape;522;g34fb5d83e68_0_0"/>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406" name="Google Shape;523;g34fb5d83e68_0_0"/>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407" name="Google Shape;525;g34fb5d83e68_0_0"/>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408" name="Google Shape;527;g34fb5d83e68_0_0"/>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409" name="Google Shape;528;g34fb5d83e68_0_0"/>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410" name="Google Shape;529;g34fb5d83e68_0_0"/>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411" name="Google Shape;530;g34fb5d83e68_0_0"/>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412" name="Google Shape;531;g34fb5d83e68_0_0"/>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414" name="Google Shape;532;g34fb5d83e68_0_0"/>
          <p:cNvSpPr txBox="1"/>
          <p:nvPr/>
        </p:nvSpPr>
        <p:spPr>
          <a:xfrm>
            <a:off x="407100" y="1323100"/>
            <a:ext cx="8969100" cy="5364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endParaRPr sz="1800" u="sng">
              <a:latin typeface="Avenir Roman"/>
              <a:ea typeface="Avenir Roman"/>
              <a:cs typeface="Avenir Roman"/>
              <a:sym typeface="Avenir Roman"/>
            </a:endParaRPr>
          </a:p>
          <a:p>
            <a:pPr algn="ctr">
              <a:lnSpc>
                <a:spcPct val="150000"/>
              </a:lnSpc>
            </a:pPr>
            <a:endParaRPr sz="2000" u="sng">
              <a:latin typeface="Avenir Roman"/>
              <a:ea typeface="Avenir Roman"/>
              <a:cs typeface="Avenir Roman"/>
              <a:sym typeface="Avenir Roman"/>
            </a:endParaRPr>
          </a:p>
          <a:p>
            <a:pPr indent="457200">
              <a:lnSpc>
                <a:spcPct val="150000"/>
              </a:lnSpc>
              <a:defRPr sz="1800">
                <a:solidFill>
                  <a:srgbClr val="1F497D"/>
                </a:solidFill>
                <a:latin typeface="Avenir Roman"/>
                <a:ea typeface="Avenir Roman"/>
                <a:cs typeface="Avenir Roman"/>
                <a:sym typeface="Avenir Roman"/>
              </a:defRPr>
            </a:pPr>
            <a:r>
              <a:t>Risk ratings</a:t>
            </a:r>
            <a:r>
              <a:rPr>
                <a:solidFill>
                  <a:srgbClr val="000000"/>
                </a:solidFill>
              </a:rPr>
              <a:t> highlight complex country-specific threats into actionable insights, supporting informed, risk-aware strategies.</a:t>
            </a:r>
          </a:p>
          <a:p>
            <a:pPr indent="457200">
              <a:lnSpc>
                <a:spcPct val="150000"/>
              </a:lnSpc>
            </a:pPr>
            <a:endParaRPr sz="1800">
              <a:latin typeface="Avenir Roman"/>
              <a:ea typeface="Avenir Roman"/>
              <a:cs typeface="Avenir Roman"/>
              <a:sym typeface="Avenir Roman"/>
            </a:endParaRP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Quantify Risk Exposure: Ratings summarize these risks into clear scores, helping organizations compare countries and understand the likelihood of negative events impacting returns</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Identify Key Risks: Rating agencies assess a country’s political, economic, and social risks—such as political instability, sovereign default, and economic downturns—that could affect investments or business operations.</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Benchmark and Monitor: Regularly compare ratings across countries and over time to spot changes in risk level, enabling proactive risk management and early warning for emerging threats</a:t>
            </a:r>
          </a:p>
        </p:txBody>
      </p:sp>
      <p:sp>
        <p:nvSpPr>
          <p:cNvPr id="415" name="Google Shape;533;g34fb5d83e68_0_0"/>
          <p:cNvSpPr/>
          <p:nvPr/>
        </p:nvSpPr>
        <p:spPr>
          <a:xfrm>
            <a:off x="-1" y="988975"/>
            <a:ext cx="4006879" cy="791899"/>
          </a:xfrm>
          <a:prstGeom prst="rect">
            <a:avLst/>
          </a:prstGeom>
          <a:solidFill>
            <a:srgbClr val="233E7A"/>
          </a:solidFill>
          <a:ln w="12700">
            <a:miter lim="400000"/>
          </a:ln>
        </p:spPr>
        <p:txBody>
          <a:bodyPr lIns="0" tIns="0" rIns="0" bIns="0"/>
          <a:lstStyle/>
          <a:p>
            <a:pPr/>
          </a:p>
        </p:txBody>
      </p:sp>
      <p:sp>
        <p:nvSpPr>
          <p:cNvPr id="416" name="Google Shape;534;g34fb5d83e68_0_0"/>
          <p:cNvSpPr txBox="1"/>
          <p:nvPr/>
        </p:nvSpPr>
        <p:spPr>
          <a:xfrm>
            <a:off x="245774" y="1110124"/>
            <a:ext cx="33939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100">
                <a:solidFill>
                  <a:srgbClr val="FFFFFF"/>
                </a:solidFill>
                <a:latin typeface="Avenir Roman"/>
                <a:ea typeface="Avenir Roman"/>
                <a:cs typeface="Avenir Roman"/>
                <a:sym typeface="Avenir Roman"/>
              </a:defRPr>
            </a:lvl1pPr>
          </a:lstStyle>
          <a:p>
            <a:pPr/>
            <a:r>
              <a:t>Rating Agencies</a:t>
            </a:r>
          </a:p>
        </p:txBody>
      </p:sp>
      <p:pic>
        <p:nvPicPr>
          <p:cNvPr id="417"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Google Shape;539;g34fb5d83e68_0_27"/>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420" name="Google Shape;540;g34fb5d83e68_0_27"/>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421" name="Google Shape;541;g34fb5d83e68_0_27"/>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431" name="Google Shape;545;g34fb5d83e68_0_27"/>
          <p:cNvGrpSpPr/>
          <p:nvPr/>
        </p:nvGrpSpPr>
        <p:grpSpPr>
          <a:xfrm>
            <a:off x="8973" y="6569224"/>
            <a:ext cx="9753673" cy="754917"/>
            <a:chOff x="0" y="0"/>
            <a:chExt cx="9753672" cy="754916"/>
          </a:xfrm>
        </p:grpSpPr>
        <p:sp>
          <p:nvSpPr>
            <p:cNvPr id="422" name="Google Shape;547;g34fb5d83e68_0_27"/>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423" name="Google Shape;549;g34fb5d83e68_0_27"/>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424" name="Google Shape;550;g34fb5d83e68_0_27"/>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425" name="Google Shape;552;g34fb5d83e68_0_27"/>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426" name="Google Shape;554;g34fb5d83e68_0_27"/>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427" name="Google Shape;555;g34fb5d83e68_0_27"/>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428" name="Google Shape;556;g34fb5d83e68_0_27"/>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429" name="Google Shape;557;g34fb5d83e68_0_27"/>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430" name="Google Shape;558;g34fb5d83e68_0_27"/>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432" name="Google Shape;559;g34fb5d83e68_0_27"/>
          <p:cNvSpPr txBox="1"/>
          <p:nvPr/>
        </p:nvSpPr>
        <p:spPr>
          <a:xfrm>
            <a:off x="407100" y="1323100"/>
            <a:ext cx="8969100" cy="5897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gn="ctr"/>
            <a:endParaRPr sz="1800" u="sng">
              <a:latin typeface="Avenir Roman"/>
              <a:ea typeface="Avenir Roman"/>
              <a:cs typeface="Avenir Roman"/>
              <a:sym typeface="Avenir Roman"/>
            </a:endParaRPr>
          </a:p>
          <a:p>
            <a:pPr indent="457200" algn="ctr">
              <a:lnSpc>
                <a:spcPct val="150000"/>
              </a:lnSpc>
            </a:pPr>
            <a:endParaRPr sz="2200" u="sng">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S&amp;P Global Ratings </a:t>
            </a:r>
            <a:r>
              <a:rPr u="sng">
                <a:solidFill>
                  <a:srgbClr val="0000FF"/>
                </a:solidFill>
                <a:uFill>
                  <a:solidFill>
                    <a:srgbClr val="0000FF"/>
                  </a:solidFill>
                </a:uFill>
                <a:hlinkClick r:id="rId12" invalidUrl="" action="" tgtFrame="" tooltip="" history="1" highlightClick="0" endSnd="0"/>
              </a:rPr>
              <a:t>www.spglobal.com/ratings</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Moody’s Investors Service </a:t>
            </a:r>
            <a:r>
              <a:rPr u="sng">
                <a:solidFill>
                  <a:srgbClr val="0000FF"/>
                </a:solidFill>
                <a:uFill>
                  <a:solidFill>
                    <a:srgbClr val="0000FF"/>
                  </a:solidFill>
                </a:uFill>
                <a:hlinkClick r:id="rId13" invalidUrl="" action="" tgtFrame="" tooltip="" history="1" highlightClick="0" endSnd="0"/>
              </a:rPr>
              <a:t>www.moodys.com</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Fitch Ratings </a:t>
            </a:r>
            <a:r>
              <a:rPr u="sng">
                <a:solidFill>
                  <a:srgbClr val="0000FF"/>
                </a:solidFill>
                <a:uFill>
                  <a:solidFill>
                    <a:srgbClr val="0000FF"/>
                  </a:solidFill>
                </a:uFill>
                <a:hlinkClick r:id="rId14" invalidUrl="" action="" tgtFrame="" tooltip="" history="1" highlightClick="0" endSnd="0"/>
              </a:rPr>
              <a:t>www.fitchratings.com</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DBRS Morningstar </a:t>
            </a:r>
            <a:r>
              <a:rPr u="sng">
                <a:solidFill>
                  <a:srgbClr val="0000FF"/>
                </a:solidFill>
                <a:uFill>
                  <a:solidFill>
                    <a:srgbClr val="0000FF"/>
                  </a:solidFill>
                </a:uFill>
                <a:hlinkClick r:id="rId15" invalidUrl="" action="" tgtFrame="" tooltip="" history="1" highlightClick="0" endSnd="0"/>
              </a:rPr>
              <a:t>www.dbrsmorningstar.com</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Kroll Bond Rating Agency </a:t>
            </a:r>
            <a:r>
              <a:rPr u="sng">
                <a:solidFill>
                  <a:srgbClr val="0000FF"/>
                </a:solidFill>
                <a:uFill>
                  <a:solidFill>
                    <a:srgbClr val="0000FF"/>
                  </a:solidFill>
                </a:uFill>
                <a:hlinkClick r:id="rId16" invalidUrl="" action="" tgtFrame="" tooltip="" history="1" highlightClick="0" endSnd="0"/>
              </a:rPr>
              <a:t>www.krollbondratings.com</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Japan Credit Rating Agency </a:t>
            </a:r>
            <a:r>
              <a:rPr u="sng">
                <a:solidFill>
                  <a:srgbClr val="0000FF"/>
                </a:solidFill>
                <a:uFill>
                  <a:solidFill>
                    <a:srgbClr val="0000FF"/>
                  </a:solidFill>
                </a:uFill>
                <a:hlinkClick r:id="rId17" invalidUrl="" action="" tgtFrame="" tooltip="" history="1" highlightClick="0" endSnd="0"/>
              </a:rPr>
              <a:t>www.jcr.co.jp</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Rating and Investment Info </a:t>
            </a:r>
            <a:r>
              <a:rPr u="sng">
                <a:solidFill>
                  <a:srgbClr val="0000FF"/>
                </a:solidFill>
                <a:uFill>
                  <a:solidFill>
                    <a:srgbClr val="0000FF"/>
                  </a:solidFill>
                </a:uFill>
                <a:hlinkClick r:id="rId18" invalidUrl="" action="" tgtFrame="" tooltip="" history="1" highlightClick="0" endSnd="0"/>
              </a:rPr>
              <a:t>www.r-i.co.jp</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Dagong Global Credit Rating </a:t>
            </a:r>
            <a:r>
              <a:rPr u="sng">
                <a:solidFill>
                  <a:srgbClr val="0000FF"/>
                </a:solidFill>
                <a:uFill>
                  <a:solidFill>
                    <a:srgbClr val="0000FF"/>
                  </a:solidFill>
                </a:uFill>
                <a:hlinkClick r:id="rId19" invalidUrl="" action="" tgtFrame="" tooltip="" history="1" highlightClick="0" endSnd="0"/>
              </a:rPr>
              <a:t>www.dagongcredit.com</a:t>
            </a:r>
          </a:p>
          <a:p>
            <a:pPr indent="9144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ICRA Limited </a:t>
            </a:r>
            <a:r>
              <a:rPr u="sng">
                <a:solidFill>
                  <a:srgbClr val="0000FF"/>
                </a:solidFill>
                <a:uFill>
                  <a:solidFill>
                    <a:srgbClr val="0000FF"/>
                  </a:solidFill>
                </a:uFill>
                <a:hlinkClick r:id="rId20" invalidUrl="" action="" tgtFrame="" tooltip="" history="1" highlightClick="0" endSnd="0"/>
              </a:rPr>
              <a:t>www.icra.in</a:t>
            </a:r>
          </a:p>
          <a:p>
            <a:pPr indent="457200"/>
            <a:endParaRPr>
              <a:latin typeface="Avenir Roman"/>
              <a:ea typeface="Avenir Roman"/>
              <a:cs typeface="Avenir Roman"/>
              <a:sym typeface="Avenir Roman"/>
            </a:endParaRPr>
          </a:p>
          <a:p>
            <a:pPr lvl="1" marL="914400" indent="-317500">
              <a:buClr>
                <a:srgbClr val="000000"/>
              </a:buClr>
              <a:buSzPts val="1400"/>
              <a:buFont typeface="Avenir Roman"/>
              <a:buChar char="○"/>
              <a:defRPr>
                <a:latin typeface="Avenir Roman"/>
                <a:ea typeface="Avenir Roman"/>
                <a:cs typeface="Avenir Roman"/>
                <a:sym typeface="Avenir Roman"/>
              </a:defRPr>
            </a:pPr>
            <a:r>
              <a:t>CRISIL </a:t>
            </a:r>
            <a:r>
              <a:rPr u="sng">
                <a:solidFill>
                  <a:srgbClr val="0000FF"/>
                </a:solidFill>
                <a:uFill>
                  <a:solidFill>
                    <a:srgbClr val="0000FF"/>
                  </a:solidFill>
                </a:uFill>
                <a:hlinkClick r:id="rId21" invalidUrl="" action="" tgtFrame="" tooltip="" history="1" highlightClick="0" endSnd="0"/>
              </a:rPr>
              <a:t>www.crisil.com</a:t>
            </a:r>
          </a:p>
        </p:txBody>
      </p:sp>
      <p:sp>
        <p:nvSpPr>
          <p:cNvPr id="433" name="Google Shape;560;g34fb5d83e68_0_27"/>
          <p:cNvSpPr/>
          <p:nvPr/>
        </p:nvSpPr>
        <p:spPr>
          <a:xfrm>
            <a:off x="-1" y="988975"/>
            <a:ext cx="4006879" cy="791899"/>
          </a:xfrm>
          <a:prstGeom prst="rect">
            <a:avLst/>
          </a:prstGeom>
          <a:solidFill>
            <a:srgbClr val="233E7A"/>
          </a:solidFill>
          <a:ln w="12700">
            <a:miter lim="400000"/>
          </a:ln>
        </p:spPr>
        <p:txBody>
          <a:bodyPr lIns="0" tIns="0" rIns="0" bIns="0"/>
          <a:lstStyle/>
          <a:p>
            <a:pPr/>
          </a:p>
        </p:txBody>
      </p:sp>
      <p:sp>
        <p:nvSpPr>
          <p:cNvPr id="434" name="Google Shape;561;g34fb5d83e68_0_27"/>
          <p:cNvSpPr txBox="1"/>
          <p:nvPr/>
        </p:nvSpPr>
        <p:spPr>
          <a:xfrm>
            <a:off x="245774" y="1110124"/>
            <a:ext cx="3393901"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100">
                <a:solidFill>
                  <a:srgbClr val="FFFFFF"/>
                </a:solidFill>
                <a:latin typeface="Avenir Roman"/>
                <a:ea typeface="Avenir Roman"/>
                <a:cs typeface="Avenir Roman"/>
                <a:sym typeface="Avenir Roman"/>
              </a:defRPr>
            </a:lvl1pPr>
          </a:lstStyle>
          <a:p>
            <a:pPr/>
            <a:r>
              <a:t>Rating Agencies</a:t>
            </a:r>
          </a:p>
        </p:txBody>
      </p:sp>
      <p:pic>
        <p:nvPicPr>
          <p:cNvPr id="435" name="analyst_logo.png" descr="analyst_logo.png"/>
          <p:cNvPicPr>
            <a:picLocks noChangeAspect="1"/>
          </p:cNvPicPr>
          <p:nvPr/>
        </p:nvPicPr>
        <p:blipFill>
          <a:blip r:embed="rId2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Google Shape;566;g34ed999c932_0_286"/>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438" name="Google Shape;567;g34ed999c932_0_286"/>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439" name="Google Shape;568;g34ed999c932_0_286"/>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449" name="Google Shape;572;g34ed999c932_0_286"/>
          <p:cNvGrpSpPr/>
          <p:nvPr/>
        </p:nvGrpSpPr>
        <p:grpSpPr>
          <a:xfrm>
            <a:off x="8973" y="6569224"/>
            <a:ext cx="9753673" cy="754917"/>
            <a:chOff x="0" y="0"/>
            <a:chExt cx="9753672" cy="754916"/>
          </a:xfrm>
        </p:grpSpPr>
        <p:sp>
          <p:nvSpPr>
            <p:cNvPr id="440" name="Google Shape;574;g34ed999c932_0_286"/>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441" name="Google Shape;576;g34ed999c932_0_286"/>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442" name="Google Shape;577;g34ed999c932_0_286"/>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443" name="Google Shape;579;g34ed999c932_0_286"/>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444" name="Google Shape;581;g34ed999c932_0_286"/>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445" name="Google Shape;582;g34ed999c932_0_286"/>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446" name="Google Shape;583;g34ed999c932_0_286"/>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447" name="Google Shape;584;g34ed999c932_0_286"/>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448" name="Google Shape;585;g34ed999c932_0_286"/>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450" name="Google Shape;586;g34ed999c932_0_286"/>
          <p:cNvSpPr/>
          <p:nvPr/>
        </p:nvSpPr>
        <p:spPr>
          <a:xfrm>
            <a:off x="0" y="1038424"/>
            <a:ext cx="5100948" cy="1169627"/>
          </a:xfrm>
          <a:prstGeom prst="rect">
            <a:avLst/>
          </a:prstGeom>
          <a:solidFill>
            <a:srgbClr val="233E7A"/>
          </a:solidFill>
          <a:ln w="12700">
            <a:miter lim="400000"/>
          </a:ln>
        </p:spPr>
        <p:txBody>
          <a:bodyPr lIns="0" tIns="0" rIns="0" bIns="0"/>
          <a:lstStyle/>
          <a:p>
            <a:pPr/>
          </a:p>
        </p:txBody>
      </p:sp>
      <p:sp>
        <p:nvSpPr>
          <p:cNvPr id="451" name="Google Shape;587;g34ed999c932_0_286"/>
          <p:cNvSpPr txBox="1"/>
          <p:nvPr/>
        </p:nvSpPr>
        <p:spPr>
          <a:xfrm>
            <a:off x="334375" y="1283249"/>
            <a:ext cx="4432201" cy="525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000">
                <a:solidFill>
                  <a:srgbClr val="FFFFFF"/>
                </a:solidFill>
                <a:latin typeface="Avenir Roman"/>
                <a:ea typeface="Avenir Roman"/>
                <a:cs typeface="Avenir Roman"/>
                <a:sym typeface="Avenir Roman"/>
              </a:defRPr>
            </a:lvl1pPr>
          </a:lstStyle>
          <a:p>
            <a:pPr/>
            <a:r>
              <a:t>Identifying Potential threats </a:t>
            </a:r>
          </a:p>
        </p:txBody>
      </p:sp>
      <p:sp>
        <p:nvSpPr>
          <p:cNvPr id="452" name="Google Shape;588;g34ed999c932_0_286"/>
          <p:cNvSpPr txBox="1"/>
          <p:nvPr/>
        </p:nvSpPr>
        <p:spPr>
          <a:xfrm>
            <a:off x="281799" y="2395349"/>
            <a:ext cx="9217502" cy="4615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endParaRPr>
              <a:latin typeface="Avenir Roman"/>
              <a:ea typeface="Avenir Roman"/>
              <a:cs typeface="Avenir Roman"/>
              <a:sym typeface="Avenir Roman"/>
            </a:endParaRPr>
          </a:p>
          <a:p>
            <a:pPr>
              <a:defRPr sz="1800">
                <a:solidFill>
                  <a:srgbClr val="1F497D"/>
                </a:solidFill>
                <a:latin typeface="Avenir Roman"/>
                <a:ea typeface="Avenir Roman"/>
                <a:cs typeface="Avenir Roman"/>
                <a:sym typeface="Avenir Roman"/>
              </a:defRPr>
            </a:pPr>
            <a:r>
              <a:t>Collect Multi-Dimensional Data:</a:t>
            </a:r>
          </a:p>
          <a:p>
            <a:pPr/>
            <a:endParaRPr>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Security: crime rates, organized crime activity, terrorism threats, and law enforcement effectiveness.</a:t>
            </a:r>
          </a:p>
          <a:p>
            <a:pPr indent="457200"/>
            <a:endParaRPr sz="1600">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Economic indicators: GDP growth, inflation, external debt, balance of payments.</a:t>
            </a:r>
          </a:p>
          <a:p>
            <a:pPr indent="457200"/>
            <a:endParaRPr sz="1600">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Political factors: governance quality, stability, policy consistency, conflict history.</a:t>
            </a:r>
          </a:p>
          <a:p>
            <a:pPr indent="457200"/>
            <a:endParaRPr sz="1600">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Social dynamics: demographic trends, civil unrest, migration patterns.</a:t>
            </a:r>
          </a:p>
          <a:p>
            <a:pPr indent="457200"/>
            <a:endParaRPr sz="1600">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Regulatory environment: legal system strength, regulatory changes, trade policies.</a:t>
            </a:r>
          </a:p>
          <a:p>
            <a:pPr indent="457200"/>
            <a:endParaRPr sz="1600">
              <a:latin typeface="Avenir Roman"/>
              <a:ea typeface="Avenir Roman"/>
              <a:cs typeface="Avenir Roman"/>
              <a:sym typeface="Avenir Roman"/>
            </a:endParaRPr>
          </a:p>
          <a:p>
            <a:pPr marL="457200" indent="-330200">
              <a:buClr>
                <a:srgbClr val="000000"/>
              </a:buClr>
              <a:buSzPts val="1600"/>
              <a:buFont typeface="Avenir Roman"/>
              <a:buChar char="●"/>
              <a:defRPr sz="1600">
                <a:latin typeface="Avenir Roman"/>
                <a:ea typeface="Avenir Roman"/>
                <a:cs typeface="Avenir Roman"/>
                <a:sym typeface="Avenir Roman"/>
              </a:defRPr>
            </a:pPr>
            <a:r>
              <a:t>Environmental risks: natural disasters, climate vulnerability.</a:t>
            </a:r>
          </a:p>
        </p:txBody>
      </p:sp>
      <p:pic>
        <p:nvPicPr>
          <p:cNvPr id="453"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13;p2"/>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137" name="Google Shape;114;p2"/>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138" name="Google Shape;115;p2"/>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sp>
        <p:nvSpPr>
          <p:cNvPr id="139" name="Google Shape;117;p2"/>
          <p:cNvSpPr txBox="1"/>
          <p:nvPr/>
        </p:nvSpPr>
        <p:spPr>
          <a:xfrm>
            <a:off x="331178" y="1583702"/>
            <a:ext cx="9422402" cy="486219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indent="457200">
              <a:lnSpc>
                <a:spcPct val="115000"/>
              </a:lnSpc>
              <a:spcBef>
                <a:spcPts val="600"/>
              </a:spcBef>
            </a:pPr>
            <a:endParaRPr sz="1800">
              <a:latin typeface="Avenir Roman"/>
              <a:ea typeface="Avenir Roman"/>
              <a:cs typeface="Avenir Roman"/>
              <a:sym typeface="Avenir Roman"/>
            </a:endParaRPr>
          </a:p>
          <a:p>
            <a:pPr marL="457200" indent="-342900">
              <a:lnSpc>
                <a:spcPct val="115000"/>
              </a:lnSpc>
              <a:spcBef>
                <a:spcPts val="600"/>
              </a:spcBef>
              <a:buClr>
                <a:srgbClr val="000000"/>
              </a:buClr>
              <a:buSzPts val="2200"/>
              <a:buFont typeface="Avenir Roman"/>
              <a:buChar char="●"/>
              <a:defRPr sz="2200">
                <a:solidFill>
                  <a:srgbClr val="1F497D"/>
                </a:solidFill>
                <a:latin typeface="Avenir Roman"/>
                <a:ea typeface="Avenir Roman"/>
                <a:cs typeface="Avenir Roman"/>
                <a:sym typeface="Avenir Roman"/>
              </a:defRPr>
            </a:pPr>
            <a:r>
              <a:t>Objective</a:t>
            </a:r>
            <a:r>
              <a:rPr sz="1800">
                <a:solidFill>
                  <a:srgbClr val="000000"/>
                </a:solidFill>
              </a:rPr>
              <a:t>: Analyzing a country’s security environment, assess risk, and identify threat actors impacting corporate security.</a:t>
            </a:r>
            <a:endParaRPr sz="1800"/>
          </a:p>
          <a:p>
            <a:pPr>
              <a:lnSpc>
                <a:spcPct val="115000"/>
              </a:lnSpc>
              <a:spcBef>
                <a:spcPts val="600"/>
              </a:spcBef>
            </a:pPr>
            <a:endParaRPr sz="1800">
              <a:latin typeface="Avenir Roman"/>
              <a:ea typeface="Avenir Roman"/>
              <a:cs typeface="Avenir Roman"/>
              <a:sym typeface="Avenir Roman"/>
            </a:endParaRPr>
          </a:p>
          <a:p>
            <a:pPr marL="457200" indent="-342900">
              <a:lnSpc>
                <a:spcPct val="115000"/>
              </a:lnSpc>
              <a:spcBef>
                <a:spcPts val="600"/>
              </a:spcBef>
              <a:buClr>
                <a:srgbClr val="000000"/>
              </a:buClr>
              <a:buSzPts val="2100"/>
              <a:buFont typeface="Avenir Roman"/>
              <a:buChar char="●"/>
              <a:defRPr sz="2100">
                <a:solidFill>
                  <a:srgbClr val="1F497D"/>
                </a:solidFill>
                <a:latin typeface="Avenir Roman"/>
                <a:ea typeface="Avenir Roman"/>
                <a:cs typeface="Avenir Roman"/>
                <a:sym typeface="Avenir Roman"/>
              </a:defRPr>
            </a:pPr>
            <a:r>
              <a:t>Key Outcomes</a:t>
            </a:r>
            <a:r>
              <a:rPr sz="1800">
                <a:solidFill>
                  <a:srgbClr val="000000"/>
                </a:solidFill>
              </a:rPr>
              <a:t>:</a:t>
            </a:r>
            <a:endParaRPr sz="1800"/>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Understand corporate security and business continuity</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Understand strategic vs. real-time intelligence</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Identify and assess threats to business continuity and a company’s assets</a:t>
            </a:r>
          </a:p>
          <a:p>
            <a:pPr lvl="1" marL="914400" indent="-342900">
              <a:lnSpc>
                <a:spcPct val="115000"/>
              </a:lnSpc>
              <a:buClr>
                <a:srgbClr val="000000"/>
              </a:buClr>
              <a:buSzPts val="1800"/>
              <a:buFont typeface="Avenir Roman"/>
              <a:buChar char="●"/>
              <a:defRPr sz="1800">
                <a:latin typeface="Avenir Roman"/>
                <a:ea typeface="Avenir Roman"/>
                <a:cs typeface="Avenir Roman"/>
                <a:sym typeface="Avenir Roman"/>
              </a:defRPr>
            </a:pPr>
            <a:r>
              <a:t>Create a practical country risk profile</a:t>
            </a:r>
          </a:p>
          <a:p>
            <a:pPr indent="914400">
              <a:lnSpc>
                <a:spcPct val="115000"/>
              </a:lnSpc>
              <a:spcBef>
                <a:spcPts val="2100"/>
              </a:spcBef>
            </a:pPr>
            <a:endParaRPr sz="1800">
              <a:latin typeface="Avenir Roman"/>
              <a:ea typeface="Avenir Roman"/>
              <a:cs typeface="Avenir Roman"/>
              <a:sym typeface="Avenir Roman"/>
            </a:endParaRPr>
          </a:p>
        </p:txBody>
      </p:sp>
      <p:grpSp>
        <p:nvGrpSpPr>
          <p:cNvPr id="149" name="Google Shape;119;p2"/>
          <p:cNvGrpSpPr/>
          <p:nvPr/>
        </p:nvGrpSpPr>
        <p:grpSpPr>
          <a:xfrm>
            <a:off x="8973" y="6569224"/>
            <a:ext cx="9753601" cy="754911"/>
            <a:chOff x="0" y="0"/>
            <a:chExt cx="9753600" cy="754910"/>
          </a:xfrm>
        </p:grpSpPr>
        <p:sp>
          <p:nvSpPr>
            <p:cNvPr id="140" name="Google Shape;121;p2"/>
            <p:cNvSpPr/>
            <p:nvPr/>
          </p:nvSpPr>
          <p:spPr>
            <a:xfrm>
              <a:off x="0" y="0"/>
              <a:ext cx="9753600" cy="754911"/>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41" name="Google Shape;123;p2"/>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142" name="Google Shape;124;p2"/>
            <p:cNvSpPr/>
            <p:nvPr/>
          </p:nvSpPr>
          <p:spPr>
            <a:xfrm>
              <a:off x="7946912" y="155185"/>
              <a:ext cx="1601568"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143" name="Google Shape;126;p2"/>
            <p:cNvSpPr/>
            <p:nvPr/>
          </p:nvSpPr>
          <p:spPr>
            <a:xfrm>
              <a:off x="1311160" y="0"/>
              <a:ext cx="6590506" cy="754911"/>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144" name="Google Shape;128;p2"/>
            <p:cNvSpPr/>
            <p:nvPr/>
          </p:nvSpPr>
          <p:spPr>
            <a:xfrm>
              <a:off x="7112656" y="0"/>
              <a:ext cx="797984"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145" name="Google Shape;129;p2"/>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146" name="Google Shape;130;p2"/>
            <p:cNvSpPr/>
            <p:nvPr/>
          </p:nvSpPr>
          <p:spPr>
            <a:xfrm>
              <a:off x="2362106" y="229223"/>
              <a:ext cx="2011318" cy="379484"/>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147" name="Google Shape;131;p2"/>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148" name="Google Shape;132;p2"/>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pic>
        <p:nvPicPr>
          <p:cNvPr id="150"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Google Shape;593;g34ed999c932_0_316"/>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456" name="Google Shape;594;g34ed999c932_0_316"/>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457" name="Google Shape;595;g34ed999c932_0_316"/>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467" name="Google Shape;599;g34ed999c932_0_316"/>
          <p:cNvGrpSpPr/>
          <p:nvPr/>
        </p:nvGrpSpPr>
        <p:grpSpPr>
          <a:xfrm>
            <a:off x="8973" y="6569224"/>
            <a:ext cx="9753673" cy="754917"/>
            <a:chOff x="0" y="0"/>
            <a:chExt cx="9753672" cy="754916"/>
          </a:xfrm>
        </p:grpSpPr>
        <p:sp>
          <p:nvSpPr>
            <p:cNvPr id="458" name="Google Shape;601;g34ed999c932_0_316"/>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459" name="Google Shape;603;g34ed999c932_0_316"/>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460" name="Google Shape;604;g34ed999c932_0_316"/>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461" name="Google Shape;606;g34ed999c932_0_316"/>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462" name="Google Shape;608;g34ed999c932_0_316"/>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463" name="Google Shape;609;g34ed999c932_0_316"/>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464" name="Google Shape;610;g34ed999c932_0_316"/>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465" name="Google Shape;611;g34ed999c932_0_316"/>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466" name="Google Shape;612;g34ed999c932_0_316"/>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468" name="Google Shape;613;g34ed999c932_0_316"/>
          <p:cNvSpPr/>
          <p:nvPr/>
        </p:nvSpPr>
        <p:spPr>
          <a:xfrm>
            <a:off x="0" y="1038424"/>
            <a:ext cx="5100948" cy="1169627"/>
          </a:xfrm>
          <a:prstGeom prst="rect">
            <a:avLst/>
          </a:prstGeom>
          <a:solidFill>
            <a:srgbClr val="233E7A"/>
          </a:solidFill>
          <a:ln w="12700">
            <a:miter lim="400000"/>
          </a:ln>
        </p:spPr>
        <p:txBody>
          <a:bodyPr lIns="0" tIns="0" rIns="0" bIns="0"/>
          <a:lstStyle/>
          <a:p>
            <a:pPr/>
          </a:p>
        </p:txBody>
      </p:sp>
      <p:sp>
        <p:nvSpPr>
          <p:cNvPr id="469" name="Google Shape;614;g34ed999c932_0_316"/>
          <p:cNvSpPr txBox="1"/>
          <p:nvPr/>
        </p:nvSpPr>
        <p:spPr>
          <a:xfrm>
            <a:off x="334375" y="1283249"/>
            <a:ext cx="4432201" cy="525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000">
                <a:solidFill>
                  <a:srgbClr val="FFFFFF"/>
                </a:solidFill>
                <a:latin typeface="Avenir Roman"/>
                <a:ea typeface="Avenir Roman"/>
                <a:cs typeface="Avenir Roman"/>
                <a:sym typeface="Avenir Roman"/>
              </a:defRPr>
            </a:lvl1pPr>
          </a:lstStyle>
          <a:p>
            <a:pPr/>
            <a:r>
              <a:t>Prioritizing identified threats</a:t>
            </a:r>
          </a:p>
        </p:txBody>
      </p:sp>
      <p:sp>
        <p:nvSpPr>
          <p:cNvPr id="470" name="Google Shape;615;g34ed999c932_0_316"/>
          <p:cNvSpPr txBox="1"/>
          <p:nvPr/>
        </p:nvSpPr>
        <p:spPr>
          <a:xfrm>
            <a:off x="281799" y="2395349"/>
            <a:ext cx="9217502" cy="4945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1F497D"/>
                </a:solidFill>
                <a:latin typeface="Avenir Roman"/>
                <a:ea typeface="Avenir Roman"/>
                <a:cs typeface="Avenir Roman"/>
                <a:sym typeface="Avenir Roman"/>
              </a:defRPr>
            </a:pPr>
            <a:r>
              <a:t>Assess Likelihood and Impact</a:t>
            </a:r>
          </a:p>
          <a:p>
            <a:pPr/>
            <a:endParaRPr sz="1700">
              <a:latin typeface="Avenir Roman"/>
              <a:ea typeface="Avenir Roman"/>
              <a:cs typeface="Avenir Roman"/>
              <a:sym typeface="Avenir Roman"/>
            </a:endParaRPr>
          </a:p>
          <a:p>
            <a:pPr marL="457200" indent="-336550">
              <a:buClr>
                <a:srgbClr val="000000"/>
              </a:buClr>
              <a:buSzPts val="1700"/>
              <a:buFont typeface="Avenir Roman"/>
              <a:buChar char="●"/>
              <a:defRPr sz="1700">
                <a:latin typeface="Avenir Roman"/>
                <a:ea typeface="Avenir Roman"/>
                <a:cs typeface="Avenir Roman"/>
                <a:sym typeface="Avenir Roman"/>
              </a:defRPr>
            </a:pPr>
            <a:r>
              <a:t>Probability (chance of occurrence): Estimate how probable it is that a threat will materialize, using historical data, expert judgment, and trend analysis.</a:t>
            </a:r>
          </a:p>
          <a:p>
            <a:pPr/>
            <a:endParaRPr sz="1700">
              <a:latin typeface="Avenir Roman"/>
              <a:ea typeface="Avenir Roman"/>
              <a:cs typeface="Avenir Roman"/>
              <a:sym typeface="Avenir Roman"/>
            </a:endParaRPr>
          </a:p>
          <a:p>
            <a:pPr marL="457200" indent="-336550">
              <a:buClr>
                <a:srgbClr val="000000"/>
              </a:buClr>
              <a:buSzPts val="1700"/>
              <a:buFont typeface="Avenir Roman"/>
              <a:buChar char="●"/>
              <a:defRPr sz="1700">
                <a:latin typeface="Avenir Roman"/>
                <a:ea typeface="Avenir Roman"/>
                <a:cs typeface="Avenir Roman"/>
                <a:sym typeface="Avenir Roman"/>
              </a:defRPr>
            </a:pPr>
            <a:r>
              <a:t>Impact (severity if occurs): Evaluate the potential consequences if the threat occurs—consider financial loss, operational disruption, reputational damage, and effects on people or assets.</a:t>
            </a:r>
          </a:p>
          <a:p>
            <a:pPr indent="457200"/>
            <a:endParaRPr sz="1700">
              <a:latin typeface="Avenir Roman"/>
              <a:ea typeface="Avenir Roman"/>
              <a:cs typeface="Avenir Roman"/>
              <a:sym typeface="Avenir Roman"/>
            </a:endParaRPr>
          </a:p>
          <a:p>
            <a:pPr>
              <a:defRPr sz="1800">
                <a:solidFill>
                  <a:srgbClr val="1F497D"/>
                </a:solidFill>
                <a:latin typeface="Avenir Roman"/>
                <a:ea typeface="Avenir Roman"/>
                <a:cs typeface="Avenir Roman"/>
                <a:sym typeface="Avenir Roman"/>
              </a:defRPr>
            </a:pPr>
            <a:r>
              <a:t>Risk Matrix: </a:t>
            </a:r>
          </a:p>
          <a:p>
            <a:pPr/>
            <a:endParaRPr>
              <a:latin typeface="Avenir Roman"/>
              <a:ea typeface="Avenir Roman"/>
              <a:cs typeface="Avenir Roman"/>
              <a:sym typeface="Avenir Roman"/>
            </a:endParaRPr>
          </a:p>
          <a:p>
            <a:pPr>
              <a:defRPr>
                <a:latin typeface="Avenir Roman"/>
                <a:ea typeface="Avenir Roman"/>
                <a:cs typeface="Avenir Roman"/>
                <a:sym typeface="Avenir Roman"/>
              </a:defRPr>
            </a:pPr>
            <a:r>
              <a:t>High Probability/High Impact </a:t>
            </a:r>
          </a:p>
          <a:p>
            <a:pPr>
              <a:defRPr>
                <a:latin typeface="Avenir Roman"/>
                <a:ea typeface="Avenir Roman"/>
                <a:cs typeface="Avenir Roman"/>
                <a:sym typeface="Avenir Roman"/>
              </a:defRPr>
            </a:pPr>
            <a:r>
              <a:t>High Impact/Low Probability</a:t>
            </a:r>
          </a:p>
          <a:p>
            <a:pPr>
              <a:defRPr>
                <a:latin typeface="Avenir Roman"/>
                <a:ea typeface="Avenir Roman"/>
                <a:cs typeface="Avenir Roman"/>
                <a:sym typeface="Avenir Roman"/>
              </a:defRPr>
            </a:pPr>
            <a:r>
              <a:t>Low Impact/High Probability</a:t>
            </a:r>
          </a:p>
          <a:p>
            <a:pPr>
              <a:defRPr>
                <a:latin typeface="Avenir Roman"/>
                <a:ea typeface="Avenir Roman"/>
                <a:cs typeface="Avenir Roman"/>
                <a:sym typeface="Avenir Roman"/>
              </a:defRPr>
            </a:pPr>
            <a:r>
              <a:t>Medium Probability/Medium Impact</a:t>
            </a:r>
          </a:p>
          <a:p>
            <a:pPr/>
            <a:endParaRPr sz="1700">
              <a:latin typeface="Avenir Roman"/>
              <a:ea typeface="Avenir Roman"/>
              <a:cs typeface="Avenir Roman"/>
              <a:sym typeface="Avenir Roman"/>
            </a:endParaRPr>
          </a:p>
        </p:txBody>
      </p:sp>
      <p:pic>
        <p:nvPicPr>
          <p:cNvPr id="471"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Google Shape;620;g34ed999c932_0_346"/>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474" name="Google Shape;621;g34ed999c932_0_346"/>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475" name="Google Shape;622;g34ed999c932_0_346"/>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485" name="Google Shape;626;g34ed999c932_0_346"/>
          <p:cNvGrpSpPr/>
          <p:nvPr/>
        </p:nvGrpSpPr>
        <p:grpSpPr>
          <a:xfrm>
            <a:off x="8973" y="6569224"/>
            <a:ext cx="9753673" cy="754917"/>
            <a:chOff x="0" y="0"/>
            <a:chExt cx="9753672" cy="754916"/>
          </a:xfrm>
        </p:grpSpPr>
        <p:sp>
          <p:nvSpPr>
            <p:cNvPr id="476" name="Google Shape;628;g34ed999c932_0_346"/>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477" name="Google Shape;630;g34ed999c932_0_346"/>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478" name="Google Shape;631;g34ed999c932_0_346"/>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479" name="Google Shape;633;g34ed999c932_0_346"/>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480" name="Google Shape;635;g34ed999c932_0_346"/>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481" name="Google Shape;636;g34ed999c932_0_346"/>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482" name="Google Shape;637;g34ed999c932_0_346"/>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483" name="Google Shape;638;g34ed999c932_0_346"/>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484" name="Google Shape;639;g34ed999c932_0_346"/>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486" name="Google Shape;640;g34ed999c932_0_346"/>
          <p:cNvSpPr/>
          <p:nvPr/>
        </p:nvSpPr>
        <p:spPr>
          <a:xfrm>
            <a:off x="0" y="1038424"/>
            <a:ext cx="5100948" cy="1169627"/>
          </a:xfrm>
          <a:prstGeom prst="rect">
            <a:avLst/>
          </a:prstGeom>
          <a:solidFill>
            <a:srgbClr val="233E7A"/>
          </a:solidFill>
          <a:ln w="12700">
            <a:miter lim="400000"/>
          </a:ln>
        </p:spPr>
        <p:txBody>
          <a:bodyPr lIns="0" tIns="0" rIns="0" bIns="0"/>
          <a:lstStyle/>
          <a:p>
            <a:pPr/>
          </a:p>
        </p:txBody>
      </p:sp>
      <p:sp>
        <p:nvSpPr>
          <p:cNvPr id="487" name="Google Shape;641;g34ed999c932_0_346"/>
          <p:cNvSpPr txBox="1"/>
          <p:nvPr/>
        </p:nvSpPr>
        <p:spPr>
          <a:xfrm>
            <a:off x="334375" y="1283249"/>
            <a:ext cx="4432201" cy="525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sz="2000">
                <a:solidFill>
                  <a:srgbClr val="FFFFFF"/>
                </a:solidFill>
                <a:latin typeface="Avenir Roman"/>
                <a:ea typeface="Avenir Roman"/>
                <a:cs typeface="Avenir Roman"/>
                <a:sym typeface="Avenir Roman"/>
              </a:defRPr>
            </a:lvl1pPr>
          </a:lstStyle>
          <a:p>
            <a:pPr/>
            <a:r>
              <a:t>Prioritizing identified threats</a:t>
            </a:r>
          </a:p>
        </p:txBody>
      </p:sp>
      <p:sp>
        <p:nvSpPr>
          <p:cNvPr id="488" name="Google Shape;642;g34ed999c932_0_346"/>
          <p:cNvSpPr txBox="1"/>
          <p:nvPr/>
        </p:nvSpPr>
        <p:spPr>
          <a:xfrm>
            <a:off x="281799" y="2395349"/>
            <a:ext cx="9217502" cy="5326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900">
                <a:solidFill>
                  <a:srgbClr val="1F497D"/>
                </a:solidFill>
                <a:latin typeface="Avenir Roman"/>
                <a:ea typeface="Avenir Roman"/>
                <a:cs typeface="Avenir Roman"/>
                <a:sym typeface="Avenir Roman"/>
              </a:defRPr>
            </a:pPr>
            <a:r>
              <a:t>Risk = Threat × Vulnerability × Impact</a:t>
            </a:r>
          </a:p>
          <a:p>
            <a:pPr/>
            <a:endParaRPr sz="1900">
              <a:solidFill>
                <a:srgbClr val="1F497D"/>
              </a:solidFill>
              <a:latin typeface="Avenir Roman"/>
              <a:ea typeface="Avenir Roman"/>
              <a:cs typeface="Avenir Roman"/>
              <a:sym typeface="Avenir Roman"/>
            </a:endParaRPr>
          </a:p>
          <a:p>
            <a:pPr marL="457200" indent="-336550">
              <a:buClr>
                <a:srgbClr val="000000"/>
              </a:buClr>
              <a:buSzPts val="1700"/>
              <a:buFont typeface="Avenir Roman"/>
              <a:buChar char="●"/>
              <a:defRPr sz="1700">
                <a:latin typeface="Avenir Roman"/>
                <a:ea typeface="Avenir Roman"/>
                <a:cs typeface="Avenir Roman"/>
                <a:sym typeface="Avenir Roman"/>
              </a:defRPr>
            </a:pPr>
            <a:r>
              <a:t>Threat: The probability that a harmful event (e.g., political unrest, cyberattack) will occur.</a:t>
            </a:r>
          </a:p>
          <a:p>
            <a:pPr indent="457200"/>
            <a:endParaRPr sz="1700">
              <a:latin typeface="Avenir Roman"/>
              <a:ea typeface="Avenir Roman"/>
              <a:cs typeface="Avenir Roman"/>
              <a:sym typeface="Avenir Roman"/>
            </a:endParaRPr>
          </a:p>
          <a:p>
            <a:pPr marL="457200" indent="-336550">
              <a:buClr>
                <a:srgbClr val="000000"/>
              </a:buClr>
              <a:buSzPts val="1700"/>
              <a:buFont typeface="Avenir Roman"/>
              <a:buChar char="●"/>
              <a:defRPr sz="1700">
                <a:latin typeface="Avenir Roman"/>
                <a:ea typeface="Avenir Roman"/>
                <a:cs typeface="Avenir Roman"/>
                <a:sym typeface="Avenir Roman"/>
              </a:defRPr>
            </a:pPr>
            <a:r>
              <a:t>Vulnerability: How exposed or unprotected the country, organization, or system is to that threat.</a:t>
            </a:r>
          </a:p>
          <a:p>
            <a:pPr indent="457200"/>
            <a:endParaRPr sz="1700">
              <a:latin typeface="Avenir Roman"/>
              <a:ea typeface="Avenir Roman"/>
              <a:cs typeface="Avenir Roman"/>
              <a:sym typeface="Avenir Roman"/>
            </a:endParaRPr>
          </a:p>
          <a:p>
            <a:pPr marL="457200" indent="-336550">
              <a:buClr>
                <a:srgbClr val="000000"/>
              </a:buClr>
              <a:buSzPts val="1700"/>
              <a:buFont typeface="Avenir Roman"/>
              <a:buChar char="●"/>
              <a:defRPr sz="1700">
                <a:latin typeface="Avenir Roman"/>
                <a:ea typeface="Avenir Roman"/>
                <a:cs typeface="Avenir Roman"/>
                <a:sym typeface="Avenir Roman"/>
              </a:defRPr>
            </a:pPr>
            <a:r>
              <a:t>Impact: The severity of consequences if the threat materializes (financial loss, operational disruption, reputational damage).</a:t>
            </a:r>
          </a:p>
          <a:p>
            <a:pPr/>
            <a:endParaRPr sz="1700">
              <a:latin typeface="Avenir Roman"/>
              <a:ea typeface="Avenir Roman"/>
              <a:cs typeface="Avenir Roman"/>
              <a:sym typeface="Avenir Roman"/>
            </a:endParaRPr>
          </a:p>
          <a:p>
            <a:pPr>
              <a:defRPr sz="1500">
                <a:latin typeface="Avenir Roman"/>
                <a:ea typeface="Avenir Roman"/>
                <a:cs typeface="Avenir Roman"/>
                <a:sym typeface="Avenir Roman"/>
              </a:defRPr>
            </a:pPr>
            <a:r>
              <a:t>Formula in Action:</a:t>
            </a:r>
          </a:p>
          <a:p>
            <a:pPr>
              <a:defRPr sz="1500">
                <a:latin typeface="Avenir Roman"/>
                <a:ea typeface="Avenir Roman"/>
                <a:cs typeface="Avenir Roman"/>
                <a:sym typeface="Avenir Roman"/>
              </a:defRPr>
            </a:pPr>
            <a:r>
              <a:t>Assign scores (e.g., 1–5) to each factor and multiply:</a:t>
            </a:r>
          </a:p>
          <a:p>
            <a:pPr>
              <a:defRPr sz="1500">
                <a:latin typeface="Avenir Roman"/>
                <a:ea typeface="Avenir Roman"/>
                <a:cs typeface="Avenir Roman"/>
                <a:sym typeface="Avenir Roman"/>
              </a:defRPr>
            </a:pPr>
            <a:r>
              <a:t>Risk = Threat × Vulnerability × Impact</a:t>
            </a:r>
          </a:p>
          <a:p>
            <a:pPr>
              <a:defRPr sz="1500">
                <a:latin typeface="Avenir Roman"/>
                <a:ea typeface="Avenir Roman"/>
                <a:cs typeface="Avenir Roman"/>
                <a:sym typeface="Avenir Roman"/>
              </a:defRPr>
            </a:pPr>
            <a:r>
              <a:t>Higher scores indicate higher overall risk, helping prioritize which threats need urgent attention and mitigation.</a:t>
            </a:r>
          </a:p>
          <a:p>
            <a:pPr/>
            <a:endParaRPr sz="1700">
              <a:latin typeface="Avenir Roman"/>
              <a:ea typeface="Avenir Roman"/>
              <a:cs typeface="Avenir Roman"/>
              <a:sym typeface="Avenir Roman"/>
            </a:endParaRPr>
          </a:p>
          <a:p>
            <a:pPr/>
            <a:endParaRPr sz="1700">
              <a:latin typeface="Avenir Roman"/>
              <a:ea typeface="Avenir Roman"/>
              <a:cs typeface="Avenir Roman"/>
              <a:sym typeface="Avenir Roman"/>
            </a:endParaRPr>
          </a:p>
        </p:txBody>
      </p:sp>
      <p:pic>
        <p:nvPicPr>
          <p:cNvPr id="489"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37;g34be7b7bfb3_0_109"/>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153" name="Google Shape;138;g34be7b7bfb3_0_109"/>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154" name="Google Shape;139;g34be7b7bfb3_0_109"/>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164" name="Google Shape;143;g34be7b7bfb3_0_109"/>
          <p:cNvGrpSpPr/>
          <p:nvPr/>
        </p:nvGrpSpPr>
        <p:grpSpPr>
          <a:xfrm>
            <a:off x="8973" y="6569224"/>
            <a:ext cx="9753673" cy="754917"/>
            <a:chOff x="0" y="0"/>
            <a:chExt cx="9753672" cy="754916"/>
          </a:xfrm>
        </p:grpSpPr>
        <p:sp>
          <p:nvSpPr>
            <p:cNvPr id="155" name="Google Shape;145;g34be7b7bfb3_0_109"/>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56" name="Google Shape;147;g34be7b7bfb3_0_109"/>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157" name="Google Shape;148;g34be7b7bfb3_0_109"/>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158" name="Google Shape;150;g34be7b7bfb3_0_109"/>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159" name="Google Shape;152;g34be7b7bfb3_0_109"/>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160" name="Google Shape;153;g34be7b7bfb3_0_109"/>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161" name="Google Shape;154;g34be7b7bfb3_0_109"/>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162" name="Google Shape;155;g34be7b7bfb3_0_109"/>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163" name="Google Shape;156;g34be7b7bfb3_0_109"/>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165" name="Google Shape;157;g34be7b7bfb3_0_109"/>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166" name="Google Shape;158;g34be7b7bfb3_0_109"/>
          <p:cNvSpPr txBox="1"/>
          <p:nvPr/>
        </p:nvSpPr>
        <p:spPr>
          <a:xfrm>
            <a:off x="216275" y="1183149"/>
            <a:ext cx="5216100" cy="1002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sz="2200">
                <a:solidFill>
                  <a:srgbClr val="FFFFFF"/>
                </a:solidFill>
                <a:latin typeface="Avenir Roman"/>
                <a:ea typeface="Avenir Roman"/>
                <a:cs typeface="Avenir Roman"/>
                <a:sym typeface="Avenir Roman"/>
              </a:defRPr>
            </a:lvl1pPr>
          </a:lstStyle>
          <a:p>
            <a:pPr/>
            <a:r>
              <a:t>Understanding corporate security: what are you trying to protect? </a:t>
            </a:r>
          </a:p>
        </p:txBody>
      </p:sp>
      <p:sp>
        <p:nvSpPr>
          <p:cNvPr id="167" name="Google Shape;159;g34be7b7bfb3_0_109"/>
          <p:cNvSpPr txBox="1"/>
          <p:nvPr/>
        </p:nvSpPr>
        <p:spPr>
          <a:xfrm>
            <a:off x="381675" y="2340874"/>
            <a:ext cx="8943600" cy="4310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50000"/>
              </a:lnSpc>
              <a:defRPr sz="1800">
                <a:latin typeface="Avenir Roman"/>
                <a:ea typeface="Avenir Roman"/>
                <a:cs typeface="Avenir Roman"/>
                <a:sym typeface="Avenir Roman"/>
              </a:defRPr>
            </a:pPr>
            <a:r>
              <a:t>Corporate security encompasses measures taken by an organization to protect its physical, financial, intellectual, and human assets from internal and external threats such as theft, fraud, cyberattacks, natural disasters, crime, terrorism, political uncertainty, economic turmoil or diplomatic crisis.</a:t>
            </a:r>
          </a:p>
          <a:p>
            <a:pPr>
              <a:lnSpc>
                <a:spcPct val="150000"/>
              </a:lnSpc>
            </a:pPr>
            <a:endParaRPr sz="1800">
              <a:latin typeface="Avenir Roman"/>
              <a:ea typeface="Avenir Roman"/>
              <a:cs typeface="Avenir Roman"/>
              <a:sym typeface="Avenir Roman"/>
            </a:endParaRPr>
          </a:p>
          <a:p>
            <a:pPr>
              <a:lnSpc>
                <a:spcPct val="150000"/>
              </a:lnSpc>
              <a:defRPr sz="1800">
                <a:solidFill>
                  <a:srgbClr val="1F497D"/>
                </a:solidFill>
                <a:latin typeface="Avenir Roman"/>
                <a:ea typeface="Avenir Roman"/>
                <a:cs typeface="Avenir Roman"/>
                <a:sym typeface="Avenir Roman"/>
              </a:defRPr>
            </a:pPr>
            <a:r>
              <a:t>What are the assets of the company? Among others: </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Personnel (employees): executives, contractors, workers etc.</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Physical assets: buildings, manufacturing facilities, warehouses, equipment, machinery, vehicles</a:t>
            </a:r>
          </a:p>
        </p:txBody>
      </p:sp>
      <p:pic>
        <p:nvPicPr>
          <p:cNvPr id="168"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64;g34ed999c932_0_104"/>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171" name="Google Shape;165;g34ed999c932_0_104"/>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172" name="Google Shape;166;g34ed999c932_0_104"/>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182" name="Google Shape;170;g34ed999c932_0_104"/>
          <p:cNvGrpSpPr/>
          <p:nvPr/>
        </p:nvGrpSpPr>
        <p:grpSpPr>
          <a:xfrm>
            <a:off x="8973" y="6569224"/>
            <a:ext cx="9753673" cy="754917"/>
            <a:chOff x="0" y="0"/>
            <a:chExt cx="9753672" cy="754916"/>
          </a:xfrm>
        </p:grpSpPr>
        <p:sp>
          <p:nvSpPr>
            <p:cNvPr id="173" name="Google Shape;172;g34ed999c932_0_104"/>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74" name="Google Shape;174;g34ed999c932_0_104"/>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175" name="Google Shape;175;g34ed999c932_0_104"/>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176" name="Google Shape;177;g34ed999c932_0_104"/>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177" name="Google Shape;179;g34ed999c932_0_104"/>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178" name="Google Shape;180;g34ed999c932_0_104"/>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179" name="Google Shape;181;g34ed999c932_0_104"/>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180" name="Google Shape;182;g34ed999c932_0_104"/>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181" name="Google Shape;183;g34ed999c932_0_104"/>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183" name="Google Shape;185;g34ed999c932_0_104"/>
          <p:cNvSpPr txBox="1"/>
          <p:nvPr/>
        </p:nvSpPr>
        <p:spPr>
          <a:xfrm>
            <a:off x="165375" y="2340874"/>
            <a:ext cx="9032700" cy="4767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buClr>
                <a:srgbClr val="000000"/>
              </a:buClr>
              <a:buSzPts val="1400"/>
              <a:buFont typeface="Avenir Roman"/>
              <a:buChar char="●"/>
              <a:defRPr>
                <a:latin typeface="Avenir Roman"/>
                <a:ea typeface="Avenir Roman"/>
                <a:cs typeface="Avenir Roman"/>
                <a:sym typeface="Avenir Roman"/>
              </a:defRPr>
            </a:pPr>
            <a:r>
              <a:t>Intellectual Property: Patents, copyrights, trademarks, trade secrets, and proprietary processes that provide competitive advantages.</a:t>
            </a:r>
          </a:p>
          <a:p>
            <a:pPr/>
            <a:endParaRPr>
              <a:latin typeface="Avenir Roman"/>
              <a:ea typeface="Avenir Roman"/>
              <a:cs typeface="Avenir Roman"/>
              <a:sym typeface="Avenir Roman"/>
            </a:endParaRPr>
          </a:p>
          <a:p>
            <a:pPr marL="457200" indent="-317500">
              <a:buClr>
                <a:srgbClr val="000000"/>
              </a:buClr>
              <a:buSzPts val="1400"/>
              <a:buFont typeface="Avenir Roman"/>
              <a:buChar char="●"/>
              <a:defRPr>
                <a:latin typeface="Avenir Roman"/>
                <a:ea typeface="Avenir Roman"/>
                <a:cs typeface="Avenir Roman"/>
                <a:sym typeface="Avenir Roman"/>
              </a:defRPr>
            </a:pPr>
            <a:r>
              <a:t>Financial Assets: Cash reserves, bank accounts, stocks, bonds, investments, and other securities that ensure liquidity and financial stability</a:t>
            </a:r>
          </a:p>
          <a:p>
            <a:pPr/>
            <a:endParaRPr>
              <a:latin typeface="Avenir Roman"/>
              <a:ea typeface="Avenir Roman"/>
              <a:cs typeface="Avenir Roman"/>
              <a:sym typeface="Avenir Roman"/>
            </a:endParaRPr>
          </a:p>
          <a:p>
            <a:pPr marL="457200" indent="-317500">
              <a:buClr>
                <a:srgbClr val="000000"/>
              </a:buClr>
              <a:buSzPts val="1400"/>
              <a:buFont typeface="Avenir Roman"/>
              <a:buChar char="●"/>
              <a:defRPr>
                <a:latin typeface="Avenir Roman"/>
                <a:ea typeface="Avenir Roman"/>
                <a:cs typeface="Avenir Roman"/>
                <a:sym typeface="Avenir Roman"/>
              </a:defRPr>
            </a:pPr>
            <a:r>
              <a:t>Technology and IT Systems: Computers, servers, software systems, and digital infrastructure supporting business functions</a:t>
            </a:r>
          </a:p>
          <a:p>
            <a:pPr indent="457200"/>
            <a:endParaRPr>
              <a:latin typeface="Avenir Roman"/>
              <a:ea typeface="Avenir Roman"/>
              <a:cs typeface="Avenir Roman"/>
              <a:sym typeface="Avenir Roman"/>
            </a:endParaRPr>
          </a:p>
          <a:p>
            <a:pPr marL="457200" indent="-317500">
              <a:buClr>
                <a:srgbClr val="000000"/>
              </a:buClr>
              <a:buSzPts val="1400"/>
              <a:buFont typeface="Avenir Roman"/>
              <a:buChar char="●"/>
              <a:defRPr>
                <a:latin typeface="Avenir Roman"/>
                <a:ea typeface="Avenir Roman"/>
                <a:cs typeface="Avenir Roman"/>
                <a:sym typeface="Avenir Roman"/>
              </a:defRPr>
            </a:pPr>
            <a:r>
              <a:t>Supplier Contracts: Agreements with suppliers that ensure steady access to resources necessary for production</a:t>
            </a:r>
          </a:p>
          <a:p>
            <a:pPr indent="457200"/>
            <a:endParaRPr>
              <a:latin typeface="Avenir Roman"/>
              <a:ea typeface="Avenir Roman"/>
              <a:cs typeface="Avenir Roman"/>
              <a:sym typeface="Avenir Roman"/>
            </a:endParaRPr>
          </a:p>
          <a:p>
            <a:pPr marL="457200" indent="-317500">
              <a:buClr>
                <a:srgbClr val="000000"/>
              </a:buClr>
              <a:buSzPts val="1400"/>
              <a:buFont typeface="Avenir Roman"/>
              <a:buChar char="●"/>
              <a:defRPr>
                <a:latin typeface="Avenir Roman"/>
                <a:ea typeface="Avenir Roman"/>
                <a:cs typeface="Avenir Roman"/>
                <a:sym typeface="Avenir Roman"/>
              </a:defRPr>
            </a:pPr>
            <a:r>
              <a:t>Strategic Partners: Organizations or individuals that collaborate on joint ventures, product development, or market expansion.</a:t>
            </a:r>
          </a:p>
          <a:p>
            <a:pPr indent="457200"/>
            <a:endParaRPr>
              <a:latin typeface="Avenir Roman"/>
              <a:ea typeface="Avenir Roman"/>
              <a:cs typeface="Avenir Roman"/>
              <a:sym typeface="Avenir Roman"/>
            </a:endParaRPr>
          </a:p>
          <a:p>
            <a:pPr marL="457200" indent="-317500">
              <a:buClr>
                <a:srgbClr val="000000"/>
              </a:buClr>
              <a:buSzPts val="1400"/>
              <a:buFont typeface="Avenir Roman"/>
              <a:buChar char="●"/>
              <a:defRPr>
                <a:latin typeface="Avenir Roman"/>
                <a:ea typeface="Avenir Roman"/>
                <a:cs typeface="Avenir Roman"/>
                <a:sym typeface="Avenir Roman"/>
              </a:defRPr>
            </a:pPr>
            <a:r>
              <a:t>Subcontractors: Third-party vendors or service providers who perform critical functions or deliver specialized services.</a:t>
            </a:r>
          </a:p>
          <a:p>
            <a:pPr/>
            <a:endParaRPr>
              <a:latin typeface="Avenir Roman"/>
              <a:ea typeface="Avenir Roman"/>
              <a:cs typeface="Avenir Roman"/>
              <a:sym typeface="Avenir Roman"/>
            </a:endParaRPr>
          </a:p>
        </p:txBody>
      </p:sp>
      <p:sp>
        <p:nvSpPr>
          <p:cNvPr id="184" name="Google Shape;186;g34ed999c932_0_104"/>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185" name="Google Shape;187;g34ed999c932_0_104"/>
          <p:cNvSpPr txBox="1"/>
          <p:nvPr/>
        </p:nvSpPr>
        <p:spPr>
          <a:xfrm>
            <a:off x="86885" y="1221613"/>
            <a:ext cx="5653802" cy="1002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defRPr sz="2200">
                <a:solidFill>
                  <a:srgbClr val="FFFFFF"/>
                </a:solidFill>
                <a:latin typeface="Avenir Roman"/>
                <a:ea typeface="Avenir Roman"/>
                <a:cs typeface="Avenir Roman"/>
                <a:sym typeface="Avenir Roman"/>
              </a:defRPr>
            </a:lvl1pPr>
          </a:lstStyle>
          <a:p>
            <a:pPr/>
            <a:r>
              <a:t>Understanding corporate security: what are you trying to protect? </a:t>
            </a:r>
          </a:p>
        </p:txBody>
      </p:sp>
      <p:pic>
        <p:nvPicPr>
          <p:cNvPr id="186"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92;g34ed999c932_0_81"/>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189" name="Google Shape;193;g34ed999c932_0_81"/>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190" name="Google Shape;194;g34ed999c932_0_81"/>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200" name="Google Shape;198;g34ed999c932_0_81"/>
          <p:cNvGrpSpPr/>
          <p:nvPr/>
        </p:nvGrpSpPr>
        <p:grpSpPr>
          <a:xfrm>
            <a:off x="8973" y="6569224"/>
            <a:ext cx="9753673" cy="754917"/>
            <a:chOff x="0" y="0"/>
            <a:chExt cx="9753672" cy="754916"/>
          </a:xfrm>
        </p:grpSpPr>
        <p:sp>
          <p:nvSpPr>
            <p:cNvPr id="191" name="Google Shape;200;g34ed999c932_0_81"/>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192" name="Google Shape;202;g34ed999c932_0_81"/>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193" name="Google Shape;203;g34ed999c932_0_81"/>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194" name="Google Shape;205;g34ed999c932_0_81"/>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195" name="Google Shape;207;g34ed999c932_0_81"/>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196" name="Google Shape;208;g34ed999c932_0_81"/>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197" name="Google Shape;209;g34ed999c932_0_81"/>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198" name="Google Shape;210;g34ed999c932_0_81"/>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199" name="Google Shape;211;g34ed999c932_0_81"/>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01" name="Google Shape;212;g34ed999c932_0_81"/>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202" name="Google Shape;213;g34ed999c932_0_81"/>
          <p:cNvSpPr txBox="1"/>
          <p:nvPr/>
        </p:nvSpPr>
        <p:spPr>
          <a:xfrm>
            <a:off x="242125" y="1346863"/>
            <a:ext cx="5343300"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100">
                <a:solidFill>
                  <a:srgbClr val="FFFFFF"/>
                </a:solidFill>
                <a:latin typeface="Avenir Roman"/>
                <a:ea typeface="Avenir Roman"/>
                <a:cs typeface="Avenir Roman"/>
                <a:sym typeface="Avenir Roman"/>
              </a:defRPr>
            </a:lvl1pPr>
          </a:lstStyle>
          <a:p>
            <a:pPr/>
            <a:r>
              <a:t>Company’s profile and Business Continuity</a:t>
            </a:r>
          </a:p>
        </p:txBody>
      </p:sp>
      <p:sp>
        <p:nvSpPr>
          <p:cNvPr id="203" name="Google Shape;214;g34ed999c932_0_81"/>
          <p:cNvSpPr txBox="1"/>
          <p:nvPr/>
        </p:nvSpPr>
        <p:spPr>
          <a:xfrm>
            <a:off x="318050" y="2531699"/>
            <a:ext cx="8969100" cy="4627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50000"/>
              </a:lnSpc>
              <a:defRPr sz="1800">
                <a:latin typeface="Avenir Roman"/>
                <a:ea typeface="Avenir Roman"/>
                <a:cs typeface="Avenir Roman"/>
                <a:sym typeface="Avenir Roman"/>
              </a:defRPr>
            </a:pPr>
            <a:r>
              <a:t>It is essential to have a good understanding of the company’s operations and overall business environment in order to accurately and relevantly identify risks and threats. </a:t>
            </a:r>
          </a:p>
          <a:p>
            <a:pPr>
              <a:lnSpc>
                <a:spcPct val="150000"/>
              </a:lnSpc>
            </a:pPr>
            <a:endParaRPr sz="1800">
              <a:latin typeface="Avenir Roman"/>
              <a:ea typeface="Avenir Roman"/>
              <a:cs typeface="Avenir Roman"/>
              <a:sym typeface="Avenir Roman"/>
            </a:endParaRPr>
          </a:p>
          <a:p>
            <a:pPr>
              <a:lnSpc>
                <a:spcPct val="150000"/>
              </a:lnSpc>
              <a:defRPr sz="1800">
                <a:latin typeface="Avenir Roman"/>
                <a:ea typeface="Avenir Roman"/>
                <a:cs typeface="Avenir Roman"/>
                <a:sym typeface="Avenir Roman"/>
              </a:defRPr>
            </a:pPr>
            <a:r>
              <a:t>Which is key to ensure </a:t>
            </a:r>
            <a:r>
              <a:rPr>
                <a:solidFill>
                  <a:srgbClr val="1F497D"/>
                </a:solidFill>
              </a:rPr>
              <a:t>business continuity</a:t>
            </a:r>
            <a:r>
              <a:t>: </a:t>
            </a:r>
          </a:p>
          <a:p>
            <a:pPr>
              <a:lnSpc>
                <a:spcPct val="150000"/>
              </a:lnSpc>
            </a:pPr>
            <a:endParaRPr sz="1800">
              <a:latin typeface="Avenir Roman"/>
              <a:ea typeface="Avenir Roman"/>
              <a:cs typeface="Avenir Roman"/>
              <a:sym typeface="Avenir Roman"/>
            </a:endParaRPr>
          </a:p>
          <a:p>
            <a:pPr>
              <a:lnSpc>
                <a:spcPct val="150000"/>
              </a:lnSpc>
              <a:defRPr sz="1800">
                <a:latin typeface="Avenir Roman"/>
                <a:ea typeface="Avenir Roman"/>
                <a:cs typeface="Avenir Roman"/>
                <a:sym typeface="Avenir Roman"/>
              </a:defRPr>
            </a:pPr>
            <a:r>
              <a:t>Business continuity is the ability of a company to keep essential operations running during and after unexpected disruptions. It involves planning and preparation to minimize downtime and ensure a quick recovery.</a:t>
            </a:r>
          </a:p>
          <a:p>
            <a:pPr/>
            <a:endParaRPr sz="1800">
              <a:latin typeface="Avenir Roman"/>
              <a:ea typeface="Avenir Roman"/>
              <a:cs typeface="Avenir Roman"/>
              <a:sym typeface="Avenir Roman"/>
            </a:endParaRPr>
          </a:p>
        </p:txBody>
      </p:sp>
      <p:pic>
        <p:nvPicPr>
          <p:cNvPr id="204"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219;g34ed999c932_0_171"/>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207" name="Google Shape;220;g34ed999c932_0_171"/>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208" name="Google Shape;221;g34ed999c932_0_171"/>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218" name="Google Shape;225;g34ed999c932_0_171"/>
          <p:cNvGrpSpPr/>
          <p:nvPr/>
        </p:nvGrpSpPr>
        <p:grpSpPr>
          <a:xfrm>
            <a:off x="8973" y="6569224"/>
            <a:ext cx="9753673" cy="754917"/>
            <a:chOff x="0" y="0"/>
            <a:chExt cx="9753672" cy="754916"/>
          </a:xfrm>
        </p:grpSpPr>
        <p:sp>
          <p:nvSpPr>
            <p:cNvPr id="209" name="Google Shape;227;g34ed999c932_0_171"/>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210" name="Google Shape;229;g34ed999c932_0_171"/>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211" name="Google Shape;230;g34ed999c932_0_171"/>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212" name="Google Shape;232;g34ed999c932_0_171"/>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213" name="Google Shape;234;g34ed999c932_0_171"/>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214" name="Google Shape;235;g34ed999c932_0_171"/>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215" name="Google Shape;236;g34ed999c932_0_171"/>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216" name="Google Shape;237;g34ed999c932_0_171"/>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217" name="Google Shape;238;g34ed999c932_0_171"/>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19" name="Google Shape;239;g34ed999c932_0_171"/>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220" name="Google Shape;240;g34ed999c932_0_171"/>
          <p:cNvSpPr txBox="1"/>
          <p:nvPr/>
        </p:nvSpPr>
        <p:spPr>
          <a:xfrm>
            <a:off x="242125" y="1346863"/>
            <a:ext cx="5343300"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100">
                <a:solidFill>
                  <a:srgbClr val="FFFFFF"/>
                </a:solidFill>
                <a:latin typeface="Avenir Roman"/>
                <a:ea typeface="Avenir Roman"/>
                <a:cs typeface="Avenir Roman"/>
                <a:sym typeface="Avenir Roman"/>
              </a:defRPr>
            </a:lvl1pPr>
          </a:lstStyle>
          <a:p>
            <a:pPr/>
            <a:r>
              <a:t>Company’s profile and Business Continuity</a:t>
            </a:r>
          </a:p>
        </p:txBody>
      </p:sp>
      <p:sp>
        <p:nvSpPr>
          <p:cNvPr id="221" name="Google Shape;241;g34ed999c932_0_171"/>
          <p:cNvSpPr txBox="1"/>
          <p:nvPr/>
        </p:nvSpPr>
        <p:spPr>
          <a:xfrm>
            <a:off x="318050" y="2531699"/>
            <a:ext cx="8969100" cy="3542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000">
                <a:solidFill>
                  <a:srgbClr val="1F497D"/>
                </a:solidFill>
                <a:latin typeface="Avenir Roman"/>
                <a:ea typeface="Avenir Roman"/>
                <a:cs typeface="Avenir Roman"/>
                <a:sym typeface="Avenir Roman"/>
              </a:defRPr>
            </a:pPr>
            <a:r>
              <a:t>General Company Profile</a:t>
            </a:r>
          </a:p>
          <a:p>
            <a:pPr/>
            <a:endParaRPr sz="1800">
              <a:latin typeface="Avenir Roman"/>
              <a:ea typeface="Avenir Roman"/>
              <a:cs typeface="Avenir Roman"/>
              <a:sym typeface="Avenir Roman"/>
            </a:endParaRP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What is the company’s core business and main products or services?</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Identifies critical operations that must be prioritized in continuity planning.</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Who are the company’s primary customers or target markets?</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How is the company structured (e.g., departments, hierarchy, ownership)?</a:t>
            </a:r>
          </a:p>
          <a:p>
            <a:pPr marL="457200" indent="-342900">
              <a:lnSpc>
                <a:spcPct val="150000"/>
              </a:lnSpc>
              <a:buClr>
                <a:srgbClr val="000000"/>
              </a:buClr>
              <a:buSzPts val="1800"/>
              <a:buFont typeface="Avenir Roman"/>
              <a:buChar char="●"/>
              <a:defRPr sz="1800">
                <a:latin typeface="Avenir Roman"/>
                <a:ea typeface="Avenir Roman"/>
                <a:cs typeface="Avenir Roman"/>
                <a:sym typeface="Avenir Roman"/>
              </a:defRPr>
            </a:pPr>
            <a:r>
              <a:t>What are decision-making chains and resource allocation in crisis scenarios?</a:t>
            </a:r>
          </a:p>
        </p:txBody>
      </p:sp>
      <p:pic>
        <p:nvPicPr>
          <p:cNvPr id="222"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246;g34ed999c932_0_145"/>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225" name="Google Shape;247;g34ed999c932_0_145"/>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226" name="Google Shape;248;g34ed999c932_0_145"/>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236" name="Google Shape;252;g34ed999c932_0_145"/>
          <p:cNvGrpSpPr/>
          <p:nvPr/>
        </p:nvGrpSpPr>
        <p:grpSpPr>
          <a:xfrm>
            <a:off x="8973" y="6569224"/>
            <a:ext cx="9753673" cy="754917"/>
            <a:chOff x="0" y="0"/>
            <a:chExt cx="9753672" cy="754916"/>
          </a:xfrm>
        </p:grpSpPr>
        <p:sp>
          <p:nvSpPr>
            <p:cNvPr id="227" name="Google Shape;254;g34ed999c932_0_145"/>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228" name="Google Shape;256;g34ed999c932_0_145"/>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229" name="Google Shape;257;g34ed999c932_0_145"/>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230" name="Google Shape;259;g34ed999c932_0_145"/>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231" name="Google Shape;261;g34ed999c932_0_145"/>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232" name="Google Shape;262;g34ed999c932_0_145"/>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233" name="Google Shape;263;g34ed999c932_0_145"/>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234" name="Google Shape;264;g34ed999c932_0_145"/>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235" name="Google Shape;265;g34ed999c932_0_145"/>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37" name="Google Shape;266;g34ed999c932_0_145"/>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238" name="Google Shape;267;g34ed999c932_0_145"/>
          <p:cNvSpPr txBox="1"/>
          <p:nvPr/>
        </p:nvSpPr>
        <p:spPr>
          <a:xfrm>
            <a:off x="242125" y="1346863"/>
            <a:ext cx="5343300" cy="551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100">
                <a:solidFill>
                  <a:srgbClr val="FFFFFF"/>
                </a:solidFill>
                <a:latin typeface="Avenir Roman"/>
                <a:ea typeface="Avenir Roman"/>
                <a:cs typeface="Avenir Roman"/>
                <a:sym typeface="Avenir Roman"/>
              </a:defRPr>
            </a:lvl1pPr>
          </a:lstStyle>
          <a:p>
            <a:pPr/>
            <a:r>
              <a:t>Company’s profile and Business Continuity</a:t>
            </a:r>
          </a:p>
        </p:txBody>
      </p:sp>
      <p:sp>
        <p:nvSpPr>
          <p:cNvPr id="239" name="Google Shape;268;g34ed999c932_0_145"/>
          <p:cNvSpPr txBox="1"/>
          <p:nvPr/>
        </p:nvSpPr>
        <p:spPr>
          <a:xfrm>
            <a:off x="318050" y="2531699"/>
            <a:ext cx="8969100" cy="4824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50000"/>
              </a:lnSpc>
              <a:spcBef>
                <a:spcPts val="600"/>
              </a:spcBef>
              <a:defRPr sz="1800">
                <a:solidFill>
                  <a:srgbClr val="1F497D"/>
                </a:solidFill>
                <a:latin typeface="Avenir Roman"/>
                <a:ea typeface="Avenir Roman"/>
                <a:cs typeface="Avenir Roman"/>
                <a:sym typeface="Avenir Roman"/>
              </a:defRPr>
            </a:pPr>
            <a:r>
              <a:t>Context and external factors</a:t>
            </a:r>
          </a:p>
          <a:p>
            <a:pPr marL="457200" indent="-323850">
              <a:lnSpc>
                <a:spcPct val="150000"/>
              </a:lnSpc>
              <a:spcBef>
                <a:spcPts val="600"/>
              </a:spcBef>
              <a:buClr>
                <a:srgbClr val="000000"/>
              </a:buClr>
              <a:buSzPts val="1500"/>
              <a:buFont typeface="Avenir Roman"/>
              <a:buChar char="●"/>
              <a:defRPr sz="1500">
                <a:latin typeface="Avenir Roman"/>
                <a:ea typeface="Avenir Roman"/>
                <a:cs typeface="Avenir Roman"/>
                <a:sym typeface="Avenir Roman"/>
              </a:defRPr>
            </a:pPr>
            <a:r>
              <a:t>What industry or sector does the company operate in?</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Who are the main competitors and what is the company’s market position?</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What are the key trends or changes currently affecting the sector?</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What regulations or compliance requirements impact operations?</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What are the biggest operational challenges the company faces (e.g., supply chain, technology, workforce)?</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What external factors (economic, political, environmental) have recently impacted operations?</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How does the company respond to disruptions or unexpected events in its sector?</a:t>
            </a:r>
          </a:p>
          <a:p>
            <a:pPr marL="457200" indent="-323850">
              <a:lnSpc>
                <a:spcPct val="150000"/>
              </a:lnSpc>
              <a:buClr>
                <a:srgbClr val="000000"/>
              </a:buClr>
              <a:buSzPts val="1500"/>
              <a:buFont typeface="Avenir Roman"/>
              <a:buChar char="●"/>
              <a:defRPr sz="1500">
                <a:latin typeface="Avenir Roman"/>
                <a:ea typeface="Avenir Roman"/>
                <a:cs typeface="Avenir Roman"/>
                <a:sym typeface="Avenir Roman"/>
              </a:defRPr>
            </a:pPr>
            <a:r>
              <a:t>What strategies are in place to ensure operational resilience and business continuity?</a:t>
            </a:r>
          </a:p>
          <a:p>
            <a:pPr indent="457200">
              <a:lnSpc>
                <a:spcPct val="150000"/>
              </a:lnSpc>
              <a:spcBef>
                <a:spcPts val="600"/>
              </a:spcBef>
            </a:pPr>
            <a:endParaRPr sz="1200">
              <a:latin typeface="Avenir Roman"/>
              <a:ea typeface="Avenir Roman"/>
              <a:cs typeface="Avenir Roman"/>
              <a:sym typeface="Avenir Roman"/>
            </a:endParaRPr>
          </a:p>
        </p:txBody>
      </p:sp>
      <p:pic>
        <p:nvPicPr>
          <p:cNvPr id="240"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273;g34ed999c932_0_198"/>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243" name="Google Shape;274;g34ed999c932_0_198"/>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244" name="Google Shape;275;g34ed999c932_0_198"/>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254" name="Google Shape;279;g34ed999c932_0_198"/>
          <p:cNvGrpSpPr/>
          <p:nvPr/>
        </p:nvGrpSpPr>
        <p:grpSpPr>
          <a:xfrm>
            <a:off x="8973" y="6569224"/>
            <a:ext cx="9753673" cy="754917"/>
            <a:chOff x="0" y="0"/>
            <a:chExt cx="9753672" cy="754916"/>
          </a:xfrm>
        </p:grpSpPr>
        <p:sp>
          <p:nvSpPr>
            <p:cNvPr id="245" name="Google Shape;281;g34ed999c932_0_198"/>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246" name="Google Shape;283;g34ed999c932_0_198"/>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247" name="Google Shape;284;g34ed999c932_0_198"/>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248" name="Google Shape;286;g34ed999c932_0_198"/>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249" name="Google Shape;288;g34ed999c932_0_198"/>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250" name="Google Shape;289;g34ed999c932_0_198"/>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251" name="Google Shape;290;g34ed999c932_0_198"/>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252" name="Google Shape;291;g34ed999c932_0_198"/>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253" name="Google Shape;292;g34ed999c932_0_198"/>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55" name="Google Shape;293;g34ed999c932_0_198"/>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256" name="Google Shape;294;g34ed999c932_0_198"/>
          <p:cNvSpPr txBox="1"/>
          <p:nvPr/>
        </p:nvSpPr>
        <p:spPr>
          <a:xfrm>
            <a:off x="242125" y="1346863"/>
            <a:ext cx="5343300" cy="84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900">
                <a:solidFill>
                  <a:srgbClr val="FFFFFF"/>
                </a:solidFill>
                <a:latin typeface="Avenir Roman"/>
                <a:ea typeface="Avenir Roman"/>
                <a:cs typeface="Avenir Roman"/>
                <a:sym typeface="Avenir Roman"/>
              </a:defRPr>
            </a:lvl1pPr>
          </a:lstStyle>
          <a:p>
            <a:pPr/>
            <a:r>
              <a:t>Strategic Monitoring Vs Real-Time Intelligence</a:t>
            </a:r>
          </a:p>
        </p:txBody>
      </p:sp>
      <p:graphicFrame>
        <p:nvGraphicFramePr>
          <p:cNvPr id="257" name="Google Shape;296;g34ed999c932_0_198"/>
          <p:cNvGraphicFramePr/>
          <p:nvPr/>
        </p:nvGraphicFramePr>
        <p:xfrm>
          <a:off x="591225" y="2665700"/>
          <a:ext cx="8483601" cy="3539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7600"/>
                <a:gridCol w="3730149"/>
                <a:gridCol w="3475849"/>
              </a:tblGrid>
              <a:tr h="552950">
                <a:tc>
                  <a:txBody>
                    <a:bodyPr/>
                    <a:lstStyle/>
                    <a:p>
                      <a:pPr algn="l">
                        <a:defRPr sz="1800"/>
                      </a:pPr>
                      <a:r>
                        <a:rPr>
                          <a:latin typeface="Avenir Roman"/>
                          <a:ea typeface="Avenir Roman"/>
                          <a:cs typeface="Avenir Roman"/>
                          <a:sym typeface="Avenir Roman"/>
                        </a:rPr>
                        <a:t>Aspect</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Strategic Monitoring</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Real-Time Intelligence</a:t>
                      </a:r>
                    </a:p>
                  </a:txBody>
                  <a:tcPr marL="91425" marR="91425" marT="91425" marB="91425" anchor="t" anchorCtr="0" horzOverflow="overflow">
                    <a:solidFill>
                      <a:schemeClr val="accent1"/>
                    </a:solidFill>
                  </a:tcPr>
                </a:tc>
              </a:tr>
              <a:tr h="884749">
                <a:tc>
                  <a:txBody>
                    <a:bodyPr/>
                    <a:lstStyle/>
                    <a:p>
                      <a:pPr algn="l">
                        <a:defRPr sz="1800"/>
                      </a:pPr>
                      <a:r>
                        <a:rPr>
                          <a:latin typeface="Avenir Roman"/>
                          <a:ea typeface="Avenir Roman"/>
                          <a:cs typeface="Avenir Roman"/>
                          <a:sym typeface="Avenir Roman"/>
                        </a:rPr>
                        <a:t>Focus</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Long-term trends, global context. </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Immediate events and incidents. Rapid response.</a:t>
                      </a:r>
                    </a:p>
                  </a:txBody>
                  <a:tcPr marL="91425" marR="91425" marT="91425" marB="91425" anchor="t" anchorCtr="0" horzOverflow="overflow"/>
                </a:tc>
              </a:tr>
              <a:tr h="1216550">
                <a:tc>
                  <a:txBody>
                    <a:bodyPr/>
                    <a:lstStyle/>
                    <a:p>
                      <a:pPr algn="l">
                        <a:defRPr sz="1800"/>
                      </a:pPr>
                      <a:r>
                        <a:rPr>
                          <a:latin typeface="Avenir Roman"/>
                          <a:ea typeface="Avenir Roman"/>
                          <a:cs typeface="Avenir Roman"/>
                          <a:sym typeface="Avenir Roman"/>
                        </a:rPr>
                        <a:t>Tools</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Reports, analysis, prospective analysis</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Threat intelligence platform, alerts systems, other relevant OSINT tools</a:t>
                      </a:r>
                    </a:p>
                  </a:txBody>
                  <a:tcPr marL="91425" marR="91425" marT="91425" marB="91425" anchor="t" anchorCtr="0" horzOverflow="overflow"/>
                </a:tc>
              </a:tr>
              <a:tr h="884749">
                <a:tc>
                  <a:txBody>
                    <a:bodyPr/>
                    <a:lstStyle/>
                    <a:p>
                      <a:pPr algn="l">
                        <a:defRPr sz="1800"/>
                      </a:pPr>
                      <a:r>
                        <a:rPr>
                          <a:latin typeface="Avenir Roman"/>
                          <a:ea typeface="Avenir Roman"/>
                          <a:cs typeface="Avenir Roman"/>
                          <a:sym typeface="Avenir Roman"/>
                        </a:rPr>
                        <a:t>Use Case</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Investment, long-term risk mitigation, strategic planning</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Incident response, crisis management.</a:t>
                      </a:r>
                    </a:p>
                  </a:txBody>
                  <a:tcPr marL="91425" marR="91425" marT="91425" marB="91425" anchor="t" anchorCtr="0" horzOverflow="overflow"/>
                </a:tc>
              </a:tr>
            </a:tbl>
          </a:graphicData>
        </a:graphic>
      </p:graphicFrame>
      <p:pic>
        <p:nvPicPr>
          <p:cNvPr id="258"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301;g34ed999c932_0_228"/>
          <p:cNvSpPr/>
          <p:nvPr/>
        </p:nvSpPr>
        <p:spPr>
          <a:xfrm>
            <a:off x="0" y="0"/>
            <a:ext cx="9753600" cy="7315200"/>
          </a:xfrm>
          <a:prstGeom prst="rect">
            <a:avLst/>
          </a:prstGeom>
          <a:blipFill>
            <a:blip r:embed="rId2"/>
            <a:stretch>
              <a:fillRect/>
            </a:stretch>
          </a:blipFill>
          <a:ln w="12700">
            <a:miter lim="400000"/>
          </a:ln>
        </p:spPr>
        <p:txBody>
          <a:bodyPr lIns="0" tIns="0" rIns="0" bIns="0"/>
          <a:lstStyle/>
          <a:p>
            <a:pPr/>
          </a:p>
        </p:txBody>
      </p:sp>
      <p:sp>
        <p:nvSpPr>
          <p:cNvPr id="261" name="Google Shape;302;g34ed999c932_0_228"/>
          <p:cNvSpPr/>
          <p:nvPr/>
        </p:nvSpPr>
        <p:spPr>
          <a:xfrm flipH="1" rot="10800000">
            <a:off x="7146474" y="33860"/>
            <a:ext cx="2607126" cy="2124806"/>
          </a:xfrm>
          <a:prstGeom prst="rect">
            <a:avLst/>
          </a:prstGeom>
          <a:blipFill>
            <a:blip r:embed="rId3"/>
            <a:stretch>
              <a:fillRect/>
            </a:stretch>
          </a:blipFill>
          <a:ln w="12700">
            <a:miter lim="400000"/>
          </a:ln>
        </p:spPr>
        <p:txBody>
          <a:bodyPr lIns="0" tIns="0" rIns="0" bIns="0"/>
          <a:lstStyle/>
          <a:p>
            <a:pPr/>
          </a:p>
        </p:txBody>
      </p:sp>
      <p:sp>
        <p:nvSpPr>
          <p:cNvPr id="262" name="Google Shape;303;g34ed999c932_0_228"/>
          <p:cNvSpPr/>
          <p:nvPr/>
        </p:nvSpPr>
        <p:spPr>
          <a:xfrm>
            <a:off x="3574419" y="359949"/>
            <a:ext cx="2975417" cy="629033"/>
          </a:xfrm>
          <a:prstGeom prst="rect">
            <a:avLst/>
          </a:prstGeom>
          <a:blipFill>
            <a:blip r:embed="rId4"/>
            <a:stretch>
              <a:fillRect/>
            </a:stretch>
          </a:blipFill>
          <a:ln w="12700">
            <a:miter lim="400000"/>
          </a:ln>
        </p:spPr>
        <p:txBody>
          <a:bodyPr lIns="0" tIns="0" rIns="0" bIns="0"/>
          <a:lstStyle/>
          <a:p>
            <a:pPr/>
          </a:p>
        </p:txBody>
      </p:sp>
      <p:grpSp>
        <p:nvGrpSpPr>
          <p:cNvPr id="272" name="Google Shape;307;g34ed999c932_0_228"/>
          <p:cNvGrpSpPr/>
          <p:nvPr/>
        </p:nvGrpSpPr>
        <p:grpSpPr>
          <a:xfrm>
            <a:off x="8973" y="6569224"/>
            <a:ext cx="9753673" cy="754917"/>
            <a:chOff x="0" y="0"/>
            <a:chExt cx="9753672" cy="754916"/>
          </a:xfrm>
        </p:grpSpPr>
        <p:sp>
          <p:nvSpPr>
            <p:cNvPr id="263" name="Google Shape;309;g34ed999c932_0_228"/>
            <p:cNvSpPr/>
            <p:nvPr/>
          </p:nvSpPr>
          <p:spPr>
            <a:xfrm>
              <a:off x="0" y="0"/>
              <a:ext cx="9753673" cy="754917"/>
            </a:xfrm>
            <a:prstGeom prst="rect">
              <a:avLst/>
            </a:prstGeom>
            <a:solidFill>
              <a:srgbClr val="233E7A"/>
            </a:solidFill>
            <a:ln w="12700" cap="flat">
              <a:noFill/>
              <a:miter lim="400000"/>
            </a:ln>
            <a:effectLst/>
          </p:spPr>
          <p:txBody>
            <a:bodyPr wrap="square" lIns="0" tIns="0" rIns="0" bIns="0" numCol="1" anchor="t">
              <a:noAutofit/>
            </a:bodyPr>
            <a:lstStyle/>
            <a:p>
              <a:pPr/>
            </a:p>
          </p:txBody>
        </p:sp>
        <p:sp>
          <p:nvSpPr>
            <p:cNvPr id="264" name="Google Shape;311;g34ed999c932_0_228"/>
            <p:cNvSpPr/>
            <p:nvPr/>
          </p:nvSpPr>
          <p:spPr>
            <a:xfrm>
              <a:off x="68716" y="229223"/>
              <a:ext cx="1227196" cy="342227"/>
            </a:xfrm>
            <a:prstGeom prst="rect">
              <a:avLst/>
            </a:prstGeom>
            <a:blipFill rotWithShape="1">
              <a:blip r:embed="rId5"/>
              <a:srcRect l="0" t="0" r="0" b="0"/>
              <a:stretch>
                <a:fillRect/>
              </a:stretch>
            </a:blipFill>
            <a:ln w="12700" cap="flat">
              <a:noFill/>
              <a:miter lim="400000"/>
            </a:ln>
            <a:effectLst/>
          </p:spPr>
          <p:txBody>
            <a:bodyPr wrap="square" lIns="0" tIns="0" rIns="0" bIns="0" numCol="1" anchor="t">
              <a:noAutofit/>
            </a:bodyPr>
            <a:lstStyle/>
            <a:p>
              <a:pPr/>
            </a:p>
          </p:txBody>
        </p:sp>
        <p:sp>
          <p:nvSpPr>
            <p:cNvPr id="265" name="Google Shape;312;g34ed999c932_0_228"/>
            <p:cNvSpPr/>
            <p:nvPr/>
          </p:nvSpPr>
          <p:spPr>
            <a:xfrm>
              <a:off x="7946912" y="155185"/>
              <a:ext cx="1601569" cy="476991"/>
            </a:xfrm>
            <a:prstGeom prst="rect">
              <a:avLst/>
            </a:prstGeom>
            <a:blipFill rotWithShape="1">
              <a:blip r:embed="rId6"/>
              <a:srcRect l="0" t="0" r="0" b="0"/>
              <a:stretch>
                <a:fillRect/>
              </a:stretch>
            </a:blipFill>
            <a:ln w="12700" cap="flat">
              <a:noFill/>
              <a:miter lim="400000"/>
            </a:ln>
            <a:effectLst/>
          </p:spPr>
          <p:txBody>
            <a:bodyPr wrap="square" lIns="0" tIns="0" rIns="0" bIns="0" numCol="1" anchor="t">
              <a:noAutofit/>
            </a:bodyPr>
            <a:lstStyle/>
            <a:p>
              <a:pPr/>
            </a:p>
          </p:txBody>
        </p:sp>
        <p:sp>
          <p:nvSpPr>
            <p:cNvPr id="266" name="Google Shape;314;g34ed999c932_0_228"/>
            <p:cNvSpPr/>
            <p:nvPr/>
          </p:nvSpPr>
          <p:spPr>
            <a:xfrm>
              <a:off x="1311160" y="0"/>
              <a:ext cx="6590555" cy="754917"/>
            </a:xfrm>
            <a:prstGeom prst="rect">
              <a:avLst/>
            </a:prstGeom>
            <a:solidFill>
              <a:srgbClr val="FFFFFF"/>
            </a:solidFill>
            <a:ln w="12700" cap="flat">
              <a:noFill/>
              <a:miter lim="400000"/>
            </a:ln>
            <a:effectLst/>
          </p:spPr>
          <p:txBody>
            <a:bodyPr wrap="square" lIns="0" tIns="0" rIns="0" bIns="0" numCol="1" anchor="t">
              <a:noAutofit/>
            </a:bodyPr>
            <a:lstStyle/>
            <a:p>
              <a:pPr/>
            </a:p>
          </p:txBody>
        </p:sp>
        <p:sp>
          <p:nvSpPr>
            <p:cNvPr id="267" name="Google Shape;316;g34ed999c932_0_228"/>
            <p:cNvSpPr/>
            <p:nvPr/>
          </p:nvSpPr>
          <p:spPr>
            <a:xfrm>
              <a:off x="7112657" y="0"/>
              <a:ext cx="797983" cy="709149"/>
            </a:xfrm>
            <a:prstGeom prst="rect">
              <a:avLst/>
            </a:prstGeom>
            <a:blipFill rotWithShape="1">
              <a:blip r:embed="rId7"/>
              <a:srcRect l="0" t="0" r="0" b="0"/>
              <a:stretch>
                <a:fillRect/>
              </a:stretch>
            </a:blipFill>
            <a:ln w="12700" cap="flat">
              <a:noFill/>
              <a:miter lim="400000"/>
            </a:ln>
            <a:effectLst/>
          </p:spPr>
          <p:txBody>
            <a:bodyPr wrap="square" lIns="0" tIns="0" rIns="0" bIns="0" numCol="1" anchor="t">
              <a:noAutofit/>
            </a:bodyPr>
            <a:lstStyle/>
            <a:p>
              <a:pPr/>
            </a:p>
          </p:txBody>
        </p:sp>
        <p:sp>
          <p:nvSpPr>
            <p:cNvPr id="268" name="Google Shape;317;g34ed999c932_0_228"/>
            <p:cNvSpPr/>
            <p:nvPr/>
          </p:nvSpPr>
          <p:spPr>
            <a:xfrm>
              <a:off x="1326812" y="93198"/>
              <a:ext cx="1035295" cy="568515"/>
            </a:xfrm>
            <a:prstGeom prst="rect">
              <a:avLst/>
            </a:prstGeom>
            <a:blipFill rotWithShape="1">
              <a:blip r:embed="rId8"/>
              <a:srcRect l="0" t="0" r="0" b="0"/>
              <a:stretch>
                <a:fillRect/>
              </a:stretch>
            </a:blipFill>
            <a:ln w="12700" cap="flat">
              <a:noFill/>
              <a:miter lim="400000"/>
            </a:ln>
            <a:effectLst/>
          </p:spPr>
          <p:txBody>
            <a:bodyPr wrap="square" lIns="0" tIns="0" rIns="0" bIns="0" numCol="1" anchor="t">
              <a:noAutofit/>
            </a:bodyPr>
            <a:lstStyle/>
            <a:p>
              <a:pPr/>
            </a:p>
          </p:txBody>
        </p:sp>
        <p:sp>
          <p:nvSpPr>
            <p:cNvPr id="269" name="Google Shape;318;g34ed999c932_0_228"/>
            <p:cNvSpPr/>
            <p:nvPr/>
          </p:nvSpPr>
          <p:spPr>
            <a:xfrm>
              <a:off x="2362106" y="229223"/>
              <a:ext cx="2011318" cy="379483"/>
            </a:xfrm>
            <a:prstGeom prst="rect">
              <a:avLst/>
            </a:prstGeom>
            <a:blipFill rotWithShape="1">
              <a:blip r:embed="rId9"/>
              <a:srcRect l="0" t="0" r="0" b="0"/>
              <a:stretch>
                <a:fillRect/>
              </a:stretch>
            </a:blipFill>
            <a:ln w="12700" cap="flat">
              <a:noFill/>
              <a:miter lim="400000"/>
            </a:ln>
            <a:effectLst/>
          </p:spPr>
          <p:txBody>
            <a:bodyPr wrap="square" lIns="0" tIns="0" rIns="0" bIns="0" numCol="1" anchor="t">
              <a:noAutofit/>
            </a:bodyPr>
            <a:lstStyle/>
            <a:p>
              <a:pPr/>
            </a:p>
          </p:txBody>
        </p:sp>
        <p:sp>
          <p:nvSpPr>
            <p:cNvPr id="270" name="Google Shape;319;g34ed999c932_0_228"/>
            <p:cNvSpPr/>
            <p:nvPr/>
          </p:nvSpPr>
          <p:spPr>
            <a:xfrm>
              <a:off x="4430573" y="52480"/>
              <a:ext cx="1191820" cy="656669"/>
            </a:xfrm>
            <a:prstGeom prst="rect">
              <a:avLst/>
            </a:prstGeom>
            <a:blipFill rotWithShape="1">
              <a:blip r:embed="rId10"/>
              <a:srcRect l="0" t="0" r="0" b="0"/>
              <a:stretch>
                <a:fillRect/>
              </a:stretch>
            </a:blipFill>
            <a:ln w="12700" cap="flat">
              <a:noFill/>
              <a:miter lim="400000"/>
            </a:ln>
            <a:effectLst/>
          </p:spPr>
          <p:txBody>
            <a:bodyPr wrap="square" lIns="0" tIns="0" rIns="0" bIns="0" numCol="1" anchor="t">
              <a:noAutofit/>
            </a:bodyPr>
            <a:lstStyle/>
            <a:p>
              <a:pPr/>
            </a:p>
          </p:txBody>
        </p:sp>
        <p:sp>
          <p:nvSpPr>
            <p:cNvPr id="271" name="Google Shape;320;g34ed999c932_0_228"/>
            <p:cNvSpPr/>
            <p:nvPr/>
          </p:nvSpPr>
          <p:spPr>
            <a:xfrm>
              <a:off x="5650967" y="212082"/>
              <a:ext cx="1410646" cy="359368"/>
            </a:xfrm>
            <a:prstGeom prst="rect">
              <a:avLst/>
            </a:prstGeom>
            <a:blipFill rotWithShape="1">
              <a:blip r:embed="rId11"/>
              <a:srcRect l="0" t="0" r="0" b="0"/>
              <a:stretch>
                <a:fillRect/>
              </a:stretch>
            </a:blipFill>
            <a:ln w="12700" cap="flat">
              <a:noFill/>
              <a:miter lim="400000"/>
            </a:ln>
            <a:effectLst/>
          </p:spPr>
          <p:txBody>
            <a:bodyPr wrap="square" lIns="0" tIns="0" rIns="0" bIns="0" numCol="1" anchor="t">
              <a:noAutofit/>
            </a:bodyPr>
            <a:lstStyle/>
            <a:p>
              <a:pPr/>
            </a:p>
          </p:txBody>
        </p:sp>
      </p:grpSp>
      <p:sp>
        <p:nvSpPr>
          <p:cNvPr id="273" name="Google Shape;321;g34ed999c932_0_228"/>
          <p:cNvSpPr/>
          <p:nvPr/>
        </p:nvSpPr>
        <p:spPr>
          <a:xfrm>
            <a:off x="13005" y="1076599"/>
            <a:ext cx="5801552" cy="1169627"/>
          </a:xfrm>
          <a:prstGeom prst="rect">
            <a:avLst/>
          </a:prstGeom>
          <a:solidFill>
            <a:srgbClr val="233E7A"/>
          </a:solidFill>
          <a:ln w="12700">
            <a:miter lim="400000"/>
          </a:ln>
        </p:spPr>
        <p:txBody>
          <a:bodyPr lIns="0" tIns="0" rIns="0" bIns="0"/>
          <a:lstStyle/>
          <a:p>
            <a:pPr/>
          </a:p>
        </p:txBody>
      </p:sp>
      <p:sp>
        <p:nvSpPr>
          <p:cNvPr id="274" name="Google Shape;322;g34ed999c932_0_228"/>
          <p:cNvSpPr txBox="1"/>
          <p:nvPr/>
        </p:nvSpPr>
        <p:spPr>
          <a:xfrm>
            <a:off x="242125" y="1346863"/>
            <a:ext cx="5343300" cy="84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900">
                <a:solidFill>
                  <a:srgbClr val="FFFFFF"/>
                </a:solidFill>
                <a:latin typeface="Avenir Roman"/>
                <a:ea typeface="Avenir Roman"/>
                <a:cs typeface="Avenir Roman"/>
                <a:sym typeface="Avenir Roman"/>
              </a:defRPr>
            </a:lvl1pPr>
          </a:lstStyle>
          <a:p>
            <a:pPr/>
            <a:r>
              <a:t>Strategic Monitoring Vs Real-Time Intelligence</a:t>
            </a:r>
          </a:p>
        </p:txBody>
      </p:sp>
      <p:graphicFrame>
        <p:nvGraphicFramePr>
          <p:cNvPr id="275" name="Google Shape;324;g34ed999c932_0_228"/>
          <p:cNvGraphicFramePr/>
          <p:nvPr/>
        </p:nvGraphicFramePr>
        <p:xfrm>
          <a:off x="821124" y="2333849"/>
          <a:ext cx="7846202" cy="2448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97900"/>
                <a:gridCol w="1827124"/>
                <a:gridCol w="3721175"/>
              </a:tblGrid>
              <a:tr h="482174">
                <a:tc>
                  <a:txBody>
                    <a:bodyPr/>
                    <a:lstStyle/>
                    <a:p>
                      <a:pPr algn="l">
                        <a:defRPr sz="1800"/>
                      </a:pPr>
                      <a:r>
                        <a:rPr>
                          <a:latin typeface="Avenir Roman"/>
                          <a:ea typeface="Avenir Roman"/>
                          <a:cs typeface="Avenir Roman"/>
                          <a:sym typeface="Avenir Roman"/>
                        </a:rPr>
                        <a:t>Timeframe</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Probability</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Description &amp; examples</a:t>
                      </a:r>
                    </a:p>
                  </a:txBody>
                  <a:tcPr marL="91425" marR="91425" marT="91425" marB="91425" anchor="t" anchorCtr="0" horzOverflow="overflow">
                    <a:solidFill>
                      <a:schemeClr val="accent1"/>
                    </a:solidFill>
                  </a:tcPr>
                </a:tc>
              </a:tr>
              <a:tr h="741825">
                <a:tc>
                  <a:txBody>
                    <a:bodyPr/>
                    <a:lstStyle/>
                    <a:p>
                      <a:pPr algn="l">
                        <a:defRPr sz="1800"/>
                      </a:pPr>
                      <a:r>
                        <a:rPr>
                          <a:latin typeface="Avenir Roman"/>
                          <a:ea typeface="Avenir Roman"/>
                          <a:cs typeface="Avenir Roman"/>
                          <a:sym typeface="Avenir Roman"/>
                        </a:rPr>
                        <a:t>Short-term (1 day-1 year)</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High</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Rapidly evolving threats targeting critical infrastructure, businesses, and individuals. Supply chain disruptions. Unrest, terrorist attacks, crime etc.</a:t>
                      </a:r>
                    </a:p>
                  </a:txBody>
                  <a:tcPr marL="91425" marR="91425" marT="91425" marB="91425" anchor="t" anchorCtr="0" horzOverflow="overflow"/>
                </a:tc>
              </a:tr>
              <a:tr h="741825">
                <a:tc>
                  <a:txBody>
                    <a:bodyPr/>
                    <a:lstStyle/>
                    <a:p>
                      <a:pPr algn="l">
                        <a:defRPr sz="1800"/>
                      </a:pPr>
                      <a:r>
                        <a:rPr>
                          <a:latin typeface="Avenir Roman"/>
                          <a:ea typeface="Avenir Roman"/>
                          <a:cs typeface="Avenir Roman"/>
                          <a:sym typeface="Avenir Roman"/>
                        </a:rPr>
                        <a:t>Medium-Term (1-3 years)</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High to moderate</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Inflation. Policy shifts in response to crises. Elections, political transition.</a:t>
                      </a:r>
                    </a:p>
                  </a:txBody>
                  <a:tcPr marL="91425" marR="91425" marT="91425" marB="91425" anchor="t" anchorCtr="0" horzOverflow="overflow"/>
                </a:tc>
              </a:tr>
              <a:tr h="482174">
                <a:tc>
                  <a:txBody>
                    <a:bodyPr/>
                    <a:lstStyle/>
                    <a:p>
                      <a:pPr algn="l">
                        <a:defRPr sz="1800"/>
                      </a:pPr>
                      <a:r>
                        <a:rPr>
                          <a:latin typeface="Avenir Roman"/>
                          <a:ea typeface="Avenir Roman"/>
                          <a:cs typeface="Avenir Roman"/>
                          <a:sym typeface="Avenir Roman"/>
                        </a:rPr>
                        <a:t>Long-term (3 years and beyon)</a:t>
                      </a:r>
                    </a:p>
                  </a:txBody>
                  <a:tcPr marL="91425" marR="91425" marT="91425" marB="91425" anchor="t" anchorCtr="0" horzOverflow="overflow">
                    <a:solidFill>
                      <a:schemeClr val="accent1"/>
                    </a:solidFill>
                  </a:tcPr>
                </a:tc>
                <a:tc>
                  <a:txBody>
                    <a:bodyPr/>
                    <a:lstStyle/>
                    <a:p>
                      <a:pPr algn="l">
                        <a:defRPr sz="1800"/>
                      </a:pPr>
                      <a:r>
                        <a:rPr>
                          <a:latin typeface="Avenir Roman"/>
                          <a:ea typeface="Avenir Roman"/>
                          <a:cs typeface="Avenir Roman"/>
                          <a:sym typeface="Avenir Roman"/>
                        </a:rPr>
                        <a:t>Moderate to low</a:t>
                      </a:r>
                    </a:p>
                  </a:txBody>
                  <a:tcPr marL="91425" marR="91425" marT="91425" marB="91425" anchor="t" anchorCtr="0" horzOverflow="overflow"/>
                </a:tc>
                <a:tc>
                  <a:txBody>
                    <a:bodyPr/>
                    <a:lstStyle/>
                    <a:p>
                      <a:pPr algn="l">
                        <a:defRPr sz="1800"/>
                      </a:pPr>
                      <a:r>
                        <a:rPr>
                          <a:latin typeface="Avenir Roman"/>
                          <a:ea typeface="Avenir Roman"/>
                          <a:cs typeface="Avenir Roman"/>
                          <a:sym typeface="Avenir Roman"/>
                        </a:rPr>
                        <a:t>Resource scarcity. Technological Disruption. Climate change related issues. </a:t>
                      </a:r>
                    </a:p>
                  </a:txBody>
                  <a:tcPr marL="91425" marR="91425" marT="91425" marB="91425" anchor="t" anchorCtr="0" horzOverflow="overflow"/>
                </a:tc>
              </a:tr>
            </a:tbl>
          </a:graphicData>
        </a:graphic>
      </p:graphicFrame>
      <p:pic>
        <p:nvPicPr>
          <p:cNvPr id="276" name="analyst_logo.png" descr="analyst_logo.png"/>
          <p:cNvPicPr>
            <a:picLocks noChangeAspect="1"/>
          </p:cNvPicPr>
          <p:nvPr/>
        </p:nvPicPr>
        <p:blipFill>
          <a:blip r:embed="rId12">
            <a:extLst/>
          </a:blip>
          <a:stretch>
            <a:fillRect/>
          </a:stretch>
        </p:blipFill>
        <p:spPr>
          <a:xfrm>
            <a:off x="493224" y="412729"/>
            <a:ext cx="2444073" cy="67043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