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9753600" cy="7315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alpha val="20000"/>
            </a:srgbClr>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12700" cap="flat">
              <a:solidFill>
                <a:srgbClr val="000000"/>
              </a:solidFill>
              <a:prstDash val="solid"/>
              <a:round/>
            </a:ln>
          </a:top>
          <a:bottom>
            <a:ln w="12700" cap="flat">
              <a:solidFill>
                <a:srgbClr val="000000"/>
              </a:solidFill>
              <a:prstDash val="solid"/>
              <a:round/>
            </a:ln>
          </a:bottom>
          <a:insideH>
            <a:ln w="12700" cap="flat">
              <a:noFill/>
              <a:miter lim="400000"/>
            </a:ln>
          </a:insideH>
          <a:insideV>
            <a:ln w="12700" cap="flat">
              <a:noFill/>
              <a:miter lim="400000"/>
            </a:ln>
          </a:insideV>
        </a:tcBdr>
        <a:fill>
          <a:noFill/>
        </a:fill>
      </a:tcStyle>
    </a:lastRow>
    <a:firstRow>
      <a:tcTxStyle b="on" i="off">
        <a:fontRef idx="major">
          <a:srgbClr val="000000"/>
        </a:fontRef>
        <a:srgbClr val="000000"/>
      </a:tcTxStyle>
      <a:tcStyle>
        <a:tcBdr>
          <a:left>
            <a:ln w="12700" cap="flat">
              <a:noFill/>
              <a:miter lim="400000"/>
            </a:ln>
          </a:left>
          <a:right>
            <a:ln w="12700" cap="flat">
              <a:noFill/>
              <a:miter lim="400000"/>
            </a:ln>
          </a:right>
          <a:top>
            <a:ln w="12700" cap="flat">
              <a:solidFill>
                <a:srgbClr val="000000"/>
              </a:solidFill>
              <a:prstDash val="solid"/>
              <a:round/>
            </a:ln>
          </a:top>
          <a:bottom>
            <a:ln w="12700" cap="flat">
              <a:solidFill>
                <a:srgbClr val="000000"/>
              </a:solidFill>
              <a:prstDash val="solid"/>
              <a:round/>
            </a:ln>
          </a:bottom>
          <a:insideH>
            <a:ln w="12700" cap="flat">
              <a:noFill/>
              <a:miter lim="400000"/>
            </a:ln>
          </a:insideH>
          <a:insideV>
            <a:ln w="12700" cap="flat">
              <a:noFill/>
              <a:miter lim="400000"/>
            </a:ln>
          </a:insideV>
        </a:tcBdr>
        <a:fill>
          <a:no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half"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image" Target="../media/image8.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2.jpeg"/><Relationship Id="rId10" Type="http://schemas.openxmlformats.org/officeDocument/2006/relationships/image" Target="../media/image6.png"/><Relationship Id="rId11" Type="http://schemas.openxmlformats.org/officeDocument/2006/relationships/image" Target="../media/image3.jpeg"/><Relationship Id="rId12"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2.jpeg"/><Relationship Id="rId10" Type="http://schemas.openxmlformats.org/officeDocument/2006/relationships/image" Target="../media/image6.png"/><Relationship Id="rId11" Type="http://schemas.openxmlformats.org/officeDocument/2006/relationships/image" Target="../media/image3.jpeg"/><Relationship Id="rId12"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2.jpeg"/><Relationship Id="rId10" Type="http://schemas.openxmlformats.org/officeDocument/2006/relationships/image" Target="../media/image6.png"/><Relationship Id="rId11" Type="http://schemas.openxmlformats.org/officeDocument/2006/relationships/image" Target="../media/image3.jpeg"/><Relationship Id="rId1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2.jpeg"/><Relationship Id="rId10" Type="http://schemas.openxmlformats.org/officeDocument/2006/relationships/image" Target="../media/image6.png"/><Relationship Id="rId11" Type="http://schemas.openxmlformats.org/officeDocument/2006/relationships/image" Target="../media/image3.jpeg"/><Relationship Id="rId12" Type="http://schemas.openxmlformats.org/officeDocument/2006/relationships/image" Target="../media/image7.png"/><Relationship Id="rId13" Type="http://schemas.openxmlformats.org/officeDocument/2006/relationships/image" Target="../media/image1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2.jpeg"/><Relationship Id="rId10" Type="http://schemas.openxmlformats.org/officeDocument/2006/relationships/image" Target="../media/image6.png"/><Relationship Id="rId11" Type="http://schemas.openxmlformats.org/officeDocument/2006/relationships/image" Target="../media/image3.jpeg"/><Relationship Id="rId12" Type="http://schemas.openxmlformats.org/officeDocument/2006/relationships/image" Target="../media/image7.png"/><Relationship Id="rId13" Type="http://schemas.openxmlformats.org/officeDocument/2006/relationships/image" Target="../media/image11.png"/><Relationship Id="rId14" Type="http://schemas.openxmlformats.org/officeDocument/2006/relationships/image" Target="../media/image1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2.jpeg"/><Relationship Id="rId10" Type="http://schemas.openxmlformats.org/officeDocument/2006/relationships/image" Target="../media/image6.png"/><Relationship Id="rId11" Type="http://schemas.openxmlformats.org/officeDocument/2006/relationships/image" Target="../media/image3.jpeg"/><Relationship Id="rId12" Type="http://schemas.openxmlformats.org/officeDocument/2006/relationships/image" Target="../media/image7.png"/><Relationship Id="rId13" Type="http://schemas.openxmlformats.org/officeDocument/2006/relationships/image" Target="../media/image11.png"/><Relationship Id="rId14"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2.jpeg"/><Relationship Id="rId10" Type="http://schemas.openxmlformats.org/officeDocument/2006/relationships/image" Target="../media/image6.png"/><Relationship Id="rId11" Type="http://schemas.openxmlformats.org/officeDocument/2006/relationships/image" Target="../media/image3.jpeg"/><Relationship Id="rId12" Type="http://schemas.openxmlformats.org/officeDocument/2006/relationships/image" Target="../media/image7.png"/><Relationship Id="rId13" Type="http://schemas.openxmlformats.org/officeDocument/2006/relationships/image" Target="../media/image11.png"/><Relationship Id="rId14" Type="http://schemas.openxmlformats.org/officeDocument/2006/relationships/image" Target="../media/image1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2.jpeg"/><Relationship Id="rId10" Type="http://schemas.openxmlformats.org/officeDocument/2006/relationships/image" Target="../media/image6.png"/><Relationship Id="rId11" Type="http://schemas.openxmlformats.org/officeDocument/2006/relationships/image" Target="../media/image3.jpeg"/><Relationship Id="rId12" Type="http://schemas.openxmlformats.org/officeDocument/2006/relationships/image" Target="../media/image7.png"/><Relationship Id="rId13" Type="http://schemas.openxmlformats.org/officeDocument/2006/relationships/image" Target="../media/image11.png"/><Relationship Id="rId14" Type="http://schemas.openxmlformats.org/officeDocument/2006/relationships/image" Target="../media/image1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jpe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2.jpeg"/><Relationship Id="rId10" Type="http://schemas.openxmlformats.org/officeDocument/2006/relationships/image" Target="../media/image6.png"/><Relationship Id="rId11" Type="http://schemas.openxmlformats.org/officeDocument/2006/relationships/image" Target="../media/image3.jpeg"/><Relationship Id="rId12" Type="http://schemas.openxmlformats.org/officeDocument/2006/relationships/image" Target="../media/image7.png"/><Relationship Id="rId13" Type="http://schemas.openxmlformats.org/officeDocument/2006/relationships/image" Target="../media/image11.png"/><Relationship Id="rId14" Type="http://schemas.openxmlformats.org/officeDocument/2006/relationships/image" Target="../media/image1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2.jpeg"/><Relationship Id="rId10" Type="http://schemas.openxmlformats.org/officeDocument/2006/relationships/image" Target="../media/image6.png"/><Relationship Id="rId11" Type="http://schemas.openxmlformats.org/officeDocument/2006/relationships/image" Target="../media/image3.jpeg"/><Relationship Id="rId12" Type="http://schemas.openxmlformats.org/officeDocument/2006/relationships/image" Target="../media/image7.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2.jpeg"/><Relationship Id="rId10" Type="http://schemas.openxmlformats.org/officeDocument/2006/relationships/image" Target="../media/image6.png"/><Relationship Id="rId11" Type="http://schemas.openxmlformats.org/officeDocument/2006/relationships/image" Target="../media/image3.jpeg"/><Relationship Id="rId12" Type="http://schemas.openxmlformats.org/officeDocument/2006/relationships/image" Target="../media/image7.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2.jpeg"/><Relationship Id="rId10" Type="http://schemas.openxmlformats.org/officeDocument/2006/relationships/image" Target="../media/image6.png"/><Relationship Id="rId11" Type="http://schemas.openxmlformats.org/officeDocument/2006/relationships/image" Target="../media/image3.jpeg"/><Relationship Id="rId12" Type="http://schemas.openxmlformats.org/officeDocument/2006/relationships/image" Target="../media/image7.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2.jpeg"/><Relationship Id="rId10" Type="http://schemas.openxmlformats.org/officeDocument/2006/relationships/image" Target="../media/image6.png"/><Relationship Id="rId11" Type="http://schemas.openxmlformats.org/officeDocument/2006/relationships/image" Target="../media/image3.jpeg"/><Relationship Id="rId12" Type="http://schemas.openxmlformats.org/officeDocument/2006/relationships/image" Target="../media/image7.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image" Target="../media/image8.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2.jpeg"/><Relationship Id="rId10" Type="http://schemas.openxmlformats.org/officeDocument/2006/relationships/image" Target="../media/image6.png"/><Relationship Id="rId11" Type="http://schemas.openxmlformats.org/officeDocument/2006/relationships/image" Target="../media/image3.jpeg"/><Relationship Id="rId12"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2.jpeg"/><Relationship Id="rId10" Type="http://schemas.openxmlformats.org/officeDocument/2006/relationships/image" Target="../media/image6.png"/><Relationship Id="rId11" Type="http://schemas.openxmlformats.org/officeDocument/2006/relationships/image" Target="../media/image3.jpeg"/><Relationship Id="rId12" Type="http://schemas.openxmlformats.org/officeDocument/2006/relationships/image" Target="../media/image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2.jpeg"/><Relationship Id="rId10" Type="http://schemas.openxmlformats.org/officeDocument/2006/relationships/image" Target="../media/image6.png"/><Relationship Id="rId11" Type="http://schemas.openxmlformats.org/officeDocument/2006/relationships/image" Target="../media/image3.jpeg"/><Relationship Id="rId12"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2.jpeg"/><Relationship Id="rId10" Type="http://schemas.openxmlformats.org/officeDocument/2006/relationships/image" Target="../media/image6.png"/><Relationship Id="rId11" Type="http://schemas.openxmlformats.org/officeDocument/2006/relationships/image" Target="../media/image3.jpeg"/><Relationship Id="rId12"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2.jpeg"/><Relationship Id="rId10" Type="http://schemas.openxmlformats.org/officeDocument/2006/relationships/image" Target="../media/image6.png"/><Relationship Id="rId11" Type="http://schemas.openxmlformats.org/officeDocument/2006/relationships/image" Target="../media/image3.jpeg"/><Relationship Id="rId12"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2.jpeg"/><Relationship Id="rId10" Type="http://schemas.openxmlformats.org/officeDocument/2006/relationships/image" Target="../media/image6.png"/><Relationship Id="rId11" Type="http://schemas.openxmlformats.org/officeDocument/2006/relationships/image" Target="../media/image3.jpeg"/><Relationship Id="rId1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Freeform 2"/>
          <p:cNvSpPr/>
          <p:nvPr/>
        </p:nvSpPr>
        <p:spPr>
          <a:xfrm>
            <a:off x="0" y="0"/>
            <a:ext cx="9753600" cy="7315200"/>
          </a:xfrm>
          <a:prstGeom prst="rect">
            <a:avLst/>
          </a:prstGeom>
          <a:blipFill>
            <a:blip r:embed="rId2"/>
            <a:stretch>
              <a:fillRect/>
            </a:stretch>
          </a:blipFill>
          <a:ln w="12700">
            <a:miter lim="400000"/>
          </a:ln>
        </p:spPr>
        <p:txBody>
          <a:bodyPr lIns="45719" rIns="45719"/>
          <a:lstStyle/>
          <a:p>
            <a:pPr/>
          </a:p>
        </p:txBody>
      </p:sp>
      <p:sp>
        <p:nvSpPr>
          <p:cNvPr id="95" name="Freeform 3"/>
          <p:cNvSpPr/>
          <p:nvPr/>
        </p:nvSpPr>
        <p:spPr>
          <a:xfrm flipH="1" rot="10800000">
            <a:off x="7146474" y="33860"/>
            <a:ext cx="2607126" cy="2124806"/>
          </a:xfrm>
          <a:prstGeom prst="rect">
            <a:avLst/>
          </a:prstGeom>
          <a:blipFill>
            <a:blip r:embed="rId3"/>
            <a:stretch>
              <a:fillRect/>
            </a:stretch>
          </a:blipFill>
          <a:ln w="12700">
            <a:miter lim="400000"/>
          </a:ln>
        </p:spPr>
        <p:txBody>
          <a:bodyPr lIns="45719" rIns="45719"/>
          <a:lstStyle/>
          <a:p>
            <a:pPr/>
          </a:p>
        </p:txBody>
      </p:sp>
      <p:grpSp>
        <p:nvGrpSpPr>
          <p:cNvPr id="98" name="Group 4"/>
          <p:cNvGrpSpPr/>
          <p:nvPr/>
        </p:nvGrpSpPr>
        <p:grpSpPr>
          <a:xfrm>
            <a:off x="2180578" y="3873320"/>
            <a:ext cx="5410391" cy="443443"/>
            <a:chOff x="0" y="0"/>
            <a:chExt cx="5410389" cy="443441"/>
          </a:xfrm>
        </p:grpSpPr>
        <p:sp>
          <p:nvSpPr>
            <p:cNvPr id="96" name="Freeform 5"/>
            <p:cNvSpPr/>
            <p:nvPr/>
          </p:nvSpPr>
          <p:spPr>
            <a:xfrm>
              <a:off x="0" y="0"/>
              <a:ext cx="5410390" cy="443442"/>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97" name="TextBox 6"/>
            <p:cNvSpPr txBox="1"/>
            <p:nvPr/>
          </p:nvSpPr>
          <p:spPr>
            <a:xfrm>
              <a:off x="0" y="18955"/>
              <a:ext cx="5410390" cy="3973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3783" tIns="33783" rIns="33783" bIns="33783" numCol="1" anchor="ctr">
              <a:spAutoFit/>
            </a:bodyPr>
            <a:lstStyle>
              <a:lvl1pPr algn="ctr">
                <a:lnSpc>
                  <a:spcPts val="2700"/>
                </a:lnSpc>
                <a:defRPr sz="1900">
                  <a:solidFill>
                    <a:srgbClr val="FFFFFF"/>
                  </a:solidFill>
                  <a:latin typeface="Canva Sans"/>
                  <a:ea typeface="Canva Sans"/>
                  <a:cs typeface="Canva Sans"/>
                  <a:sym typeface="Canva Sans"/>
                </a:defRPr>
              </a:lvl1pPr>
            </a:lstStyle>
            <a:p>
              <a:pPr/>
              <a:r>
                <a:t>MASSIVE OPEN ONLINE COURSE (MOOC) </a:t>
              </a:r>
            </a:p>
          </p:txBody>
        </p:sp>
      </p:grpSp>
      <p:sp>
        <p:nvSpPr>
          <p:cNvPr id="99" name="Freeform 7"/>
          <p:cNvSpPr/>
          <p:nvPr/>
        </p:nvSpPr>
        <p:spPr>
          <a:xfrm>
            <a:off x="3698328" y="433373"/>
            <a:ext cx="2975417" cy="629031"/>
          </a:xfrm>
          <a:prstGeom prst="rect">
            <a:avLst/>
          </a:prstGeom>
          <a:blipFill>
            <a:blip r:embed="rId4"/>
            <a:stretch>
              <a:fillRect/>
            </a:stretch>
          </a:blipFill>
          <a:ln w="12700">
            <a:miter lim="400000"/>
          </a:ln>
        </p:spPr>
        <p:txBody>
          <a:bodyPr lIns="45719" rIns="45719"/>
          <a:lstStyle/>
          <a:p>
            <a:pPr/>
          </a:p>
        </p:txBody>
      </p:sp>
      <p:sp>
        <p:nvSpPr>
          <p:cNvPr id="100" name="TextBox 9"/>
          <p:cNvSpPr txBox="1"/>
          <p:nvPr/>
        </p:nvSpPr>
        <p:spPr>
          <a:xfrm>
            <a:off x="1756317" y="2707133"/>
            <a:ext cx="6258913" cy="1141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200"/>
              </a:lnSpc>
              <a:defRPr sz="3900">
                <a:solidFill>
                  <a:srgbClr val="233E7A"/>
                </a:solidFill>
                <a:latin typeface="Avenir Heavy"/>
                <a:ea typeface="Avenir Heavy"/>
                <a:cs typeface="Avenir Heavy"/>
                <a:sym typeface="Avenir Heavy"/>
              </a:defRPr>
            </a:lvl1pPr>
          </a:lstStyle>
          <a:p>
            <a:pPr/>
            <a:r>
              <a:t>OSINT for Real-Time Intelligence </a:t>
            </a:r>
          </a:p>
        </p:txBody>
      </p:sp>
      <p:sp>
        <p:nvSpPr>
          <p:cNvPr id="101" name="TextBox 10"/>
          <p:cNvSpPr txBox="1"/>
          <p:nvPr/>
        </p:nvSpPr>
        <p:spPr>
          <a:xfrm>
            <a:off x="2162631" y="4450907"/>
            <a:ext cx="5428336" cy="4719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1800"/>
              </a:lnSpc>
              <a:defRPr sz="1300">
                <a:solidFill>
                  <a:srgbClr val="233E7A"/>
                </a:solidFill>
                <a:latin typeface="Avenir Roman"/>
                <a:ea typeface="Avenir Roman"/>
                <a:cs typeface="Avenir Roman"/>
                <a:sym typeface="Avenir Roman"/>
              </a:defRPr>
            </a:pPr>
            <a:r>
              <a:t>Project N. 2023-1-IT02-KA220-HED-000161770</a:t>
            </a:r>
          </a:p>
          <a:p>
            <a:pPr algn="ctr">
              <a:lnSpc>
                <a:spcPts val="1800"/>
              </a:lnSpc>
              <a:defRPr sz="1300">
                <a:solidFill>
                  <a:srgbClr val="233E7A"/>
                </a:solidFill>
                <a:latin typeface="Avenir Roman"/>
                <a:ea typeface="Avenir Roman"/>
                <a:cs typeface="Avenir Roman"/>
                <a:sym typeface="Avenir Roman"/>
              </a:defRPr>
            </a:pPr>
            <a:r>
              <a:t> ANALYST - A New Advanced Level for Your Specialised Training</a:t>
            </a:r>
          </a:p>
        </p:txBody>
      </p:sp>
      <p:sp>
        <p:nvSpPr>
          <p:cNvPr id="102" name="Freeform 11"/>
          <p:cNvSpPr/>
          <p:nvPr/>
        </p:nvSpPr>
        <p:spPr>
          <a:xfrm>
            <a:off x="68717" y="6798447"/>
            <a:ext cx="1227194" cy="342227"/>
          </a:xfrm>
          <a:prstGeom prst="rect">
            <a:avLst/>
          </a:prstGeom>
          <a:blipFill>
            <a:blip r:embed="rId5"/>
            <a:stretch>
              <a:fillRect/>
            </a:stretch>
          </a:blipFill>
          <a:ln w="12700">
            <a:miter lim="400000"/>
          </a:ln>
        </p:spPr>
        <p:txBody>
          <a:bodyPr lIns="45719" rIns="45719"/>
          <a:lstStyle/>
          <a:p>
            <a:pPr/>
          </a:p>
        </p:txBody>
      </p:sp>
      <p:grpSp>
        <p:nvGrpSpPr>
          <p:cNvPr id="112" name="Group 13"/>
          <p:cNvGrpSpPr/>
          <p:nvPr/>
        </p:nvGrpSpPr>
        <p:grpSpPr>
          <a:xfrm>
            <a:off x="8973" y="6569225"/>
            <a:ext cx="9753601" cy="754911"/>
            <a:chOff x="0" y="0"/>
            <a:chExt cx="9753600" cy="754910"/>
          </a:xfrm>
        </p:grpSpPr>
        <p:sp>
          <p:nvSpPr>
            <p:cNvPr id="103" name="Freeform 15"/>
            <p:cNvSpPr/>
            <p:nvPr/>
          </p:nvSpPr>
          <p:spPr>
            <a:xfrm>
              <a:off x="0" y="-1"/>
              <a:ext cx="9753601"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104" name="Freeform 17"/>
            <p:cNvSpPr/>
            <p:nvPr/>
          </p:nvSpPr>
          <p:spPr>
            <a:xfrm>
              <a:off x="68716" y="229223"/>
              <a:ext cx="1227196"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05" name="Freeform 18"/>
            <p:cNvSpPr/>
            <p:nvPr/>
          </p:nvSpPr>
          <p:spPr>
            <a:xfrm>
              <a:off x="7946913" y="155185"/>
              <a:ext cx="1601568" cy="476990"/>
            </a:xfrm>
            <a:prstGeom prst="rect">
              <a:avLst/>
            </a:pr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06" name="Freeform 20"/>
            <p:cNvSpPr/>
            <p:nvPr/>
          </p:nvSpPr>
          <p:spPr>
            <a:xfrm>
              <a:off x="1311160" y="-1"/>
              <a:ext cx="6590506"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107" name="Freeform 22"/>
            <p:cNvSpPr/>
            <p:nvPr/>
          </p:nvSpPr>
          <p:spPr>
            <a:xfrm>
              <a:off x="7112657" y="0"/>
              <a:ext cx="797983" cy="709148"/>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08" name="Freeform 23"/>
            <p:cNvSpPr/>
            <p:nvPr/>
          </p:nvSpPr>
          <p:spPr>
            <a:xfrm>
              <a:off x="1326812" y="93198"/>
              <a:ext cx="1035296" cy="568514"/>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09" name="Freeform 24"/>
            <p:cNvSpPr/>
            <p:nvPr/>
          </p:nvSpPr>
          <p:spPr>
            <a:xfrm>
              <a:off x="2362107" y="229223"/>
              <a:ext cx="2011318" cy="379483"/>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10" name="Freeform 25"/>
            <p:cNvSpPr/>
            <p:nvPr/>
          </p:nvSpPr>
          <p:spPr>
            <a:xfrm>
              <a:off x="4430574" y="52480"/>
              <a:ext cx="1191819" cy="656668"/>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11" name="Freeform 26"/>
            <p:cNvSpPr/>
            <p:nvPr/>
          </p:nvSpPr>
          <p:spPr>
            <a:xfrm>
              <a:off x="5650967" y="212081"/>
              <a:ext cx="1410646" cy="3593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grpSp>
      <p:pic>
        <p:nvPicPr>
          <p:cNvPr id="113" name="analyst_logo.png" descr="analyst_logo.png"/>
          <p:cNvPicPr>
            <a:picLocks noChangeAspect="1"/>
          </p:cNvPicPr>
          <p:nvPr/>
        </p:nvPicPr>
        <p:blipFill>
          <a:blip r:embed="rId12">
            <a:extLst/>
          </a:blip>
          <a:stretch>
            <a:fillRect/>
          </a:stretch>
        </p:blipFill>
        <p:spPr>
          <a:xfrm>
            <a:off x="423631" y="339306"/>
            <a:ext cx="2444074" cy="67043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Freeform 2"/>
          <p:cNvSpPr/>
          <p:nvPr/>
        </p:nvSpPr>
        <p:spPr>
          <a:xfrm>
            <a:off x="14018" y="-7883"/>
            <a:ext cx="9753601" cy="7391400"/>
          </a:xfrm>
          <a:prstGeom prst="rect">
            <a:avLst/>
          </a:prstGeom>
          <a:blipFill>
            <a:blip r:embed="rId2"/>
            <a:stretch>
              <a:fillRect/>
            </a:stretch>
          </a:blipFill>
          <a:ln w="12700">
            <a:miter lim="400000"/>
          </a:ln>
        </p:spPr>
        <p:txBody>
          <a:bodyPr lIns="45719" rIns="45719"/>
          <a:lstStyle/>
          <a:p>
            <a:pPr/>
          </a:p>
        </p:txBody>
      </p:sp>
      <p:grpSp>
        <p:nvGrpSpPr>
          <p:cNvPr id="296" name="Group 3"/>
          <p:cNvGrpSpPr/>
          <p:nvPr/>
        </p:nvGrpSpPr>
        <p:grpSpPr>
          <a:xfrm>
            <a:off x="158727" y="36826"/>
            <a:ext cx="9684885" cy="7083909"/>
            <a:chOff x="0" y="0"/>
            <a:chExt cx="9684884" cy="7083906"/>
          </a:xfrm>
        </p:grpSpPr>
        <p:sp>
          <p:nvSpPr>
            <p:cNvPr id="292" name="Freeform 4"/>
            <p:cNvSpPr/>
            <p:nvPr/>
          </p:nvSpPr>
          <p:spPr>
            <a:xfrm flipH="1" rot="10800000">
              <a:off x="7077758" y="0"/>
              <a:ext cx="2607127"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93" name="Freeform 5"/>
            <p:cNvSpPr/>
            <p:nvPr/>
          </p:nvSpPr>
          <p:spPr>
            <a:xfrm>
              <a:off x="3557706"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94" name="Freeform 7"/>
            <p:cNvSpPr/>
            <p:nvPr/>
          </p:nvSpPr>
          <p:spPr>
            <a:xfrm>
              <a:off x="0" y="6698947"/>
              <a:ext cx="1227196" cy="38496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pic>
          <p:nvPicPr>
            <p:cNvPr id="295" name="analyst_logo.png" descr="analyst_logo.png"/>
            <p:cNvPicPr>
              <a:picLocks noChangeAspect="1"/>
            </p:cNvPicPr>
            <p:nvPr/>
          </p:nvPicPr>
          <p:blipFill>
            <a:blip r:embed="rId6">
              <a:extLst/>
            </a:blip>
            <a:stretch>
              <a:fillRect/>
            </a:stretch>
          </p:blipFill>
          <p:spPr>
            <a:xfrm>
              <a:off x="264904" y="302479"/>
              <a:ext cx="2444074" cy="670433"/>
            </a:xfrm>
            <a:prstGeom prst="rect">
              <a:avLst/>
            </a:prstGeom>
            <a:ln w="12700" cap="flat">
              <a:noFill/>
              <a:miter lim="400000"/>
            </a:ln>
            <a:effectLst/>
          </p:spPr>
        </p:pic>
      </p:grpSp>
      <p:grpSp>
        <p:nvGrpSpPr>
          <p:cNvPr id="306" name="Group 12"/>
          <p:cNvGrpSpPr/>
          <p:nvPr/>
        </p:nvGrpSpPr>
        <p:grpSpPr>
          <a:xfrm>
            <a:off x="8973" y="6569225"/>
            <a:ext cx="9753601" cy="754911"/>
            <a:chOff x="0" y="0"/>
            <a:chExt cx="9753600" cy="754910"/>
          </a:xfrm>
        </p:grpSpPr>
        <p:sp>
          <p:nvSpPr>
            <p:cNvPr id="297" name="Freeform 14"/>
            <p:cNvSpPr/>
            <p:nvPr/>
          </p:nvSpPr>
          <p:spPr>
            <a:xfrm>
              <a:off x="0" y="-1"/>
              <a:ext cx="9753601"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298" name="Freeform 16"/>
            <p:cNvSpPr/>
            <p:nvPr/>
          </p:nvSpPr>
          <p:spPr>
            <a:xfrm>
              <a:off x="68716" y="229223"/>
              <a:ext cx="1227196"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99" name="Freeform 17"/>
            <p:cNvSpPr/>
            <p:nvPr/>
          </p:nvSpPr>
          <p:spPr>
            <a:xfrm>
              <a:off x="7946913" y="155185"/>
              <a:ext cx="1601568"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00" name="Freeform 19"/>
            <p:cNvSpPr/>
            <p:nvPr/>
          </p:nvSpPr>
          <p:spPr>
            <a:xfrm>
              <a:off x="1311160" y="-1"/>
              <a:ext cx="6590506"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301" name="Freeform 21"/>
            <p:cNvSpPr/>
            <p:nvPr/>
          </p:nvSpPr>
          <p:spPr>
            <a:xfrm>
              <a:off x="7112657" y="0"/>
              <a:ext cx="797983"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02" name="Freeform 22"/>
            <p:cNvSpPr/>
            <p:nvPr/>
          </p:nvSpPr>
          <p:spPr>
            <a:xfrm>
              <a:off x="1326812" y="93198"/>
              <a:ext cx="1035296"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03" name="Freeform 23"/>
            <p:cNvSpPr/>
            <p:nvPr/>
          </p:nvSpPr>
          <p:spPr>
            <a:xfrm>
              <a:off x="2362107" y="229223"/>
              <a:ext cx="2011318"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04" name="Freeform 24"/>
            <p:cNvSpPr/>
            <p:nvPr/>
          </p:nvSpPr>
          <p:spPr>
            <a:xfrm>
              <a:off x="4430574" y="52480"/>
              <a:ext cx="1191819"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05" name="Freeform 25"/>
            <p:cNvSpPr/>
            <p:nvPr/>
          </p:nvSpPr>
          <p:spPr>
            <a:xfrm>
              <a:off x="5650967" y="212081"/>
              <a:ext cx="1410646"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grpSp>
        <p:nvGrpSpPr>
          <p:cNvPr id="322" name="Diagram 25"/>
          <p:cNvGrpSpPr/>
          <p:nvPr/>
        </p:nvGrpSpPr>
        <p:grpSpPr>
          <a:xfrm>
            <a:off x="1752600" y="2826021"/>
            <a:ext cx="6502400" cy="2641601"/>
            <a:chOff x="0" y="0"/>
            <a:chExt cx="6502400" cy="2641600"/>
          </a:xfrm>
        </p:grpSpPr>
        <p:grpSp>
          <p:nvGrpSpPr>
            <p:cNvPr id="309" name="Group"/>
            <p:cNvGrpSpPr/>
            <p:nvPr/>
          </p:nvGrpSpPr>
          <p:grpSpPr>
            <a:xfrm>
              <a:off x="0" y="31870"/>
              <a:ext cx="2032000" cy="1219201"/>
              <a:chOff x="0" y="0"/>
              <a:chExt cx="2032000" cy="1219200"/>
            </a:xfrm>
          </p:grpSpPr>
          <p:sp>
            <p:nvSpPr>
              <p:cNvPr id="307" name="Rectangle"/>
              <p:cNvSpPr/>
              <p:nvPr/>
            </p:nvSpPr>
            <p:spPr>
              <a:xfrm>
                <a:off x="0" y="0"/>
                <a:ext cx="2032000" cy="1219200"/>
              </a:xfrm>
              <a:prstGeom prst="rect">
                <a:avLst/>
              </a:prstGeom>
              <a:solidFill>
                <a:srgbClr val="1F497D"/>
              </a:solidFill>
              <a:ln w="25400" cap="flat">
                <a:solidFill>
                  <a:srgbClr val="EEECE1"/>
                </a:solidFill>
                <a:prstDash val="solid"/>
                <a:round/>
              </a:ln>
              <a:effectLst/>
            </p:spPr>
            <p:txBody>
              <a:bodyPr wrap="square" lIns="45719" tIns="45719" rIns="45719" bIns="45719" numCol="1" anchor="ctr">
                <a:noAutofit/>
              </a:bodyPr>
              <a:lstStyle/>
              <a:p>
                <a:pPr algn="ctr" defTabSz="800100">
                  <a:lnSpc>
                    <a:spcPct val="90000"/>
                  </a:lnSpc>
                  <a:spcBef>
                    <a:spcPts val="700"/>
                  </a:spcBef>
                  <a:defRPr>
                    <a:solidFill>
                      <a:srgbClr val="FFFFFF"/>
                    </a:solidFill>
                  </a:defRPr>
                </a:pPr>
              </a:p>
            </p:txBody>
          </p:sp>
          <p:sp>
            <p:nvSpPr>
              <p:cNvPr id="308" name="National Security and Terrorism Alerts"/>
              <p:cNvSpPr txBox="1"/>
              <p:nvPr/>
            </p:nvSpPr>
            <p:spPr>
              <a:xfrm>
                <a:off x="0" y="96520"/>
                <a:ext cx="2032000" cy="10261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spAutoFit/>
              </a:bodyPr>
              <a:lstStyle>
                <a:lvl1pPr algn="ctr" defTabSz="800100">
                  <a:lnSpc>
                    <a:spcPct val="90000"/>
                  </a:lnSpc>
                  <a:spcBef>
                    <a:spcPts val="700"/>
                  </a:spcBef>
                  <a:defRPr>
                    <a:solidFill>
                      <a:srgbClr val="FFFFFF"/>
                    </a:solidFill>
                    <a:latin typeface="Avenir Roman"/>
                    <a:ea typeface="Avenir Roman"/>
                    <a:cs typeface="Avenir Roman"/>
                    <a:sym typeface="Avenir Roman"/>
                  </a:defRPr>
                </a:lvl1pPr>
              </a:lstStyle>
              <a:p>
                <a:pPr/>
                <a:r>
                  <a:t>National Security and Terrorism Alerts</a:t>
                </a:r>
              </a:p>
            </p:txBody>
          </p:sp>
        </p:grpSp>
        <p:grpSp>
          <p:nvGrpSpPr>
            <p:cNvPr id="312" name="Group"/>
            <p:cNvGrpSpPr/>
            <p:nvPr/>
          </p:nvGrpSpPr>
          <p:grpSpPr>
            <a:xfrm>
              <a:off x="2235200" y="0"/>
              <a:ext cx="2032000" cy="1219200"/>
              <a:chOff x="0" y="0"/>
              <a:chExt cx="2032000" cy="1219200"/>
            </a:xfrm>
          </p:grpSpPr>
          <p:sp>
            <p:nvSpPr>
              <p:cNvPr id="310" name="Rectangle"/>
              <p:cNvSpPr/>
              <p:nvPr/>
            </p:nvSpPr>
            <p:spPr>
              <a:xfrm>
                <a:off x="0" y="0"/>
                <a:ext cx="2032000" cy="1219200"/>
              </a:xfrm>
              <a:prstGeom prst="rect">
                <a:avLst/>
              </a:prstGeom>
              <a:solidFill>
                <a:srgbClr val="1F497D"/>
              </a:solidFill>
              <a:ln w="25400" cap="flat">
                <a:solidFill>
                  <a:srgbClr val="EEECE1"/>
                </a:solidFill>
                <a:prstDash val="solid"/>
                <a:round/>
              </a:ln>
              <a:effectLst/>
            </p:spPr>
            <p:txBody>
              <a:bodyPr wrap="square" lIns="45719" tIns="45719" rIns="45719" bIns="45719" numCol="1" anchor="ctr">
                <a:noAutofit/>
              </a:bodyPr>
              <a:lstStyle/>
              <a:p>
                <a:pPr algn="ctr" defTabSz="800100">
                  <a:lnSpc>
                    <a:spcPct val="90000"/>
                  </a:lnSpc>
                  <a:spcBef>
                    <a:spcPts val="700"/>
                  </a:spcBef>
                  <a:defRPr>
                    <a:solidFill>
                      <a:srgbClr val="FFFFFF"/>
                    </a:solidFill>
                  </a:defRPr>
                </a:pPr>
              </a:p>
            </p:txBody>
          </p:sp>
          <p:sp>
            <p:nvSpPr>
              <p:cNvPr id="311" name="Cybersecurity Alerts"/>
              <p:cNvSpPr txBox="1"/>
              <p:nvPr/>
            </p:nvSpPr>
            <p:spPr>
              <a:xfrm>
                <a:off x="0" y="239395"/>
                <a:ext cx="2032000" cy="7404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spAutoFit/>
              </a:bodyPr>
              <a:lstStyle>
                <a:lvl1pPr algn="ctr" defTabSz="800100">
                  <a:lnSpc>
                    <a:spcPct val="90000"/>
                  </a:lnSpc>
                  <a:spcBef>
                    <a:spcPts val="700"/>
                  </a:spcBef>
                  <a:defRPr>
                    <a:solidFill>
                      <a:srgbClr val="FFFFFF"/>
                    </a:solidFill>
                    <a:latin typeface="Avenir Roman"/>
                    <a:ea typeface="Avenir Roman"/>
                    <a:cs typeface="Avenir Roman"/>
                    <a:sym typeface="Avenir Roman"/>
                  </a:defRPr>
                </a:lvl1pPr>
              </a:lstStyle>
              <a:p>
                <a:pPr/>
                <a:r>
                  <a:t>Cybersecurity Alerts</a:t>
                </a:r>
              </a:p>
            </p:txBody>
          </p:sp>
        </p:grpSp>
        <p:grpSp>
          <p:nvGrpSpPr>
            <p:cNvPr id="315" name="Group"/>
            <p:cNvGrpSpPr/>
            <p:nvPr/>
          </p:nvGrpSpPr>
          <p:grpSpPr>
            <a:xfrm>
              <a:off x="4470400" y="0"/>
              <a:ext cx="2032000" cy="1219200"/>
              <a:chOff x="0" y="0"/>
              <a:chExt cx="2032000" cy="1219200"/>
            </a:xfrm>
          </p:grpSpPr>
          <p:sp>
            <p:nvSpPr>
              <p:cNvPr id="313" name="Rectangle"/>
              <p:cNvSpPr/>
              <p:nvPr/>
            </p:nvSpPr>
            <p:spPr>
              <a:xfrm>
                <a:off x="0" y="0"/>
                <a:ext cx="2032000" cy="1219200"/>
              </a:xfrm>
              <a:prstGeom prst="rect">
                <a:avLst/>
              </a:prstGeom>
              <a:solidFill>
                <a:srgbClr val="1F497D"/>
              </a:solidFill>
              <a:ln w="25400" cap="flat">
                <a:solidFill>
                  <a:srgbClr val="EEECE1"/>
                </a:solidFill>
                <a:prstDash val="solid"/>
                <a:round/>
              </a:ln>
              <a:effectLst/>
            </p:spPr>
            <p:txBody>
              <a:bodyPr wrap="square" lIns="45719" tIns="45719" rIns="45719" bIns="45719" numCol="1" anchor="ctr">
                <a:noAutofit/>
              </a:bodyPr>
              <a:lstStyle/>
              <a:p>
                <a:pPr algn="ctr" defTabSz="800100">
                  <a:lnSpc>
                    <a:spcPct val="90000"/>
                  </a:lnSpc>
                  <a:spcBef>
                    <a:spcPts val="700"/>
                  </a:spcBef>
                  <a:defRPr>
                    <a:solidFill>
                      <a:srgbClr val="FFFFFF"/>
                    </a:solidFill>
                  </a:defRPr>
                </a:pPr>
              </a:p>
            </p:txBody>
          </p:sp>
          <p:sp>
            <p:nvSpPr>
              <p:cNvPr id="314" name="Travel Advisories"/>
              <p:cNvSpPr txBox="1"/>
              <p:nvPr/>
            </p:nvSpPr>
            <p:spPr>
              <a:xfrm>
                <a:off x="0" y="382269"/>
                <a:ext cx="2032000" cy="454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spAutoFit/>
              </a:bodyPr>
              <a:lstStyle>
                <a:lvl1pPr algn="ctr" defTabSz="800100">
                  <a:lnSpc>
                    <a:spcPct val="90000"/>
                  </a:lnSpc>
                  <a:spcBef>
                    <a:spcPts val="700"/>
                  </a:spcBef>
                  <a:defRPr>
                    <a:solidFill>
                      <a:srgbClr val="FFFFFF"/>
                    </a:solidFill>
                    <a:latin typeface="Avenir Roman"/>
                    <a:ea typeface="Avenir Roman"/>
                    <a:cs typeface="Avenir Roman"/>
                    <a:sym typeface="Avenir Roman"/>
                  </a:defRPr>
                </a:lvl1pPr>
              </a:lstStyle>
              <a:p>
                <a:pPr/>
                <a:r>
                  <a:t>Travel Advisories</a:t>
                </a:r>
              </a:p>
            </p:txBody>
          </p:sp>
        </p:grpSp>
        <p:grpSp>
          <p:nvGrpSpPr>
            <p:cNvPr id="318" name="Group"/>
            <p:cNvGrpSpPr/>
            <p:nvPr/>
          </p:nvGrpSpPr>
          <p:grpSpPr>
            <a:xfrm>
              <a:off x="1117600" y="1422400"/>
              <a:ext cx="2032000" cy="1219201"/>
              <a:chOff x="0" y="0"/>
              <a:chExt cx="2032000" cy="1219200"/>
            </a:xfrm>
          </p:grpSpPr>
          <p:sp>
            <p:nvSpPr>
              <p:cNvPr id="316" name="Rectangle"/>
              <p:cNvSpPr/>
              <p:nvPr/>
            </p:nvSpPr>
            <p:spPr>
              <a:xfrm>
                <a:off x="0" y="0"/>
                <a:ext cx="2032000" cy="1219200"/>
              </a:xfrm>
              <a:prstGeom prst="rect">
                <a:avLst/>
              </a:prstGeom>
              <a:solidFill>
                <a:srgbClr val="1F497D"/>
              </a:solidFill>
              <a:ln w="25400" cap="flat">
                <a:solidFill>
                  <a:srgbClr val="EEECE1"/>
                </a:solidFill>
                <a:prstDash val="solid"/>
                <a:round/>
              </a:ln>
              <a:effectLst/>
            </p:spPr>
            <p:txBody>
              <a:bodyPr wrap="square" lIns="45719" tIns="45719" rIns="45719" bIns="45719" numCol="1" anchor="ctr">
                <a:noAutofit/>
              </a:bodyPr>
              <a:lstStyle/>
              <a:p>
                <a:pPr algn="ctr" defTabSz="800100">
                  <a:lnSpc>
                    <a:spcPct val="90000"/>
                  </a:lnSpc>
                  <a:spcBef>
                    <a:spcPts val="700"/>
                  </a:spcBef>
                  <a:defRPr>
                    <a:solidFill>
                      <a:srgbClr val="FFFFFF"/>
                    </a:solidFill>
                  </a:defRPr>
                </a:pPr>
              </a:p>
            </p:txBody>
          </p:sp>
          <p:sp>
            <p:nvSpPr>
              <p:cNvPr id="317" name="Public Health Alerts"/>
              <p:cNvSpPr txBox="1"/>
              <p:nvPr/>
            </p:nvSpPr>
            <p:spPr>
              <a:xfrm>
                <a:off x="0" y="239395"/>
                <a:ext cx="2032000" cy="7404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spAutoFit/>
              </a:bodyPr>
              <a:lstStyle>
                <a:lvl1pPr algn="ctr" defTabSz="800100">
                  <a:lnSpc>
                    <a:spcPct val="90000"/>
                  </a:lnSpc>
                  <a:spcBef>
                    <a:spcPts val="700"/>
                  </a:spcBef>
                  <a:defRPr>
                    <a:solidFill>
                      <a:srgbClr val="FFFFFF"/>
                    </a:solidFill>
                    <a:latin typeface="Avenir Roman"/>
                    <a:ea typeface="Avenir Roman"/>
                    <a:cs typeface="Avenir Roman"/>
                    <a:sym typeface="Avenir Roman"/>
                  </a:defRPr>
                </a:lvl1pPr>
              </a:lstStyle>
              <a:p>
                <a:pPr/>
                <a:r>
                  <a:t>Public Health Alerts</a:t>
                </a:r>
              </a:p>
            </p:txBody>
          </p:sp>
        </p:grpSp>
        <p:grpSp>
          <p:nvGrpSpPr>
            <p:cNvPr id="321" name="Group"/>
            <p:cNvGrpSpPr/>
            <p:nvPr/>
          </p:nvGrpSpPr>
          <p:grpSpPr>
            <a:xfrm>
              <a:off x="3352800" y="1422400"/>
              <a:ext cx="2032000" cy="1219201"/>
              <a:chOff x="0" y="0"/>
              <a:chExt cx="2032000" cy="1219200"/>
            </a:xfrm>
          </p:grpSpPr>
          <p:sp>
            <p:nvSpPr>
              <p:cNvPr id="319" name="Rectangle"/>
              <p:cNvSpPr/>
              <p:nvPr/>
            </p:nvSpPr>
            <p:spPr>
              <a:xfrm>
                <a:off x="0" y="0"/>
                <a:ext cx="2032000" cy="1219200"/>
              </a:xfrm>
              <a:prstGeom prst="rect">
                <a:avLst/>
              </a:prstGeom>
              <a:solidFill>
                <a:srgbClr val="1F497D"/>
              </a:solidFill>
              <a:ln w="25400" cap="flat">
                <a:solidFill>
                  <a:srgbClr val="EEECE1"/>
                </a:solidFill>
                <a:prstDash val="solid"/>
                <a:round/>
              </a:ln>
              <a:effectLst/>
            </p:spPr>
            <p:txBody>
              <a:bodyPr wrap="square" lIns="45719" tIns="45719" rIns="45719" bIns="45719" numCol="1" anchor="ctr">
                <a:noAutofit/>
              </a:bodyPr>
              <a:lstStyle/>
              <a:p>
                <a:pPr algn="ctr" defTabSz="800100">
                  <a:lnSpc>
                    <a:spcPct val="90000"/>
                  </a:lnSpc>
                  <a:spcBef>
                    <a:spcPts val="700"/>
                  </a:spcBef>
                  <a:defRPr>
                    <a:solidFill>
                      <a:srgbClr val="FFFFFF"/>
                    </a:solidFill>
                  </a:defRPr>
                </a:pPr>
              </a:p>
            </p:txBody>
          </p:sp>
          <p:sp>
            <p:nvSpPr>
              <p:cNvPr id="320" name="Economic Sanctions and Trade Restrictions"/>
              <p:cNvSpPr txBox="1"/>
              <p:nvPr/>
            </p:nvSpPr>
            <p:spPr>
              <a:xfrm>
                <a:off x="0" y="96520"/>
                <a:ext cx="2032000" cy="10261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spAutoFit/>
              </a:bodyPr>
              <a:lstStyle>
                <a:lvl1pPr algn="ctr" defTabSz="800100">
                  <a:lnSpc>
                    <a:spcPct val="90000"/>
                  </a:lnSpc>
                  <a:spcBef>
                    <a:spcPts val="700"/>
                  </a:spcBef>
                  <a:defRPr>
                    <a:solidFill>
                      <a:srgbClr val="FFFFFF"/>
                    </a:solidFill>
                    <a:latin typeface="Avenir Roman"/>
                    <a:ea typeface="Avenir Roman"/>
                    <a:cs typeface="Avenir Roman"/>
                    <a:sym typeface="Avenir Roman"/>
                  </a:defRPr>
                </a:lvl1pPr>
              </a:lstStyle>
              <a:p>
                <a:pPr/>
                <a:r>
                  <a:t>Economic Sanctions and Trade Restrictions</a:t>
                </a:r>
              </a:p>
            </p:txBody>
          </p:sp>
        </p:grpSp>
      </p:grpSp>
      <p:sp>
        <p:nvSpPr>
          <p:cNvPr id="323" name="TextBox 26"/>
          <p:cNvSpPr txBox="1"/>
          <p:nvPr/>
        </p:nvSpPr>
        <p:spPr>
          <a:xfrm>
            <a:off x="1734819" y="1941167"/>
            <a:ext cx="6537962"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1F497D"/>
                </a:solidFill>
                <a:latin typeface="Avenir Roman"/>
                <a:ea typeface="Avenir Roman"/>
                <a:cs typeface="Avenir Roman"/>
                <a:sym typeface="Avenir Roman"/>
              </a:defRPr>
            </a:lvl1pPr>
          </a:lstStyle>
          <a:p>
            <a:pPr/>
            <a:r>
              <a:t>Types of Government Alerts and Advisories</a:t>
            </a:r>
          </a:p>
        </p:txBody>
      </p:sp>
      <p:sp>
        <p:nvSpPr>
          <p:cNvPr id="324" name="Freeform 9"/>
          <p:cNvSpPr/>
          <p:nvPr/>
        </p:nvSpPr>
        <p:spPr>
          <a:xfrm>
            <a:off x="42600" y="1013045"/>
            <a:ext cx="3220185" cy="443443"/>
          </a:xfrm>
          <a:prstGeom prst="rect">
            <a:avLst/>
          </a:prstGeom>
          <a:solidFill>
            <a:srgbClr val="233E7A"/>
          </a:solidFill>
          <a:ln w="12700">
            <a:miter lim="400000"/>
          </a:ln>
        </p:spPr>
        <p:txBody>
          <a:bodyPr lIns="45719" rIns="45719"/>
          <a:lstStyle/>
          <a:p>
            <a:pPr/>
          </a:p>
        </p:txBody>
      </p:sp>
      <p:sp>
        <p:nvSpPr>
          <p:cNvPr id="325" name="TextBox 10"/>
          <p:cNvSpPr txBox="1"/>
          <p:nvPr/>
        </p:nvSpPr>
        <p:spPr>
          <a:xfrm>
            <a:off x="77689" y="997817"/>
            <a:ext cx="3220185" cy="405234"/>
          </a:xfrm>
          <a:prstGeom prst="rect">
            <a:avLst/>
          </a:prstGeom>
          <a:ln w="12700">
            <a:miter lim="400000"/>
          </a:ln>
          <a:extLst>
            <a:ext uri="{C572A759-6A51-4108-AA02-DFA0A04FC94B}">
              <ma14:wrappingTextBoxFlag xmlns:ma14="http://schemas.microsoft.com/office/mac/drawingml/2011/main" val="1"/>
            </a:ext>
          </a:extLst>
        </p:spPr>
        <p:txBody>
          <a:bodyPr lIns="33783" tIns="33783" rIns="33783" bIns="33783" anchor="ctr">
            <a:spAutoFit/>
          </a:bodyPr>
          <a:lstStyle>
            <a:lvl1pPr algn="ctr">
              <a:lnSpc>
                <a:spcPts val="2500"/>
              </a:lnSpc>
              <a:defRPr>
                <a:solidFill>
                  <a:srgbClr val="FFFFFF"/>
                </a:solidFill>
                <a:latin typeface="Avenir Heavy"/>
                <a:ea typeface="Avenir Heavy"/>
                <a:cs typeface="Avenir Heavy"/>
                <a:sym typeface="Avenir Heavy"/>
              </a:defRPr>
            </a:lvl1pPr>
          </a:lstStyle>
          <a:p>
            <a:pPr/>
            <a:r>
              <a:t>OSINT Tools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Freeform 2"/>
          <p:cNvSpPr/>
          <p:nvPr/>
        </p:nvSpPr>
        <p:spPr>
          <a:xfrm>
            <a:off x="0" y="0"/>
            <a:ext cx="9753600" cy="7391400"/>
          </a:xfrm>
          <a:prstGeom prst="rect">
            <a:avLst/>
          </a:prstGeom>
          <a:blipFill>
            <a:blip r:embed="rId2"/>
            <a:stretch>
              <a:fillRect/>
            </a:stretch>
          </a:blipFill>
          <a:ln w="12700">
            <a:miter lim="400000"/>
          </a:ln>
        </p:spPr>
        <p:txBody>
          <a:bodyPr lIns="45719" rIns="45719"/>
          <a:lstStyle/>
          <a:p>
            <a:pPr/>
          </a:p>
        </p:txBody>
      </p:sp>
      <p:grpSp>
        <p:nvGrpSpPr>
          <p:cNvPr id="332" name="Group 3"/>
          <p:cNvGrpSpPr/>
          <p:nvPr/>
        </p:nvGrpSpPr>
        <p:grpSpPr>
          <a:xfrm>
            <a:off x="146406" y="78893"/>
            <a:ext cx="9684885" cy="7083909"/>
            <a:chOff x="0" y="0"/>
            <a:chExt cx="9684884" cy="7083906"/>
          </a:xfrm>
        </p:grpSpPr>
        <p:sp>
          <p:nvSpPr>
            <p:cNvPr id="328" name="Freeform 4"/>
            <p:cNvSpPr/>
            <p:nvPr/>
          </p:nvSpPr>
          <p:spPr>
            <a:xfrm flipH="1" rot="10800000">
              <a:off x="7077758" y="0"/>
              <a:ext cx="2607127"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29" name="Freeform 5"/>
            <p:cNvSpPr/>
            <p:nvPr/>
          </p:nvSpPr>
          <p:spPr>
            <a:xfrm>
              <a:off x="3557706"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30" name="Freeform 7"/>
            <p:cNvSpPr/>
            <p:nvPr/>
          </p:nvSpPr>
          <p:spPr>
            <a:xfrm>
              <a:off x="0" y="6698947"/>
              <a:ext cx="1227196" cy="38496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pic>
          <p:nvPicPr>
            <p:cNvPr id="331" name="analyst_logo.png" descr="analyst_logo.png"/>
            <p:cNvPicPr>
              <a:picLocks noChangeAspect="1"/>
            </p:cNvPicPr>
            <p:nvPr/>
          </p:nvPicPr>
          <p:blipFill>
            <a:blip r:embed="rId6">
              <a:extLst/>
            </a:blip>
            <a:stretch>
              <a:fillRect/>
            </a:stretch>
          </p:blipFill>
          <p:spPr>
            <a:xfrm>
              <a:off x="277225" y="260412"/>
              <a:ext cx="2444074" cy="670433"/>
            </a:xfrm>
            <a:prstGeom prst="rect">
              <a:avLst/>
            </a:prstGeom>
            <a:ln w="12700" cap="flat">
              <a:noFill/>
              <a:miter lim="400000"/>
            </a:ln>
            <a:effectLst/>
          </p:spPr>
        </p:pic>
      </p:grpSp>
      <p:grpSp>
        <p:nvGrpSpPr>
          <p:cNvPr id="339" name="Diagram 27"/>
          <p:cNvGrpSpPr/>
          <p:nvPr/>
        </p:nvGrpSpPr>
        <p:grpSpPr>
          <a:xfrm>
            <a:off x="-77690" y="1760116"/>
            <a:ext cx="9554666" cy="4786985"/>
            <a:chOff x="0" y="0"/>
            <a:chExt cx="9554665" cy="4786984"/>
          </a:xfrm>
        </p:grpSpPr>
        <p:grpSp>
          <p:nvGrpSpPr>
            <p:cNvPr id="335" name="Group"/>
            <p:cNvGrpSpPr/>
            <p:nvPr/>
          </p:nvGrpSpPr>
          <p:grpSpPr>
            <a:xfrm>
              <a:off x="3439679" y="478698"/>
              <a:ext cx="6114987" cy="3829588"/>
              <a:chOff x="0" y="0"/>
              <a:chExt cx="6114986" cy="3829587"/>
            </a:xfrm>
          </p:grpSpPr>
          <p:sp>
            <p:nvSpPr>
              <p:cNvPr id="333" name="Shape"/>
              <p:cNvSpPr/>
              <p:nvPr/>
            </p:nvSpPr>
            <p:spPr>
              <a:xfrm rot="5400000">
                <a:off x="1142699" y="-1142700"/>
                <a:ext cx="3829588" cy="61149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1009"/>
                      <a:pt x="21600" y="2255"/>
                    </a:cubicBezTo>
                    <a:lnTo>
                      <a:pt x="21600" y="21600"/>
                    </a:lnTo>
                    <a:lnTo>
                      <a:pt x="0" y="21600"/>
                    </a:lnTo>
                    <a:lnTo>
                      <a:pt x="0" y="2255"/>
                    </a:lnTo>
                    <a:cubicBezTo>
                      <a:pt x="0" y="1009"/>
                      <a:pt x="1612" y="0"/>
                      <a:pt x="3600" y="0"/>
                    </a:cubicBezTo>
                    <a:close/>
                  </a:path>
                </a:pathLst>
              </a:custGeom>
              <a:solidFill>
                <a:srgbClr val="CBCED6">
                  <a:alpha val="90000"/>
                </a:srgbClr>
              </a:solidFill>
              <a:ln w="25400" cap="flat">
                <a:solidFill>
                  <a:srgbClr val="CBCED6">
                    <a:alpha val="90000"/>
                  </a:srgbClr>
                </a:solidFill>
                <a:prstDash val="solid"/>
                <a:round/>
              </a:ln>
              <a:effectLst/>
            </p:spPr>
            <p:txBody>
              <a:bodyPr wrap="square" lIns="45719" tIns="45719" rIns="45719" bIns="45719" numCol="1" anchor="ctr">
                <a:noAutofit/>
              </a:bodyPr>
              <a:lstStyle/>
              <a:p>
                <a:pPr defTabSz="800100">
                  <a:lnSpc>
                    <a:spcPct val="90000"/>
                  </a:lnSpc>
                  <a:spcBef>
                    <a:spcPts val="300"/>
                  </a:spcBef>
                  <a:defRPr>
                    <a:latin typeface="Avenir Roman"/>
                    <a:ea typeface="Avenir Roman"/>
                    <a:cs typeface="Avenir Roman"/>
                    <a:sym typeface="Avenir Roman"/>
                  </a:defRPr>
                </a:pPr>
              </a:p>
            </p:txBody>
          </p:sp>
          <p:sp>
            <p:nvSpPr>
              <p:cNvPr id="334" name="AI-driven OSINT (Open-Source Intelligence) monitoring tools are software platforms that leverage artificial intelligence to automate the collection, analysis, and interpretation of publicly available data from various open sources, such as social media, "/>
              <p:cNvSpPr txBox="1"/>
              <p:nvPr/>
            </p:nvSpPr>
            <p:spPr>
              <a:xfrm>
                <a:off x="123825" y="774968"/>
                <a:ext cx="5680392" cy="22796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3825" tIns="123825" rIns="123825" bIns="123825" numCol="1" anchor="ctr">
                <a:spAutoFit/>
              </a:bodyPr>
              <a:lstStyle/>
              <a:p>
                <a:pPr lvl="1" marL="171450" indent="-171450" defTabSz="800100">
                  <a:lnSpc>
                    <a:spcPct val="90000"/>
                  </a:lnSpc>
                  <a:spcBef>
                    <a:spcPts val="300"/>
                  </a:spcBef>
                  <a:buSzPct val="100000"/>
                  <a:buChar char="•"/>
                  <a:defRPr>
                    <a:latin typeface="Avenir Roman"/>
                    <a:ea typeface="Avenir Roman"/>
                    <a:cs typeface="Avenir Roman"/>
                    <a:sym typeface="Avenir Roman"/>
                  </a:defRPr>
                </a:pPr>
                <a:r>
                  <a:t>AI-driven OSINT (Open-Source Intelligence) monitoring tools are software platforms that leverage artificial intelligence to automate the collection, analysis, and interpretation of publicly available data from various open sources, such as social media, news websites, blogs, forums, and other online platforms. </a:t>
                </a:r>
              </a:p>
            </p:txBody>
          </p:sp>
        </p:grpSp>
        <p:grpSp>
          <p:nvGrpSpPr>
            <p:cNvPr id="338" name="Group"/>
            <p:cNvGrpSpPr/>
            <p:nvPr/>
          </p:nvGrpSpPr>
          <p:grpSpPr>
            <a:xfrm>
              <a:off x="0" y="0"/>
              <a:ext cx="3439680" cy="4786985"/>
              <a:chOff x="0" y="0"/>
              <a:chExt cx="3439679" cy="4786984"/>
            </a:xfrm>
          </p:grpSpPr>
          <p:sp>
            <p:nvSpPr>
              <p:cNvPr id="336" name="Rounded Rectangle"/>
              <p:cNvSpPr/>
              <p:nvPr/>
            </p:nvSpPr>
            <p:spPr>
              <a:xfrm>
                <a:off x="0" y="0"/>
                <a:ext cx="3439680" cy="4786985"/>
              </a:xfrm>
              <a:prstGeom prst="roundRect">
                <a:avLst>
                  <a:gd name="adj" fmla="val 16667"/>
                </a:avLst>
              </a:prstGeom>
              <a:solidFill>
                <a:srgbClr val="1F497D"/>
              </a:solidFill>
              <a:ln w="25400" cap="flat">
                <a:solidFill>
                  <a:srgbClr val="EEECE1"/>
                </a:solidFill>
                <a:prstDash val="solid"/>
                <a:round/>
              </a:ln>
              <a:effectLst/>
            </p:spPr>
            <p:txBody>
              <a:bodyPr wrap="square" lIns="45719" tIns="45719" rIns="45719" bIns="45719" numCol="1" anchor="ctr">
                <a:noAutofit/>
              </a:bodyPr>
              <a:lstStyle/>
              <a:p>
                <a:pPr algn="ctr" defTabSz="1600200">
                  <a:lnSpc>
                    <a:spcPct val="90000"/>
                  </a:lnSpc>
                  <a:spcBef>
                    <a:spcPts val="700"/>
                  </a:spcBef>
                  <a:defRPr>
                    <a:solidFill>
                      <a:srgbClr val="FFFFFF"/>
                    </a:solidFill>
                  </a:defRPr>
                </a:pPr>
              </a:p>
            </p:txBody>
          </p:sp>
          <p:sp>
            <p:nvSpPr>
              <p:cNvPr id="337" name="AI-Driven Monitoring Tools for OSINT"/>
              <p:cNvSpPr txBox="1"/>
              <p:nvPr/>
            </p:nvSpPr>
            <p:spPr>
              <a:xfrm>
                <a:off x="236490" y="1173657"/>
                <a:ext cx="2966699" cy="24396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spAutoFit/>
              </a:bodyPr>
              <a:lstStyle>
                <a:lvl1pPr algn="ctr" defTabSz="1600200">
                  <a:lnSpc>
                    <a:spcPct val="90000"/>
                  </a:lnSpc>
                  <a:spcBef>
                    <a:spcPts val="1500"/>
                  </a:spcBef>
                  <a:defRPr sz="3600">
                    <a:solidFill>
                      <a:srgbClr val="FFFFFF"/>
                    </a:solidFill>
                    <a:latin typeface="Avenir Heavy"/>
                    <a:ea typeface="Avenir Heavy"/>
                    <a:cs typeface="Avenir Heavy"/>
                    <a:sym typeface="Avenir Heavy"/>
                  </a:defRPr>
                </a:lvl1pPr>
              </a:lstStyle>
              <a:p>
                <a:pPr/>
                <a:r>
                  <a:t>AI-Driven Monitoring Tools for OSINT </a:t>
                </a:r>
              </a:p>
            </p:txBody>
          </p:sp>
        </p:grpSp>
      </p:grpSp>
      <p:grpSp>
        <p:nvGrpSpPr>
          <p:cNvPr id="349" name="Group 12"/>
          <p:cNvGrpSpPr/>
          <p:nvPr/>
        </p:nvGrpSpPr>
        <p:grpSpPr>
          <a:xfrm>
            <a:off x="8973" y="6569225"/>
            <a:ext cx="9753601" cy="754911"/>
            <a:chOff x="0" y="0"/>
            <a:chExt cx="9753600" cy="754910"/>
          </a:xfrm>
        </p:grpSpPr>
        <p:sp>
          <p:nvSpPr>
            <p:cNvPr id="340" name="Freeform 14"/>
            <p:cNvSpPr/>
            <p:nvPr/>
          </p:nvSpPr>
          <p:spPr>
            <a:xfrm>
              <a:off x="0" y="-1"/>
              <a:ext cx="9753601"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341" name="Freeform 16"/>
            <p:cNvSpPr/>
            <p:nvPr/>
          </p:nvSpPr>
          <p:spPr>
            <a:xfrm>
              <a:off x="68716" y="229223"/>
              <a:ext cx="1227196"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42" name="Freeform 17"/>
            <p:cNvSpPr/>
            <p:nvPr/>
          </p:nvSpPr>
          <p:spPr>
            <a:xfrm>
              <a:off x="7946913" y="155185"/>
              <a:ext cx="1601568"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43" name="Freeform 19"/>
            <p:cNvSpPr/>
            <p:nvPr/>
          </p:nvSpPr>
          <p:spPr>
            <a:xfrm>
              <a:off x="1311160" y="-1"/>
              <a:ext cx="6590506"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344" name="Freeform 21"/>
            <p:cNvSpPr/>
            <p:nvPr/>
          </p:nvSpPr>
          <p:spPr>
            <a:xfrm>
              <a:off x="7112657" y="0"/>
              <a:ext cx="797983"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45" name="Freeform 22"/>
            <p:cNvSpPr/>
            <p:nvPr/>
          </p:nvSpPr>
          <p:spPr>
            <a:xfrm>
              <a:off x="1326812" y="93198"/>
              <a:ext cx="1035296"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46" name="Freeform 23"/>
            <p:cNvSpPr/>
            <p:nvPr/>
          </p:nvSpPr>
          <p:spPr>
            <a:xfrm>
              <a:off x="2362107" y="229223"/>
              <a:ext cx="2011318"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47" name="Freeform 24"/>
            <p:cNvSpPr/>
            <p:nvPr/>
          </p:nvSpPr>
          <p:spPr>
            <a:xfrm>
              <a:off x="4430574" y="52480"/>
              <a:ext cx="1191819"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48" name="Freeform 25"/>
            <p:cNvSpPr/>
            <p:nvPr/>
          </p:nvSpPr>
          <p:spPr>
            <a:xfrm>
              <a:off x="5650967" y="212081"/>
              <a:ext cx="1410646"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sp>
        <p:nvSpPr>
          <p:cNvPr id="350" name="Freeform 9"/>
          <p:cNvSpPr/>
          <p:nvPr/>
        </p:nvSpPr>
        <p:spPr>
          <a:xfrm>
            <a:off x="42600" y="1013045"/>
            <a:ext cx="3220185" cy="443443"/>
          </a:xfrm>
          <a:prstGeom prst="rect">
            <a:avLst/>
          </a:prstGeom>
          <a:solidFill>
            <a:srgbClr val="233E7A"/>
          </a:solidFill>
          <a:ln w="12700">
            <a:miter lim="400000"/>
          </a:ln>
        </p:spPr>
        <p:txBody>
          <a:bodyPr lIns="45719" rIns="45719"/>
          <a:lstStyle/>
          <a:p>
            <a:pPr/>
          </a:p>
        </p:txBody>
      </p:sp>
      <p:sp>
        <p:nvSpPr>
          <p:cNvPr id="351" name="TextBox 10"/>
          <p:cNvSpPr txBox="1"/>
          <p:nvPr/>
        </p:nvSpPr>
        <p:spPr>
          <a:xfrm>
            <a:off x="77689" y="997817"/>
            <a:ext cx="3220185" cy="405234"/>
          </a:xfrm>
          <a:prstGeom prst="rect">
            <a:avLst/>
          </a:prstGeom>
          <a:ln w="12700">
            <a:miter lim="400000"/>
          </a:ln>
          <a:extLst>
            <a:ext uri="{C572A759-6A51-4108-AA02-DFA0A04FC94B}">
              <ma14:wrappingTextBoxFlag xmlns:ma14="http://schemas.microsoft.com/office/mac/drawingml/2011/main" val="1"/>
            </a:ext>
          </a:extLst>
        </p:spPr>
        <p:txBody>
          <a:bodyPr lIns="33783" tIns="33783" rIns="33783" bIns="33783" anchor="ctr">
            <a:spAutoFit/>
          </a:bodyPr>
          <a:lstStyle>
            <a:lvl1pPr algn="ctr">
              <a:lnSpc>
                <a:spcPts val="2500"/>
              </a:lnSpc>
              <a:defRPr>
                <a:solidFill>
                  <a:srgbClr val="FFFFFF"/>
                </a:solidFill>
                <a:latin typeface="Avenir Heavy"/>
                <a:ea typeface="Avenir Heavy"/>
                <a:cs typeface="Avenir Heavy"/>
                <a:sym typeface="Avenir Heavy"/>
              </a:defRPr>
            </a:lvl1pPr>
          </a:lstStyle>
          <a:p>
            <a:pPr/>
            <a:r>
              <a:t>OSINT Tools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Freeform 2"/>
          <p:cNvSpPr/>
          <p:nvPr/>
        </p:nvSpPr>
        <p:spPr>
          <a:xfrm>
            <a:off x="0" y="0"/>
            <a:ext cx="9753600" cy="7391400"/>
          </a:xfrm>
          <a:prstGeom prst="rect">
            <a:avLst/>
          </a:prstGeom>
          <a:blipFill>
            <a:blip r:embed="rId2"/>
            <a:stretch>
              <a:fillRect/>
            </a:stretch>
          </a:blipFill>
          <a:ln w="12700">
            <a:miter lim="400000"/>
          </a:ln>
        </p:spPr>
        <p:txBody>
          <a:bodyPr lIns="45719" rIns="45719"/>
          <a:lstStyle/>
          <a:p>
            <a:pPr/>
          </a:p>
        </p:txBody>
      </p:sp>
      <p:grpSp>
        <p:nvGrpSpPr>
          <p:cNvPr id="358" name="Group 3"/>
          <p:cNvGrpSpPr/>
          <p:nvPr/>
        </p:nvGrpSpPr>
        <p:grpSpPr>
          <a:xfrm>
            <a:off x="146406" y="78893"/>
            <a:ext cx="9684885" cy="7083909"/>
            <a:chOff x="0" y="0"/>
            <a:chExt cx="9684884" cy="7083906"/>
          </a:xfrm>
        </p:grpSpPr>
        <p:sp>
          <p:nvSpPr>
            <p:cNvPr id="354" name="Freeform 4"/>
            <p:cNvSpPr/>
            <p:nvPr/>
          </p:nvSpPr>
          <p:spPr>
            <a:xfrm flipH="1" rot="10800000">
              <a:off x="7077758" y="0"/>
              <a:ext cx="2607127"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55" name="Freeform 5"/>
            <p:cNvSpPr/>
            <p:nvPr/>
          </p:nvSpPr>
          <p:spPr>
            <a:xfrm>
              <a:off x="3557706"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56" name="Freeform 7"/>
            <p:cNvSpPr/>
            <p:nvPr/>
          </p:nvSpPr>
          <p:spPr>
            <a:xfrm>
              <a:off x="0" y="6698947"/>
              <a:ext cx="1227196" cy="38496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pic>
          <p:nvPicPr>
            <p:cNvPr id="357" name="analyst_logo.png" descr="analyst_logo.png"/>
            <p:cNvPicPr>
              <a:picLocks noChangeAspect="1"/>
            </p:cNvPicPr>
            <p:nvPr/>
          </p:nvPicPr>
          <p:blipFill>
            <a:blip r:embed="rId6">
              <a:extLst/>
            </a:blip>
            <a:stretch>
              <a:fillRect/>
            </a:stretch>
          </p:blipFill>
          <p:spPr>
            <a:xfrm>
              <a:off x="277225" y="260412"/>
              <a:ext cx="2444074" cy="670433"/>
            </a:xfrm>
            <a:prstGeom prst="rect">
              <a:avLst/>
            </a:prstGeom>
            <a:ln w="12700" cap="flat">
              <a:noFill/>
              <a:miter lim="400000"/>
            </a:ln>
            <a:effectLst/>
          </p:spPr>
        </p:pic>
      </p:grpSp>
      <p:grpSp>
        <p:nvGrpSpPr>
          <p:cNvPr id="379" name="Diagram 33"/>
          <p:cNvGrpSpPr/>
          <p:nvPr/>
        </p:nvGrpSpPr>
        <p:grpSpPr>
          <a:xfrm>
            <a:off x="146405" y="1816543"/>
            <a:ext cx="9454793" cy="4714830"/>
            <a:chOff x="0" y="0"/>
            <a:chExt cx="9454792" cy="4714828"/>
          </a:xfrm>
        </p:grpSpPr>
        <p:grpSp>
          <p:nvGrpSpPr>
            <p:cNvPr id="361" name="Group"/>
            <p:cNvGrpSpPr/>
            <p:nvPr/>
          </p:nvGrpSpPr>
          <p:grpSpPr>
            <a:xfrm>
              <a:off x="0" y="0"/>
              <a:ext cx="9454793" cy="505440"/>
              <a:chOff x="0" y="0"/>
              <a:chExt cx="9454792" cy="505439"/>
            </a:xfrm>
          </p:grpSpPr>
          <p:sp>
            <p:nvSpPr>
              <p:cNvPr id="359" name="Rounded Rectangle"/>
              <p:cNvSpPr/>
              <p:nvPr/>
            </p:nvSpPr>
            <p:spPr>
              <a:xfrm>
                <a:off x="0" y="0"/>
                <a:ext cx="9454793" cy="505440"/>
              </a:xfrm>
              <a:prstGeom prst="roundRect">
                <a:avLst>
                  <a:gd name="adj" fmla="val 16667"/>
                </a:avLst>
              </a:prstGeom>
              <a:solidFill>
                <a:srgbClr val="1F497D"/>
              </a:solidFill>
              <a:ln w="25400" cap="flat">
                <a:solidFill>
                  <a:srgbClr val="EEECE1"/>
                </a:solidFill>
                <a:prstDash val="solid"/>
                <a:round/>
              </a:ln>
              <a:effectLst/>
            </p:spPr>
            <p:txBody>
              <a:bodyPr wrap="square" lIns="45719" tIns="45719" rIns="45719" bIns="45719" numCol="1" anchor="ctr">
                <a:noAutofit/>
              </a:bodyPr>
              <a:lstStyle/>
              <a:p>
                <a:pPr defTabSz="889000">
                  <a:lnSpc>
                    <a:spcPct val="90000"/>
                  </a:lnSpc>
                  <a:spcBef>
                    <a:spcPts val="700"/>
                  </a:spcBef>
                  <a:defRPr sz="2000">
                    <a:solidFill>
                      <a:srgbClr val="FFFFFF"/>
                    </a:solidFill>
                  </a:defRPr>
                </a:pPr>
              </a:p>
            </p:txBody>
          </p:sp>
          <p:sp>
            <p:nvSpPr>
              <p:cNvPr id="360" name="Real-Time Data Collection:"/>
              <p:cNvSpPr txBox="1"/>
              <p:nvPr/>
            </p:nvSpPr>
            <p:spPr>
              <a:xfrm>
                <a:off x="24673" y="52149"/>
                <a:ext cx="9405447" cy="4011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ctr">
                <a:spAutoFit/>
              </a:bodyPr>
              <a:lstStyle/>
              <a:p>
                <a:pPr defTabSz="889000">
                  <a:lnSpc>
                    <a:spcPct val="90000"/>
                  </a:lnSpc>
                  <a:spcBef>
                    <a:spcPts val="800"/>
                  </a:spcBef>
                  <a:defRPr b="1" sz="2000">
                    <a:solidFill>
                      <a:srgbClr val="FFFFFF"/>
                    </a:solidFill>
                  </a:defRPr>
                </a:pPr>
                <a:r>
                  <a:t>Real-Time Data Collection</a:t>
                </a:r>
                <a:r>
                  <a:rPr b="0"/>
                  <a:t>:</a:t>
                </a:r>
              </a:p>
            </p:txBody>
          </p:sp>
        </p:grpSp>
        <p:sp>
          <p:nvSpPr>
            <p:cNvPr id="362" name="Automatically scan and categorise data from multiple online sources via Machine Learning."/>
            <p:cNvSpPr txBox="1"/>
            <p:nvPr/>
          </p:nvSpPr>
          <p:spPr>
            <a:xfrm>
              <a:off x="277330" y="505439"/>
              <a:ext cx="9072307" cy="2873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2859" tIns="22859" rIns="22859" bIns="22859" numCol="1" anchor="t">
              <a:spAutoFit/>
            </a:bodyPr>
            <a:lstStyle/>
            <a:p>
              <a:pPr lvl="1" marL="171450" indent="-171450" defTabSz="800100">
                <a:lnSpc>
                  <a:spcPct val="90000"/>
                </a:lnSpc>
                <a:spcBef>
                  <a:spcPts val="400"/>
                </a:spcBef>
                <a:buSzPct val="100000"/>
                <a:buChar char="•"/>
              </a:pPr>
              <a:r>
                <a:t>Automatically scan and categorise data from multiple online sources via Machine Learning. </a:t>
              </a:r>
            </a:p>
          </p:txBody>
        </p:sp>
        <p:grpSp>
          <p:nvGrpSpPr>
            <p:cNvPr id="365" name="Group"/>
            <p:cNvGrpSpPr/>
            <p:nvPr/>
          </p:nvGrpSpPr>
          <p:grpSpPr>
            <a:xfrm>
              <a:off x="0" y="952560"/>
              <a:ext cx="9454793" cy="505441"/>
              <a:chOff x="0" y="0"/>
              <a:chExt cx="9454792" cy="505439"/>
            </a:xfrm>
          </p:grpSpPr>
          <p:sp>
            <p:nvSpPr>
              <p:cNvPr id="363" name="Rounded Rectangle"/>
              <p:cNvSpPr/>
              <p:nvPr/>
            </p:nvSpPr>
            <p:spPr>
              <a:xfrm>
                <a:off x="0" y="0"/>
                <a:ext cx="9454793" cy="505440"/>
              </a:xfrm>
              <a:prstGeom prst="roundRect">
                <a:avLst>
                  <a:gd name="adj" fmla="val 16667"/>
                </a:avLst>
              </a:prstGeom>
              <a:solidFill>
                <a:srgbClr val="1F497D"/>
              </a:solidFill>
              <a:ln w="25400" cap="flat">
                <a:solidFill>
                  <a:srgbClr val="EEECE1"/>
                </a:solidFill>
                <a:prstDash val="solid"/>
                <a:round/>
              </a:ln>
              <a:effectLst/>
            </p:spPr>
            <p:txBody>
              <a:bodyPr wrap="square" lIns="45719" tIns="45719" rIns="45719" bIns="45719" numCol="1" anchor="ctr">
                <a:noAutofit/>
              </a:bodyPr>
              <a:lstStyle/>
              <a:p>
                <a:pPr defTabSz="889000">
                  <a:lnSpc>
                    <a:spcPct val="90000"/>
                  </a:lnSpc>
                  <a:spcBef>
                    <a:spcPts val="700"/>
                  </a:spcBef>
                  <a:defRPr sz="2000">
                    <a:solidFill>
                      <a:srgbClr val="FFFFFF"/>
                    </a:solidFill>
                  </a:defRPr>
                </a:pPr>
              </a:p>
            </p:txBody>
          </p:sp>
          <p:sp>
            <p:nvSpPr>
              <p:cNvPr id="364" name="Natural Language Processing (NLP):"/>
              <p:cNvSpPr txBox="1"/>
              <p:nvPr/>
            </p:nvSpPr>
            <p:spPr>
              <a:xfrm>
                <a:off x="24673" y="52149"/>
                <a:ext cx="9405447" cy="4011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ctr">
                <a:spAutoFit/>
              </a:bodyPr>
              <a:lstStyle/>
              <a:p>
                <a:pPr defTabSz="889000">
                  <a:lnSpc>
                    <a:spcPct val="90000"/>
                  </a:lnSpc>
                  <a:spcBef>
                    <a:spcPts val="800"/>
                  </a:spcBef>
                  <a:defRPr b="1" sz="2000">
                    <a:solidFill>
                      <a:srgbClr val="FFFFFF"/>
                    </a:solidFill>
                  </a:defRPr>
                </a:pPr>
                <a:r>
                  <a:t>Natural Language Processing (NLP)</a:t>
                </a:r>
                <a:r>
                  <a:rPr b="0"/>
                  <a:t>:</a:t>
                </a:r>
              </a:p>
            </p:txBody>
          </p:sp>
        </p:grpSp>
        <p:sp>
          <p:nvSpPr>
            <p:cNvPr id="366" name="Process and analyse unstructured text data to understand context, sentiment, and key entities."/>
            <p:cNvSpPr txBox="1"/>
            <p:nvPr/>
          </p:nvSpPr>
          <p:spPr>
            <a:xfrm>
              <a:off x="277330" y="1458000"/>
              <a:ext cx="9072307" cy="2873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2859" tIns="22859" rIns="22859" bIns="22859" numCol="1" anchor="t">
              <a:spAutoFit/>
            </a:bodyPr>
            <a:lstStyle/>
            <a:p>
              <a:pPr lvl="1" marL="171450" indent="-171450" defTabSz="800100">
                <a:lnSpc>
                  <a:spcPct val="90000"/>
                </a:lnSpc>
                <a:spcBef>
                  <a:spcPts val="400"/>
                </a:spcBef>
                <a:buSzPct val="100000"/>
                <a:buChar char="•"/>
              </a:pPr>
              <a:r>
                <a:t> Process and analyse unstructured text data to understand context, sentiment, and key entities. </a:t>
              </a:r>
            </a:p>
          </p:txBody>
        </p:sp>
        <p:grpSp>
          <p:nvGrpSpPr>
            <p:cNvPr id="369" name="Group"/>
            <p:cNvGrpSpPr/>
            <p:nvPr/>
          </p:nvGrpSpPr>
          <p:grpSpPr>
            <a:xfrm>
              <a:off x="0" y="1905120"/>
              <a:ext cx="9454793" cy="505440"/>
              <a:chOff x="0" y="0"/>
              <a:chExt cx="9454792" cy="505439"/>
            </a:xfrm>
          </p:grpSpPr>
          <p:sp>
            <p:nvSpPr>
              <p:cNvPr id="367" name="Rounded Rectangle"/>
              <p:cNvSpPr/>
              <p:nvPr/>
            </p:nvSpPr>
            <p:spPr>
              <a:xfrm>
                <a:off x="0" y="0"/>
                <a:ext cx="9454793" cy="505440"/>
              </a:xfrm>
              <a:prstGeom prst="roundRect">
                <a:avLst>
                  <a:gd name="adj" fmla="val 16667"/>
                </a:avLst>
              </a:prstGeom>
              <a:solidFill>
                <a:srgbClr val="1F497D"/>
              </a:solidFill>
              <a:ln w="25400" cap="flat">
                <a:solidFill>
                  <a:srgbClr val="EEECE1"/>
                </a:solidFill>
                <a:prstDash val="solid"/>
                <a:round/>
              </a:ln>
              <a:effectLst/>
            </p:spPr>
            <p:txBody>
              <a:bodyPr wrap="square" lIns="45719" tIns="45719" rIns="45719" bIns="45719" numCol="1" anchor="ctr">
                <a:noAutofit/>
              </a:bodyPr>
              <a:lstStyle/>
              <a:p>
                <a:pPr defTabSz="889000">
                  <a:lnSpc>
                    <a:spcPct val="90000"/>
                  </a:lnSpc>
                  <a:spcBef>
                    <a:spcPts val="700"/>
                  </a:spcBef>
                  <a:defRPr sz="2000">
                    <a:solidFill>
                      <a:srgbClr val="FFFFFF"/>
                    </a:solidFill>
                  </a:defRPr>
                </a:pPr>
              </a:p>
            </p:txBody>
          </p:sp>
          <p:sp>
            <p:nvSpPr>
              <p:cNvPr id="368" name="Sentiment Analysis:"/>
              <p:cNvSpPr txBox="1"/>
              <p:nvPr/>
            </p:nvSpPr>
            <p:spPr>
              <a:xfrm>
                <a:off x="24673" y="52149"/>
                <a:ext cx="9405447" cy="4011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ctr">
                <a:spAutoFit/>
              </a:bodyPr>
              <a:lstStyle/>
              <a:p>
                <a:pPr defTabSz="889000">
                  <a:lnSpc>
                    <a:spcPct val="90000"/>
                  </a:lnSpc>
                  <a:spcBef>
                    <a:spcPts val="800"/>
                  </a:spcBef>
                  <a:defRPr b="1" sz="2000">
                    <a:solidFill>
                      <a:srgbClr val="FFFFFF"/>
                    </a:solidFill>
                  </a:defRPr>
                </a:pPr>
                <a:r>
                  <a:t>Sentiment Analysis</a:t>
                </a:r>
                <a:r>
                  <a:rPr b="0"/>
                  <a:t>:</a:t>
                </a:r>
              </a:p>
            </p:txBody>
          </p:sp>
        </p:grpSp>
        <p:sp>
          <p:nvSpPr>
            <p:cNvPr id="370" name="Measure the tone of discussions (positive, negative, neutral) to gauge public opinion and sentiment."/>
            <p:cNvSpPr txBox="1"/>
            <p:nvPr/>
          </p:nvSpPr>
          <p:spPr>
            <a:xfrm>
              <a:off x="277330" y="2410560"/>
              <a:ext cx="9072307" cy="5553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2859" tIns="22859" rIns="22859" bIns="22859" numCol="1" anchor="t">
              <a:spAutoFit/>
            </a:bodyPr>
            <a:lstStyle/>
            <a:p>
              <a:pPr lvl="1" marL="171450" indent="-171450" defTabSz="800100">
                <a:lnSpc>
                  <a:spcPct val="90000"/>
                </a:lnSpc>
                <a:spcBef>
                  <a:spcPts val="400"/>
                </a:spcBef>
                <a:buSzPct val="100000"/>
                <a:buChar char="•"/>
              </a:pPr>
              <a:r>
                <a:t>Measure the tone of discussions (positive, negative, neutral) to gauge public opinion and sentiment. </a:t>
              </a:r>
            </a:p>
          </p:txBody>
        </p:sp>
        <p:grpSp>
          <p:nvGrpSpPr>
            <p:cNvPr id="373" name="Group"/>
            <p:cNvGrpSpPr/>
            <p:nvPr/>
          </p:nvGrpSpPr>
          <p:grpSpPr>
            <a:xfrm>
              <a:off x="0" y="2969460"/>
              <a:ext cx="9454793" cy="505441"/>
              <a:chOff x="0" y="0"/>
              <a:chExt cx="9454792" cy="505439"/>
            </a:xfrm>
          </p:grpSpPr>
          <p:sp>
            <p:nvSpPr>
              <p:cNvPr id="371" name="Rounded Rectangle"/>
              <p:cNvSpPr/>
              <p:nvPr/>
            </p:nvSpPr>
            <p:spPr>
              <a:xfrm>
                <a:off x="0" y="0"/>
                <a:ext cx="9454793" cy="505440"/>
              </a:xfrm>
              <a:prstGeom prst="roundRect">
                <a:avLst>
                  <a:gd name="adj" fmla="val 16667"/>
                </a:avLst>
              </a:prstGeom>
              <a:solidFill>
                <a:srgbClr val="1F497D"/>
              </a:solidFill>
              <a:ln w="25400" cap="flat">
                <a:solidFill>
                  <a:srgbClr val="EEECE1"/>
                </a:solidFill>
                <a:prstDash val="solid"/>
                <a:round/>
              </a:ln>
              <a:effectLst/>
            </p:spPr>
            <p:txBody>
              <a:bodyPr wrap="square" lIns="45719" tIns="45719" rIns="45719" bIns="45719" numCol="1" anchor="ctr">
                <a:noAutofit/>
              </a:bodyPr>
              <a:lstStyle/>
              <a:p>
                <a:pPr defTabSz="889000">
                  <a:lnSpc>
                    <a:spcPct val="90000"/>
                  </a:lnSpc>
                  <a:spcBef>
                    <a:spcPts val="700"/>
                  </a:spcBef>
                  <a:defRPr sz="2000">
                    <a:solidFill>
                      <a:srgbClr val="FFFFFF"/>
                    </a:solidFill>
                  </a:defRPr>
                </a:pPr>
              </a:p>
            </p:txBody>
          </p:sp>
          <p:sp>
            <p:nvSpPr>
              <p:cNvPr id="372" name="Geospatial Analysis:"/>
              <p:cNvSpPr txBox="1"/>
              <p:nvPr/>
            </p:nvSpPr>
            <p:spPr>
              <a:xfrm>
                <a:off x="24673" y="52149"/>
                <a:ext cx="9405447" cy="4011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ctr">
                <a:spAutoFit/>
              </a:bodyPr>
              <a:lstStyle/>
              <a:p>
                <a:pPr defTabSz="889000">
                  <a:lnSpc>
                    <a:spcPct val="90000"/>
                  </a:lnSpc>
                  <a:spcBef>
                    <a:spcPts val="800"/>
                  </a:spcBef>
                  <a:defRPr b="1" sz="2000">
                    <a:solidFill>
                      <a:srgbClr val="FFFFFF"/>
                    </a:solidFill>
                  </a:defRPr>
                </a:pPr>
                <a:r>
                  <a:t>Geospatial Analysis</a:t>
                </a:r>
                <a:r>
                  <a:rPr b="0"/>
                  <a:t>:</a:t>
                </a:r>
              </a:p>
            </p:txBody>
          </p:sp>
        </p:grpSp>
        <p:sp>
          <p:nvSpPr>
            <p:cNvPr id="374" name="Map data to specific locations to understand regional trends or threats."/>
            <p:cNvSpPr txBox="1"/>
            <p:nvPr/>
          </p:nvSpPr>
          <p:spPr>
            <a:xfrm>
              <a:off x="277330" y="3474900"/>
              <a:ext cx="9072307" cy="2873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2859" tIns="22859" rIns="22859" bIns="22859" numCol="1" anchor="t">
              <a:spAutoFit/>
            </a:bodyPr>
            <a:lstStyle/>
            <a:p>
              <a:pPr lvl="1" marL="171450" indent="-171450" defTabSz="800100">
                <a:lnSpc>
                  <a:spcPct val="90000"/>
                </a:lnSpc>
                <a:spcBef>
                  <a:spcPts val="400"/>
                </a:spcBef>
                <a:buSzPct val="100000"/>
                <a:buChar char="•"/>
              </a:pPr>
              <a:r>
                <a:t>Map data to specific locations to understand regional trends or threats. </a:t>
              </a:r>
            </a:p>
          </p:txBody>
        </p:sp>
        <p:grpSp>
          <p:nvGrpSpPr>
            <p:cNvPr id="377" name="Group"/>
            <p:cNvGrpSpPr/>
            <p:nvPr/>
          </p:nvGrpSpPr>
          <p:grpSpPr>
            <a:xfrm>
              <a:off x="0" y="3951083"/>
              <a:ext cx="9454793" cy="505441"/>
              <a:chOff x="0" y="0"/>
              <a:chExt cx="9454792" cy="505439"/>
            </a:xfrm>
          </p:grpSpPr>
          <p:sp>
            <p:nvSpPr>
              <p:cNvPr id="375" name="Rounded Rectangle"/>
              <p:cNvSpPr/>
              <p:nvPr/>
            </p:nvSpPr>
            <p:spPr>
              <a:xfrm>
                <a:off x="0" y="0"/>
                <a:ext cx="9454793" cy="505440"/>
              </a:xfrm>
              <a:prstGeom prst="roundRect">
                <a:avLst>
                  <a:gd name="adj" fmla="val 16667"/>
                </a:avLst>
              </a:prstGeom>
              <a:solidFill>
                <a:srgbClr val="1F497D"/>
              </a:solidFill>
              <a:ln w="25400" cap="flat">
                <a:solidFill>
                  <a:srgbClr val="EEECE1"/>
                </a:solidFill>
                <a:prstDash val="solid"/>
                <a:round/>
              </a:ln>
              <a:effectLst/>
            </p:spPr>
            <p:txBody>
              <a:bodyPr wrap="square" lIns="45719" tIns="45719" rIns="45719" bIns="45719" numCol="1" anchor="ctr">
                <a:noAutofit/>
              </a:bodyPr>
              <a:lstStyle/>
              <a:p>
                <a:pPr defTabSz="889000">
                  <a:lnSpc>
                    <a:spcPct val="90000"/>
                  </a:lnSpc>
                  <a:spcBef>
                    <a:spcPts val="700"/>
                  </a:spcBef>
                  <a:defRPr sz="2000">
                    <a:solidFill>
                      <a:srgbClr val="FFFFFF"/>
                    </a:solidFill>
                  </a:defRPr>
                </a:pPr>
              </a:p>
            </p:txBody>
          </p:sp>
          <p:sp>
            <p:nvSpPr>
              <p:cNvPr id="376" name="Advanced Search and Filtering:"/>
              <p:cNvSpPr txBox="1"/>
              <p:nvPr/>
            </p:nvSpPr>
            <p:spPr>
              <a:xfrm>
                <a:off x="24673" y="52149"/>
                <a:ext cx="9405447" cy="4011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ctr">
                <a:spAutoFit/>
              </a:bodyPr>
              <a:lstStyle/>
              <a:p>
                <a:pPr defTabSz="889000">
                  <a:lnSpc>
                    <a:spcPct val="90000"/>
                  </a:lnSpc>
                  <a:spcBef>
                    <a:spcPts val="800"/>
                  </a:spcBef>
                  <a:defRPr b="1" sz="2000">
                    <a:solidFill>
                      <a:srgbClr val="FFFFFF"/>
                    </a:solidFill>
                  </a:defRPr>
                </a:pPr>
                <a:r>
                  <a:t>Advanced Search and Filtering</a:t>
                </a:r>
                <a:r>
                  <a:rPr b="0"/>
                  <a:t>:</a:t>
                </a:r>
              </a:p>
            </p:txBody>
          </p:sp>
        </p:grpSp>
        <p:sp>
          <p:nvSpPr>
            <p:cNvPr id="378" name="Help users sift through massive amounts of data to identify the most relevant information."/>
            <p:cNvSpPr txBox="1"/>
            <p:nvPr/>
          </p:nvSpPr>
          <p:spPr>
            <a:xfrm>
              <a:off x="277330" y="4427461"/>
              <a:ext cx="9072307" cy="2873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2859" tIns="22859" rIns="22859" bIns="22859" numCol="1" anchor="t">
              <a:spAutoFit/>
            </a:bodyPr>
            <a:lstStyle/>
            <a:p>
              <a:pPr lvl="1" marL="171450" indent="-171450" defTabSz="800100">
                <a:lnSpc>
                  <a:spcPct val="90000"/>
                </a:lnSpc>
                <a:spcBef>
                  <a:spcPts val="400"/>
                </a:spcBef>
                <a:buSzPct val="100000"/>
                <a:buChar char="•"/>
              </a:pPr>
              <a:r>
                <a:t>Help users sift through massive amounts of data to identify the most relevant information. </a:t>
              </a:r>
            </a:p>
          </p:txBody>
        </p:sp>
      </p:grpSp>
      <p:grpSp>
        <p:nvGrpSpPr>
          <p:cNvPr id="389" name="Group 12"/>
          <p:cNvGrpSpPr/>
          <p:nvPr/>
        </p:nvGrpSpPr>
        <p:grpSpPr>
          <a:xfrm>
            <a:off x="8973" y="6569225"/>
            <a:ext cx="9753601" cy="754911"/>
            <a:chOff x="0" y="0"/>
            <a:chExt cx="9753600" cy="754910"/>
          </a:xfrm>
        </p:grpSpPr>
        <p:sp>
          <p:nvSpPr>
            <p:cNvPr id="380" name="Freeform 14"/>
            <p:cNvSpPr/>
            <p:nvPr/>
          </p:nvSpPr>
          <p:spPr>
            <a:xfrm>
              <a:off x="0" y="-1"/>
              <a:ext cx="9753601"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381" name="Freeform 16"/>
            <p:cNvSpPr/>
            <p:nvPr/>
          </p:nvSpPr>
          <p:spPr>
            <a:xfrm>
              <a:off x="68716" y="229223"/>
              <a:ext cx="1227196"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82" name="Freeform 17"/>
            <p:cNvSpPr/>
            <p:nvPr/>
          </p:nvSpPr>
          <p:spPr>
            <a:xfrm>
              <a:off x="7946913" y="155185"/>
              <a:ext cx="1601568"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83" name="Freeform 19"/>
            <p:cNvSpPr/>
            <p:nvPr/>
          </p:nvSpPr>
          <p:spPr>
            <a:xfrm>
              <a:off x="1311160" y="-1"/>
              <a:ext cx="6590506"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384" name="Freeform 21"/>
            <p:cNvSpPr/>
            <p:nvPr/>
          </p:nvSpPr>
          <p:spPr>
            <a:xfrm>
              <a:off x="7112657" y="0"/>
              <a:ext cx="797983"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85" name="Freeform 22"/>
            <p:cNvSpPr/>
            <p:nvPr/>
          </p:nvSpPr>
          <p:spPr>
            <a:xfrm>
              <a:off x="1326812" y="93198"/>
              <a:ext cx="1035296"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86" name="Freeform 23"/>
            <p:cNvSpPr/>
            <p:nvPr/>
          </p:nvSpPr>
          <p:spPr>
            <a:xfrm>
              <a:off x="2362107" y="229223"/>
              <a:ext cx="2011318"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87" name="Freeform 24"/>
            <p:cNvSpPr/>
            <p:nvPr/>
          </p:nvSpPr>
          <p:spPr>
            <a:xfrm>
              <a:off x="4430574" y="52480"/>
              <a:ext cx="1191819"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88" name="Freeform 25"/>
            <p:cNvSpPr/>
            <p:nvPr/>
          </p:nvSpPr>
          <p:spPr>
            <a:xfrm>
              <a:off x="5650967" y="212081"/>
              <a:ext cx="1410646"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sp>
        <p:nvSpPr>
          <p:cNvPr id="390" name="TextBox 38"/>
          <p:cNvSpPr txBox="1"/>
          <p:nvPr/>
        </p:nvSpPr>
        <p:spPr>
          <a:xfrm>
            <a:off x="3736726" y="1205551"/>
            <a:ext cx="5403961" cy="3924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066800">
              <a:lnSpc>
                <a:spcPct val="90000"/>
              </a:lnSpc>
              <a:spcBef>
                <a:spcPts val="1000"/>
              </a:spcBef>
              <a:defRPr b="1" sz="2400">
                <a:solidFill>
                  <a:srgbClr val="233E7A"/>
                </a:solidFill>
              </a:defRPr>
            </a:lvl1pPr>
          </a:lstStyle>
          <a:p>
            <a:pPr/>
            <a:r>
              <a:t>Features of AI-Driven monitoring tools </a:t>
            </a:r>
          </a:p>
        </p:txBody>
      </p:sp>
      <p:sp>
        <p:nvSpPr>
          <p:cNvPr id="391" name="Freeform 9"/>
          <p:cNvSpPr/>
          <p:nvPr/>
        </p:nvSpPr>
        <p:spPr>
          <a:xfrm>
            <a:off x="42600" y="1013045"/>
            <a:ext cx="3220185" cy="443443"/>
          </a:xfrm>
          <a:prstGeom prst="rect">
            <a:avLst/>
          </a:prstGeom>
          <a:solidFill>
            <a:srgbClr val="233E7A"/>
          </a:solidFill>
          <a:ln w="12700">
            <a:miter lim="400000"/>
          </a:ln>
        </p:spPr>
        <p:txBody>
          <a:bodyPr lIns="45719" rIns="45719"/>
          <a:lstStyle/>
          <a:p>
            <a:pPr/>
          </a:p>
        </p:txBody>
      </p:sp>
      <p:sp>
        <p:nvSpPr>
          <p:cNvPr id="392" name="TextBox 10"/>
          <p:cNvSpPr txBox="1"/>
          <p:nvPr/>
        </p:nvSpPr>
        <p:spPr>
          <a:xfrm>
            <a:off x="77689" y="997817"/>
            <a:ext cx="3220185" cy="405234"/>
          </a:xfrm>
          <a:prstGeom prst="rect">
            <a:avLst/>
          </a:prstGeom>
          <a:ln w="12700">
            <a:miter lim="400000"/>
          </a:ln>
          <a:extLst>
            <a:ext uri="{C572A759-6A51-4108-AA02-DFA0A04FC94B}">
              <ma14:wrappingTextBoxFlag xmlns:ma14="http://schemas.microsoft.com/office/mac/drawingml/2011/main" val="1"/>
            </a:ext>
          </a:extLst>
        </p:spPr>
        <p:txBody>
          <a:bodyPr lIns="33783" tIns="33783" rIns="33783" bIns="33783" anchor="ctr">
            <a:spAutoFit/>
          </a:bodyPr>
          <a:lstStyle>
            <a:lvl1pPr algn="ctr">
              <a:lnSpc>
                <a:spcPts val="2500"/>
              </a:lnSpc>
              <a:defRPr>
                <a:solidFill>
                  <a:srgbClr val="FFFFFF"/>
                </a:solidFill>
                <a:latin typeface="Avenir Heavy"/>
                <a:ea typeface="Avenir Heavy"/>
                <a:cs typeface="Avenir Heavy"/>
                <a:sym typeface="Avenir Heavy"/>
              </a:defRPr>
            </a:lvl1pPr>
          </a:lstStyle>
          <a:p>
            <a:pPr/>
            <a:r>
              <a:t>OSINT Tools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Freeform 2"/>
          <p:cNvSpPr/>
          <p:nvPr/>
        </p:nvSpPr>
        <p:spPr>
          <a:xfrm>
            <a:off x="0" y="0"/>
            <a:ext cx="9753600" cy="7315200"/>
          </a:xfrm>
          <a:prstGeom prst="rect">
            <a:avLst/>
          </a:prstGeom>
          <a:blipFill>
            <a:blip r:embed="rId2"/>
            <a:stretch>
              <a:fillRect/>
            </a:stretch>
          </a:blipFill>
          <a:ln w="12700">
            <a:miter lim="400000"/>
          </a:ln>
        </p:spPr>
        <p:txBody>
          <a:bodyPr lIns="45719" rIns="45719"/>
          <a:lstStyle/>
          <a:p>
            <a:pPr/>
          </a:p>
        </p:txBody>
      </p:sp>
      <p:grpSp>
        <p:nvGrpSpPr>
          <p:cNvPr id="402" name="Group 3"/>
          <p:cNvGrpSpPr/>
          <p:nvPr/>
        </p:nvGrpSpPr>
        <p:grpSpPr>
          <a:xfrm>
            <a:off x="-1" y="33858"/>
            <a:ext cx="9753601" cy="7083909"/>
            <a:chOff x="0" y="0"/>
            <a:chExt cx="9753599" cy="7083906"/>
          </a:xfrm>
        </p:grpSpPr>
        <p:sp>
          <p:nvSpPr>
            <p:cNvPr id="395" name="Freeform 4"/>
            <p:cNvSpPr/>
            <p:nvPr/>
          </p:nvSpPr>
          <p:spPr>
            <a:xfrm flipH="1" rot="10800000">
              <a:off x="7146474" y="0"/>
              <a:ext cx="2607126"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96" name="Freeform 5"/>
            <p:cNvSpPr/>
            <p:nvPr/>
          </p:nvSpPr>
          <p:spPr>
            <a:xfrm>
              <a:off x="3626422"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97" name="Freeform 7"/>
            <p:cNvSpPr/>
            <p:nvPr/>
          </p:nvSpPr>
          <p:spPr>
            <a:xfrm>
              <a:off x="68716" y="6698947"/>
              <a:ext cx="1227196" cy="38496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grpSp>
          <p:nvGrpSpPr>
            <p:cNvPr id="400" name="Group 8"/>
            <p:cNvGrpSpPr/>
            <p:nvPr/>
          </p:nvGrpSpPr>
          <p:grpSpPr>
            <a:xfrm>
              <a:off x="0" y="1036442"/>
              <a:ext cx="3220184" cy="443444"/>
              <a:chOff x="0" y="0"/>
              <a:chExt cx="3220183" cy="443442"/>
            </a:xfrm>
          </p:grpSpPr>
          <p:sp>
            <p:nvSpPr>
              <p:cNvPr id="398" name="Freeform 9"/>
              <p:cNvSpPr/>
              <p:nvPr/>
            </p:nvSpPr>
            <p:spPr>
              <a:xfrm>
                <a:off x="0" y="0"/>
                <a:ext cx="3220184" cy="443443"/>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399" name="TextBox 10"/>
              <p:cNvSpPr txBox="1"/>
              <p:nvPr/>
            </p:nvSpPr>
            <p:spPr>
              <a:xfrm>
                <a:off x="0" y="7333"/>
                <a:ext cx="3220184" cy="405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3783" tIns="33783" rIns="33783" bIns="33783" numCol="1" anchor="ctr">
                <a:spAutoFit/>
              </a:bodyPr>
              <a:lstStyle>
                <a:lvl1pPr algn="ctr">
                  <a:lnSpc>
                    <a:spcPts val="2500"/>
                  </a:lnSpc>
                  <a:defRPr>
                    <a:solidFill>
                      <a:srgbClr val="FFFFFF"/>
                    </a:solidFill>
                    <a:latin typeface="Avenir Heavy"/>
                    <a:ea typeface="Avenir Heavy"/>
                    <a:cs typeface="Avenir Heavy"/>
                    <a:sym typeface="Avenir Heavy"/>
                  </a:defRPr>
                </a:lvl1pPr>
              </a:lstStyle>
              <a:p>
                <a:pPr/>
                <a:r>
                  <a:t>Example: HOZINT </a:t>
                </a:r>
              </a:p>
            </p:txBody>
          </p:sp>
        </p:grpSp>
        <p:pic>
          <p:nvPicPr>
            <p:cNvPr id="401" name="analyst_logo.png" descr="analyst_logo.png"/>
            <p:cNvPicPr>
              <a:picLocks noChangeAspect="1"/>
            </p:cNvPicPr>
            <p:nvPr/>
          </p:nvPicPr>
          <p:blipFill>
            <a:blip r:embed="rId6">
              <a:extLst/>
            </a:blip>
            <a:stretch>
              <a:fillRect/>
            </a:stretch>
          </p:blipFill>
          <p:spPr>
            <a:xfrm>
              <a:off x="423631" y="305447"/>
              <a:ext cx="2444074" cy="670433"/>
            </a:xfrm>
            <a:prstGeom prst="rect">
              <a:avLst/>
            </a:prstGeom>
            <a:ln w="12700" cap="flat">
              <a:noFill/>
              <a:miter lim="400000"/>
            </a:ln>
            <a:effectLst/>
          </p:spPr>
        </p:pic>
      </p:grpSp>
      <p:grpSp>
        <p:nvGrpSpPr>
          <p:cNvPr id="412" name="Group 12"/>
          <p:cNvGrpSpPr/>
          <p:nvPr/>
        </p:nvGrpSpPr>
        <p:grpSpPr>
          <a:xfrm>
            <a:off x="8973" y="6569225"/>
            <a:ext cx="9753601" cy="754911"/>
            <a:chOff x="0" y="0"/>
            <a:chExt cx="9753600" cy="754910"/>
          </a:xfrm>
        </p:grpSpPr>
        <p:sp>
          <p:nvSpPr>
            <p:cNvPr id="403" name="Freeform 14"/>
            <p:cNvSpPr/>
            <p:nvPr/>
          </p:nvSpPr>
          <p:spPr>
            <a:xfrm>
              <a:off x="0" y="-1"/>
              <a:ext cx="9753601"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404" name="Freeform 16"/>
            <p:cNvSpPr/>
            <p:nvPr/>
          </p:nvSpPr>
          <p:spPr>
            <a:xfrm>
              <a:off x="68716" y="229223"/>
              <a:ext cx="1227196"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05" name="Freeform 17"/>
            <p:cNvSpPr/>
            <p:nvPr/>
          </p:nvSpPr>
          <p:spPr>
            <a:xfrm>
              <a:off x="7946913" y="155185"/>
              <a:ext cx="1601568"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06" name="Freeform 19"/>
            <p:cNvSpPr/>
            <p:nvPr/>
          </p:nvSpPr>
          <p:spPr>
            <a:xfrm>
              <a:off x="1311160" y="-1"/>
              <a:ext cx="6590506"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407" name="Freeform 21"/>
            <p:cNvSpPr/>
            <p:nvPr/>
          </p:nvSpPr>
          <p:spPr>
            <a:xfrm>
              <a:off x="7112657" y="0"/>
              <a:ext cx="797983"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08" name="Freeform 22"/>
            <p:cNvSpPr/>
            <p:nvPr/>
          </p:nvSpPr>
          <p:spPr>
            <a:xfrm>
              <a:off x="1326812" y="93198"/>
              <a:ext cx="1035296"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09" name="Freeform 23"/>
            <p:cNvSpPr/>
            <p:nvPr/>
          </p:nvSpPr>
          <p:spPr>
            <a:xfrm>
              <a:off x="2362107" y="229223"/>
              <a:ext cx="2011318"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10" name="Freeform 24"/>
            <p:cNvSpPr/>
            <p:nvPr/>
          </p:nvSpPr>
          <p:spPr>
            <a:xfrm>
              <a:off x="4430574" y="52480"/>
              <a:ext cx="1191819"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11" name="Freeform 25"/>
            <p:cNvSpPr/>
            <p:nvPr/>
          </p:nvSpPr>
          <p:spPr>
            <a:xfrm>
              <a:off x="5650967" y="212081"/>
              <a:ext cx="1410646"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pic>
        <p:nvPicPr>
          <p:cNvPr id="413" name="Picture 25" descr="Picture 25"/>
          <p:cNvPicPr>
            <a:picLocks noChangeAspect="1"/>
          </p:cNvPicPr>
          <p:nvPr/>
        </p:nvPicPr>
        <p:blipFill>
          <a:blip r:embed="rId13">
            <a:extLst/>
          </a:blip>
          <a:stretch>
            <a:fillRect/>
          </a:stretch>
        </p:blipFill>
        <p:spPr>
          <a:xfrm>
            <a:off x="-22962" y="1687263"/>
            <a:ext cx="9753601" cy="4636287"/>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12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Freeform 2"/>
          <p:cNvSpPr/>
          <p:nvPr/>
        </p:nvSpPr>
        <p:spPr>
          <a:xfrm>
            <a:off x="0" y="0"/>
            <a:ext cx="9753600" cy="7315200"/>
          </a:xfrm>
          <a:prstGeom prst="rect">
            <a:avLst/>
          </a:prstGeom>
          <a:blipFill>
            <a:blip r:embed="rId2"/>
            <a:stretch>
              <a:fillRect/>
            </a:stretch>
          </a:blipFill>
          <a:ln w="12700">
            <a:miter lim="400000"/>
          </a:ln>
        </p:spPr>
        <p:txBody>
          <a:bodyPr lIns="45719" rIns="45719"/>
          <a:lstStyle/>
          <a:p>
            <a:pPr/>
          </a:p>
        </p:txBody>
      </p:sp>
      <p:grpSp>
        <p:nvGrpSpPr>
          <p:cNvPr id="423" name="Group 3"/>
          <p:cNvGrpSpPr/>
          <p:nvPr/>
        </p:nvGrpSpPr>
        <p:grpSpPr>
          <a:xfrm>
            <a:off x="-1" y="33858"/>
            <a:ext cx="9753601" cy="7083909"/>
            <a:chOff x="0" y="0"/>
            <a:chExt cx="9753599" cy="7083906"/>
          </a:xfrm>
        </p:grpSpPr>
        <p:sp>
          <p:nvSpPr>
            <p:cNvPr id="416" name="Freeform 4"/>
            <p:cNvSpPr/>
            <p:nvPr/>
          </p:nvSpPr>
          <p:spPr>
            <a:xfrm flipH="1" rot="10800000">
              <a:off x="7146474" y="0"/>
              <a:ext cx="2607126"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17" name="Freeform 5"/>
            <p:cNvSpPr/>
            <p:nvPr/>
          </p:nvSpPr>
          <p:spPr>
            <a:xfrm>
              <a:off x="3626422"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18" name="Freeform 7"/>
            <p:cNvSpPr/>
            <p:nvPr/>
          </p:nvSpPr>
          <p:spPr>
            <a:xfrm>
              <a:off x="68716" y="6698947"/>
              <a:ext cx="1227196" cy="38496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grpSp>
          <p:nvGrpSpPr>
            <p:cNvPr id="421" name="Group 8"/>
            <p:cNvGrpSpPr/>
            <p:nvPr/>
          </p:nvGrpSpPr>
          <p:grpSpPr>
            <a:xfrm>
              <a:off x="0" y="1036442"/>
              <a:ext cx="3220184" cy="443444"/>
              <a:chOff x="0" y="0"/>
              <a:chExt cx="3220183" cy="443442"/>
            </a:xfrm>
          </p:grpSpPr>
          <p:sp>
            <p:nvSpPr>
              <p:cNvPr id="419" name="Freeform 9"/>
              <p:cNvSpPr/>
              <p:nvPr/>
            </p:nvSpPr>
            <p:spPr>
              <a:xfrm>
                <a:off x="0" y="0"/>
                <a:ext cx="3220184" cy="443443"/>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420" name="TextBox 10"/>
              <p:cNvSpPr txBox="1"/>
              <p:nvPr/>
            </p:nvSpPr>
            <p:spPr>
              <a:xfrm>
                <a:off x="0" y="7333"/>
                <a:ext cx="3220184" cy="405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3783" tIns="33783" rIns="33783" bIns="33783" numCol="1" anchor="ctr">
                <a:spAutoFit/>
              </a:bodyPr>
              <a:lstStyle>
                <a:lvl1pPr algn="ctr">
                  <a:lnSpc>
                    <a:spcPts val="2500"/>
                  </a:lnSpc>
                  <a:defRPr>
                    <a:solidFill>
                      <a:srgbClr val="FFFFFF"/>
                    </a:solidFill>
                    <a:latin typeface="Avenir Heavy"/>
                    <a:ea typeface="Avenir Heavy"/>
                    <a:cs typeface="Avenir Heavy"/>
                    <a:sym typeface="Avenir Heavy"/>
                  </a:defRPr>
                </a:lvl1pPr>
              </a:lstStyle>
              <a:p>
                <a:pPr/>
                <a:r>
                  <a:t>Example: HOZINT </a:t>
                </a:r>
              </a:p>
            </p:txBody>
          </p:sp>
        </p:grpSp>
        <p:pic>
          <p:nvPicPr>
            <p:cNvPr id="422" name="analyst_logo.png" descr="analyst_logo.png"/>
            <p:cNvPicPr>
              <a:picLocks noChangeAspect="1"/>
            </p:cNvPicPr>
            <p:nvPr/>
          </p:nvPicPr>
          <p:blipFill>
            <a:blip r:embed="rId6">
              <a:extLst/>
            </a:blip>
            <a:stretch>
              <a:fillRect/>
            </a:stretch>
          </p:blipFill>
          <p:spPr>
            <a:xfrm>
              <a:off x="423631" y="305447"/>
              <a:ext cx="2444074" cy="670433"/>
            </a:xfrm>
            <a:prstGeom prst="rect">
              <a:avLst/>
            </a:prstGeom>
            <a:ln w="12700" cap="flat">
              <a:noFill/>
              <a:miter lim="400000"/>
            </a:ln>
            <a:effectLst/>
          </p:spPr>
        </p:pic>
      </p:grpSp>
      <p:grpSp>
        <p:nvGrpSpPr>
          <p:cNvPr id="433" name="Group 12"/>
          <p:cNvGrpSpPr/>
          <p:nvPr/>
        </p:nvGrpSpPr>
        <p:grpSpPr>
          <a:xfrm>
            <a:off x="8973" y="6569225"/>
            <a:ext cx="9753601" cy="754911"/>
            <a:chOff x="0" y="0"/>
            <a:chExt cx="9753600" cy="754910"/>
          </a:xfrm>
        </p:grpSpPr>
        <p:sp>
          <p:nvSpPr>
            <p:cNvPr id="424" name="Freeform 14"/>
            <p:cNvSpPr/>
            <p:nvPr/>
          </p:nvSpPr>
          <p:spPr>
            <a:xfrm>
              <a:off x="0" y="-1"/>
              <a:ext cx="9753601"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425" name="Freeform 16"/>
            <p:cNvSpPr/>
            <p:nvPr/>
          </p:nvSpPr>
          <p:spPr>
            <a:xfrm>
              <a:off x="68716" y="229223"/>
              <a:ext cx="1227196"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26" name="Freeform 17"/>
            <p:cNvSpPr/>
            <p:nvPr/>
          </p:nvSpPr>
          <p:spPr>
            <a:xfrm>
              <a:off x="7946913" y="155185"/>
              <a:ext cx="1601568"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27" name="Freeform 19"/>
            <p:cNvSpPr/>
            <p:nvPr/>
          </p:nvSpPr>
          <p:spPr>
            <a:xfrm>
              <a:off x="1311160" y="-1"/>
              <a:ext cx="6590506"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428" name="Freeform 21"/>
            <p:cNvSpPr/>
            <p:nvPr/>
          </p:nvSpPr>
          <p:spPr>
            <a:xfrm>
              <a:off x="7112657" y="0"/>
              <a:ext cx="797983"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29" name="Freeform 22"/>
            <p:cNvSpPr/>
            <p:nvPr/>
          </p:nvSpPr>
          <p:spPr>
            <a:xfrm>
              <a:off x="1326812" y="93198"/>
              <a:ext cx="1035296"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30" name="Freeform 23"/>
            <p:cNvSpPr/>
            <p:nvPr/>
          </p:nvSpPr>
          <p:spPr>
            <a:xfrm>
              <a:off x="2362107" y="229223"/>
              <a:ext cx="2011318"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31" name="Freeform 24"/>
            <p:cNvSpPr/>
            <p:nvPr/>
          </p:nvSpPr>
          <p:spPr>
            <a:xfrm>
              <a:off x="4430574" y="52480"/>
              <a:ext cx="1191819"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32" name="Freeform 25"/>
            <p:cNvSpPr/>
            <p:nvPr/>
          </p:nvSpPr>
          <p:spPr>
            <a:xfrm>
              <a:off x="5650967" y="212081"/>
              <a:ext cx="1410646"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pic>
        <p:nvPicPr>
          <p:cNvPr id="434" name="Picture 25" descr="Picture 25"/>
          <p:cNvPicPr>
            <a:picLocks noChangeAspect="1"/>
          </p:cNvPicPr>
          <p:nvPr/>
        </p:nvPicPr>
        <p:blipFill>
          <a:blip r:embed="rId13">
            <a:extLst/>
          </a:blip>
          <a:srcRect l="0" t="0" r="86478" b="41066"/>
          <a:stretch>
            <a:fillRect/>
          </a:stretch>
        </p:blipFill>
        <p:spPr>
          <a:xfrm>
            <a:off x="356802" y="1778282"/>
            <a:ext cx="2072567" cy="4293755"/>
          </a:xfrm>
          <a:prstGeom prst="rect">
            <a:avLst/>
          </a:prstGeom>
          <a:ln w="12700">
            <a:miter lim="400000"/>
          </a:ln>
        </p:spPr>
      </p:pic>
      <p:pic>
        <p:nvPicPr>
          <p:cNvPr id="435" name="Picture 10" descr="Picture 10"/>
          <p:cNvPicPr>
            <a:picLocks noChangeAspect="1"/>
          </p:cNvPicPr>
          <p:nvPr/>
        </p:nvPicPr>
        <p:blipFill>
          <a:blip r:embed="rId14">
            <a:extLst/>
          </a:blip>
          <a:stretch>
            <a:fillRect/>
          </a:stretch>
        </p:blipFill>
        <p:spPr>
          <a:xfrm>
            <a:off x="4111168" y="2018894"/>
            <a:ext cx="2903473" cy="3314988"/>
          </a:xfrm>
          <a:prstGeom prst="rect">
            <a:avLst/>
          </a:prstGeom>
          <a:ln w="12700">
            <a:miter lim="400000"/>
          </a:ln>
        </p:spPr>
      </p:pic>
      <p:sp>
        <p:nvSpPr>
          <p:cNvPr id="436" name="Rectangle: Rounded Corners 26"/>
          <p:cNvSpPr/>
          <p:nvPr/>
        </p:nvSpPr>
        <p:spPr>
          <a:xfrm>
            <a:off x="383460" y="4109670"/>
            <a:ext cx="2045910" cy="309930"/>
          </a:xfrm>
          <a:prstGeom prst="roundRect">
            <a:avLst>
              <a:gd name="adj" fmla="val 16667"/>
            </a:avLst>
          </a:prstGeom>
          <a:ln w="38100">
            <a:solidFill>
              <a:srgbClr val="FF0000"/>
            </a:solidFill>
          </a:ln>
        </p:spPr>
        <p:txBody>
          <a:bodyPr lIns="45719" rIns="45719" anchor="ctr"/>
          <a:lstStyle/>
          <a:p>
            <a:pPr algn="ctr">
              <a:defRPr>
                <a:solidFill>
                  <a:schemeClr val="accent2"/>
                </a:solidFill>
              </a:defRPr>
            </a:p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12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Freeform 2"/>
          <p:cNvSpPr/>
          <p:nvPr/>
        </p:nvSpPr>
        <p:spPr>
          <a:xfrm>
            <a:off x="0" y="0"/>
            <a:ext cx="9753600" cy="7315200"/>
          </a:xfrm>
          <a:prstGeom prst="rect">
            <a:avLst/>
          </a:prstGeom>
          <a:blipFill>
            <a:blip r:embed="rId2"/>
            <a:stretch>
              <a:fillRect/>
            </a:stretch>
          </a:blipFill>
          <a:ln w="12700">
            <a:miter lim="400000"/>
          </a:ln>
        </p:spPr>
        <p:txBody>
          <a:bodyPr lIns="45719" rIns="45719"/>
          <a:lstStyle/>
          <a:p>
            <a:pPr/>
          </a:p>
        </p:txBody>
      </p:sp>
      <p:grpSp>
        <p:nvGrpSpPr>
          <p:cNvPr id="446" name="Group 3"/>
          <p:cNvGrpSpPr/>
          <p:nvPr/>
        </p:nvGrpSpPr>
        <p:grpSpPr>
          <a:xfrm>
            <a:off x="-1" y="33858"/>
            <a:ext cx="9753601" cy="7083909"/>
            <a:chOff x="0" y="0"/>
            <a:chExt cx="9753599" cy="7083906"/>
          </a:xfrm>
        </p:grpSpPr>
        <p:sp>
          <p:nvSpPr>
            <p:cNvPr id="439" name="Freeform 4"/>
            <p:cNvSpPr/>
            <p:nvPr/>
          </p:nvSpPr>
          <p:spPr>
            <a:xfrm flipH="1" rot="10800000">
              <a:off x="7146474" y="0"/>
              <a:ext cx="2607126"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40" name="Freeform 5"/>
            <p:cNvSpPr/>
            <p:nvPr/>
          </p:nvSpPr>
          <p:spPr>
            <a:xfrm>
              <a:off x="3626422"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41" name="Freeform 7"/>
            <p:cNvSpPr/>
            <p:nvPr/>
          </p:nvSpPr>
          <p:spPr>
            <a:xfrm>
              <a:off x="68716" y="6698947"/>
              <a:ext cx="1227196" cy="38496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grpSp>
          <p:nvGrpSpPr>
            <p:cNvPr id="444" name="Group 8"/>
            <p:cNvGrpSpPr/>
            <p:nvPr/>
          </p:nvGrpSpPr>
          <p:grpSpPr>
            <a:xfrm>
              <a:off x="0" y="1036442"/>
              <a:ext cx="3220184" cy="443444"/>
              <a:chOff x="0" y="0"/>
              <a:chExt cx="3220183" cy="443442"/>
            </a:xfrm>
          </p:grpSpPr>
          <p:sp>
            <p:nvSpPr>
              <p:cNvPr id="442" name="Freeform 9"/>
              <p:cNvSpPr/>
              <p:nvPr/>
            </p:nvSpPr>
            <p:spPr>
              <a:xfrm>
                <a:off x="0" y="0"/>
                <a:ext cx="3220184" cy="443443"/>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443" name="TextBox 10"/>
              <p:cNvSpPr txBox="1"/>
              <p:nvPr/>
            </p:nvSpPr>
            <p:spPr>
              <a:xfrm>
                <a:off x="0" y="7333"/>
                <a:ext cx="3220184" cy="405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3783" tIns="33783" rIns="33783" bIns="33783" numCol="1" anchor="ctr">
                <a:spAutoFit/>
              </a:bodyPr>
              <a:lstStyle>
                <a:lvl1pPr algn="ctr">
                  <a:lnSpc>
                    <a:spcPts val="2500"/>
                  </a:lnSpc>
                  <a:defRPr>
                    <a:solidFill>
                      <a:srgbClr val="FFFFFF"/>
                    </a:solidFill>
                    <a:latin typeface="Avenir Heavy"/>
                    <a:ea typeface="Avenir Heavy"/>
                    <a:cs typeface="Avenir Heavy"/>
                    <a:sym typeface="Avenir Heavy"/>
                  </a:defRPr>
                </a:lvl1pPr>
              </a:lstStyle>
              <a:p>
                <a:pPr/>
                <a:r>
                  <a:t>Example: HOZINT </a:t>
                </a:r>
              </a:p>
            </p:txBody>
          </p:sp>
        </p:grpSp>
        <p:pic>
          <p:nvPicPr>
            <p:cNvPr id="445" name="analyst_logo.png" descr="analyst_logo.png"/>
            <p:cNvPicPr>
              <a:picLocks noChangeAspect="1"/>
            </p:cNvPicPr>
            <p:nvPr/>
          </p:nvPicPr>
          <p:blipFill>
            <a:blip r:embed="rId6">
              <a:extLst/>
            </a:blip>
            <a:stretch>
              <a:fillRect/>
            </a:stretch>
          </p:blipFill>
          <p:spPr>
            <a:xfrm>
              <a:off x="423631" y="305447"/>
              <a:ext cx="2444074" cy="670433"/>
            </a:xfrm>
            <a:prstGeom prst="rect">
              <a:avLst/>
            </a:prstGeom>
            <a:ln w="12700" cap="flat">
              <a:noFill/>
              <a:miter lim="400000"/>
            </a:ln>
            <a:effectLst/>
          </p:spPr>
        </p:pic>
      </p:grpSp>
      <p:grpSp>
        <p:nvGrpSpPr>
          <p:cNvPr id="456" name="Group 12"/>
          <p:cNvGrpSpPr/>
          <p:nvPr/>
        </p:nvGrpSpPr>
        <p:grpSpPr>
          <a:xfrm>
            <a:off x="8973" y="6569225"/>
            <a:ext cx="9753601" cy="754911"/>
            <a:chOff x="0" y="0"/>
            <a:chExt cx="9753600" cy="754910"/>
          </a:xfrm>
        </p:grpSpPr>
        <p:sp>
          <p:nvSpPr>
            <p:cNvPr id="447" name="Freeform 14"/>
            <p:cNvSpPr/>
            <p:nvPr/>
          </p:nvSpPr>
          <p:spPr>
            <a:xfrm>
              <a:off x="0" y="-1"/>
              <a:ext cx="9753601"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448" name="Freeform 16"/>
            <p:cNvSpPr/>
            <p:nvPr/>
          </p:nvSpPr>
          <p:spPr>
            <a:xfrm>
              <a:off x="68716" y="229223"/>
              <a:ext cx="1227196"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49" name="Freeform 17"/>
            <p:cNvSpPr/>
            <p:nvPr/>
          </p:nvSpPr>
          <p:spPr>
            <a:xfrm>
              <a:off x="7946913" y="155185"/>
              <a:ext cx="1601568"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50" name="Freeform 19"/>
            <p:cNvSpPr/>
            <p:nvPr/>
          </p:nvSpPr>
          <p:spPr>
            <a:xfrm>
              <a:off x="1311160" y="-1"/>
              <a:ext cx="6590506"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451" name="Freeform 21"/>
            <p:cNvSpPr/>
            <p:nvPr/>
          </p:nvSpPr>
          <p:spPr>
            <a:xfrm>
              <a:off x="7112657" y="0"/>
              <a:ext cx="797983"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52" name="Freeform 22"/>
            <p:cNvSpPr/>
            <p:nvPr/>
          </p:nvSpPr>
          <p:spPr>
            <a:xfrm>
              <a:off x="1326812" y="93198"/>
              <a:ext cx="1035296"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53" name="Freeform 23"/>
            <p:cNvSpPr/>
            <p:nvPr/>
          </p:nvSpPr>
          <p:spPr>
            <a:xfrm>
              <a:off x="2362107" y="229223"/>
              <a:ext cx="2011318"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54" name="Freeform 24"/>
            <p:cNvSpPr/>
            <p:nvPr/>
          </p:nvSpPr>
          <p:spPr>
            <a:xfrm>
              <a:off x="4430574" y="52480"/>
              <a:ext cx="1191819"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55" name="Freeform 25"/>
            <p:cNvSpPr/>
            <p:nvPr/>
          </p:nvSpPr>
          <p:spPr>
            <a:xfrm>
              <a:off x="5650967" y="212081"/>
              <a:ext cx="1410646"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pic>
        <p:nvPicPr>
          <p:cNvPr id="457" name="Picture 25" descr="Picture 25"/>
          <p:cNvPicPr>
            <a:picLocks noChangeAspect="1"/>
          </p:cNvPicPr>
          <p:nvPr/>
        </p:nvPicPr>
        <p:blipFill>
          <a:blip r:embed="rId13">
            <a:extLst/>
          </a:blip>
          <a:srcRect l="0" t="0" r="86478" b="41066"/>
          <a:stretch>
            <a:fillRect/>
          </a:stretch>
        </p:blipFill>
        <p:spPr>
          <a:xfrm>
            <a:off x="356802" y="1778282"/>
            <a:ext cx="2072567" cy="4293755"/>
          </a:xfrm>
          <a:prstGeom prst="rect">
            <a:avLst/>
          </a:prstGeom>
          <a:ln w="12700">
            <a:miter lim="400000"/>
          </a:ln>
        </p:spPr>
      </p:pic>
      <p:sp>
        <p:nvSpPr>
          <p:cNvPr id="458" name="Rectangle: Rounded Corners 26"/>
          <p:cNvSpPr/>
          <p:nvPr/>
        </p:nvSpPr>
        <p:spPr>
          <a:xfrm>
            <a:off x="383460" y="4490670"/>
            <a:ext cx="2045910" cy="309930"/>
          </a:xfrm>
          <a:prstGeom prst="roundRect">
            <a:avLst>
              <a:gd name="adj" fmla="val 16667"/>
            </a:avLst>
          </a:prstGeom>
          <a:ln w="38100">
            <a:solidFill>
              <a:srgbClr val="FF0000"/>
            </a:solidFill>
          </a:ln>
        </p:spPr>
        <p:txBody>
          <a:bodyPr lIns="45719" rIns="45719" anchor="ctr"/>
          <a:lstStyle/>
          <a:p>
            <a:pPr algn="ctr">
              <a:defRPr>
                <a:solidFill>
                  <a:schemeClr val="accent2"/>
                </a:solidFill>
              </a:defRPr>
            </a:pPr>
          </a:p>
        </p:txBody>
      </p:sp>
      <p:pic>
        <p:nvPicPr>
          <p:cNvPr id="459" name="Picture 27" descr="Picture 27"/>
          <p:cNvPicPr>
            <a:picLocks noChangeAspect="1"/>
          </p:cNvPicPr>
          <p:nvPr/>
        </p:nvPicPr>
        <p:blipFill>
          <a:blip r:embed="rId14">
            <a:extLst/>
          </a:blip>
          <a:stretch>
            <a:fillRect/>
          </a:stretch>
        </p:blipFill>
        <p:spPr>
          <a:xfrm>
            <a:off x="2938647" y="1566223"/>
            <a:ext cx="6458150" cy="4651360"/>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12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Freeform 2"/>
          <p:cNvSpPr/>
          <p:nvPr/>
        </p:nvSpPr>
        <p:spPr>
          <a:xfrm>
            <a:off x="0" y="0"/>
            <a:ext cx="9753600" cy="7315200"/>
          </a:xfrm>
          <a:prstGeom prst="rect">
            <a:avLst/>
          </a:prstGeom>
          <a:blipFill>
            <a:blip r:embed="rId2"/>
            <a:stretch>
              <a:fillRect/>
            </a:stretch>
          </a:blipFill>
          <a:ln w="12700">
            <a:miter lim="400000"/>
          </a:ln>
        </p:spPr>
        <p:txBody>
          <a:bodyPr lIns="45719" rIns="45719"/>
          <a:lstStyle/>
          <a:p>
            <a:pPr/>
          </a:p>
        </p:txBody>
      </p:sp>
      <p:grpSp>
        <p:nvGrpSpPr>
          <p:cNvPr id="469" name="Group 3"/>
          <p:cNvGrpSpPr/>
          <p:nvPr/>
        </p:nvGrpSpPr>
        <p:grpSpPr>
          <a:xfrm>
            <a:off x="-1" y="33858"/>
            <a:ext cx="9753601" cy="7083909"/>
            <a:chOff x="0" y="0"/>
            <a:chExt cx="9753599" cy="7083906"/>
          </a:xfrm>
        </p:grpSpPr>
        <p:sp>
          <p:nvSpPr>
            <p:cNvPr id="462" name="Freeform 4"/>
            <p:cNvSpPr/>
            <p:nvPr/>
          </p:nvSpPr>
          <p:spPr>
            <a:xfrm flipH="1" rot="10800000">
              <a:off x="7146474" y="0"/>
              <a:ext cx="2607126"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63" name="Freeform 5"/>
            <p:cNvSpPr/>
            <p:nvPr/>
          </p:nvSpPr>
          <p:spPr>
            <a:xfrm>
              <a:off x="3626422"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64" name="Freeform 7"/>
            <p:cNvSpPr/>
            <p:nvPr/>
          </p:nvSpPr>
          <p:spPr>
            <a:xfrm>
              <a:off x="68716" y="6698947"/>
              <a:ext cx="1227196" cy="38496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grpSp>
          <p:nvGrpSpPr>
            <p:cNvPr id="467" name="Group 8"/>
            <p:cNvGrpSpPr/>
            <p:nvPr/>
          </p:nvGrpSpPr>
          <p:grpSpPr>
            <a:xfrm>
              <a:off x="0" y="1036442"/>
              <a:ext cx="3220184" cy="443444"/>
              <a:chOff x="0" y="0"/>
              <a:chExt cx="3220183" cy="443442"/>
            </a:xfrm>
          </p:grpSpPr>
          <p:sp>
            <p:nvSpPr>
              <p:cNvPr id="465" name="Freeform 9"/>
              <p:cNvSpPr/>
              <p:nvPr/>
            </p:nvSpPr>
            <p:spPr>
              <a:xfrm>
                <a:off x="0" y="0"/>
                <a:ext cx="3220184" cy="443443"/>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466" name="TextBox 10"/>
              <p:cNvSpPr txBox="1"/>
              <p:nvPr/>
            </p:nvSpPr>
            <p:spPr>
              <a:xfrm>
                <a:off x="0" y="7333"/>
                <a:ext cx="3220184" cy="405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3783" tIns="33783" rIns="33783" bIns="33783" numCol="1" anchor="ctr">
                <a:spAutoFit/>
              </a:bodyPr>
              <a:lstStyle>
                <a:lvl1pPr algn="ctr">
                  <a:lnSpc>
                    <a:spcPts val="2500"/>
                  </a:lnSpc>
                  <a:defRPr>
                    <a:solidFill>
                      <a:srgbClr val="FFFFFF"/>
                    </a:solidFill>
                    <a:latin typeface="Avenir Heavy"/>
                    <a:ea typeface="Avenir Heavy"/>
                    <a:cs typeface="Avenir Heavy"/>
                    <a:sym typeface="Avenir Heavy"/>
                  </a:defRPr>
                </a:lvl1pPr>
              </a:lstStyle>
              <a:p>
                <a:pPr/>
                <a:r>
                  <a:t>Example: HOZINT </a:t>
                </a:r>
              </a:p>
            </p:txBody>
          </p:sp>
        </p:grpSp>
        <p:pic>
          <p:nvPicPr>
            <p:cNvPr id="468" name="analyst_logo.png" descr="analyst_logo.png"/>
            <p:cNvPicPr>
              <a:picLocks noChangeAspect="1"/>
            </p:cNvPicPr>
            <p:nvPr/>
          </p:nvPicPr>
          <p:blipFill>
            <a:blip r:embed="rId6">
              <a:extLst/>
            </a:blip>
            <a:stretch>
              <a:fillRect/>
            </a:stretch>
          </p:blipFill>
          <p:spPr>
            <a:xfrm>
              <a:off x="423631" y="305447"/>
              <a:ext cx="2444074" cy="670433"/>
            </a:xfrm>
            <a:prstGeom prst="rect">
              <a:avLst/>
            </a:prstGeom>
            <a:ln w="12700" cap="flat">
              <a:noFill/>
              <a:miter lim="400000"/>
            </a:ln>
            <a:effectLst/>
          </p:spPr>
        </p:pic>
      </p:grpSp>
      <p:grpSp>
        <p:nvGrpSpPr>
          <p:cNvPr id="479" name="Group 12"/>
          <p:cNvGrpSpPr/>
          <p:nvPr/>
        </p:nvGrpSpPr>
        <p:grpSpPr>
          <a:xfrm>
            <a:off x="8973" y="6569225"/>
            <a:ext cx="9753601" cy="754911"/>
            <a:chOff x="0" y="0"/>
            <a:chExt cx="9753600" cy="754910"/>
          </a:xfrm>
        </p:grpSpPr>
        <p:sp>
          <p:nvSpPr>
            <p:cNvPr id="470" name="Freeform 14"/>
            <p:cNvSpPr/>
            <p:nvPr/>
          </p:nvSpPr>
          <p:spPr>
            <a:xfrm>
              <a:off x="0" y="-1"/>
              <a:ext cx="9753601"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471" name="Freeform 16"/>
            <p:cNvSpPr/>
            <p:nvPr/>
          </p:nvSpPr>
          <p:spPr>
            <a:xfrm>
              <a:off x="68716" y="229223"/>
              <a:ext cx="1227196"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72" name="Freeform 17"/>
            <p:cNvSpPr/>
            <p:nvPr/>
          </p:nvSpPr>
          <p:spPr>
            <a:xfrm>
              <a:off x="7946913" y="155185"/>
              <a:ext cx="1601568"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73" name="Freeform 19"/>
            <p:cNvSpPr/>
            <p:nvPr/>
          </p:nvSpPr>
          <p:spPr>
            <a:xfrm>
              <a:off x="1311160" y="-1"/>
              <a:ext cx="6590506"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474" name="Freeform 21"/>
            <p:cNvSpPr/>
            <p:nvPr/>
          </p:nvSpPr>
          <p:spPr>
            <a:xfrm>
              <a:off x="7112657" y="0"/>
              <a:ext cx="797983"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75" name="Freeform 22"/>
            <p:cNvSpPr/>
            <p:nvPr/>
          </p:nvSpPr>
          <p:spPr>
            <a:xfrm>
              <a:off x="1326812" y="93198"/>
              <a:ext cx="1035296"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76" name="Freeform 23"/>
            <p:cNvSpPr/>
            <p:nvPr/>
          </p:nvSpPr>
          <p:spPr>
            <a:xfrm>
              <a:off x="2362107" y="229223"/>
              <a:ext cx="2011318"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77" name="Freeform 24"/>
            <p:cNvSpPr/>
            <p:nvPr/>
          </p:nvSpPr>
          <p:spPr>
            <a:xfrm>
              <a:off x="4430574" y="52480"/>
              <a:ext cx="1191819"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78" name="Freeform 25"/>
            <p:cNvSpPr/>
            <p:nvPr/>
          </p:nvSpPr>
          <p:spPr>
            <a:xfrm>
              <a:off x="5650967" y="212081"/>
              <a:ext cx="1410646"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pic>
        <p:nvPicPr>
          <p:cNvPr id="480" name="Picture 25" descr="Picture 25"/>
          <p:cNvPicPr>
            <a:picLocks noChangeAspect="1"/>
          </p:cNvPicPr>
          <p:nvPr/>
        </p:nvPicPr>
        <p:blipFill>
          <a:blip r:embed="rId13">
            <a:extLst/>
          </a:blip>
          <a:srcRect l="0" t="0" r="86478" b="41066"/>
          <a:stretch>
            <a:fillRect/>
          </a:stretch>
        </p:blipFill>
        <p:spPr>
          <a:xfrm>
            <a:off x="356802" y="1778282"/>
            <a:ext cx="2072567" cy="4293755"/>
          </a:xfrm>
          <a:prstGeom prst="rect">
            <a:avLst/>
          </a:prstGeom>
          <a:ln w="12700">
            <a:miter lim="400000"/>
          </a:ln>
        </p:spPr>
      </p:pic>
      <p:sp>
        <p:nvSpPr>
          <p:cNvPr id="481" name="Rectangle: Rounded Corners 26"/>
          <p:cNvSpPr/>
          <p:nvPr/>
        </p:nvSpPr>
        <p:spPr>
          <a:xfrm>
            <a:off x="383460" y="4871670"/>
            <a:ext cx="2045910" cy="309930"/>
          </a:xfrm>
          <a:prstGeom prst="roundRect">
            <a:avLst>
              <a:gd name="adj" fmla="val 16667"/>
            </a:avLst>
          </a:prstGeom>
          <a:ln w="38100">
            <a:solidFill>
              <a:srgbClr val="FF0000"/>
            </a:solidFill>
          </a:ln>
        </p:spPr>
        <p:txBody>
          <a:bodyPr lIns="45719" rIns="45719" anchor="ctr"/>
          <a:lstStyle/>
          <a:p>
            <a:pPr algn="ctr">
              <a:defRPr>
                <a:solidFill>
                  <a:schemeClr val="accent2"/>
                </a:solidFill>
              </a:defRPr>
            </a:pPr>
          </a:p>
        </p:txBody>
      </p:sp>
      <p:pic>
        <p:nvPicPr>
          <p:cNvPr id="482" name="Picture 10" descr="Picture 10"/>
          <p:cNvPicPr>
            <a:picLocks noChangeAspect="1"/>
          </p:cNvPicPr>
          <p:nvPr/>
        </p:nvPicPr>
        <p:blipFill>
          <a:blip r:embed="rId14">
            <a:extLst/>
          </a:blip>
          <a:stretch>
            <a:fillRect/>
          </a:stretch>
        </p:blipFill>
        <p:spPr>
          <a:xfrm>
            <a:off x="3613239" y="1992484"/>
            <a:ext cx="5014397" cy="3330230"/>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12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4" name="Freeform 2"/>
          <p:cNvSpPr/>
          <p:nvPr/>
        </p:nvSpPr>
        <p:spPr>
          <a:xfrm>
            <a:off x="0" y="0"/>
            <a:ext cx="9753600" cy="7315200"/>
          </a:xfrm>
          <a:prstGeom prst="rect">
            <a:avLst/>
          </a:prstGeom>
          <a:blipFill>
            <a:blip r:embed="rId2"/>
            <a:stretch>
              <a:fillRect/>
            </a:stretch>
          </a:blipFill>
          <a:ln w="12700">
            <a:miter lim="400000"/>
          </a:ln>
        </p:spPr>
        <p:txBody>
          <a:bodyPr lIns="45719" rIns="45719"/>
          <a:lstStyle/>
          <a:p>
            <a:pPr/>
          </a:p>
        </p:txBody>
      </p:sp>
      <p:grpSp>
        <p:nvGrpSpPr>
          <p:cNvPr id="492" name="Group 3"/>
          <p:cNvGrpSpPr/>
          <p:nvPr/>
        </p:nvGrpSpPr>
        <p:grpSpPr>
          <a:xfrm>
            <a:off x="-1" y="33858"/>
            <a:ext cx="9753601" cy="7083909"/>
            <a:chOff x="0" y="0"/>
            <a:chExt cx="9753599" cy="7083906"/>
          </a:xfrm>
        </p:grpSpPr>
        <p:sp>
          <p:nvSpPr>
            <p:cNvPr id="485" name="Freeform 4"/>
            <p:cNvSpPr/>
            <p:nvPr/>
          </p:nvSpPr>
          <p:spPr>
            <a:xfrm flipH="1" rot="10800000">
              <a:off x="7146474" y="0"/>
              <a:ext cx="2607126"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86" name="Freeform 5"/>
            <p:cNvSpPr/>
            <p:nvPr/>
          </p:nvSpPr>
          <p:spPr>
            <a:xfrm>
              <a:off x="3626422"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87" name="Freeform 7"/>
            <p:cNvSpPr/>
            <p:nvPr/>
          </p:nvSpPr>
          <p:spPr>
            <a:xfrm>
              <a:off x="68716" y="6698947"/>
              <a:ext cx="1227196" cy="38496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grpSp>
          <p:nvGrpSpPr>
            <p:cNvPr id="490" name="Group 8"/>
            <p:cNvGrpSpPr/>
            <p:nvPr/>
          </p:nvGrpSpPr>
          <p:grpSpPr>
            <a:xfrm>
              <a:off x="0" y="1036442"/>
              <a:ext cx="3220184" cy="443444"/>
              <a:chOff x="0" y="0"/>
              <a:chExt cx="3220183" cy="443442"/>
            </a:xfrm>
          </p:grpSpPr>
          <p:sp>
            <p:nvSpPr>
              <p:cNvPr id="488" name="Freeform 9"/>
              <p:cNvSpPr/>
              <p:nvPr/>
            </p:nvSpPr>
            <p:spPr>
              <a:xfrm>
                <a:off x="0" y="0"/>
                <a:ext cx="3220184" cy="443443"/>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489" name="TextBox 10"/>
              <p:cNvSpPr txBox="1"/>
              <p:nvPr/>
            </p:nvSpPr>
            <p:spPr>
              <a:xfrm>
                <a:off x="0" y="7333"/>
                <a:ext cx="3220184" cy="405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3783" tIns="33783" rIns="33783" bIns="33783" numCol="1" anchor="ctr">
                <a:spAutoFit/>
              </a:bodyPr>
              <a:lstStyle>
                <a:lvl1pPr algn="ctr">
                  <a:lnSpc>
                    <a:spcPts val="2500"/>
                  </a:lnSpc>
                  <a:defRPr>
                    <a:solidFill>
                      <a:srgbClr val="FFFFFF"/>
                    </a:solidFill>
                    <a:latin typeface="Avenir Heavy"/>
                    <a:ea typeface="Avenir Heavy"/>
                    <a:cs typeface="Avenir Heavy"/>
                    <a:sym typeface="Avenir Heavy"/>
                  </a:defRPr>
                </a:lvl1pPr>
              </a:lstStyle>
              <a:p>
                <a:pPr/>
                <a:r>
                  <a:t>Example: HOZINT </a:t>
                </a:r>
              </a:p>
            </p:txBody>
          </p:sp>
        </p:grpSp>
        <p:pic>
          <p:nvPicPr>
            <p:cNvPr id="491" name="analyst_logo.png" descr="analyst_logo.png"/>
            <p:cNvPicPr>
              <a:picLocks noChangeAspect="1"/>
            </p:cNvPicPr>
            <p:nvPr/>
          </p:nvPicPr>
          <p:blipFill>
            <a:blip r:embed="rId6">
              <a:extLst/>
            </a:blip>
            <a:stretch>
              <a:fillRect/>
            </a:stretch>
          </p:blipFill>
          <p:spPr>
            <a:xfrm>
              <a:off x="423631" y="305447"/>
              <a:ext cx="2444074" cy="670433"/>
            </a:xfrm>
            <a:prstGeom prst="rect">
              <a:avLst/>
            </a:prstGeom>
            <a:ln w="12700" cap="flat">
              <a:noFill/>
              <a:miter lim="400000"/>
            </a:ln>
            <a:effectLst/>
          </p:spPr>
        </p:pic>
      </p:grpSp>
      <p:grpSp>
        <p:nvGrpSpPr>
          <p:cNvPr id="502" name="Group 12"/>
          <p:cNvGrpSpPr/>
          <p:nvPr/>
        </p:nvGrpSpPr>
        <p:grpSpPr>
          <a:xfrm>
            <a:off x="8973" y="6569225"/>
            <a:ext cx="9753601" cy="754911"/>
            <a:chOff x="0" y="0"/>
            <a:chExt cx="9753600" cy="754910"/>
          </a:xfrm>
        </p:grpSpPr>
        <p:sp>
          <p:nvSpPr>
            <p:cNvPr id="493" name="Freeform 14"/>
            <p:cNvSpPr/>
            <p:nvPr/>
          </p:nvSpPr>
          <p:spPr>
            <a:xfrm>
              <a:off x="0" y="-1"/>
              <a:ext cx="9753601"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494" name="Freeform 16"/>
            <p:cNvSpPr/>
            <p:nvPr/>
          </p:nvSpPr>
          <p:spPr>
            <a:xfrm>
              <a:off x="68716" y="229223"/>
              <a:ext cx="1227196"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95" name="Freeform 17"/>
            <p:cNvSpPr/>
            <p:nvPr/>
          </p:nvSpPr>
          <p:spPr>
            <a:xfrm>
              <a:off x="7946913" y="155185"/>
              <a:ext cx="1601568"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96" name="Freeform 19"/>
            <p:cNvSpPr/>
            <p:nvPr/>
          </p:nvSpPr>
          <p:spPr>
            <a:xfrm>
              <a:off x="1311160" y="-1"/>
              <a:ext cx="6590506"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497" name="Freeform 21"/>
            <p:cNvSpPr/>
            <p:nvPr/>
          </p:nvSpPr>
          <p:spPr>
            <a:xfrm>
              <a:off x="7112657" y="0"/>
              <a:ext cx="797983"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98" name="Freeform 22"/>
            <p:cNvSpPr/>
            <p:nvPr/>
          </p:nvSpPr>
          <p:spPr>
            <a:xfrm>
              <a:off x="1326812" y="93198"/>
              <a:ext cx="1035296"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99" name="Freeform 23"/>
            <p:cNvSpPr/>
            <p:nvPr/>
          </p:nvSpPr>
          <p:spPr>
            <a:xfrm>
              <a:off x="2362107" y="229223"/>
              <a:ext cx="2011318"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00" name="Freeform 24"/>
            <p:cNvSpPr/>
            <p:nvPr/>
          </p:nvSpPr>
          <p:spPr>
            <a:xfrm>
              <a:off x="4430574" y="52480"/>
              <a:ext cx="1191819"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01" name="Freeform 25"/>
            <p:cNvSpPr/>
            <p:nvPr/>
          </p:nvSpPr>
          <p:spPr>
            <a:xfrm>
              <a:off x="5650967" y="212081"/>
              <a:ext cx="1410646"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pic>
        <p:nvPicPr>
          <p:cNvPr id="503" name="Picture 25" descr="Picture 25"/>
          <p:cNvPicPr>
            <a:picLocks noChangeAspect="1"/>
          </p:cNvPicPr>
          <p:nvPr/>
        </p:nvPicPr>
        <p:blipFill>
          <a:blip r:embed="rId13">
            <a:extLst/>
          </a:blip>
          <a:srcRect l="0" t="0" r="86478" b="41066"/>
          <a:stretch>
            <a:fillRect/>
          </a:stretch>
        </p:blipFill>
        <p:spPr>
          <a:xfrm>
            <a:off x="356802" y="1778282"/>
            <a:ext cx="2072567" cy="4293755"/>
          </a:xfrm>
          <a:prstGeom prst="rect">
            <a:avLst/>
          </a:prstGeom>
          <a:ln w="12700">
            <a:miter lim="400000"/>
          </a:ln>
        </p:spPr>
      </p:pic>
      <p:sp>
        <p:nvSpPr>
          <p:cNvPr id="504" name="Rectangle: Rounded Corners 26"/>
          <p:cNvSpPr/>
          <p:nvPr/>
        </p:nvSpPr>
        <p:spPr>
          <a:xfrm>
            <a:off x="383460" y="5633670"/>
            <a:ext cx="2045910" cy="309930"/>
          </a:xfrm>
          <a:prstGeom prst="roundRect">
            <a:avLst>
              <a:gd name="adj" fmla="val 16667"/>
            </a:avLst>
          </a:prstGeom>
          <a:ln w="38100">
            <a:solidFill>
              <a:srgbClr val="FF0000"/>
            </a:solidFill>
          </a:ln>
        </p:spPr>
        <p:txBody>
          <a:bodyPr lIns="45719" rIns="45719" anchor="ctr"/>
          <a:lstStyle/>
          <a:p>
            <a:pPr algn="ctr">
              <a:defRPr>
                <a:solidFill>
                  <a:schemeClr val="accent2"/>
                </a:solidFill>
              </a:defRPr>
            </a:pPr>
          </a:p>
        </p:txBody>
      </p:sp>
      <p:pic>
        <p:nvPicPr>
          <p:cNvPr id="505" name="Picture 27" descr="Picture 27"/>
          <p:cNvPicPr>
            <a:picLocks noChangeAspect="1"/>
          </p:cNvPicPr>
          <p:nvPr/>
        </p:nvPicPr>
        <p:blipFill>
          <a:blip r:embed="rId14">
            <a:extLst/>
          </a:blip>
          <a:stretch>
            <a:fillRect/>
          </a:stretch>
        </p:blipFill>
        <p:spPr>
          <a:xfrm>
            <a:off x="3898741" y="1774819"/>
            <a:ext cx="2975417" cy="4064213"/>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12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7" name="Freeform 2"/>
          <p:cNvSpPr/>
          <p:nvPr/>
        </p:nvSpPr>
        <p:spPr>
          <a:xfrm>
            <a:off x="0" y="0"/>
            <a:ext cx="9753600" cy="7315200"/>
          </a:xfrm>
          <a:prstGeom prst="rect">
            <a:avLst/>
          </a:prstGeom>
          <a:blipFill>
            <a:blip r:embed="rId2"/>
            <a:stretch>
              <a:fillRect/>
            </a:stretch>
          </a:blipFill>
          <a:ln w="12700">
            <a:miter lim="400000"/>
          </a:ln>
        </p:spPr>
        <p:txBody>
          <a:bodyPr lIns="45719" rIns="45719"/>
          <a:lstStyle/>
          <a:p>
            <a:pPr/>
          </a:p>
        </p:txBody>
      </p:sp>
      <p:grpSp>
        <p:nvGrpSpPr>
          <p:cNvPr id="515" name="Group 3"/>
          <p:cNvGrpSpPr/>
          <p:nvPr/>
        </p:nvGrpSpPr>
        <p:grpSpPr>
          <a:xfrm>
            <a:off x="-1" y="33858"/>
            <a:ext cx="9753601" cy="7083909"/>
            <a:chOff x="0" y="0"/>
            <a:chExt cx="9753599" cy="7083906"/>
          </a:xfrm>
        </p:grpSpPr>
        <p:sp>
          <p:nvSpPr>
            <p:cNvPr id="508" name="Freeform 4"/>
            <p:cNvSpPr/>
            <p:nvPr/>
          </p:nvSpPr>
          <p:spPr>
            <a:xfrm flipH="1" rot="10800000">
              <a:off x="7146474" y="0"/>
              <a:ext cx="2607126"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09" name="Freeform 5"/>
            <p:cNvSpPr/>
            <p:nvPr/>
          </p:nvSpPr>
          <p:spPr>
            <a:xfrm>
              <a:off x="3626422"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10" name="Freeform 6"/>
            <p:cNvSpPr/>
            <p:nvPr/>
          </p:nvSpPr>
          <p:spPr>
            <a:xfrm>
              <a:off x="224969" y="332279"/>
              <a:ext cx="2336234" cy="61498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11" name="Freeform 7"/>
            <p:cNvSpPr/>
            <p:nvPr/>
          </p:nvSpPr>
          <p:spPr>
            <a:xfrm>
              <a:off x="68716" y="6698947"/>
              <a:ext cx="1227196" cy="384961"/>
            </a:xfrm>
            <a:prstGeom prst="rect">
              <a:avLst/>
            </a:pr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p>
          </p:txBody>
        </p:sp>
        <p:grpSp>
          <p:nvGrpSpPr>
            <p:cNvPr id="514" name="Group 8"/>
            <p:cNvGrpSpPr/>
            <p:nvPr/>
          </p:nvGrpSpPr>
          <p:grpSpPr>
            <a:xfrm>
              <a:off x="0" y="1036442"/>
              <a:ext cx="3220184" cy="443444"/>
              <a:chOff x="0" y="0"/>
              <a:chExt cx="3220183" cy="443442"/>
            </a:xfrm>
          </p:grpSpPr>
          <p:sp>
            <p:nvSpPr>
              <p:cNvPr id="512" name="Freeform 9"/>
              <p:cNvSpPr/>
              <p:nvPr/>
            </p:nvSpPr>
            <p:spPr>
              <a:xfrm>
                <a:off x="0" y="0"/>
                <a:ext cx="3220184" cy="443443"/>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513" name="TextBox 10"/>
              <p:cNvSpPr txBox="1"/>
              <p:nvPr/>
            </p:nvSpPr>
            <p:spPr>
              <a:xfrm>
                <a:off x="0" y="7333"/>
                <a:ext cx="3220184" cy="405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3783" tIns="33783" rIns="33783" bIns="33783" numCol="1" anchor="ctr">
                <a:spAutoFit/>
              </a:bodyPr>
              <a:lstStyle>
                <a:lvl1pPr algn="ctr">
                  <a:lnSpc>
                    <a:spcPts val="2500"/>
                  </a:lnSpc>
                  <a:defRPr>
                    <a:solidFill>
                      <a:srgbClr val="FFFFFF"/>
                    </a:solidFill>
                    <a:latin typeface="Avenir Heavy"/>
                    <a:ea typeface="Avenir Heavy"/>
                    <a:cs typeface="Avenir Heavy"/>
                    <a:sym typeface="Avenir Heavy"/>
                  </a:defRPr>
                </a:lvl1pPr>
              </a:lstStyle>
              <a:p>
                <a:pPr/>
                <a:r>
                  <a:t>Example: HOZINT </a:t>
                </a:r>
              </a:p>
            </p:txBody>
          </p:sp>
        </p:grpSp>
      </p:grpSp>
      <p:grpSp>
        <p:nvGrpSpPr>
          <p:cNvPr id="525" name="Group 12"/>
          <p:cNvGrpSpPr/>
          <p:nvPr/>
        </p:nvGrpSpPr>
        <p:grpSpPr>
          <a:xfrm>
            <a:off x="8973" y="6569225"/>
            <a:ext cx="9753601" cy="754911"/>
            <a:chOff x="0" y="0"/>
            <a:chExt cx="9753600" cy="754910"/>
          </a:xfrm>
        </p:grpSpPr>
        <p:sp>
          <p:nvSpPr>
            <p:cNvPr id="516" name="Freeform 14"/>
            <p:cNvSpPr/>
            <p:nvPr/>
          </p:nvSpPr>
          <p:spPr>
            <a:xfrm>
              <a:off x="0" y="-1"/>
              <a:ext cx="9753601"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517" name="Freeform 16"/>
            <p:cNvSpPr/>
            <p:nvPr/>
          </p:nvSpPr>
          <p:spPr>
            <a:xfrm>
              <a:off x="68716" y="229223"/>
              <a:ext cx="1227196" cy="342226"/>
            </a:xfrm>
            <a:prstGeom prst="rect">
              <a:avLst/>
            </a:pr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18" name="Freeform 17"/>
            <p:cNvSpPr/>
            <p:nvPr/>
          </p:nvSpPr>
          <p:spPr>
            <a:xfrm>
              <a:off x="7946913" y="155185"/>
              <a:ext cx="1601568"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19" name="Freeform 19"/>
            <p:cNvSpPr/>
            <p:nvPr/>
          </p:nvSpPr>
          <p:spPr>
            <a:xfrm>
              <a:off x="1311160" y="-1"/>
              <a:ext cx="6590506"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520" name="Freeform 21"/>
            <p:cNvSpPr/>
            <p:nvPr/>
          </p:nvSpPr>
          <p:spPr>
            <a:xfrm>
              <a:off x="7112657" y="0"/>
              <a:ext cx="797983"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21" name="Freeform 22"/>
            <p:cNvSpPr/>
            <p:nvPr/>
          </p:nvSpPr>
          <p:spPr>
            <a:xfrm>
              <a:off x="1326812" y="93198"/>
              <a:ext cx="1035296"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22" name="Freeform 23"/>
            <p:cNvSpPr/>
            <p:nvPr/>
          </p:nvSpPr>
          <p:spPr>
            <a:xfrm>
              <a:off x="2362107" y="229223"/>
              <a:ext cx="2011318"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23" name="Freeform 24"/>
            <p:cNvSpPr/>
            <p:nvPr/>
          </p:nvSpPr>
          <p:spPr>
            <a:xfrm>
              <a:off x="4430574" y="52480"/>
              <a:ext cx="1191819"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24" name="Freeform 25"/>
            <p:cNvSpPr/>
            <p:nvPr/>
          </p:nvSpPr>
          <p:spPr>
            <a:xfrm>
              <a:off x="5650967" y="212081"/>
              <a:ext cx="1410646"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pic>
        <p:nvPicPr>
          <p:cNvPr id="526" name="Picture 25" descr="Picture 25"/>
          <p:cNvPicPr>
            <a:picLocks noChangeAspect="1"/>
          </p:cNvPicPr>
          <p:nvPr/>
        </p:nvPicPr>
        <p:blipFill>
          <a:blip r:embed="rId13">
            <a:extLst/>
          </a:blip>
          <a:srcRect l="0" t="0" r="86478" b="41066"/>
          <a:stretch>
            <a:fillRect/>
          </a:stretch>
        </p:blipFill>
        <p:spPr>
          <a:xfrm>
            <a:off x="356802" y="1778282"/>
            <a:ext cx="2072567" cy="4293755"/>
          </a:xfrm>
          <a:prstGeom prst="rect">
            <a:avLst/>
          </a:prstGeom>
          <a:ln w="12700">
            <a:miter lim="400000"/>
          </a:ln>
        </p:spPr>
      </p:pic>
      <p:pic>
        <p:nvPicPr>
          <p:cNvPr id="527" name="Picture 10" descr="Picture 10"/>
          <p:cNvPicPr>
            <a:picLocks noChangeAspect="1"/>
          </p:cNvPicPr>
          <p:nvPr/>
        </p:nvPicPr>
        <p:blipFill>
          <a:blip r:embed="rId14">
            <a:extLst/>
          </a:blip>
          <a:stretch>
            <a:fillRect/>
          </a:stretch>
        </p:blipFill>
        <p:spPr>
          <a:xfrm>
            <a:off x="-11299" y="1566223"/>
            <a:ext cx="9753601" cy="4887582"/>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12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9" name="Freeform 2"/>
          <p:cNvSpPr/>
          <p:nvPr/>
        </p:nvSpPr>
        <p:spPr>
          <a:xfrm>
            <a:off x="-44562" y="30545"/>
            <a:ext cx="9753601" cy="7315201"/>
          </a:xfrm>
          <a:prstGeom prst="rect">
            <a:avLst/>
          </a:prstGeom>
          <a:blipFill>
            <a:blip r:embed="rId2"/>
            <a:stretch>
              <a:fillRect/>
            </a:stretch>
          </a:blipFill>
          <a:ln w="12700">
            <a:miter lim="400000"/>
          </a:ln>
        </p:spPr>
        <p:txBody>
          <a:bodyPr lIns="45719" rIns="45719"/>
          <a:lstStyle/>
          <a:p>
            <a:pPr/>
          </a:p>
        </p:txBody>
      </p:sp>
      <p:sp>
        <p:nvSpPr>
          <p:cNvPr id="530" name="Freeform 3"/>
          <p:cNvSpPr/>
          <p:nvPr/>
        </p:nvSpPr>
        <p:spPr>
          <a:xfrm flipH="1" rot="10800000">
            <a:off x="7146474" y="33860"/>
            <a:ext cx="2607126" cy="2124806"/>
          </a:xfrm>
          <a:prstGeom prst="rect">
            <a:avLst/>
          </a:prstGeom>
          <a:blipFill>
            <a:blip r:embed="rId3"/>
            <a:stretch>
              <a:fillRect/>
            </a:stretch>
          </a:blipFill>
          <a:ln w="12700">
            <a:miter lim="400000"/>
          </a:ln>
        </p:spPr>
        <p:txBody>
          <a:bodyPr lIns="45719" rIns="45719"/>
          <a:lstStyle/>
          <a:p>
            <a:pPr/>
          </a:p>
        </p:txBody>
      </p:sp>
      <p:sp>
        <p:nvSpPr>
          <p:cNvPr id="531" name="Freeform 7"/>
          <p:cNvSpPr/>
          <p:nvPr/>
        </p:nvSpPr>
        <p:spPr>
          <a:xfrm>
            <a:off x="3574419" y="359949"/>
            <a:ext cx="2975417" cy="629033"/>
          </a:xfrm>
          <a:prstGeom prst="rect">
            <a:avLst/>
          </a:prstGeom>
          <a:blipFill>
            <a:blip r:embed="rId4"/>
            <a:stretch>
              <a:fillRect/>
            </a:stretch>
          </a:blipFill>
          <a:ln w="12700">
            <a:miter lim="400000"/>
          </a:ln>
        </p:spPr>
        <p:txBody>
          <a:bodyPr lIns="45719" rIns="45719"/>
          <a:lstStyle/>
          <a:p>
            <a:pPr/>
          </a:p>
        </p:txBody>
      </p:sp>
      <p:grpSp>
        <p:nvGrpSpPr>
          <p:cNvPr id="538" name="Diagram 27"/>
          <p:cNvGrpSpPr/>
          <p:nvPr/>
        </p:nvGrpSpPr>
        <p:grpSpPr>
          <a:xfrm>
            <a:off x="77689" y="1611390"/>
            <a:ext cx="8913911" cy="2274810"/>
            <a:chOff x="0" y="0"/>
            <a:chExt cx="8913909" cy="2274809"/>
          </a:xfrm>
        </p:grpSpPr>
        <p:grpSp>
          <p:nvGrpSpPr>
            <p:cNvPr id="534" name="Group"/>
            <p:cNvGrpSpPr/>
            <p:nvPr/>
          </p:nvGrpSpPr>
          <p:grpSpPr>
            <a:xfrm>
              <a:off x="3209007" y="227480"/>
              <a:ext cx="5704903" cy="1819850"/>
              <a:chOff x="0" y="0"/>
              <a:chExt cx="5704902" cy="1819848"/>
            </a:xfrm>
          </p:grpSpPr>
          <p:sp>
            <p:nvSpPr>
              <p:cNvPr id="532" name="Shape"/>
              <p:cNvSpPr/>
              <p:nvPr/>
            </p:nvSpPr>
            <p:spPr>
              <a:xfrm rot="5400000">
                <a:off x="1942527" y="-1942528"/>
                <a:ext cx="1819849" cy="57049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514"/>
                      <a:pt x="21600" y="1148"/>
                    </a:cubicBezTo>
                    <a:lnTo>
                      <a:pt x="21600" y="21600"/>
                    </a:lnTo>
                    <a:lnTo>
                      <a:pt x="0" y="21600"/>
                    </a:lnTo>
                    <a:lnTo>
                      <a:pt x="0" y="1148"/>
                    </a:lnTo>
                    <a:cubicBezTo>
                      <a:pt x="0" y="514"/>
                      <a:pt x="1612" y="0"/>
                      <a:pt x="3600" y="0"/>
                    </a:cubicBezTo>
                    <a:close/>
                  </a:path>
                </a:pathLst>
              </a:custGeom>
              <a:solidFill>
                <a:srgbClr val="CBCED6">
                  <a:alpha val="90000"/>
                </a:srgbClr>
              </a:solidFill>
              <a:ln w="25400" cap="flat">
                <a:solidFill>
                  <a:srgbClr val="CBCED6">
                    <a:alpha val="90000"/>
                  </a:srgbClr>
                </a:solidFill>
                <a:prstDash val="solid"/>
                <a:round/>
              </a:ln>
              <a:effectLst/>
            </p:spPr>
            <p:txBody>
              <a:bodyPr wrap="square" lIns="45719" tIns="45719" rIns="45719" bIns="45719" numCol="1" anchor="ctr">
                <a:noAutofit/>
              </a:bodyPr>
              <a:lstStyle/>
              <a:p>
                <a:pPr defTabSz="800100">
                  <a:lnSpc>
                    <a:spcPct val="90000"/>
                  </a:lnSpc>
                  <a:spcBef>
                    <a:spcPts val="300"/>
                  </a:spcBef>
                </a:pPr>
              </a:p>
            </p:txBody>
          </p:sp>
          <p:sp>
            <p:nvSpPr>
              <p:cNvPr id="533" name="Boolean operators are powerful tools for refining search queries, helping you narrow down or expand your search results in OSINT tools. By combining or excluding specific terms, Boolean operators allow you to better focus on relevant data and filter out "/>
              <p:cNvSpPr txBox="1"/>
              <p:nvPr/>
            </p:nvSpPr>
            <p:spPr>
              <a:xfrm>
                <a:off x="34289" y="218939"/>
                <a:ext cx="5547486" cy="13819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ctr">
                <a:spAutoFit/>
              </a:bodyPr>
              <a:lstStyle/>
              <a:p>
                <a:pPr lvl="1" marL="171450" indent="-171450" defTabSz="800100">
                  <a:lnSpc>
                    <a:spcPct val="90000"/>
                  </a:lnSpc>
                  <a:spcBef>
                    <a:spcPts val="300"/>
                  </a:spcBef>
                  <a:buSzPct val="100000"/>
                  <a:buChar char="•"/>
                  <a:defRPr b="1"/>
                </a:pPr>
                <a:r>
                  <a:t>Boolean operators</a:t>
                </a:r>
                <a:r>
                  <a:rPr b="0"/>
                  <a:t> are powerful tools for refining search queries, helping you narrow down or expand your search results in </a:t>
                </a:r>
                <a:r>
                  <a:t>OSINT </a:t>
                </a:r>
                <a:r>
                  <a:rPr b="0"/>
                  <a:t>tools. By combining or excluding specific terms, Boolean operators allow you to better focus on relevant data and filter out unnecessary noise.</a:t>
                </a:r>
              </a:p>
            </p:txBody>
          </p:sp>
        </p:grpSp>
        <p:grpSp>
          <p:nvGrpSpPr>
            <p:cNvPr id="537" name="Group"/>
            <p:cNvGrpSpPr/>
            <p:nvPr/>
          </p:nvGrpSpPr>
          <p:grpSpPr>
            <a:xfrm>
              <a:off x="0" y="0"/>
              <a:ext cx="3209008" cy="2274810"/>
              <a:chOff x="0" y="0"/>
              <a:chExt cx="3209007" cy="2274809"/>
            </a:xfrm>
          </p:grpSpPr>
          <p:sp>
            <p:nvSpPr>
              <p:cNvPr id="535" name="Rounded Rectangle"/>
              <p:cNvSpPr/>
              <p:nvPr/>
            </p:nvSpPr>
            <p:spPr>
              <a:xfrm>
                <a:off x="0" y="0"/>
                <a:ext cx="3209008" cy="2274810"/>
              </a:xfrm>
              <a:prstGeom prst="roundRect">
                <a:avLst>
                  <a:gd name="adj" fmla="val 16667"/>
                </a:avLst>
              </a:prstGeom>
              <a:solidFill>
                <a:srgbClr val="1F497D"/>
              </a:solidFill>
              <a:ln w="25400" cap="flat">
                <a:solidFill>
                  <a:srgbClr val="EEECE1"/>
                </a:solidFill>
                <a:prstDash val="solid"/>
                <a:round/>
              </a:ln>
              <a:effectLst/>
            </p:spPr>
            <p:txBody>
              <a:bodyPr wrap="square" lIns="45719" tIns="45719" rIns="45719" bIns="45719" numCol="1" anchor="ctr">
                <a:noAutofit/>
              </a:bodyPr>
              <a:lstStyle/>
              <a:p>
                <a:pPr algn="ctr" defTabSz="1511300">
                  <a:lnSpc>
                    <a:spcPct val="90000"/>
                  </a:lnSpc>
                  <a:spcBef>
                    <a:spcPts val="700"/>
                  </a:spcBef>
                  <a:defRPr sz="3400">
                    <a:solidFill>
                      <a:srgbClr val="FFFFFF"/>
                    </a:solidFill>
                  </a:defRPr>
                </a:pPr>
              </a:p>
            </p:txBody>
          </p:sp>
          <p:sp>
            <p:nvSpPr>
              <p:cNvPr id="536" name="Using Boolean Operators while using OSINT tools"/>
              <p:cNvSpPr txBox="1"/>
              <p:nvPr/>
            </p:nvSpPr>
            <p:spPr>
              <a:xfrm>
                <a:off x="175816" y="95704"/>
                <a:ext cx="2857375" cy="20834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4769" tIns="64769" rIns="64769" bIns="64769" numCol="1" anchor="ctr">
                <a:spAutoFit/>
              </a:bodyPr>
              <a:lstStyle>
                <a:lvl1pPr algn="ctr" defTabSz="1511300">
                  <a:lnSpc>
                    <a:spcPct val="90000"/>
                  </a:lnSpc>
                  <a:spcBef>
                    <a:spcPts val="1400"/>
                  </a:spcBef>
                  <a:defRPr sz="3400">
                    <a:solidFill>
                      <a:srgbClr val="FFFFFF"/>
                    </a:solidFill>
                  </a:defRPr>
                </a:lvl1pPr>
              </a:lstStyle>
              <a:p>
                <a:pPr/>
                <a:r>
                  <a:t>Using Boolean Operators while using OSINT tools</a:t>
                </a:r>
              </a:p>
            </p:txBody>
          </p:sp>
        </p:grpSp>
      </p:grpSp>
      <p:grpSp>
        <p:nvGrpSpPr>
          <p:cNvPr id="548" name="Group 11"/>
          <p:cNvGrpSpPr/>
          <p:nvPr/>
        </p:nvGrpSpPr>
        <p:grpSpPr>
          <a:xfrm>
            <a:off x="8973" y="6569225"/>
            <a:ext cx="9753601" cy="754911"/>
            <a:chOff x="0" y="0"/>
            <a:chExt cx="9753600" cy="754910"/>
          </a:xfrm>
        </p:grpSpPr>
        <p:sp>
          <p:nvSpPr>
            <p:cNvPr id="539" name="Freeform 13"/>
            <p:cNvSpPr/>
            <p:nvPr/>
          </p:nvSpPr>
          <p:spPr>
            <a:xfrm>
              <a:off x="0" y="-1"/>
              <a:ext cx="9753601"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540" name="Freeform 15"/>
            <p:cNvSpPr/>
            <p:nvPr/>
          </p:nvSpPr>
          <p:spPr>
            <a:xfrm>
              <a:off x="68716" y="229223"/>
              <a:ext cx="1227196"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41" name="Freeform 16"/>
            <p:cNvSpPr/>
            <p:nvPr/>
          </p:nvSpPr>
          <p:spPr>
            <a:xfrm>
              <a:off x="7946913" y="155185"/>
              <a:ext cx="1601568" cy="476990"/>
            </a:xfrm>
            <a:prstGeom prst="rect">
              <a:avLst/>
            </a:pr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42" name="Freeform 18"/>
            <p:cNvSpPr/>
            <p:nvPr/>
          </p:nvSpPr>
          <p:spPr>
            <a:xfrm>
              <a:off x="1311160" y="-1"/>
              <a:ext cx="6590506"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543" name="Freeform 20"/>
            <p:cNvSpPr/>
            <p:nvPr/>
          </p:nvSpPr>
          <p:spPr>
            <a:xfrm>
              <a:off x="7112657" y="0"/>
              <a:ext cx="797983" cy="709148"/>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44" name="Freeform 21"/>
            <p:cNvSpPr/>
            <p:nvPr/>
          </p:nvSpPr>
          <p:spPr>
            <a:xfrm>
              <a:off x="1326812" y="93198"/>
              <a:ext cx="1035296" cy="568514"/>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45" name="Freeform 22"/>
            <p:cNvSpPr/>
            <p:nvPr/>
          </p:nvSpPr>
          <p:spPr>
            <a:xfrm>
              <a:off x="2362107" y="229223"/>
              <a:ext cx="2011318" cy="379483"/>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46" name="Freeform 23"/>
            <p:cNvSpPr/>
            <p:nvPr/>
          </p:nvSpPr>
          <p:spPr>
            <a:xfrm>
              <a:off x="4430574" y="52480"/>
              <a:ext cx="1191819" cy="656668"/>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47" name="Freeform 24"/>
            <p:cNvSpPr/>
            <p:nvPr/>
          </p:nvSpPr>
          <p:spPr>
            <a:xfrm>
              <a:off x="5650967" y="212081"/>
              <a:ext cx="1410646" cy="3593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grpSp>
      <p:grpSp>
        <p:nvGrpSpPr>
          <p:cNvPr id="551" name="Freeform 9"/>
          <p:cNvGrpSpPr/>
          <p:nvPr/>
        </p:nvGrpSpPr>
        <p:grpSpPr>
          <a:xfrm>
            <a:off x="107506" y="1060525"/>
            <a:ext cx="3220186" cy="443443"/>
            <a:chOff x="0" y="0"/>
            <a:chExt cx="3220184" cy="443442"/>
          </a:xfrm>
        </p:grpSpPr>
        <p:sp>
          <p:nvSpPr>
            <p:cNvPr id="549" name="Rectangle"/>
            <p:cNvSpPr/>
            <p:nvPr/>
          </p:nvSpPr>
          <p:spPr>
            <a:xfrm>
              <a:off x="-1" y="0"/>
              <a:ext cx="3220186" cy="443443"/>
            </a:xfrm>
            <a:prstGeom prst="rect">
              <a:avLst/>
            </a:prstGeom>
            <a:solidFill>
              <a:srgbClr val="233E7A"/>
            </a:solidFill>
            <a:ln w="12700" cap="flat">
              <a:noFill/>
              <a:miter lim="400000"/>
            </a:ln>
            <a:effectLst/>
          </p:spPr>
          <p:txBody>
            <a:bodyPr wrap="square" lIns="45719" tIns="45719" rIns="45719" bIns="45719" numCol="1" anchor="t">
              <a:noAutofit/>
            </a:bodyPr>
            <a:lstStyle/>
            <a:p>
              <a:pPr algn="ctr"/>
            </a:p>
          </p:txBody>
        </p:sp>
        <p:sp>
          <p:nvSpPr>
            <p:cNvPr id="550" name="OSINT Tips"/>
            <p:cNvSpPr txBox="1"/>
            <p:nvPr/>
          </p:nvSpPr>
          <p:spPr>
            <a:xfrm>
              <a:off x="45719" y="-1"/>
              <a:ext cx="3128746"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a:solidFill>
                    <a:srgbClr val="FFFFFF"/>
                  </a:solidFill>
                  <a:latin typeface="Avenir Roman"/>
                  <a:ea typeface="Avenir Roman"/>
                  <a:cs typeface="Avenir Roman"/>
                  <a:sym typeface="Avenir Roman"/>
                </a:defRPr>
              </a:lvl1pPr>
            </a:lstStyle>
            <a:p>
              <a:pPr/>
              <a:r>
                <a:t>OSINT Tips</a:t>
              </a:r>
            </a:p>
          </p:txBody>
        </p:sp>
      </p:grpSp>
      <p:grpSp>
        <p:nvGrpSpPr>
          <p:cNvPr id="560" name="Diagram 33"/>
          <p:cNvGrpSpPr/>
          <p:nvPr/>
        </p:nvGrpSpPr>
        <p:grpSpPr>
          <a:xfrm>
            <a:off x="161591" y="3913427"/>
            <a:ext cx="9395864" cy="2469147"/>
            <a:chOff x="0" y="0"/>
            <a:chExt cx="9395862" cy="2469146"/>
          </a:xfrm>
        </p:grpSpPr>
        <p:sp>
          <p:nvSpPr>
            <p:cNvPr id="552" name="Line"/>
            <p:cNvSpPr/>
            <p:nvPr/>
          </p:nvSpPr>
          <p:spPr>
            <a:xfrm>
              <a:off x="0" y="0"/>
              <a:ext cx="9395863" cy="0"/>
            </a:xfrm>
            <a:prstGeom prst="line">
              <a:avLst/>
            </a:prstGeom>
            <a:solidFill>
              <a:schemeClr val="accent1"/>
            </a:solidFill>
            <a:ln w="25400" cap="flat">
              <a:solidFill>
                <a:schemeClr val="accent1"/>
              </a:solidFill>
              <a:prstDash val="solid"/>
              <a:round/>
            </a:ln>
            <a:effectLst/>
          </p:spPr>
          <p:txBody>
            <a:bodyPr wrap="square" lIns="45719" tIns="45719" rIns="45719" bIns="45719" numCol="1" anchor="t">
              <a:noAutofit/>
            </a:bodyPr>
            <a:lstStyle/>
            <a:p>
              <a:pPr/>
            </a:p>
          </p:txBody>
        </p:sp>
        <p:sp>
          <p:nvSpPr>
            <p:cNvPr id="553" name="Precision: By combining multiple terms or excluding irrelevant ones, you can narrow down results to the most relevant sources and data."/>
            <p:cNvSpPr txBox="1"/>
            <p:nvPr/>
          </p:nvSpPr>
          <p:spPr>
            <a:xfrm>
              <a:off x="0" y="0"/>
              <a:ext cx="9395863" cy="596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7150" tIns="57150" rIns="57150" bIns="57150" numCol="1" anchor="t">
              <a:spAutoFit/>
            </a:bodyPr>
            <a:lstStyle>
              <a:lvl1pPr defTabSz="666750">
                <a:lnSpc>
                  <a:spcPct val="90000"/>
                </a:lnSpc>
                <a:spcBef>
                  <a:spcPts val="600"/>
                </a:spcBef>
                <a:defRPr sz="1500">
                  <a:latin typeface="Avenir Roman"/>
                  <a:ea typeface="Avenir Roman"/>
                  <a:cs typeface="Avenir Roman"/>
                  <a:sym typeface="Avenir Roman"/>
                </a:defRPr>
              </a:lvl1pPr>
            </a:lstStyle>
            <a:p>
              <a:pPr/>
              <a:r>
                <a:t>Precision: By combining multiple terms or excluding irrelevant ones, you can narrow down results to the most relevant sources and data.</a:t>
              </a:r>
            </a:p>
          </p:txBody>
        </p:sp>
        <p:sp>
          <p:nvSpPr>
            <p:cNvPr id="554" name="Line"/>
            <p:cNvSpPr/>
            <p:nvPr/>
          </p:nvSpPr>
          <p:spPr>
            <a:xfrm>
              <a:off x="0" y="624082"/>
              <a:ext cx="9395863" cy="1"/>
            </a:xfrm>
            <a:prstGeom prst="line">
              <a:avLst/>
            </a:prstGeom>
            <a:solidFill>
              <a:schemeClr val="accent1"/>
            </a:solidFill>
            <a:ln w="25400" cap="flat">
              <a:solidFill>
                <a:schemeClr val="accent1"/>
              </a:solidFill>
              <a:prstDash val="solid"/>
              <a:round/>
            </a:ln>
            <a:effectLst/>
          </p:spPr>
          <p:txBody>
            <a:bodyPr wrap="square" lIns="45719" tIns="45719" rIns="45719" bIns="45719" numCol="1" anchor="t">
              <a:noAutofit/>
            </a:bodyPr>
            <a:lstStyle/>
            <a:p>
              <a:pPr/>
            </a:p>
          </p:txBody>
        </p:sp>
        <p:sp>
          <p:nvSpPr>
            <p:cNvPr id="555" name="Efficiency: Boolean operators help streamline the search process by eliminating irrelevant data, allowing you to focus on only the most useful results."/>
            <p:cNvSpPr txBox="1"/>
            <p:nvPr/>
          </p:nvSpPr>
          <p:spPr>
            <a:xfrm>
              <a:off x="0" y="624082"/>
              <a:ext cx="9395863" cy="5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7150" tIns="57150" rIns="57150" bIns="57150" numCol="1" anchor="t">
              <a:spAutoFit/>
            </a:bodyPr>
            <a:lstStyle>
              <a:lvl1pPr defTabSz="666750">
                <a:lnSpc>
                  <a:spcPct val="90000"/>
                </a:lnSpc>
                <a:spcBef>
                  <a:spcPts val="600"/>
                </a:spcBef>
                <a:defRPr sz="1500">
                  <a:latin typeface="Avenir Roman"/>
                  <a:ea typeface="Avenir Roman"/>
                  <a:cs typeface="Avenir Roman"/>
                  <a:sym typeface="Avenir Roman"/>
                </a:defRPr>
              </a:lvl1pPr>
            </a:lstStyle>
            <a:p>
              <a:pPr/>
              <a:r>
                <a:t>Efficiency: Boolean operators help streamline the search process by eliminating irrelevant data, allowing you to focus on only the most useful results.</a:t>
              </a:r>
            </a:p>
          </p:txBody>
        </p:sp>
        <p:sp>
          <p:nvSpPr>
            <p:cNvPr id="556" name="Line"/>
            <p:cNvSpPr/>
            <p:nvPr/>
          </p:nvSpPr>
          <p:spPr>
            <a:xfrm>
              <a:off x="0" y="1248164"/>
              <a:ext cx="9395863" cy="1"/>
            </a:xfrm>
            <a:prstGeom prst="line">
              <a:avLst/>
            </a:prstGeom>
            <a:solidFill>
              <a:schemeClr val="accent1"/>
            </a:solidFill>
            <a:ln w="25400" cap="flat">
              <a:solidFill>
                <a:schemeClr val="accent1"/>
              </a:solidFill>
              <a:prstDash val="solid"/>
              <a:round/>
            </a:ln>
            <a:effectLst/>
          </p:spPr>
          <p:txBody>
            <a:bodyPr wrap="square" lIns="45719" tIns="45719" rIns="45719" bIns="45719" numCol="1" anchor="t">
              <a:noAutofit/>
            </a:bodyPr>
            <a:lstStyle/>
            <a:p>
              <a:pPr/>
            </a:p>
          </p:txBody>
        </p:sp>
        <p:sp>
          <p:nvSpPr>
            <p:cNvPr id="557" name="Better Data Analysis: By structuring your queries thoughtfully with operators, you can uncover connections or patterns that are not immediately obvious, especially in complex investigations involving large datasets."/>
            <p:cNvSpPr txBox="1"/>
            <p:nvPr/>
          </p:nvSpPr>
          <p:spPr>
            <a:xfrm>
              <a:off x="0" y="1248164"/>
              <a:ext cx="9395863" cy="5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7150" tIns="57150" rIns="57150" bIns="57150" numCol="1" anchor="t">
              <a:spAutoFit/>
            </a:bodyPr>
            <a:lstStyle>
              <a:lvl1pPr defTabSz="666750">
                <a:lnSpc>
                  <a:spcPct val="90000"/>
                </a:lnSpc>
                <a:spcBef>
                  <a:spcPts val="600"/>
                </a:spcBef>
                <a:defRPr sz="1500">
                  <a:latin typeface="Avenir Roman"/>
                  <a:ea typeface="Avenir Roman"/>
                  <a:cs typeface="Avenir Roman"/>
                  <a:sym typeface="Avenir Roman"/>
                </a:defRPr>
              </a:lvl1pPr>
            </a:lstStyle>
            <a:p>
              <a:pPr/>
              <a:r>
                <a:t>Better Data Analysis: By structuring your queries thoughtfully with operators, you can uncover connections or patterns that are not immediately obvious, especially in complex investigations involving large datasets.</a:t>
              </a:r>
            </a:p>
          </p:txBody>
        </p:sp>
        <p:sp>
          <p:nvSpPr>
            <p:cNvPr id="558" name="Line"/>
            <p:cNvSpPr/>
            <p:nvPr/>
          </p:nvSpPr>
          <p:spPr>
            <a:xfrm>
              <a:off x="0" y="1872246"/>
              <a:ext cx="9395863" cy="1"/>
            </a:xfrm>
            <a:prstGeom prst="line">
              <a:avLst/>
            </a:prstGeom>
            <a:solidFill>
              <a:schemeClr val="accent1"/>
            </a:solidFill>
            <a:ln w="25400" cap="flat">
              <a:solidFill>
                <a:schemeClr val="accent1"/>
              </a:solidFill>
              <a:prstDash val="solid"/>
              <a:round/>
            </a:ln>
            <a:effectLst/>
          </p:spPr>
          <p:txBody>
            <a:bodyPr wrap="square" lIns="45719" tIns="45719" rIns="45719" bIns="45719" numCol="1" anchor="t">
              <a:noAutofit/>
            </a:bodyPr>
            <a:lstStyle/>
            <a:p>
              <a:pPr/>
            </a:p>
          </p:txBody>
        </p:sp>
        <p:sp>
          <p:nvSpPr>
            <p:cNvPr id="559" name="Flexibility: Boolean operators allow you to construct queries at different levels of complexity, making them suitable for both simple searches and in-depth, multi-faceted investigations."/>
            <p:cNvSpPr txBox="1"/>
            <p:nvPr/>
          </p:nvSpPr>
          <p:spPr>
            <a:xfrm>
              <a:off x="0" y="1872246"/>
              <a:ext cx="9395863" cy="5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7150" tIns="57150" rIns="57150" bIns="57150" numCol="1" anchor="t">
              <a:spAutoFit/>
            </a:bodyPr>
            <a:lstStyle>
              <a:lvl1pPr defTabSz="666750">
                <a:lnSpc>
                  <a:spcPct val="90000"/>
                </a:lnSpc>
                <a:spcBef>
                  <a:spcPts val="600"/>
                </a:spcBef>
                <a:defRPr sz="1500">
                  <a:latin typeface="Avenir Roman"/>
                  <a:ea typeface="Avenir Roman"/>
                  <a:cs typeface="Avenir Roman"/>
                  <a:sym typeface="Avenir Roman"/>
                </a:defRPr>
              </a:lvl1pPr>
            </a:lstStyle>
            <a:p>
              <a:pPr/>
              <a:r>
                <a:t>Flexibility: Boolean operators allow you to construct queries at different levels of complexity, making them suitable for both simple searches and in-depth, multi-faceted investigations.</a:t>
              </a:r>
            </a:p>
          </p:txBody>
        </p:sp>
      </p:grpSp>
      <p:pic>
        <p:nvPicPr>
          <p:cNvPr id="561" name="analyst_logo.png" descr="analyst_logo.png"/>
          <p:cNvPicPr>
            <a:picLocks noChangeAspect="1"/>
          </p:cNvPicPr>
          <p:nvPr/>
        </p:nvPicPr>
        <p:blipFill>
          <a:blip r:embed="rId12">
            <a:extLst/>
          </a:blip>
          <a:stretch>
            <a:fillRect/>
          </a:stretch>
        </p:blipFill>
        <p:spPr>
          <a:xfrm>
            <a:off x="423631" y="339306"/>
            <a:ext cx="2444074" cy="670433"/>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Freeform 2"/>
          <p:cNvSpPr/>
          <p:nvPr/>
        </p:nvSpPr>
        <p:spPr>
          <a:xfrm>
            <a:off x="0" y="0"/>
            <a:ext cx="9753600" cy="7391400"/>
          </a:xfrm>
          <a:prstGeom prst="rect">
            <a:avLst/>
          </a:prstGeom>
          <a:blipFill>
            <a:blip r:embed="rId2"/>
            <a:stretch>
              <a:fillRect/>
            </a:stretch>
          </a:blipFill>
          <a:ln w="12700">
            <a:miter lim="400000"/>
          </a:ln>
        </p:spPr>
        <p:txBody>
          <a:bodyPr lIns="45719" rIns="45719"/>
          <a:lstStyle/>
          <a:p>
            <a:pPr/>
          </a:p>
        </p:txBody>
      </p:sp>
      <p:grpSp>
        <p:nvGrpSpPr>
          <p:cNvPr id="123" name="Group 3"/>
          <p:cNvGrpSpPr/>
          <p:nvPr/>
        </p:nvGrpSpPr>
        <p:grpSpPr>
          <a:xfrm>
            <a:off x="42601" y="78893"/>
            <a:ext cx="9788690" cy="7083909"/>
            <a:chOff x="0" y="0"/>
            <a:chExt cx="9788689" cy="7083906"/>
          </a:xfrm>
        </p:grpSpPr>
        <p:sp>
          <p:nvSpPr>
            <p:cNvPr id="116" name="Freeform 4"/>
            <p:cNvSpPr/>
            <p:nvPr/>
          </p:nvSpPr>
          <p:spPr>
            <a:xfrm flipH="1" rot="10800000">
              <a:off x="7181563" y="0"/>
              <a:ext cx="2607127"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17" name="Freeform 5"/>
            <p:cNvSpPr/>
            <p:nvPr/>
          </p:nvSpPr>
          <p:spPr>
            <a:xfrm>
              <a:off x="3661511"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18" name="Freeform 7"/>
            <p:cNvSpPr/>
            <p:nvPr/>
          </p:nvSpPr>
          <p:spPr>
            <a:xfrm>
              <a:off x="103805" y="6698947"/>
              <a:ext cx="1227196" cy="38496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grpSp>
          <p:nvGrpSpPr>
            <p:cNvPr id="121" name="Group 8"/>
            <p:cNvGrpSpPr/>
            <p:nvPr/>
          </p:nvGrpSpPr>
          <p:grpSpPr>
            <a:xfrm>
              <a:off x="0" y="918923"/>
              <a:ext cx="3255273" cy="458671"/>
              <a:chOff x="0" y="0"/>
              <a:chExt cx="3255271" cy="458670"/>
            </a:xfrm>
          </p:grpSpPr>
          <p:sp>
            <p:nvSpPr>
              <p:cNvPr id="119" name="Freeform 9"/>
              <p:cNvSpPr/>
              <p:nvPr/>
            </p:nvSpPr>
            <p:spPr>
              <a:xfrm>
                <a:off x="0" y="15228"/>
                <a:ext cx="3220184" cy="443443"/>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120" name="TextBox 10"/>
              <p:cNvSpPr txBox="1"/>
              <p:nvPr/>
            </p:nvSpPr>
            <p:spPr>
              <a:xfrm>
                <a:off x="35088" y="0"/>
                <a:ext cx="3220184" cy="405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3783" tIns="33783" rIns="33783" bIns="33783" numCol="1" anchor="ctr">
                <a:spAutoFit/>
              </a:bodyPr>
              <a:lstStyle>
                <a:lvl1pPr algn="ctr">
                  <a:lnSpc>
                    <a:spcPts val="2500"/>
                  </a:lnSpc>
                  <a:defRPr>
                    <a:solidFill>
                      <a:srgbClr val="FFFFFF"/>
                    </a:solidFill>
                    <a:latin typeface="Avenir Heavy"/>
                    <a:ea typeface="Avenir Heavy"/>
                    <a:cs typeface="Avenir Heavy"/>
                    <a:sym typeface="Avenir Heavy"/>
                  </a:defRPr>
                </a:lvl1pPr>
              </a:lstStyle>
              <a:p>
                <a:pPr/>
                <a:r>
                  <a:t>What is OSINT?</a:t>
                </a:r>
              </a:p>
            </p:txBody>
          </p:sp>
        </p:grpSp>
        <p:pic>
          <p:nvPicPr>
            <p:cNvPr id="122" name="analyst_logo.png" descr="analyst_logo.png"/>
            <p:cNvPicPr>
              <a:picLocks noChangeAspect="1"/>
            </p:cNvPicPr>
            <p:nvPr/>
          </p:nvPicPr>
          <p:blipFill>
            <a:blip r:embed="rId6">
              <a:extLst/>
            </a:blip>
            <a:stretch>
              <a:fillRect/>
            </a:stretch>
          </p:blipFill>
          <p:spPr>
            <a:xfrm>
              <a:off x="381030" y="260412"/>
              <a:ext cx="2444074" cy="670433"/>
            </a:xfrm>
            <a:prstGeom prst="rect">
              <a:avLst/>
            </a:prstGeom>
            <a:ln w="12700" cap="flat">
              <a:noFill/>
              <a:miter lim="400000"/>
            </a:ln>
            <a:effectLst/>
          </p:spPr>
        </p:pic>
      </p:grpSp>
      <p:grpSp>
        <p:nvGrpSpPr>
          <p:cNvPr id="130" name="Diagram 28"/>
          <p:cNvGrpSpPr/>
          <p:nvPr/>
        </p:nvGrpSpPr>
        <p:grpSpPr>
          <a:xfrm>
            <a:off x="174561" y="1874745"/>
            <a:ext cx="9422422" cy="4430958"/>
            <a:chOff x="0" y="0"/>
            <a:chExt cx="9422419" cy="4430957"/>
          </a:xfrm>
        </p:grpSpPr>
        <p:grpSp>
          <p:nvGrpSpPr>
            <p:cNvPr id="126" name="Group"/>
            <p:cNvGrpSpPr/>
            <p:nvPr/>
          </p:nvGrpSpPr>
          <p:grpSpPr>
            <a:xfrm>
              <a:off x="3392070" y="424015"/>
              <a:ext cx="6030350" cy="3582925"/>
              <a:chOff x="0" y="0"/>
              <a:chExt cx="6030349" cy="3582923"/>
            </a:xfrm>
          </p:grpSpPr>
          <p:sp>
            <p:nvSpPr>
              <p:cNvPr id="124" name="Shape"/>
              <p:cNvSpPr/>
              <p:nvPr/>
            </p:nvSpPr>
            <p:spPr>
              <a:xfrm rot="5400000">
                <a:off x="1242792" y="-1223712"/>
                <a:ext cx="3544766" cy="60303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947"/>
                      <a:pt x="21600" y="2116"/>
                    </a:cubicBezTo>
                    <a:lnTo>
                      <a:pt x="21600" y="21600"/>
                    </a:lnTo>
                    <a:lnTo>
                      <a:pt x="0" y="21600"/>
                    </a:lnTo>
                    <a:lnTo>
                      <a:pt x="0" y="2116"/>
                    </a:lnTo>
                    <a:cubicBezTo>
                      <a:pt x="0" y="947"/>
                      <a:pt x="1612" y="0"/>
                      <a:pt x="3600" y="0"/>
                    </a:cubicBezTo>
                    <a:close/>
                  </a:path>
                </a:pathLst>
              </a:custGeom>
              <a:solidFill>
                <a:srgbClr val="CBCED6">
                  <a:alpha val="90000"/>
                </a:srgbClr>
              </a:solidFill>
              <a:ln w="25400" cap="flat">
                <a:solidFill>
                  <a:srgbClr val="CBCED6">
                    <a:alpha val="90000"/>
                  </a:srgbClr>
                </a:solidFill>
                <a:prstDash val="solid"/>
                <a:round/>
              </a:ln>
              <a:effectLst/>
            </p:spPr>
            <p:txBody>
              <a:bodyPr wrap="square" lIns="45719" tIns="45719" rIns="45719" bIns="45719" numCol="1" anchor="ctr">
                <a:noAutofit/>
              </a:bodyPr>
              <a:lstStyle/>
              <a:p>
                <a:pPr defTabSz="1066800">
                  <a:lnSpc>
                    <a:spcPct val="90000"/>
                  </a:lnSpc>
                  <a:spcBef>
                    <a:spcPts val="300"/>
                  </a:spcBef>
                  <a:defRPr sz="2400">
                    <a:latin typeface="Avenir Roman"/>
                    <a:ea typeface="Avenir Roman"/>
                    <a:cs typeface="Avenir Roman"/>
                    <a:sym typeface="Avenir Roman"/>
                  </a:defRPr>
                </a:pPr>
              </a:p>
            </p:txBody>
          </p:sp>
          <p:sp>
            <p:nvSpPr>
              <p:cNvPr id="125" name="OSINT (Open-Source Intelligence) for real-time intelligence focuses on using publicly available data to gather immediate, actionable information that can support decision-making during ongoing events or crises.…"/>
              <p:cNvSpPr txBox="1"/>
              <p:nvPr/>
            </p:nvSpPr>
            <p:spPr>
              <a:xfrm>
                <a:off x="45721" y="0"/>
                <a:ext cx="5765869" cy="35829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lvl="1" marL="228600" indent="-228600" defTabSz="1066800">
                  <a:lnSpc>
                    <a:spcPct val="90000"/>
                  </a:lnSpc>
                  <a:spcBef>
                    <a:spcPts val="400"/>
                  </a:spcBef>
                  <a:buSzPct val="100000"/>
                  <a:buChar char="•"/>
                  <a:defRPr sz="2400">
                    <a:latin typeface="Avenir Roman"/>
                    <a:ea typeface="Avenir Roman"/>
                    <a:cs typeface="Avenir Roman"/>
                    <a:sym typeface="Avenir Roman"/>
                  </a:defRPr>
                </a:pPr>
                <a:r>
                  <a:t>OSINT (Open-Source Intelligence) for real-time intelligence focuses on using publicly available data to gather immediate, actionable information that can support decision-making during ongoing events or crises.</a:t>
                </a:r>
              </a:p>
              <a:p>
                <a:pPr lvl="1" marL="228600" indent="-228600" defTabSz="1066800">
                  <a:lnSpc>
                    <a:spcPct val="90000"/>
                  </a:lnSpc>
                  <a:spcBef>
                    <a:spcPts val="400"/>
                  </a:spcBef>
                  <a:buSzPct val="100000"/>
                  <a:buChar char="•"/>
                  <a:defRPr sz="2400">
                    <a:latin typeface="Avenir Roman"/>
                    <a:ea typeface="Avenir Roman"/>
                    <a:cs typeface="Avenir Roman"/>
                    <a:sym typeface="Avenir Roman"/>
                  </a:defRPr>
                </a:pPr>
                <a:r>
                  <a:t>The goal is to provide timely insights that can be used to respond quickly to evolving situations.  </a:t>
                </a:r>
              </a:p>
            </p:txBody>
          </p:sp>
        </p:grpSp>
        <p:grpSp>
          <p:nvGrpSpPr>
            <p:cNvPr id="129" name="Group"/>
            <p:cNvGrpSpPr/>
            <p:nvPr/>
          </p:nvGrpSpPr>
          <p:grpSpPr>
            <a:xfrm>
              <a:off x="0" y="0"/>
              <a:ext cx="3392071" cy="4430958"/>
              <a:chOff x="0" y="0"/>
              <a:chExt cx="3392070" cy="4430957"/>
            </a:xfrm>
          </p:grpSpPr>
          <p:sp>
            <p:nvSpPr>
              <p:cNvPr id="127" name="Rounded Rectangle"/>
              <p:cNvSpPr/>
              <p:nvPr/>
            </p:nvSpPr>
            <p:spPr>
              <a:xfrm>
                <a:off x="0" y="0"/>
                <a:ext cx="3392071" cy="4430958"/>
              </a:xfrm>
              <a:prstGeom prst="roundRect">
                <a:avLst>
                  <a:gd name="adj" fmla="val 16667"/>
                </a:avLst>
              </a:prstGeom>
              <a:solidFill>
                <a:srgbClr val="1F497D"/>
              </a:solidFill>
              <a:ln w="25400" cap="flat">
                <a:solidFill>
                  <a:srgbClr val="EEECE1"/>
                </a:solidFill>
                <a:prstDash val="solid"/>
                <a:round/>
              </a:ln>
              <a:effectLst/>
            </p:spPr>
            <p:txBody>
              <a:bodyPr wrap="square" lIns="45719" tIns="45719" rIns="45719" bIns="45719" numCol="1" anchor="ctr">
                <a:noAutofit/>
              </a:bodyPr>
              <a:lstStyle/>
              <a:p>
                <a:pPr algn="ctr" defTabSz="1644650">
                  <a:lnSpc>
                    <a:spcPct val="90000"/>
                  </a:lnSpc>
                  <a:spcBef>
                    <a:spcPts val="700"/>
                  </a:spcBef>
                  <a:defRPr sz="3700">
                    <a:solidFill>
                      <a:srgbClr val="FFFFFF"/>
                    </a:solidFill>
                    <a:latin typeface="Avenir Roman"/>
                    <a:ea typeface="Avenir Roman"/>
                    <a:cs typeface="Avenir Roman"/>
                    <a:sym typeface="Avenir Roman"/>
                  </a:defRPr>
                </a:pPr>
              </a:p>
            </p:txBody>
          </p:sp>
          <p:sp>
            <p:nvSpPr>
              <p:cNvPr id="128" name="Introduction to OSINT for real-time intelligence:"/>
              <p:cNvSpPr txBox="1"/>
              <p:nvPr/>
            </p:nvSpPr>
            <p:spPr>
              <a:xfrm>
                <a:off x="236072" y="946748"/>
                <a:ext cx="2919928" cy="25374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0485" tIns="70485" rIns="70485" bIns="70485" numCol="1" anchor="ctr">
                <a:spAutoFit/>
              </a:bodyPr>
              <a:lstStyle>
                <a:lvl1pPr algn="ctr" defTabSz="1644650">
                  <a:lnSpc>
                    <a:spcPct val="90000"/>
                  </a:lnSpc>
                  <a:spcBef>
                    <a:spcPts val="1500"/>
                  </a:spcBef>
                  <a:defRPr sz="3700">
                    <a:solidFill>
                      <a:srgbClr val="FFFFFF"/>
                    </a:solidFill>
                    <a:latin typeface="Avenir Roman"/>
                    <a:ea typeface="Avenir Roman"/>
                    <a:cs typeface="Avenir Roman"/>
                    <a:sym typeface="Avenir Roman"/>
                  </a:defRPr>
                </a:lvl1pPr>
              </a:lstStyle>
              <a:p>
                <a:pPr/>
                <a:r>
                  <a:t>Introduction to OSINT for real-time intelligence:</a:t>
                </a:r>
              </a:p>
            </p:txBody>
          </p:sp>
        </p:grpSp>
      </p:grpSp>
      <p:grpSp>
        <p:nvGrpSpPr>
          <p:cNvPr id="140" name="Group 12"/>
          <p:cNvGrpSpPr/>
          <p:nvPr/>
        </p:nvGrpSpPr>
        <p:grpSpPr>
          <a:xfrm>
            <a:off x="8973" y="6569225"/>
            <a:ext cx="9753601" cy="754911"/>
            <a:chOff x="0" y="0"/>
            <a:chExt cx="9753600" cy="754910"/>
          </a:xfrm>
        </p:grpSpPr>
        <p:sp>
          <p:nvSpPr>
            <p:cNvPr id="131" name="Freeform 14"/>
            <p:cNvSpPr/>
            <p:nvPr/>
          </p:nvSpPr>
          <p:spPr>
            <a:xfrm>
              <a:off x="0" y="-1"/>
              <a:ext cx="9753601"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132" name="Freeform 16"/>
            <p:cNvSpPr/>
            <p:nvPr/>
          </p:nvSpPr>
          <p:spPr>
            <a:xfrm>
              <a:off x="68716" y="229223"/>
              <a:ext cx="1227196"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33" name="Freeform 17"/>
            <p:cNvSpPr/>
            <p:nvPr/>
          </p:nvSpPr>
          <p:spPr>
            <a:xfrm>
              <a:off x="7946913" y="155185"/>
              <a:ext cx="1601568"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34" name="Freeform 19"/>
            <p:cNvSpPr/>
            <p:nvPr/>
          </p:nvSpPr>
          <p:spPr>
            <a:xfrm>
              <a:off x="1311160" y="-1"/>
              <a:ext cx="6590506"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135" name="Freeform 21"/>
            <p:cNvSpPr/>
            <p:nvPr/>
          </p:nvSpPr>
          <p:spPr>
            <a:xfrm>
              <a:off x="7112657" y="0"/>
              <a:ext cx="797983"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36" name="Freeform 22"/>
            <p:cNvSpPr/>
            <p:nvPr/>
          </p:nvSpPr>
          <p:spPr>
            <a:xfrm>
              <a:off x="1326812" y="93198"/>
              <a:ext cx="1035296"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37" name="Freeform 23"/>
            <p:cNvSpPr/>
            <p:nvPr/>
          </p:nvSpPr>
          <p:spPr>
            <a:xfrm>
              <a:off x="2362107" y="229223"/>
              <a:ext cx="2011318"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38" name="Freeform 24"/>
            <p:cNvSpPr/>
            <p:nvPr/>
          </p:nvSpPr>
          <p:spPr>
            <a:xfrm>
              <a:off x="4430574" y="52480"/>
              <a:ext cx="1191819"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39" name="Freeform 25"/>
            <p:cNvSpPr/>
            <p:nvPr/>
          </p:nvSpPr>
          <p:spPr>
            <a:xfrm>
              <a:off x="5650967" y="212081"/>
              <a:ext cx="1410646"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3" name="Freeform 2"/>
          <p:cNvSpPr/>
          <p:nvPr/>
        </p:nvSpPr>
        <p:spPr>
          <a:xfrm>
            <a:off x="0" y="0"/>
            <a:ext cx="9753600" cy="7315200"/>
          </a:xfrm>
          <a:prstGeom prst="rect">
            <a:avLst/>
          </a:prstGeom>
          <a:blipFill>
            <a:blip r:embed="rId2"/>
            <a:stretch>
              <a:fillRect/>
            </a:stretch>
          </a:blipFill>
          <a:ln w="12700">
            <a:miter lim="400000"/>
          </a:ln>
        </p:spPr>
        <p:txBody>
          <a:bodyPr lIns="45719" rIns="45719"/>
          <a:lstStyle/>
          <a:p>
            <a:pPr/>
          </a:p>
        </p:txBody>
      </p:sp>
      <p:grpSp>
        <p:nvGrpSpPr>
          <p:cNvPr id="571" name="Group 3"/>
          <p:cNvGrpSpPr/>
          <p:nvPr/>
        </p:nvGrpSpPr>
        <p:grpSpPr>
          <a:xfrm>
            <a:off x="-1" y="33858"/>
            <a:ext cx="9753601" cy="7083909"/>
            <a:chOff x="0" y="0"/>
            <a:chExt cx="9753599" cy="7083906"/>
          </a:xfrm>
        </p:grpSpPr>
        <p:sp>
          <p:nvSpPr>
            <p:cNvPr id="564" name="Freeform 4"/>
            <p:cNvSpPr/>
            <p:nvPr/>
          </p:nvSpPr>
          <p:spPr>
            <a:xfrm flipH="1" rot="10800000">
              <a:off x="7146474" y="0"/>
              <a:ext cx="2607126"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65" name="Freeform 5"/>
            <p:cNvSpPr/>
            <p:nvPr/>
          </p:nvSpPr>
          <p:spPr>
            <a:xfrm>
              <a:off x="3626422"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66" name="Freeform 7"/>
            <p:cNvSpPr/>
            <p:nvPr/>
          </p:nvSpPr>
          <p:spPr>
            <a:xfrm>
              <a:off x="68716" y="6698947"/>
              <a:ext cx="1227196" cy="38496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grpSp>
          <p:nvGrpSpPr>
            <p:cNvPr id="569" name="Group 8"/>
            <p:cNvGrpSpPr/>
            <p:nvPr/>
          </p:nvGrpSpPr>
          <p:grpSpPr>
            <a:xfrm>
              <a:off x="0" y="1036442"/>
              <a:ext cx="3220184" cy="443444"/>
              <a:chOff x="0" y="0"/>
              <a:chExt cx="3220183" cy="443442"/>
            </a:xfrm>
          </p:grpSpPr>
          <p:sp>
            <p:nvSpPr>
              <p:cNvPr id="567" name="Freeform 9"/>
              <p:cNvSpPr/>
              <p:nvPr/>
            </p:nvSpPr>
            <p:spPr>
              <a:xfrm>
                <a:off x="0" y="0"/>
                <a:ext cx="3220184" cy="443443"/>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568" name="TextBox 10"/>
              <p:cNvSpPr txBox="1"/>
              <p:nvPr/>
            </p:nvSpPr>
            <p:spPr>
              <a:xfrm>
                <a:off x="0" y="7333"/>
                <a:ext cx="3220184" cy="405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3783" tIns="33783" rIns="33783" bIns="33783" numCol="1" anchor="ctr">
                <a:spAutoFit/>
              </a:bodyPr>
              <a:lstStyle>
                <a:lvl1pPr algn="ctr">
                  <a:lnSpc>
                    <a:spcPts val="2500"/>
                  </a:lnSpc>
                  <a:defRPr>
                    <a:solidFill>
                      <a:srgbClr val="FFFFFF"/>
                    </a:solidFill>
                    <a:latin typeface="Avenir Heavy"/>
                    <a:ea typeface="Avenir Heavy"/>
                    <a:cs typeface="Avenir Heavy"/>
                    <a:sym typeface="Avenir Heavy"/>
                  </a:defRPr>
                </a:lvl1pPr>
              </a:lstStyle>
              <a:p>
                <a:pPr/>
                <a:r>
                  <a:t>OSINT Tips</a:t>
                </a:r>
              </a:p>
            </p:txBody>
          </p:sp>
        </p:grpSp>
        <p:pic>
          <p:nvPicPr>
            <p:cNvPr id="570" name="analyst_logo.png" descr="analyst_logo.png"/>
            <p:cNvPicPr>
              <a:picLocks noChangeAspect="1"/>
            </p:cNvPicPr>
            <p:nvPr/>
          </p:nvPicPr>
          <p:blipFill>
            <a:blip r:embed="rId6">
              <a:extLst/>
            </a:blip>
            <a:stretch>
              <a:fillRect/>
            </a:stretch>
          </p:blipFill>
          <p:spPr>
            <a:xfrm>
              <a:off x="423631" y="305447"/>
              <a:ext cx="2444074" cy="670433"/>
            </a:xfrm>
            <a:prstGeom prst="rect">
              <a:avLst/>
            </a:prstGeom>
            <a:ln w="12700" cap="flat">
              <a:noFill/>
              <a:miter lim="400000"/>
            </a:ln>
            <a:effectLst/>
          </p:spPr>
        </p:pic>
      </p:grpSp>
      <p:grpSp>
        <p:nvGrpSpPr>
          <p:cNvPr id="581" name="Group 12"/>
          <p:cNvGrpSpPr/>
          <p:nvPr/>
        </p:nvGrpSpPr>
        <p:grpSpPr>
          <a:xfrm>
            <a:off x="8973" y="6569225"/>
            <a:ext cx="9753601" cy="754911"/>
            <a:chOff x="0" y="0"/>
            <a:chExt cx="9753600" cy="754910"/>
          </a:xfrm>
        </p:grpSpPr>
        <p:sp>
          <p:nvSpPr>
            <p:cNvPr id="572" name="Freeform 14"/>
            <p:cNvSpPr/>
            <p:nvPr/>
          </p:nvSpPr>
          <p:spPr>
            <a:xfrm>
              <a:off x="0" y="-1"/>
              <a:ext cx="9753601"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573" name="Freeform 16"/>
            <p:cNvSpPr/>
            <p:nvPr/>
          </p:nvSpPr>
          <p:spPr>
            <a:xfrm>
              <a:off x="68716" y="229223"/>
              <a:ext cx="1227196"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74" name="Freeform 17"/>
            <p:cNvSpPr/>
            <p:nvPr/>
          </p:nvSpPr>
          <p:spPr>
            <a:xfrm>
              <a:off x="7946913" y="155185"/>
              <a:ext cx="1601568"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75" name="Freeform 19"/>
            <p:cNvSpPr/>
            <p:nvPr/>
          </p:nvSpPr>
          <p:spPr>
            <a:xfrm>
              <a:off x="1311160" y="-1"/>
              <a:ext cx="6590506"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576" name="Freeform 21"/>
            <p:cNvSpPr/>
            <p:nvPr/>
          </p:nvSpPr>
          <p:spPr>
            <a:xfrm>
              <a:off x="7112657" y="0"/>
              <a:ext cx="797983"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77" name="Freeform 22"/>
            <p:cNvSpPr/>
            <p:nvPr/>
          </p:nvSpPr>
          <p:spPr>
            <a:xfrm>
              <a:off x="1326812" y="93198"/>
              <a:ext cx="1035296"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78" name="Freeform 23"/>
            <p:cNvSpPr/>
            <p:nvPr/>
          </p:nvSpPr>
          <p:spPr>
            <a:xfrm>
              <a:off x="2362107" y="229223"/>
              <a:ext cx="2011318"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79" name="Freeform 24"/>
            <p:cNvSpPr/>
            <p:nvPr/>
          </p:nvSpPr>
          <p:spPr>
            <a:xfrm>
              <a:off x="4430574" y="52480"/>
              <a:ext cx="1191819"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80" name="Freeform 25"/>
            <p:cNvSpPr/>
            <p:nvPr/>
          </p:nvSpPr>
          <p:spPr>
            <a:xfrm>
              <a:off x="5650967" y="212081"/>
              <a:ext cx="1410646"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graphicFrame>
        <p:nvGraphicFramePr>
          <p:cNvPr id="582" name="Table 25"/>
          <p:cNvGraphicFramePr/>
          <p:nvPr/>
        </p:nvGraphicFramePr>
        <p:xfrm>
          <a:off x="56875" y="1563388"/>
          <a:ext cx="9332485" cy="4838616"/>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1496338"/>
                <a:gridCol w="2758487"/>
                <a:gridCol w="2364417"/>
                <a:gridCol w="2713242"/>
              </a:tblGrid>
              <a:tr h="357205">
                <a:tc>
                  <a:txBody>
                    <a:bodyPr/>
                    <a:lstStyle/>
                    <a:p>
                      <a:pPr algn="l">
                        <a:defRPr sz="1800"/>
                      </a:pPr>
                      <a:r>
                        <a:rPr sz="1100">
                          <a:solidFill>
                            <a:srgbClr val="233E7A"/>
                          </a:solidFill>
                          <a:latin typeface="Avenir Roman"/>
                          <a:ea typeface="Avenir Roman"/>
                          <a:cs typeface="Avenir Roman"/>
                          <a:sym typeface="Avenir Roman"/>
                        </a:rPr>
                        <a:t>Operator</a:t>
                      </a:r>
                    </a:p>
                  </a:txBody>
                  <a:tcPr marL="15936" marR="15936" marT="15936" marB="15936" anchor="ctr" anchorCtr="0" horzOverflow="overflow">
                    <a:lnL w="12700">
                      <a:miter lim="400000"/>
                    </a:lnL>
                    <a:lnR w="12700">
                      <a:miter lim="400000"/>
                    </a:lnR>
                  </a:tcPr>
                </a:tc>
                <a:tc>
                  <a:txBody>
                    <a:bodyPr/>
                    <a:lstStyle/>
                    <a:p>
                      <a:pPr algn="l">
                        <a:defRPr sz="1800"/>
                      </a:pPr>
                      <a:r>
                        <a:rPr sz="1100">
                          <a:solidFill>
                            <a:srgbClr val="233E7A"/>
                          </a:solidFill>
                          <a:latin typeface="Avenir Roman"/>
                          <a:ea typeface="Avenir Roman"/>
                          <a:cs typeface="Avenir Roman"/>
                          <a:sym typeface="Avenir Roman"/>
                        </a:rPr>
                        <a:t>Description</a:t>
                      </a:r>
                    </a:p>
                  </a:txBody>
                  <a:tcPr marL="15936" marR="15936" marT="15936" marB="15936" anchor="ctr" anchorCtr="0" horzOverflow="overflow">
                    <a:lnL w="12700">
                      <a:miter lim="400000"/>
                    </a:lnL>
                    <a:lnR w="12700">
                      <a:miter lim="400000"/>
                    </a:lnR>
                  </a:tcPr>
                </a:tc>
                <a:tc>
                  <a:txBody>
                    <a:bodyPr/>
                    <a:lstStyle/>
                    <a:p>
                      <a:pPr algn="l">
                        <a:defRPr sz="1800"/>
                      </a:pPr>
                      <a:r>
                        <a:rPr sz="1100">
                          <a:solidFill>
                            <a:srgbClr val="233E7A"/>
                          </a:solidFill>
                          <a:latin typeface="Avenir Roman"/>
                          <a:ea typeface="Avenir Roman"/>
                          <a:cs typeface="Avenir Roman"/>
                          <a:sym typeface="Avenir Roman"/>
                        </a:rPr>
                        <a:t>Example</a:t>
                      </a:r>
                    </a:p>
                  </a:txBody>
                  <a:tcPr marL="15936" marR="15936" marT="15936" marB="15936" anchor="ctr" anchorCtr="0" horzOverflow="overflow">
                    <a:lnL w="12700">
                      <a:miter lim="400000"/>
                    </a:lnL>
                    <a:lnR w="12700">
                      <a:miter lim="400000"/>
                    </a:lnR>
                  </a:tcPr>
                </a:tc>
                <a:tc>
                  <a:txBody>
                    <a:bodyPr/>
                    <a:lstStyle/>
                    <a:p>
                      <a:pPr algn="l">
                        <a:defRPr sz="1800"/>
                      </a:pPr>
                      <a:r>
                        <a:rPr sz="1100">
                          <a:solidFill>
                            <a:srgbClr val="233E7A"/>
                          </a:solidFill>
                          <a:latin typeface="Avenir Roman"/>
                          <a:ea typeface="Avenir Roman"/>
                          <a:cs typeface="Avenir Roman"/>
                          <a:sym typeface="Avenir Roman"/>
                        </a:rPr>
                        <a:t>Usage</a:t>
                      </a:r>
                    </a:p>
                  </a:txBody>
                  <a:tcPr marL="15936" marR="15936" marT="15936" marB="15936" anchor="ctr" anchorCtr="0" horzOverflow="overflow">
                    <a:lnL w="12700">
                      <a:miter lim="400000"/>
                    </a:lnL>
                    <a:lnR w="12700">
                      <a:miter lim="400000"/>
                    </a:lnR>
                  </a:tcPr>
                </a:tc>
              </a:tr>
              <a:tr h="376700">
                <a:tc>
                  <a:txBody>
                    <a:bodyPr/>
                    <a:lstStyle/>
                    <a:p>
                      <a:pPr algn="l">
                        <a:defRPr sz="1800"/>
                      </a:pPr>
                      <a:r>
                        <a:rPr sz="1100">
                          <a:solidFill>
                            <a:srgbClr val="233E7A"/>
                          </a:solidFill>
                          <a:latin typeface="Avenir Roman"/>
                          <a:ea typeface="Avenir Roman"/>
                          <a:cs typeface="Avenir Roman"/>
                          <a:sym typeface="Avenir Roman"/>
                        </a:rPr>
                        <a:t>AND</a:t>
                      </a:r>
                    </a:p>
                  </a:txBody>
                  <a:tcPr marL="15936" marR="15936" marT="15936" marB="15936" anchor="ctr" anchorCtr="0" horzOverflow="overflow">
                    <a:lnL w="12700">
                      <a:miter lim="400000"/>
                    </a:lnL>
                    <a:lnR w="12700">
                      <a:miter lim="400000"/>
                    </a:lnR>
                    <a:lnB w="12700">
                      <a:miter lim="400000"/>
                    </a:lnB>
                    <a:solidFill>
                      <a:srgbClr val="000000">
                        <a:alpha val="20000"/>
                      </a:srgbClr>
                    </a:solidFill>
                  </a:tcPr>
                </a:tc>
                <a:tc>
                  <a:txBody>
                    <a:bodyPr/>
                    <a:lstStyle/>
                    <a:p>
                      <a:pPr algn="l">
                        <a:defRPr sz="1800"/>
                      </a:pPr>
                      <a:r>
                        <a:rPr sz="1100">
                          <a:solidFill>
                            <a:srgbClr val="233E7A"/>
                          </a:solidFill>
                          <a:latin typeface="Avenir Roman"/>
                          <a:ea typeface="Avenir Roman"/>
                          <a:cs typeface="Avenir Roman"/>
                          <a:sym typeface="Avenir Roman"/>
                        </a:rPr>
                        <a:t>Finds results that include both terms.</a:t>
                      </a:r>
                    </a:p>
                  </a:txBody>
                  <a:tcPr marL="15936" marR="15936" marT="15936" marB="15936" anchor="ctr" anchorCtr="0" horzOverflow="overflow">
                    <a:lnL w="12700">
                      <a:miter lim="400000"/>
                    </a:lnL>
                    <a:lnR w="12700">
                      <a:miter lim="400000"/>
                    </a:lnR>
                    <a:lnB w="12700">
                      <a:miter lim="400000"/>
                    </a:lnB>
                    <a:solidFill>
                      <a:srgbClr val="000000">
                        <a:alpha val="20000"/>
                      </a:srgbClr>
                    </a:solidFill>
                  </a:tcPr>
                </a:tc>
                <a:tc>
                  <a:txBody>
                    <a:bodyPr/>
                    <a:lstStyle/>
                    <a:p>
                      <a:pPr algn="l">
                        <a:defRPr sz="1800"/>
                      </a:pPr>
                      <a:r>
                        <a:rPr sz="1100">
                          <a:solidFill>
                            <a:srgbClr val="233E7A"/>
                          </a:solidFill>
                          <a:latin typeface="Avenir Roman"/>
                          <a:ea typeface="Avenir Roman"/>
                          <a:cs typeface="Avenir Roman"/>
                          <a:sym typeface="Avenir Roman"/>
                        </a:rPr>
                        <a:t>"cybersecurity" AND "data breach"</a:t>
                      </a:r>
                    </a:p>
                  </a:txBody>
                  <a:tcPr marL="15936" marR="15936" marT="15936" marB="15936" anchor="ctr" anchorCtr="0" horzOverflow="overflow">
                    <a:lnL w="12700">
                      <a:miter lim="400000"/>
                    </a:lnL>
                    <a:lnR w="12700">
                      <a:miter lim="400000"/>
                    </a:lnR>
                    <a:lnB w="12700">
                      <a:miter lim="400000"/>
                    </a:lnB>
                    <a:solidFill>
                      <a:srgbClr val="000000">
                        <a:alpha val="20000"/>
                      </a:srgbClr>
                    </a:solidFill>
                  </a:tcPr>
                </a:tc>
                <a:tc>
                  <a:txBody>
                    <a:bodyPr/>
                    <a:lstStyle/>
                    <a:p>
                      <a:pPr algn="l">
                        <a:defRPr sz="1800"/>
                      </a:pPr>
                      <a:r>
                        <a:rPr sz="1100">
                          <a:solidFill>
                            <a:srgbClr val="233E7A"/>
                          </a:solidFill>
                          <a:latin typeface="Avenir Roman"/>
                          <a:ea typeface="Avenir Roman"/>
                          <a:cs typeface="Avenir Roman"/>
                          <a:sym typeface="Avenir Roman"/>
                        </a:rPr>
                        <a:t>Narrow results to only those that mention both terms.</a:t>
                      </a:r>
                    </a:p>
                  </a:txBody>
                  <a:tcPr marL="15936" marR="15936" marT="15936" marB="15936" anchor="ctr" anchorCtr="0" horzOverflow="overflow">
                    <a:lnL w="12700">
                      <a:miter lim="400000"/>
                    </a:lnL>
                    <a:lnR w="12700">
                      <a:miter lim="400000"/>
                    </a:lnR>
                    <a:lnB w="12700">
                      <a:miter lim="400000"/>
                    </a:lnB>
                    <a:solidFill>
                      <a:srgbClr val="000000">
                        <a:alpha val="20000"/>
                      </a:srgbClr>
                    </a:solidFill>
                  </a:tcPr>
                </a:tc>
              </a:tr>
              <a:tr h="357205">
                <a:tc>
                  <a:txBody>
                    <a:bodyPr/>
                    <a:lstStyle/>
                    <a:p>
                      <a:pPr algn="l">
                        <a:defRPr sz="1800"/>
                      </a:pPr>
                      <a:r>
                        <a:rPr sz="1100">
                          <a:solidFill>
                            <a:srgbClr val="233E7A"/>
                          </a:solidFill>
                          <a:latin typeface="Avenir Roman"/>
                          <a:ea typeface="Avenir Roman"/>
                          <a:cs typeface="Avenir Roman"/>
                          <a:sym typeface="Avenir Roman"/>
                        </a:rPr>
                        <a:t>OR</a:t>
                      </a:r>
                    </a:p>
                  </a:txBody>
                  <a:tcPr marL="15936" marR="15936" marT="15936" marB="15936" anchor="ctr" anchorCtr="0" horzOverflow="overflow">
                    <a:lnL w="12700">
                      <a:miter lim="400000"/>
                    </a:lnL>
                    <a:lnR w="12700">
                      <a:miter lim="400000"/>
                    </a:lnR>
                    <a:lnT w="12700">
                      <a:miter lim="400000"/>
                    </a:lnT>
                    <a:lnB w="12700">
                      <a:miter lim="400000"/>
                    </a:lnB>
                  </a:tcPr>
                </a:tc>
                <a:tc>
                  <a:txBody>
                    <a:bodyPr/>
                    <a:lstStyle/>
                    <a:p>
                      <a:pPr algn="l">
                        <a:defRPr sz="1800"/>
                      </a:pPr>
                      <a:r>
                        <a:rPr sz="1100">
                          <a:solidFill>
                            <a:srgbClr val="233E7A"/>
                          </a:solidFill>
                          <a:latin typeface="Avenir Roman"/>
                          <a:ea typeface="Avenir Roman"/>
                          <a:cs typeface="Avenir Roman"/>
                          <a:sym typeface="Avenir Roman"/>
                        </a:rPr>
                        <a:t>Finds results that include either term.</a:t>
                      </a:r>
                    </a:p>
                  </a:txBody>
                  <a:tcPr marL="15936" marR="15936" marT="15936" marB="15936" anchor="ctr" anchorCtr="0" horzOverflow="overflow">
                    <a:lnL w="12700">
                      <a:miter lim="400000"/>
                    </a:lnL>
                    <a:lnR w="12700">
                      <a:miter lim="400000"/>
                    </a:lnR>
                    <a:lnT w="12700">
                      <a:miter lim="400000"/>
                    </a:lnT>
                    <a:lnB w="12700">
                      <a:miter lim="400000"/>
                    </a:lnB>
                  </a:tcPr>
                </a:tc>
                <a:tc>
                  <a:txBody>
                    <a:bodyPr/>
                    <a:lstStyle/>
                    <a:p>
                      <a:pPr algn="l">
                        <a:defRPr sz="1800"/>
                      </a:pPr>
                      <a:r>
                        <a:rPr sz="1100">
                          <a:solidFill>
                            <a:srgbClr val="233E7A"/>
                          </a:solidFill>
                          <a:latin typeface="Avenir Roman"/>
                          <a:ea typeface="Avenir Roman"/>
                          <a:cs typeface="Avenir Roman"/>
                          <a:sym typeface="Avenir Roman"/>
                        </a:rPr>
                        <a:t>"cybersecurity" OR "data breach"</a:t>
                      </a:r>
                    </a:p>
                  </a:txBody>
                  <a:tcPr marL="15936" marR="15936" marT="15936" marB="15936" anchor="ctr" anchorCtr="0" horzOverflow="overflow">
                    <a:lnL w="12700">
                      <a:miter lim="400000"/>
                    </a:lnL>
                    <a:lnR w="12700">
                      <a:miter lim="400000"/>
                    </a:lnR>
                    <a:lnT w="12700">
                      <a:miter lim="400000"/>
                    </a:lnT>
                    <a:lnB w="12700">
                      <a:miter lim="400000"/>
                    </a:lnB>
                  </a:tcPr>
                </a:tc>
                <a:tc>
                  <a:txBody>
                    <a:bodyPr/>
                    <a:lstStyle/>
                    <a:p>
                      <a:pPr algn="l">
                        <a:defRPr sz="1800"/>
                      </a:pPr>
                      <a:r>
                        <a:rPr sz="1100">
                          <a:solidFill>
                            <a:srgbClr val="233E7A"/>
                          </a:solidFill>
                          <a:latin typeface="Avenir Roman"/>
                          <a:ea typeface="Avenir Roman"/>
                          <a:cs typeface="Avenir Roman"/>
                          <a:sym typeface="Avenir Roman"/>
                        </a:rPr>
                        <a:t>Broader results, including either term.</a:t>
                      </a:r>
                    </a:p>
                  </a:txBody>
                  <a:tcPr marL="15936" marR="15936" marT="15936" marB="15936" anchor="ctr" anchorCtr="0" horzOverflow="overflow">
                    <a:lnL w="12700">
                      <a:miter lim="400000"/>
                    </a:lnL>
                    <a:lnR w="12700">
                      <a:miter lim="400000"/>
                    </a:lnR>
                    <a:lnT w="12700">
                      <a:miter lim="400000"/>
                    </a:lnT>
                    <a:lnB w="12700">
                      <a:miter lim="400000"/>
                    </a:lnB>
                  </a:tcPr>
                </a:tc>
              </a:tr>
              <a:tr h="376700">
                <a:tc>
                  <a:txBody>
                    <a:bodyPr/>
                    <a:lstStyle/>
                    <a:p>
                      <a:pPr algn="l">
                        <a:defRPr sz="1800"/>
                      </a:pPr>
                      <a:r>
                        <a:rPr sz="1100">
                          <a:solidFill>
                            <a:srgbClr val="233E7A"/>
                          </a:solidFill>
                          <a:latin typeface="Avenir Roman"/>
                          <a:ea typeface="Avenir Roman"/>
                          <a:cs typeface="Avenir Roman"/>
                          <a:sym typeface="Avenir Roman"/>
                        </a:rPr>
                        <a:t>NOT</a:t>
                      </a:r>
                    </a:p>
                  </a:txBody>
                  <a:tcPr marL="15936" marR="15936" marT="15936" marB="15936" anchor="ctr" anchorCtr="0" horzOverflow="overflow">
                    <a:lnL w="12700">
                      <a:miter lim="400000"/>
                    </a:lnL>
                    <a:lnR w="12700">
                      <a:miter lim="400000"/>
                    </a:lnR>
                    <a:lnT w="12700">
                      <a:miter lim="400000"/>
                    </a:lnT>
                    <a:lnB w="12700">
                      <a:miter lim="400000"/>
                    </a:lnB>
                    <a:solidFill>
                      <a:srgbClr val="000000">
                        <a:alpha val="20000"/>
                      </a:srgbClr>
                    </a:solidFill>
                  </a:tcPr>
                </a:tc>
                <a:tc>
                  <a:txBody>
                    <a:bodyPr/>
                    <a:lstStyle/>
                    <a:p>
                      <a:pPr algn="l">
                        <a:defRPr sz="1800"/>
                      </a:pPr>
                      <a:r>
                        <a:rPr sz="1100">
                          <a:solidFill>
                            <a:srgbClr val="233E7A"/>
                          </a:solidFill>
                          <a:latin typeface="Avenir Roman"/>
                          <a:ea typeface="Avenir Roman"/>
                          <a:cs typeface="Avenir Roman"/>
                          <a:sym typeface="Avenir Roman"/>
                        </a:rPr>
                        <a:t>Excludes results that contain the specified term.</a:t>
                      </a:r>
                    </a:p>
                  </a:txBody>
                  <a:tcPr marL="15936" marR="15936" marT="15936" marB="15936" anchor="ctr" anchorCtr="0" horzOverflow="overflow">
                    <a:lnL w="12700">
                      <a:miter lim="400000"/>
                    </a:lnL>
                    <a:lnR w="12700">
                      <a:miter lim="400000"/>
                    </a:lnR>
                    <a:lnT w="12700">
                      <a:miter lim="400000"/>
                    </a:lnT>
                    <a:lnB w="12700">
                      <a:miter lim="400000"/>
                    </a:lnB>
                    <a:solidFill>
                      <a:srgbClr val="000000">
                        <a:alpha val="20000"/>
                      </a:srgbClr>
                    </a:solidFill>
                  </a:tcPr>
                </a:tc>
                <a:tc>
                  <a:txBody>
                    <a:bodyPr/>
                    <a:lstStyle/>
                    <a:p>
                      <a:pPr algn="l">
                        <a:defRPr sz="1800"/>
                      </a:pPr>
                      <a:r>
                        <a:rPr sz="1100">
                          <a:solidFill>
                            <a:srgbClr val="233E7A"/>
                          </a:solidFill>
                          <a:latin typeface="Avenir Roman"/>
                          <a:ea typeface="Avenir Roman"/>
                          <a:cs typeface="Avenir Roman"/>
                          <a:sym typeface="Avenir Roman"/>
                        </a:rPr>
                        <a:t>"cybersecurity" NOT "malware"</a:t>
                      </a:r>
                    </a:p>
                  </a:txBody>
                  <a:tcPr marL="15936" marR="15936" marT="15936" marB="15936" anchor="ctr" anchorCtr="0" horzOverflow="overflow">
                    <a:lnL w="12700">
                      <a:miter lim="400000"/>
                    </a:lnL>
                    <a:lnR w="12700">
                      <a:miter lim="400000"/>
                    </a:lnR>
                    <a:lnT w="12700">
                      <a:miter lim="400000"/>
                    </a:lnT>
                    <a:lnB w="12700">
                      <a:miter lim="400000"/>
                    </a:lnB>
                    <a:solidFill>
                      <a:srgbClr val="000000">
                        <a:alpha val="20000"/>
                      </a:srgbClr>
                    </a:solidFill>
                  </a:tcPr>
                </a:tc>
                <a:tc>
                  <a:txBody>
                    <a:bodyPr/>
                    <a:lstStyle/>
                    <a:p>
                      <a:pPr algn="l">
                        <a:defRPr sz="1800"/>
                      </a:pPr>
                      <a:r>
                        <a:rPr sz="1100">
                          <a:solidFill>
                            <a:srgbClr val="233E7A"/>
                          </a:solidFill>
                          <a:latin typeface="Avenir Roman"/>
                          <a:ea typeface="Avenir Roman"/>
                          <a:cs typeface="Avenir Roman"/>
                          <a:sym typeface="Avenir Roman"/>
                        </a:rPr>
                        <a:t>Exclude results related to malware.</a:t>
                      </a:r>
                    </a:p>
                  </a:txBody>
                  <a:tcPr marL="15936" marR="15936" marT="15936" marB="15936" anchor="ctr" anchorCtr="0" horzOverflow="overflow">
                    <a:lnL w="12700">
                      <a:miter lim="400000"/>
                    </a:lnL>
                    <a:lnR w="12700">
                      <a:miter lim="400000"/>
                    </a:lnR>
                    <a:lnT w="12700">
                      <a:miter lim="400000"/>
                    </a:lnT>
                    <a:lnB w="12700">
                      <a:miter lim="400000"/>
                    </a:lnB>
                    <a:solidFill>
                      <a:srgbClr val="000000">
                        <a:alpha val="20000"/>
                      </a:srgbClr>
                    </a:solidFill>
                  </a:tcPr>
                </a:tc>
              </a:tr>
              <a:tr h="357205">
                <a:tc>
                  <a:txBody>
                    <a:bodyPr/>
                    <a:lstStyle/>
                    <a:p>
                      <a:pPr algn="l">
                        <a:defRPr sz="1800"/>
                      </a:pPr>
                      <a:r>
                        <a:rPr sz="1100">
                          <a:solidFill>
                            <a:srgbClr val="233E7A"/>
                          </a:solidFill>
                          <a:latin typeface="Avenir Roman"/>
                          <a:ea typeface="Avenir Roman"/>
                          <a:cs typeface="Avenir Roman"/>
                          <a:sym typeface="Avenir Roman"/>
                        </a:rPr>
                        <a:t>" " (Quotes)</a:t>
                      </a:r>
                    </a:p>
                  </a:txBody>
                  <a:tcPr marL="15936" marR="15936" marT="15936" marB="15936" anchor="ctr" anchorCtr="0" horzOverflow="overflow">
                    <a:lnL w="12700">
                      <a:miter lim="400000"/>
                    </a:lnL>
                    <a:lnR w="12700">
                      <a:miter lim="400000"/>
                    </a:lnR>
                    <a:lnT w="12700">
                      <a:miter lim="400000"/>
                    </a:lnT>
                    <a:lnB w="12700">
                      <a:miter lim="400000"/>
                    </a:lnB>
                  </a:tcPr>
                </a:tc>
                <a:tc>
                  <a:txBody>
                    <a:bodyPr/>
                    <a:lstStyle/>
                    <a:p>
                      <a:pPr algn="l">
                        <a:defRPr sz="1800"/>
                      </a:pPr>
                      <a:r>
                        <a:rPr sz="1100">
                          <a:solidFill>
                            <a:srgbClr val="233E7A"/>
                          </a:solidFill>
                          <a:latin typeface="Avenir Roman"/>
                          <a:ea typeface="Avenir Roman"/>
                          <a:cs typeface="Avenir Roman"/>
                          <a:sym typeface="Avenir Roman"/>
                        </a:rPr>
                        <a:t>Searches for an exact phrase.</a:t>
                      </a:r>
                    </a:p>
                  </a:txBody>
                  <a:tcPr marL="15936" marR="15936" marT="15936" marB="15936" anchor="ctr" anchorCtr="0" horzOverflow="overflow">
                    <a:lnL w="12700">
                      <a:miter lim="400000"/>
                    </a:lnL>
                    <a:lnR w="12700">
                      <a:miter lim="400000"/>
                    </a:lnR>
                    <a:lnT w="12700">
                      <a:miter lim="400000"/>
                    </a:lnT>
                    <a:lnB w="12700">
                      <a:miter lim="400000"/>
                    </a:lnB>
                  </a:tcPr>
                </a:tc>
                <a:tc>
                  <a:txBody>
                    <a:bodyPr/>
                    <a:lstStyle/>
                    <a:p>
                      <a:pPr algn="l">
                        <a:defRPr sz="1800"/>
                      </a:pPr>
                      <a:r>
                        <a:rPr sz="1100">
                          <a:solidFill>
                            <a:srgbClr val="233E7A"/>
                          </a:solidFill>
                          <a:latin typeface="Avenir Roman"/>
                          <a:ea typeface="Avenir Roman"/>
                          <a:cs typeface="Avenir Roman"/>
                          <a:sym typeface="Avenir Roman"/>
                        </a:rPr>
                        <a:t>"data breach incident"</a:t>
                      </a:r>
                    </a:p>
                  </a:txBody>
                  <a:tcPr marL="15936" marR="15936" marT="15936" marB="15936" anchor="ctr" anchorCtr="0" horzOverflow="overflow">
                    <a:lnL w="12700">
                      <a:miter lim="400000"/>
                    </a:lnL>
                    <a:lnR w="12700">
                      <a:miter lim="400000"/>
                    </a:lnR>
                    <a:lnT w="12700">
                      <a:miter lim="400000"/>
                    </a:lnT>
                    <a:lnB w="12700">
                      <a:miter lim="400000"/>
                    </a:lnB>
                  </a:tcPr>
                </a:tc>
                <a:tc>
                  <a:txBody>
                    <a:bodyPr/>
                    <a:lstStyle/>
                    <a:p>
                      <a:pPr algn="l">
                        <a:defRPr sz="1800"/>
                      </a:pPr>
                      <a:r>
                        <a:rPr sz="1100">
                          <a:solidFill>
                            <a:srgbClr val="233E7A"/>
                          </a:solidFill>
                          <a:latin typeface="Avenir Roman"/>
                          <a:ea typeface="Avenir Roman"/>
                          <a:cs typeface="Avenir Roman"/>
                          <a:sym typeface="Avenir Roman"/>
                        </a:rPr>
                        <a:t>Find results with the exact phrase.</a:t>
                      </a:r>
                    </a:p>
                  </a:txBody>
                  <a:tcPr marL="15936" marR="15936" marT="15936" marB="15936" anchor="ctr" anchorCtr="0" horzOverflow="overflow">
                    <a:lnL w="12700">
                      <a:miter lim="400000"/>
                    </a:lnL>
                    <a:lnR w="12700">
                      <a:miter lim="400000"/>
                    </a:lnR>
                    <a:lnT w="12700">
                      <a:miter lim="400000"/>
                    </a:lnT>
                    <a:lnB w="12700">
                      <a:miter lim="400000"/>
                    </a:lnB>
                  </a:tcPr>
                </a:tc>
              </a:tr>
              <a:tr h="376700">
                <a:tc>
                  <a:txBody>
                    <a:bodyPr/>
                    <a:lstStyle/>
                    <a:p>
                      <a:pPr algn="l">
                        <a:defRPr sz="1800"/>
                      </a:pPr>
                      <a:r>
                        <a:rPr sz="1100">
                          <a:solidFill>
                            <a:srgbClr val="233E7A"/>
                          </a:solidFill>
                          <a:latin typeface="Avenir Roman"/>
                          <a:ea typeface="Avenir Roman"/>
                          <a:cs typeface="Avenir Roman"/>
                          <a:sym typeface="Avenir Roman"/>
                        </a:rPr>
                        <a:t>( ) (Parentheses)</a:t>
                      </a:r>
                    </a:p>
                  </a:txBody>
                  <a:tcPr marL="15936" marR="15936" marT="15936" marB="15936" anchor="ctr" anchorCtr="0" horzOverflow="overflow">
                    <a:lnL w="12700">
                      <a:miter lim="400000"/>
                    </a:lnL>
                    <a:lnR w="12700">
                      <a:miter lim="400000"/>
                    </a:lnR>
                    <a:lnT w="12700">
                      <a:miter lim="400000"/>
                    </a:lnT>
                    <a:lnB w="12700">
                      <a:miter lim="400000"/>
                    </a:lnB>
                    <a:solidFill>
                      <a:srgbClr val="000000">
                        <a:alpha val="20000"/>
                      </a:srgbClr>
                    </a:solidFill>
                  </a:tcPr>
                </a:tc>
                <a:tc>
                  <a:txBody>
                    <a:bodyPr/>
                    <a:lstStyle/>
                    <a:p>
                      <a:pPr algn="l">
                        <a:defRPr sz="1800"/>
                      </a:pPr>
                      <a:r>
                        <a:rPr sz="1100">
                          <a:solidFill>
                            <a:srgbClr val="233E7A"/>
                          </a:solidFill>
                          <a:latin typeface="Avenir Roman"/>
                          <a:ea typeface="Avenir Roman"/>
                          <a:cs typeface="Avenir Roman"/>
                          <a:sym typeface="Avenir Roman"/>
                        </a:rPr>
                        <a:t>Groups terms and operators for logical structure.</a:t>
                      </a:r>
                    </a:p>
                  </a:txBody>
                  <a:tcPr marL="15936" marR="15936" marT="15936" marB="15936" anchor="ctr" anchorCtr="0" horzOverflow="overflow">
                    <a:lnL w="12700">
                      <a:miter lim="400000"/>
                    </a:lnL>
                    <a:lnR w="12700">
                      <a:miter lim="400000"/>
                    </a:lnR>
                    <a:lnT w="12700">
                      <a:miter lim="400000"/>
                    </a:lnT>
                    <a:lnB w="12700">
                      <a:miter lim="400000"/>
                    </a:lnB>
                    <a:solidFill>
                      <a:srgbClr val="000000">
                        <a:alpha val="20000"/>
                      </a:srgbClr>
                    </a:solidFill>
                  </a:tcPr>
                </a:tc>
                <a:tc>
                  <a:txBody>
                    <a:bodyPr/>
                    <a:lstStyle/>
                    <a:p>
                      <a:pPr algn="l">
                        <a:defRPr sz="1800"/>
                      </a:pPr>
                      <a:r>
                        <a:rPr sz="1100">
                          <a:solidFill>
                            <a:srgbClr val="233E7A"/>
                          </a:solidFill>
                          <a:latin typeface="Avenir Roman"/>
                          <a:ea typeface="Avenir Roman"/>
                          <a:cs typeface="Avenir Roman"/>
                          <a:sym typeface="Avenir Roman"/>
                        </a:rPr>
                        <a:t>("cybersecurity" OR "data breach") AND "2025"</a:t>
                      </a:r>
                    </a:p>
                  </a:txBody>
                  <a:tcPr marL="15936" marR="15936" marT="15936" marB="15936" anchor="ctr" anchorCtr="0" horzOverflow="overflow">
                    <a:lnL w="12700">
                      <a:miter lim="400000"/>
                    </a:lnL>
                    <a:lnR w="12700">
                      <a:miter lim="400000"/>
                    </a:lnR>
                    <a:lnT w="12700">
                      <a:miter lim="400000"/>
                    </a:lnT>
                    <a:lnB w="12700">
                      <a:miter lim="400000"/>
                    </a:lnB>
                    <a:solidFill>
                      <a:srgbClr val="000000">
                        <a:alpha val="20000"/>
                      </a:srgbClr>
                    </a:solidFill>
                  </a:tcPr>
                </a:tc>
                <a:tc>
                  <a:txBody>
                    <a:bodyPr/>
                    <a:lstStyle/>
                    <a:p>
                      <a:pPr algn="l">
                        <a:defRPr sz="1800"/>
                      </a:pPr>
                      <a:r>
                        <a:rPr sz="1100">
                          <a:solidFill>
                            <a:srgbClr val="233E7A"/>
                          </a:solidFill>
                          <a:latin typeface="Avenir Roman"/>
                          <a:ea typeface="Avenir Roman"/>
                          <a:cs typeface="Avenir Roman"/>
                          <a:sym typeface="Avenir Roman"/>
                        </a:rPr>
                        <a:t>Use parentheses to structure complex queries.</a:t>
                      </a:r>
                    </a:p>
                  </a:txBody>
                  <a:tcPr marL="15936" marR="15936" marT="15936" marB="15936" anchor="ctr" anchorCtr="0" horzOverflow="overflow">
                    <a:lnL w="12700">
                      <a:miter lim="400000"/>
                    </a:lnL>
                    <a:lnR w="12700">
                      <a:miter lim="400000"/>
                    </a:lnR>
                    <a:lnT w="12700">
                      <a:miter lim="400000"/>
                    </a:lnT>
                    <a:lnB w="12700">
                      <a:miter lim="400000"/>
                    </a:lnB>
                    <a:solidFill>
                      <a:srgbClr val="000000">
                        <a:alpha val="20000"/>
                      </a:srgbClr>
                    </a:solidFill>
                  </a:tcPr>
                </a:tc>
              </a:tr>
              <a:tr h="376700">
                <a:tc>
                  <a:txBody>
                    <a:bodyPr/>
                    <a:lstStyle/>
                    <a:p>
                      <a:pPr algn="l">
                        <a:defRPr sz="1800"/>
                      </a:pPr>
                      <a:r>
                        <a:rPr sz="1100">
                          <a:solidFill>
                            <a:srgbClr val="233E7A"/>
                          </a:solidFill>
                          <a:latin typeface="Avenir Roman"/>
                          <a:ea typeface="Avenir Roman"/>
                          <a:cs typeface="Avenir Roman"/>
                          <a:sym typeface="Avenir Roman"/>
                        </a:rPr>
                        <a:t>*** (Wildcard)**</a:t>
                      </a:r>
                    </a:p>
                  </a:txBody>
                  <a:tcPr marL="15936" marR="15936" marT="15936" marB="15936" anchor="ctr" anchorCtr="0" horzOverflow="overflow">
                    <a:lnL w="12700">
                      <a:miter lim="400000"/>
                    </a:lnL>
                    <a:lnR w="12700">
                      <a:miter lim="400000"/>
                    </a:lnR>
                    <a:lnT w="12700">
                      <a:miter lim="400000"/>
                    </a:lnT>
                    <a:lnB w="12700">
                      <a:miter lim="400000"/>
                    </a:lnB>
                  </a:tcPr>
                </a:tc>
                <a:tc>
                  <a:txBody>
                    <a:bodyPr/>
                    <a:lstStyle/>
                    <a:p>
                      <a:pPr algn="l">
                        <a:defRPr sz="1800"/>
                      </a:pPr>
                      <a:r>
                        <a:rPr sz="1100">
                          <a:solidFill>
                            <a:srgbClr val="233E7A"/>
                          </a:solidFill>
                          <a:latin typeface="Avenir Roman"/>
                          <a:ea typeface="Avenir Roman"/>
                          <a:cs typeface="Avenir Roman"/>
                          <a:sym typeface="Avenir Roman"/>
                        </a:rPr>
                        <a:t>Represents any number of characters. Useful for variations of words.</a:t>
                      </a:r>
                    </a:p>
                  </a:txBody>
                  <a:tcPr marL="15936" marR="15936" marT="15936" marB="15936" anchor="ctr" anchorCtr="0" horzOverflow="overflow">
                    <a:lnL w="12700">
                      <a:miter lim="400000"/>
                    </a:lnL>
                    <a:lnR w="12700">
                      <a:miter lim="400000"/>
                    </a:lnR>
                    <a:lnT w="12700">
                      <a:miter lim="400000"/>
                    </a:lnT>
                    <a:lnB w="12700">
                      <a:miter lim="400000"/>
                    </a:lnB>
                  </a:tcPr>
                </a:tc>
                <a:tc>
                  <a:txBody>
                    <a:bodyPr/>
                    <a:lstStyle/>
                    <a:p>
                      <a:pPr algn="l">
                        <a:defRPr sz="1800"/>
                      </a:pPr>
                      <a:r>
                        <a:rPr sz="1100">
                          <a:solidFill>
                            <a:srgbClr val="233E7A"/>
                          </a:solidFill>
                          <a:latin typeface="Avenir Roman"/>
                          <a:ea typeface="Avenir Roman"/>
                          <a:cs typeface="Avenir Roman"/>
                          <a:sym typeface="Avenir Roman"/>
                        </a:rPr>
                        <a:t>"cyber*" OR "security*"</a:t>
                      </a:r>
                    </a:p>
                  </a:txBody>
                  <a:tcPr marL="15936" marR="15936" marT="15936" marB="15936" anchor="ctr" anchorCtr="0" horzOverflow="overflow">
                    <a:lnL w="12700">
                      <a:miter lim="400000"/>
                    </a:lnL>
                    <a:lnR w="12700">
                      <a:miter lim="400000"/>
                    </a:lnR>
                    <a:lnT w="12700">
                      <a:miter lim="400000"/>
                    </a:lnT>
                    <a:lnB w="12700">
                      <a:miter lim="400000"/>
                    </a:lnB>
                  </a:tcPr>
                </a:tc>
                <a:tc>
                  <a:txBody>
                    <a:bodyPr/>
                    <a:lstStyle/>
                    <a:p>
                      <a:pPr algn="l">
                        <a:defRPr sz="1800"/>
                      </a:pPr>
                      <a:r>
                        <a:rPr sz="1100">
                          <a:solidFill>
                            <a:srgbClr val="233E7A"/>
                          </a:solidFill>
                          <a:latin typeface="Avenir Roman"/>
                          <a:ea typeface="Avenir Roman"/>
                          <a:cs typeface="Avenir Roman"/>
                          <a:sym typeface="Avenir Roman"/>
                        </a:rPr>
                        <a:t>Find results with words like "cyber," "cybersecurity," or "cyberattack."</a:t>
                      </a:r>
                    </a:p>
                  </a:txBody>
                  <a:tcPr marL="15936" marR="15936" marT="15936" marB="15936" anchor="ctr" anchorCtr="0" horzOverflow="overflow">
                    <a:lnL w="12700">
                      <a:miter lim="400000"/>
                    </a:lnL>
                    <a:lnR w="12700">
                      <a:miter lim="400000"/>
                    </a:lnR>
                    <a:lnT w="12700">
                      <a:miter lim="400000"/>
                    </a:lnT>
                    <a:lnB w="12700">
                      <a:miter lim="400000"/>
                    </a:lnB>
                  </a:tcPr>
                </a:tc>
              </a:tr>
              <a:tr h="376700">
                <a:tc>
                  <a:txBody>
                    <a:bodyPr/>
                    <a:lstStyle/>
                    <a:p>
                      <a:pPr algn="l">
                        <a:defRPr sz="1800"/>
                      </a:pPr>
                      <a:r>
                        <a:rPr sz="1100">
                          <a:solidFill>
                            <a:srgbClr val="233E7A"/>
                          </a:solidFill>
                          <a:latin typeface="Avenir Roman"/>
                          <a:ea typeface="Avenir Roman"/>
                          <a:cs typeface="Avenir Roman"/>
                          <a:sym typeface="Avenir Roman"/>
                        </a:rPr>
                        <a:t>? (Wildcard)</a:t>
                      </a:r>
                    </a:p>
                  </a:txBody>
                  <a:tcPr marL="15936" marR="15936" marT="15936" marB="15936" anchor="ctr" anchorCtr="0" horzOverflow="overflow">
                    <a:lnL w="12700">
                      <a:miter lim="400000"/>
                    </a:lnL>
                    <a:lnR w="12700">
                      <a:miter lim="400000"/>
                    </a:lnR>
                    <a:lnT w="12700">
                      <a:miter lim="400000"/>
                    </a:lnT>
                    <a:lnB w="12700">
                      <a:miter lim="400000"/>
                    </a:lnB>
                    <a:solidFill>
                      <a:srgbClr val="000000">
                        <a:alpha val="20000"/>
                      </a:srgbClr>
                    </a:solidFill>
                  </a:tcPr>
                </a:tc>
                <a:tc>
                  <a:txBody>
                    <a:bodyPr/>
                    <a:lstStyle/>
                    <a:p>
                      <a:pPr algn="l">
                        <a:defRPr sz="1800"/>
                      </a:pPr>
                      <a:r>
                        <a:rPr sz="1100">
                          <a:solidFill>
                            <a:srgbClr val="233E7A"/>
                          </a:solidFill>
                          <a:latin typeface="Avenir Roman"/>
                          <a:ea typeface="Avenir Roman"/>
                          <a:cs typeface="Avenir Roman"/>
                          <a:sym typeface="Avenir Roman"/>
                        </a:rPr>
                        <a:t>Represents a single character. Used to find variations with one character.</a:t>
                      </a:r>
                    </a:p>
                  </a:txBody>
                  <a:tcPr marL="15936" marR="15936" marT="15936" marB="15936" anchor="ctr" anchorCtr="0" horzOverflow="overflow">
                    <a:lnL w="12700">
                      <a:miter lim="400000"/>
                    </a:lnL>
                    <a:lnR w="12700">
                      <a:miter lim="400000"/>
                    </a:lnR>
                    <a:lnT w="12700">
                      <a:miter lim="400000"/>
                    </a:lnT>
                    <a:lnB w="12700">
                      <a:miter lim="400000"/>
                    </a:lnB>
                    <a:solidFill>
                      <a:srgbClr val="000000">
                        <a:alpha val="20000"/>
                      </a:srgbClr>
                    </a:solidFill>
                  </a:tcPr>
                </a:tc>
                <a:tc>
                  <a:txBody>
                    <a:bodyPr/>
                    <a:lstStyle/>
                    <a:p>
                      <a:pPr algn="l">
                        <a:defRPr sz="1800"/>
                      </a:pPr>
                      <a:r>
                        <a:rPr sz="1100">
                          <a:solidFill>
                            <a:srgbClr val="233E7A"/>
                          </a:solidFill>
                          <a:latin typeface="Avenir Roman"/>
                          <a:ea typeface="Avenir Roman"/>
                          <a:cs typeface="Avenir Roman"/>
                          <a:sym typeface="Avenir Roman"/>
                        </a:rPr>
                        <a:t>"data?breach"</a:t>
                      </a:r>
                    </a:p>
                  </a:txBody>
                  <a:tcPr marL="15936" marR="15936" marT="15936" marB="15936" anchor="ctr" anchorCtr="0" horzOverflow="overflow">
                    <a:lnL w="12700">
                      <a:miter lim="400000"/>
                    </a:lnL>
                    <a:lnR w="12700">
                      <a:miter lim="400000"/>
                    </a:lnR>
                    <a:lnT w="12700">
                      <a:miter lim="400000"/>
                    </a:lnT>
                    <a:lnB w="12700">
                      <a:miter lim="400000"/>
                    </a:lnB>
                    <a:solidFill>
                      <a:srgbClr val="000000">
                        <a:alpha val="20000"/>
                      </a:srgbClr>
                    </a:solidFill>
                  </a:tcPr>
                </a:tc>
                <a:tc>
                  <a:txBody>
                    <a:bodyPr/>
                    <a:lstStyle/>
                    <a:p>
                      <a:pPr algn="l">
                        <a:defRPr sz="1800"/>
                      </a:pPr>
                      <a:r>
                        <a:rPr sz="1100">
                          <a:solidFill>
                            <a:srgbClr val="233E7A"/>
                          </a:solidFill>
                          <a:latin typeface="Avenir Roman"/>
                          <a:ea typeface="Avenir Roman"/>
                          <a:cs typeface="Avenir Roman"/>
                          <a:sym typeface="Avenir Roman"/>
                        </a:rPr>
                        <a:t>Find results with terms like "data breach" or "databreach."</a:t>
                      </a:r>
                    </a:p>
                  </a:txBody>
                  <a:tcPr marL="15936" marR="15936" marT="15936" marB="15936" anchor="ctr" anchorCtr="0" horzOverflow="overflow">
                    <a:lnL w="12700">
                      <a:miter lim="400000"/>
                    </a:lnL>
                    <a:lnR w="12700">
                      <a:miter lim="400000"/>
                    </a:lnR>
                    <a:lnT w="12700">
                      <a:miter lim="400000"/>
                    </a:lnT>
                    <a:lnB w="12700">
                      <a:miter lim="400000"/>
                    </a:lnB>
                    <a:solidFill>
                      <a:srgbClr val="000000">
                        <a:alpha val="20000"/>
                      </a:srgbClr>
                    </a:solidFill>
                  </a:tcPr>
                </a:tc>
              </a:tr>
              <a:tr h="376700">
                <a:tc>
                  <a:txBody>
                    <a:bodyPr/>
                    <a:lstStyle/>
                    <a:p>
                      <a:pPr algn="l">
                        <a:defRPr sz="1800"/>
                      </a:pPr>
                      <a:r>
                        <a:rPr sz="1100">
                          <a:solidFill>
                            <a:srgbClr val="233E7A"/>
                          </a:solidFill>
                          <a:latin typeface="Avenir Roman"/>
                          <a:ea typeface="Avenir Roman"/>
                          <a:cs typeface="Avenir Roman"/>
                          <a:sym typeface="Avenir Roman"/>
                        </a:rPr>
                        <a:t>~ (Tilde)</a:t>
                      </a:r>
                    </a:p>
                  </a:txBody>
                  <a:tcPr marL="15936" marR="15936" marT="15936" marB="15936" anchor="ctr" anchorCtr="0" horzOverflow="overflow">
                    <a:lnL w="12700">
                      <a:miter lim="400000"/>
                    </a:lnL>
                    <a:lnR w="12700">
                      <a:miter lim="400000"/>
                    </a:lnR>
                    <a:lnT w="12700">
                      <a:miter lim="400000"/>
                    </a:lnT>
                    <a:lnB w="12700">
                      <a:miter lim="400000"/>
                    </a:lnB>
                  </a:tcPr>
                </a:tc>
                <a:tc>
                  <a:txBody>
                    <a:bodyPr/>
                    <a:lstStyle/>
                    <a:p>
                      <a:pPr algn="l">
                        <a:defRPr sz="1800"/>
                      </a:pPr>
                      <a:r>
                        <a:rPr sz="1100">
                          <a:solidFill>
                            <a:srgbClr val="233E7A"/>
                          </a:solidFill>
                          <a:latin typeface="Avenir Roman"/>
                          <a:ea typeface="Avenir Roman"/>
                          <a:cs typeface="Avenir Roman"/>
                          <a:sym typeface="Avenir Roman"/>
                        </a:rPr>
                        <a:t>Finds results similar to the term, often used for fuzzy matching.</a:t>
                      </a:r>
                    </a:p>
                  </a:txBody>
                  <a:tcPr marL="15936" marR="15936" marT="15936" marB="15936" anchor="ctr" anchorCtr="0" horzOverflow="overflow">
                    <a:lnL w="12700">
                      <a:miter lim="400000"/>
                    </a:lnL>
                    <a:lnR w="12700">
                      <a:miter lim="400000"/>
                    </a:lnR>
                    <a:lnT w="12700">
                      <a:miter lim="400000"/>
                    </a:lnT>
                    <a:lnB w="12700">
                      <a:miter lim="400000"/>
                    </a:lnB>
                  </a:tcPr>
                </a:tc>
                <a:tc>
                  <a:txBody>
                    <a:bodyPr/>
                    <a:lstStyle/>
                    <a:p>
                      <a:pPr algn="l">
                        <a:defRPr sz="1800"/>
                      </a:pPr>
                      <a:r>
                        <a:rPr sz="1100">
                          <a:solidFill>
                            <a:srgbClr val="233E7A"/>
                          </a:solidFill>
                          <a:latin typeface="Avenir Roman"/>
                          <a:ea typeface="Avenir Roman"/>
                          <a:cs typeface="Avenir Roman"/>
                          <a:sym typeface="Avenir Roman"/>
                        </a:rPr>
                        <a:t>~"data breach"</a:t>
                      </a:r>
                    </a:p>
                  </a:txBody>
                  <a:tcPr marL="15936" marR="15936" marT="15936" marB="15936" anchor="ctr" anchorCtr="0" horzOverflow="overflow">
                    <a:lnL w="12700">
                      <a:miter lim="400000"/>
                    </a:lnL>
                    <a:lnR w="12700">
                      <a:miter lim="400000"/>
                    </a:lnR>
                    <a:lnT w="12700">
                      <a:miter lim="400000"/>
                    </a:lnT>
                    <a:lnB w="12700">
                      <a:miter lim="400000"/>
                    </a:lnB>
                  </a:tcPr>
                </a:tc>
                <a:tc>
                  <a:txBody>
                    <a:bodyPr/>
                    <a:lstStyle/>
                    <a:p>
                      <a:pPr algn="l">
                        <a:defRPr sz="1800"/>
                      </a:pPr>
                      <a:r>
                        <a:rPr sz="1100">
                          <a:solidFill>
                            <a:srgbClr val="233E7A"/>
                          </a:solidFill>
                          <a:latin typeface="Avenir Roman"/>
                          <a:ea typeface="Avenir Roman"/>
                          <a:cs typeface="Avenir Roman"/>
                          <a:sym typeface="Avenir Roman"/>
                        </a:rPr>
                        <a:t>Fetches results similar to the phrase "data breach."</a:t>
                      </a:r>
                    </a:p>
                  </a:txBody>
                  <a:tcPr marL="15936" marR="15936" marT="15936" marB="15936" anchor="ctr" anchorCtr="0" horzOverflow="overflow">
                    <a:lnL w="12700">
                      <a:miter lim="400000"/>
                    </a:lnL>
                    <a:lnR w="12700">
                      <a:miter lim="400000"/>
                    </a:lnR>
                    <a:lnT w="12700">
                      <a:miter lim="400000"/>
                    </a:lnT>
                    <a:lnB w="12700">
                      <a:miter lim="400000"/>
                    </a:lnB>
                  </a:tcPr>
                </a:tc>
              </a:tr>
              <a:tr h="376700">
                <a:tc>
                  <a:txBody>
                    <a:bodyPr/>
                    <a:lstStyle/>
                    <a:p>
                      <a:pPr algn="l">
                        <a:defRPr sz="1800"/>
                      </a:pPr>
                      <a:r>
                        <a:rPr sz="1100">
                          <a:solidFill>
                            <a:srgbClr val="233E7A"/>
                          </a:solidFill>
                          <a:latin typeface="Avenir Roman"/>
                          <a:ea typeface="Avenir Roman"/>
                          <a:cs typeface="Avenir Roman"/>
                          <a:sym typeface="Avenir Roman"/>
                        </a:rPr>
                        <a:t>site:</a:t>
                      </a:r>
                    </a:p>
                  </a:txBody>
                  <a:tcPr marL="15936" marR="15936" marT="15936" marB="15936" anchor="ctr" anchorCtr="0" horzOverflow="overflow">
                    <a:lnL w="12700">
                      <a:miter lim="400000"/>
                    </a:lnL>
                    <a:lnR w="12700">
                      <a:miter lim="400000"/>
                    </a:lnR>
                    <a:lnT w="12700">
                      <a:miter lim="400000"/>
                    </a:lnT>
                    <a:lnB w="12700">
                      <a:miter lim="400000"/>
                    </a:lnB>
                    <a:solidFill>
                      <a:srgbClr val="000000">
                        <a:alpha val="20000"/>
                      </a:srgbClr>
                    </a:solidFill>
                  </a:tcPr>
                </a:tc>
                <a:tc>
                  <a:txBody>
                    <a:bodyPr/>
                    <a:lstStyle/>
                    <a:p>
                      <a:pPr algn="l">
                        <a:defRPr sz="1800"/>
                      </a:pPr>
                      <a:r>
                        <a:rPr sz="1100">
                          <a:solidFill>
                            <a:srgbClr val="233E7A"/>
                          </a:solidFill>
                          <a:latin typeface="Avenir Roman"/>
                          <a:ea typeface="Avenir Roman"/>
                          <a:cs typeface="Avenir Roman"/>
                          <a:sym typeface="Avenir Roman"/>
                        </a:rPr>
                        <a:t>Limits search results to a specific website or domain.</a:t>
                      </a:r>
                    </a:p>
                  </a:txBody>
                  <a:tcPr marL="15936" marR="15936" marT="15936" marB="15936" anchor="ctr" anchorCtr="0" horzOverflow="overflow">
                    <a:lnL w="12700">
                      <a:miter lim="400000"/>
                    </a:lnL>
                    <a:lnR w="12700">
                      <a:miter lim="400000"/>
                    </a:lnR>
                    <a:lnT w="12700">
                      <a:miter lim="400000"/>
                    </a:lnT>
                    <a:lnB w="12700">
                      <a:miter lim="400000"/>
                    </a:lnB>
                    <a:solidFill>
                      <a:srgbClr val="000000">
                        <a:alpha val="20000"/>
                      </a:srgbClr>
                    </a:solidFill>
                  </a:tcPr>
                </a:tc>
                <a:tc>
                  <a:txBody>
                    <a:bodyPr/>
                    <a:lstStyle/>
                    <a:p>
                      <a:pPr algn="l">
                        <a:defRPr sz="1800"/>
                      </a:pPr>
                      <a:r>
                        <a:rPr sz="1100">
                          <a:solidFill>
                            <a:srgbClr val="233E7A"/>
                          </a:solidFill>
                          <a:latin typeface="Avenir Roman"/>
                          <a:ea typeface="Avenir Roman"/>
                          <a:cs typeface="Avenir Roman"/>
                          <a:sym typeface="Avenir Roman"/>
                        </a:rPr>
                        <a:t>site:gov "cybersecurity"</a:t>
                      </a:r>
                    </a:p>
                  </a:txBody>
                  <a:tcPr marL="15936" marR="15936" marT="15936" marB="15936" anchor="ctr" anchorCtr="0" horzOverflow="overflow">
                    <a:lnL w="12700">
                      <a:miter lim="400000"/>
                    </a:lnL>
                    <a:lnR w="12700">
                      <a:miter lim="400000"/>
                    </a:lnR>
                    <a:lnT w="12700">
                      <a:miter lim="400000"/>
                    </a:lnT>
                    <a:lnB w="12700">
                      <a:miter lim="400000"/>
                    </a:lnB>
                    <a:solidFill>
                      <a:srgbClr val="000000">
                        <a:alpha val="20000"/>
                      </a:srgbClr>
                    </a:solidFill>
                  </a:tcPr>
                </a:tc>
                <a:tc>
                  <a:txBody>
                    <a:bodyPr/>
                    <a:lstStyle/>
                    <a:p>
                      <a:pPr algn="l">
                        <a:defRPr sz="1800"/>
                      </a:pPr>
                      <a:r>
                        <a:rPr sz="1100">
                          <a:solidFill>
                            <a:srgbClr val="233E7A"/>
                          </a:solidFill>
                          <a:latin typeface="Avenir Roman"/>
                          <a:ea typeface="Avenir Roman"/>
                          <a:cs typeface="Avenir Roman"/>
                          <a:sym typeface="Avenir Roman"/>
                        </a:rPr>
                        <a:t>Search only on .gov websites.</a:t>
                      </a:r>
                    </a:p>
                  </a:txBody>
                  <a:tcPr marL="15936" marR="15936" marT="15936" marB="15936" anchor="ctr" anchorCtr="0" horzOverflow="overflow">
                    <a:lnL w="12700">
                      <a:miter lim="400000"/>
                    </a:lnL>
                    <a:lnR w="12700">
                      <a:miter lim="400000"/>
                    </a:lnR>
                    <a:lnT w="12700">
                      <a:miter lim="400000"/>
                    </a:lnT>
                    <a:lnB w="12700">
                      <a:miter lim="400000"/>
                    </a:lnB>
                    <a:solidFill>
                      <a:srgbClr val="000000">
                        <a:alpha val="20000"/>
                      </a:srgbClr>
                    </a:solidFill>
                  </a:tcPr>
                </a:tc>
              </a:tr>
              <a:tr h="376700">
                <a:tc>
                  <a:txBody>
                    <a:bodyPr/>
                    <a:lstStyle/>
                    <a:p>
                      <a:pPr algn="l">
                        <a:defRPr sz="1800"/>
                      </a:pPr>
                      <a:r>
                        <a:rPr sz="1100">
                          <a:solidFill>
                            <a:srgbClr val="233E7A"/>
                          </a:solidFill>
                          <a:latin typeface="Avenir Roman"/>
                          <a:ea typeface="Avenir Roman"/>
                          <a:cs typeface="Avenir Roman"/>
                          <a:sym typeface="Avenir Roman"/>
                        </a:rPr>
                        <a:t>filetype:</a:t>
                      </a:r>
                    </a:p>
                  </a:txBody>
                  <a:tcPr marL="15936" marR="15936" marT="15936" marB="15936" anchor="ctr" anchorCtr="0" horzOverflow="overflow">
                    <a:lnL w="12700">
                      <a:miter lim="400000"/>
                    </a:lnL>
                    <a:lnR w="12700">
                      <a:miter lim="400000"/>
                    </a:lnR>
                    <a:lnT w="12700">
                      <a:miter lim="400000"/>
                    </a:lnT>
                    <a:lnB w="12700">
                      <a:miter lim="400000"/>
                    </a:lnB>
                  </a:tcPr>
                </a:tc>
                <a:tc>
                  <a:txBody>
                    <a:bodyPr/>
                    <a:lstStyle/>
                    <a:p>
                      <a:pPr algn="l">
                        <a:defRPr sz="1800"/>
                      </a:pPr>
                      <a:r>
                        <a:rPr sz="1100">
                          <a:solidFill>
                            <a:srgbClr val="233E7A"/>
                          </a:solidFill>
                          <a:latin typeface="Avenir Roman"/>
                          <a:ea typeface="Avenir Roman"/>
                          <a:cs typeface="Avenir Roman"/>
                          <a:sym typeface="Avenir Roman"/>
                        </a:rPr>
                        <a:t>Limits search results to a specific file type.</a:t>
                      </a:r>
                    </a:p>
                  </a:txBody>
                  <a:tcPr marL="15936" marR="15936" marT="15936" marB="15936" anchor="ctr" anchorCtr="0" horzOverflow="overflow">
                    <a:lnL w="12700">
                      <a:miter lim="400000"/>
                    </a:lnL>
                    <a:lnR w="12700">
                      <a:miter lim="400000"/>
                    </a:lnR>
                    <a:lnT w="12700">
                      <a:miter lim="400000"/>
                    </a:lnT>
                    <a:lnB w="12700">
                      <a:miter lim="400000"/>
                    </a:lnB>
                  </a:tcPr>
                </a:tc>
                <a:tc>
                  <a:txBody>
                    <a:bodyPr/>
                    <a:lstStyle/>
                    <a:p>
                      <a:pPr algn="l">
                        <a:defRPr sz="1800"/>
                      </a:pPr>
                      <a:r>
                        <a:rPr sz="1100">
                          <a:solidFill>
                            <a:srgbClr val="233E7A"/>
                          </a:solidFill>
                          <a:latin typeface="Avenir Roman"/>
                          <a:ea typeface="Avenir Roman"/>
                          <a:cs typeface="Avenir Roman"/>
                          <a:sym typeface="Avenir Roman"/>
                        </a:rPr>
                        <a:t>filetype:pdf "cybersecurity report"</a:t>
                      </a:r>
                    </a:p>
                  </a:txBody>
                  <a:tcPr marL="15936" marR="15936" marT="15936" marB="15936" anchor="ctr" anchorCtr="0" horzOverflow="overflow">
                    <a:lnL w="12700">
                      <a:miter lim="400000"/>
                    </a:lnL>
                    <a:lnR w="12700">
                      <a:miter lim="400000"/>
                    </a:lnR>
                    <a:lnT w="12700">
                      <a:miter lim="400000"/>
                    </a:lnT>
                    <a:lnB w="12700">
                      <a:miter lim="400000"/>
                    </a:lnB>
                  </a:tcPr>
                </a:tc>
                <a:tc>
                  <a:txBody>
                    <a:bodyPr/>
                    <a:lstStyle/>
                    <a:p>
                      <a:pPr algn="l">
                        <a:defRPr sz="1800"/>
                      </a:pPr>
                      <a:r>
                        <a:rPr sz="1100">
                          <a:solidFill>
                            <a:srgbClr val="233E7A"/>
                          </a:solidFill>
                          <a:latin typeface="Avenir Roman"/>
                          <a:ea typeface="Avenir Roman"/>
                          <a:cs typeface="Avenir Roman"/>
                          <a:sym typeface="Avenir Roman"/>
                        </a:rPr>
                        <a:t>Search only for PDF files.</a:t>
                      </a:r>
                    </a:p>
                  </a:txBody>
                  <a:tcPr marL="15936" marR="15936" marT="15936" marB="15936" anchor="ctr" anchorCtr="0" horzOverflow="overflow">
                    <a:lnL w="12700">
                      <a:miter lim="400000"/>
                    </a:lnL>
                    <a:lnR w="12700">
                      <a:miter lim="400000"/>
                    </a:lnR>
                    <a:lnT w="12700">
                      <a:miter lim="400000"/>
                    </a:lnT>
                    <a:lnB w="12700">
                      <a:miter lim="400000"/>
                    </a:lnB>
                  </a:tcPr>
                </a:tc>
              </a:tr>
              <a:tr h="376700">
                <a:tc>
                  <a:txBody>
                    <a:bodyPr/>
                    <a:lstStyle/>
                    <a:p>
                      <a:pPr algn="l">
                        <a:defRPr sz="1800"/>
                      </a:pPr>
                      <a:r>
                        <a:rPr sz="1100">
                          <a:solidFill>
                            <a:srgbClr val="233E7A"/>
                          </a:solidFill>
                          <a:latin typeface="Avenir Roman"/>
                          <a:ea typeface="Avenir Roman"/>
                          <a:cs typeface="Avenir Roman"/>
                          <a:sym typeface="Avenir Roman"/>
                        </a:rPr>
                        <a:t>intitle:</a:t>
                      </a:r>
                    </a:p>
                  </a:txBody>
                  <a:tcPr marL="15936" marR="15936" marT="15936" marB="15936" anchor="ctr" anchorCtr="0" horzOverflow="overflow">
                    <a:lnL w="12700">
                      <a:miter lim="400000"/>
                    </a:lnL>
                    <a:lnR w="12700">
                      <a:miter lim="400000"/>
                    </a:lnR>
                    <a:lnT w="12700">
                      <a:miter lim="400000"/>
                    </a:lnT>
                    <a:lnB w="12700">
                      <a:miter lim="400000"/>
                    </a:lnB>
                    <a:solidFill>
                      <a:srgbClr val="000000">
                        <a:alpha val="20000"/>
                      </a:srgbClr>
                    </a:solidFill>
                  </a:tcPr>
                </a:tc>
                <a:tc>
                  <a:txBody>
                    <a:bodyPr/>
                    <a:lstStyle/>
                    <a:p>
                      <a:pPr algn="l">
                        <a:defRPr sz="1800"/>
                      </a:pPr>
                      <a:r>
                        <a:rPr sz="1100">
                          <a:solidFill>
                            <a:srgbClr val="233E7A"/>
                          </a:solidFill>
                          <a:latin typeface="Avenir Roman"/>
                          <a:ea typeface="Avenir Roman"/>
                          <a:cs typeface="Avenir Roman"/>
                          <a:sym typeface="Avenir Roman"/>
                        </a:rPr>
                        <a:t>Limits search results to pages with the specified term in the title.</a:t>
                      </a:r>
                    </a:p>
                  </a:txBody>
                  <a:tcPr marL="15936" marR="15936" marT="15936" marB="15936" anchor="ctr" anchorCtr="0" horzOverflow="overflow">
                    <a:lnL w="12700">
                      <a:miter lim="400000"/>
                    </a:lnL>
                    <a:lnR w="12700">
                      <a:miter lim="400000"/>
                    </a:lnR>
                    <a:lnT w="12700">
                      <a:miter lim="400000"/>
                    </a:lnT>
                    <a:lnB w="12700">
                      <a:miter lim="400000"/>
                    </a:lnB>
                    <a:solidFill>
                      <a:srgbClr val="000000">
                        <a:alpha val="20000"/>
                      </a:srgbClr>
                    </a:solidFill>
                  </a:tcPr>
                </a:tc>
                <a:tc>
                  <a:txBody>
                    <a:bodyPr/>
                    <a:lstStyle/>
                    <a:p>
                      <a:pPr algn="l">
                        <a:defRPr sz="1800"/>
                      </a:pPr>
                      <a:r>
                        <a:rPr sz="1100">
                          <a:solidFill>
                            <a:srgbClr val="233E7A"/>
                          </a:solidFill>
                          <a:latin typeface="Avenir Roman"/>
                          <a:ea typeface="Avenir Roman"/>
                          <a:cs typeface="Avenir Roman"/>
                          <a:sym typeface="Avenir Roman"/>
                        </a:rPr>
                        <a:t>intitle:"cybersecurity threat"</a:t>
                      </a:r>
                    </a:p>
                  </a:txBody>
                  <a:tcPr marL="15936" marR="15936" marT="15936" marB="15936" anchor="ctr" anchorCtr="0" horzOverflow="overflow">
                    <a:lnL w="12700">
                      <a:miter lim="400000"/>
                    </a:lnL>
                    <a:lnR w="12700">
                      <a:miter lim="400000"/>
                    </a:lnR>
                    <a:lnT w="12700">
                      <a:miter lim="400000"/>
                    </a:lnT>
                    <a:lnB w="12700">
                      <a:miter lim="400000"/>
                    </a:lnB>
                    <a:solidFill>
                      <a:srgbClr val="000000">
                        <a:alpha val="20000"/>
                      </a:srgbClr>
                    </a:solidFill>
                  </a:tcPr>
                </a:tc>
                <a:tc>
                  <a:txBody>
                    <a:bodyPr/>
                    <a:lstStyle/>
                    <a:p>
                      <a:pPr algn="l">
                        <a:defRPr sz="1800"/>
                      </a:pPr>
                      <a:r>
                        <a:rPr sz="1100">
                          <a:solidFill>
                            <a:srgbClr val="233E7A"/>
                          </a:solidFill>
                          <a:latin typeface="Avenir Roman"/>
                          <a:ea typeface="Avenir Roman"/>
                          <a:cs typeface="Avenir Roman"/>
                          <a:sym typeface="Avenir Roman"/>
                        </a:rPr>
                        <a:t>Search for pages with "cybersecurity threat" in the title.</a:t>
                      </a:r>
                    </a:p>
                  </a:txBody>
                  <a:tcPr marL="15936" marR="15936" marT="15936" marB="15936" anchor="ctr" anchorCtr="0" horzOverflow="overflow">
                    <a:lnL w="12700">
                      <a:miter lim="400000"/>
                    </a:lnL>
                    <a:lnR w="12700">
                      <a:miter lim="400000"/>
                    </a:lnR>
                    <a:lnT w="12700">
                      <a:miter lim="400000"/>
                    </a:lnT>
                    <a:lnB w="12700">
                      <a:miter lim="400000"/>
                    </a:lnB>
                    <a:solidFill>
                      <a:srgbClr val="000000">
                        <a:alpha val="20000"/>
                      </a:srgbClr>
                    </a:solidFill>
                  </a:tcPr>
                </a:tc>
              </a:tr>
              <a:tr h="376700">
                <a:tc>
                  <a:txBody>
                    <a:bodyPr/>
                    <a:lstStyle/>
                    <a:p>
                      <a:pPr algn="l">
                        <a:defRPr sz="1800"/>
                      </a:pPr>
                      <a:r>
                        <a:rPr sz="1100">
                          <a:solidFill>
                            <a:srgbClr val="233E7A"/>
                          </a:solidFill>
                          <a:latin typeface="Avenir Roman"/>
                          <a:ea typeface="Avenir Roman"/>
                          <a:cs typeface="Avenir Roman"/>
                          <a:sym typeface="Avenir Roman"/>
                        </a:rPr>
                        <a:t>inurl:</a:t>
                      </a:r>
                    </a:p>
                  </a:txBody>
                  <a:tcPr marL="15936" marR="15936" marT="15936" marB="15936" anchor="ctr" anchorCtr="0" horzOverflow="overflow">
                    <a:lnL w="12700">
                      <a:miter lim="400000"/>
                    </a:lnL>
                    <a:lnR w="12700">
                      <a:miter lim="400000"/>
                    </a:lnR>
                    <a:lnT w="12700">
                      <a:miter lim="400000"/>
                    </a:lnT>
                  </a:tcPr>
                </a:tc>
                <a:tc>
                  <a:txBody>
                    <a:bodyPr/>
                    <a:lstStyle/>
                    <a:p>
                      <a:pPr algn="l">
                        <a:defRPr sz="1800"/>
                      </a:pPr>
                      <a:r>
                        <a:rPr sz="1100">
                          <a:solidFill>
                            <a:srgbClr val="233E7A"/>
                          </a:solidFill>
                          <a:latin typeface="Avenir Roman"/>
                          <a:ea typeface="Avenir Roman"/>
                          <a:cs typeface="Avenir Roman"/>
                          <a:sym typeface="Avenir Roman"/>
                        </a:rPr>
                        <a:t>Limits search results to pages with the specified term in the URL.</a:t>
                      </a:r>
                    </a:p>
                  </a:txBody>
                  <a:tcPr marL="15936" marR="15936" marT="15936" marB="15936" anchor="ctr" anchorCtr="0" horzOverflow="overflow">
                    <a:lnL w="12700">
                      <a:miter lim="400000"/>
                    </a:lnL>
                    <a:lnR w="12700">
                      <a:miter lim="400000"/>
                    </a:lnR>
                    <a:lnT w="12700">
                      <a:miter lim="400000"/>
                    </a:lnT>
                  </a:tcPr>
                </a:tc>
                <a:tc>
                  <a:txBody>
                    <a:bodyPr/>
                    <a:lstStyle/>
                    <a:p>
                      <a:pPr algn="l">
                        <a:defRPr sz="1800"/>
                      </a:pPr>
                      <a:r>
                        <a:rPr sz="1100">
                          <a:solidFill>
                            <a:srgbClr val="233E7A"/>
                          </a:solidFill>
                          <a:latin typeface="Avenir Roman"/>
                          <a:ea typeface="Avenir Roman"/>
                          <a:cs typeface="Avenir Roman"/>
                          <a:sym typeface="Avenir Roman"/>
                        </a:rPr>
                        <a:t>inurl:"data breach"</a:t>
                      </a:r>
                    </a:p>
                  </a:txBody>
                  <a:tcPr marL="15936" marR="15936" marT="15936" marB="15936" anchor="ctr" anchorCtr="0" horzOverflow="overflow">
                    <a:lnL w="12700">
                      <a:miter lim="400000"/>
                    </a:lnL>
                    <a:lnR w="12700">
                      <a:miter lim="400000"/>
                    </a:lnR>
                    <a:lnT w="12700">
                      <a:miter lim="400000"/>
                    </a:lnT>
                  </a:tcPr>
                </a:tc>
                <a:tc>
                  <a:txBody>
                    <a:bodyPr/>
                    <a:lstStyle/>
                    <a:p>
                      <a:pPr algn="l">
                        <a:defRPr sz="1800"/>
                      </a:pPr>
                      <a:r>
                        <a:rPr sz="1100">
                          <a:solidFill>
                            <a:srgbClr val="233E7A"/>
                          </a:solidFill>
                          <a:latin typeface="Avenir Roman"/>
                          <a:ea typeface="Avenir Roman"/>
                          <a:cs typeface="Avenir Roman"/>
                          <a:sym typeface="Avenir Roman"/>
                        </a:rPr>
                        <a:t>Search for pages that have "data breach" in their URL.</a:t>
                      </a:r>
                    </a:p>
                  </a:txBody>
                  <a:tcPr marL="15936" marR="15936" marT="15936" marB="15936" anchor="ctr" anchorCtr="0" horzOverflow="overflow">
                    <a:lnL w="12700">
                      <a:miter lim="400000"/>
                    </a:lnL>
                    <a:lnR w="12700">
                      <a:miter lim="400000"/>
                    </a:lnR>
                    <a:lnT w="12700">
                      <a:miter lim="400000"/>
                    </a:lnT>
                  </a:tcPr>
                </a:tc>
              </a:tr>
            </a:tbl>
          </a:graphicData>
        </a:graphic>
      </p:graphicFrame>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4" name="Freeform 2"/>
          <p:cNvSpPr/>
          <p:nvPr/>
        </p:nvSpPr>
        <p:spPr>
          <a:xfrm>
            <a:off x="0" y="0"/>
            <a:ext cx="9753600" cy="7391400"/>
          </a:xfrm>
          <a:prstGeom prst="rect">
            <a:avLst/>
          </a:prstGeom>
          <a:blipFill>
            <a:blip r:embed="rId2"/>
            <a:stretch>
              <a:fillRect/>
            </a:stretch>
          </a:blipFill>
          <a:ln w="12700">
            <a:miter lim="400000"/>
          </a:ln>
        </p:spPr>
        <p:txBody>
          <a:bodyPr lIns="45719" rIns="45719"/>
          <a:lstStyle/>
          <a:p>
            <a:pPr/>
          </a:p>
        </p:txBody>
      </p:sp>
      <p:grpSp>
        <p:nvGrpSpPr>
          <p:cNvPr id="592" name="Group 3"/>
          <p:cNvGrpSpPr/>
          <p:nvPr/>
        </p:nvGrpSpPr>
        <p:grpSpPr>
          <a:xfrm>
            <a:off x="42601" y="78893"/>
            <a:ext cx="9788690" cy="7083909"/>
            <a:chOff x="0" y="0"/>
            <a:chExt cx="9788689" cy="7083906"/>
          </a:xfrm>
        </p:grpSpPr>
        <p:sp>
          <p:nvSpPr>
            <p:cNvPr id="585" name="Freeform 4"/>
            <p:cNvSpPr/>
            <p:nvPr/>
          </p:nvSpPr>
          <p:spPr>
            <a:xfrm flipH="1" rot="10800000">
              <a:off x="7181563" y="0"/>
              <a:ext cx="2607127"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86" name="Freeform 5"/>
            <p:cNvSpPr/>
            <p:nvPr/>
          </p:nvSpPr>
          <p:spPr>
            <a:xfrm>
              <a:off x="3661511"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87" name="Freeform 7"/>
            <p:cNvSpPr/>
            <p:nvPr/>
          </p:nvSpPr>
          <p:spPr>
            <a:xfrm>
              <a:off x="103805" y="6698947"/>
              <a:ext cx="1227196" cy="38496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grpSp>
          <p:nvGrpSpPr>
            <p:cNvPr id="590" name="Group 8"/>
            <p:cNvGrpSpPr/>
            <p:nvPr/>
          </p:nvGrpSpPr>
          <p:grpSpPr>
            <a:xfrm>
              <a:off x="0" y="918923"/>
              <a:ext cx="3255273" cy="458671"/>
              <a:chOff x="0" y="0"/>
              <a:chExt cx="3255271" cy="458670"/>
            </a:xfrm>
          </p:grpSpPr>
          <p:sp>
            <p:nvSpPr>
              <p:cNvPr id="588" name="Freeform 9"/>
              <p:cNvSpPr/>
              <p:nvPr/>
            </p:nvSpPr>
            <p:spPr>
              <a:xfrm>
                <a:off x="0" y="15228"/>
                <a:ext cx="3220184" cy="443443"/>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589" name="TextBox 10"/>
              <p:cNvSpPr txBox="1"/>
              <p:nvPr/>
            </p:nvSpPr>
            <p:spPr>
              <a:xfrm>
                <a:off x="35088" y="0"/>
                <a:ext cx="3220184" cy="405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3783" tIns="33783" rIns="33783" bIns="33783" numCol="1" anchor="ctr">
                <a:spAutoFit/>
              </a:bodyPr>
              <a:lstStyle>
                <a:lvl1pPr algn="ctr">
                  <a:lnSpc>
                    <a:spcPts val="2500"/>
                  </a:lnSpc>
                  <a:defRPr>
                    <a:solidFill>
                      <a:srgbClr val="FFFFFF"/>
                    </a:solidFill>
                    <a:latin typeface="Avenir Heavy"/>
                    <a:ea typeface="Avenir Heavy"/>
                    <a:cs typeface="Avenir Heavy"/>
                    <a:sym typeface="Avenir Heavy"/>
                  </a:defRPr>
                </a:lvl1pPr>
              </a:lstStyle>
              <a:p>
                <a:pPr/>
                <a:r>
                  <a:t>OSINT Tips</a:t>
                </a:r>
              </a:p>
            </p:txBody>
          </p:sp>
        </p:grpSp>
        <p:pic>
          <p:nvPicPr>
            <p:cNvPr id="591" name="analyst_logo.png" descr="analyst_logo.png"/>
            <p:cNvPicPr>
              <a:picLocks noChangeAspect="1"/>
            </p:cNvPicPr>
            <p:nvPr/>
          </p:nvPicPr>
          <p:blipFill>
            <a:blip r:embed="rId6">
              <a:extLst/>
            </a:blip>
            <a:stretch>
              <a:fillRect/>
            </a:stretch>
          </p:blipFill>
          <p:spPr>
            <a:xfrm>
              <a:off x="381030" y="260412"/>
              <a:ext cx="2444074" cy="670433"/>
            </a:xfrm>
            <a:prstGeom prst="rect">
              <a:avLst/>
            </a:prstGeom>
            <a:ln w="12700" cap="flat">
              <a:noFill/>
              <a:miter lim="400000"/>
            </a:ln>
            <a:effectLst/>
          </p:spPr>
        </p:pic>
      </p:grpSp>
      <p:sp>
        <p:nvSpPr>
          <p:cNvPr id="593" name="TextBox 11"/>
          <p:cNvSpPr txBox="1"/>
          <p:nvPr/>
        </p:nvSpPr>
        <p:spPr>
          <a:xfrm>
            <a:off x="422950" y="1715010"/>
            <a:ext cx="9027991" cy="570511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3500"/>
              </a:lnSpc>
              <a:defRPr sz="2400">
                <a:solidFill>
                  <a:srgbClr val="1F497D"/>
                </a:solidFill>
                <a:latin typeface="Avenir Roman"/>
                <a:ea typeface="Avenir Roman"/>
                <a:cs typeface="Avenir Roman"/>
                <a:sym typeface="Avenir Roman"/>
              </a:defRPr>
            </a:pPr>
            <a:r>
              <a:t>Using keywords in OSINT </a:t>
            </a:r>
          </a:p>
          <a:p>
            <a:pPr marL="285750" indent="-285750">
              <a:lnSpc>
                <a:spcPts val="3500"/>
              </a:lnSpc>
              <a:spcBef>
                <a:spcPts val="600"/>
              </a:spcBef>
              <a:buSzPct val="100000"/>
              <a:buFont typeface="Arial"/>
              <a:buChar char="•"/>
              <a:defRPr sz="1600">
                <a:solidFill>
                  <a:srgbClr val="233E7A"/>
                </a:solidFill>
                <a:latin typeface="Avenir Roman"/>
                <a:ea typeface="Avenir Roman"/>
                <a:cs typeface="Avenir Roman"/>
                <a:sym typeface="Avenir Roman"/>
              </a:defRPr>
            </a:pPr>
            <a:r>
              <a:t>Core Keywords</a:t>
            </a:r>
            <a:r>
              <a:rPr>
                <a:solidFill>
                  <a:srgbClr val="000000"/>
                </a:solidFill>
              </a:rPr>
              <a:t>: These are the main terms or phrases that directly relate to the subject you're investigating </a:t>
            </a:r>
            <a:endParaRPr>
              <a:solidFill>
                <a:srgbClr val="000000"/>
              </a:solidFill>
            </a:endParaRPr>
          </a:p>
          <a:p>
            <a:pPr marL="285750" indent="-285750">
              <a:lnSpc>
                <a:spcPts val="3500"/>
              </a:lnSpc>
              <a:spcBef>
                <a:spcPts val="600"/>
              </a:spcBef>
              <a:buSzPct val="100000"/>
              <a:buFont typeface="Arial"/>
              <a:buChar char="•"/>
              <a:defRPr sz="1600">
                <a:solidFill>
                  <a:srgbClr val="233E7A"/>
                </a:solidFill>
                <a:latin typeface="Avenir Roman"/>
                <a:ea typeface="Avenir Roman"/>
                <a:cs typeface="Avenir Roman"/>
                <a:sym typeface="Avenir Roman"/>
              </a:defRPr>
            </a:pPr>
            <a:r>
              <a:t>Keywords Variation</a:t>
            </a:r>
            <a:r>
              <a:rPr>
                <a:solidFill>
                  <a:srgbClr val="000000"/>
                </a:solidFill>
              </a:rPr>
              <a:t>: Try different variations of your keywords to get more comprehensive results. For example, "data breach" might also appear as "data leak," "cyber attack," or even "security breach.“</a:t>
            </a:r>
            <a:endParaRPr>
              <a:solidFill>
                <a:srgbClr val="000000"/>
              </a:solidFill>
            </a:endParaRPr>
          </a:p>
          <a:p>
            <a:pPr marL="285750" indent="-285750">
              <a:lnSpc>
                <a:spcPts val="3500"/>
              </a:lnSpc>
              <a:spcBef>
                <a:spcPts val="600"/>
              </a:spcBef>
              <a:buSzPct val="100000"/>
              <a:buFont typeface="Arial"/>
              <a:buChar char="•"/>
              <a:defRPr sz="1600">
                <a:solidFill>
                  <a:srgbClr val="233E7A"/>
                </a:solidFill>
                <a:latin typeface="Avenir Roman"/>
                <a:ea typeface="Avenir Roman"/>
                <a:cs typeface="Avenir Roman"/>
                <a:sym typeface="Avenir Roman"/>
              </a:defRPr>
            </a:pPr>
            <a:r>
              <a:t>Add locations and time constraints</a:t>
            </a:r>
            <a:r>
              <a:rPr>
                <a:solidFill>
                  <a:srgbClr val="000000"/>
                </a:solidFill>
              </a:rPr>
              <a:t>: These include location (e.g., city, country) or time-related keywords (e.g., “since 2020”) can make your search more specific. </a:t>
            </a:r>
            <a:endParaRPr>
              <a:solidFill>
                <a:srgbClr val="000000"/>
              </a:solidFill>
            </a:endParaRPr>
          </a:p>
          <a:p>
            <a:pPr marL="285750" indent="-285750">
              <a:lnSpc>
                <a:spcPts val="3500"/>
              </a:lnSpc>
              <a:spcBef>
                <a:spcPts val="600"/>
              </a:spcBef>
              <a:buSzPct val="100000"/>
              <a:buFont typeface="Arial"/>
              <a:buChar char="•"/>
              <a:defRPr sz="1600">
                <a:solidFill>
                  <a:srgbClr val="233E7A"/>
                </a:solidFill>
                <a:latin typeface="Avenir Roman"/>
                <a:ea typeface="Avenir Roman"/>
                <a:cs typeface="Avenir Roman"/>
                <a:sym typeface="Avenir Roman"/>
              </a:defRPr>
            </a:pPr>
            <a:r>
              <a:t>Keywords and Boolean Operators</a:t>
            </a:r>
            <a:r>
              <a:rPr>
                <a:solidFill>
                  <a:srgbClr val="000000"/>
                </a:solidFill>
              </a:rPr>
              <a:t>: Combining keywords using operators like AND, OR, and NOT can refine your search.</a:t>
            </a:r>
          </a:p>
          <a:p>
            <a:pPr marL="285750" indent="-285750">
              <a:lnSpc>
                <a:spcPts val="3500"/>
              </a:lnSpc>
              <a:spcBef>
                <a:spcPts val="600"/>
              </a:spcBef>
              <a:buSzPct val="100000"/>
              <a:buFont typeface="Arial"/>
              <a:buChar char="•"/>
              <a:defRPr>
                <a:latin typeface="Avenir Roman"/>
                <a:ea typeface="Avenir Roman"/>
                <a:cs typeface="Avenir Roman"/>
                <a:sym typeface="Avenir Roman"/>
              </a:defRPr>
            </a:pPr>
          </a:p>
        </p:txBody>
      </p:sp>
      <p:grpSp>
        <p:nvGrpSpPr>
          <p:cNvPr id="603" name="Group 12"/>
          <p:cNvGrpSpPr/>
          <p:nvPr/>
        </p:nvGrpSpPr>
        <p:grpSpPr>
          <a:xfrm>
            <a:off x="8973" y="6569225"/>
            <a:ext cx="9753601" cy="754911"/>
            <a:chOff x="0" y="0"/>
            <a:chExt cx="9753600" cy="754910"/>
          </a:xfrm>
        </p:grpSpPr>
        <p:sp>
          <p:nvSpPr>
            <p:cNvPr id="594" name="Freeform 14"/>
            <p:cNvSpPr/>
            <p:nvPr/>
          </p:nvSpPr>
          <p:spPr>
            <a:xfrm>
              <a:off x="0" y="-1"/>
              <a:ext cx="9753601"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595" name="Freeform 16"/>
            <p:cNvSpPr/>
            <p:nvPr/>
          </p:nvSpPr>
          <p:spPr>
            <a:xfrm>
              <a:off x="68716" y="229223"/>
              <a:ext cx="1227196"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96" name="Freeform 17"/>
            <p:cNvSpPr/>
            <p:nvPr/>
          </p:nvSpPr>
          <p:spPr>
            <a:xfrm>
              <a:off x="7946913" y="155185"/>
              <a:ext cx="1601568"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97" name="Freeform 19"/>
            <p:cNvSpPr/>
            <p:nvPr/>
          </p:nvSpPr>
          <p:spPr>
            <a:xfrm>
              <a:off x="1311160" y="-1"/>
              <a:ext cx="6590506"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598" name="Freeform 21"/>
            <p:cNvSpPr/>
            <p:nvPr/>
          </p:nvSpPr>
          <p:spPr>
            <a:xfrm>
              <a:off x="7112657" y="0"/>
              <a:ext cx="797983"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599" name="Freeform 22"/>
            <p:cNvSpPr/>
            <p:nvPr/>
          </p:nvSpPr>
          <p:spPr>
            <a:xfrm>
              <a:off x="1326812" y="93198"/>
              <a:ext cx="1035296"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600" name="Freeform 23"/>
            <p:cNvSpPr/>
            <p:nvPr/>
          </p:nvSpPr>
          <p:spPr>
            <a:xfrm>
              <a:off x="2362107" y="229223"/>
              <a:ext cx="2011318"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601" name="Freeform 24"/>
            <p:cNvSpPr/>
            <p:nvPr/>
          </p:nvSpPr>
          <p:spPr>
            <a:xfrm>
              <a:off x="4430574" y="52480"/>
              <a:ext cx="1191819"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602" name="Freeform 25"/>
            <p:cNvSpPr/>
            <p:nvPr/>
          </p:nvSpPr>
          <p:spPr>
            <a:xfrm>
              <a:off x="5650967" y="212081"/>
              <a:ext cx="1410646"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5" name="Freeform 2"/>
          <p:cNvSpPr/>
          <p:nvPr/>
        </p:nvSpPr>
        <p:spPr>
          <a:xfrm>
            <a:off x="0" y="0"/>
            <a:ext cx="9753600" cy="7391400"/>
          </a:xfrm>
          <a:prstGeom prst="rect">
            <a:avLst/>
          </a:prstGeom>
          <a:blipFill>
            <a:blip r:embed="rId2"/>
            <a:stretch>
              <a:fillRect/>
            </a:stretch>
          </a:blipFill>
          <a:ln w="12700">
            <a:miter lim="400000"/>
          </a:ln>
        </p:spPr>
        <p:txBody>
          <a:bodyPr lIns="45719" rIns="45719"/>
          <a:lstStyle/>
          <a:p>
            <a:pPr/>
          </a:p>
        </p:txBody>
      </p:sp>
      <p:grpSp>
        <p:nvGrpSpPr>
          <p:cNvPr id="613" name="Group 3"/>
          <p:cNvGrpSpPr/>
          <p:nvPr/>
        </p:nvGrpSpPr>
        <p:grpSpPr>
          <a:xfrm>
            <a:off x="42601" y="78893"/>
            <a:ext cx="9788690" cy="7083909"/>
            <a:chOff x="0" y="0"/>
            <a:chExt cx="9788689" cy="7083906"/>
          </a:xfrm>
        </p:grpSpPr>
        <p:sp>
          <p:nvSpPr>
            <p:cNvPr id="606" name="Freeform 4"/>
            <p:cNvSpPr/>
            <p:nvPr/>
          </p:nvSpPr>
          <p:spPr>
            <a:xfrm flipH="1" rot="10800000">
              <a:off x="7181563" y="0"/>
              <a:ext cx="2607127"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607" name="Freeform 5"/>
            <p:cNvSpPr/>
            <p:nvPr/>
          </p:nvSpPr>
          <p:spPr>
            <a:xfrm>
              <a:off x="3661511"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608" name="Freeform 7"/>
            <p:cNvSpPr/>
            <p:nvPr/>
          </p:nvSpPr>
          <p:spPr>
            <a:xfrm>
              <a:off x="103805" y="6698947"/>
              <a:ext cx="1227196" cy="38496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grpSp>
          <p:nvGrpSpPr>
            <p:cNvPr id="611" name="Group 8"/>
            <p:cNvGrpSpPr/>
            <p:nvPr/>
          </p:nvGrpSpPr>
          <p:grpSpPr>
            <a:xfrm>
              <a:off x="0" y="918923"/>
              <a:ext cx="3255273" cy="458671"/>
              <a:chOff x="0" y="0"/>
              <a:chExt cx="3255271" cy="458670"/>
            </a:xfrm>
          </p:grpSpPr>
          <p:sp>
            <p:nvSpPr>
              <p:cNvPr id="609" name="Freeform 9"/>
              <p:cNvSpPr/>
              <p:nvPr/>
            </p:nvSpPr>
            <p:spPr>
              <a:xfrm>
                <a:off x="0" y="15228"/>
                <a:ext cx="3220184" cy="443443"/>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610" name="TextBox 10"/>
              <p:cNvSpPr txBox="1"/>
              <p:nvPr/>
            </p:nvSpPr>
            <p:spPr>
              <a:xfrm>
                <a:off x="35088" y="0"/>
                <a:ext cx="3220184" cy="405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3783" tIns="33783" rIns="33783" bIns="33783" numCol="1" anchor="ctr">
                <a:spAutoFit/>
              </a:bodyPr>
              <a:lstStyle>
                <a:lvl1pPr algn="ctr">
                  <a:lnSpc>
                    <a:spcPts val="2500"/>
                  </a:lnSpc>
                  <a:defRPr>
                    <a:solidFill>
                      <a:srgbClr val="FFFFFF"/>
                    </a:solidFill>
                    <a:latin typeface="Avenir Heavy"/>
                    <a:ea typeface="Avenir Heavy"/>
                    <a:cs typeface="Avenir Heavy"/>
                    <a:sym typeface="Avenir Heavy"/>
                  </a:defRPr>
                </a:lvl1pPr>
              </a:lstStyle>
              <a:p>
                <a:pPr/>
                <a:r>
                  <a:t>OSINT Tips</a:t>
                </a:r>
              </a:p>
            </p:txBody>
          </p:sp>
        </p:grpSp>
        <p:pic>
          <p:nvPicPr>
            <p:cNvPr id="612" name="analyst_logo.png" descr="analyst_logo.png"/>
            <p:cNvPicPr>
              <a:picLocks noChangeAspect="1"/>
            </p:cNvPicPr>
            <p:nvPr/>
          </p:nvPicPr>
          <p:blipFill>
            <a:blip r:embed="rId6">
              <a:extLst/>
            </a:blip>
            <a:stretch>
              <a:fillRect/>
            </a:stretch>
          </p:blipFill>
          <p:spPr>
            <a:xfrm>
              <a:off x="381030" y="260412"/>
              <a:ext cx="2444074" cy="670433"/>
            </a:xfrm>
            <a:prstGeom prst="rect">
              <a:avLst/>
            </a:prstGeom>
            <a:ln w="12700" cap="flat">
              <a:noFill/>
              <a:miter lim="400000"/>
            </a:ln>
            <a:effectLst/>
          </p:spPr>
        </p:pic>
      </p:grpSp>
      <p:sp>
        <p:nvSpPr>
          <p:cNvPr id="614" name="TextBox 11"/>
          <p:cNvSpPr txBox="1"/>
          <p:nvPr/>
        </p:nvSpPr>
        <p:spPr>
          <a:xfrm>
            <a:off x="388897" y="1826770"/>
            <a:ext cx="9096098" cy="578131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3500"/>
              </a:lnSpc>
              <a:defRPr sz="2400">
                <a:solidFill>
                  <a:srgbClr val="1F497D"/>
                </a:solidFill>
                <a:latin typeface="Avenir Roman"/>
                <a:ea typeface="Avenir Roman"/>
                <a:cs typeface="Avenir Roman"/>
                <a:sym typeface="Avenir Roman"/>
              </a:defRPr>
            </a:pPr>
            <a:r>
              <a:t>Early Warning Signals while using OSINT</a:t>
            </a:r>
          </a:p>
          <a:p>
            <a:pPr marL="285750" indent="-285750">
              <a:lnSpc>
                <a:spcPts val="3500"/>
              </a:lnSpc>
              <a:spcBef>
                <a:spcPts val="600"/>
              </a:spcBef>
              <a:buSzPct val="100000"/>
              <a:buFont typeface="Arial"/>
              <a:buChar char="•"/>
              <a:defRPr sz="1600">
                <a:solidFill>
                  <a:srgbClr val="233E7A"/>
                </a:solidFill>
                <a:latin typeface="Avenir Roman"/>
                <a:ea typeface="Avenir Roman"/>
                <a:cs typeface="Avenir Roman"/>
                <a:sym typeface="Avenir Roman"/>
              </a:defRPr>
            </a:pPr>
            <a:r>
              <a:t>Increase in Social Media Activity – </a:t>
            </a:r>
            <a:r>
              <a:rPr>
                <a:solidFill>
                  <a:srgbClr val="000000"/>
                </a:solidFill>
              </a:rPr>
              <a:t>increase in social media activity – increase in the use of hashtags, or discussions to a specific event or issue.</a:t>
            </a:r>
            <a:endParaRPr>
              <a:solidFill>
                <a:srgbClr val="000000"/>
              </a:solidFill>
            </a:endParaRPr>
          </a:p>
          <a:p>
            <a:pPr marL="285750" indent="-285750">
              <a:lnSpc>
                <a:spcPts val="3500"/>
              </a:lnSpc>
              <a:spcBef>
                <a:spcPts val="600"/>
              </a:spcBef>
              <a:buSzPct val="100000"/>
              <a:buFont typeface="Arial"/>
              <a:buChar char="•"/>
              <a:defRPr sz="1600">
                <a:solidFill>
                  <a:srgbClr val="233E7A"/>
                </a:solidFill>
                <a:latin typeface="Avenir Roman"/>
                <a:ea typeface="Avenir Roman"/>
                <a:cs typeface="Avenir Roman"/>
                <a:sym typeface="Avenir Roman"/>
              </a:defRPr>
            </a:pPr>
            <a:r>
              <a:t>Use of certain keywords -  </a:t>
            </a:r>
            <a:r>
              <a:rPr>
                <a:solidFill>
                  <a:srgbClr val="000000"/>
                </a:solidFill>
              </a:rPr>
              <a:t>emergence of frequent use of certain types of keywords that are unusual or have a strong connotation such as ‘war’ or ‘attack’ or ‘coup’. </a:t>
            </a:r>
            <a:endParaRPr>
              <a:solidFill>
                <a:srgbClr val="000000"/>
              </a:solidFill>
            </a:endParaRPr>
          </a:p>
          <a:p>
            <a:pPr marL="285750" indent="-285750">
              <a:lnSpc>
                <a:spcPts val="3500"/>
              </a:lnSpc>
              <a:spcBef>
                <a:spcPts val="600"/>
              </a:spcBef>
              <a:buSzPct val="100000"/>
              <a:buFont typeface="Arial"/>
              <a:buChar char="•"/>
              <a:defRPr sz="1600">
                <a:solidFill>
                  <a:srgbClr val="233E7A"/>
                </a:solidFill>
                <a:latin typeface="Avenir Roman"/>
                <a:ea typeface="Avenir Roman"/>
                <a:cs typeface="Avenir Roman"/>
                <a:sym typeface="Avenir Roman"/>
              </a:defRPr>
            </a:pPr>
            <a:r>
              <a:t>Unusual geolocation data </a:t>
            </a:r>
            <a:r>
              <a:rPr>
                <a:solidFill>
                  <a:srgbClr val="000000"/>
                </a:solidFill>
              </a:rPr>
              <a:t>– like internet shutdowns or telecommunications blackouts, can be a significant sign of a larger event or crisis. </a:t>
            </a:r>
          </a:p>
          <a:p>
            <a:pPr marL="285750" indent="-285750">
              <a:lnSpc>
                <a:spcPts val="3500"/>
              </a:lnSpc>
              <a:spcBef>
                <a:spcPts val="600"/>
              </a:spcBef>
              <a:buSzPct val="100000"/>
              <a:buFont typeface="Arial"/>
              <a:buChar char="•"/>
              <a:defRPr sz="1600">
                <a:solidFill>
                  <a:srgbClr val="233E7A"/>
                </a:solidFill>
                <a:latin typeface="Avenir Roman"/>
                <a:ea typeface="Avenir Roman"/>
                <a:cs typeface="Avenir Roman"/>
                <a:sym typeface="Avenir Roman"/>
              </a:defRPr>
            </a:pPr>
            <a:r>
              <a:t>Sudden military mobilisation and military movement </a:t>
            </a:r>
            <a:r>
              <a:rPr>
                <a:solidFill>
                  <a:srgbClr val="000000"/>
                </a:solidFill>
              </a:rPr>
              <a:t>– reports of images, or videos showing unusual military activity such as troop movements, military equipment or mass mobilisation. </a:t>
            </a:r>
          </a:p>
          <a:p>
            <a:pPr marL="285750" indent="-285750">
              <a:lnSpc>
                <a:spcPts val="3500"/>
              </a:lnSpc>
              <a:spcBef>
                <a:spcPts val="600"/>
              </a:spcBef>
              <a:buSzPct val="100000"/>
              <a:buFont typeface="Arial"/>
              <a:buChar char="•"/>
              <a:defRPr sz="1600">
                <a:latin typeface="Avenir Roman"/>
                <a:ea typeface="Avenir Roman"/>
                <a:cs typeface="Avenir Roman"/>
                <a:sym typeface="Avenir Roman"/>
              </a:defRPr>
            </a:pPr>
          </a:p>
          <a:p>
            <a:pPr marL="285750" indent="-285750">
              <a:lnSpc>
                <a:spcPts val="3500"/>
              </a:lnSpc>
              <a:spcBef>
                <a:spcPts val="600"/>
              </a:spcBef>
              <a:buSzPct val="100000"/>
              <a:buFont typeface="Arial"/>
              <a:buChar char="•"/>
              <a:defRPr>
                <a:latin typeface="Avenir Roman"/>
                <a:ea typeface="Avenir Roman"/>
                <a:cs typeface="Avenir Roman"/>
                <a:sym typeface="Avenir Roman"/>
              </a:defRPr>
            </a:pPr>
          </a:p>
        </p:txBody>
      </p:sp>
      <p:grpSp>
        <p:nvGrpSpPr>
          <p:cNvPr id="624" name="Group 12"/>
          <p:cNvGrpSpPr/>
          <p:nvPr/>
        </p:nvGrpSpPr>
        <p:grpSpPr>
          <a:xfrm>
            <a:off x="8973" y="6569225"/>
            <a:ext cx="9753601" cy="754911"/>
            <a:chOff x="0" y="0"/>
            <a:chExt cx="9753600" cy="754910"/>
          </a:xfrm>
        </p:grpSpPr>
        <p:sp>
          <p:nvSpPr>
            <p:cNvPr id="615" name="Freeform 14"/>
            <p:cNvSpPr/>
            <p:nvPr/>
          </p:nvSpPr>
          <p:spPr>
            <a:xfrm>
              <a:off x="0" y="-1"/>
              <a:ext cx="9753601"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616" name="Freeform 16"/>
            <p:cNvSpPr/>
            <p:nvPr/>
          </p:nvSpPr>
          <p:spPr>
            <a:xfrm>
              <a:off x="68716" y="229223"/>
              <a:ext cx="1227196"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617" name="Freeform 17"/>
            <p:cNvSpPr/>
            <p:nvPr/>
          </p:nvSpPr>
          <p:spPr>
            <a:xfrm>
              <a:off x="7946913" y="155185"/>
              <a:ext cx="1601568"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618" name="Freeform 19"/>
            <p:cNvSpPr/>
            <p:nvPr/>
          </p:nvSpPr>
          <p:spPr>
            <a:xfrm>
              <a:off x="1311160" y="-1"/>
              <a:ext cx="6590506"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619" name="Freeform 21"/>
            <p:cNvSpPr/>
            <p:nvPr/>
          </p:nvSpPr>
          <p:spPr>
            <a:xfrm>
              <a:off x="7112657" y="0"/>
              <a:ext cx="797983"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620" name="Freeform 22"/>
            <p:cNvSpPr/>
            <p:nvPr/>
          </p:nvSpPr>
          <p:spPr>
            <a:xfrm>
              <a:off x="1326812" y="93198"/>
              <a:ext cx="1035296"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621" name="Freeform 23"/>
            <p:cNvSpPr/>
            <p:nvPr/>
          </p:nvSpPr>
          <p:spPr>
            <a:xfrm>
              <a:off x="2362107" y="229223"/>
              <a:ext cx="2011318"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622" name="Freeform 24"/>
            <p:cNvSpPr/>
            <p:nvPr/>
          </p:nvSpPr>
          <p:spPr>
            <a:xfrm>
              <a:off x="4430574" y="52480"/>
              <a:ext cx="1191819"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623" name="Freeform 25"/>
            <p:cNvSpPr/>
            <p:nvPr/>
          </p:nvSpPr>
          <p:spPr>
            <a:xfrm>
              <a:off x="5650967" y="212081"/>
              <a:ext cx="1410646"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6" name="Freeform 2"/>
          <p:cNvSpPr/>
          <p:nvPr/>
        </p:nvSpPr>
        <p:spPr>
          <a:xfrm>
            <a:off x="0" y="0"/>
            <a:ext cx="9753600" cy="7315200"/>
          </a:xfrm>
          <a:prstGeom prst="rect">
            <a:avLst/>
          </a:prstGeom>
          <a:blipFill>
            <a:blip r:embed="rId2"/>
            <a:stretch>
              <a:fillRect/>
            </a:stretch>
          </a:blipFill>
          <a:ln w="12700">
            <a:miter lim="400000"/>
          </a:ln>
        </p:spPr>
        <p:txBody>
          <a:bodyPr lIns="45718" tIns="45718" rIns="45718" bIns="45718"/>
          <a:lstStyle/>
          <a:p>
            <a:pPr/>
          </a:p>
        </p:txBody>
      </p:sp>
      <p:sp>
        <p:nvSpPr>
          <p:cNvPr id="627" name="Freeform 3"/>
          <p:cNvSpPr/>
          <p:nvPr/>
        </p:nvSpPr>
        <p:spPr>
          <a:xfrm flipH="1" rot="10800000">
            <a:off x="7146473" y="33859"/>
            <a:ext cx="2607127" cy="2124807"/>
          </a:xfrm>
          <a:prstGeom prst="rect">
            <a:avLst/>
          </a:prstGeom>
          <a:blipFill>
            <a:blip r:embed="rId3"/>
            <a:stretch>
              <a:fillRect/>
            </a:stretch>
          </a:blipFill>
          <a:ln w="12700">
            <a:miter lim="400000"/>
          </a:ln>
        </p:spPr>
        <p:txBody>
          <a:bodyPr lIns="45718" tIns="45718" rIns="45718" bIns="45718"/>
          <a:lstStyle/>
          <a:p>
            <a:pPr/>
          </a:p>
        </p:txBody>
      </p:sp>
      <p:sp>
        <p:nvSpPr>
          <p:cNvPr id="628" name="Freeform 4"/>
          <p:cNvSpPr/>
          <p:nvPr/>
        </p:nvSpPr>
        <p:spPr>
          <a:xfrm>
            <a:off x="3698328" y="433373"/>
            <a:ext cx="2975418" cy="629032"/>
          </a:xfrm>
          <a:prstGeom prst="rect">
            <a:avLst/>
          </a:prstGeom>
          <a:blipFill>
            <a:blip r:embed="rId4"/>
            <a:stretch>
              <a:fillRect/>
            </a:stretch>
          </a:blipFill>
          <a:ln w="12700">
            <a:miter lim="400000"/>
          </a:ln>
        </p:spPr>
        <p:txBody>
          <a:bodyPr lIns="45718" tIns="45718" rIns="45718" bIns="45718"/>
          <a:lstStyle/>
          <a:p>
            <a:pPr/>
          </a:p>
        </p:txBody>
      </p:sp>
      <p:sp>
        <p:nvSpPr>
          <p:cNvPr id="629" name="TextBox 6"/>
          <p:cNvSpPr txBox="1"/>
          <p:nvPr/>
        </p:nvSpPr>
        <p:spPr>
          <a:xfrm>
            <a:off x="645308" y="2454856"/>
            <a:ext cx="8376771" cy="153002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5900"/>
              </a:lnSpc>
              <a:defRPr sz="3900">
                <a:solidFill>
                  <a:srgbClr val="233E7A"/>
                </a:solidFill>
                <a:latin typeface="Avenir Heavy"/>
                <a:ea typeface="Avenir Heavy"/>
                <a:cs typeface="Avenir Heavy"/>
                <a:sym typeface="Avenir Heavy"/>
              </a:defRPr>
            </a:pPr>
            <a:r>
              <a:t>THANK YOU FOR YOUR </a:t>
            </a:r>
          </a:p>
          <a:p>
            <a:pPr algn="ctr">
              <a:lnSpc>
                <a:spcPts val="5900"/>
              </a:lnSpc>
              <a:defRPr sz="3900">
                <a:solidFill>
                  <a:srgbClr val="233E7A"/>
                </a:solidFill>
                <a:latin typeface="Avenir Heavy"/>
                <a:ea typeface="Avenir Heavy"/>
                <a:cs typeface="Avenir Heavy"/>
                <a:sym typeface="Avenir Heavy"/>
              </a:defRPr>
            </a:pPr>
            <a:r>
              <a:t>ATTENTION!</a:t>
            </a:r>
          </a:p>
        </p:txBody>
      </p:sp>
      <p:sp>
        <p:nvSpPr>
          <p:cNvPr id="630" name="Freeform 7"/>
          <p:cNvSpPr/>
          <p:nvPr/>
        </p:nvSpPr>
        <p:spPr>
          <a:xfrm>
            <a:off x="68717" y="6798447"/>
            <a:ext cx="1227194" cy="342228"/>
          </a:xfrm>
          <a:prstGeom prst="rect">
            <a:avLst/>
          </a:prstGeom>
          <a:blipFill>
            <a:blip r:embed="rId5"/>
            <a:stretch>
              <a:fillRect/>
            </a:stretch>
          </a:blipFill>
          <a:ln w="12700">
            <a:miter lim="400000"/>
          </a:ln>
        </p:spPr>
        <p:txBody>
          <a:bodyPr lIns="45718" tIns="45718" rIns="45718" bIns="45718"/>
          <a:lstStyle/>
          <a:p>
            <a:pPr/>
          </a:p>
        </p:txBody>
      </p:sp>
      <p:grpSp>
        <p:nvGrpSpPr>
          <p:cNvPr id="640" name="Group 8"/>
          <p:cNvGrpSpPr/>
          <p:nvPr/>
        </p:nvGrpSpPr>
        <p:grpSpPr>
          <a:xfrm>
            <a:off x="-1" y="6569224"/>
            <a:ext cx="9762576" cy="754912"/>
            <a:chOff x="0" y="0"/>
            <a:chExt cx="9762575" cy="754910"/>
          </a:xfrm>
        </p:grpSpPr>
        <p:sp>
          <p:nvSpPr>
            <p:cNvPr id="631" name="Freeform 10"/>
            <p:cNvSpPr/>
            <p:nvPr/>
          </p:nvSpPr>
          <p:spPr>
            <a:xfrm>
              <a:off x="-1" y="-1"/>
              <a:ext cx="9762576" cy="754912"/>
            </a:xfrm>
            <a:prstGeom prst="rect">
              <a:avLst/>
            </a:prstGeom>
            <a:solidFill>
              <a:srgbClr val="233E7A"/>
            </a:solidFill>
            <a:ln w="12700" cap="flat">
              <a:noFill/>
              <a:miter lim="400000"/>
            </a:ln>
            <a:effectLst/>
          </p:spPr>
          <p:txBody>
            <a:bodyPr wrap="square" lIns="45718" tIns="45718" rIns="45718" bIns="45718" numCol="1" anchor="t">
              <a:noAutofit/>
            </a:bodyPr>
            <a:lstStyle/>
            <a:p>
              <a:pPr/>
            </a:p>
          </p:txBody>
        </p:sp>
        <p:sp>
          <p:nvSpPr>
            <p:cNvPr id="632" name="Freeform 12"/>
            <p:cNvSpPr/>
            <p:nvPr/>
          </p:nvSpPr>
          <p:spPr>
            <a:xfrm>
              <a:off x="68779" y="229223"/>
              <a:ext cx="1228326" cy="342227"/>
            </a:xfrm>
            <a:prstGeom prst="rect">
              <a:avLst/>
            </a:prstGeom>
            <a:blipFill rotWithShape="1">
              <a:blip r:embed="rId5"/>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633" name="Freeform 13"/>
            <p:cNvSpPr/>
            <p:nvPr/>
          </p:nvSpPr>
          <p:spPr>
            <a:xfrm>
              <a:off x="7954223" y="155185"/>
              <a:ext cx="1603043" cy="476991"/>
            </a:xfrm>
            <a:prstGeom prst="rect">
              <a:avLst/>
            </a:prstGeom>
            <a:blipFill rotWithShape="1">
              <a:blip r:embed="rId6"/>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634" name="Freeform 15"/>
            <p:cNvSpPr/>
            <p:nvPr/>
          </p:nvSpPr>
          <p:spPr>
            <a:xfrm>
              <a:off x="1312365" y="-1"/>
              <a:ext cx="6596572" cy="754912"/>
            </a:xfrm>
            <a:prstGeom prst="rect">
              <a:avLst/>
            </a:prstGeom>
            <a:solidFill>
              <a:srgbClr val="FFFFFF"/>
            </a:solidFill>
            <a:ln w="12700" cap="flat">
              <a:noFill/>
              <a:miter lim="400000"/>
            </a:ln>
            <a:effectLst/>
          </p:spPr>
          <p:txBody>
            <a:bodyPr wrap="square" lIns="45718" tIns="45718" rIns="45718" bIns="45718" numCol="1" anchor="t">
              <a:noAutofit/>
            </a:bodyPr>
            <a:lstStyle/>
            <a:p>
              <a:pPr/>
            </a:p>
          </p:txBody>
        </p:sp>
        <p:sp>
          <p:nvSpPr>
            <p:cNvPr id="635" name="Freeform 17"/>
            <p:cNvSpPr/>
            <p:nvPr/>
          </p:nvSpPr>
          <p:spPr>
            <a:xfrm>
              <a:off x="7119201" y="0"/>
              <a:ext cx="798717" cy="709148"/>
            </a:xfrm>
            <a:prstGeom prst="rect">
              <a:avLst/>
            </a:prstGeom>
            <a:blipFill rotWithShape="1">
              <a:blip r:embed="rId7"/>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636" name="Freeform 18"/>
            <p:cNvSpPr/>
            <p:nvPr/>
          </p:nvSpPr>
          <p:spPr>
            <a:xfrm>
              <a:off x="1328033" y="93198"/>
              <a:ext cx="1036248" cy="568515"/>
            </a:xfrm>
            <a:prstGeom prst="rect">
              <a:avLst/>
            </a:prstGeom>
            <a:blipFill rotWithShape="1">
              <a:blip r:embed="rId8"/>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637" name="Freeform 19"/>
            <p:cNvSpPr/>
            <p:nvPr/>
          </p:nvSpPr>
          <p:spPr>
            <a:xfrm>
              <a:off x="2364279" y="229223"/>
              <a:ext cx="2013170" cy="379484"/>
            </a:xfrm>
            <a:prstGeom prst="rect">
              <a:avLst/>
            </a:prstGeom>
            <a:blipFill rotWithShape="1">
              <a:blip r:embed="rId9"/>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638" name="Freeform 20"/>
            <p:cNvSpPr/>
            <p:nvPr/>
          </p:nvSpPr>
          <p:spPr>
            <a:xfrm>
              <a:off x="4434650" y="52480"/>
              <a:ext cx="1192916" cy="656669"/>
            </a:xfrm>
            <a:prstGeom prst="rect">
              <a:avLst/>
            </a:prstGeom>
            <a:blipFill rotWithShape="1">
              <a:blip r:embed="rId10"/>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639" name="Freeform 21"/>
            <p:cNvSpPr/>
            <p:nvPr/>
          </p:nvSpPr>
          <p:spPr>
            <a:xfrm>
              <a:off x="5656165" y="212081"/>
              <a:ext cx="1411945" cy="359369"/>
            </a:xfrm>
            <a:prstGeom prst="rect">
              <a:avLst/>
            </a:prstGeom>
            <a:blipFill rotWithShape="1">
              <a:blip r:embed="rId11"/>
              <a:srcRect l="0" t="0" r="0" b="0"/>
              <a:stretch>
                <a:fillRect/>
              </a:stretch>
            </a:blipFill>
            <a:ln w="12700" cap="flat">
              <a:noFill/>
              <a:miter lim="400000"/>
            </a:ln>
            <a:effectLst/>
          </p:spPr>
          <p:txBody>
            <a:bodyPr wrap="square" lIns="45718" tIns="45718" rIns="45718" bIns="45718" numCol="1" anchor="t">
              <a:noAutofit/>
            </a:bodyPr>
            <a:lstStyle/>
            <a:p>
              <a:pPr/>
            </a:p>
          </p:txBody>
        </p:sp>
      </p:grpSp>
      <p:pic>
        <p:nvPicPr>
          <p:cNvPr id="641" name="analyst_logo.png" descr="analyst_logo.png"/>
          <p:cNvPicPr>
            <a:picLocks noChangeAspect="1"/>
          </p:cNvPicPr>
          <p:nvPr/>
        </p:nvPicPr>
        <p:blipFill>
          <a:blip r:embed="rId12">
            <a:extLst/>
          </a:blip>
          <a:stretch>
            <a:fillRect/>
          </a:stretch>
        </p:blipFill>
        <p:spPr>
          <a:xfrm>
            <a:off x="423631" y="339306"/>
            <a:ext cx="2444074" cy="67043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Freeform 2"/>
          <p:cNvSpPr/>
          <p:nvPr/>
        </p:nvSpPr>
        <p:spPr>
          <a:xfrm>
            <a:off x="0" y="0"/>
            <a:ext cx="9753600" cy="7391400"/>
          </a:xfrm>
          <a:prstGeom prst="rect">
            <a:avLst/>
          </a:prstGeom>
          <a:blipFill>
            <a:blip r:embed="rId2"/>
            <a:stretch>
              <a:fillRect/>
            </a:stretch>
          </a:blipFill>
          <a:ln w="12700">
            <a:miter lim="400000"/>
          </a:ln>
        </p:spPr>
        <p:txBody>
          <a:bodyPr lIns="45719" rIns="45719"/>
          <a:lstStyle/>
          <a:p>
            <a:pPr/>
          </a:p>
        </p:txBody>
      </p:sp>
      <p:grpSp>
        <p:nvGrpSpPr>
          <p:cNvPr id="150" name="Group 3"/>
          <p:cNvGrpSpPr/>
          <p:nvPr/>
        </p:nvGrpSpPr>
        <p:grpSpPr>
          <a:xfrm>
            <a:off x="42601" y="78893"/>
            <a:ext cx="9788690" cy="7083909"/>
            <a:chOff x="0" y="0"/>
            <a:chExt cx="9788689" cy="7083906"/>
          </a:xfrm>
        </p:grpSpPr>
        <p:sp>
          <p:nvSpPr>
            <p:cNvPr id="143" name="Freeform 4"/>
            <p:cNvSpPr/>
            <p:nvPr/>
          </p:nvSpPr>
          <p:spPr>
            <a:xfrm flipH="1" rot="10800000">
              <a:off x="7181563" y="0"/>
              <a:ext cx="2607127"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44" name="Freeform 5"/>
            <p:cNvSpPr/>
            <p:nvPr/>
          </p:nvSpPr>
          <p:spPr>
            <a:xfrm>
              <a:off x="3661511"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45" name="Freeform 7"/>
            <p:cNvSpPr/>
            <p:nvPr/>
          </p:nvSpPr>
          <p:spPr>
            <a:xfrm>
              <a:off x="103805" y="6698947"/>
              <a:ext cx="1227196" cy="38496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grpSp>
          <p:nvGrpSpPr>
            <p:cNvPr id="148" name="Group 8"/>
            <p:cNvGrpSpPr/>
            <p:nvPr/>
          </p:nvGrpSpPr>
          <p:grpSpPr>
            <a:xfrm>
              <a:off x="0" y="918923"/>
              <a:ext cx="3255273" cy="458671"/>
              <a:chOff x="0" y="0"/>
              <a:chExt cx="3255271" cy="458670"/>
            </a:xfrm>
          </p:grpSpPr>
          <p:sp>
            <p:nvSpPr>
              <p:cNvPr id="146" name="Freeform 9"/>
              <p:cNvSpPr/>
              <p:nvPr/>
            </p:nvSpPr>
            <p:spPr>
              <a:xfrm>
                <a:off x="0" y="15228"/>
                <a:ext cx="3220184" cy="443443"/>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147" name="TextBox 10"/>
              <p:cNvSpPr txBox="1"/>
              <p:nvPr/>
            </p:nvSpPr>
            <p:spPr>
              <a:xfrm>
                <a:off x="35088" y="0"/>
                <a:ext cx="3220184" cy="405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3783" tIns="33783" rIns="33783" bIns="33783" numCol="1" anchor="ctr">
                <a:spAutoFit/>
              </a:bodyPr>
              <a:lstStyle>
                <a:lvl1pPr algn="ctr">
                  <a:lnSpc>
                    <a:spcPts val="2500"/>
                  </a:lnSpc>
                  <a:defRPr>
                    <a:solidFill>
                      <a:srgbClr val="FFFFFF"/>
                    </a:solidFill>
                    <a:latin typeface="Avenir Heavy"/>
                    <a:ea typeface="Avenir Heavy"/>
                    <a:cs typeface="Avenir Heavy"/>
                    <a:sym typeface="Avenir Heavy"/>
                  </a:defRPr>
                </a:lvl1pPr>
              </a:lstStyle>
              <a:p>
                <a:pPr/>
                <a:r>
                  <a:t>What is OSINT?</a:t>
                </a:r>
              </a:p>
            </p:txBody>
          </p:sp>
        </p:grpSp>
        <p:pic>
          <p:nvPicPr>
            <p:cNvPr id="149" name="analyst_logo.png" descr="analyst_logo.png"/>
            <p:cNvPicPr>
              <a:picLocks noChangeAspect="1"/>
            </p:cNvPicPr>
            <p:nvPr/>
          </p:nvPicPr>
          <p:blipFill>
            <a:blip r:embed="rId6">
              <a:extLst/>
            </a:blip>
            <a:stretch>
              <a:fillRect/>
            </a:stretch>
          </p:blipFill>
          <p:spPr>
            <a:xfrm>
              <a:off x="381030" y="260412"/>
              <a:ext cx="2444074" cy="670433"/>
            </a:xfrm>
            <a:prstGeom prst="rect">
              <a:avLst/>
            </a:prstGeom>
            <a:ln w="12700" cap="flat">
              <a:noFill/>
              <a:miter lim="400000"/>
            </a:ln>
            <a:effectLst/>
          </p:spPr>
        </p:pic>
      </p:grpSp>
      <p:sp>
        <p:nvSpPr>
          <p:cNvPr id="151" name="TextBox 11"/>
          <p:cNvSpPr txBox="1"/>
          <p:nvPr/>
        </p:nvSpPr>
        <p:spPr>
          <a:xfrm>
            <a:off x="331179" y="1826770"/>
            <a:ext cx="9422422" cy="487961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3500"/>
              </a:lnSpc>
              <a:defRPr sz="2400">
                <a:solidFill>
                  <a:srgbClr val="1F497D"/>
                </a:solidFill>
                <a:latin typeface="Avenir Roman"/>
                <a:ea typeface="Avenir Roman"/>
                <a:cs typeface="Avenir Roman"/>
                <a:sym typeface="Avenir Roman"/>
              </a:defRPr>
            </a:pPr>
            <a:r>
              <a:t>Real-time Monitoring Tools:</a:t>
            </a:r>
          </a:p>
          <a:p>
            <a:pPr>
              <a:lnSpc>
                <a:spcPts val="3500"/>
              </a:lnSpc>
              <a:defRPr sz="2400">
                <a:latin typeface="Arial"/>
                <a:ea typeface="Arial"/>
                <a:cs typeface="Arial"/>
                <a:sym typeface="Arial"/>
              </a:defRPr>
            </a:pPr>
          </a:p>
          <a:p>
            <a:pPr>
              <a:lnSpc>
                <a:spcPts val="3500"/>
              </a:lnSpc>
              <a:defRPr sz="2400">
                <a:latin typeface="Arial"/>
                <a:ea typeface="Arial"/>
                <a:cs typeface="Arial"/>
                <a:sym typeface="Arial"/>
              </a:defRPr>
            </a:pPr>
            <a:br/>
            <a:br/>
            <a:br/>
            <a:br/>
            <a:r>
              <a:t> </a:t>
            </a:r>
            <a:br/>
          </a:p>
          <a:p>
            <a:pPr>
              <a:lnSpc>
                <a:spcPts val="3500"/>
              </a:lnSpc>
              <a:defRPr>
                <a:latin typeface="Arial"/>
                <a:ea typeface="Arial"/>
                <a:cs typeface="Arial"/>
                <a:sym typeface="Arial"/>
              </a:defRPr>
            </a:pPr>
          </a:p>
          <a:p>
            <a:pPr>
              <a:lnSpc>
                <a:spcPts val="3500"/>
              </a:lnSpc>
              <a:defRPr sz="1700">
                <a:latin typeface="Avenir Roman"/>
                <a:ea typeface="Avenir Roman"/>
                <a:cs typeface="Avenir Roman"/>
                <a:sym typeface="Avenir Roman"/>
              </a:defRPr>
            </a:pPr>
          </a:p>
        </p:txBody>
      </p:sp>
      <p:grpSp>
        <p:nvGrpSpPr>
          <p:cNvPr id="161" name="Group 12"/>
          <p:cNvGrpSpPr/>
          <p:nvPr/>
        </p:nvGrpSpPr>
        <p:grpSpPr>
          <a:xfrm>
            <a:off x="8973" y="6569225"/>
            <a:ext cx="9753601" cy="754911"/>
            <a:chOff x="0" y="0"/>
            <a:chExt cx="9753600" cy="754910"/>
          </a:xfrm>
        </p:grpSpPr>
        <p:sp>
          <p:nvSpPr>
            <p:cNvPr id="152" name="Freeform 14"/>
            <p:cNvSpPr/>
            <p:nvPr/>
          </p:nvSpPr>
          <p:spPr>
            <a:xfrm>
              <a:off x="0" y="-1"/>
              <a:ext cx="9753601"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153" name="Freeform 16"/>
            <p:cNvSpPr/>
            <p:nvPr/>
          </p:nvSpPr>
          <p:spPr>
            <a:xfrm>
              <a:off x="68716" y="229223"/>
              <a:ext cx="1227196"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54" name="Freeform 17"/>
            <p:cNvSpPr/>
            <p:nvPr/>
          </p:nvSpPr>
          <p:spPr>
            <a:xfrm>
              <a:off x="7946913" y="155185"/>
              <a:ext cx="1601568"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55" name="Freeform 19"/>
            <p:cNvSpPr/>
            <p:nvPr/>
          </p:nvSpPr>
          <p:spPr>
            <a:xfrm>
              <a:off x="1311160" y="-1"/>
              <a:ext cx="6590506"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156" name="Freeform 21"/>
            <p:cNvSpPr/>
            <p:nvPr/>
          </p:nvSpPr>
          <p:spPr>
            <a:xfrm>
              <a:off x="7112657" y="0"/>
              <a:ext cx="797983"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57" name="Freeform 22"/>
            <p:cNvSpPr/>
            <p:nvPr/>
          </p:nvSpPr>
          <p:spPr>
            <a:xfrm>
              <a:off x="1326812" y="93198"/>
              <a:ext cx="1035296"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58" name="Freeform 23"/>
            <p:cNvSpPr/>
            <p:nvPr/>
          </p:nvSpPr>
          <p:spPr>
            <a:xfrm>
              <a:off x="2362107" y="229223"/>
              <a:ext cx="2011318"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59" name="Freeform 24"/>
            <p:cNvSpPr/>
            <p:nvPr/>
          </p:nvSpPr>
          <p:spPr>
            <a:xfrm>
              <a:off x="4430574" y="52480"/>
              <a:ext cx="1191819"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60" name="Freeform 25"/>
            <p:cNvSpPr/>
            <p:nvPr/>
          </p:nvSpPr>
          <p:spPr>
            <a:xfrm>
              <a:off x="5650967" y="212081"/>
              <a:ext cx="1410646"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grpSp>
        <p:nvGrpSpPr>
          <p:cNvPr id="178" name="Diagram 28"/>
          <p:cNvGrpSpPr/>
          <p:nvPr/>
        </p:nvGrpSpPr>
        <p:grpSpPr>
          <a:xfrm>
            <a:off x="2469692" y="2296699"/>
            <a:ext cx="4780615" cy="4248771"/>
            <a:chOff x="0" y="0"/>
            <a:chExt cx="4780613" cy="4248770"/>
          </a:xfrm>
        </p:grpSpPr>
        <p:grpSp>
          <p:nvGrpSpPr>
            <p:cNvPr id="164" name="Group"/>
            <p:cNvGrpSpPr/>
            <p:nvPr/>
          </p:nvGrpSpPr>
          <p:grpSpPr>
            <a:xfrm>
              <a:off x="1630532" y="0"/>
              <a:ext cx="1519551" cy="987709"/>
              <a:chOff x="0" y="0"/>
              <a:chExt cx="1519549" cy="987708"/>
            </a:xfrm>
          </p:grpSpPr>
          <p:sp>
            <p:nvSpPr>
              <p:cNvPr id="162" name="Rounded Rectangle"/>
              <p:cNvSpPr/>
              <p:nvPr/>
            </p:nvSpPr>
            <p:spPr>
              <a:xfrm>
                <a:off x="0" y="0"/>
                <a:ext cx="1519550" cy="987709"/>
              </a:xfrm>
              <a:prstGeom prst="roundRect">
                <a:avLst>
                  <a:gd name="adj" fmla="val 16667"/>
                </a:avLst>
              </a:prstGeom>
              <a:solidFill>
                <a:srgbClr val="1F497D"/>
              </a:solidFill>
              <a:ln w="25400" cap="flat">
                <a:solidFill>
                  <a:srgbClr val="EEECE1"/>
                </a:solidFill>
                <a:prstDash val="solid"/>
                <a:round/>
              </a:ln>
              <a:effectLst/>
            </p:spPr>
            <p:txBody>
              <a:bodyPr wrap="square" lIns="45719" tIns="45719" rIns="45719" bIns="45719" numCol="1" anchor="ctr">
                <a:noAutofit/>
              </a:bodyPr>
              <a:lstStyle/>
              <a:p>
                <a:pPr algn="ctr" defTabSz="488950">
                  <a:lnSpc>
                    <a:spcPct val="90000"/>
                  </a:lnSpc>
                  <a:spcBef>
                    <a:spcPts val="700"/>
                  </a:spcBef>
                  <a:defRPr sz="1100">
                    <a:solidFill>
                      <a:srgbClr val="FFFFFF"/>
                    </a:solidFill>
                    <a:latin typeface="Avenir Roman"/>
                    <a:ea typeface="Avenir Roman"/>
                    <a:cs typeface="Avenir Roman"/>
                    <a:sym typeface="Avenir Roman"/>
                  </a:defRPr>
                </a:pPr>
              </a:p>
            </p:txBody>
          </p:sp>
          <p:sp>
            <p:nvSpPr>
              <p:cNvPr id="163" name="Social media: Platforms like X, Facebook, Telegram, Reddit, and Instagram"/>
              <p:cNvSpPr txBox="1"/>
              <p:nvPr/>
            </p:nvSpPr>
            <p:spPr>
              <a:xfrm>
                <a:off x="48216" y="13794"/>
                <a:ext cx="1423119" cy="9601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1909" tIns="41909" rIns="41909" bIns="41909" numCol="1" anchor="ctr">
                <a:spAutoFit/>
              </a:bodyPr>
              <a:lstStyle>
                <a:lvl1pPr algn="ctr" defTabSz="488950">
                  <a:lnSpc>
                    <a:spcPct val="90000"/>
                  </a:lnSpc>
                  <a:spcBef>
                    <a:spcPts val="400"/>
                  </a:spcBef>
                  <a:defRPr sz="1100">
                    <a:solidFill>
                      <a:srgbClr val="FFFFFF"/>
                    </a:solidFill>
                    <a:latin typeface="Avenir Roman"/>
                    <a:ea typeface="Avenir Roman"/>
                    <a:cs typeface="Avenir Roman"/>
                    <a:sym typeface="Avenir Roman"/>
                  </a:defRPr>
                </a:lvl1pPr>
              </a:lstStyle>
              <a:p>
                <a:pPr/>
                <a:r>
                  <a:t>Social media: Platforms like X, Facebook, Telegram, Reddit, and Instagram</a:t>
                </a:r>
              </a:p>
            </p:txBody>
          </p:sp>
        </p:grpSp>
        <p:sp>
          <p:nvSpPr>
            <p:cNvPr id="165" name="Line"/>
            <p:cNvSpPr/>
            <p:nvPr/>
          </p:nvSpPr>
          <p:spPr>
            <a:xfrm>
              <a:off x="3161007" y="687494"/>
              <a:ext cx="779451" cy="9312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0"/>
                  </a:lnTo>
                  <a:cubicBezTo>
                    <a:pt x="10254" y="4604"/>
                    <a:pt x="17992" y="12341"/>
                    <a:pt x="21600" y="21600"/>
                  </a:cubicBezTo>
                </a:path>
              </a:pathLst>
            </a:custGeom>
            <a:noFill/>
            <a:ln w="9525" cap="flat">
              <a:solidFill>
                <a:srgbClr val="1F497D"/>
              </a:solidFill>
              <a:prstDash val="solid"/>
              <a:round/>
            </a:ln>
            <a:effectLst/>
          </p:spPr>
          <p:txBody>
            <a:bodyPr wrap="square" lIns="45719" tIns="45719" rIns="45719" bIns="45719" numCol="1" anchor="t">
              <a:noAutofit/>
            </a:bodyPr>
            <a:lstStyle/>
            <a:p>
              <a:pPr/>
            </a:p>
          </p:txBody>
        </p:sp>
        <p:grpSp>
          <p:nvGrpSpPr>
            <p:cNvPr id="168" name="Group"/>
            <p:cNvGrpSpPr/>
            <p:nvPr/>
          </p:nvGrpSpPr>
          <p:grpSpPr>
            <a:xfrm>
              <a:off x="3261063" y="1630530"/>
              <a:ext cx="1519551" cy="987709"/>
              <a:chOff x="0" y="0"/>
              <a:chExt cx="1519549" cy="987708"/>
            </a:xfrm>
          </p:grpSpPr>
          <p:sp>
            <p:nvSpPr>
              <p:cNvPr id="166" name="Rounded Rectangle"/>
              <p:cNvSpPr/>
              <p:nvPr/>
            </p:nvSpPr>
            <p:spPr>
              <a:xfrm>
                <a:off x="0" y="0"/>
                <a:ext cx="1519550" cy="987709"/>
              </a:xfrm>
              <a:prstGeom prst="roundRect">
                <a:avLst>
                  <a:gd name="adj" fmla="val 16667"/>
                </a:avLst>
              </a:prstGeom>
              <a:solidFill>
                <a:srgbClr val="1F497D"/>
              </a:solidFill>
              <a:ln w="25400" cap="flat">
                <a:solidFill>
                  <a:srgbClr val="EEECE1"/>
                </a:solidFill>
                <a:prstDash val="solid"/>
                <a:round/>
              </a:ln>
              <a:effectLst/>
            </p:spPr>
            <p:txBody>
              <a:bodyPr wrap="square" lIns="45719" tIns="45719" rIns="45719" bIns="45719" numCol="1" anchor="ctr">
                <a:noAutofit/>
              </a:bodyPr>
              <a:lstStyle/>
              <a:p>
                <a:pPr algn="ctr" defTabSz="488950">
                  <a:lnSpc>
                    <a:spcPct val="90000"/>
                  </a:lnSpc>
                  <a:spcBef>
                    <a:spcPts val="700"/>
                  </a:spcBef>
                  <a:defRPr sz="1100">
                    <a:solidFill>
                      <a:srgbClr val="FFFFFF"/>
                    </a:solidFill>
                    <a:latin typeface="Avenir Roman"/>
                    <a:ea typeface="Avenir Roman"/>
                    <a:cs typeface="Avenir Roman"/>
                    <a:sym typeface="Avenir Roman"/>
                  </a:defRPr>
                </a:pPr>
              </a:p>
            </p:txBody>
          </p:sp>
          <p:sp>
            <p:nvSpPr>
              <p:cNvPr id="167" name="News and Live Feeds"/>
              <p:cNvSpPr txBox="1"/>
              <p:nvPr/>
            </p:nvSpPr>
            <p:spPr>
              <a:xfrm>
                <a:off x="48216" y="270969"/>
                <a:ext cx="1423119" cy="445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1909" tIns="41909" rIns="41909" bIns="41909" numCol="1" anchor="ctr">
                <a:spAutoFit/>
              </a:bodyPr>
              <a:lstStyle>
                <a:lvl1pPr algn="ctr" defTabSz="488950">
                  <a:lnSpc>
                    <a:spcPct val="90000"/>
                  </a:lnSpc>
                  <a:spcBef>
                    <a:spcPts val="400"/>
                  </a:spcBef>
                  <a:defRPr sz="1100">
                    <a:solidFill>
                      <a:srgbClr val="FFFFFF"/>
                    </a:solidFill>
                    <a:latin typeface="Avenir Roman"/>
                    <a:ea typeface="Avenir Roman"/>
                    <a:cs typeface="Avenir Roman"/>
                    <a:sym typeface="Avenir Roman"/>
                  </a:defRPr>
                </a:lvl1pPr>
              </a:lstStyle>
              <a:p>
                <a:pPr/>
                <a:r>
                  <a:t>News and Live Feeds </a:t>
                </a:r>
              </a:p>
            </p:txBody>
          </p:sp>
        </p:grpSp>
        <p:sp>
          <p:nvSpPr>
            <p:cNvPr id="169" name="Line"/>
            <p:cNvSpPr/>
            <p:nvPr/>
          </p:nvSpPr>
          <p:spPr>
            <a:xfrm>
              <a:off x="3161008" y="2630016"/>
              <a:ext cx="779450" cy="9312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0"/>
                  </a:lnTo>
                  <a:cubicBezTo>
                    <a:pt x="17992" y="9259"/>
                    <a:pt x="10254" y="16996"/>
                    <a:pt x="0" y="21600"/>
                  </a:cubicBezTo>
                </a:path>
              </a:pathLst>
            </a:custGeom>
            <a:noFill/>
            <a:ln w="9525" cap="flat">
              <a:solidFill>
                <a:srgbClr val="1F497D"/>
              </a:solidFill>
              <a:prstDash val="solid"/>
              <a:round/>
            </a:ln>
            <a:effectLst/>
          </p:spPr>
          <p:txBody>
            <a:bodyPr wrap="square" lIns="45719" tIns="45719" rIns="45719" bIns="45719" numCol="1" anchor="t">
              <a:noAutofit/>
            </a:bodyPr>
            <a:lstStyle/>
            <a:p>
              <a:pPr/>
            </a:p>
          </p:txBody>
        </p:sp>
        <p:grpSp>
          <p:nvGrpSpPr>
            <p:cNvPr id="172" name="Group"/>
            <p:cNvGrpSpPr/>
            <p:nvPr/>
          </p:nvGrpSpPr>
          <p:grpSpPr>
            <a:xfrm>
              <a:off x="1630532" y="3261062"/>
              <a:ext cx="1519551" cy="987709"/>
              <a:chOff x="0" y="0"/>
              <a:chExt cx="1519549" cy="987708"/>
            </a:xfrm>
          </p:grpSpPr>
          <p:sp>
            <p:nvSpPr>
              <p:cNvPr id="170" name="Rounded Rectangle"/>
              <p:cNvSpPr/>
              <p:nvPr/>
            </p:nvSpPr>
            <p:spPr>
              <a:xfrm>
                <a:off x="0" y="0"/>
                <a:ext cx="1519550" cy="987709"/>
              </a:xfrm>
              <a:prstGeom prst="roundRect">
                <a:avLst>
                  <a:gd name="adj" fmla="val 16667"/>
                </a:avLst>
              </a:prstGeom>
              <a:solidFill>
                <a:srgbClr val="1F497D"/>
              </a:solidFill>
              <a:ln w="25400" cap="flat">
                <a:solidFill>
                  <a:srgbClr val="EEECE1"/>
                </a:solidFill>
                <a:prstDash val="solid"/>
                <a:round/>
              </a:ln>
              <a:effectLst/>
            </p:spPr>
            <p:txBody>
              <a:bodyPr wrap="square" lIns="45719" tIns="45719" rIns="45719" bIns="45719" numCol="1" anchor="ctr">
                <a:noAutofit/>
              </a:bodyPr>
              <a:lstStyle/>
              <a:p>
                <a:pPr algn="ctr" defTabSz="533400">
                  <a:lnSpc>
                    <a:spcPct val="90000"/>
                  </a:lnSpc>
                  <a:spcBef>
                    <a:spcPts val="700"/>
                  </a:spcBef>
                  <a:defRPr sz="1200">
                    <a:solidFill>
                      <a:srgbClr val="FFFFFF"/>
                    </a:solidFill>
                    <a:latin typeface="Avenir Roman"/>
                    <a:ea typeface="Avenir Roman"/>
                    <a:cs typeface="Avenir Roman"/>
                    <a:sym typeface="Avenir Roman"/>
                  </a:defRPr>
                </a:pPr>
              </a:p>
            </p:txBody>
          </p:sp>
          <p:sp>
            <p:nvSpPr>
              <p:cNvPr id="171" name="Government alerts and advisories"/>
              <p:cNvSpPr txBox="1"/>
              <p:nvPr/>
            </p:nvSpPr>
            <p:spPr>
              <a:xfrm>
                <a:off x="48216" y="255094"/>
                <a:ext cx="1423119" cy="4775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533400">
                  <a:lnSpc>
                    <a:spcPct val="90000"/>
                  </a:lnSpc>
                  <a:spcBef>
                    <a:spcPts val="500"/>
                  </a:spcBef>
                  <a:defRPr sz="1200">
                    <a:solidFill>
                      <a:srgbClr val="FFFFFF"/>
                    </a:solidFill>
                    <a:latin typeface="Avenir Roman"/>
                    <a:ea typeface="Avenir Roman"/>
                    <a:cs typeface="Avenir Roman"/>
                    <a:sym typeface="Avenir Roman"/>
                  </a:defRPr>
                </a:lvl1pPr>
              </a:lstStyle>
              <a:p>
                <a:pPr/>
                <a:r>
                  <a:t>Government alerts and advisories</a:t>
                </a:r>
              </a:p>
            </p:txBody>
          </p:sp>
        </p:grpSp>
        <p:sp>
          <p:nvSpPr>
            <p:cNvPr id="173" name="Line"/>
            <p:cNvSpPr/>
            <p:nvPr/>
          </p:nvSpPr>
          <p:spPr>
            <a:xfrm>
              <a:off x="840154" y="2630017"/>
              <a:ext cx="779451" cy="9312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21600"/>
                  </a:lnTo>
                  <a:cubicBezTo>
                    <a:pt x="11346" y="16996"/>
                    <a:pt x="3608" y="9259"/>
                    <a:pt x="0" y="0"/>
                  </a:cubicBezTo>
                </a:path>
              </a:pathLst>
            </a:custGeom>
            <a:noFill/>
            <a:ln w="9525" cap="flat">
              <a:solidFill>
                <a:srgbClr val="1F497D"/>
              </a:solidFill>
              <a:prstDash val="solid"/>
              <a:round/>
            </a:ln>
            <a:effectLst/>
          </p:spPr>
          <p:txBody>
            <a:bodyPr wrap="square" lIns="45719" tIns="45719" rIns="45719" bIns="45719" numCol="1" anchor="t">
              <a:noAutofit/>
            </a:bodyPr>
            <a:lstStyle/>
            <a:p>
              <a:pPr/>
            </a:p>
          </p:txBody>
        </p:sp>
        <p:grpSp>
          <p:nvGrpSpPr>
            <p:cNvPr id="176" name="Group"/>
            <p:cNvGrpSpPr/>
            <p:nvPr/>
          </p:nvGrpSpPr>
          <p:grpSpPr>
            <a:xfrm>
              <a:off x="0" y="1630530"/>
              <a:ext cx="1519550" cy="987709"/>
              <a:chOff x="0" y="0"/>
              <a:chExt cx="1519549" cy="987708"/>
            </a:xfrm>
          </p:grpSpPr>
          <p:sp>
            <p:nvSpPr>
              <p:cNvPr id="174" name="Rounded Rectangle"/>
              <p:cNvSpPr/>
              <p:nvPr/>
            </p:nvSpPr>
            <p:spPr>
              <a:xfrm>
                <a:off x="0" y="0"/>
                <a:ext cx="1519550" cy="987709"/>
              </a:xfrm>
              <a:prstGeom prst="roundRect">
                <a:avLst>
                  <a:gd name="adj" fmla="val 16667"/>
                </a:avLst>
              </a:prstGeom>
              <a:solidFill>
                <a:srgbClr val="1F497D"/>
              </a:solidFill>
              <a:ln w="25400" cap="flat">
                <a:solidFill>
                  <a:srgbClr val="EEECE1"/>
                </a:solidFill>
                <a:prstDash val="solid"/>
                <a:round/>
              </a:ln>
              <a:effectLst/>
            </p:spPr>
            <p:txBody>
              <a:bodyPr wrap="square" lIns="45719" tIns="45719" rIns="45719" bIns="45719" numCol="1" anchor="ctr">
                <a:noAutofit/>
              </a:bodyPr>
              <a:lstStyle/>
              <a:p>
                <a:pPr algn="ctr" defTabSz="488950">
                  <a:lnSpc>
                    <a:spcPct val="90000"/>
                  </a:lnSpc>
                  <a:spcBef>
                    <a:spcPts val="700"/>
                  </a:spcBef>
                  <a:defRPr sz="1100">
                    <a:solidFill>
                      <a:srgbClr val="FFFFFF"/>
                    </a:solidFill>
                    <a:latin typeface="Avenir Roman"/>
                    <a:ea typeface="Avenir Roman"/>
                    <a:cs typeface="Avenir Roman"/>
                    <a:sym typeface="Avenir Roman"/>
                  </a:defRPr>
                </a:pPr>
              </a:p>
            </p:txBody>
          </p:sp>
          <p:sp>
            <p:nvSpPr>
              <p:cNvPr id="175" name="Commercially available AI-driven tools"/>
              <p:cNvSpPr txBox="1"/>
              <p:nvPr/>
            </p:nvSpPr>
            <p:spPr>
              <a:xfrm>
                <a:off x="48216" y="185244"/>
                <a:ext cx="1423119" cy="617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1909" tIns="41909" rIns="41909" bIns="41909" numCol="1" anchor="ctr">
                <a:spAutoFit/>
              </a:bodyPr>
              <a:lstStyle>
                <a:lvl1pPr algn="ctr" defTabSz="488950">
                  <a:lnSpc>
                    <a:spcPct val="90000"/>
                  </a:lnSpc>
                  <a:spcBef>
                    <a:spcPts val="400"/>
                  </a:spcBef>
                  <a:defRPr sz="1100">
                    <a:solidFill>
                      <a:srgbClr val="FFFFFF"/>
                    </a:solidFill>
                    <a:latin typeface="Avenir Roman"/>
                    <a:ea typeface="Avenir Roman"/>
                    <a:cs typeface="Avenir Roman"/>
                    <a:sym typeface="Avenir Roman"/>
                  </a:defRPr>
                </a:lvl1pPr>
              </a:lstStyle>
              <a:p>
                <a:pPr/>
                <a:r>
                  <a:t>Commercially available AI-driven tools</a:t>
                </a:r>
              </a:p>
            </p:txBody>
          </p:sp>
        </p:grpSp>
        <p:sp>
          <p:nvSpPr>
            <p:cNvPr id="177" name="Line"/>
            <p:cNvSpPr/>
            <p:nvPr/>
          </p:nvSpPr>
          <p:spPr>
            <a:xfrm>
              <a:off x="840154" y="687495"/>
              <a:ext cx="779451" cy="9312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21600"/>
                  </a:lnTo>
                  <a:cubicBezTo>
                    <a:pt x="3608" y="12341"/>
                    <a:pt x="11346" y="4604"/>
                    <a:pt x="21600" y="0"/>
                  </a:cubicBezTo>
                </a:path>
              </a:pathLst>
            </a:custGeom>
            <a:noFill/>
            <a:ln w="9525" cap="flat">
              <a:solidFill>
                <a:srgbClr val="1F497D"/>
              </a:solidFill>
              <a:prstDash val="solid"/>
              <a:round/>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Freeform 2"/>
          <p:cNvSpPr/>
          <p:nvPr/>
        </p:nvSpPr>
        <p:spPr>
          <a:xfrm>
            <a:off x="0" y="0"/>
            <a:ext cx="9753600" cy="7391400"/>
          </a:xfrm>
          <a:prstGeom prst="rect">
            <a:avLst/>
          </a:prstGeom>
          <a:blipFill>
            <a:blip r:embed="rId2"/>
            <a:stretch>
              <a:fillRect/>
            </a:stretch>
          </a:blipFill>
          <a:ln w="12700">
            <a:miter lim="400000"/>
          </a:ln>
        </p:spPr>
        <p:txBody>
          <a:bodyPr lIns="45719" rIns="45719"/>
          <a:lstStyle/>
          <a:p>
            <a:pPr/>
          </a:p>
        </p:txBody>
      </p:sp>
      <p:grpSp>
        <p:nvGrpSpPr>
          <p:cNvPr id="185" name="Group 3"/>
          <p:cNvGrpSpPr/>
          <p:nvPr/>
        </p:nvGrpSpPr>
        <p:grpSpPr>
          <a:xfrm>
            <a:off x="146406" y="78893"/>
            <a:ext cx="9684885" cy="7083909"/>
            <a:chOff x="0" y="0"/>
            <a:chExt cx="9684884" cy="7083906"/>
          </a:xfrm>
        </p:grpSpPr>
        <p:sp>
          <p:nvSpPr>
            <p:cNvPr id="181" name="Freeform 4"/>
            <p:cNvSpPr/>
            <p:nvPr/>
          </p:nvSpPr>
          <p:spPr>
            <a:xfrm flipH="1" rot="10800000">
              <a:off x="7077758" y="0"/>
              <a:ext cx="2607127"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82" name="Freeform 5"/>
            <p:cNvSpPr/>
            <p:nvPr/>
          </p:nvSpPr>
          <p:spPr>
            <a:xfrm>
              <a:off x="3557706"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83" name="Freeform 7"/>
            <p:cNvSpPr/>
            <p:nvPr/>
          </p:nvSpPr>
          <p:spPr>
            <a:xfrm>
              <a:off x="0" y="6698947"/>
              <a:ext cx="1227196" cy="38496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pic>
          <p:nvPicPr>
            <p:cNvPr id="184" name="analyst_logo.png" descr="analyst_logo.png"/>
            <p:cNvPicPr>
              <a:picLocks noChangeAspect="1"/>
            </p:cNvPicPr>
            <p:nvPr/>
          </p:nvPicPr>
          <p:blipFill>
            <a:blip r:embed="rId6">
              <a:extLst/>
            </a:blip>
            <a:stretch>
              <a:fillRect/>
            </a:stretch>
          </p:blipFill>
          <p:spPr>
            <a:xfrm>
              <a:off x="277225" y="260412"/>
              <a:ext cx="2444074" cy="670433"/>
            </a:xfrm>
            <a:prstGeom prst="rect">
              <a:avLst/>
            </a:prstGeom>
            <a:ln w="12700" cap="flat">
              <a:noFill/>
              <a:miter lim="400000"/>
            </a:ln>
            <a:effectLst/>
          </p:spPr>
        </p:pic>
      </p:grpSp>
      <p:sp>
        <p:nvSpPr>
          <p:cNvPr id="186" name="TextBox 11"/>
          <p:cNvSpPr txBox="1"/>
          <p:nvPr/>
        </p:nvSpPr>
        <p:spPr>
          <a:xfrm>
            <a:off x="328334" y="1717955"/>
            <a:ext cx="8886909" cy="510822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3500"/>
              </a:lnSpc>
              <a:defRPr sz="2400">
                <a:solidFill>
                  <a:srgbClr val="1F497D"/>
                </a:solidFill>
                <a:latin typeface="Avenir Roman"/>
                <a:ea typeface="Avenir Roman"/>
                <a:cs typeface="Avenir Roman"/>
                <a:sym typeface="Avenir Roman"/>
              </a:defRPr>
            </a:pPr>
            <a:r>
              <a:t>Leveraging Social Media for OSINT:</a:t>
            </a:r>
          </a:p>
          <a:p>
            <a:pPr>
              <a:lnSpc>
                <a:spcPts val="3500"/>
              </a:lnSpc>
              <a:defRPr sz="2400">
                <a:latin typeface="Arial"/>
                <a:ea typeface="Arial"/>
                <a:cs typeface="Arial"/>
                <a:sym typeface="Arial"/>
              </a:defRPr>
            </a:pPr>
          </a:p>
          <a:p>
            <a:pPr marL="342900" indent="-342900">
              <a:lnSpc>
                <a:spcPts val="3500"/>
              </a:lnSpc>
              <a:spcBef>
                <a:spcPts val="600"/>
              </a:spcBef>
              <a:buSzPct val="100000"/>
              <a:buFont typeface="Arial"/>
              <a:buChar char="•"/>
              <a:defRPr>
                <a:latin typeface="Avenir Roman"/>
                <a:ea typeface="Avenir Roman"/>
                <a:cs typeface="Avenir Roman"/>
                <a:sym typeface="Avenir Roman"/>
              </a:defRPr>
            </a:pPr>
            <a:r>
              <a:t>Social media can provide real-time updates from people on the ground, reporters, eyewitnesses, and even official sources. Social media often provides immediate, on-the-ground insights that are hard to capture through traditional intelligence channels. </a:t>
            </a:r>
          </a:p>
          <a:p>
            <a:pPr marL="342900" indent="-342900">
              <a:lnSpc>
                <a:spcPts val="3500"/>
              </a:lnSpc>
              <a:spcBef>
                <a:spcPts val="600"/>
              </a:spcBef>
              <a:buSzPct val="100000"/>
              <a:buFont typeface="Arial"/>
              <a:buChar char="•"/>
              <a:defRPr>
                <a:latin typeface="Avenir Roman"/>
                <a:ea typeface="Avenir Roman"/>
                <a:cs typeface="Avenir Roman"/>
                <a:sym typeface="Avenir Roman"/>
              </a:defRPr>
            </a:pPr>
            <a:r>
              <a:t>Geotagged posts and videos can be crucial in confirming the location of events, such as protests, natural disasters, or military engagements.</a:t>
            </a:r>
          </a:p>
          <a:p>
            <a:pPr marL="342900" indent="-342900">
              <a:lnSpc>
                <a:spcPts val="3500"/>
              </a:lnSpc>
              <a:spcBef>
                <a:spcPts val="600"/>
              </a:spcBef>
              <a:buSzPct val="100000"/>
              <a:buFont typeface="Arial"/>
              <a:buChar char="•"/>
              <a:defRPr>
                <a:latin typeface="Avenir Roman"/>
                <a:ea typeface="Avenir Roman"/>
                <a:cs typeface="Avenir Roman"/>
                <a:sym typeface="Avenir Roman"/>
              </a:defRPr>
            </a:pPr>
            <a:r>
              <a:t>Hashtags and trending topics can reveal the focal point of public discourse and highlight areas of concern.  </a:t>
            </a:r>
          </a:p>
        </p:txBody>
      </p:sp>
      <p:grpSp>
        <p:nvGrpSpPr>
          <p:cNvPr id="196" name="Group 12"/>
          <p:cNvGrpSpPr/>
          <p:nvPr/>
        </p:nvGrpSpPr>
        <p:grpSpPr>
          <a:xfrm>
            <a:off x="8973" y="6569225"/>
            <a:ext cx="9753601" cy="754911"/>
            <a:chOff x="0" y="0"/>
            <a:chExt cx="9753600" cy="754910"/>
          </a:xfrm>
        </p:grpSpPr>
        <p:sp>
          <p:nvSpPr>
            <p:cNvPr id="187" name="Freeform 14"/>
            <p:cNvSpPr/>
            <p:nvPr/>
          </p:nvSpPr>
          <p:spPr>
            <a:xfrm>
              <a:off x="0" y="-1"/>
              <a:ext cx="9753601"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188" name="Freeform 16"/>
            <p:cNvSpPr/>
            <p:nvPr/>
          </p:nvSpPr>
          <p:spPr>
            <a:xfrm>
              <a:off x="68716" y="229223"/>
              <a:ext cx="1227196"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89" name="Freeform 17"/>
            <p:cNvSpPr/>
            <p:nvPr/>
          </p:nvSpPr>
          <p:spPr>
            <a:xfrm>
              <a:off x="7946913" y="155185"/>
              <a:ext cx="1601568"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90" name="Freeform 19"/>
            <p:cNvSpPr/>
            <p:nvPr/>
          </p:nvSpPr>
          <p:spPr>
            <a:xfrm>
              <a:off x="1311160" y="-1"/>
              <a:ext cx="6590506"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191" name="Freeform 21"/>
            <p:cNvSpPr/>
            <p:nvPr/>
          </p:nvSpPr>
          <p:spPr>
            <a:xfrm>
              <a:off x="7112657" y="0"/>
              <a:ext cx="797983"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92" name="Freeform 22"/>
            <p:cNvSpPr/>
            <p:nvPr/>
          </p:nvSpPr>
          <p:spPr>
            <a:xfrm>
              <a:off x="1326812" y="93198"/>
              <a:ext cx="1035296"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93" name="Freeform 23"/>
            <p:cNvSpPr/>
            <p:nvPr/>
          </p:nvSpPr>
          <p:spPr>
            <a:xfrm>
              <a:off x="2362107" y="229223"/>
              <a:ext cx="2011318"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94" name="Freeform 24"/>
            <p:cNvSpPr/>
            <p:nvPr/>
          </p:nvSpPr>
          <p:spPr>
            <a:xfrm>
              <a:off x="4430574" y="52480"/>
              <a:ext cx="1191819"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95" name="Freeform 25"/>
            <p:cNvSpPr/>
            <p:nvPr/>
          </p:nvSpPr>
          <p:spPr>
            <a:xfrm>
              <a:off x="5650967" y="212081"/>
              <a:ext cx="1410646"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sp>
        <p:nvSpPr>
          <p:cNvPr id="197" name="Freeform 9"/>
          <p:cNvSpPr/>
          <p:nvPr/>
        </p:nvSpPr>
        <p:spPr>
          <a:xfrm>
            <a:off x="42600" y="1013045"/>
            <a:ext cx="3220185" cy="443443"/>
          </a:xfrm>
          <a:prstGeom prst="rect">
            <a:avLst/>
          </a:prstGeom>
          <a:solidFill>
            <a:srgbClr val="233E7A"/>
          </a:solidFill>
          <a:ln w="12700">
            <a:miter lim="400000"/>
          </a:ln>
        </p:spPr>
        <p:txBody>
          <a:bodyPr lIns="45719" rIns="45719"/>
          <a:lstStyle/>
          <a:p>
            <a:pPr/>
          </a:p>
        </p:txBody>
      </p:sp>
      <p:sp>
        <p:nvSpPr>
          <p:cNvPr id="198" name="TextBox 10"/>
          <p:cNvSpPr txBox="1"/>
          <p:nvPr/>
        </p:nvSpPr>
        <p:spPr>
          <a:xfrm>
            <a:off x="77689" y="997817"/>
            <a:ext cx="3220185" cy="405234"/>
          </a:xfrm>
          <a:prstGeom prst="rect">
            <a:avLst/>
          </a:prstGeom>
          <a:ln w="12700">
            <a:miter lim="400000"/>
          </a:ln>
          <a:extLst>
            <a:ext uri="{C572A759-6A51-4108-AA02-DFA0A04FC94B}">
              <ma14:wrappingTextBoxFlag xmlns:ma14="http://schemas.microsoft.com/office/mac/drawingml/2011/main" val="1"/>
            </a:ext>
          </a:extLst>
        </p:spPr>
        <p:txBody>
          <a:bodyPr lIns="33783" tIns="33783" rIns="33783" bIns="33783" anchor="ctr">
            <a:spAutoFit/>
          </a:bodyPr>
          <a:lstStyle>
            <a:lvl1pPr algn="ctr">
              <a:lnSpc>
                <a:spcPts val="2500"/>
              </a:lnSpc>
              <a:defRPr>
                <a:solidFill>
                  <a:srgbClr val="FFFFFF"/>
                </a:solidFill>
                <a:latin typeface="Avenir Heavy"/>
                <a:ea typeface="Avenir Heavy"/>
                <a:cs typeface="Avenir Heavy"/>
                <a:sym typeface="Avenir Heavy"/>
              </a:defRPr>
            </a:lvl1pPr>
          </a:lstStyle>
          <a:p>
            <a:pPr/>
            <a:r>
              <a:t>OSINT Tools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Freeform 2"/>
          <p:cNvSpPr/>
          <p:nvPr/>
        </p:nvSpPr>
        <p:spPr>
          <a:xfrm>
            <a:off x="0" y="0"/>
            <a:ext cx="9753600" cy="7391400"/>
          </a:xfrm>
          <a:prstGeom prst="rect">
            <a:avLst/>
          </a:prstGeom>
          <a:blipFill>
            <a:blip r:embed="rId2"/>
            <a:stretch>
              <a:fillRect/>
            </a:stretch>
          </a:blipFill>
          <a:ln w="12700">
            <a:miter lim="400000"/>
          </a:ln>
        </p:spPr>
        <p:txBody>
          <a:bodyPr lIns="45719" rIns="45719"/>
          <a:lstStyle/>
          <a:p>
            <a:pPr/>
          </a:p>
        </p:txBody>
      </p:sp>
      <p:grpSp>
        <p:nvGrpSpPr>
          <p:cNvPr id="205" name="Group 3"/>
          <p:cNvGrpSpPr/>
          <p:nvPr/>
        </p:nvGrpSpPr>
        <p:grpSpPr>
          <a:xfrm>
            <a:off x="146406" y="78893"/>
            <a:ext cx="9684885" cy="7083909"/>
            <a:chOff x="0" y="0"/>
            <a:chExt cx="9684884" cy="7083906"/>
          </a:xfrm>
        </p:grpSpPr>
        <p:sp>
          <p:nvSpPr>
            <p:cNvPr id="201" name="Freeform 4"/>
            <p:cNvSpPr/>
            <p:nvPr/>
          </p:nvSpPr>
          <p:spPr>
            <a:xfrm flipH="1" rot="10800000">
              <a:off x="7077758" y="0"/>
              <a:ext cx="2607127"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02" name="Freeform 5"/>
            <p:cNvSpPr/>
            <p:nvPr/>
          </p:nvSpPr>
          <p:spPr>
            <a:xfrm>
              <a:off x="3557706"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03" name="Freeform 7"/>
            <p:cNvSpPr/>
            <p:nvPr/>
          </p:nvSpPr>
          <p:spPr>
            <a:xfrm>
              <a:off x="0" y="6698947"/>
              <a:ext cx="1227196" cy="38496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pic>
          <p:nvPicPr>
            <p:cNvPr id="204" name="analyst_logo.png" descr="analyst_logo.png"/>
            <p:cNvPicPr>
              <a:picLocks noChangeAspect="1"/>
            </p:cNvPicPr>
            <p:nvPr/>
          </p:nvPicPr>
          <p:blipFill>
            <a:blip r:embed="rId6">
              <a:extLst/>
            </a:blip>
            <a:stretch>
              <a:fillRect/>
            </a:stretch>
          </p:blipFill>
          <p:spPr>
            <a:xfrm>
              <a:off x="277225" y="260412"/>
              <a:ext cx="2444074" cy="670433"/>
            </a:xfrm>
            <a:prstGeom prst="rect">
              <a:avLst/>
            </a:prstGeom>
            <a:ln w="12700" cap="flat">
              <a:noFill/>
              <a:miter lim="400000"/>
            </a:ln>
            <a:effectLst/>
          </p:spPr>
        </p:pic>
      </p:grpSp>
      <p:sp>
        <p:nvSpPr>
          <p:cNvPr id="206" name="TextBox 11"/>
          <p:cNvSpPr txBox="1"/>
          <p:nvPr/>
        </p:nvSpPr>
        <p:spPr>
          <a:xfrm>
            <a:off x="331179" y="1826770"/>
            <a:ext cx="9422422" cy="369851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3500"/>
              </a:lnSpc>
              <a:defRPr sz="2400">
                <a:solidFill>
                  <a:srgbClr val="1F497D"/>
                </a:solidFill>
                <a:latin typeface="Avenir Roman"/>
                <a:ea typeface="Avenir Roman"/>
                <a:cs typeface="Avenir Roman"/>
                <a:sym typeface="Avenir Roman"/>
              </a:defRPr>
            </a:pPr>
            <a:r>
              <a:t>Challenges using social media for OSINT</a:t>
            </a:r>
          </a:p>
          <a:p>
            <a:pPr>
              <a:lnSpc>
                <a:spcPts val="3500"/>
              </a:lnSpc>
              <a:defRPr sz="2400">
                <a:latin typeface="Avenir Roman"/>
                <a:ea typeface="Avenir Roman"/>
                <a:cs typeface="Avenir Roman"/>
                <a:sym typeface="Avenir Roman"/>
              </a:defRPr>
            </a:pPr>
          </a:p>
          <a:p>
            <a:pPr marL="342900" indent="-342900">
              <a:lnSpc>
                <a:spcPts val="3500"/>
              </a:lnSpc>
              <a:spcBef>
                <a:spcPts val="600"/>
              </a:spcBef>
              <a:buSzPct val="100000"/>
              <a:buFont typeface="Arial"/>
              <a:buChar char="•"/>
              <a:defRPr>
                <a:solidFill>
                  <a:srgbClr val="1F497D"/>
                </a:solidFill>
                <a:latin typeface="Avenir Roman"/>
                <a:ea typeface="Avenir Roman"/>
                <a:cs typeface="Avenir Roman"/>
                <a:sym typeface="Avenir Roman"/>
              </a:defRPr>
            </a:pPr>
            <a:r>
              <a:t>Information</a:t>
            </a:r>
            <a:r>
              <a:rPr>
                <a:solidFill>
                  <a:srgbClr val="000000"/>
                </a:solidFill>
              </a:rPr>
              <a:t> </a:t>
            </a:r>
            <a:r>
              <a:t>overload</a:t>
            </a:r>
            <a:r>
              <a:rPr>
                <a:solidFill>
                  <a:srgbClr val="000000"/>
                </a:solidFill>
              </a:rPr>
              <a:t>: social media platforms generate a huge amount of data every second, making it difficult to sift through noise and find relevant, reliable and useful information. </a:t>
            </a:r>
            <a:endParaRPr>
              <a:solidFill>
                <a:srgbClr val="000000"/>
              </a:solidFill>
            </a:endParaRPr>
          </a:p>
          <a:p>
            <a:pPr marL="342900" indent="-342900">
              <a:lnSpc>
                <a:spcPts val="3500"/>
              </a:lnSpc>
              <a:spcBef>
                <a:spcPts val="600"/>
              </a:spcBef>
              <a:buSzPct val="100000"/>
              <a:buFont typeface="Arial"/>
              <a:buChar char="•"/>
              <a:defRPr>
                <a:solidFill>
                  <a:srgbClr val="1F497D"/>
                </a:solidFill>
                <a:latin typeface="Avenir Roman"/>
                <a:ea typeface="Avenir Roman"/>
                <a:cs typeface="Avenir Roman"/>
                <a:sym typeface="Avenir Roman"/>
              </a:defRPr>
            </a:pPr>
            <a:r>
              <a:t>Misinformation</a:t>
            </a:r>
            <a:r>
              <a:rPr>
                <a:solidFill>
                  <a:srgbClr val="000000"/>
                </a:solidFill>
              </a:rPr>
              <a:t> (unintentional false information) and </a:t>
            </a:r>
            <a:r>
              <a:t>disinformation</a:t>
            </a:r>
            <a:r>
              <a:rPr>
                <a:solidFill>
                  <a:srgbClr val="000000"/>
                </a:solidFill>
              </a:rPr>
              <a:t> (deliberate false information).  </a:t>
            </a:r>
            <a:endParaRPr>
              <a:solidFill>
                <a:srgbClr val="000000"/>
              </a:solidFill>
            </a:endParaRPr>
          </a:p>
        </p:txBody>
      </p:sp>
      <p:grpSp>
        <p:nvGrpSpPr>
          <p:cNvPr id="216" name="Group 12"/>
          <p:cNvGrpSpPr/>
          <p:nvPr/>
        </p:nvGrpSpPr>
        <p:grpSpPr>
          <a:xfrm>
            <a:off x="8973" y="6569225"/>
            <a:ext cx="9753601" cy="754911"/>
            <a:chOff x="0" y="0"/>
            <a:chExt cx="9753600" cy="754910"/>
          </a:xfrm>
        </p:grpSpPr>
        <p:sp>
          <p:nvSpPr>
            <p:cNvPr id="207" name="Freeform 14"/>
            <p:cNvSpPr/>
            <p:nvPr/>
          </p:nvSpPr>
          <p:spPr>
            <a:xfrm>
              <a:off x="0" y="-1"/>
              <a:ext cx="9753601"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208" name="Freeform 16"/>
            <p:cNvSpPr/>
            <p:nvPr/>
          </p:nvSpPr>
          <p:spPr>
            <a:xfrm>
              <a:off x="68716" y="229223"/>
              <a:ext cx="1227196"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09" name="Freeform 17"/>
            <p:cNvSpPr/>
            <p:nvPr/>
          </p:nvSpPr>
          <p:spPr>
            <a:xfrm>
              <a:off x="7946913" y="155185"/>
              <a:ext cx="1601568"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10" name="Freeform 19"/>
            <p:cNvSpPr/>
            <p:nvPr/>
          </p:nvSpPr>
          <p:spPr>
            <a:xfrm>
              <a:off x="1311160" y="-1"/>
              <a:ext cx="6590506"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211" name="Freeform 21"/>
            <p:cNvSpPr/>
            <p:nvPr/>
          </p:nvSpPr>
          <p:spPr>
            <a:xfrm>
              <a:off x="7112657" y="0"/>
              <a:ext cx="797983"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12" name="Freeform 22"/>
            <p:cNvSpPr/>
            <p:nvPr/>
          </p:nvSpPr>
          <p:spPr>
            <a:xfrm>
              <a:off x="1326812" y="93198"/>
              <a:ext cx="1035296"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13" name="Freeform 23"/>
            <p:cNvSpPr/>
            <p:nvPr/>
          </p:nvSpPr>
          <p:spPr>
            <a:xfrm>
              <a:off x="2362107" y="229223"/>
              <a:ext cx="2011318"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14" name="Freeform 24"/>
            <p:cNvSpPr/>
            <p:nvPr/>
          </p:nvSpPr>
          <p:spPr>
            <a:xfrm>
              <a:off x="4430574" y="52480"/>
              <a:ext cx="1191819"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15" name="Freeform 25"/>
            <p:cNvSpPr/>
            <p:nvPr/>
          </p:nvSpPr>
          <p:spPr>
            <a:xfrm>
              <a:off x="5650967" y="212081"/>
              <a:ext cx="1410646"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sp>
        <p:nvSpPr>
          <p:cNvPr id="217" name="Freeform 9"/>
          <p:cNvSpPr/>
          <p:nvPr/>
        </p:nvSpPr>
        <p:spPr>
          <a:xfrm>
            <a:off x="42600" y="1013045"/>
            <a:ext cx="3220185" cy="443443"/>
          </a:xfrm>
          <a:prstGeom prst="rect">
            <a:avLst/>
          </a:prstGeom>
          <a:solidFill>
            <a:srgbClr val="233E7A"/>
          </a:solidFill>
          <a:ln w="12700">
            <a:miter lim="400000"/>
          </a:ln>
        </p:spPr>
        <p:txBody>
          <a:bodyPr lIns="45719" rIns="45719"/>
          <a:lstStyle/>
          <a:p>
            <a:pPr/>
          </a:p>
        </p:txBody>
      </p:sp>
      <p:sp>
        <p:nvSpPr>
          <p:cNvPr id="218" name="TextBox 10"/>
          <p:cNvSpPr txBox="1"/>
          <p:nvPr/>
        </p:nvSpPr>
        <p:spPr>
          <a:xfrm>
            <a:off x="77689" y="997817"/>
            <a:ext cx="3220185" cy="405234"/>
          </a:xfrm>
          <a:prstGeom prst="rect">
            <a:avLst/>
          </a:prstGeom>
          <a:ln w="12700">
            <a:miter lim="400000"/>
          </a:ln>
          <a:extLst>
            <a:ext uri="{C572A759-6A51-4108-AA02-DFA0A04FC94B}">
              <ma14:wrappingTextBoxFlag xmlns:ma14="http://schemas.microsoft.com/office/mac/drawingml/2011/main" val="1"/>
            </a:ext>
          </a:extLst>
        </p:spPr>
        <p:txBody>
          <a:bodyPr lIns="33783" tIns="33783" rIns="33783" bIns="33783" anchor="ctr">
            <a:spAutoFit/>
          </a:bodyPr>
          <a:lstStyle>
            <a:lvl1pPr algn="ctr">
              <a:lnSpc>
                <a:spcPts val="2500"/>
              </a:lnSpc>
              <a:defRPr>
                <a:solidFill>
                  <a:srgbClr val="FFFFFF"/>
                </a:solidFill>
                <a:latin typeface="Avenir Heavy"/>
                <a:ea typeface="Avenir Heavy"/>
                <a:cs typeface="Avenir Heavy"/>
                <a:sym typeface="Avenir Heavy"/>
              </a:defRPr>
            </a:lvl1pPr>
          </a:lstStyle>
          <a:p>
            <a:pPr/>
            <a:r>
              <a:t>OSINT Tools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Freeform 2"/>
          <p:cNvSpPr/>
          <p:nvPr/>
        </p:nvSpPr>
        <p:spPr>
          <a:xfrm>
            <a:off x="-1" y="0"/>
            <a:ext cx="9260293" cy="7315200"/>
          </a:xfrm>
          <a:prstGeom prst="rect">
            <a:avLst/>
          </a:prstGeom>
          <a:blipFill>
            <a:blip r:embed="rId2"/>
            <a:stretch>
              <a:fillRect/>
            </a:stretch>
          </a:blipFill>
          <a:ln w="12700">
            <a:miter lim="400000"/>
          </a:ln>
        </p:spPr>
        <p:txBody>
          <a:bodyPr lIns="45719" rIns="45719"/>
          <a:lstStyle/>
          <a:p>
            <a:pPr/>
          </a:p>
        </p:txBody>
      </p:sp>
      <p:sp>
        <p:nvSpPr>
          <p:cNvPr id="221" name="Freeform 9"/>
          <p:cNvSpPr/>
          <p:nvPr/>
        </p:nvSpPr>
        <p:spPr>
          <a:xfrm>
            <a:off x="3752858" y="511272"/>
            <a:ext cx="2975417" cy="629033"/>
          </a:xfrm>
          <a:prstGeom prst="rect">
            <a:avLst/>
          </a:prstGeom>
          <a:blipFill>
            <a:blip r:embed="rId3"/>
            <a:stretch>
              <a:fillRect/>
            </a:stretch>
          </a:blipFill>
          <a:ln w="12700">
            <a:miter lim="400000"/>
          </a:ln>
        </p:spPr>
        <p:txBody>
          <a:bodyPr lIns="45719" rIns="45719"/>
          <a:lstStyle/>
          <a:p>
            <a:pPr/>
          </a:p>
        </p:txBody>
      </p:sp>
      <p:sp>
        <p:nvSpPr>
          <p:cNvPr id="222" name="Freeform 15"/>
          <p:cNvSpPr/>
          <p:nvPr/>
        </p:nvSpPr>
        <p:spPr>
          <a:xfrm flipH="1" rot="10800000">
            <a:off x="7183260" y="102147"/>
            <a:ext cx="2607126" cy="2124806"/>
          </a:xfrm>
          <a:prstGeom prst="rect">
            <a:avLst/>
          </a:prstGeom>
          <a:blipFill>
            <a:blip r:embed="rId4"/>
            <a:stretch>
              <a:fillRect/>
            </a:stretch>
          </a:blipFill>
          <a:ln w="12700">
            <a:miter lim="400000"/>
          </a:ln>
        </p:spPr>
        <p:txBody>
          <a:bodyPr lIns="45719" rIns="45719"/>
          <a:lstStyle/>
          <a:p>
            <a:pPr/>
          </a:p>
        </p:txBody>
      </p:sp>
      <p:graphicFrame>
        <p:nvGraphicFramePr>
          <p:cNvPr id="223" name="Table 1"/>
          <p:cNvGraphicFramePr/>
          <p:nvPr/>
        </p:nvGraphicFramePr>
        <p:xfrm>
          <a:off x="132654" y="2189953"/>
          <a:ext cx="9620947" cy="502310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24344"/>
                <a:gridCol w="4156583"/>
                <a:gridCol w="3540019"/>
              </a:tblGrid>
              <a:tr h="763683">
                <a:tc>
                  <a:txBody>
                    <a:bodyPr/>
                    <a:lstStyle/>
                    <a:p>
                      <a:pPr algn="l">
                        <a:defRPr sz="2000">
                          <a:solidFill>
                            <a:srgbClr val="1F497D"/>
                          </a:solidFill>
                          <a:latin typeface="Avenir Roman"/>
                          <a:ea typeface="Avenir Roman"/>
                          <a:cs typeface="Avenir Roman"/>
                          <a:sym typeface="Avenir Roman"/>
                        </a:defRPr>
                      </a:pPr>
                      <a:r>
                        <a:t>Verification</a:t>
                      </a:r>
                      <a:r>
                        <a:rPr sz="1600"/>
                        <a:t> </a:t>
                      </a:r>
                      <a:r>
                        <a:t>technique</a:t>
                      </a:r>
                      <a:r>
                        <a:rPr sz="1600"/>
                        <a:t> </a:t>
                      </a:r>
                    </a:p>
                  </a:txBody>
                  <a:tcPr marL="45720" marR="45720" marT="45720" marB="45720" anchor="t" anchorCtr="0" horzOverflow="overflow">
                    <a:solidFill>
                      <a:srgbClr val="D9D9D9"/>
                    </a:solidFill>
                  </a:tcPr>
                </a:tc>
                <a:tc>
                  <a:txBody>
                    <a:bodyPr/>
                    <a:lstStyle/>
                    <a:p>
                      <a:pPr algn="ctr">
                        <a:defRPr sz="1800"/>
                      </a:pPr>
                      <a:r>
                        <a:rPr sz="2000">
                          <a:solidFill>
                            <a:srgbClr val="233E7A"/>
                          </a:solidFill>
                          <a:latin typeface="Avenir Roman"/>
                          <a:ea typeface="Avenir Roman"/>
                          <a:cs typeface="Avenir Roman"/>
                          <a:sym typeface="Avenir Roman"/>
                        </a:rPr>
                        <a:t>Description</a:t>
                      </a:r>
                    </a:p>
                  </a:txBody>
                  <a:tcPr marL="45720" marR="45720" marT="45720" marB="45720" anchor="ctr" anchorCtr="0" horzOverflow="overflow">
                    <a:solidFill>
                      <a:srgbClr val="D9D9D9"/>
                    </a:solidFill>
                  </a:tcPr>
                </a:tc>
                <a:tc>
                  <a:txBody>
                    <a:bodyPr/>
                    <a:lstStyle/>
                    <a:p>
                      <a:pPr algn="ctr">
                        <a:defRPr b="1" sz="2000">
                          <a:solidFill>
                            <a:srgbClr val="233E7A"/>
                          </a:solidFill>
                          <a:latin typeface="Arial"/>
                          <a:ea typeface="Arial"/>
                          <a:cs typeface="Arial"/>
                          <a:sym typeface="Arial"/>
                        </a:defRPr>
                      </a:pPr>
                      <a:r>
                        <a:t>  </a:t>
                      </a:r>
                      <a:r>
                        <a:rPr b="0">
                          <a:latin typeface="Avenir Roman"/>
                          <a:ea typeface="Avenir Roman"/>
                          <a:cs typeface="Avenir Roman"/>
                          <a:sym typeface="Avenir Roman"/>
                        </a:rPr>
                        <a:t>Tools</a:t>
                      </a:r>
                      <a:r>
                        <a:t> </a:t>
                      </a:r>
                      <a:r>
                        <a:rPr b="0">
                          <a:latin typeface="Avenir Roman"/>
                          <a:ea typeface="Avenir Roman"/>
                          <a:cs typeface="Avenir Roman"/>
                          <a:sym typeface="Avenir Roman"/>
                        </a:rPr>
                        <a:t>and</a:t>
                      </a:r>
                      <a:endParaRPr b="0">
                        <a:latin typeface="Avenir Roman"/>
                        <a:ea typeface="Avenir Roman"/>
                        <a:cs typeface="Avenir Roman"/>
                        <a:sym typeface="Avenir Roman"/>
                      </a:endParaRPr>
                    </a:p>
                    <a:p>
                      <a:pPr algn="ctr">
                        <a:defRPr sz="2000">
                          <a:solidFill>
                            <a:srgbClr val="233E7A"/>
                          </a:solidFill>
                          <a:latin typeface="Avenir Roman"/>
                          <a:ea typeface="Avenir Roman"/>
                          <a:cs typeface="Avenir Roman"/>
                          <a:sym typeface="Avenir Roman"/>
                        </a:defRPr>
                      </a:pPr>
                      <a:r>
                        <a:t>Resources</a:t>
                      </a:r>
                    </a:p>
                  </a:txBody>
                  <a:tcPr marL="45720" marR="45720" marT="45720" marB="45720" anchor="ctr" anchorCtr="0" horzOverflow="overflow">
                    <a:solidFill>
                      <a:srgbClr val="D9D9D9"/>
                    </a:solidFill>
                  </a:tcPr>
                </a:tc>
              </a:tr>
              <a:tr h="853039">
                <a:tc>
                  <a:txBody>
                    <a:bodyPr/>
                    <a:lstStyle/>
                    <a:p>
                      <a:pPr algn="l">
                        <a:defRPr sz="1800"/>
                      </a:pPr>
                      <a:r>
                        <a:rPr sz="1400">
                          <a:solidFill>
                            <a:srgbClr val="1F497D"/>
                          </a:solidFill>
                          <a:latin typeface="Avenir Roman"/>
                          <a:ea typeface="Avenir Roman"/>
                          <a:cs typeface="Avenir Roman"/>
                          <a:sym typeface="Avenir Roman"/>
                        </a:rPr>
                        <a:t>Check the source</a:t>
                      </a:r>
                    </a:p>
                  </a:txBody>
                  <a:tcPr marL="45720" marR="45720" marT="45720" marB="45720" anchor="ctr" anchorCtr="0" horzOverflow="overflow">
                    <a:solidFill>
                      <a:srgbClr val="D9D9D9"/>
                    </a:solidFill>
                  </a:tcPr>
                </a:tc>
                <a:tc>
                  <a:txBody>
                    <a:bodyPr/>
                    <a:lstStyle/>
                    <a:p>
                      <a:pPr algn="l">
                        <a:defRPr>
                          <a:latin typeface="Avenir Roman"/>
                          <a:ea typeface="Avenir Roman"/>
                          <a:cs typeface="Avenir Roman"/>
                          <a:sym typeface="Avenir Roman"/>
                        </a:defRPr>
                      </a:pPr>
                      <a:r>
                        <a:t>Review the profile of the post for credibility indicators such as account verification activity history and engagement levels</a:t>
                      </a:r>
                    </a:p>
                  </a:txBody>
                  <a:tcPr marL="45720" marR="45720" marT="45720" marB="45720" anchor="ctr" anchorCtr="0" horzOverflow="overflow"/>
                </a:tc>
                <a:tc>
                  <a:txBody>
                    <a:bodyPr/>
                    <a:lstStyle/>
                    <a:p>
                      <a:pPr algn="l">
                        <a:defRPr>
                          <a:latin typeface="Avenir Roman"/>
                          <a:ea typeface="Avenir Roman"/>
                          <a:cs typeface="Avenir Roman"/>
                          <a:sym typeface="Avenir Roman"/>
                        </a:defRPr>
                      </a:pPr>
                      <a:r>
                        <a:t>Profile review tools (manual), social media platform features </a:t>
                      </a:r>
                    </a:p>
                  </a:txBody>
                  <a:tcPr marL="45720" marR="45720" marT="45720" marB="45720" anchor="ctr" anchorCtr="0" horzOverflow="overflow"/>
                </a:tc>
              </a:tr>
              <a:tr h="996108">
                <a:tc>
                  <a:txBody>
                    <a:bodyPr/>
                    <a:lstStyle/>
                    <a:p>
                      <a:pPr algn="l">
                        <a:defRPr sz="1800"/>
                      </a:pPr>
                      <a:r>
                        <a:rPr sz="1400">
                          <a:solidFill>
                            <a:srgbClr val="1F497D"/>
                          </a:solidFill>
                          <a:latin typeface="Avenir Roman"/>
                          <a:ea typeface="Avenir Roman"/>
                          <a:cs typeface="Avenir Roman"/>
                          <a:sym typeface="Avenir Roman"/>
                        </a:rPr>
                        <a:t>Cross referencing with other sources</a:t>
                      </a:r>
                    </a:p>
                  </a:txBody>
                  <a:tcPr marL="45720" marR="45720" marT="45720" marB="45720" anchor="ctr" anchorCtr="0" horzOverflow="overflow">
                    <a:solidFill>
                      <a:srgbClr val="D9D9D9"/>
                    </a:solidFill>
                  </a:tcPr>
                </a:tc>
                <a:tc>
                  <a:txBody>
                    <a:bodyPr/>
                    <a:lstStyle/>
                    <a:p>
                      <a:pPr algn="l">
                        <a:defRPr>
                          <a:latin typeface="Avenir Roman"/>
                          <a:ea typeface="Avenir Roman"/>
                          <a:cs typeface="Avenir Roman"/>
                          <a:sym typeface="Avenir Roman"/>
                        </a:defRPr>
                      </a:pPr>
                      <a:r>
                        <a:t>Cross check the post with news outlets, other social media posts, or official statements to ensure consistency in details </a:t>
                      </a:r>
                    </a:p>
                  </a:txBody>
                  <a:tcPr marL="45720" marR="45720" marT="45720" marB="45720" anchor="ctr" anchorCtr="0" horzOverflow="overflow"/>
                </a:tc>
                <a:tc>
                  <a:txBody>
                    <a:bodyPr/>
                    <a:lstStyle/>
                    <a:p>
                      <a:pPr algn="l">
                        <a:defRPr>
                          <a:latin typeface="Avenir Roman"/>
                          <a:ea typeface="Avenir Roman"/>
                          <a:cs typeface="Avenir Roman"/>
                          <a:sym typeface="Avenir Roman"/>
                        </a:defRPr>
                      </a:pPr>
                      <a:r>
                        <a:t>Google News, X (Formerly Twitter), Fact checking websites. </a:t>
                      </a:r>
                    </a:p>
                  </a:txBody>
                  <a:tcPr marL="45720" marR="45720" marT="45720" marB="45720" anchor="ctr" anchorCtr="0" horzOverflow="overflow"/>
                </a:tc>
              </a:tr>
              <a:tr h="996108">
                <a:tc>
                  <a:txBody>
                    <a:bodyPr/>
                    <a:lstStyle/>
                    <a:p>
                      <a:pPr algn="l">
                        <a:defRPr sz="1800"/>
                      </a:pPr>
                      <a:r>
                        <a:rPr sz="1400">
                          <a:solidFill>
                            <a:srgbClr val="1F497D"/>
                          </a:solidFill>
                          <a:latin typeface="Avenir Roman"/>
                          <a:ea typeface="Avenir Roman"/>
                          <a:cs typeface="Avenir Roman"/>
                          <a:sym typeface="Avenir Roman"/>
                        </a:rPr>
                        <a:t>Reverse image search </a:t>
                      </a:r>
                    </a:p>
                  </a:txBody>
                  <a:tcPr marL="45720" marR="45720" marT="45720" marB="45720" anchor="ctr" anchorCtr="0" horzOverflow="overflow">
                    <a:solidFill>
                      <a:srgbClr val="D9D9D9"/>
                    </a:solidFill>
                  </a:tcPr>
                </a:tc>
                <a:tc>
                  <a:txBody>
                    <a:bodyPr/>
                    <a:lstStyle/>
                    <a:p>
                      <a:pPr algn="l">
                        <a:defRPr sz="1800"/>
                      </a:pPr>
                      <a:r>
                        <a:rPr sz="1200">
                          <a:latin typeface="Avenir Roman"/>
                          <a:ea typeface="Avenir Roman"/>
                          <a:cs typeface="Avenir Roman"/>
                          <a:sym typeface="Avenir Roman"/>
                        </a:rPr>
                        <a:t>Perform a reverse image search to identify the origin of an image or verify if it has been altered or used before</a:t>
                      </a:r>
                    </a:p>
                  </a:txBody>
                  <a:tcPr marL="45720" marR="45720" marT="45720" marB="45720" anchor="ctr" anchorCtr="0" horzOverflow="overflow"/>
                </a:tc>
                <a:tc>
                  <a:txBody>
                    <a:bodyPr/>
                    <a:lstStyle/>
                    <a:p>
                      <a:pPr algn="l">
                        <a:defRPr sz="1800"/>
                      </a:pPr>
                      <a:r>
                        <a:rPr sz="1200">
                          <a:latin typeface="Avenir Roman"/>
                          <a:ea typeface="Avenir Roman"/>
                          <a:cs typeface="Avenir Roman"/>
                          <a:sym typeface="Avenir Roman"/>
                        </a:rPr>
                        <a:t>Google Images, TinyEye</a:t>
                      </a:r>
                    </a:p>
                  </a:txBody>
                  <a:tcPr marL="45720" marR="45720" marT="45720" marB="45720" anchor="ctr" anchorCtr="0" horzOverflow="overflow"/>
                </a:tc>
              </a:tr>
              <a:tr h="849702">
                <a:tc>
                  <a:txBody>
                    <a:bodyPr/>
                    <a:lstStyle/>
                    <a:p>
                      <a:pPr algn="l">
                        <a:defRPr sz="1800"/>
                      </a:pPr>
                      <a:r>
                        <a:rPr sz="1400">
                          <a:solidFill>
                            <a:srgbClr val="1F497D"/>
                          </a:solidFill>
                          <a:latin typeface="Avenir Roman"/>
                          <a:ea typeface="Avenir Roman"/>
                          <a:cs typeface="Avenir Roman"/>
                          <a:sym typeface="Avenir Roman"/>
                        </a:rPr>
                        <a:t>Video Verification</a:t>
                      </a:r>
                    </a:p>
                  </a:txBody>
                  <a:tcPr marL="45720" marR="45720" marT="45720" marB="45720" anchor="ctr" anchorCtr="0" horzOverflow="overflow">
                    <a:solidFill>
                      <a:srgbClr val="D9D9D9"/>
                    </a:solidFill>
                  </a:tcPr>
                </a:tc>
                <a:tc>
                  <a:txBody>
                    <a:bodyPr/>
                    <a:lstStyle/>
                    <a:p>
                      <a:pPr algn="l">
                        <a:defRPr sz="1800"/>
                      </a:pPr>
                      <a:r>
                        <a:rPr sz="1200">
                          <a:latin typeface="Avenir Roman"/>
                          <a:ea typeface="Avenir Roman"/>
                          <a:cs typeface="Avenir Roman"/>
                          <a:sym typeface="Avenir Roman"/>
                        </a:rPr>
                        <a:t>Analyse video metadata, frame by frame and audio/visual cues to confirm context and authenticity of the video. </a:t>
                      </a:r>
                    </a:p>
                  </a:txBody>
                  <a:tcPr marL="45720" marR="45720" marT="45720" marB="45720" anchor="ctr" anchorCtr="0" horzOverflow="overflow"/>
                </a:tc>
                <a:tc>
                  <a:txBody>
                    <a:bodyPr/>
                    <a:lstStyle/>
                    <a:p>
                      <a:pPr algn="l">
                        <a:defRPr sz="1800"/>
                      </a:pPr>
                      <a:r>
                        <a:rPr sz="1200">
                          <a:latin typeface="Avenir Roman"/>
                          <a:ea typeface="Avenir Roman"/>
                          <a:cs typeface="Avenir Roman"/>
                          <a:sym typeface="Avenir Roman"/>
                        </a:rPr>
                        <a:t>Video-editing tools, InVID, YouTube Data Viewer </a:t>
                      </a:r>
                    </a:p>
                  </a:txBody>
                  <a:tcPr marL="45720" marR="45720" marT="45720" marB="45720" anchor="ctr" anchorCtr="0" horzOverflow="overflow"/>
                </a:tc>
              </a:tr>
              <a:tr h="564461">
                <a:tc>
                  <a:txBody>
                    <a:bodyPr/>
                    <a:lstStyle/>
                    <a:p>
                      <a:pPr algn="l">
                        <a:defRPr sz="1800"/>
                      </a:pPr>
                      <a:r>
                        <a:rPr sz="1400">
                          <a:solidFill>
                            <a:srgbClr val="1F497D"/>
                          </a:solidFill>
                          <a:latin typeface="Avenir Roman"/>
                          <a:ea typeface="Avenir Roman"/>
                          <a:cs typeface="Avenir Roman"/>
                          <a:sym typeface="Avenir Roman"/>
                        </a:rPr>
                        <a:t>Geolocation Verification </a:t>
                      </a:r>
                    </a:p>
                  </a:txBody>
                  <a:tcPr marL="45720" marR="45720" marT="45720" marB="45720" anchor="ctr" anchorCtr="0" horzOverflow="overflow">
                    <a:solidFill>
                      <a:srgbClr val="D9D9D9"/>
                    </a:solidFill>
                  </a:tcPr>
                </a:tc>
                <a:tc>
                  <a:txBody>
                    <a:bodyPr/>
                    <a:lstStyle/>
                    <a:p>
                      <a:pPr algn="l">
                        <a:defRPr sz="1800"/>
                      </a:pPr>
                      <a:r>
                        <a:rPr sz="1200">
                          <a:latin typeface="Avenir Roman"/>
                          <a:ea typeface="Avenir Roman"/>
                          <a:cs typeface="Avenir Roman"/>
                          <a:sym typeface="Avenir Roman"/>
                        </a:rPr>
                        <a:t>Use tags of visual clues from images or videos to confirm the location of the event/incident. </a:t>
                      </a:r>
                    </a:p>
                  </a:txBody>
                  <a:tcPr marL="45720" marR="45720" marT="45720" marB="45720" anchor="ctr" anchorCtr="0" horzOverflow="overflow"/>
                </a:tc>
                <a:tc>
                  <a:txBody>
                    <a:bodyPr/>
                    <a:lstStyle/>
                    <a:p>
                      <a:pPr algn="l">
                        <a:defRPr sz="1800"/>
                      </a:pPr>
                      <a:r>
                        <a:rPr sz="1200">
                          <a:latin typeface="Avenir Roman"/>
                          <a:ea typeface="Avenir Roman"/>
                          <a:cs typeface="Avenir Roman"/>
                          <a:sym typeface="Avenir Roman"/>
                        </a:rPr>
                        <a:t>Google Earth, Google Maps, OpenStreet Map</a:t>
                      </a:r>
                    </a:p>
                  </a:txBody>
                  <a:tcPr marL="45720" marR="45720" marT="45720" marB="45720" anchor="ctr" anchorCtr="0" horzOverflow="overflow"/>
                </a:tc>
              </a:tr>
            </a:tbl>
          </a:graphicData>
        </a:graphic>
      </p:graphicFrame>
      <p:sp>
        <p:nvSpPr>
          <p:cNvPr id="224" name="Freeform 12"/>
          <p:cNvSpPr/>
          <p:nvPr/>
        </p:nvSpPr>
        <p:spPr>
          <a:xfrm>
            <a:off x="2205196" y="2184208"/>
            <a:ext cx="722599" cy="722599"/>
          </a:xfrm>
          <a:prstGeom prst="rect">
            <a:avLst/>
          </a:prstGeom>
          <a:blipFill>
            <a:blip r:embed="rId5"/>
            <a:stretch>
              <a:fillRect/>
            </a:stretch>
          </a:blipFill>
          <a:ln w="12700">
            <a:miter lim="400000"/>
          </a:ln>
        </p:spPr>
        <p:txBody>
          <a:bodyPr lIns="45719" rIns="45719"/>
          <a:lstStyle/>
          <a:p>
            <a:pPr/>
          </a:p>
        </p:txBody>
      </p:sp>
      <p:sp>
        <p:nvSpPr>
          <p:cNvPr id="225" name="Freeform 13"/>
          <p:cNvSpPr/>
          <p:nvPr/>
        </p:nvSpPr>
        <p:spPr>
          <a:xfrm>
            <a:off x="6370042" y="2184208"/>
            <a:ext cx="639819" cy="680085"/>
          </a:xfrm>
          <a:prstGeom prst="rect">
            <a:avLst/>
          </a:prstGeom>
          <a:blipFill>
            <a:blip r:embed="rId6"/>
            <a:stretch>
              <a:fillRect/>
            </a:stretch>
          </a:blipFill>
          <a:ln w="12700">
            <a:miter lim="400000"/>
          </a:ln>
        </p:spPr>
        <p:txBody>
          <a:bodyPr lIns="45719" rIns="45719"/>
          <a:lstStyle/>
          <a:p>
            <a:pPr/>
          </a:p>
        </p:txBody>
      </p:sp>
      <p:sp>
        <p:nvSpPr>
          <p:cNvPr id="226" name="TextBox 11"/>
          <p:cNvSpPr txBox="1"/>
          <p:nvPr/>
        </p:nvSpPr>
        <p:spPr>
          <a:xfrm>
            <a:off x="132654" y="1646210"/>
            <a:ext cx="9422421" cy="4671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500"/>
              </a:lnSpc>
              <a:defRPr sz="2400">
                <a:solidFill>
                  <a:srgbClr val="233E7A"/>
                </a:solidFill>
                <a:latin typeface="Avenir Roman"/>
                <a:ea typeface="Avenir Roman"/>
                <a:cs typeface="Avenir Roman"/>
                <a:sym typeface="Avenir Roman"/>
              </a:defRPr>
            </a:lvl1pPr>
          </a:lstStyle>
          <a:p>
            <a:pPr/>
            <a:r>
              <a:t>Social media verification techniques</a:t>
            </a:r>
          </a:p>
        </p:txBody>
      </p:sp>
      <p:sp>
        <p:nvSpPr>
          <p:cNvPr id="227" name="Freeform 9"/>
          <p:cNvSpPr/>
          <p:nvPr/>
        </p:nvSpPr>
        <p:spPr>
          <a:xfrm>
            <a:off x="42600" y="1013045"/>
            <a:ext cx="3220185" cy="443443"/>
          </a:xfrm>
          <a:prstGeom prst="rect">
            <a:avLst/>
          </a:prstGeom>
          <a:solidFill>
            <a:srgbClr val="233E7A"/>
          </a:solidFill>
          <a:ln w="12700">
            <a:miter lim="400000"/>
          </a:ln>
        </p:spPr>
        <p:txBody>
          <a:bodyPr lIns="45719" rIns="45719"/>
          <a:lstStyle/>
          <a:p>
            <a:pPr/>
          </a:p>
        </p:txBody>
      </p:sp>
      <p:sp>
        <p:nvSpPr>
          <p:cNvPr id="228" name="TextBox 10"/>
          <p:cNvSpPr txBox="1"/>
          <p:nvPr/>
        </p:nvSpPr>
        <p:spPr>
          <a:xfrm>
            <a:off x="77689" y="997817"/>
            <a:ext cx="3220185" cy="405234"/>
          </a:xfrm>
          <a:prstGeom prst="rect">
            <a:avLst/>
          </a:prstGeom>
          <a:ln w="12700">
            <a:miter lim="400000"/>
          </a:ln>
          <a:extLst>
            <a:ext uri="{C572A759-6A51-4108-AA02-DFA0A04FC94B}">
              <ma14:wrappingTextBoxFlag xmlns:ma14="http://schemas.microsoft.com/office/mac/drawingml/2011/main" val="1"/>
            </a:ext>
          </a:extLst>
        </p:spPr>
        <p:txBody>
          <a:bodyPr lIns="33783" tIns="33783" rIns="33783" bIns="33783" anchor="ctr">
            <a:spAutoFit/>
          </a:bodyPr>
          <a:lstStyle>
            <a:lvl1pPr algn="ctr">
              <a:lnSpc>
                <a:spcPts val="2500"/>
              </a:lnSpc>
              <a:defRPr>
                <a:solidFill>
                  <a:srgbClr val="FFFFFF"/>
                </a:solidFill>
                <a:latin typeface="Avenir Heavy"/>
                <a:ea typeface="Avenir Heavy"/>
                <a:cs typeface="Avenir Heavy"/>
                <a:sym typeface="Avenir Heavy"/>
              </a:defRPr>
            </a:lvl1pPr>
          </a:lstStyle>
          <a:p>
            <a:pPr/>
            <a:r>
              <a:t>OSINT Tools</a:t>
            </a:r>
          </a:p>
        </p:txBody>
      </p:sp>
      <p:pic>
        <p:nvPicPr>
          <p:cNvPr id="229" name="analyst_logo.png" descr="analyst_logo.png"/>
          <p:cNvPicPr>
            <a:picLocks noChangeAspect="1"/>
          </p:cNvPicPr>
          <p:nvPr/>
        </p:nvPicPr>
        <p:blipFill>
          <a:blip r:embed="rId7">
            <a:extLst/>
          </a:blip>
          <a:stretch>
            <a:fillRect/>
          </a:stretch>
        </p:blipFill>
        <p:spPr>
          <a:xfrm>
            <a:off x="423631" y="339306"/>
            <a:ext cx="2444074" cy="67043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Freeform 2"/>
          <p:cNvSpPr/>
          <p:nvPr/>
        </p:nvSpPr>
        <p:spPr>
          <a:xfrm>
            <a:off x="0" y="0"/>
            <a:ext cx="9753600" cy="7391400"/>
          </a:xfrm>
          <a:prstGeom prst="rect">
            <a:avLst/>
          </a:prstGeom>
          <a:blipFill>
            <a:blip r:embed="rId2"/>
            <a:stretch>
              <a:fillRect/>
            </a:stretch>
          </a:blipFill>
          <a:ln w="12700">
            <a:miter lim="400000"/>
          </a:ln>
        </p:spPr>
        <p:txBody>
          <a:bodyPr lIns="45719" rIns="45719"/>
          <a:lstStyle/>
          <a:p>
            <a:pPr/>
          </a:p>
        </p:txBody>
      </p:sp>
      <p:grpSp>
        <p:nvGrpSpPr>
          <p:cNvPr id="236" name="Group 3"/>
          <p:cNvGrpSpPr/>
          <p:nvPr/>
        </p:nvGrpSpPr>
        <p:grpSpPr>
          <a:xfrm>
            <a:off x="146406" y="78893"/>
            <a:ext cx="9684885" cy="7083909"/>
            <a:chOff x="0" y="0"/>
            <a:chExt cx="9684884" cy="7083906"/>
          </a:xfrm>
        </p:grpSpPr>
        <p:sp>
          <p:nvSpPr>
            <p:cNvPr id="232" name="Freeform 4"/>
            <p:cNvSpPr/>
            <p:nvPr/>
          </p:nvSpPr>
          <p:spPr>
            <a:xfrm flipH="1" rot="10800000">
              <a:off x="7077758" y="0"/>
              <a:ext cx="2607127"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33" name="Freeform 5"/>
            <p:cNvSpPr/>
            <p:nvPr/>
          </p:nvSpPr>
          <p:spPr>
            <a:xfrm>
              <a:off x="3557706"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34" name="Freeform 7"/>
            <p:cNvSpPr/>
            <p:nvPr/>
          </p:nvSpPr>
          <p:spPr>
            <a:xfrm>
              <a:off x="0" y="6698947"/>
              <a:ext cx="1227196" cy="38496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pic>
          <p:nvPicPr>
            <p:cNvPr id="235" name="analyst_logo.png" descr="analyst_logo.png"/>
            <p:cNvPicPr>
              <a:picLocks noChangeAspect="1"/>
            </p:cNvPicPr>
            <p:nvPr/>
          </p:nvPicPr>
          <p:blipFill>
            <a:blip r:embed="rId6">
              <a:extLst/>
            </a:blip>
            <a:stretch>
              <a:fillRect/>
            </a:stretch>
          </p:blipFill>
          <p:spPr>
            <a:xfrm>
              <a:off x="277225" y="260412"/>
              <a:ext cx="2444074" cy="670433"/>
            </a:xfrm>
            <a:prstGeom prst="rect">
              <a:avLst/>
            </a:prstGeom>
            <a:ln w="12700" cap="flat">
              <a:noFill/>
              <a:miter lim="400000"/>
            </a:ln>
            <a:effectLst/>
          </p:spPr>
        </p:pic>
      </p:grpSp>
      <p:sp>
        <p:nvSpPr>
          <p:cNvPr id="237" name="TextBox 11"/>
          <p:cNvSpPr txBox="1"/>
          <p:nvPr/>
        </p:nvSpPr>
        <p:spPr>
          <a:xfrm>
            <a:off x="547109" y="2203704"/>
            <a:ext cx="8543501" cy="462561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1F497D"/>
                </a:solidFill>
                <a:latin typeface="Avenir Roman"/>
                <a:ea typeface="Avenir Roman"/>
                <a:cs typeface="Avenir Roman"/>
                <a:sym typeface="Avenir Roman"/>
              </a:defRPr>
            </a:pPr>
            <a:r>
              <a:t> </a:t>
            </a:r>
            <a:r>
              <a:rPr sz="2400"/>
              <a:t>Leveraging News Media for OSINT</a:t>
            </a:r>
            <a:endParaRPr sz="2400"/>
          </a:p>
          <a:p>
            <a:pPr>
              <a:defRPr sz="2400">
                <a:latin typeface="Arial"/>
                <a:ea typeface="Arial"/>
                <a:cs typeface="Arial"/>
                <a:sym typeface="Arial"/>
              </a:defRPr>
            </a:pPr>
          </a:p>
          <a:p>
            <a:pPr marL="342900" indent="-342900">
              <a:lnSpc>
                <a:spcPts val="3500"/>
              </a:lnSpc>
              <a:spcBef>
                <a:spcPts val="600"/>
              </a:spcBef>
              <a:buSzPct val="100000"/>
              <a:buFont typeface="Arial"/>
              <a:buChar char="•"/>
              <a:defRPr>
                <a:latin typeface="Avenir Roman"/>
                <a:ea typeface="Avenir Roman"/>
                <a:cs typeface="Avenir Roman"/>
                <a:sym typeface="Avenir Roman"/>
              </a:defRPr>
            </a:pPr>
            <a:r>
              <a:t>News outlets provide a wealth of publicly available data that can be leveraged for analysis, whether it's for monitoring political events, natural disasters, conflict zones, or social trends. </a:t>
            </a:r>
          </a:p>
          <a:p>
            <a:pPr marL="342900" indent="-342900">
              <a:lnSpc>
                <a:spcPts val="3500"/>
              </a:lnSpc>
              <a:spcBef>
                <a:spcPts val="600"/>
              </a:spcBef>
              <a:buSzPct val="100000"/>
              <a:buFont typeface="Arial"/>
              <a:buChar char="•"/>
              <a:defRPr>
                <a:latin typeface="Avenir Roman"/>
                <a:ea typeface="Avenir Roman"/>
                <a:cs typeface="Avenir Roman"/>
                <a:sym typeface="Avenir Roman"/>
              </a:defRPr>
            </a:pPr>
            <a:r>
              <a:t>News outlets are often the first to report on conflicts, political unrest, military movements, or diplomatic changes.</a:t>
            </a:r>
          </a:p>
          <a:p>
            <a:pPr>
              <a:lnSpc>
                <a:spcPts val="3500"/>
              </a:lnSpc>
              <a:spcBef>
                <a:spcPts val="600"/>
              </a:spcBef>
              <a:defRPr>
                <a:latin typeface="Avenir Roman"/>
                <a:ea typeface="Avenir Roman"/>
                <a:cs typeface="Avenir Roman"/>
                <a:sym typeface="Avenir Roman"/>
              </a:defRPr>
            </a:pPr>
          </a:p>
          <a:p>
            <a:pPr marL="342900" indent="-342900">
              <a:lnSpc>
                <a:spcPts val="3500"/>
              </a:lnSpc>
              <a:spcBef>
                <a:spcPts val="600"/>
              </a:spcBef>
              <a:buSzPct val="100000"/>
              <a:buFont typeface="Arial"/>
              <a:buChar char="•"/>
              <a:defRPr>
                <a:latin typeface="Avenir Roman"/>
                <a:ea typeface="Avenir Roman"/>
                <a:cs typeface="Avenir Roman"/>
                <a:sym typeface="Avenir Roman"/>
              </a:defRPr>
            </a:pPr>
          </a:p>
        </p:txBody>
      </p:sp>
      <p:grpSp>
        <p:nvGrpSpPr>
          <p:cNvPr id="247" name="Group 12"/>
          <p:cNvGrpSpPr/>
          <p:nvPr/>
        </p:nvGrpSpPr>
        <p:grpSpPr>
          <a:xfrm>
            <a:off x="8973" y="6569225"/>
            <a:ext cx="9753601" cy="754911"/>
            <a:chOff x="0" y="0"/>
            <a:chExt cx="9753600" cy="754910"/>
          </a:xfrm>
        </p:grpSpPr>
        <p:sp>
          <p:nvSpPr>
            <p:cNvPr id="238" name="Freeform 14"/>
            <p:cNvSpPr/>
            <p:nvPr/>
          </p:nvSpPr>
          <p:spPr>
            <a:xfrm>
              <a:off x="0" y="-1"/>
              <a:ext cx="9753601"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239" name="Freeform 16"/>
            <p:cNvSpPr/>
            <p:nvPr/>
          </p:nvSpPr>
          <p:spPr>
            <a:xfrm>
              <a:off x="68716" y="229223"/>
              <a:ext cx="1227196"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40" name="Freeform 17"/>
            <p:cNvSpPr/>
            <p:nvPr/>
          </p:nvSpPr>
          <p:spPr>
            <a:xfrm>
              <a:off x="7946913" y="155185"/>
              <a:ext cx="1601568"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41" name="Freeform 19"/>
            <p:cNvSpPr/>
            <p:nvPr/>
          </p:nvSpPr>
          <p:spPr>
            <a:xfrm>
              <a:off x="1311160" y="-1"/>
              <a:ext cx="6590506"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242" name="Freeform 21"/>
            <p:cNvSpPr/>
            <p:nvPr/>
          </p:nvSpPr>
          <p:spPr>
            <a:xfrm>
              <a:off x="7112657" y="0"/>
              <a:ext cx="797983"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43" name="Freeform 22"/>
            <p:cNvSpPr/>
            <p:nvPr/>
          </p:nvSpPr>
          <p:spPr>
            <a:xfrm>
              <a:off x="1326812" y="93198"/>
              <a:ext cx="1035296"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44" name="Freeform 23"/>
            <p:cNvSpPr/>
            <p:nvPr/>
          </p:nvSpPr>
          <p:spPr>
            <a:xfrm>
              <a:off x="2362107" y="229223"/>
              <a:ext cx="2011318"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45" name="Freeform 24"/>
            <p:cNvSpPr/>
            <p:nvPr/>
          </p:nvSpPr>
          <p:spPr>
            <a:xfrm>
              <a:off x="4430574" y="52480"/>
              <a:ext cx="1191819"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46" name="Freeform 25"/>
            <p:cNvSpPr/>
            <p:nvPr/>
          </p:nvSpPr>
          <p:spPr>
            <a:xfrm>
              <a:off x="5650967" y="212081"/>
              <a:ext cx="1410646"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sp>
        <p:nvSpPr>
          <p:cNvPr id="248" name="Freeform 9"/>
          <p:cNvSpPr/>
          <p:nvPr/>
        </p:nvSpPr>
        <p:spPr>
          <a:xfrm>
            <a:off x="42600" y="1013045"/>
            <a:ext cx="3220185" cy="443443"/>
          </a:xfrm>
          <a:prstGeom prst="rect">
            <a:avLst/>
          </a:prstGeom>
          <a:solidFill>
            <a:srgbClr val="233E7A"/>
          </a:solidFill>
          <a:ln w="12700">
            <a:miter lim="400000"/>
          </a:ln>
        </p:spPr>
        <p:txBody>
          <a:bodyPr lIns="45719" rIns="45719"/>
          <a:lstStyle/>
          <a:p>
            <a:pPr/>
          </a:p>
        </p:txBody>
      </p:sp>
      <p:sp>
        <p:nvSpPr>
          <p:cNvPr id="249" name="TextBox 10"/>
          <p:cNvSpPr txBox="1"/>
          <p:nvPr/>
        </p:nvSpPr>
        <p:spPr>
          <a:xfrm>
            <a:off x="77689" y="997817"/>
            <a:ext cx="3220185" cy="405234"/>
          </a:xfrm>
          <a:prstGeom prst="rect">
            <a:avLst/>
          </a:prstGeom>
          <a:ln w="12700">
            <a:miter lim="400000"/>
          </a:ln>
          <a:extLst>
            <a:ext uri="{C572A759-6A51-4108-AA02-DFA0A04FC94B}">
              <ma14:wrappingTextBoxFlag xmlns:ma14="http://schemas.microsoft.com/office/mac/drawingml/2011/main" val="1"/>
            </a:ext>
          </a:extLst>
        </p:spPr>
        <p:txBody>
          <a:bodyPr lIns="33783" tIns="33783" rIns="33783" bIns="33783" anchor="ctr">
            <a:spAutoFit/>
          </a:bodyPr>
          <a:lstStyle>
            <a:lvl1pPr algn="ctr">
              <a:lnSpc>
                <a:spcPts val="2500"/>
              </a:lnSpc>
              <a:defRPr>
                <a:solidFill>
                  <a:srgbClr val="FFFFFF"/>
                </a:solidFill>
                <a:latin typeface="Avenir Heavy"/>
                <a:ea typeface="Avenir Heavy"/>
                <a:cs typeface="Avenir Heavy"/>
                <a:sym typeface="Avenir Heavy"/>
              </a:defRPr>
            </a:lvl1pPr>
          </a:lstStyle>
          <a:p>
            <a:pPr/>
            <a:r>
              <a:t>OSINT Tools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Freeform 2"/>
          <p:cNvSpPr/>
          <p:nvPr/>
        </p:nvSpPr>
        <p:spPr>
          <a:xfrm>
            <a:off x="0" y="0"/>
            <a:ext cx="9753600" cy="7391400"/>
          </a:xfrm>
          <a:prstGeom prst="rect">
            <a:avLst/>
          </a:prstGeom>
          <a:blipFill>
            <a:blip r:embed="rId2"/>
            <a:stretch>
              <a:fillRect/>
            </a:stretch>
          </a:blipFill>
          <a:ln w="12700">
            <a:miter lim="400000"/>
          </a:ln>
        </p:spPr>
        <p:txBody>
          <a:bodyPr lIns="45719" rIns="45719"/>
          <a:lstStyle/>
          <a:p>
            <a:pPr/>
          </a:p>
        </p:txBody>
      </p:sp>
      <p:grpSp>
        <p:nvGrpSpPr>
          <p:cNvPr id="256" name="Group 3"/>
          <p:cNvGrpSpPr/>
          <p:nvPr/>
        </p:nvGrpSpPr>
        <p:grpSpPr>
          <a:xfrm>
            <a:off x="146406" y="78893"/>
            <a:ext cx="9684885" cy="7083909"/>
            <a:chOff x="0" y="0"/>
            <a:chExt cx="9684884" cy="7083906"/>
          </a:xfrm>
        </p:grpSpPr>
        <p:sp>
          <p:nvSpPr>
            <p:cNvPr id="252" name="Freeform 4"/>
            <p:cNvSpPr/>
            <p:nvPr/>
          </p:nvSpPr>
          <p:spPr>
            <a:xfrm flipH="1" rot="10800000">
              <a:off x="7077758" y="0"/>
              <a:ext cx="2607127"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53" name="Freeform 5"/>
            <p:cNvSpPr/>
            <p:nvPr/>
          </p:nvSpPr>
          <p:spPr>
            <a:xfrm>
              <a:off x="3557706"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54" name="Freeform 7"/>
            <p:cNvSpPr/>
            <p:nvPr/>
          </p:nvSpPr>
          <p:spPr>
            <a:xfrm>
              <a:off x="0" y="6698947"/>
              <a:ext cx="1227196" cy="38496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pic>
          <p:nvPicPr>
            <p:cNvPr id="255" name="analyst_logo.png" descr="analyst_logo.png"/>
            <p:cNvPicPr>
              <a:picLocks noChangeAspect="1"/>
            </p:cNvPicPr>
            <p:nvPr/>
          </p:nvPicPr>
          <p:blipFill>
            <a:blip r:embed="rId6">
              <a:extLst/>
            </a:blip>
            <a:stretch>
              <a:fillRect/>
            </a:stretch>
          </p:blipFill>
          <p:spPr>
            <a:xfrm>
              <a:off x="277225" y="260412"/>
              <a:ext cx="2444074" cy="670433"/>
            </a:xfrm>
            <a:prstGeom prst="rect">
              <a:avLst/>
            </a:prstGeom>
            <a:ln w="12700" cap="flat">
              <a:noFill/>
              <a:miter lim="400000"/>
            </a:ln>
            <a:effectLst/>
          </p:spPr>
        </p:pic>
      </p:grpSp>
      <p:sp>
        <p:nvSpPr>
          <p:cNvPr id="257" name="TextBox 11"/>
          <p:cNvSpPr txBox="1"/>
          <p:nvPr/>
        </p:nvSpPr>
        <p:spPr>
          <a:xfrm>
            <a:off x="403844" y="1924227"/>
            <a:ext cx="8793453" cy="739422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400">
                <a:solidFill>
                  <a:srgbClr val="1F497D"/>
                </a:solidFill>
                <a:latin typeface="Avenir Roman"/>
                <a:ea typeface="Avenir Roman"/>
                <a:cs typeface="Avenir Roman"/>
                <a:sym typeface="Avenir Roman"/>
              </a:defRPr>
            </a:pPr>
            <a:r>
              <a:t>Tools for Accessing News Media for OSINT</a:t>
            </a:r>
          </a:p>
          <a:p>
            <a:pPr marL="342900" indent="-342900">
              <a:lnSpc>
                <a:spcPts val="3500"/>
              </a:lnSpc>
              <a:spcBef>
                <a:spcPts val="600"/>
              </a:spcBef>
              <a:buSzPct val="100000"/>
              <a:buFont typeface="Arial"/>
              <a:buChar char="•"/>
              <a:defRPr>
                <a:latin typeface="Avenir Roman"/>
                <a:ea typeface="Avenir Roman"/>
                <a:cs typeface="Avenir Roman"/>
                <a:sym typeface="Avenir Roman"/>
              </a:defRPr>
            </a:pPr>
          </a:p>
          <a:p>
            <a:pPr marL="342900" indent="-342900">
              <a:lnSpc>
                <a:spcPts val="3500"/>
              </a:lnSpc>
              <a:spcBef>
                <a:spcPts val="600"/>
              </a:spcBef>
              <a:buSzPct val="100000"/>
              <a:buFont typeface="Arial"/>
              <a:buChar char="•"/>
              <a:defRPr>
                <a:solidFill>
                  <a:srgbClr val="1F497D"/>
                </a:solidFill>
                <a:latin typeface="Avenir Roman"/>
                <a:ea typeface="Avenir Roman"/>
                <a:cs typeface="Avenir Roman"/>
                <a:sym typeface="Avenir Roman"/>
              </a:defRPr>
            </a:pPr>
            <a:r>
              <a:t>Google</a:t>
            </a:r>
            <a:r>
              <a:rPr>
                <a:solidFill>
                  <a:srgbClr val="000000"/>
                </a:solidFill>
              </a:rPr>
              <a:t> </a:t>
            </a:r>
            <a:r>
              <a:t>News</a:t>
            </a:r>
            <a:r>
              <a:rPr>
                <a:solidFill>
                  <a:srgbClr val="000000"/>
                </a:solidFill>
              </a:rPr>
              <a:t>: An excellent tool for aggregating the latest news articles from a wide range of sources. It can be filtered by region, topic, and keywords. </a:t>
            </a:r>
            <a:endParaRPr>
              <a:solidFill>
                <a:srgbClr val="000000"/>
              </a:solidFill>
            </a:endParaRPr>
          </a:p>
          <a:p>
            <a:pPr marL="342900" indent="-342900">
              <a:lnSpc>
                <a:spcPts val="3500"/>
              </a:lnSpc>
              <a:spcBef>
                <a:spcPts val="600"/>
              </a:spcBef>
              <a:buSzPct val="100000"/>
              <a:buFont typeface="Arial"/>
              <a:buChar char="•"/>
              <a:defRPr>
                <a:solidFill>
                  <a:srgbClr val="1F497D"/>
                </a:solidFill>
                <a:latin typeface="Avenir Roman"/>
                <a:ea typeface="Avenir Roman"/>
                <a:cs typeface="Avenir Roman"/>
                <a:sym typeface="Avenir Roman"/>
              </a:defRPr>
            </a:pPr>
            <a:r>
              <a:t>RSS</a:t>
            </a:r>
            <a:r>
              <a:rPr>
                <a:solidFill>
                  <a:srgbClr val="000000"/>
                </a:solidFill>
              </a:rPr>
              <a:t> </a:t>
            </a:r>
            <a:r>
              <a:t>Feeds</a:t>
            </a:r>
            <a:r>
              <a:rPr>
                <a:solidFill>
                  <a:srgbClr val="000000"/>
                </a:solidFill>
              </a:rPr>
              <a:t>: News sites often offer RSS feeds that can be used to monitor specific topics of interest. </a:t>
            </a:r>
            <a:endParaRPr>
              <a:solidFill>
                <a:srgbClr val="000000"/>
              </a:solidFill>
            </a:endParaRPr>
          </a:p>
          <a:p>
            <a:pPr marL="342900" indent="-342900">
              <a:lnSpc>
                <a:spcPts val="3500"/>
              </a:lnSpc>
              <a:spcBef>
                <a:spcPts val="600"/>
              </a:spcBef>
              <a:buSzPct val="100000"/>
              <a:buFont typeface="Arial"/>
              <a:buChar char="•"/>
              <a:defRPr>
                <a:solidFill>
                  <a:srgbClr val="1F497D"/>
                </a:solidFill>
                <a:latin typeface="Avenir Roman"/>
                <a:ea typeface="Avenir Roman"/>
                <a:cs typeface="Avenir Roman"/>
                <a:sym typeface="Avenir Roman"/>
              </a:defRPr>
            </a:pPr>
            <a:r>
              <a:t>News</a:t>
            </a:r>
            <a:r>
              <a:rPr>
                <a:solidFill>
                  <a:srgbClr val="000000"/>
                </a:solidFill>
              </a:rPr>
              <a:t> </a:t>
            </a:r>
            <a:r>
              <a:t>Aggregators</a:t>
            </a:r>
            <a:r>
              <a:rPr>
                <a:solidFill>
                  <a:srgbClr val="000000"/>
                </a:solidFill>
              </a:rPr>
              <a:t>: for monitoring global or regional topics as they evolve, especially during crises or breaking news events.  </a:t>
            </a:r>
            <a:endParaRPr>
              <a:solidFill>
                <a:srgbClr val="000000"/>
              </a:solidFill>
            </a:endParaRPr>
          </a:p>
          <a:p>
            <a:pPr>
              <a:lnSpc>
                <a:spcPts val="3500"/>
              </a:lnSpc>
              <a:spcBef>
                <a:spcPts val="600"/>
              </a:spcBef>
              <a:defRPr>
                <a:latin typeface="Avenir Roman"/>
                <a:ea typeface="Avenir Roman"/>
                <a:cs typeface="Avenir Roman"/>
                <a:sym typeface="Avenir Roman"/>
              </a:defRPr>
            </a:pPr>
          </a:p>
          <a:p>
            <a:pPr marL="342900" indent="-342900">
              <a:lnSpc>
                <a:spcPts val="3500"/>
              </a:lnSpc>
              <a:spcBef>
                <a:spcPts val="600"/>
              </a:spcBef>
              <a:buSzPct val="100000"/>
              <a:buFont typeface="Arial"/>
              <a:buChar char="•"/>
              <a:defRPr>
                <a:latin typeface="Avenir Roman"/>
                <a:ea typeface="Avenir Roman"/>
                <a:cs typeface="Avenir Roman"/>
                <a:sym typeface="Avenir Roman"/>
              </a:defRPr>
            </a:pPr>
          </a:p>
          <a:p>
            <a:pPr marL="342900" indent="-342900">
              <a:lnSpc>
                <a:spcPts val="3500"/>
              </a:lnSpc>
              <a:spcBef>
                <a:spcPts val="600"/>
              </a:spcBef>
              <a:buSzPct val="100000"/>
              <a:buFont typeface="Arial"/>
              <a:buChar char="•"/>
              <a:defRPr>
                <a:latin typeface="Avenir Roman"/>
                <a:ea typeface="Avenir Roman"/>
                <a:cs typeface="Avenir Roman"/>
                <a:sym typeface="Avenir Roman"/>
              </a:defRPr>
            </a:pPr>
          </a:p>
          <a:p>
            <a:pPr marL="342900" indent="-342900">
              <a:lnSpc>
                <a:spcPts val="3500"/>
              </a:lnSpc>
              <a:spcBef>
                <a:spcPts val="600"/>
              </a:spcBef>
              <a:buSzPct val="100000"/>
              <a:buFont typeface="Arial"/>
              <a:buChar char="•"/>
              <a:defRPr>
                <a:latin typeface="Avenir Roman"/>
                <a:ea typeface="Avenir Roman"/>
                <a:cs typeface="Avenir Roman"/>
                <a:sym typeface="Avenir Roman"/>
              </a:defRPr>
            </a:pPr>
          </a:p>
          <a:p>
            <a:pPr>
              <a:lnSpc>
                <a:spcPts val="3500"/>
              </a:lnSpc>
              <a:spcBef>
                <a:spcPts val="600"/>
              </a:spcBef>
              <a:defRPr>
                <a:latin typeface="Avenir Roman"/>
                <a:ea typeface="Avenir Roman"/>
                <a:cs typeface="Avenir Roman"/>
                <a:sym typeface="Avenir Roman"/>
              </a:defRPr>
            </a:pPr>
          </a:p>
          <a:p>
            <a:pPr marL="342900" indent="-342900">
              <a:lnSpc>
                <a:spcPts val="3500"/>
              </a:lnSpc>
              <a:spcBef>
                <a:spcPts val="600"/>
              </a:spcBef>
              <a:buSzPct val="100000"/>
              <a:buFont typeface="Arial"/>
              <a:buChar char="•"/>
              <a:defRPr>
                <a:latin typeface="Avenir Roman"/>
                <a:ea typeface="Avenir Roman"/>
                <a:cs typeface="Avenir Roman"/>
                <a:sym typeface="Avenir Roman"/>
              </a:defRPr>
            </a:pPr>
          </a:p>
        </p:txBody>
      </p:sp>
      <p:grpSp>
        <p:nvGrpSpPr>
          <p:cNvPr id="267" name="Group 12"/>
          <p:cNvGrpSpPr/>
          <p:nvPr/>
        </p:nvGrpSpPr>
        <p:grpSpPr>
          <a:xfrm>
            <a:off x="8973" y="6569225"/>
            <a:ext cx="9753601" cy="754911"/>
            <a:chOff x="0" y="0"/>
            <a:chExt cx="9753600" cy="754910"/>
          </a:xfrm>
        </p:grpSpPr>
        <p:sp>
          <p:nvSpPr>
            <p:cNvPr id="258" name="Freeform 14"/>
            <p:cNvSpPr/>
            <p:nvPr/>
          </p:nvSpPr>
          <p:spPr>
            <a:xfrm>
              <a:off x="0" y="-1"/>
              <a:ext cx="9753601"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259" name="Freeform 16"/>
            <p:cNvSpPr/>
            <p:nvPr/>
          </p:nvSpPr>
          <p:spPr>
            <a:xfrm>
              <a:off x="68716" y="229223"/>
              <a:ext cx="1227196"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60" name="Freeform 17"/>
            <p:cNvSpPr/>
            <p:nvPr/>
          </p:nvSpPr>
          <p:spPr>
            <a:xfrm>
              <a:off x="7946913" y="155185"/>
              <a:ext cx="1601568"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61" name="Freeform 19"/>
            <p:cNvSpPr/>
            <p:nvPr/>
          </p:nvSpPr>
          <p:spPr>
            <a:xfrm>
              <a:off x="1311160" y="-1"/>
              <a:ext cx="6590506"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262" name="Freeform 21"/>
            <p:cNvSpPr/>
            <p:nvPr/>
          </p:nvSpPr>
          <p:spPr>
            <a:xfrm>
              <a:off x="7112657" y="0"/>
              <a:ext cx="797983"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63" name="Freeform 22"/>
            <p:cNvSpPr/>
            <p:nvPr/>
          </p:nvSpPr>
          <p:spPr>
            <a:xfrm>
              <a:off x="1326812" y="93198"/>
              <a:ext cx="1035296"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64" name="Freeform 23"/>
            <p:cNvSpPr/>
            <p:nvPr/>
          </p:nvSpPr>
          <p:spPr>
            <a:xfrm>
              <a:off x="2362107" y="229223"/>
              <a:ext cx="2011318"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65" name="Freeform 24"/>
            <p:cNvSpPr/>
            <p:nvPr/>
          </p:nvSpPr>
          <p:spPr>
            <a:xfrm>
              <a:off x="4430574" y="52480"/>
              <a:ext cx="1191819"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66" name="Freeform 25"/>
            <p:cNvSpPr/>
            <p:nvPr/>
          </p:nvSpPr>
          <p:spPr>
            <a:xfrm>
              <a:off x="5650967" y="212081"/>
              <a:ext cx="1410646"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sp>
        <p:nvSpPr>
          <p:cNvPr id="268" name="Freeform 9"/>
          <p:cNvSpPr/>
          <p:nvPr/>
        </p:nvSpPr>
        <p:spPr>
          <a:xfrm>
            <a:off x="42600" y="1013045"/>
            <a:ext cx="3220185" cy="443443"/>
          </a:xfrm>
          <a:prstGeom prst="rect">
            <a:avLst/>
          </a:prstGeom>
          <a:solidFill>
            <a:srgbClr val="233E7A"/>
          </a:solidFill>
          <a:ln w="12700">
            <a:miter lim="400000"/>
          </a:ln>
        </p:spPr>
        <p:txBody>
          <a:bodyPr lIns="45719" rIns="45719"/>
          <a:lstStyle/>
          <a:p>
            <a:pPr/>
          </a:p>
        </p:txBody>
      </p:sp>
      <p:sp>
        <p:nvSpPr>
          <p:cNvPr id="269" name="TextBox 10"/>
          <p:cNvSpPr txBox="1"/>
          <p:nvPr/>
        </p:nvSpPr>
        <p:spPr>
          <a:xfrm>
            <a:off x="77689" y="997817"/>
            <a:ext cx="3220185" cy="405234"/>
          </a:xfrm>
          <a:prstGeom prst="rect">
            <a:avLst/>
          </a:prstGeom>
          <a:ln w="12700">
            <a:miter lim="400000"/>
          </a:ln>
          <a:extLst>
            <a:ext uri="{C572A759-6A51-4108-AA02-DFA0A04FC94B}">
              <ma14:wrappingTextBoxFlag xmlns:ma14="http://schemas.microsoft.com/office/mac/drawingml/2011/main" val="1"/>
            </a:ext>
          </a:extLst>
        </p:spPr>
        <p:txBody>
          <a:bodyPr lIns="33783" tIns="33783" rIns="33783" bIns="33783" anchor="ctr">
            <a:spAutoFit/>
          </a:bodyPr>
          <a:lstStyle>
            <a:lvl1pPr algn="ctr">
              <a:lnSpc>
                <a:spcPts val="2500"/>
              </a:lnSpc>
              <a:defRPr>
                <a:solidFill>
                  <a:srgbClr val="FFFFFF"/>
                </a:solidFill>
                <a:latin typeface="Avenir Heavy"/>
                <a:ea typeface="Avenir Heavy"/>
                <a:cs typeface="Avenir Heavy"/>
                <a:sym typeface="Avenir Heavy"/>
              </a:defRPr>
            </a:lvl1pPr>
          </a:lstStyle>
          <a:p>
            <a:pPr/>
            <a:r>
              <a:t>OSINT Tools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Freeform 2"/>
          <p:cNvSpPr/>
          <p:nvPr/>
        </p:nvSpPr>
        <p:spPr>
          <a:xfrm>
            <a:off x="0" y="0"/>
            <a:ext cx="9753600" cy="7391400"/>
          </a:xfrm>
          <a:prstGeom prst="rect">
            <a:avLst/>
          </a:prstGeom>
          <a:blipFill>
            <a:blip r:embed="rId2"/>
            <a:stretch>
              <a:fillRect/>
            </a:stretch>
          </a:blipFill>
          <a:ln w="12700">
            <a:miter lim="400000"/>
          </a:ln>
        </p:spPr>
        <p:txBody>
          <a:bodyPr lIns="45719" rIns="45719"/>
          <a:lstStyle/>
          <a:p>
            <a:pPr/>
          </a:p>
        </p:txBody>
      </p:sp>
      <p:grpSp>
        <p:nvGrpSpPr>
          <p:cNvPr id="276" name="Group 3"/>
          <p:cNvGrpSpPr/>
          <p:nvPr/>
        </p:nvGrpSpPr>
        <p:grpSpPr>
          <a:xfrm>
            <a:off x="146406" y="78893"/>
            <a:ext cx="9684885" cy="7083909"/>
            <a:chOff x="0" y="0"/>
            <a:chExt cx="9684884" cy="7083906"/>
          </a:xfrm>
        </p:grpSpPr>
        <p:sp>
          <p:nvSpPr>
            <p:cNvPr id="272" name="Freeform 4"/>
            <p:cNvSpPr/>
            <p:nvPr/>
          </p:nvSpPr>
          <p:spPr>
            <a:xfrm flipH="1" rot="10800000">
              <a:off x="7077758" y="0"/>
              <a:ext cx="2607127" cy="212480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73" name="Freeform 5"/>
            <p:cNvSpPr/>
            <p:nvPr/>
          </p:nvSpPr>
          <p:spPr>
            <a:xfrm>
              <a:off x="3557706" y="280129"/>
              <a:ext cx="2975417" cy="62903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74" name="Freeform 7"/>
            <p:cNvSpPr/>
            <p:nvPr/>
          </p:nvSpPr>
          <p:spPr>
            <a:xfrm>
              <a:off x="0" y="6698947"/>
              <a:ext cx="1227196" cy="38496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pic>
          <p:nvPicPr>
            <p:cNvPr id="275" name="analyst_logo.png" descr="analyst_logo.png"/>
            <p:cNvPicPr>
              <a:picLocks noChangeAspect="1"/>
            </p:cNvPicPr>
            <p:nvPr/>
          </p:nvPicPr>
          <p:blipFill>
            <a:blip r:embed="rId6">
              <a:extLst/>
            </a:blip>
            <a:stretch>
              <a:fillRect/>
            </a:stretch>
          </p:blipFill>
          <p:spPr>
            <a:xfrm>
              <a:off x="277225" y="260412"/>
              <a:ext cx="2444074" cy="670433"/>
            </a:xfrm>
            <a:prstGeom prst="rect">
              <a:avLst/>
            </a:prstGeom>
            <a:ln w="12700" cap="flat">
              <a:noFill/>
              <a:miter lim="400000"/>
            </a:ln>
            <a:effectLst/>
          </p:spPr>
        </p:pic>
      </p:grpSp>
      <p:sp>
        <p:nvSpPr>
          <p:cNvPr id="277" name="TextBox 11"/>
          <p:cNvSpPr txBox="1"/>
          <p:nvPr/>
        </p:nvSpPr>
        <p:spPr>
          <a:xfrm>
            <a:off x="708663" y="1939993"/>
            <a:ext cx="8015974" cy="715292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400">
                <a:solidFill>
                  <a:srgbClr val="1F497D"/>
                </a:solidFill>
                <a:latin typeface="Avenir Roman"/>
                <a:ea typeface="Avenir Roman"/>
                <a:cs typeface="Avenir Roman"/>
                <a:sym typeface="Avenir Roman"/>
              </a:defRPr>
            </a:pPr>
            <a:r>
              <a:t>Leveraging Government Alerts and Advisories</a:t>
            </a:r>
          </a:p>
          <a:p>
            <a:pPr>
              <a:defRPr sz="2400">
                <a:solidFill>
                  <a:srgbClr val="1F497D"/>
                </a:solidFill>
                <a:latin typeface="Arial"/>
                <a:ea typeface="Arial"/>
                <a:cs typeface="Arial"/>
                <a:sym typeface="Arial"/>
              </a:defRPr>
            </a:pPr>
          </a:p>
          <a:p>
            <a:pPr marL="342900" indent="-342900">
              <a:lnSpc>
                <a:spcPts val="3500"/>
              </a:lnSpc>
              <a:spcBef>
                <a:spcPts val="600"/>
              </a:spcBef>
              <a:buSzPct val="100000"/>
              <a:buFont typeface="Arial"/>
              <a:buChar char="•"/>
              <a:defRPr>
                <a:latin typeface="Avenir Roman"/>
                <a:ea typeface="Avenir Roman"/>
                <a:cs typeface="Avenir Roman"/>
                <a:sym typeface="Avenir Roman"/>
              </a:defRPr>
            </a:pPr>
            <a:r>
              <a:t>These official notifications provide critical, reliable, and often time-sensitive information about a variety of issues, from national security threats to public health emergencies, natural disasters, and travel advisories</a:t>
            </a:r>
          </a:p>
          <a:p>
            <a:pPr marL="342900" indent="-342900">
              <a:lnSpc>
                <a:spcPts val="3500"/>
              </a:lnSpc>
              <a:spcBef>
                <a:spcPts val="600"/>
              </a:spcBef>
              <a:buSzPct val="100000"/>
              <a:buFont typeface="Arial"/>
              <a:buChar char="•"/>
              <a:defRPr>
                <a:latin typeface="Avenir Roman"/>
                <a:ea typeface="Avenir Roman"/>
                <a:cs typeface="Avenir Roman"/>
                <a:sym typeface="Avenir Roman"/>
              </a:defRPr>
            </a:pPr>
            <a:r>
              <a:t>Official advisories are highly reliable and mostly timely, early warnings from these sources are vital for timely response and risk mitigation </a:t>
            </a:r>
          </a:p>
          <a:p>
            <a:pPr>
              <a:lnSpc>
                <a:spcPts val="3500"/>
              </a:lnSpc>
              <a:spcBef>
                <a:spcPts val="600"/>
              </a:spcBef>
              <a:defRPr>
                <a:latin typeface="Avenir Roman"/>
                <a:ea typeface="Avenir Roman"/>
                <a:cs typeface="Avenir Roman"/>
                <a:sym typeface="Avenir Roman"/>
              </a:defRPr>
            </a:pPr>
          </a:p>
          <a:p>
            <a:pPr marL="342900" indent="-342900">
              <a:lnSpc>
                <a:spcPts val="3500"/>
              </a:lnSpc>
              <a:spcBef>
                <a:spcPts val="600"/>
              </a:spcBef>
              <a:buSzPct val="100000"/>
              <a:buFont typeface="Arial"/>
              <a:buChar char="•"/>
              <a:defRPr>
                <a:latin typeface="Avenir Roman"/>
                <a:ea typeface="Avenir Roman"/>
                <a:cs typeface="Avenir Roman"/>
                <a:sym typeface="Avenir Roman"/>
              </a:defRPr>
            </a:pPr>
          </a:p>
          <a:p>
            <a:pPr marL="342900" indent="-342900">
              <a:lnSpc>
                <a:spcPts val="3500"/>
              </a:lnSpc>
              <a:spcBef>
                <a:spcPts val="600"/>
              </a:spcBef>
              <a:buSzPct val="100000"/>
              <a:buFont typeface="Arial"/>
              <a:buChar char="•"/>
              <a:defRPr>
                <a:latin typeface="Avenir Roman"/>
                <a:ea typeface="Avenir Roman"/>
                <a:cs typeface="Avenir Roman"/>
                <a:sym typeface="Avenir Roman"/>
              </a:defRPr>
            </a:pPr>
          </a:p>
          <a:p>
            <a:pPr marL="342900" indent="-342900">
              <a:lnSpc>
                <a:spcPts val="3500"/>
              </a:lnSpc>
              <a:spcBef>
                <a:spcPts val="600"/>
              </a:spcBef>
              <a:buSzPct val="100000"/>
              <a:buFont typeface="Arial"/>
              <a:buChar char="•"/>
              <a:defRPr>
                <a:latin typeface="Avenir Roman"/>
                <a:ea typeface="Avenir Roman"/>
                <a:cs typeface="Avenir Roman"/>
                <a:sym typeface="Avenir Roman"/>
              </a:defRPr>
            </a:pPr>
          </a:p>
          <a:p>
            <a:pPr>
              <a:lnSpc>
                <a:spcPts val="3500"/>
              </a:lnSpc>
              <a:spcBef>
                <a:spcPts val="600"/>
              </a:spcBef>
              <a:defRPr>
                <a:latin typeface="Avenir Roman"/>
                <a:ea typeface="Avenir Roman"/>
                <a:cs typeface="Avenir Roman"/>
                <a:sym typeface="Avenir Roman"/>
              </a:defRPr>
            </a:pPr>
          </a:p>
          <a:p>
            <a:pPr marL="342900" indent="-342900">
              <a:lnSpc>
                <a:spcPts val="3500"/>
              </a:lnSpc>
              <a:spcBef>
                <a:spcPts val="600"/>
              </a:spcBef>
              <a:buSzPct val="100000"/>
              <a:buFont typeface="Arial"/>
              <a:buChar char="•"/>
              <a:defRPr>
                <a:latin typeface="Avenir Roman"/>
                <a:ea typeface="Avenir Roman"/>
                <a:cs typeface="Avenir Roman"/>
                <a:sym typeface="Avenir Roman"/>
              </a:defRPr>
            </a:pPr>
          </a:p>
        </p:txBody>
      </p:sp>
      <p:grpSp>
        <p:nvGrpSpPr>
          <p:cNvPr id="287" name="Group 12"/>
          <p:cNvGrpSpPr/>
          <p:nvPr/>
        </p:nvGrpSpPr>
        <p:grpSpPr>
          <a:xfrm>
            <a:off x="8973" y="6569225"/>
            <a:ext cx="9753601" cy="754911"/>
            <a:chOff x="0" y="0"/>
            <a:chExt cx="9753600" cy="754910"/>
          </a:xfrm>
        </p:grpSpPr>
        <p:sp>
          <p:nvSpPr>
            <p:cNvPr id="278" name="Freeform 14"/>
            <p:cNvSpPr/>
            <p:nvPr/>
          </p:nvSpPr>
          <p:spPr>
            <a:xfrm>
              <a:off x="0" y="-1"/>
              <a:ext cx="9753601" cy="754911"/>
            </a:xfrm>
            <a:prstGeom prst="rect">
              <a:avLst/>
            </a:prstGeom>
            <a:solidFill>
              <a:srgbClr val="233E7A"/>
            </a:solidFill>
            <a:ln w="12700" cap="flat">
              <a:noFill/>
              <a:miter lim="400000"/>
            </a:ln>
            <a:effectLst/>
          </p:spPr>
          <p:txBody>
            <a:bodyPr wrap="square" lIns="45719" tIns="45719" rIns="45719" bIns="45719" numCol="1" anchor="t">
              <a:noAutofit/>
            </a:bodyPr>
            <a:lstStyle/>
            <a:p>
              <a:pPr/>
            </a:p>
          </p:txBody>
        </p:sp>
        <p:sp>
          <p:nvSpPr>
            <p:cNvPr id="279" name="Freeform 16"/>
            <p:cNvSpPr/>
            <p:nvPr/>
          </p:nvSpPr>
          <p:spPr>
            <a:xfrm>
              <a:off x="68716" y="229223"/>
              <a:ext cx="1227196" cy="34222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80" name="Freeform 17"/>
            <p:cNvSpPr/>
            <p:nvPr/>
          </p:nvSpPr>
          <p:spPr>
            <a:xfrm>
              <a:off x="7946913" y="155185"/>
              <a:ext cx="1601568" cy="476990"/>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81" name="Freeform 19"/>
            <p:cNvSpPr/>
            <p:nvPr/>
          </p:nvSpPr>
          <p:spPr>
            <a:xfrm>
              <a:off x="1311160" y="-1"/>
              <a:ext cx="6590506" cy="75491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282" name="Freeform 21"/>
            <p:cNvSpPr/>
            <p:nvPr/>
          </p:nvSpPr>
          <p:spPr>
            <a:xfrm>
              <a:off x="7112657" y="0"/>
              <a:ext cx="797983" cy="709148"/>
            </a:xfrm>
            <a:prstGeom prst="rect">
              <a:avLst/>
            </a:prstGeom>
            <a:blipFill rotWithShape="1">
              <a:blip r:embed="rId8"/>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83" name="Freeform 22"/>
            <p:cNvSpPr/>
            <p:nvPr/>
          </p:nvSpPr>
          <p:spPr>
            <a:xfrm>
              <a:off x="1326812" y="93198"/>
              <a:ext cx="1035296" cy="568514"/>
            </a:xfrm>
            <a:prstGeom prst="rect">
              <a:avLst/>
            </a:prstGeom>
            <a:blipFill rotWithShape="1">
              <a:blip r:embed="rId9"/>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84" name="Freeform 23"/>
            <p:cNvSpPr/>
            <p:nvPr/>
          </p:nvSpPr>
          <p:spPr>
            <a:xfrm>
              <a:off x="2362107" y="229223"/>
              <a:ext cx="2011318" cy="379483"/>
            </a:xfrm>
            <a:prstGeom prst="rect">
              <a:avLst/>
            </a:prstGeom>
            <a:blipFill rotWithShape="1">
              <a:blip r:embed="rId10"/>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85" name="Freeform 24"/>
            <p:cNvSpPr/>
            <p:nvPr/>
          </p:nvSpPr>
          <p:spPr>
            <a:xfrm>
              <a:off x="4430574" y="52480"/>
              <a:ext cx="1191819" cy="656668"/>
            </a:xfrm>
            <a:prstGeom prst="rect">
              <a:avLst/>
            </a:prstGeom>
            <a:blipFill rotWithShape="1">
              <a:blip r:embed="rId11"/>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86" name="Freeform 25"/>
            <p:cNvSpPr/>
            <p:nvPr/>
          </p:nvSpPr>
          <p:spPr>
            <a:xfrm>
              <a:off x="5650967" y="212081"/>
              <a:ext cx="1410646" cy="359368"/>
            </a:xfrm>
            <a:prstGeom prst="rect">
              <a:avLst/>
            </a:prstGeom>
            <a:blipFill rotWithShape="1">
              <a:blip r:embed="rId12"/>
              <a:srcRect l="0" t="0" r="0" b="0"/>
              <a:stretch>
                <a:fillRect/>
              </a:stretch>
            </a:blipFill>
            <a:ln w="12700" cap="flat">
              <a:noFill/>
              <a:miter lim="400000"/>
            </a:ln>
            <a:effectLst/>
          </p:spPr>
          <p:txBody>
            <a:bodyPr wrap="square" lIns="45719" tIns="45719" rIns="45719" bIns="45719" numCol="1" anchor="t">
              <a:noAutofit/>
            </a:bodyPr>
            <a:lstStyle/>
            <a:p>
              <a:pPr/>
            </a:p>
          </p:txBody>
        </p:sp>
      </p:grpSp>
      <p:sp>
        <p:nvSpPr>
          <p:cNvPr id="288" name="Freeform 9"/>
          <p:cNvSpPr/>
          <p:nvPr/>
        </p:nvSpPr>
        <p:spPr>
          <a:xfrm>
            <a:off x="42600" y="1013045"/>
            <a:ext cx="3220185" cy="443443"/>
          </a:xfrm>
          <a:prstGeom prst="rect">
            <a:avLst/>
          </a:prstGeom>
          <a:solidFill>
            <a:srgbClr val="233E7A"/>
          </a:solidFill>
          <a:ln w="12700">
            <a:miter lim="400000"/>
          </a:ln>
        </p:spPr>
        <p:txBody>
          <a:bodyPr lIns="45719" rIns="45719"/>
          <a:lstStyle/>
          <a:p>
            <a:pPr/>
          </a:p>
        </p:txBody>
      </p:sp>
      <p:sp>
        <p:nvSpPr>
          <p:cNvPr id="289" name="TextBox 10"/>
          <p:cNvSpPr txBox="1"/>
          <p:nvPr/>
        </p:nvSpPr>
        <p:spPr>
          <a:xfrm>
            <a:off x="77689" y="997817"/>
            <a:ext cx="3220185" cy="405234"/>
          </a:xfrm>
          <a:prstGeom prst="rect">
            <a:avLst/>
          </a:prstGeom>
          <a:ln w="12700">
            <a:miter lim="400000"/>
          </a:ln>
          <a:extLst>
            <a:ext uri="{C572A759-6A51-4108-AA02-DFA0A04FC94B}">
              <ma14:wrappingTextBoxFlag xmlns:ma14="http://schemas.microsoft.com/office/mac/drawingml/2011/main" val="1"/>
            </a:ext>
          </a:extLst>
        </p:spPr>
        <p:txBody>
          <a:bodyPr lIns="33783" tIns="33783" rIns="33783" bIns="33783" anchor="ctr">
            <a:spAutoFit/>
          </a:bodyPr>
          <a:lstStyle>
            <a:lvl1pPr algn="ctr">
              <a:lnSpc>
                <a:spcPts val="2500"/>
              </a:lnSpc>
              <a:defRPr>
                <a:solidFill>
                  <a:srgbClr val="FFFFFF"/>
                </a:solidFill>
                <a:latin typeface="Avenir Heavy"/>
                <a:ea typeface="Avenir Heavy"/>
                <a:cs typeface="Avenir Heavy"/>
                <a:sym typeface="Avenir Heavy"/>
              </a:defRPr>
            </a:lvl1pPr>
          </a:lstStyle>
          <a:p>
            <a:pPr/>
            <a:r>
              <a:t>OSINT Tools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