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753600" cy="73152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half" idx="21"/>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jpeg"/><Relationship Id="rId9" Type="http://schemas.openxmlformats.org/officeDocument/2006/relationships/image" Target="../media/image7.png"/><Relationship Id="rId10" Type="http://schemas.openxmlformats.org/officeDocument/2006/relationships/image" Target="../media/image2.jpeg"/><Relationship Id="rId11" Type="http://schemas.openxmlformats.org/officeDocument/2006/relationships/image" Target="../media/image8.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jpeg"/><Relationship Id="rId7" Type="http://schemas.openxmlformats.org/officeDocument/2006/relationships/image" Target="../media/image7.png"/><Relationship Id="rId8" Type="http://schemas.openxmlformats.org/officeDocument/2006/relationships/image" Target="../media/image2.jpe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jpeg"/><Relationship Id="rId7" Type="http://schemas.openxmlformats.org/officeDocument/2006/relationships/image" Target="../media/image7.png"/><Relationship Id="rId8" Type="http://schemas.openxmlformats.org/officeDocument/2006/relationships/image" Target="../media/image2.jpe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jpeg"/><Relationship Id="rId9" Type="http://schemas.openxmlformats.org/officeDocument/2006/relationships/image" Target="../media/image7.png"/><Relationship Id="rId10" Type="http://schemas.openxmlformats.org/officeDocument/2006/relationships/image" Target="../media/image2.jpeg"/><Relationship Id="rId11" Type="http://schemas.openxmlformats.org/officeDocument/2006/relationships/image" Target="../media/image8.png"/><Relationship Id="rId1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jpeg"/><Relationship Id="rId9" Type="http://schemas.openxmlformats.org/officeDocument/2006/relationships/image" Target="../media/image7.png"/><Relationship Id="rId10" Type="http://schemas.openxmlformats.org/officeDocument/2006/relationships/image" Target="../media/image2.jpeg"/><Relationship Id="rId11" Type="http://schemas.openxmlformats.org/officeDocument/2006/relationships/image" Target="../media/image8.png"/><Relationship Id="rId1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jpeg"/><Relationship Id="rId9" Type="http://schemas.openxmlformats.org/officeDocument/2006/relationships/image" Target="../media/image7.png"/><Relationship Id="rId10" Type="http://schemas.openxmlformats.org/officeDocument/2006/relationships/image" Target="../media/image2.jpeg"/><Relationship Id="rId11" Type="http://schemas.openxmlformats.org/officeDocument/2006/relationships/image" Target="../media/image8.png"/><Relationship Id="rId1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jpeg"/><Relationship Id="rId9" Type="http://schemas.openxmlformats.org/officeDocument/2006/relationships/image" Target="../media/image7.png"/><Relationship Id="rId10" Type="http://schemas.openxmlformats.org/officeDocument/2006/relationships/image" Target="../media/image2.jpeg"/><Relationship Id="rId11" Type="http://schemas.openxmlformats.org/officeDocument/2006/relationships/image" Target="../media/image8.png"/><Relationship Id="rId1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jpeg"/><Relationship Id="rId9" Type="http://schemas.openxmlformats.org/officeDocument/2006/relationships/image" Target="../media/image7.png"/><Relationship Id="rId10" Type="http://schemas.openxmlformats.org/officeDocument/2006/relationships/image" Target="../media/image2.jpeg"/><Relationship Id="rId11" Type="http://schemas.openxmlformats.org/officeDocument/2006/relationships/image" Target="../media/image8.png"/><Relationship Id="rId1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1.jpeg"/><Relationship Id="rId10" Type="http://schemas.openxmlformats.org/officeDocument/2006/relationships/image" Target="../media/image7.png"/><Relationship Id="rId11" Type="http://schemas.openxmlformats.org/officeDocument/2006/relationships/image" Target="../media/image2.jpeg"/><Relationship Id="rId12"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jpeg"/><Relationship Id="rId7" Type="http://schemas.openxmlformats.org/officeDocument/2006/relationships/image" Target="../media/image7.png"/><Relationship Id="rId8" Type="http://schemas.openxmlformats.org/officeDocument/2006/relationships/image" Target="../media/image2.jpe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1.jpeg"/><Relationship Id="rId10" Type="http://schemas.openxmlformats.org/officeDocument/2006/relationships/image" Target="../media/image7.png"/><Relationship Id="rId11" Type="http://schemas.openxmlformats.org/officeDocument/2006/relationships/image" Target="../media/image2.jpeg"/><Relationship Id="rId12"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1.jpeg"/><Relationship Id="rId10" Type="http://schemas.openxmlformats.org/officeDocument/2006/relationships/image" Target="../media/image7.png"/><Relationship Id="rId11" Type="http://schemas.openxmlformats.org/officeDocument/2006/relationships/image" Target="../media/image2.jpeg"/><Relationship Id="rId12"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jpeg"/><Relationship Id="rId9" Type="http://schemas.openxmlformats.org/officeDocument/2006/relationships/image" Target="../media/image7.png"/><Relationship Id="rId10" Type="http://schemas.openxmlformats.org/officeDocument/2006/relationships/image" Target="../media/image2.jpeg"/><Relationship Id="rId11" Type="http://schemas.openxmlformats.org/officeDocument/2006/relationships/image" Target="../media/image8.png"/><Relationship Id="rId1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4" name="analyst_logo.png" descr="analyst_logo.png"/>
          <p:cNvPicPr>
            <a:picLocks noChangeAspect="1"/>
          </p:cNvPicPr>
          <p:nvPr/>
        </p:nvPicPr>
        <p:blipFill>
          <a:blip r:embed="rId2">
            <a:extLst/>
          </a:blip>
          <a:stretch>
            <a:fillRect/>
          </a:stretch>
        </p:blipFill>
        <p:spPr>
          <a:xfrm>
            <a:off x="493224" y="412729"/>
            <a:ext cx="2444073" cy="670432"/>
          </a:xfrm>
          <a:prstGeom prst="rect">
            <a:avLst/>
          </a:prstGeom>
          <a:ln w="12700">
            <a:miter lim="400000"/>
          </a:ln>
        </p:spPr>
      </p:pic>
      <p:sp>
        <p:nvSpPr>
          <p:cNvPr id="95" name="Freeform 3"/>
          <p:cNvSpPr/>
          <p:nvPr/>
        </p:nvSpPr>
        <p:spPr>
          <a:xfrm flipH="1" rot="10800000">
            <a:off x="7146474" y="33860"/>
            <a:ext cx="2607126" cy="2124806"/>
          </a:xfrm>
          <a:prstGeom prst="rect">
            <a:avLst/>
          </a:prstGeom>
          <a:blipFill>
            <a:blip r:embed="rId3"/>
            <a:stretch>
              <a:fillRect/>
            </a:stretch>
          </a:blipFill>
          <a:ln w="12700">
            <a:miter lim="400000"/>
          </a:ln>
        </p:spPr>
        <p:txBody>
          <a:bodyPr lIns="45719" rIns="45719"/>
          <a:lstStyle/>
          <a:p>
            <a:pPr/>
          </a:p>
        </p:txBody>
      </p:sp>
      <p:grpSp>
        <p:nvGrpSpPr>
          <p:cNvPr id="98" name="Group 4"/>
          <p:cNvGrpSpPr/>
          <p:nvPr/>
        </p:nvGrpSpPr>
        <p:grpSpPr>
          <a:xfrm>
            <a:off x="2260150" y="3886364"/>
            <a:ext cx="5251247" cy="430400"/>
            <a:chOff x="0" y="0"/>
            <a:chExt cx="5251245" cy="430398"/>
          </a:xfrm>
        </p:grpSpPr>
        <p:sp>
          <p:nvSpPr>
            <p:cNvPr id="96" name="Freeform 5"/>
            <p:cNvSpPr/>
            <p:nvPr/>
          </p:nvSpPr>
          <p:spPr>
            <a:xfrm>
              <a:off x="0" y="0"/>
              <a:ext cx="5251246" cy="430399"/>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97" name="TextBox 6"/>
            <p:cNvSpPr txBox="1"/>
            <p:nvPr/>
          </p:nvSpPr>
          <p:spPr>
            <a:xfrm>
              <a:off x="0" y="9653"/>
              <a:ext cx="5251246" cy="3856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3783" tIns="33783" rIns="33783" bIns="33783" numCol="1" anchor="ctr">
              <a:noAutofit/>
            </a:bodyPr>
            <a:lstStyle>
              <a:lvl1pPr algn="ctr">
                <a:lnSpc>
                  <a:spcPts val="2700"/>
                </a:lnSpc>
                <a:defRPr sz="1900">
                  <a:solidFill>
                    <a:srgbClr val="FFFFFF"/>
                  </a:solidFill>
                  <a:latin typeface="Canva Sans"/>
                  <a:ea typeface="Canva Sans"/>
                  <a:cs typeface="Canva Sans"/>
                  <a:sym typeface="Canva Sans"/>
                </a:defRPr>
              </a:lvl1pPr>
            </a:lstStyle>
            <a:p>
              <a:pPr/>
              <a:r>
                <a:t>MASSIVE OPEN ONLINE COURSE (MOOC) </a:t>
              </a:r>
            </a:p>
          </p:txBody>
        </p:sp>
      </p:grpSp>
      <p:sp>
        <p:nvSpPr>
          <p:cNvPr id="99" name="Freeform 7"/>
          <p:cNvSpPr/>
          <p:nvPr/>
        </p:nvSpPr>
        <p:spPr>
          <a:xfrm>
            <a:off x="3698328" y="433373"/>
            <a:ext cx="2975417" cy="629031"/>
          </a:xfrm>
          <a:prstGeom prst="rect">
            <a:avLst/>
          </a:prstGeom>
          <a:blipFill>
            <a:blip r:embed="rId4"/>
            <a:stretch>
              <a:fillRect/>
            </a:stretch>
          </a:blipFill>
          <a:ln w="12700">
            <a:miter lim="400000"/>
          </a:ln>
        </p:spPr>
        <p:txBody>
          <a:bodyPr lIns="45719" rIns="45719"/>
          <a:lstStyle/>
          <a:p>
            <a:pPr/>
          </a:p>
        </p:txBody>
      </p:sp>
      <p:sp>
        <p:nvSpPr>
          <p:cNvPr id="100" name="TextBox 9"/>
          <p:cNvSpPr txBox="1"/>
          <p:nvPr/>
        </p:nvSpPr>
        <p:spPr>
          <a:xfrm>
            <a:off x="688414" y="1732018"/>
            <a:ext cx="8376772" cy="12557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4700"/>
              </a:lnSpc>
              <a:defRPr sz="3900">
                <a:solidFill>
                  <a:srgbClr val="233E7A"/>
                </a:solidFill>
                <a:latin typeface="Avenir Heavy"/>
                <a:ea typeface="Avenir Heavy"/>
                <a:cs typeface="Avenir Heavy"/>
                <a:sym typeface="Avenir Heavy"/>
              </a:defRPr>
            </a:pPr>
            <a:r>
              <a:t>HOW TO WRITE </a:t>
            </a:r>
          </a:p>
          <a:p>
            <a:pPr algn="ctr">
              <a:lnSpc>
                <a:spcPts val="4700"/>
              </a:lnSpc>
              <a:defRPr sz="3900">
                <a:solidFill>
                  <a:srgbClr val="233E7A"/>
                </a:solidFill>
                <a:latin typeface="Avenir Heavy"/>
                <a:ea typeface="Avenir Heavy"/>
                <a:cs typeface="Avenir Heavy"/>
                <a:sym typeface="Avenir Heavy"/>
              </a:defRPr>
            </a:pPr>
            <a:r>
              <a:t>A SITUATIONAL REPORT (SITREP) </a:t>
            </a:r>
          </a:p>
        </p:txBody>
      </p:sp>
      <p:sp>
        <p:nvSpPr>
          <p:cNvPr id="101" name="TextBox 10"/>
          <p:cNvSpPr txBox="1"/>
          <p:nvPr/>
        </p:nvSpPr>
        <p:spPr>
          <a:xfrm>
            <a:off x="2162631" y="4450907"/>
            <a:ext cx="5428336" cy="4719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1800"/>
              </a:lnSpc>
              <a:defRPr sz="1300">
                <a:solidFill>
                  <a:srgbClr val="233E7A"/>
                </a:solidFill>
                <a:latin typeface="Avenir Roman"/>
                <a:ea typeface="Avenir Roman"/>
                <a:cs typeface="Avenir Roman"/>
                <a:sym typeface="Avenir Roman"/>
              </a:defRPr>
            </a:pPr>
            <a:r>
              <a:t>Project N. 2023-1-IT02-KA220-HED-000161770</a:t>
            </a:r>
          </a:p>
          <a:p>
            <a:pPr algn="ctr">
              <a:lnSpc>
                <a:spcPts val="1800"/>
              </a:lnSpc>
              <a:defRPr sz="1300">
                <a:solidFill>
                  <a:srgbClr val="233E7A"/>
                </a:solidFill>
                <a:latin typeface="Avenir Roman"/>
                <a:ea typeface="Avenir Roman"/>
                <a:cs typeface="Avenir Roman"/>
                <a:sym typeface="Avenir Roman"/>
              </a:defRPr>
            </a:pPr>
            <a:r>
              <a:t> ANALYST - A New Advanced Level for Your Specialised Training</a:t>
            </a:r>
          </a:p>
        </p:txBody>
      </p:sp>
      <p:sp>
        <p:nvSpPr>
          <p:cNvPr id="102" name="Freeform 11"/>
          <p:cNvSpPr/>
          <p:nvPr/>
        </p:nvSpPr>
        <p:spPr>
          <a:xfrm>
            <a:off x="68717" y="6798447"/>
            <a:ext cx="1227194" cy="342227"/>
          </a:xfrm>
          <a:prstGeom prst="rect">
            <a:avLst/>
          </a:prstGeom>
          <a:blipFill>
            <a:blip r:embed="rId5"/>
            <a:stretch>
              <a:fillRect/>
            </a:stretch>
          </a:blipFill>
          <a:ln w="12700">
            <a:miter lim="400000"/>
          </a:ln>
        </p:spPr>
        <p:txBody>
          <a:bodyPr lIns="45719" rIns="45719"/>
          <a:lstStyle/>
          <a:p>
            <a:pPr/>
          </a:p>
        </p:txBody>
      </p:sp>
      <p:grpSp>
        <p:nvGrpSpPr>
          <p:cNvPr id="112" name="Group 12"/>
          <p:cNvGrpSpPr/>
          <p:nvPr/>
        </p:nvGrpSpPr>
        <p:grpSpPr>
          <a:xfrm>
            <a:off x="0" y="6569225"/>
            <a:ext cx="9762574" cy="754911"/>
            <a:chOff x="0" y="0"/>
            <a:chExt cx="9762573" cy="754910"/>
          </a:xfrm>
        </p:grpSpPr>
        <p:sp>
          <p:nvSpPr>
            <p:cNvPr id="103" name="Freeform 14"/>
            <p:cNvSpPr/>
            <p:nvPr/>
          </p:nvSpPr>
          <p:spPr>
            <a:xfrm>
              <a:off x="0" y="-1"/>
              <a:ext cx="9762574"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104" name="Freeform 16"/>
            <p:cNvSpPr/>
            <p:nvPr/>
          </p:nvSpPr>
          <p:spPr>
            <a:xfrm>
              <a:off x="43380" y="229223"/>
              <a:ext cx="1228325"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05" name="Freeform 17"/>
            <p:cNvSpPr/>
            <p:nvPr/>
          </p:nvSpPr>
          <p:spPr>
            <a:xfrm>
              <a:off x="7954223" y="155185"/>
              <a:ext cx="1603042" cy="476990"/>
            </a:xfrm>
            <a:prstGeom prst="rect">
              <a:avLst/>
            </a:pr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06" name="Freeform 19"/>
            <p:cNvSpPr/>
            <p:nvPr/>
          </p:nvSpPr>
          <p:spPr>
            <a:xfrm>
              <a:off x="1312366" y="-1"/>
              <a:ext cx="6596570"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107" name="Freeform 21"/>
            <p:cNvSpPr/>
            <p:nvPr/>
          </p:nvSpPr>
          <p:spPr>
            <a:xfrm>
              <a:off x="7119201" y="0"/>
              <a:ext cx="798716" cy="709148"/>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08" name="Freeform 22"/>
            <p:cNvSpPr/>
            <p:nvPr/>
          </p:nvSpPr>
          <p:spPr>
            <a:xfrm>
              <a:off x="1328033" y="93198"/>
              <a:ext cx="1036247" cy="568514"/>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09" name="Freeform 23"/>
            <p:cNvSpPr/>
            <p:nvPr/>
          </p:nvSpPr>
          <p:spPr>
            <a:xfrm>
              <a:off x="2364279" y="229223"/>
              <a:ext cx="2013169" cy="379483"/>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10" name="Freeform 24"/>
            <p:cNvSpPr/>
            <p:nvPr/>
          </p:nvSpPr>
          <p:spPr>
            <a:xfrm>
              <a:off x="4434650" y="52480"/>
              <a:ext cx="1192915" cy="656668"/>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11" name="Freeform 25"/>
            <p:cNvSpPr/>
            <p:nvPr/>
          </p:nvSpPr>
          <p:spPr>
            <a:xfrm>
              <a:off x="5656165" y="212081"/>
              <a:ext cx="1411944" cy="3593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grpSp>
      <p:sp>
        <p:nvSpPr>
          <p:cNvPr id="113" name="TextBox 10"/>
          <p:cNvSpPr txBox="1"/>
          <p:nvPr/>
        </p:nvSpPr>
        <p:spPr>
          <a:xfrm>
            <a:off x="1112758" y="3155886"/>
            <a:ext cx="7528085" cy="297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defTabSz="355600">
              <a:defRPr b="1" sz="1900">
                <a:solidFill>
                  <a:srgbClr val="293D76"/>
                </a:solidFill>
                <a:latin typeface="Helvetica Neue"/>
                <a:ea typeface="Helvetica Neue"/>
                <a:cs typeface="Helvetica Neue"/>
                <a:sym typeface="Helvetica Neue"/>
              </a:defRPr>
            </a:lvl1pPr>
          </a:lstStyle>
          <a:p>
            <a:pPr/>
            <a:r>
              <a:t>Creating Clear and Actionable Intelligence Reports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Freeform 4"/>
          <p:cNvSpPr/>
          <p:nvPr/>
        </p:nvSpPr>
        <p:spPr>
          <a:xfrm>
            <a:off x="3698328" y="433373"/>
            <a:ext cx="2975417" cy="629031"/>
          </a:xfrm>
          <a:prstGeom prst="rect">
            <a:avLst/>
          </a:prstGeom>
          <a:blipFill>
            <a:blip r:embed="rId2"/>
            <a:stretch>
              <a:fillRect/>
            </a:stretch>
          </a:blipFill>
          <a:ln w="12700">
            <a:miter lim="400000"/>
          </a:ln>
        </p:spPr>
        <p:txBody>
          <a:bodyPr lIns="45719" rIns="45719"/>
          <a:lstStyle/>
          <a:p>
            <a:pPr/>
          </a:p>
        </p:txBody>
      </p:sp>
      <p:sp>
        <p:nvSpPr>
          <p:cNvPr id="285" name="Freeform 6"/>
          <p:cNvSpPr/>
          <p:nvPr/>
        </p:nvSpPr>
        <p:spPr>
          <a:xfrm>
            <a:off x="68717" y="6732806"/>
            <a:ext cx="1227194" cy="384961"/>
          </a:xfrm>
          <a:prstGeom prst="rect">
            <a:avLst/>
          </a:prstGeom>
          <a:blipFill>
            <a:blip r:embed="rId3"/>
            <a:stretch>
              <a:fillRect/>
            </a:stretch>
          </a:blipFill>
          <a:ln w="12700">
            <a:miter lim="400000"/>
          </a:ln>
        </p:spPr>
        <p:txBody>
          <a:bodyPr lIns="45719" rIns="45719"/>
          <a:lstStyle/>
          <a:p>
            <a:pPr/>
          </a:p>
        </p:txBody>
      </p:sp>
      <p:sp>
        <p:nvSpPr>
          <p:cNvPr id="286" name="Freeform 9"/>
          <p:cNvSpPr/>
          <p:nvPr/>
        </p:nvSpPr>
        <p:spPr>
          <a:xfrm>
            <a:off x="727737" y="2324255"/>
            <a:ext cx="2646724" cy="754911"/>
          </a:xfrm>
          <a:prstGeom prst="rect">
            <a:avLst/>
          </a:prstGeom>
          <a:solidFill>
            <a:srgbClr val="014D80"/>
          </a:solidFill>
          <a:ln w="12700">
            <a:miter lim="400000"/>
          </a:ln>
          <a:extLst>
            <a:ext uri="{C572A759-6A51-4108-AA02-DFA0A04FC94B}">
              <ma14:wrappingTextBoxFlag xmlns:ma14="http://schemas.microsoft.com/office/mac/drawingml/2011/main" val="1"/>
            </a:ext>
          </a:extLst>
        </p:spPr>
        <p:txBody>
          <a:bodyPr lIns="45719" rIns="45719" anchor="ctr"/>
          <a:lstStyle>
            <a:lvl1pPr algn="ctr">
              <a:defRPr>
                <a:solidFill>
                  <a:srgbClr val="FFFFFF"/>
                </a:solidFill>
              </a:defRPr>
            </a:lvl1pPr>
          </a:lstStyle>
          <a:p>
            <a:pPr/>
            <a:r>
              <a:t>Title</a:t>
            </a:r>
          </a:p>
        </p:txBody>
      </p:sp>
      <p:grpSp>
        <p:nvGrpSpPr>
          <p:cNvPr id="296" name="Group 16"/>
          <p:cNvGrpSpPr/>
          <p:nvPr/>
        </p:nvGrpSpPr>
        <p:grpSpPr>
          <a:xfrm>
            <a:off x="0" y="6569225"/>
            <a:ext cx="9762574" cy="754911"/>
            <a:chOff x="0" y="0"/>
            <a:chExt cx="9762573" cy="754910"/>
          </a:xfrm>
        </p:grpSpPr>
        <p:sp>
          <p:nvSpPr>
            <p:cNvPr id="287" name="Freeform 18"/>
            <p:cNvSpPr/>
            <p:nvPr/>
          </p:nvSpPr>
          <p:spPr>
            <a:xfrm>
              <a:off x="0" y="-1"/>
              <a:ext cx="9762574"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288" name="Freeform 20"/>
            <p:cNvSpPr/>
            <p:nvPr/>
          </p:nvSpPr>
          <p:spPr>
            <a:xfrm>
              <a:off x="68780" y="229223"/>
              <a:ext cx="1228325" cy="342226"/>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89" name="Freeform 21"/>
            <p:cNvSpPr/>
            <p:nvPr/>
          </p:nvSpPr>
          <p:spPr>
            <a:xfrm>
              <a:off x="7954223" y="155185"/>
              <a:ext cx="1603042" cy="476990"/>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90" name="Freeform 23"/>
            <p:cNvSpPr/>
            <p:nvPr/>
          </p:nvSpPr>
          <p:spPr>
            <a:xfrm>
              <a:off x="1312366" y="-1"/>
              <a:ext cx="6596570"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291" name="Freeform 25"/>
            <p:cNvSpPr/>
            <p:nvPr/>
          </p:nvSpPr>
          <p:spPr>
            <a:xfrm>
              <a:off x="7119201" y="0"/>
              <a:ext cx="798716" cy="709148"/>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92" name="Freeform 26"/>
            <p:cNvSpPr/>
            <p:nvPr/>
          </p:nvSpPr>
          <p:spPr>
            <a:xfrm>
              <a:off x="1328033" y="93198"/>
              <a:ext cx="1036247" cy="568514"/>
            </a:xfrm>
            <a:prstGeom prst="rect">
              <a:avLst/>
            </a:pr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93" name="Freeform 27"/>
            <p:cNvSpPr/>
            <p:nvPr/>
          </p:nvSpPr>
          <p:spPr>
            <a:xfrm>
              <a:off x="2364279" y="229223"/>
              <a:ext cx="2013169" cy="379483"/>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94" name="Freeform 28"/>
            <p:cNvSpPr/>
            <p:nvPr/>
          </p:nvSpPr>
          <p:spPr>
            <a:xfrm>
              <a:off x="4434650" y="52480"/>
              <a:ext cx="1192915" cy="65666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95" name="Freeform 29"/>
            <p:cNvSpPr/>
            <p:nvPr/>
          </p:nvSpPr>
          <p:spPr>
            <a:xfrm>
              <a:off x="5656165" y="212081"/>
              <a:ext cx="1411944" cy="359368"/>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grpSp>
      <p:sp>
        <p:nvSpPr>
          <p:cNvPr id="297" name="Freeform 48"/>
          <p:cNvSpPr/>
          <p:nvPr/>
        </p:nvSpPr>
        <p:spPr>
          <a:xfrm>
            <a:off x="8525330" y="2091059"/>
            <a:ext cx="493405" cy="493405"/>
          </a:xfrm>
          <a:prstGeom prst="rect">
            <a:avLst/>
          </a:prstGeom>
          <a:blipFill>
            <a:blip r:embed="rId10"/>
            <a:stretch>
              <a:fillRect/>
            </a:stretch>
          </a:blipFill>
          <a:ln w="12700">
            <a:miter lim="400000"/>
          </a:ln>
        </p:spPr>
        <p:txBody>
          <a:bodyPr lIns="45719" rIns="45719"/>
          <a:lstStyle/>
          <a:p>
            <a:pPr/>
          </a:p>
        </p:txBody>
      </p:sp>
      <p:sp>
        <p:nvSpPr>
          <p:cNvPr id="298" name="TextBox 49"/>
          <p:cNvSpPr txBox="1"/>
          <p:nvPr/>
        </p:nvSpPr>
        <p:spPr>
          <a:xfrm>
            <a:off x="712782" y="1669538"/>
            <a:ext cx="8146024" cy="34782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600"/>
              </a:lnSpc>
              <a:defRPr>
                <a:solidFill>
                  <a:srgbClr val="1F4C7C"/>
                </a:solidFill>
                <a:latin typeface="Avenir Heavy"/>
                <a:ea typeface="Avenir Heavy"/>
                <a:cs typeface="Avenir Heavy"/>
                <a:sym typeface="Avenir Heavy"/>
              </a:defRPr>
            </a:lvl1pPr>
          </a:lstStyle>
          <a:p>
            <a:pPr/>
            <a:r>
              <a:t>SITREP examples (1/2)</a:t>
            </a:r>
          </a:p>
        </p:txBody>
      </p:sp>
      <p:sp>
        <p:nvSpPr>
          <p:cNvPr id="299" name="Freeform 9"/>
          <p:cNvSpPr/>
          <p:nvPr/>
        </p:nvSpPr>
        <p:spPr>
          <a:xfrm>
            <a:off x="3375090" y="2324255"/>
            <a:ext cx="5650773" cy="3694192"/>
          </a:xfrm>
          <a:prstGeom prst="rect">
            <a:avLst/>
          </a:prstGeom>
          <a:solidFill>
            <a:srgbClr val="014D80"/>
          </a:solidFill>
          <a:ln w="12700">
            <a:miter lim="400000"/>
          </a:ln>
          <a:extLst>
            <a:ext uri="{C572A759-6A51-4108-AA02-DFA0A04FC94B}">
              <ma14:wrappingTextBoxFlag xmlns:ma14="http://schemas.microsoft.com/office/mac/drawingml/2011/main" val="1"/>
            </a:ext>
          </a:extLst>
        </p:spPr>
        <p:txBody>
          <a:bodyPr lIns="45719" rIns="45719" anchor="ctr"/>
          <a:lstStyle/>
          <a:p>
            <a:pPr defTabSz="457200">
              <a:defRPr sz="1200">
                <a:solidFill>
                  <a:srgbClr val="F2F4F8"/>
                </a:solidFill>
                <a:latin typeface="Avenir Black"/>
                <a:ea typeface="Avenir Black"/>
                <a:cs typeface="Avenir Black"/>
                <a:sym typeface="Avenir Black"/>
              </a:defRPr>
            </a:pPr>
            <a:r>
              <a:rPr>
                <a:solidFill>
                  <a:srgbClr val="FFFFFF"/>
                </a:solidFill>
              </a:rPr>
              <a:t>Nigeria | </a:t>
            </a:r>
            <a:r>
              <a:t>At least 7 killed, 1 missing following attack by suspected Boko Haram militants in Hong, Adamawa</a:t>
            </a:r>
          </a:p>
          <a:p>
            <a:pPr defTabSz="457200">
              <a:defRPr sz="1200">
                <a:solidFill>
                  <a:srgbClr val="F2F4F8"/>
                </a:solidFill>
                <a:latin typeface="Avenir Black"/>
                <a:ea typeface="Avenir Black"/>
                <a:cs typeface="Avenir Black"/>
                <a:sym typeface="Avenir Black"/>
              </a:defRPr>
            </a:pPr>
          </a:p>
          <a:p>
            <a:pPr>
              <a:defRPr sz="1200">
                <a:solidFill>
                  <a:srgbClr val="FFFFFF"/>
                </a:solidFill>
                <a:latin typeface="Avenir Light"/>
                <a:ea typeface="Avenir Light"/>
                <a:cs typeface="Avenir Light"/>
                <a:sym typeface="Avenir Light"/>
              </a:defRPr>
            </a:pPr>
            <a:r>
              <a:t>On April 15, at least 7 people were killed, and 1 minor is missing following an armed attack by suspected Boko Haram militants in Hong, Adamawa. The incident occurred in the Banga and Larh communities. The suspects reportedly used explosive devices and destroyed vehicles.</a:t>
            </a:r>
          </a:p>
          <a:p>
            <a:pPr>
              <a:defRPr sz="1200">
                <a:solidFill>
                  <a:srgbClr val="FFFFFF"/>
                </a:solidFill>
                <a:latin typeface="Avenir Light"/>
                <a:ea typeface="Avenir Light"/>
                <a:cs typeface="Avenir Light"/>
                <a:sym typeface="Avenir Light"/>
              </a:defRPr>
            </a:pPr>
          </a:p>
          <a:p>
            <a:pPr marL="130342" indent="-130342" defTabSz="12700">
              <a:buSzPct val="100000"/>
              <a:buChar char="•"/>
              <a:tabLst>
                <a:tab pos="63500" algn="r"/>
                <a:tab pos="165100" algn="l"/>
              </a:tabLst>
              <a:defRPr sz="1200">
                <a:solidFill>
                  <a:srgbClr val="FFFFFF"/>
                </a:solidFill>
                <a:latin typeface="Avenir Light"/>
                <a:ea typeface="Avenir Light"/>
                <a:cs typeface="Avenir Light"/>
                <a:sym typeface="Avenir Light"/>
              </a:defRPr>
            </a:pPr>
            <a:r>
              <a:t>	Avoid travel to Hong and nearby rural communities in Adamawa State until security conditions improve.</a:t>
            </a:r>
          </a:p>
          <a:p>
            <a:pPr marL="130342" indent="-130342" defTabSz="12700">
              <a:buSzPct val="100000"/>
              <a:buChar char="•"/>
              <a:tabLst>
                <a:tab pos="63500" algn="r"/>
                <a:tab pos="165100" algn="l"/>
              </a:tabLst>
              <a:defRPr sz="1200">
                <a:solidFill>
                  <a:srgbClr val="FFFFFF"/>
                </a:solidFill>
                <a:latin typeface="Avenir Light"/>
                <a:ea typeface="Avenir Light"/>
                <a:cs typeface="Avenir Light"/>
                <a:sym typeface="Avenir Light"/>
              </a:defRPr>
            </a:pPr>
            <a:r>
              <a:t>If travel is essential, maintain a low profile, avoid public gatherings, and coordinate with local authorities or security personnel.</a:t>
            </a:r>
          </a:p>
          <a:p>
            <a:pPr marL="130342" indent="-130342" defTabSz="12700">
              <a:buSzPct val="100000"/>
              <a:buChar char="•"/>
              <a:tabLst>
                <a:tab pos="63500" algn="r"/>
                <a:tab pos="165100" algn="l"/>
              </a:tabLst>
              <a:defRPr sz="1200">
                <a:solidFill>
                  <a:srgbClr val="FFFFFF"/>
                </a:solidFill>
                <a:latin typeface="Avenir Light"/>
                <a:ea typeface="Avenir Light"/>
                <a:cs typeface="Avenir Light"/>
                <a:sym typeface="Avenir Light"/>
              </a:defRPr>
            </a:pPr>
            <a:r>
              <a:t>Monitor official government advisories and trusted local sources for updates.</a:t>
            </a:r>
          </a:p>
          <a:p>
            <a:pPr marL="130342" indent="-130342" defTabSz="12700">
              <a:buSzPct val="100000"/>
              <a:buChar char="•"/>
              <a:tabLst>
                <a:tab pos="63500" algn="r"/>
                <a:tab pos="165100" algn="l"/>
              </a:tabLst>
              <a:defRPr sz="1200">
                <a:solidFill>
                  <a:srgbClr val="FFFFFF"/>
                </a:solidFill>
                <a:latin typeface="Avenir Light"/>
                <a:ea typeface="Avenir Light"/>
                <a:cs typeface="Avenir Light"/>
                <a:sym typeface="Avenir Light"/>
              </a:defRPr>
            </a:pPr>
            <a:r>
              <a:t>Ensure emergency plans are in place, including secure accommodation and reliable communication methods.</a:t>
            </a:r>
          </a:p>
        </p:txBody>
      </p:sp>
      <p:sp>
        <p:nvSpPr>
          <p:cNvPr id="300" name="Freeform 9"/>
          <p:cNvSpPr/>
          <p:nvPr/>
        </p:nvSpPr>
        <p:spPr>
          <a:xfrm>
            <a:off x="727737" y="3077237"/>
            <a:ext cx="2646724" cy="940239"/>
          </a:xfrm>
          <a:prstGeom prst="rect">
            <a:avLst/>
          </a:prstGeom>
          <a:solidFill>
            <a:srgbClr val="014D80"/>
          </a:solidFill>
          <a:ln w="12700">
            <a:miter lim="400000"/>
          </a:ln>
          <a:extLst>
            <a:ext uri="{C572A759-6A51-4108-AA02-DFA0A04FC94B}">
              <ma14:wrappingTextBoxFlag xmlns:ma14="http://schemas.microsoft.com/office/mac/drawingml/2011/main" val="1"/>
            </a:ext>
          </a:extLst>
        </p:spPr>
        <p:txBody>
          <a:bodyPr lIns="45719" rIns="45719" anchor="ctr"/>
          <a:lstStyle>
            <a:lvl1pPr algn="ctr">
              <a:defRPr>
                <a:solidFill>
                  <a:srgbClr val="FFFFFF"/>
                </a:solidFill>
              </a:defRPr>
            </a:lvl1pPr>
          </a:lstStyle>
          <a:p>
            <a:pPr/>
            <a:r>
              <a:t>Description</a:t>
            </a:r>
          </a:p>
        </p:txBody>
      </p:sp>
      <p:sp>
        <p:nvSpPr>
          <p:cNvPr id="301" name="Freeform 9"/>
          <p:cNvSpPr/>
          <p:nvPr/>
        </p:nvSpPr>
        <p:spPr>
          <a:xfrm>
            <a:off x="727737" y="3863860"/>
            <a:ext cx="2646724" cy="2154587"/>
          </a:xfrm>
          <a:prstGeom prst="rect">
            <a:avLst/>
          </a:prstGeom>
          <a:solidFill>
            <a:srgbClr val="014D80"/>
          </a:solidFill>
          <a:ln w="12700">
            <a:miter lim="400000"/>
          </a:ln>
          <a:extLst>
            <a:ext uri="{C572A759-6A51-4108-AA02-DFA0A04FC94B}">
              <ma14:wrappingTextBoxFlag xmlns:ma14="http://schemas.microsoft.com/office/mac/drawingml/2011/main" val="1"/>
            </a:ext>
          </a:extLst>
        </p:spPr>
        <p:txBody>
          <a:bodyPr lIns="45719" rIns="45719" anchor="ctr"/>
          <a:lstStyle/>
          <a:p>
            <a:pPr algn="ctr">
              <a:defRPr>
                <a:solidFill>
                  <a:srgbClr val="FFFFFF"/>
                </a:solidFill>
              </a:defRPr>
            </a:pPr>
            <a:r>
              <a:t>Recommended </a:t>
            </a:r>
          </a:p>
          <a:p>
            <a:pPr algn="ctr">
              <a:defRPr>
                <a:solidFill>
                  <a:srgbClr val="FFFFFF"/>
                </a:solidFill>
              </a:defRPr>
            </a:pPr>
            <a:r>
              <a:t>Actions</a:t>
            </a:r>
          </a:p>
        </p:txBody>
      </p:sp>
      <p:pic>
        <p:nvPicPr>
          <p:cNvPr id="302" name="analyst_logo.png" descr="analyst_logo.png"/>
          <p:cNvPicPr>
            <a:picLocks noChangeAspect="1"/>
          </p:cNvPicPr>
          <p:nvPr/>
        </p:nvPicPr>
        <p:blipFill>
          <a:blip r:embed="rId11">
            <a:extLst/>
          </a:blip>
          <a:stretch>
            <a:fillRect/>
          </a:stretch>
        </p:blipFill>
        <p:spPr>
          <a:xfrm>
            <a:off x="423632" y="339306"/>
            <a:ext cx="2444073" cy="67043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Freeform 4"/>
          <p:cNvSpPr/>
          <p:nvPr/>
        </p:nvSpPr>
        <p:spPr>
          <a:xfrm>
            <a:off x="3698328" y="433373"/>
            <a:ext cx="2975417" cy="629031"/>
          </a:xfrm>
          <a:prstGeom prst="rect">
            <a:avLst/>
          </a:prstGeom>
          <a:blipFill>
            <a:blip r:embed="rId2"/>
            <a:stretch>
              <a:fillRect/>
            </a:stretch>
          </a:blipFill>
          <a:ln w="12700">
            <a:miter lim="400000"/>
          </a:ln>
        </p:spPr>
        <p:txBody>
          <a:bodyPr lIns="45719" rIns="45719"/>
          <a:lstStyle/>
          <a:p>
            <a:pPr/>
          </a:p>
        </p:txBody>
      </p:sp>
      <p:sp>
        <p:nvSpPr>
          <p:cNvPr id="305" name="Freeform 6"/>
          <p:cNvSpPr/>
          <p:nvPr/>
        </p:nvSpPr>
        <p:spPr>
          <a:xfrm>
            <a:off x="68717" y="6732806"/>
            <a:ext cx="1227194" cy="384961"/>
          </a:xfrm>
          <a:prstGeom prst="rect">
            <a:avLst/>
          </a:prstGeom>
          <a:blipFill>
            <a:blip r:embed="rId3"/>
            <a:stretch>
              <a:fillRect/>
            </a:stretch>
          </a:blipFill>
          <a:ln w="12700">
            <a:miter lim="400000"/>
          </a:ln>
        </p:spPr>
        <p:txBody>
          <a:bodyPr lIns="45719" rIns="45719"/>
          <a:lstStyle/>
          <a:p>
            <a:pPr/>
          </a:p>
        </p:txBody>
      </p:sp>
      <p:sp>
        <p:nvSpPr>
          <p:cNvPr id="306" name="Freeform 9"/>
          <p:cNvSpPr/>
          <p:nvPr/>
        </p:nvSpPr>
        <p:spPr>
          <a:xfrm>
            <a:off x="727737" y="2324255"/>
            <a:ext cx="2646724" cy="754911"/>
          </a:xfrm>
          <a:prstGeom prst="rect">
            <a:avLst/>
          </a:prstGeom>
          <a:solidFill>
            <a:srgbClr val="014D80"/>
          </a:solidFill>
          <a:ln w="12700">
            <a:miter lim="400000"/>
          </a:ln>
          <a:extLst>
            <a:ext uri="{C572A759-6A51-4108-AA02-DFA0A04FC94B}">
              <ma14:wrappingTextBoxFlag xmlns:ma14="http://schemas.microsoft.com/office/mac/drawingml/2011/main" val="1"/>
            </a:ext>
          </a:extLst>
        </p:spPr>
        <p:txBody>
          <a:bodyPr lIns="45719" rIns="45719" anchor="ctr"/>
          <a:lstStyle>
            <a:lvl1pPr algn="ctr">
              <a:defRPr>
                <a:solidFill>
                  <a:srgbClr val="FFFFFF"/>
                </a:solidFill>
              </a:defRPr>
            </a:lvl1pPr>
          </a:lstStyle>
          <a:p>
            <a:pPr/>
            <a:r>
              <a:t>Title</a:t>
            </a:r>
          </a:p>
        </p:txBody>
      </p:sp>
      <p:grpSp>
        <p:nvGrpSpPr>
          <p:cNvPr id="316" name="Group 16"/>
          <p:cNvGrpSpPr/>
          <p:nvPr/>
        </p:nvGrpSpPr>
        <p:grpSpPr>
          <a:xfrm>
            <a:off x="0" y="6569225"/>
            <a:ext cx="9762574" cy="754911"/>
            <a:chOff x="0" y="0"/>
            <a:chExt cx="9762573" cy="754910"/>
          </a:xfrm>
        </p:grpSpPr>
        <p:sp>
          <p:nvSpPr>
            <p:cNvPr id="307" name="Freeform 18"/>
            <p:cNvSpPr/>
            <p:nvPr/>
          </p:nvSpPr>
          <p:spPr>
            <a:xfrm>
              <a:off x="0" y="-1"/>
              <a:ext cx="9762574"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308" name="Freeform 20"/>
            <p:cNvSpPr/>
            <p:nvPr/>
          </p:nvSpPr>
          <p:spPr>
            <a:xfrm>
              <a:off x="68780" y="229223"/>
              <a:ext cx="1228325" cy="342226"/>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09" name="Freeform 21"/>
            <p:cNvSpPr/>
            <p:nvPr/>
          </p:nvSpPr>
          <p:spPr>
            <a:xfrm>
              <a:off x="7954223" y="155185"/>
              <a:ext cx="1603042" cy="476990"/>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10" name="Freeform 23"/>
            <p:cNvSpPr/>
            <p:nvPr/>
          </p:nvSpPr>
          <p:spPr>
            <a:xfrm>
              <a:off x="1312366" y="-1"/>
              <a:ext cx="6596570"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311" name="Freeform 25"/>
            <p:cNvSpPr/>
            <p:nvPr/>
          </p:nvSpPr>
          <p:spPr>
            <a:xfrm>
              <a:off x="7119201" y="0"/>
              <a:ext cx="798716" cy="709148"/>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12" name="Freeform 26"/>
            <p:cNvSpPr/>
            <p:nvPr/>
          </p:nvSpPr>
          <p:spPr>
            <a:xfrm>
              <a:off x="1328033" y="93198"/>
              <a:ext cx="1036247" cy="568514"/>
            </a:xfrm>
            <a:prstGeom prst="rect">
              <a:avLst/>
            </a:pr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13" name="Freeform 27"/>
            <p:cNvSpPr/>
            <p:nvPr/>
          </p:nvSpPr>
          <p:spPr>
            <a:xfrm>
              <a:off x="2364279" y="229223"/>
              <a:ext cx="2013169" cy="379483"/>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14" name="Freeform 28"/>
            <p:cNvSpPr/>
            <p:nvPr/>
          </p:nvSpPr>
          <p:spPr>
            <a:xfrm>
              <a:off x="4434650" y="52480"/>
              <a:ext cx="1192915" cy="65666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15" name="Freeform 29"/>
            <p:cNvSpPr/>
            <p:nvPr/>
          </p:nvSpPr>
          <p:spPr>
            <a:xfrm>
              <a:off x="5656165" y="212081"/>
              <a:ext cx="1411944" cy="359368"/>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grpSp>
      <p:sp>
        <p:nvSpPr>
          <p:cNvPr id="317" name="Freeform 48"/>
          <p:cNvSpPr/>
          <p:nvPr/>
        </p:nvSpPr>
        <p:spPr>
          <a:xfrm>
            <a:off x="8525330" y="2091059"/>
            <a:ext cx="493405" cy="493405"/>
          </a:xfrm>
          <a:prstGeom prst="rect">
            <a:avLst/>
          </a:prstGeom>
          <a:blipFill>
            <a:blip r:embed="rId10"/>
            <a:stretch>
              <a:fillRect/>
            </a:stretch>
          </a:blipFill>
          <a:ln w="12700">
            <a:miter lim="400000"/>
          </a:ln>
        </p:spPr>
        <p:txBody>
          <a:bodyPr lIns="45719" rIns="45719"/>
          <a:lstStyle/>
          <a:p>
            <a:pPr/>
          </a:p>
        </p:txBody>
      </p:sp>
      <p:sp>
        <p:nvSpPr>
          <p:cNvPr id="318" name="TextBox 49"/>
          <p:cNvSpPr txBox="1"/>
          <p:nvPr/>
        </p:nvSpPr>
        <p:spPr>
          <a:xfrm>
            <a:off x="712782" y="1669538"/>
            <a:ext cx="8146024" cy="34782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600"/>
              </a:lnSpc>
              <a:defRPr>
                <a:solidFill>
                  <a:srgbClr val="1F4C7C"/>
                </a:solidFill>
                <a:latin typeface="Avenir Heavy"/>
                <a:ea typeface="Avenir Heavy"/>
                <a:cs typeface="Avenir Heavy"/>
                <a:sym typeface="Avenir Heavy"/>
              </a:defRPr>
            </a:lvl1pPr>
          </a:lstStyle>
          <a:p>
            <a:pPr/>
            <a:r>
              <a:t>SITREP examples (2/2)</a:t>
            </a:r>
          </a:p>
        </p:txBody>
      </p:sp>
      <p:sp>
        <p:nvSpPr>
          <p:cNvPr id="319" name="Freeform 9"/>
          <p:cNvSpPr/>
          <p:nvPr/>
        </p:nvSpPr>
        <p:spPr>
          <a:xfrm>
            <a:off x="3375090" y="2324255"/>
            <a:ext cx="5650773" cy="3694192"/>
          </a:xfrm>
          <a:prstGeom prst="rect">
            <a:avLst/>
          </a:prstGeom>
          <a:solidFill>
            <a:srgbClr val="014D80"/>
          </a:solidFill>
          <a:ln w="12700">
            <a:miter lim="400000"/>
          </a:ln>
          <a:extLst>
            <a:ext uri="{C572A759-6A51-4108-AA02-DFA0A04FC94B}">
              <ma14:wrappingTextBoxFlag xmlns:ma14="http://schemas.microsoft.com/office/mac/drawingml/2011/main" val="1"/>
            </a:ext>
          </a:extLst>
        </p:spPr>
        <p:txBody>
          <a:bodyPr lIns="45719" rIns="45719" anchor="ctr"/>
          <a:lstStyle/>
          <a:p>
            <a:pPr defTabSz="457200">
              <a:defRPr sz="1200">
                <a:solidFill>
                  <a:srgbClr val="F2F4F8"/>
                </a:solidFill>
                <a:latin typeface="Avenir Black"/>
                <a:ea typeface="Avenir Black"/>
                <a:cs typeface="Avenir Black"/>
                <a:sym typeface="Avenir Black"/>
              </a:defRPr>
            </a:pPr>
            <a:r>
              <a:t>United States | Protest against Elon Musk and Donald Trump to be held in Woodstock, Virginia on April 19</a:t>
            </a:r>
          </a:p>
          <a:p>
            <a:pPr defTabSz="457200">
              <a:defRPr sz="1200">
                <a:solidFill>
                  <a:srgbClr val="F2F4F8"/>
                </a:solidFill>
                <a:latin typeface="Avenir Black"/>
                <a:ea typeface="Avenir Black"/>
                <a:cs typeface="Avenir Black"/>
                <a:sym typeface="Avenir Black"/>
              </a:defRPr>
            </a:pPr>
          </a:p>
          <a:p>
            <a:pPr>
              <a:defRPr sz="1200">
                <a:solidFill>
                  <a:srgbClr val="FFFFFF"/>
                </a:solidFill>
                <a:latin typeface="Avenir Light"/>
                <a:ea typeface="Avenir Light"/>
                <a:cs typeface="Avenir Light"/>
                <a:sym typeface="Avenir Light"/>
              </a:defRPr>
            </a:pPr>
            <a:r>
              <a:t>On April 19, a protest against Elon Musk and Donald Trump will be held in Woodstock, Virginia. The protest will be held at the I-81 overpass at exit 283, 443 W. Reservoir Road, from 11:00 am to 1:00 pm.</a:t>
            </a:r>
          </a:p>
          <a:p>
            <a:pPr>
              <a:defRPr sz="1200">
                <a:solidFill>
                  <a:srgbClr val="FFFFFF"/>
                </a:solidFill>
                <a:latin typeface="Avenir Light"/>
                <a:ea typeface="Avenir Light"/>
                <a:cs typeface="Avenir Light"/>
                <a:sym typeface="Avenir Light"/>
              </a:defRPr>
            </a:pPr>
          </a:p>
          <a:p>
            <a:pPr marL="130342" indent="-130342" defTabSz="12700">
              <a:buSzPct val="100000"/>
              <a:buChar char="•"/>
              <a:tabLst>
                <a:tab pos="63500" algn="r"/>
                <a:tab pos="165100" algn="l"/>
              </a:tabLst>
              <a:defRPr sz="1300">
                <a:solidFill>
                  <a:srgbClr val="FFFFFF"/>
                </a:solidFill>
                <a:latin typeface="Avenir Light"/>
                <a:ea typeface="Avenir Light"/>
                <a:cs typeface="Avenir Light"/>
                <a:sym typeface="Avenir Light"/>
              </a:defRPr>
            </a:pPr>
            <a:r>
              <a:t>Avoid Exit 283: Expect traffic congestion and possible delays near the I-81 overpass during the protest hours. </a:t>
            </a:r>
          </a:p>
          <a:p>
            <a:pPr marL="130342" indent="-130342" defTabSz="12700">
              <a:buSzPct val="100000"/>
              <a:buChar char="•"/>
              <a:tabLst>
                <a:tab pos="63500" algn="r"/>
                <a:tab pos="165100" algn="l"/>
              </a:tabLst>
              <a:defRPr sz="1300">
                <a:solidFill>
                  <a:srgbClr val="FFFFFF"/>
                </a:solidFill>
                <a:latin typeface="Avenir Light"/>
                <a:ea typeface="Avenir Light"/>
                <a:cs typeface="Avenir Light"/>
                <a:sym typeface="Avenir Light"/>
              </a:defRPr>
            </a:pPr>
            <a:r>
              <a:t>Consider Alternative Routes: Use nearby exits such as 279 (Edinburg) or 289 (Toms Brook) to bypass the protest area. </a:t>
            </a:r>
          </a:p>
          <a:p>
            <a:pPr marL="130342" indent="-130342" defTabSz="12700">
              <a:buSzPct val="100000"/>
              <a:buChar char="•"/>
              <a:tabLst>
                <a:tab pos="63500" algn="r"/>
                <a:tab pos="165100" algn="l"/>
              </a:tabLst>
              <a:defRPr sz="1300">
                <a:solidFill>
                  <a:srgbClr val="FFFFFF"/>
                </a:solidFill>
                <a:latin typeface="Avenir Light"/>
                <a:ea typeface="Avenir Light"/>
                <a:cs typeface="Avenir Light"/>
                <a:sym typeface="Avenir Light"/>
              </a:defRPr>
            </a:pPr>
            <a:r>
              <a:t>Plan Ahead: If you must travel through Woodstock during the protest, allow extra time for potential delays. </a:t>
            </a:r>
          </a:p>
          <a:p>
            <a:pPr marL="130342" indent="-130342" defTabSz="12700">
              <a:buSzPct val="100000"/>
              <a:buChar char="•"/>
              <a:tabLst>
                <a:tab pos="63500" algn="r"/>
                <a:tab pos="165100" algn="l"/>
              </a:tabLst>
              <a:defRPr sz="1300">
                <a:solidFill>
                  <a:srgbClr val="FFFFFF"/>
                </a:solidFill>
                <a:latin typeface="Avenir Light"/>
                <a:ea typeface="Avenir Light"/>
                <a:cs typeface="Avenir Light"/>
                <a:sym typeface="Avenir Light"/>
              </a:defRPr>
            </a:pPr>
            <a:r>
              <a:t>Stay Informed: Monitor local traffic updates  Through Virginia 511 or local news outlets for real-time information.</a:t>
            </a:r>
          </a:p>
        </p:txBody>
      </p:sp>
      <p:sp>
        <p:nvSpPr>
          <p:cNvPr id="320" name="Freeform 9"/>
          <p:cNvSpPr/>
          <p:nvPr/>
        </p:nvSpPr>
        <p:spPr>
          <a:xfrm>
            <a:off x="727737" y="3077237"/>
            <a:ext cx="2646724" cy="940239"/>
          </a:xfrm>
          <a:prstGeom prst="rect">
            <a:avLst/>
          </a:prstGeom>
          <a:solidFill>
            <a:srgbClr val="014D80"/>
          </a:solidFill>
          <a:ln w="12700">
            <a:miter lim="400000"/>
          </a:ln>
          <a:extLst>
            <a:ext uri="{C572A759-6A51-4108-AA02-DFA0A04FC94B}">
              <ma14:wrappingTextBoxFlag xmlns:ma14="http://schemas.microsoft.com/office/mac/drawingml/2011/main" val="1"/>
            </a:ext>
          </a:extLst>
        </p:spPr>
        <p:txBody>
          <a:bodyPr lIns="45719" rIns="45719" anchor="ctr"/>
          <a:lstStyle>
            <a:lvl1pPr algn="ctr">
              <a:defRPr>
                <a:solidFill>
                  <a:srgbClr val="FFFFFF"/>
                </a:solidFill>
              </a:defRPr>
            </a:lvl1pPr>
          </a:lstStyle>
          <a:p>
            <a:pPr/>
            <a:r>
              <a:t>Description</a:t>
            </a:r>
          </a:p>
        </p:txBody>
      </p:sp>
      <p:sp>
        <p:nvSpPr>
          <p:cNvPr id="321" name="Freeform 9"/>
          <p:cNvSpPr/>
          <p:nvPr/>
        </p:nvSpPr>
        <p:spPr>
          <a:xfrm>
            <a:off x="727737" y="3863860"/>
            <a:ext cx="2646724" cy="2154587"/>
          </a:xfrm>
          <a:prstGeom prst="rect">
            <a:avLst/>
          </a:prstGeom>
          <a:solidFill>
            <a:srgbClr val="014D80"/>
          </a:solidFill>
          <a:ln w="12700">
            <a:miter lim="400000"/>
          </a:ln>
          <a:extLst>
            <a:ext uri="{C572A759-6A51-4108-AA02-DFA0A04FC94B}">
              <ma14:wrappingTextBoxFlag xmlns:ma14="http://schemas.microsoft.com/office/mac/drawingml/2011/main" val="1"/>
            </a:ext>
          </a:extLst>
        </p:spPr>
        <p:txBody>
          <a:bodyPr lIns="45719" rIns="45719" anchor="ctr"/>
          <a:lstStyle/>
          <a:p>
            <a:pPr algn="ctr">
              <a:defRPr>
                <a:solidFill>
                  <a:srgbClr val="FFFFFF"/>
                </a:solidFill>
              </a:defRPr>
            </a:pPr>
            <a:r>
              <a:t>Recommended </a:t>
            </a:r>
          </a:p>
          <a:p>
            <a:pPr algn="ctr">
              <a:defRPr>
                <a:solidFill>
                  <a:srgbClr val="FFFFFF"/>
                </a:solidFill>
              </a:defRPr>
            </a:pPr>
            <a:r>
              <a:t>Actions</a:t>
            </a:r>
          </a:p>
        </p:txBody>
      </p:sp>
      <p:pic>
        <p:nvPicPr>
          <p:cNvPr id="322" name="analyst_logo.png" descr="analyst_logo.png"/>
          <p:cNvPicPr>
            <a:picLocks noChangeAspect="1"/>
          </p:cNvPicPr>
          <p:nvPr/>
        </p:nvPicPr>
        <p:blipFill>
          <a:blip r:embed="rId11">
            <a:extLst/>
          </a:blip>
          <a:stretch>
            <a:fillRect/>
          </a:stretch>
        </p:blipFill>
        <p:spPr>
          <a:xfrm>
            <a:off x="423632" y="339306"/>
            <a:ext cx="2444073" cy="67043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Freeform 2"/>
          <p:cNvSpPr/>
          <p:nvPr/>
        </p:nvSpPr>
        <p:spPr>
          <a:xfrm>
            <a:off x="0" y="0"/>
            <a:ext cx="9753600" cy="7315200"/>
          </a:xfrm>
          <a:prstGeom prst="rect">
            <a:avLst/>
          </a:prstGeom>
          <a:blipFill>
            <a:blip r:embed="rId2"/>
            <a:stretch>
              <a:fillRect/>
            </a:stretch>
          </a:blipFill>
          <a:ln w="12700">
            <a:miter lim="400000"/>
          </a:ln>
        </p:spPr>
        <p:txBody>
          <a:bodyPr lIns="45719" rIns="45719"/>
          <a:lstStyle/>
          <a:p>
            <a:pPr/>
          </a:p>
        </p:txBody>
      </p:sp>
      <p:sp>
        <p:nvSpPr>
          <p:cNvPr id="325" name="Freeform 3"/>
          <p:cNvSpPr/>
          <p:nvPr/>
        </p:nvSpPr>
        <p:spPr>
          <a:xfrm flipH="1" rot="10800000">
            <a:off x="7146474" y="33860"/>
            <a:ext cx="2607126" cy="2124806"/>
          </a:xfrm>
          <a:prstGeom prst="rect">
            <a:avLst/>
          </a:prstGeom>
          <a:blipFill>
            <a:blip r:embed="rId3"/>
            <a:stretch>
              <a:fillRect/>
            </a:stretch>
          </a:blipFill>
          <a:ln w="12700">
            <a:miter lim="400000"/>
          </a:ln>
        </p:spPr>
        <p:txBody>
          <a:bodyPr lIns="45719" rIns="45719"/>
          <a:lstStyle/>
          <a:p>
            <a:pPr/>
          </a:p>
        </p:txBody>
      </p:sp>
      <p:sp>
        <p:nvSpPr>
          <p:cNvPr id="326" name="Freeform 7"/>
          <p:cNvSpPr/>
          <p:nvPr/>
        </p:nvSpPr>
        <p:spPr>
          <a:xfrm>
            <a:off x="3574419" y="359949"/>
            <a:ext cx="2975417" cy="629033"/>
          </a:xfrm>
          <a:prstGeom prst="rect">
            <a:avLst/>
          </a:prstGeom>
          <a:blipFill>
            <a:blip r:embed="rId4"/>
            <a:stretch>
              <a:fillRect/>
            </a:stretch>
          </a:blipFill>
          <a:ln w="12700">
            <a:miter lim="400000"/>
          </a:ln>
        </p:spPr>
        <p:txBody>
          <a:bodyPr lIns="45719" rIns="45719"/>
          <a:lstStyle/>
          <a:p>
            <a:pPr/>
          </a:p>
        </p:txBody>
      </p:sp>
      <p:sp>
        <p:nvSpPr>
          <p:cNvPr id="327" name="TextBox 9"/>
          <p:cNvSpPr txBox="1"/>
          <p:nvPr/>
        </p:nvSpPr>
        <p:spPr>
          <a:xfrm>
            <a:off x="1777633" y="2516966"/>
            <a:ext cx="5610264" cy="24828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355600">
              <a:defRPr b="1" sz="1700">
                <a:solidFill>
                  <a:srgbClr val="293D76"/>
                </a:solidFill>
                <a:latin typeface="Helvetica Neue"/>
                <a:ea typeface="Helvetica Neue"/>
                <a:cs typeface="Helvetica Neue"/>
                <a:sym typeface="Helvetica Neue"/>
              </a:defRPr>
            </a:pPr>
            <a:r>
              <a:rPr b="0">
                <a:latin typeface="Avenir Heavy"/>
                <a:ea typeface="Avenir Heavy"/>
                <a:cs typeface="Avenir Heavy"/>
                <a:sym typeface="Avenir Heavy"/>
              </a:rPr>
              <a:t>Common Pitfalls in SITREP Writing</a:t>
            </a:r>
            <a:endParaRPr b="0" cap="all">
              <a:latin typeface="Avenir Heavy"/>
              <a:ea typeface="Avenir Heavy"/>
              <a:cs typeface="Avenir Heavy"/>
              <a:sym typeface="Avenir Heavy"/>
            </a:endParaRPr>
          </a:p>
          <a:p>
            <a:pPr defTabSz="355600">
              <a:defRPr b="1" sz="1700">
                <a:solidFill>
                  <a:srgbClr val="293D76"/>
                </a:solidFill>
                <a:latin typeface="Helvetica Neue"/>
                <a:ea typeface="Helvetica Neue"/>
                <a:cs typeface="Helvetica Neue"/>
                <a:sym typeface="Helvetica Neue"/>
              </a:defRPr>
            </a:pPr>
            <a:endParaRPr b="0" cap="all">
              <a:latin typeface="Avenir Heavy"/>
              <a:ea typeface="Avenir Heavy"/>
              <a:cs typeface="Avenir Heavy"/>
              <a:sym typeface="Avenir Heavy"/>
            </a:endParaRPr>
          </a:p>
          <a:p>
            <a:pPr defTabSz="355600">
              <a:defRPr b="1" sz="1700">
                <a:solidFill>
                  <a:srgbClr val="293D76"/>
                </a:solidFill>
                <a:latin typeface="Helvetica Neue"/>
                <a:ea typeface="Helvetica Neue"/>
                <a:cs typeface="Helvetica Neue"/>
                <a:sym typeface="Helvetica Neue"/>
              </a:defRPr>
            </a:pPr>
            <a:endParaRPr b="0" cap="all">
              <a:latin typeface="Avenir Heavy"/>
              <a:ea typeface="Avenir Heavy"/>
              <a:cs typeface="Avenir Heavy"/>
              <a:sym typeface="Avenir Heavy"/>
            </a:endParaRPr>
          </a:p>
          <a:p>
            <a:pPr marL="228600" indent="-228600" defTabSz="355600">
              <a:lnSpc>
                <a:spcPct val="150000"/>
              </a:lnSpc>
              <a:buSzPct val="100000"/>
              <a:buChar char="•"/>
              <a:defRPr b="1" sz="1700">
                <a:solidFill>
                  <a:srgbClr val="293D76"/>
                </a:solidFill>
                <a:latin typeface="Helvetica Neue"/>
                <a:ea typeface="Helvetica Neue"/>
                <a:cs typeface="Helvetica Neue"/>
                <a:sym typeface="Helvetica Neue"/>
              </a:defRPr>
            </a:pPr>
            <a:r>
              <a:rPr b="0">
                <a:latin typeface="Avenir Heavy"/>
                <a:ea typeface="Avenir Heavy"/>
                <a:cs typeface="Avenir Heavy"/>
                <a:sym typeface="Avenir Heavy"/>
              </a:rPr>
              <a:t>Ambiguous language.</a:t>
            </a:r>
            <a:endParaRPr b="0">
              <a:latin typeface="Avenir Heavy"/>
              <a:ea typeface="Avenir Heavy"/>
              <a:cs typeface="Avenir Heavy"/>
              <a:sym typeface="Avenir Heavy"/>
            </a:endParaRPr>
          </a:p>
          <a:p>
            <a:pPr marL="228600" indent="-228600" defTabSz="355600">
              <a:lnSpc>
                <a:spcPct val="150000"/>
              </a:lnSpc>
              <a:buSzPct val="100000"/>
              <a:buChar char="•"/>
              <a:defRPr b="1" sz="1700">
                <a:solidFill>
                  <a:srgbClr val="293D76"/>
                </a:solidFill>
                <a:latin typeface="Helvetica Neue"/>
                <a:ea typeface="Helvetica Neue"/>
                <a:cs typeface="Helvetica Neue"/>
                <a:sym typeface="Helvetica Neue"/>
              </a:defRPr>
            </a:pPr>
            <a:r>
              <a:rPr b="0">
                <a:latin typeface="Avenir Heavy"/>
                <a:ea typeface="Avenir Heavy"/>
                <a:cs typeface="Avenir Heavy"/>
                <a:sym typeface="Avenir Heavy"/>
              </a:rPr>
              <a:t>Excessive jargon or technical terms.</a:t>
            </a:r>
            <a:endParaRPr b="0">
              <a:latin typeface="Avenir Heavy"/>
              <a:ea typeface="Avenir Heavy"/>
              <a:cs typeface="Avenir Heavy"/>
              <a:sym typeface="Avenir Heavy"/>
            </a:endParaRPr>
          </a:p>
          <a:p>
            <a:pPr marL="228600" indent="-228600" defTabSz="355600">
              <a:lnSpc>
                <a:spcPct val="150000"/>
              </a:lnSpc>
              <a:buSzPct val="100000"/>
              <a:buChar char="•"/>
              <a:defRPr b="1" sz="1700">
                <a:solidFill>
                  <a:srgbClr val="293D76"/>
                </a:solidFill>
                <a:latin typeface="Helvetica Neue"/>
                <a:ea typeface="Helvetica Neue"/>
                <a:cs typeface="Helvetica Neue"/>
                <a:sym typeface="Helvetica Neue"/>
              </a:defRPr>
            </a:pPr>
            <a:r>
              <a:rPr b="0">
                <a:latin typeface="Avenir Heavy"/>
                <a:ea typeface="Avenir Heavy"/>
                <a:cs typeface="Avenir Heavy"/>
                <a:sym typeface="Avenir Heavy"/>
              </a:rPr>
              <a:t>Unverified or speculative information.</a:t>
            </a:r>
            <a:endParaRPr b="0">
              <a:latin typeface="Avenir Heavy"/>
              <a:ea typeface="Avenir Heavy"/>
              <a:cs typeface="Avenir Heavy"/>
              <a:sym typeface="Avenir Heavy"/>
            </a:endParaRPr>
          </a:p>
          <a:p>
            <a:pPr marL="228600" indent="-228600" defTabSz="355600">
              <a:lnSpc>
                <a:spcPct val="150000"/>
              </a:lnSpc>
              <a:buSzPct val="100000"/>
              <a:buChar char="•"/>
              <a:defRPr b="1" sz="1700">
                <a:solidFill>
                  <a:srgbClr val="293D76"/>
                </a:solidFill>
                <a:latin typeface="Helvetica Neue"/>
                <a:ea typeface="Helvetica Neue"/>
                <a:cs typeface="Helvetica Neue"/>
                <a:sym typeface="Helvetica Neue"/>
              </a:defRPr>
            </a:pPr>
            <a:r>
              <a:rPr b="0">
                <a:latin typeface="Avenir Heavy"/>
                <a:ea typeface="Avenir Heavy"/>
                <a:cs typeface="Avenir Heavy"/>
                <a:sym typeface="Avenir Heavy"/>
              </a:rPr>
              <a:t>Not providing the information on time.</a:t>
            </a:r>
          </a:p>
        </p:txBody>
      </p:sp>
      <p:grpSp>
        <p:nvGrpSpPr>
          <p:cNvPr id="337" name="Group 11"/>
          <p:cNvGrpSpPr/>
          <p:nvPr/>
        </p:nvGrpSpPr>
        <p:grpSpPr>
          <a:xfrm>
            <a:off x="0" y="6569225"/>
            <a:ext cx="9762574" cy="754911"/>
            <a:chOff x="0" y="0"/>
            <a:chExt cx="9762573" cy="754910"/>
          </a:xfrm>
        </p:grpSpPr>
        <p:sp>
          <p:nvSpPr>
            <p:cNvPr id="328" name="Freeform 13"/>
            <p:cNvSpPr/>
            <p:nvPr/>
          </p:nvSpPr>
          <p:spPr>
            <a:xfrm>
              <a:off x="0" y="-1"/>
              <a:ext cx="9762574"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329" name="Freeform 15"/>
            <p:cNvSpPr/>
            <p:nvPr/>
          </p:nvSpPr>
          <p:spPr>
            <a:xfrm>
              <a:off x="68780" y="229223"/>
              <a:ext cx="1228325"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30" name="Freeform 16"/>
            <p:cNvSpPr/>
            <p:nvPr/>
          </p:nvSpPr>
          <p:spPr>
            <a:xfrm>
              <a:off x="7954223" y="155185"/>
              <a:ext cx="1603042" cy="476990"/>
            </a:xfrm>
            <a:prstGeom prst="rect">
              <a:avLst/>
            </a:pr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31" name="Freeform 18"/>
            <p:cNvSpPr/>
            <p:nvPr/>
          </p:nvSpPr>
          <p:spPr>
            <a:xfrm>
              <a:off x="1312366" y="-1"/>
              <a:ext cx="6596570"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332" name="Freeform 20"/>
            <p:cNvSpPr/>
            <p:nvPr/>
          </p:nvSpPr>
          <p:spPr>
            <a:xfrm>
              <a:off x="7119201" y="0"/>
              <a:ext cx="798716" cy="709148"/>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33" name="Freeform 21"/>
            <p:cNvSpPr/>
            <p:nvPr/>
          </p:nvSpPr>
          <p:spPr>
            <a:xfrm>
              <a:off x="1328033" y="93198"/>
              <a:ext cx="1036247" cy="568514"/>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34" name="Freeform 22"/>
            <p:cNvSpPr/>
            <p:nvPr/>
          </p:nvSpPr>
          <p:spPr>
            <a:xfrm>
              <a:off x="2364279" y="229223"/>
              <a:ext cx="2013169" cy="379483"/>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35" name="Freeform 23"/>
            <p:cNvSpPr/>
            <p:nvPr/>
          </p:nvSpPr>
          <p:spPr>
            <a:xfrm>
              <a:off x="4434650" y="52480"/>
              <a:ext cx="1192915" cy="656668"/>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36" name="Freeform 24"/>
            <p:cNvSpPr/>
            <p:nvPr/>
          </p:nvSpPr>
          <p:spPr>
            <a:xfrm>
              <a:off x="5656165" y="212081"/>
              <a:ext cx="1411944" cy="3593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grpSp>
      <p:pic>
        <p:nvPicPr>
          <p:cNvPr id="338" name="analyst_logo.png" descr="analyst_logo.png"/>
          <p:cNvPicPr>
            <a:picLocks noChangeAspect="1"/>
          </p:cNvPicPr>
          <p:nvPr/>
        </p:nvPicPr>
        <p:blipFill>
          <a:blip r:embed="rId12">
            <a:extLst/>
          </a:blip>
          <a:stretch>
            <a:fillRect/>
          </a:stretch>
        </p:blipFill>
        <p:spPr>
          <a:xfrm>
            <a:off x="423632" y="339306"/>
            <a:ext cx="2444073" cy="67043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Freeform 2"/>
          <p:cNvSpPr/>
          <p:nvPr/>
        </p:nvSpPr>
        <p:spPr>
          <a:xfrm>
            <a:off x="0" y="0"/>
            <a:ext cx="9753600" cy="7315200"/>
          </a:xfrm>
          <a:prstGeom prst="rect">
            <a:avLst/>
          </a:prstGeom>
          <a:blipFill>
            <a:blip r:embed="rId2"/>
            <a:stretch>
              <a:fillRect/>
            </a:stretch>
          </a:blipFill>
          <a:ln w="12700">
            <a:miter lim="400000"/>
          </a:ln>
        </p:spPr>
        <p:txBody>
          <a:bodyPr lIns="45719" rIns="45719"/>
          <a:lstStyle/>
          <a:p>
            <a:pPr/>
          </a:p>
        </p:txBody>
      </p:sp>
      <p:sp>
        <p:nvSpPr>
          <p:cNvPr id="341" name="Freeform 3"/>
          <p:cNvSpPr/>
          <p:nvPr/>
        </p:nvSpPr>
        <p:spPr>
          <a:xfrm flipH="1" rot="10800000">
            <a:off x="7146474" y="33860"/>
            <a:ext cx="2607126" cy="2124806"/>
          </a:xfrm>
          <a:prstGeom prst="rect">
            <a:avLst/>
          </a:prstGeom>
          <a:blipFill>
            <a:blip r:embed="rId3"/>
            <a:stretch>
              <a:fillRect/>
            </a:stretch>
          </a:blipFill>
          <a:ln w="12700">
            <a:miter lim="400000"/>
          </a:ln>
        </p:spPr>
        <p:txBody>
          <a:bodyPr lIns="45719" rIns="45719"/>
          <a:lstStyle/>
          <a:p>
            <a:pPr/>
          </a:p>
        </p:txBody>
      </p:sp>
      <p:sp>
        <p:nvSpPr>
          <p:cNvPr id="342" name="Freeform 4"/>
          <p:cNvSpPr/>
          <p:nvPr/>
        </p:nvSpPr>
        <p:spPr>
          <a:xfrm>
            <a:off x="3698328" y="433373"/>
            <a:ext cx="2975417" cy="629031"/>
          </a:xfrm>
          <a:prstGeom prst="rect">
            <a:avLst/>
          </a:prstGeom>
          <a:blipFill>
            <a:blip r:embed="rId4"/>
            <a:stretch>
              <a:fillRect/>
            </a:stretch>
          </a:blipFill>
          <a:ln w="12700">
            <a:miter lim="400000"/>
          </a:ln>
        </p:spPr>
        <p:txBody>
          <a:bodyPr lIns="45719" rIns="45719"/>
          <a:lstStyle/>
          <a:p>
            <a:pPr/>
          </a:p>
        </p:txBody>
      </p:sp>
      <p:sp>
        <p:nvSpPr>
          <p:cNvPr id="343" name="TextBox 6"/>
          <p:cNvSpPr txBox="1"/>
          <p:nvPr/>
        </p:nvSpPr>
        <p:spPr>
          <a:xfrm>
            <a:off x="688414" y="2744053"/>
            <a:ext cx="8376772" cy="153002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5900"/>
              </a:lnSpc>
              <a:defRPr sz="3900">
                <a:solidFill>
                  <a:srgbClr val="233E7A"/>
                </a:solidFill>
                <a:latin typeface="Avenir Heavy"/>
                <a:ea typeface="Avenir Heavy"/>
                <a:cs typeface="Avenir Heavy"/>
                <a:sym typeface="Avenir Heavy"/>
              </a:defRPr>
            </a:pPr>
            <a:r>
              <a:t>THANK YOU FOR YOUR </a:t>
            </a:r>
          </a:p>
          <a:p>
            <a:pPr algn="ctr">
              <a:lnSpc>
                <a:spcPts val="5900"/>
              </a:lnSpc>
              <a:defRPr sz="3900">
                <a:solidFill>
                  <a:srgbClr val="233E7A"/>
                </a:solidFill>
                <a:latin typeface="Avenir Heavy"/>
                <a:ea typeface="Avenir Heavy"/>
                <a:cs typeface="Avenir Heavy"/>
                <a:sym typeface="Avenir Heavy"/>
              </a:defRPr>
            </a:pPr>
            <a:r>
              <a:t>ATTENTION!</a:t>
            </a:r>
          </a:p>
        </p:txBody>
      </p:sp>
      <p:sp>
        <p:nvSpPr>
          <p:cNvPr id="344" name="Freeform 7"/>
          <p:cNvSpPr/>
          <p:nvPr/>
        </p:nvSpPr>
        <p:spPr>
          <a:xfrm>
            <a:off x="68717" y="6798447"/>
            <a:ext cx="1227194" cy="342227"/>
          </a:xfrm>
          <a:prstGeom prst="rect">
            <a:avLst/>
          </a:prstGeom>
          <a:blipFill>
            <a:blip r:embed="rId5"/>
            <a:stretch>
              <a:fillRect/>
            </a:stretch>
          </a:blipFill>
          <a:ln w="12700">
            <a:miter lim="400000"/>
          </a:ln>
        </p:spPr>
        <p:txBody>
          <a:bodyPr lIns="45719" rIns="45719"/>
          <a:lstStyle/>
          <a:p>
            <a:pPr/>
          </a:p>
        </p:txBody>
      </p:sp>
      <p:grpSp>
        <p:nvGrpSpPr>
          <p:cNvPr id="354" name="Group 8"/>
          <p:cNvGrpSpPr/>
          <p:nvPr/>
        </p:nvGrpSpPr>
        <p:grpSpPr>
          <a:xfrm>
            <a:off x="0" y="6569225"/>
            <a:ext cx="9762574" cy="754911"/>
            <a:chOff x="0" y="0"/>
            <a:chExt cx="9762573" cy="754910"/>
          </a:xfrm>
        </p:grpSpPr>
        <p:sp>
          <p:nvSpPr>
            <p:cNvPr id="345" name="Freeform 10"/>
            <p:cNvSpPr/>
            <p:nvPr/>
          </p:nvSpPr>
          <p:spPr>
            <a:xfrm>
              <a:off x="0" y="-1"/>
              <a:ext cx="9762574"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346" name="Freeform 12"/>
            <p:cNvSpPr/>
            <p:nvPr/>
          </p:nvSpPr>
          <p:spPr>
            <a:xfrm>
              <a:off x="68780" y="229223"/>
              <a:ext cx="1228325"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47" name="Freeform 13"/>
            <p:cNvSpPr/>
            <p:nvPr/>
          </p:nvSpPr>
          <p:spPr>
            <a:xfrm>
              <a:off x="7954223" y="155185"/>
              <a:ext cx="1603042" cy="476990"/>
            </a:xfrm>
            <a:prstGeom prst="rect">
              <a:avLst/>
            </a:pr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48" name="Freeform 15"/>
            <p:cNvSpPr/>
            <p:nvPr/>
          </p:nvSpPr>
          <p:spPr>
            <a:xfrm>
              <a:off x="1312366" y="-1"/>
              <a:ext cx="6596570"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349" name="Freeform 17"/>
            <p:cNvSpPr/>
            <p:nvPr/>
          </p:nvSpPr>
          <p:spPr>
            <a:xfrm>
              <a:off x="7119201" y="0"/>
              <a:ext cx="798716" cy="709148"/>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50" name="Freeform 18"/>
            <p:cNvSpPr/>
            <p:nvPr/>
          </p:nvSpPr>
          <p:spPr>
            <a:xfrm>
              <a:off x="1328033" y="93198"/>
              <a:ext cx="1036247" cy="568514"/>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51" name="Freeform 19"/>
            <p:cNvSpPr/>
            <p:nvPr/>
          </p:nvSpPr>
          <p:spPr>
            <a:xfrm>
              <a:off x="2364279" y="229223"/>
              <a:ext cx="2013169" cy="379483"/>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52" name="Freeform 20"/>
            <p:cNvSpPr/>
            <p:nvPr/>
          </p:nvSpPr>
          <p:spPr>
            <a:xfrm>
              <a:off x="4434650" y="52480"/>
              <a:ext cx="1192915" cy="656668"/>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53" name="Freeform 21"/>
            <p:cNvSpPr/>
            <p:nvPr/>
          </p:nvSpPr>
          <p:spPr>
            <a:xfrm>
              <a:off x="5656165" y="212081"/>
              <a:ext cx="1411944" cy="3593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grpSp>
      <p:pic>
        <p:nvPicPr>
          <p:cNvPr id="355" name="analyst_logo.png" descr="analyst_logo.png"/>
          <p:cNvPicPr>
            <a:picLocks noChangeAspect="1"/>
          </p:cNvPicPr>
          <p:nvPr/>
        </p:nvPicPr>
        <p:blipFill>
          <a:blip r:embed="rId12">
            <a:extLst/>
          </a:blip>
          <a:stretch>
            <a:fillRect/>
          </a:stretch>
        </p:blipFill>
        <p:spPr>
          <a:xfrm>
            <a:off x="423632" y="339306"/>
            <a:ext cx="2444073" cy="67043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Freeform 2"/>
          <p:cNvSpPr/>
          <p:nvPr/>
        </p:nvSpPr>
        <p:spPr>
          <a:xfrm>
            <a:off x="0" y="0"/>
            <a:ext cx="9753600" cy="7315200"/>
          </a:xfrm>
          <a:prstGeom prst="rect">
            <a:avLst/>
          </a:prstGeom>
          <a:blipFill>
            <a:blip r:embed="rId2"/>
            <a:stretch>
              <a:fillRect/>
            </a:stretch>
          </a:blipFill>
          <a:ln w="12700">
            <a:miter lim="400000"/>
          </a:ln>
        </p:spPr>
        <p:txBody>
          <a:bodyPr lIns="45719" rIns="45719"/>
          <a:lstStyle/>
          <a:p>
            <a:pPr/>
          </a:p>
        </p:txBody>
      </p:sp>
      <p:sp>
        <p:nvSpPr>
          <p:cNvPr id="116" name="Freeform 3"/>
          <p:cNvSpPr/>
          <p:nvPr/>
        </p:nvSpPr>
        <p:spPr>
          <a:xfrm flipH="1" rot="10800000">
            <a:off x="7146474" y="33860"/>
            <a:ext cx="2607126" cy="2124806"/>
          </a:xfrm>
          <a:prstGeom prst="rect">
            <a:avLst/>
          </a:prstGeom>
          <a:blipFill>
            <a:blip r:embed="rId3"/>
            <a:stretch>
              <a:fillRect/>
            </a:stretch>
          </a:blipFill>
          <a:ln w="12700">
            <a:miter lim="400000"/>
          </a:ln>
        </p:spPr>
        <p:txBody>
          <a:bodyPr lIns="45719" rIns="45719"/>
          <a:lstStyle/>
          <a:p>
            <a:pPr/>
          </a:p>
        </p:txBody>
      </p:sp>
      <p:sp>
        <p:nvSpPr>
          <p:cNvPr id="117" name="Freeform 7"/>
          <p:cNvSpPr/>
          <p:nvPr/>
        </p:nvSpPr>
        <p:spPr>
          <a:xfrm>
            <a:off x="3574419" y="359949"/>
            <a:ext cx="2975417" cy="629033"/>
          </a:xfrm>
          <a:prstGeom prst="rect">
            <a:avLst/>
          </a:prstGeom>
          <a:blipFill>
            <a:blip r:embed="rId4"/>
            <a:stretch>
              <a:fillRect/>
            </a:stretch>
          </a:blipFill>
          <a:ln w="12700">
            <a:miter lim="400000"/>
          </a:ln>
        </p:spPr>
        <p:txBody>
          <a:bodyPr lIns="45719" rIns="45719"/>
          <a:lstStyle/>
          <a:p>
            <a:pPr/>
          </a:p>
        </p:txBody>
      </p:sp>
      <p:sp>
        <p:nvSpPr>
          <p:cNvPr id="118" name="TextBox 9"/>
          <p:cNvSpPr txBox="1"/>
          <p:nvPr/>
        </p:nvSpPr>
        <p:spPr>
          <a:xfrm>
            <a:off x="724477" y="2106790"/>
            <a:ext cx="6550086" cy="221262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3500"/>
              </a:lnSpc>
              <a:defRPr sz="1700">
                <a:solidFill>
                  <a:srgbClr val="233E7A"/>
                </a:solidFill>
                <a:latin typeface="Avenir Roman"/>
                <a:ea typeface="Avenir Roman"/>
                <a:cs typeface="Avenir Roman"/>
                <a:sym typeface="Avenir Roman"/>
              </a:defRPr>
            </a:pPr>
            <a:r>
              <a:rPr>
                <a:latin typeface="Avenir Heavy"/>
                <a:ea typeface="Avenir Heavy"/>
                <a:cs typeface="Avenir Heavy"/>
                <a:sym typeface="Avenir Heavy"/>
              </a:rPr>
              <a:t>Learning objectives</a:t>
            </a:r>
            <a:endParaRPr>
              <a:latin typeface="Avenir Heavy"/>
              <a:ea typeface="Avenir Heavy"/>
              <a:cs typeface="Avenir Heavy"/>
              <a:sym typeface="Avenir Heavy"/>
            </a:endParaRPr>
          </a:p>
          <a:p>
            <a:pPr>
              <a:lnSpc>
                <a:spcPts val="3500"/>
              </a:lnSpc>
            </a:pPr>
            <a:endParaRPr>
              <a:latin typeface="Avenir Heavy"/>
              <a:ea typeface="Avenir Heavy"/>
              <a:cs typeface="Avenir Heavy"/>
              <a:sym typeface="Avenir Heavy"/>
            </a:endParaRPr>
          </a:p>
          <a:p>
            <a:pPr lvl="1" marL="378075" indent="-189038">
              <a:lnSpc>
                <a:spcPts val="3500"/>
              </a:lnSpc>
              <a:buSzPct val="100000"/>
              <a:buFont typeface="Arial"/>
              <a:buChar char="•"/>
              <a:defRPr sz="1700">
                <a:solidFill>
                  <a:srgbClr val="233E7A"/>
                </a:solidFill>
                <a:latin typeface="Avenir Roman"/>
                <a:ea typeface="Avenir Roman"/>
                <a:cs typeface="Avenir Roman"/>
                <a:sym typeface="Avenir Roman"/>
              </a:defRPr>
            </a:pPr>
            <a:r>
              <a:t>Understand the concept of situational reporting (SITREP)</a:t>
            </a:r>
          </a:p>
          <a:p>
            <a:pPr lvl="1" marL="378075" indent="-189038">
              <a:lnSpc>
                <a:spcPts val="3500"/>
              </a:lnSpc>
              <a:buSzPct val="100000"/>
              <a:buFont typeface="Arial"/>
              <a:buChar char="•"/>
              <a:defRPr sz="1700">
                <a:solidFill>
                  <a:srgbClr val="233E7A"/>
                </a:solidFill>
                <a:latin typeface="Avenir Roman"/>
                <a:ea typeface="Avenir Roman"/>
                <a:cs typeface="Avenir Roman"/>
                <a:sym typeface="Avenir Roman"/>
              </a:defRPr>
            </a:pPr>
            <a:r>
              <a:t>Understand the key elements of a SITREP</a:t>
            </a:r>
          </a:p>
          <a:p>
            <a:pPr lvl="1" marL="378075" indent="-189038">
              <a:lnSpc>
                <a:spcPts val="3500"/>
              </a:lnSpc>
              <a:buSzPct val="100000"/>
              <a:buFont typeface="Arial"/>
              <a:buChar char="•"/>
              <a:defRPr sz="1700">
                <a:solidFill>
                  <a:srgbClr val="233E7A"/>
                </a:solidFill>
                <a:latin typeface="Avenir Roman"/>
                <a:ea typeface="Avenir Roman"/>
                <a:cs typeface="Avenir Roman"/>
                <a:sym typeface="Avenir Roman"/>
              </a:defRPr>
            </a:pPr>
            <a:r>
              <a:t>Learn how to write a SITREP</a:t>
            </a:r>
          </a:p>
        </p:txBody>
      </p:sp>
      <p:grpSp>
        <p:nvGrpSpPr>
          <p:cNvPr id="128" name="Group 11"/>
          <p:cNvGrpSpPr/>
          <p:nvPr/>
        </p:nvGrpSpPr>
        <p:grpSpPr>
          <a:xfrm>
            <a:off x="0" y="6569225"/>
            <a:ext cx="9762574" cy="754911"/>
            <a:chOff x="0" y="0"/>
            <a:chExt cx="9762573" cy="754910"/>
          </a:xfrm>
        </p:grpSpPr>
        <p:sp>
          <p:nvSpPr>
            <p:cNvPr id="119" name="Freeform 13"/>
            <p:cNvSpPr/>
            <p:nvPr/>
          </p:nvSpPr>
          <p:spPr>
            <a:xfrm>
              <a:off x="0" y="-1"/>
              <a:ext cx="9762574"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120" name="Freeform 15"/>
            <p:cNvSpPr/>
            <p:nvPr/>
          </p:nvSpPr>
          <p:spPr>
            <a:xfrm>
              <a:off x="68780" y="229223"/>
              <a:ext cx="1228325"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21" name="Freeform 16"/>
            <p:cNvSpPr/>
            <p:nvPr/>
          </p:nvSpPr>
          <p:spPr>
            <a:xfrm>
              <a:off x="7954223" y="155185"/>
              <a:ext cx="1603042" cy="476990"/>
            </a:xfrm>
            <a:prstGeom prst="rect">
              <a:avLst/>
            </a:pr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22" name="Freeform 18"/>
            <p:cNvSpPr/>
            <p:nvPr/>
          </p:nvSpPr>
          <p:spPr>
            <a:xfrm>
              <a:off x="1312366" y="-1"/>
              <a:ext cx="6596570"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123" name="Freeform 20"/>
            <p:cNvSpPr/>
            <p:nvPr/>
          </p:nvSpPr>
          <p:spPr>
            <a:xfrm>
              <a:off x="7119201" y="0"/>
              <a:ext cx="798716" cy="709148"/>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24" name="Freeform 21"/>
            <p:cNvSpPr/>
            <p:nvPr/>
          </p:nvSpPr>
          <p:spPr>
            <a:xfrm>
              <a:off x="1328033" y="93198"/>
              <a:ext cx="1036247" cy="568514"/>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25" name="Freeform 22"/>
            <p:cNvSpPr/>
            <p:nvPr/>
          </p:nvSpPr>
          <p:spPr>
            <a:xfrm>
              <a:off x="2364279" y="229223"/>
              <a:ext cx="2013169" cy="379483"/>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26" name="Freeform 23"/>
            <p:cNvSpPr/>
            <p:nvPr/>
          </p:nvSpPr>
          <p:spPr>
            <a:xfrm>
              <a:off x="4434650" y="52480"/>
              <a:ext cx="1192915" cy="656668"/>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27" name="Freeform 24"/>
            <p:cNvSpPr/>
            <p:nvPr/>
          </p:nvSpPr>
          <p:spPr>
            <a:xfrm>
              <a:off x="5656165" y="212081"/>
              <a:ext cx="1411944" cy="3593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grpSp>
      <p:pic>
        <p:nvPicPr>
          <p:cNvPr id="129" name="analyst_logo.png" descr="analyst_logo.png"/>
          <p:cNvPicPr>
            <a:picLocks noChangeAspect="1"/>
          </p:cNvPicPr>
          <p:nvPr/>
        </p:nvPicPr>
        <p:blipFill>
          <a:blip r:embed="rId12">
            <a:extLst/>
          </a:blip>
          <a:stretch>
            <a:fillRect/>
          </a:stretch>
        </p:blipFill>
        <p:spPr>
          <a:xfrm>
            <a:off x="533802" y="339306"/>
            <a:ext cx="2444073" cy="67043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Freeform 2"/>
          <p:cNvSpPr/>
          <p:nvPr/>
        </p:nvSpPr>
        <p:spPr>
          <a:xfrm>
            <a:off x="0" y="0"/>
            <a:ext cx="9753600" cy="7315200"/>
          </a:xfrm>
          <a:prstGeom prst="rect">
            <a:avLst/>
          </a:prstGeom>
          <a:blipFill>
            <a:blip r:embed="rId2"/>
            <a:stretch>
              <a:fillRect/>
            </a:stretch>
          </a:blipFill>
          <a:ln w="12700">
            <a:miter lim="400000"/>
          </a:ln>
        </p:spPr>
        <p:txBody>
          <a:bodyPr lIns="45719" rIns="45719"/>
          <a:lstStyle/>
          <a:p>
            <a:pPr/>
          </a:p>
        </p:txBody>
      </p:sp>
      <p:sp>
        <p:nvSpPr>
          <p:cNvPr id="132" name="Freeform 3"/>
          <p:cNvSpPr/>
          <p:nvPr/>
        </p:nvSpPr>
        <p:spPr>
          <a:xfrm flipH="1" rot="10800000">
            <a:off x="7146474" y="33860"/>
            <a:ext cx="2607126" cy="2124806"/>
          </a:xfrm>
          <a:prstGeom prst="rect">
            <a:avLst/>
          </a:prstGeom>
          <a:blipFill>
            <a:blip r:embed="rId3"/>
            <a:stretch>
              <a:fillRect/>
            </a:stretch>
          </a:blipFill>
          <a:ln w="12700">
            <a:miter lim="400000"/>
          </a:ln>
        </p:spPr>
        <p:txBody>
          <a:bodyPr lIns="45719" rIns="45719"/>
          <a:lstStyle/>
          <a:p>
            <a:pPr/>
          </a:p>
        </p:txBody>
      </p:sp>
      <p:sp>
        <p:nvSpPr>
          <p:cNvPr id="133" name="Freeform 5"/>
          <p:cNvSpPr/>
          <p:nvPr/>
        </p:nvSpPr>
        <p:spPr>
          <a:xfrm>
            <a:off x="6549835" y="3577406"/>
            <a:ext cx="3433407" cy="2002208"/>
          </a:xfrm>
          <a:prstGeom prst="rect">
            <a:avLst/>
          </a:prstGeom>
          <a:solidFill>
            <a:srgbClr val="233E7A"/>
          </a:solidFill>
          <a:ln w="12700">
            <a:miter lim="400000"/>
          </a:ln>
        </p:spPr>
        <p:txBody>
          <a:bodyPr lIns="45719" rIns="45719"/>
          <a:lstStyle/>
          <a:p>
            <a:pPr/>
          </a:p>
        </p:txBody>
      </p:sp>
      <p:sp>
        <p:nvSpPr>
          <p:cNvPr id="134" name="Freeform 7"/>
          <p:cNvSpPr/>
          <p:nvPr/>
        </p:nvSpPr>
        <p:spPr>
          <a:xfrm>
            <a:off x="3574419" y="359949"/>
            <a:ext cx="2975417" cy="629033"/>
          </a:xfrm>
          <a:prstGeom prst="rect">
            <a:avLst/>
          </a:prstGeom>
          <a:blipFill>
            <a:blip r:embed="rId4"/>
            <a:stretch>
              <a:fillRect/>
            </a:stretch>
          </a:blipFill>
          <a:ln w="12700">
            <a:miter lim="400000"/>
          </a:ln>
        </p:spPr>
        <p:txBody>
          <a:bodyPr lIns="45719" rIns="45719"/>
          <a:lstStyle/>
          <a:p>
            <a:pPr/>
          </a:p>
        </p:txBody>
      </p:sp>
      <p:sp>
        <p:nvSpPr>
          <p:cNvPr id="135" name="TextBox 9"/>
          <p:cNvSpPr txBox="1"/>
          <p:nvPr/>
        </p:nvSpPr>
        <p:spPr>
          <a:xfrm>
            <a:off x="724477" y="2106790"/>
            <a:ext cx="5584002" cy="354612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3500"/>
              </a:lnSpc>
              <a:defRPr cap="all" sz="1700">
                <a:solidFill>
                  <a:srgbClr val="233E7A"/>
                </a:solidFill>
                <a:latin typeface="Avenir Roman"/>
                <a:ea typeface="Avenir Roman"/>
                <a:cs typeface="Avenir Roman"/>
                <a:sym typeface="Avenir Roman"/>
              </a:defRPr>
            </a:pPr>
            <a:r>
              <a:t> </a:t>
            </a:r>
            <a:r>
              <a:rPr cap="none">
                <a:latin typeface="Avenir Heavy"/>
                <a:ea typeface="Avenir Heavy"/>
                <a:cs typeface="Avenir Heavy"/>
                <a:sym typeface="Avenir Heavy"/>
              </a:rPr>
              <a:t>Understanding SITREPs</a:t>
            </a:r>
            <a:endParaRPr>
              <a:latin typeface="Avenir Heavy"/>
              <a:ea typeface="Avenir Heavy"/>
              <a:cs typeface="Avenir Heavy"/>
              <a:sym typeface="Avenir Heavy"/>
            </a:endParaRPr>
          </a:p>
          <a:p>
            <a:pPr>
              <a:lnSpc>
                <a:spcPts val="3500"/>
              </a:lnSpc>
            </a:pPr>
            <a:endParaRPr>
              <a:latin typeface="Avenir Heavy"/>
              <a:ea typeface="Avenir Heavy"/>
              <a:cs typeface="Avenir Heavy"/>
              <a:sym typeface="Avenir Heavy"/>
            </a:endParaRPr>
          </a:p>
          <a:p>
            <a:pPr>
              <a:lnSpc>
                <a:spcPts val="3500"/>
              </a:lnSpc>
            </a:pPr>
            <a:endParaRPr>
              <a:latin typeface="Avenir Heavy"/>
              <a:ea typeface="Avenir Heavy"/>
              <a:cs typeface="Avenir Heavy"/>
              <a:sym typeface="Avenir Heavy"/>
            </a:endParaRPr>
          </a:p>
          <a:p>
            <a:pPr>
              <a:lnSpc>
                <a:spcPts val="3500"/>
              </a:lnSpc>
              <a:defRPr sz="1700">
                <a:solidFill>
                  <a:srgbClr val="233E7A"/>
                </a:solidFill>
                <a:latin typeface="Avenir Heavy"/>
                <a:ea typeface="Avenir Heavy"/>
                <a:cs typeface="Avenir Heavy"/>
                <a:sym typeface="Avenir Heavy"/>
              </a:defRPr>
            </a:pPr>
            <a:r>
              <a:t>What are SITREPs:</a:t>
            </a:r>
          </a:p>
          <a:p>
            <a:pPr lvl="1" marL="378075" indent="-189038">
              <a:lnSpc>
                <a:spcPts val="3500"/>
              </a:lnSpc>
              <a:buSzPct val="100000"/>
              <a:buFont typeface="Arial"/>
              <a:buChar char="•"/>
              <a:defRPr sz="1700">
                <a:solidFill>
                  <a:srgbClr val="233E7A"/>
                </a:solidFill>
                <a:latin typeface="Avenir Roman"/>
                <a:ea typeface="Avenir Roman"/>
                <a:cs typeface="Avenir Roman"/>
                <a:sym typeface="Avenir Roman"/>
              </a:defRPr>
            </a:pPr>
            <a:r>
              <a:t>Concise, structured reports communicating critical information.</a:t>
            </a:r>
          </a:p>
          <a:p>
            <a:pPr lvl="1" marL="378075" indent="-189038">
              <a:lnSpc>
                <a:spcPts val="3500"/>
              </a:lnSpc>
              <a:buSzPct val="100000"/>
              <a:buFont typeface="Arial"/>
              <a:buChar char="•"/>
              <a:defRPr sz="1700">
                <a:solidFill>
                  <a:srgbClr val="233E7A"/>
                </a:solidFill>
                <a:latin typeface="Avenir Roman"/>
                <a:ea typeface="Avenir Roman"/>
                <a:cs typeface="Avenir Roman"/>
                <a:sym typeface="Avenir Roman"/>
              </a:defRPr>
            </a:pPr>
            <a:r>
              <a:t>Used to support rapid decision-making during incidents.</a:t>
            </a:r>
          </a:p>
        </p:txBody>
      </p:sp>
      <p:sp>
        <p:nvSpPr>
          <p:cNvPr id="136" name="TextBox 10"/>
          <p:cNvSpPr txBox="1"/>
          <p:nvPr/>
        </p:nvSpPr>
        <p:spPr>
          <a:xfrm>
            <a:off x="6894570" y="3783174"/>
            <a:ext cx="2705834" cy="15906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100"/>
              </a:lnSpc>
              <a:defRPr b="1" i="1" sz="1500">
                <a:solidFill>
                  <a:srgbClr val="FFFFFF"/>
                </a:solidFill>
                <a:latin typeface="Avenir Bold Italics"/>
                <a:ea typeface="Avenir Bold Italics"/>
                <a:cs typeface="Avenir Bold Italics"/>
                <a:sym typeface="Avenir Bold Italics"/>
              </a:defRPr>
            </a:lvl1pPr>
          </a:lstStyle>
          <a:p>
            <a:pPr/>
            <a:r>
              <a:t>SITREPs are essential tools for providing concise, clear intelligence during crises or emerging threats, enabling quick and informed decisions.</a:t>
            </a:r>
          </a:p>
        </p:txBody>
      </p:sp>
      <p:grpSp>
        <p:nvGrpSpPr>
          <p:cNvPr id="146" name="Group 11"/>
          <p:cNvGrpSpPr/>
          <p:nvPr/>
        </p:nvGrpSpPr>
        <p:grpSpPr>
          <a:xfrm>
            <a:off x="0" y="6569225"/>
            <a:ext cx="9762574" cy="754911"/>
            <a:chOff x="0" y="0"/>
            <a:chExt cx="9762573" cy="754910"/>
          </a:xfrm>
        </p:grpSpPr>
        <p:sp>
          <p:nvSpPr>
            <p:cNvPr id="137" name="Freeform 13"/>
            <p:cNvSpPr/>
            <p:nvPr/>
          </p:nvSpPr>
          <p:spPr>
            <a:xfrm>
              <a:off x="0" y="-1"/>
              <a:ext cx="9762574"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138" name="Freeform 15"/>
            <p:cNvSpPr/>
            <p:nvPr/>
          </p:nvSpPr>
          <p:spPr>
            <a:xfrm>
              <a:off x="68780" y="229223"/>
              <a:ext cx="1228325"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39" name="Freeform 16"/>
            <p:cNvSpPr/>
            <p:nvPr/>
          </p:nvSpPr>
          <p:spPr>
            <a:xfrm>
              <a:off x="7954223" y="155185"/>
              <a:ext cx="1603042" cy="476990"/>
            </a:xfrm>
            <a:prstGeom prst="rect">
              <a:avLst/>
            </a:pr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40" name="Freeform 18"/>
            <p:cNvSpPr/>
            <p:nvPr/>
          </p:nvSpPr>
          <p:spPr>
            <a:xfrm>
              <a:off x="1312366" y="-1"/>
              <a:ext cx="6596570"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141" name="Freeform 20"/>
            <p:cNvSpPr/>
            <p:nvPr/>
          </p:nvSpPr>
          <p:spPr>
            <a:xfrm>
              <a:off x="7119201" y="0"/>
              <a:ext cx="798716" cy="709148"/>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42" name="Freeform 21"/>
            <p:cNvSpPr/>
            <p:nvPr/>
          </p:nvSpPr>
          <p:spPr>
            <a:xfrm>
              <a:off x="1328033" y="93198"/>
              <a:ext cx="1036247" cy="568514"/>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43" name="Freeform 22"/>
            <p:cNvSpPr/>
            <p:nvPr/>
          </p:nvSpPr>
          <p:spPr>
            <a:xfrm>
              <a:off x="2364279" y="229223"/>
              <a:ext cx="2013169" cy="379483"/>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44" name="Freeform 23"/>
            <p:cNvSpPr/>
            <p:nvPr/>
          </p:nvSpPr>
          <p:spPr>
            <a:xfrm>
              <a:off x="4434650" y="52480"/>
              <a:ext cx="1192915" cy="656668"/>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45" name="Freeform 24"/>
            <p:cNvSpPr/>
            <p:nvPr/>
          </p:nvSpPr>
          <p:spPr>
            <a:xfrm>
              <a:off x="5656165" y="212081"/>
              <a:ext cx="1411944" cy="3593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grpSp>
      <p:pic>
        <p:nvPicPr>
          <p:cNvPr id="147" name="analyst_logo.png" descr="analyst_logo.png"/>
          <p:cNvPicPr>
            <a:picLocks noChangeAspect="1"/>
          </p:cNvPicPr>
          <p:nvPr/>
        </p:nvPicPr>
        <p:blipFill>
          <a:blip r:embed="rId12">
            <a:extLst/>
          </a:blip>
          <a:stretch>
            <a:fillRect/>
          </a:stretch>
        </p:blipFill>
        <p:spPr>
          <a:xfrm>
            <a:off x="533802" y="339306"/>
            <a:ext cx="2444073" cy="67043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Freeform 2"/>
          <p:cNvSpPr/>
          <p:nvPr/>
        </p:nvSpPr>
        <p:spPr>
          <a:xfrm>
            <a:off x="0" y="12700"/>
            <a:ext cx="9753600" cy="7315200"/>
          </a:xfrm>
          <a:prstGeom prst="rect">
            <a:avLst/>
          </a:prstGeom>
          <a:blipFill>
            <a:blip r:embed="rId2"/>
            <a:stretch>
              <a:fillRect/>
            </a:stretch>
          </a:blipFill>
          <a:ln w="12700">
            <a:miter lim="400000"/>
          </a:ln>
        </p:spPr>
        <p:txBody>
          <a:bodyPr lIns="45719" rIns="45719"/>
          <a:lstStyle/>
          <a:p>
            <a:pPr/>
          </a:p>
        </p:txBody>
      </p:sp>
      <p:sp>
        <p:nvSpPr>
          <p:cNvPr id="150" name="Freeform 3"/>
          <p:cNvSpPr/>
          <p:nvPr/>
        </p:nvSpPr>
        <p:spPr>
          <a:xfrm flipH="1" rot="10800000">
            <a:off x="7146474" y="33860"/>
            <a:ext cx="2607126" cy="2124806"/>
          </a:xfrm>
          <a:prstGeom prst="rect">
            <a:avLst/>
          </a:prstGeom>
          <a:blipFill>
            <a:blip r:embed="rId3"/>
            <a:stretch>
              <a:fillRect/>
            </a:stretch>
          </a:blipFill>
          <a:ln w="12700">
            <a:miter lim="400000"/>
          </a:ln>
        </p:spPr>
        <p:txBody>
          <a:bodyPr lIns="45719" rIns="45719"/>
          <a:lstStyle/>
          <a:p>
            <a:pPr/>
          </a:p>
        </p:txBody>
      </p:sp>
      <p:sp>
        <p:nvSpPr>
          <p:cNvPr id="151" name="Freeform 5"/>
          <p:cNvSpPr/>
          <p:nvPr/>
        </p:nvSpPr>
        <p:spPr>
          <a:xfrm>
            <a:off x="6549835" y="3577406"/>
            <a:ext cx="3433407" cy="1760969"/>
          </a:xfrm>
          <a:prstGeom prst="rect">
            <a:avLst/>
          </a:prstGeom>
          <a:solidFill>
            <a:srgbClr val="233E7A"/>
          </a:solidFill>
          <a:ln w="12700">
            <a:miter lim="400000"/>
          </a:ln>
        </p:spPr>
        <p:txBody>
          <a:bodyPr lIns="45719" rIns="45719"/>
          <a:lstStyle/>
          <a:p>
            <a:pPr/>
          </a:p>
        </p:txBody>
      </p:sp>
      <p:sp>
        <p:nvSpPr>
          <p:cNvPr id="152" name="Freeform 7"/>
          <p:cNvSpPr/>
          <p:nvPr/>
        </p:nvSpPr>
        <p:spPr>
          <a:xfrm>
            <a:off x="3574419" y="359949"/>
            <a:ext cx="2975417" cy="629033"/>
          </a:xfrm>
          <a:prstGeom prst="rect">
            <a:avLst/>
          </a:prstGeom>
          <a:blipFill>
            <a:blip r:embed="rId4"/>
            <a:stretch>
              <a:fillRect/>
            </a:stretch>
          </a:blipFill>
          <a:ln w="12700">
            <a:miter lim="400000"/>
          </a:ln>
        </p:spPr>
        <p:txBody>
          <a:bodyPr lIns="45719" rIns="45719"/>
          <a:lstStyle/>
          <a:p>
            <a:pPr/>
          </a:p>
        </p:txBody>
      </p:sp>
      <p:sp>
        <p:nvSpPr>
          <p:cNvPr id="153" name="TextBox 9"/>
          <p:cNvSpPr txBox="1"/>
          <p:nvPr/>
        </p:nvSpPr>
        <p:spPr>
          <a:xfrm>
            <a:off x="724477" y="2106790"/>
            <a:ext cx="6434525" cy="310162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3500"/>
              </a:lnSpc>
              <a:defRPr sz="1700">
                <a:solidFill>
                  <a:srgbClr val="233E7A"/>
                </a:solidFill>
                <a:latin typeface="Avenir Roman"/>
                <a:ea typeface="Avenir Roman"/>
                <a:cs typeface="Avenir Roman"/>
                <a:sym typeface="Avenir Roman"/>
              </a:defRPr>
            </a:pPr>
            <a:r>
              <a:rPr>
                <a:latin typeface="Avenir Heavy"/>
                <a:ea typeface="Avenir Heavy"/>
                <a:cs typeface="Avenir Heavy"/>
                <a:sym typeface="Avenir Heavy"/>
              </a:rPr>
              <a:t>Purpose of a SITREP</a:t>
            </a:r>
            <a:endParaRPr>
              <a:latin typeface="Avenir Heavy"/>
              <a:ea typeface="Avenir Heavy"/>
              <a:cs typeface="Avenir Heavy"/>
              <a:sym typeface="Avenir Heavy"/>
            </a:endParaRPr>
          </a:p>
          <a:p>
            <a:pPr>
              <a:lnSpc>
                <a:spcPts val="3500"/>
              </a:lnSpc>
            </a:pPr>
            <a:endParaRPr>
              <a:latin typeface="Avenir Heavy"/>
              <a:ea typeface="Avenir Heavy"/>
              <a:cs typeface="Avenir Heavy"/>
              <a:sym typeface="Avenir Heavy"/>
            </a:endParaRPr>
          </a:p>
          <a:p>
            <a:pPr>
              <a:lnSpc>
                <a:spcPts val="3500"/>
              </a:lnSpc>
            </a:pPr>
            <a:endParaRPr>
              <a:latin typeface="Avenir Heavy"/>
              <a:ea typeface="Avenir Heavy"/>
              <a:cs typeface="Avenir Heavy"/>
              <a:sym typeface="Avenir Heavy"/>
            </a:endParaRPr>
          </a:p>
          <a:p>
            <a:pPr>
              <a:lnSpc>
                <a:spcPts val="3500"/>
              </a:lnSpc>
              <a:defRPr sz="1700">
                <a:solidFill>
                  <a:srgbClr val="233E7A"/>
                </a:solidFill>
                <a:latin typeface="Avenir Heavy"/>
                <a:ea typeface="Avenir Heavy"/>
                <a:cs typeface="Avenir Heavy"/>
                <a:sym typeface="Avenir Heavy"/>
              </a:defRPr>
            </a:pPr>
            <a:r>
              <a:t>Key Points:</a:t>
            </a:r>
          </a:p>
          <a:p>
            <a:pPr marL="228600" indent="-228600">
              <a:lnSpc>
                <a:spcPts val="3500"/>
              </a:lnSpc>
              <a:buSzPct val="100000"/>
              <a:buChar char="•"/>
              <a:defRPr sz="1700">
                <a:solidFill>
                  <a:srgbClr val="233E7A"/>
                </a:solidFill>
                <a:latin typeface="Avenir Book"/>
                <a:ea typeface="Avenir Book"/>
                <a:cs typeface="Avenir Book"/>
                <a:sym typeface="Avenir Book"/>
              </a:defRPr>
            </a:pPr>
            <a:r>
              <a:t>Inform stakeholders quickly.</a:t>
            </a:r>
          </a:p>
          <a:p>
            <a:pPr marL="228600" indent="-228600">
              <a:lnSpc>
                <a:spcPts val="3500"/>
              </a:lnSpc>
              <a:buSzPct val="100000"/>
              <a:buChar char="•"/>
              <a:defRPr sz="1700">
                <a:solidFill>
                  <a:srgbClr val="233E7A"/>
                </a:solidFill>
                <a:latin typeface="Avenir Book"/>
                <a:ea typeface="Avenir Book"/>
                <a:cs typeface="Avenir Book"/>
                <a:sym typeface="Avenir Book"/>
              </a:defRPr>
            </a:pPr>
            <a:r>
              <a:t>Clarify ongoing situations.</a:t>
            </a:r>
          </a:p>
          <a:p>
            <a:pPr marL="228600" indent="-228600">
              <a:lnSpc>
                <a:spcPts val="3500"/>
              </a:lnSpc>
              <a:buSzPct val="100000"/>
              <a:buChar char="•"/>
              <a:defRPr sz="1700">
                <a:solidFill>
                  <a:srgbClr val="233E7A"/>
                </a:solidFill>
                <a:latin typeface="Avenir Book"/>
                <a:ea typeface="Avenir Book"/>
                <a:cs typeface="Avenir Book"/>
                <a:sym typeface="Avenir Book"/>
              </a:defRPr>
            </a:pPr>
            <a:r>
              <a:t>Recommend immediate actions.</a:t>
            </a:r>
          </a:p>
        </p:txBody>
      </p:sp>
      <p:sp>
        <p:nvSpPr>
          <p:cNvPr id="154" name="TextBox 10"/>
          <p:cNvSpPr txBox="1"/>
          <p:nvPr/>
        </p:nvSpPr>
        <p:spPr>
          <a:xfrm>
            <a:off x="6913621" y="3886110"/>
            <a:ext cx="2705834" cy="10572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100"/>
              </a:lnSpc>
              <a:defRPr b="1" i="1" sz="1500">
                <a:solidFill>
                  <a:srgbClr val="FFFFFF"/>
                </a:solidFill>
                <a:latin typeface="Avenir Bold Italics"/>
                <a:ea typeface="Avenir Bold Italics"/>
                <a:cs typeface="Avenir Bold Italics"/>
                <a:sym typeface="Avenir Bold Italics"/>
              </a:defRPr>
            </a:lvl1pPr>
          </a:lstStyle>
          <a:p>
            <a:pPr/>
            <a:r>
              <a:t>Your report should provide clarity, remove ambiguity, and suggest actionable next steps.</a:t>
            </a:r>
          </a:p>
        </p:txBody>
      </p:sp>
      <p:grpSp>
        <p:nvGrpSpPr>
          <p:cNvPr id="164" name="Group 11"/>
          <p:cNvGrpSpPr/>
          <p:nvPr/>
        </p:nvGrpSpPr>
        <p:grpSpPr>
          <a:xfrm>
            <a:off x="0" y="6569225"/>
            <a:ext cx="9762574" cy="754911"/>
            <a:chOff x="0" y="0"/>
            <a:chExt cx="9762573" cy="754910"/>
          </a:xfrm>
        </p:grpSpPr>
        <p:sp>
          <p:nvSpPr>
            <p:cNvPr id="155" name="Freeform 13"/>
            <p:cNvSpPr/>
            <p:nvPr/>
          </p:nvSpPr>
          <p:spPr>
            <a:xfrm>
              <a:off x="0" y="-1"/>
              <a:ext cx="9762574"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156" name="Freeform 15"/>
            <p:cNvSpPr/>
            <p:nvPr/>
          </p:nvSpPr>
          <p:spPr>
            <a:xfrm>
              <a:off x="68780" y="229223"/>
              <a:ext cx="1228325"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57" name="Freeform 16"/>
            <p:cNvSpPr/>
            <p:nvPr/>
          </p:nvSpPr>
          <p:spPr>
            <a:xfrm>
              <a:off x="7954223" y="155185"/>
              <a:ext cx="1603042" cy="476990"/>
            </a:xfrm>
            <a:prstGeom prst="rect">
              <a:avLst/>
            </a:pr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58" name="Freeform 18"/>
            <p:cNvSpPr/>
            <p:nvPr/>
          </p:nvSpPr>
          <p:spPr>
            <a:xfrm>
              <a:off x="1312366" y="-1"/>
              <a:ext cx="6596570"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159" name="Freeform 20"/>
            <p:cNvSpPr/>
            <p:nvPr/>
          </p:nvSpPr>
          <p:spPr>
            <a:xfrm>
              <a:off x="7119201" y="0"/>
              <a:ext cx="798716" cy="709148"/>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60" name="Freeform 21"/>
            <p:cNvSpPr/>
            <p:nvPr/>
          </p:nvSpPr>
          <p:spPr>
            <a:xfrm>
              <a:off x="1328033" y="93198"/>
              <a:ext cx="1036247" cy="568514"/>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61" name="Freeform 22"/>
            <p:cNvSpPr/>
            <p:nvPr/>
          </p:nvSpPr>
          <p:spPr>
            <a:xfrm>
              <a:off x="2364279" y="229223"/>
              <a:ext cx="2013169" cy="379483"/>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62" name="Freeform 23"/>
            <p:cNvSpPr/>
            <p:nvPr/>
          </p:nvSpPr>
          <p:spPr>
            <a:xfrm>
              <a:off x="4434650" y="52480"/>
              <a:ext cx="1192915" cy="656668"/>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63" name="Freeform 24"/>
            <p:cNvSpPr/>
            <p:nvPr/>
          </p:nvSpPr>
          <p:spPr>
            <a:xfrm>
              <a:off x="5656165" y="212081"/>
              <a:ext cx="1411944" cy="3593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grpSp>
      <p:pic>
        <p:nvPicPr>
          <p:cNvPr id="165" name="analyst_logo.png" descr="analyst_logo.png"/>
          <p:cNvPicPr>
            <a:picLocks noChangeAspect="1"/>
          </p:cNvPicPr>
          <p:nvPr/>
        </p:nvPicPr>
        <p:blipFill>
          <a:blip r:embed="rId12">
            <a:extLst/>
          </a:blip>
          <a:stretch>
            <a:fillRect/>
          </a:stretch>
        </p:blipFill>
        <p:spPr>
          <a:xfrm>
            <a:off x="423632" y="339306"/>
            <a:ext cx="2444073" cy="67043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Freeform 2"/>
          <p:cNvSpPr/>
          <p:nvPr/>
        </p:nvSpPr>
        <p:spPr>
          <a:xfrm>
            <a:off x="0" y="0"/>
            <a:ext cx="9753600" cy="7315200"/>
          </a:xfrm>
          <a:prstGeom prst="rect">
            <a:avLst/>
          </a:prstGeom>
          <a:blipFill>
            <a:blip r:embed="rId2"/>
            <a:stretch>
              <a:fillRect/>
            </a:stretch>
          </a:blipFill>
          <a:ln w="12700">
            <a:miter lim="400000"/>
          </a:ln>
        </p:spPr>
        <p:txBody>
          <a:bodyPr lIns="45719" rIns="45719"/>
          <a:lstStyle/>
          <a:p>
            <a:pPr/>
          </a:p>
        </p:txBody>
      </p:sp>
      <p:grpSp>
        <p:nvGrpSpPr>
          <p:cNvPr id="172" name="Group 3"/>
          <p:cNvGrpSpPr/>
          <p:nvPr/>
        </p:nvGrpSpPr>
        <p:grpSpPr>
          <a:xfrm>
            <a:off x="68716" y="33858"/>
            <a:ext cx="9684884" cy="7083909"/>
            <a:chOff x="68716" y="0"/>
            <a:chExt cx="9684883" cy="7083906"/>
          </a:xfrm>
        </p:grpSpPr>
        <p:sp>
          <p:nvSpPr>
            <p:cNvPr id="168" name="Freeform 4"/>
            <p:cNvSpPr/>
            <p:nvPr/>
          </p:nvSpPr>
          <p:spPr>
            <a:xfrm flipH="1" rot="10800000">
              <a:off x="7146474" y="0"/>
              <a:ext cx="2607126" cy="2124807"/>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69" name="Freeform 5"/>
            <p:cNvSpPr/>
            <p:nvPr/>
          </p:nvSpPr>
          <p:spPr>
            <a:xfrm>
              <a:off x="3626422" y="280129"/>
              <a:ext cx="2975417" cy="629031"/>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70" name="Freeform 7"/>
            <p:cNvSpPr/>
            <p:nvPr/>
          </p:nvSpPr>
          <p:spPr>
            <a:xfrm>
              <a:off x="68716" y="6698946"/>
              <a:ext cx="1227196" cy="384961"/>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pic>
          <p:nvPicPr>
            <p:cNvPr id="171" name="analyst_logo.png" descr="analyst_logo.png"/>
            <p:cNvPicPr>
              <a:picLocks noChangeAspect="1"/>
            </p:cNvPicPr>
            <p:nvPr/>
          </p:nvPicPr>
          <p:blipFill>
            <a:blip r:embed="rId6">
              <a:extLst/>
            </a:blip>
            <a:srcRect l="0" t="0" r="0" b="0"/>
            <a:stretch>
              <a:fillRect/>
            </a:stretch>
          </p:blipFill>
          <p:spPr>
            <a:xfrm>
              <a:off x="423632" y="305447"/>
              <a:ext cx="2444073" cy="670432"/>
            </a:xfrm>
            <a:prstGeom prst="rect">
              <a:avLst/>
            </a:prstGeom>
            <a:ln w="12700" cap="flat">
              <a:noFill/>
              <a:miter lim="400000"/>
            </a:ln>
            <a:effectLst/>
          </p:spPr>
        </p:pic>
      </p:grpSp>
      <p:grpSp>
        <p:nvGrpSpPr>
          <p:cNvPr id="182" name="Group 11"/>
          <p:cNvGrpSpPr/>
          <p:nvPr/>
        </p:nvGrpSpPr>
        <p:grpSpPr>
          <a:xfrm>
            <a:off x="0" y="6569225"/>
            <a:ext cx="9762574" cy="754911"/>
            <a:chOff x="0" y="0"/>
            <a:chExt cx="9762573" cy="754910"/>
          </a:xfrm>
        </p:grpSpPr>
        <p:sp>
          <p:nvSpPr>
            <p:cNvPr id="173" name="Freeform 13"/>
            <p:cNvSpPr/>
            <p:nvPr/>
          </p:nvSpPr>
          <p:spPr>
            <a:xfrm>
              <a:off x="0" y="-1"/>
              <a:ext cx="9762574"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174" name="Freeform 15"/>
            <p:cNvSpPr/>
            <p:nvPr/>
          </p:nvSpPr>
          <p:spPr>
            <a:xfrm>
              <a:off x="68780" y="229223"/>
              <a:ext cx="1228325"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75" name="Freeform 16"/>
            <p:cNvSpPr/>
            <p:nvPr/>
          </p:nvSpPr>
          <p:spPr>
            <a:xfrm>
              <a:off x="7954223" y="155185"/>
              <a:ext cx="1603042" cy="476990"/>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76" name="Freeform 18"/>
            <p:cNvSpPr/>
            <p:nvPr/>
          </p:nvSpPr>
          <p:spPr>
            <a:xfrm>
              <a:off x="1312366" y="-1"/>
              <a:ext cx="6596570"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177" name="Freeform 20"/>
            <p:cNvSpPr/>
            <p:nvPr/>
          </p:nvSpPr>
          <p:spPr>
            <a:xfrm>
              <a:off x="7119201" y="0"/>
              <a:ext cx="798716" cy="70914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78" name="Freeform 21"/>
            <p:cNvSpPr/>
            <p:nvPr/>
          </p:nvSpPr>
          <p:spPr>
            <a:xfrm>
              <a:off x="1328033" y="93198"/>
              <a:ext cx="1036247" cy="568514"/>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79" name="Freeform 22"/>
            <p:cNvSpPr/>
            <p:nvPr/>
          </p:nvSpPr>
          <p:spPr>
            <a:xfrm>
              <a:off x="2364279" y="229223"/>
              <a:ext cx="2013169" cy="379483"/>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80" name="Freeform 23"/>
            <p:cNvSpPr/>
            <p:nvPr/>
          </p:nvSpPr>
          <p:spPr>
            <a:xfrm>
              <a:off x="4434650" y="52480"/>
              <a:ext cx="1192915" cy="6566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81" name="Freeform 24"/>
            <p:cNvSpPr/>
            <p:nvPr/>
          </p:nvSpPr>
          <p:spPr>
            <a:xfrm>
              <a:off x="5656165" y="212081"/>
              <a:ext cx="1411944" cy="359368"/>
            </a:xfrm>
            <a:prstGeom prst="rect">
              <a:avLst/>
            </a:prstGeom>
            <a:blipFill rotWithShape="1">
              <a:blip r:embed="rId12"/>
              <a:srcRect l="0" t="0" r="0" b="0"/>
              <a:stretch>
                <a:fillRect/>
              </a:stretch>
            </a:blipFill>
            <a:ln w="12700" cap="flat">
              <a:noFill/>
              <a:miter lim="400000"/>
            </a:ln>
            <a:effectLst/>
          </p:spPr>
          <p:txBody>
            <a:bodyPr wrap="square" lIns="45719" tIns="45719" rIns="45719" bIns="45719" numCol="1" anchor="t">
              <a:noAutofit/>
            </a:bodyPr>
            <a:lstStyle/>
            <a:p>
              <a:pPr/>
            </a:p>
          </p:txBody>
        </p:sp>
      </p:grpSp>
      <p:sp>
        <p:nvSpPr>
          <p:cNvPr id="183" name="5W+H…"/>
          <p:cNvSpPr/>
          <p:nvPr/>
        </p:nvSpPr>
        <p:spPr>
          <a:xfrm>
            <a:off x="1348749" y="2673914"/>
            <a:ext cx="1958989" cy="1967372"/>
          </a:xfrm>
          <a:prstGeom prst="ellipse">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lgn="ctr">
              <a:defRPr>
                <a:solidFill>
                  <a:srgbClr val="293D76"/>
                </a:solidFill>
                <a:latin typeface="Avenir Book"/>
                <a:ea typeface="Avenir Book"/>
                <a:cs typeface="Avenir Book"/>
                <a:sym typeface="Avenir Book"/>
              </a:defRPr>
            </a:pPr>
            <a:r>
              <a:t>5W+H</a:t>
            </a:r>
          </a:p>
          <a:p>
            <a:pPr algn="ctr">
              <a:defRPr sz="1000">
                <a:solidFill>
                  <a:srgbClr val="293D76"/>
                </a:solidFill>
                <a:latin typeface="Avenir Book"/>
                <a:ea typeface="Avenir Book"/>
                <a:cs typeface="Avenir Book"/>
                <a:sym typeface="Avenir Book"/>
              </a:defRPr>
            </a:pPr>
            <a:r>
              <a:t>(Who, What, Where, When, Why and How)</a:t>
            </a:r>
          </a:p>
        </p:txBody>
      </p:sp>
      <p:sp>
        <p:nvSpPr>
          <p:cNvPr id="184" name="Immediate implications"/>
          <p:cNvSpPr/>
          <p:nvPr/>
        </p:nvSpPr>
        <p:spPr>
          <a:xfrm>
            <a:off x="4023009" y="2673914"/>
            <a:ext cx="1958989" cy="1967372"/>
          </a:xfrm>
          <a:prstGeom prst="ellipse">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a:solidFill>
                  <a:srgbClr val="293D76"/>
                </a:solidFill>
                <a:latin typeface="Avenir Book"/>
                <a:ea typeface="Avenir Book"/>
                <a:cs typeface="Avenir Book"/>
                <a:sym typeface="Avenir Book"/>
              </a:defRPr>
            </a:lvl1pPr>
          </a:lstStyle>
          <a:p>
            <a:pPr/>
            <a:r>
              <a:t>Immediate implications</a:t>
            </a:r>
          </a:p>
        </p:txBody>
      </p:sp>
      <p:sp>
        <p:nvSpPr>
          <p:cNvPr id="185" name="Recommended actions"/>
          <p:cNvSpPr/>
          <p:nvPr/>
        </p:nvSpPr>
        <p:spPr>
          <a:xfrm>
            <a:off x="6697269" y="2673914"/>
            <a:ext cx="1958989" cy="1967372"/>
          </a:xfrm>
          <a:prstGeom prst="ellipse">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a:solidFill>
                  <a:srgbClr val="293D76"/>
                </a:solidFill>
                <a:latin typeface="Avenir Book"/>
                <a:ea typeface="Avenir Book"/>
                <a:cs typeface="Avenir Book"/>
                <a:sym typeface="Avenir Book"/>
              </a:defRPr>
            </a:lvl1pPr>
          </a:lstStyle>
          <a:p>
            <a:pPr/>
            <a:r>
              <a:t>Recommended actions</a:t>
            </a:r>
          </a:p>
        </p:txBody>
      </p:sp>
      <p:sp>
        <p:nvSpPr>
          <p:cNvPr id="186" name="TextBox 10"/>
          <p:cNvSpPr txBox="1"/>
          <p:nvPr/>
        </p:nvSpPr>
        <p:spPr>
          <a:xfrm>
            <a:off x="1112758" y="1870933"/>
            <a:ext cx="7528085" cy="29780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defTabSz="355600">
              <a:defRPr b="1" sz="1900">
                <a:solidFill>
                  <a:srgbClr val="293D76"/>
                </a:solidFill>
                <a:latin typeface="Helvetica Neue"/>
                <a:ea typeface="Helvetica Neue"/>
                <a:cs typeface="Helvetica Neue"/>
                <a:sym typeface="Helvetica Neue"/>
              </a:defRPr>
            </a:lvl1pPr>
          </a:lstStyle>
          <a:p>
            <a:pPr/>
            <a:r>
              <a:t>Essential Components of a SITREP</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Freeform 4"/>
          <p:cNvSpPr/>
          <p:nvPr/>
        </p:nvSpPr>
        <p:spPr>
          <a:xfrm>
            <a:off x="3698328" y="433373"/>
            <a:ext cx="2975417" cy="629031"/>
          </a:xfrm>
          <a:prstGeom prst="rect">
            <a:avLst/>
          </a:prstGeom>
          <a:blipFill>
            <a:blip r:embed="rId2"/>
            <a:stretch>
              <a:fillRect/>
            </a:stretch>
          </a:blipFill>
          <a:ln w="12700">
            <a:miter lim="400000"/>
          </a:ln>
        </p:spPr>
        <p:txBody>
          <a:bodyPr lIns="45719" rIns="45719"/>
          <a:lstStyle/>
          <a:p>
            <a:pPr/>
          </a:p>
        </p:txBody>
      </p:sp>
      <p:sp>
        <p:nvSpPr>
          <p:cNvPr id="189" name="Freeform 6"/>
          <p:cNvSpPr/>
          <p:nvPr/>
        </p:nvSpPr>
        <p:spPr>
          <a:xfrm>
            <a:off x="68717" y="6732806"/>
            <a:ext cx="1227194" cy="384961"/>
          </a:xfrm>
          <a:prstGeom prst="rect">
            <a:avLst/>
          </a:prstGeom>
          <a:blipFill>
            <a:blip r:embed="rId3"/>
            <a:stretch>
              <a:fillRect/>
            </a:stretch>
          </a:blipFill>
          <a:ln w="12700">
            <a:miter lim="400000"/>
          </a:ln>
        </p:spPr>
        <p:txBody>
          <a:bodyPr lIns="45719" rIns="45719"/>
          <a:lstStyle/>
          <a:p>
            <a:pPr/>
          </a:p>
        </p:txBody>
      </p:sp>
      <p:sp>
        <p:nvSpPr>
          <p:cNvPr id="190" name="Freeform 9"/>
          <p:cNvSpPr/>
          <p:nvPr/>
        </p:nvSpPr>
        <p:spPr>
          <a:xfrm>
            <a:off x="593336" y="1917097"/>
            <a:ext cx="2646724" cy="823297"/>
          </a:xfrm>
          <a:prstGeom prst="rect">
            <a:avLst/>
          </a:prstGeom>
          <a:solidFill>
            <a:srgbClr val="014D80"/>
          </a:solidFill>
          <a:ln w="12700">
            <a:miter lim="400000"/>
          </a:ln>
        </p:spPr>
        <p:txBody>
          <a:bodyPr lIns="45719" rIns="45719"/>
          <a:lstStyle/>
          <a:p>
            <a:pPr/>
          </a:p>
        </p:txBody>
      </p:sp>
      <p:sp>
        <p:nvSpPr>
          <p:cNvPr id="191" name="Freeform 12"/>
          <p:cNvSpPr/>
          <p:nvPr/>
        </p:nvSpPr>
        <p:spPr>
          <a:xfrm>
            <a:off x="594046" y="2740394"/>
            <a:ext cx="2646014" cy="1211700"/>
          </a:xfrm>
          <a:prstGeom prst="rect">
            <a:avLst/>
          </a:prstGeom>
          <a:solidFill>
            <a:srgbClr val="016EB5"/>
          </a:solidFill>
          <a:ln w="12700">
            <a:miter lim="400000"/>
          </a:ln>
        </p:spPr>
        <p:txBody>
          <a:bodyPr lIns="45719" rIns="45719"/>
          <a:lstStyle/>
          <a:p>
            <a:pPr/>
          </a:p>
        </p:txBody>
      </p:sp>
      <p:sp>
        <p:nvSpPr>
          <p:cNvPr id="192" name="TextBox 14"/>
          <p:cNvSpPr txBox="1"/>
          <p:nvPr/>
        </p:nvSpPr>
        <p:spPr>
          <a:xfrm>
            <a:off x="533533" y="2884015"/>
            <a:ext cx="2320874" cy="924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491142" indent="-228600">
              <a:lnSpc>
                <a:spcPts val="1800"/>
              </a:lnSpc>
              <a:buSzPct val="100000"/>
              <a:buFont typeface="Arial"/>
              <a:buChar char="•"/>
              <a:defRPr sz="1200">
                <a:solidFill>
                  <a:srgbClr val="FFFFFF"/>
                </a:solidFill>
                <a:latin typeface="Avenir Heavy"/>
                <a:ea typeface="Avenir Heavy"/>
                <a:cs typeface="Avenir Heavy"/>
                <a:sym typeface="Avenir Heavy"/>
              </a:defRPr>
            </a:pPr>
            <a:r>
              <a:t>Who are the entities involved? E.g. Civilians, police, military, terrorists, etc.</a:t>
            </a:r>
          </a:p>
        </p:txBody>
      </p:sp>
      <p:sp>
        <p:nvSpPr>
          <p:cNvPr id="193" name="TextBox 15"/>
          <p:cNvSpPr txBox="1"/>
          <p:nvPr/>
        </p:nvSpPr>
        <p:spPr>
          <a:xfrm>
            <a:off x="630172" y="2254068"/>
            <a:ext cx="2609888" cy="3760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100"/>
              </a:lnSpc>
              <a:defRPr sz="3500">
                <a:solidFill>
                  <a:srgbClr val="FFFFFF"/>
                </a:solidFill>
                <a:latin typeface="Avenir Heavy"/>
                <a:ea typeface="Avenir Heavy"/>
                <a:cs typeface="Avenir Heavy"/>
                <a:sym typeface="Avenir Heavy"/>
              </a:defRPr>
            </a:lvl1pPr>
          </a:lstStyle>
          <a:p>
            <a:pPr/>
            <a:r>
              <a:t>WHO</a:t>
            </a:r>
          </a:p>
        </p:txBody>
      </p:sp>
      <p:grpSp>
        <p:nvGrpSpPr>
          <p:cNvPr id="203" name="Group 16"/>
          <p:cNvGrpSpPr/>
          <p:nvPr/>
        </p:nvGrpSpPr>
        <p:grpSpPr>
          <a:xfrm>
            <a:off x="0" y="6569225"/>
            <a:ext cx="9762574" cy="754911"/>
            <a:chOff x="0" y="0"/>
            <a:chExt cx="9762573" cy="754910"/>
          </a:xfrm>
        </p:grpSpPr>
        <p:sp>
          <p:nvSpPr>
            <p:cNvPr id="194" name="Freeform 18"/>
            <p:cNvSpPr/>
            <p:nvPr/>
          </p:nvSpPr>
          <p:spPr>
            <a:xfrm>
              <a:off x="0" y="-1"/>
              <a:ext cx="9762574"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195" name="Freeform 20"/>
            <p:cNvSpPr/>
            <p:nvPr/>
          </p:nvSpPr>
          <p:spPr>
            <a:xfrm>
              <a:off x="68780" y="229223"/>
              <a:ext cx="1228325" cy="342226"/>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96" name="Freeform 21"/>
            <p:cNvSpPr/>
            <p:nvPr/>
          </p:nvSpPr>
          <p:spPr>
            <a:xfrm>
              <a:off x="7954223" y="155185"/>
              <a:ext cx="1603042" cy="476990"/>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97" name="Freeform 23"/>
            <p:cNvSpPr/>
            <p:nvPr/>
          </p:nvSpPr>
          <p:spPr>
            <a:xfrm>
              <a:off x="1312366" y="-1"/>
              <a:ext cx="6596570"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198" name="Freeform 25"/>
            <p:cNvSpPr/>
            <p:nvPr/>
          </p:nvSpPr>
          <p:spPr>
            <a:xfrm>
              <a:off x="7119201" y="0"/>
              <a:ext cx="798716" cy="709148"/>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99" name="Freeform 26"/>
            <p:cNvSpPr/>
            <p:nvPr/>
          </p:nvSpPr>
          <p:spPr>
            <a:xfrm>
              <a:off x="1328033" y="93198"/>
              <a:ext cx="1036247" cy="568514"/>
            </a:xfrm>
            <a:prstGeom prst="rect">
              <a:avLst/>
            </a:pr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00" name="Freeform 27"/>
            <p:cNvSpPr/>
            <p:nvPr/>
          </p:nvSpPr>
          <p:spPr>
            <a:xfrm>
              <a:off x="2364279" y="229223"/>
              <a:ext cx="2013169" cy="379483"/>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01" name="Freeform 28"/>
            <p:cNvSpPr/>
            <p:nvPr/>
          </p:nvSpPr>
          <p:spPr>
            <a:xfrm>
              <a:off x="4434650" y="52480"/>
              <a:ext cx="1192915" cy="65666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02" name="Freeform 29"/>
            <p:cNvSpPr/>
            <p:nvPr/>
          </p:nvSpPr>
          <p:spPr>
            <a:xfrm>
              <a:off x="5656165" y="212081"/>
              <a:ext cx="1411944" cy="359368"/>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grpSp>
      <p:sp>
        <p:nvSpPr>
          <p:cNvPr id="204" name="Freeform 48"/>
          <p:cNvSpPr/>
          <p:nvPr/>
        </p:nvSpPr>
        <p:spPr>
          <a:xfrm>
            <a:off x="8525330" y="2091059"/>
            <a:ext cx="493405" cy="493405"/>
          </a:xfrm>
          <a:prstGeom prst="rect">
            <a:avLst/>
          </a:prstGeom>
          <a:blipFill>
            <a:blip r:embed="rId10"/>
            <a:stretch>
              <a:fillRect/>
            </a:stretch>
          </a:blipFill>
          <a:ln w="12700">
            <a:miter lim="400000"/>
          </a:ln>
        </p:spPr>
        <p:txBody>
          <a:bodyPr lIns="45719" rIns="45719"/>
          <a:lstStyle/>
          <a:p>
            <a:pPr/>
          </a:p>
        </p:txBody>
      </p:sp>
      <p:sp>
        <p:nvSpPr>
          <p:cNvPr id="205" name="TextBox 49"/>
          <p:cNvSpPr txBox="1"/>
          <p:nvPr/>
        </p:nvSpPr>
        <p:spPr>
          <a:xfrm>
            <a:off x="590908" y="1324601"/>
            <a:ext cx="8776803" cy="34782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600"/>
              </a:lnSpc>
              <a:defRPr>
                <a:solidFill>
                  <a:srgbClr val="1F4C7C"/>
                </a:solidFill>
                <a:latin typeface="Avenir Heavy"/>
                <a:ea typeface="Avenir Heavy"/>
                <a:cs typeface="Avenir Heavy"/>
                <a:sym typeface="Avenir Heavy"/>
              </a:defRPr>
            </a:lvl1pPr>
          </a:lstStyle>
          <a:p>
            <a:pPr/>
            <a:r>
              <a:t>The 5Ws + H Breakdown</a:t>
            </a:r>
          </a:p>
        </p:txBody>
      </p:sp>
      <p:sp>
        <p:nvSpPr>
          <p:cNvPr id="206" name="Freeform 9"/>
          <p:cNvSpPr/>
          <p:nvPr/>
        </p:nvSpPr>
        <p:spPr>
          <a:xfrm>
            <a:off x="3674011" y="1912856"/>
            <a:ext cx="2646724" cy="823297"/>
          </a:xfrm>
          <a:prstGeom prst="rect">
            <a:avLst/>
          </a:prstGeom>
          <a:solidFill>
            <a:srgbClr val="014D80"/>
          </a:solidFill>
          <a:ln w="12700">
            <a:miter lim="400000"/>
          </a:ln>
        </p:spPr>
        <p:txBody>
          <a:bodyPr lIns="45719" rIns="45719"/>
          <a:lstStyle/>
          <a:p>
            <a:pPr/>
          </a:p>
        </p:txBody>
      </p:sp>
      <p:sp>
        <p:nvSpPr>
          <p:cNvPr id="207" name="Freeform 12"/>
          <p:cNvSpPr/>
          <p:nvPr/>
        </p:nvSpPr>
        <p:spPr>
          <a:xfrm>
            <a:off x="3674722" y="2736153"/>
            <a:ext cx="2646013" cy="1211700"/>
          </a:xfrm>
          <a:prstGeom prst="rect">
            <a:avLst/>
          </a:prstGeom>
          <a:solidFill>
            <a:srgbClr val="016EB5"/>
          </a:solidFill>
          <a:ln w="12700">
            <a:miter lim="400000"/>
          </a:ln>
        </p:spPr>
        <p:txBody>
          <a:bodyPr lIns="45719" rIns="45719"/>
          <a:lstStyle/>
          <a:p>
            <a:pPr/>
          </a:p>
        </p:txBody>
      </p:sp>
      <p:sp>
        <p:nvSpPr>
          <p:cNvPr id="208" name="TextBox 14"/>
          <p:cNvSpPr txBox="1"/>
          <p:nvPr/>
        </p:nvSpPr>
        <p:spPr>
          <a:xfrm>
            <a:off x="3818873" y="2845915"/>
            <a:ext cx="2320874" cy="924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228600" indent="-228600">
              <a:lnSpc>
                <a:spcPts val="1800"/>
              </a:lnSpc>
              <a:buSzPct val="100000"/>
              <a:buFont typeface="Arial"/>
              <a:buChar char="•"/>
              <a:defRPr sz="1200">
                <a:solidFill>
                  <a:srgbClr val="FFFFFF"/>
                </a:solidFill>
                <a:latin typeface="Avenir Heavy"/>
                <a:ea typeface="Avenir Heavy"/>
                <a:cs typeface="Avenir Heavy"/>
                <a:sym typeface="Avenir Heavy"/>
              </a:defRPr>
            </a:pPr>
            <a:r>
              <a:t>Describes the event in the most objective way possible. </a:t>
            </a:r>
          </a:p>
          <a:p>
            <a:pPr lvl="1" marL="228600" indent="-228600">
              <a:lnSpc>
                <a:spcPts val="1800"/>
              </a:lnSpc>
              <a:buSzPct val="100000"/>
              <a:buFont typeface="Arial"/>
              <a:buChar char="•"/>
              <a:defRPr sz="1200">
                <a:solidFill>
                  <a:srgbClr val="FFFFFF"/>
                </a:solidFill>
                <a:latin typeface="Avenir Heavy"/>
                <a:ea typeface="Avenir Heavy"/>
                <a:cs typeface="Avenir Heavy"/>
                <a:sym typeface="Avenir Heavy"/>
              </a:defRPr>
            </a:pPr>
            <a:r>
              <a:t>Avoid subjective statement e.g. several, good, bad, etc.</a:t>
            </a:r>
          </a:p>
        </p:txBody>
      </p:sp>
      <p:sp>
        <p:nvSpPr>
          <p:cNvPr id="209" name="TextBox 15"/>
          <p:cNvSpPr txBox="1"/>
          <p:nvPr/>
        </p:nvSpPr>
        <p:spPr>
          <a:xfrm>
            <a:off x="3674366" y="2249827"/>
            <a:ext cx="2646725" cy="3760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100"/>
              </a:lnSpc>
              <a:defRPr sz="3500">
                <a:solidFill>
                  <a:srgbClr val="FFFFFF"/>
                </a:solidFill>
                <a:latin typeface="Avenir Heavy"/>
                <a:ea typeface="Avenir Heavy"/>
                <a:cs typeface="Avenir Heavy"/>
                <a:sym typeface="Avenir Heavy"/>
              </a:defRPr>
            </a:lvl1pPr>
          </a:lstStyle>
          <a:p>
            <a:pPr/>
            <a:r>
              <a:t>WHAT</a:t>
            </a:r>
          </a:p>
        </p:txBody>
      </p:sp>
      <p:sp>
        <p:nvSpPr>
          <p:cNvPr id="210" name="Freeform 9"/>
          <p:cNvSpPr/>
          <p:nvPr/>
        </p:nvSpPr>
        <p:spPr>
          <a:xfrm>
            <a:off x="6754686" y="1912856"/>
            <a:ext cx="2646724" cy="823297"/>
          </a:xfrm>
          <a:prstGeom prst="rect">
            <a:avLst/>
          </a:prstGeom>
          <a:solidFill>
            <a:srgbClr val="014D80"/>
          </a:solidFill>
          <a:ln w="12700">
            <a:miter lim="400000"/>
          </a:ln>
        </p:spPr>
        <p:txBody>
          <a:bodyPr lIns="45719" rIns="45719"/>
          <a:lstStyle/>
          <a:p>
            <a:pPr/>
          </a:p>
        </p:txBody>
      </p:sp>
      <p:sp>
        <p:nvSpPr>
          <p:cNvPr id="211" name="Freeform 12"/>
          <p:cNvSpPr/>
          <p:nvPr/>
        </p:nvSpPr>
        <p:spPr>
          <a:xfrm>
            <a:off x="6755397" y="2736153"/>
            <a:ext cx="2646013" cy="1211700"/>
          </a:xfrm>
          <a:prstGeom prst="rect">
            <a:avLst/>
          </a:prstGeom>
          <a:solidFill>
            <a:srgbClr val="016EB5"/>
          </a:solidFill>
          <a:ln w="12700">
            <a:miter lim="400000"/>
          </a:ln>
        </p:spPr>
        <p:txBody>
          <a:bodyPr lIns="45719" rIns="45719"/>
          <a:lstStyle/>
          <a:p>
            <a:pPr/>
          </a:p>
        </p:txBody>
      </p:sp>
      <p:sp>
        <p:nvSpPr>
          <p:cNvPr id="212" name="TextBox 14"/>
          <p:cNvSpPr txBox="1"/>
          <p:nvPr/>
        </p:nvSpPr>
        <p:spPr>
          <a:xfrm>
            <a:off x="6899193" y="2845915"/>
            <a:ext cx="2357711" cy="924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228600" indent="-228600">
              <a:lnSpc>
                <a:spcPts val="1800"/>
              </a:lnSpc>
              <a:buSzPct val="100000"/>
              <a:buFont typeface="Arial"/>
              <a:buChar char="•"/>
              <a:defRPr sz="1200">
                <a:solidFill>
                  <a:srgbClr val="FFFFFF"/>
                </a:solidFill>
                <a:latin typeface="Avenir Heavy"/>
                <a:ea typeface="Avenir Heavy"/>
                <a:cs typeface="Avenir Heavy"/>
                <a:sym typeface="Avenir Heavy"/>
              </a:defRPr>
            </a:pPr>
            <a:r>
              <a:t>Identify the most exact location possible. </a:t>
            </a:r>
          </a:p>
          <a:p>
            <a:pPr lvl="1" marL="228600" indent="-228600">
              <a:lnSpc>
                <a:spcPts val="1800"/>
              </a:lnSpc>
              <a:buSzPct val="100000"/>
              <a:buFont typeface="Arial"/>
              <a:buChar char="•"/>
              <a:defRPr sz="1200">
                <a:solidFill>
                  <a:srgbClr val="FFFFFF"/>
                </a:solidFill>
                <a:latin typeface="Avenir Heavy"/>
                <a:ea typeface="Avenir Heavy"/>
                <a:cs typeface="Avenir Heavy"/>
                <a:sym typeface="Avenir Heavy"/>
              </a:defRPr>
            </a:pPr>
            <a:r>
              <a:t>Whenever possible it should be at street or POI level.</a:t>
            </a:r>
          </a:p>
        </p:txBody>
      </p:sp>
      <p:sp>
        <p:nvSpPr>
          <p:cNvPr id="213" name="TextBox 15"/>
          <p:cNvSpPr txBox="1"/>
          <p:nvPr/>
        </p:nvSpPr>
        <p:spPr>
          <a:xfrm>
            <a:off x="6755397" y="2249827"/>
            <a:ext cx="2646724" cy="3760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100"/>
              </a:lnSpc>
              <a:defRPr sz="3500">
                <a:solidFill>
                  <a:srgbClr val="FFFFFF"/>
                </a:solidFill>
                <a:latin typeface="Avenir Heavy"/>
                <a:ea typeface="Avenir Heavy"/>
                <a:cs typeface="Avenir Heavy"/>
                <a:sym typeface="Avenir Heavy"/>
              </a:defRPr>
            </a:lvl1pPr>
          </a:lstStyle>
          <a:p>
            <a:pPr/>
            <a:r>
              <a:t>WHERE</a:t>
            </a:r>
          </a:p>
        </p:txBody>
      </p:sp>
      <p:sp>
        <p:nvSpPr>
          <p:cNvPr id="214" name="Freeform 9"/>
          <p:cNvSpPr/>
          <p:nvPr/>
        </p:nvSpPr>
        <p:spPr>
          <a:xfrm>
            <a:off x="574917" y="4171351"/>
            <a:ext cx="2646724" cy="823297"/>
          </a:xfrm>
          <a:prstGeom prst="rect">
            <a:avLst/>
          </a:prstGeom>
          <a:solidFill>
            <a:srgbClr val="014D80"/>
          </a:solidFill>
          <a:ln w="12700">
            <a:miter lim="400000"/>
          </a:ln>
        </p:spPr>
        <p:txBody>
          <a:bodyPr lIns="45719" rIns="45719"/>
          <a:lstStyle/>
          <a:p>
            <a:pPr/>
          </a:p>
        </p:txBody>
      </p:sp>
      <p:sp>
        <p:nvSpPr>
          <p:cNvPr id="215" name="Freeform 12"/>
          <p:cNvSpPr/>
          <p:nvPr/>
        </p:nvSpPr>
        <p:spPr>
          <a:xfrm>
            <a:off x="575628" y="4994648"/>
            <a:ext cx="2646013" cy="1211700"/>
          </a:xfrm>
          <a:prstGeom prst="rect">
            <a:avLst/>
          </a:prstGeom>
          <a:solidFill>
            <a:srgbClr val="016EB5"/>
          </a:solidFill>
          <a:ln w="12700">
            <a:miter lim="400000"/>
          </a:ln>
        </p:spPr>
        <p:txBody>
          <a:bodyPr lIns="45719" rIns="45719"/>
          <a:lstStyle/>
          <a:p>
            <a:pPr/>
          </a:p>
        </p:txBody>
      </p:sp>
      <p:sp>
        <p:nvSpPr>
          <p:cNvPr id="216" name="TextBox 15"/>
          <p:cNvSpPr txBox="1"/>
          <p:nvPr/>
        </p:nvSpPr>
        <p:spPr>
          <a:xfrm>
            <a:off x="539760" y="4508322"/>
            <a:ext cx="2681881" cy="3760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100"/>
              </a:lnSpc>
              <a:defRPr sz="3500">
                <a:solidFill>
                  <a:srgbClr val="FFFFFF"/>
                </a:solidFill>
                <a:latin typeface="Avenir Heavy"/>
                <a:ea typeface="Avenir Heavy"/>
                <a:cs typeface="Avenir Heavy"/>
                <a:sym typeface="Avenir Heavy"/>
              </a:defRPr>
            </a:lvl1pPr>
          </a:lstStyle>
          <a:p>
            <a:pPr/>
            <a:r>
              <a:t>WHEN</a:t>
            </a:r>
          </a:p>
        </p:txBody>
      </p:sp>
      <p:sp>
        <p:nvSpPr>
          <p:cNvPr id="217" name="Freeform 9"/>
          <p:cNvSpPr/>
          <p:nvPr/>
        </p:nvSpPr>
        <p:spPr>
          <a:xfrm>
            <a:off x="3674366" y="4188280"/>
            <a:ext cx="2646724" cy="823297"/>
          </a:xfrm>
          <a:prstGeom prst="rect">
            <a:avLst/>
          </a:prstGeom>
          <a:solidFill>
            <a:srgbClr val="014D80"/>
          </a:solidFill>
          <a:ln w="12700">
            <a:miter lim="400000"/>
          </a:ln>
        </p:spPr>
        <p:txBody>
          <a:bodyPr lIns="45719" rIns="45719"/>
          <a:lstStyle/>
          <a:p>
            <a:pPr/>
          </a:p>
        </p:txBody>
      </p:sp>
      <p:sp>
        <p:nvSpPr>
          <p:cNvPr id="218" name="Freeform 12"/>
          <p:cNvSpPr/>
          <p:nvPr/>
        </p:nvSpPr>
        <p:spPr>
          <a:xfrm>
            <a:off x="3675077" y="5011577"/>
            <a:ext cx="2646013" cy="1211700"/>
          </a:xfrm>
          <a:prstGeom prst="rect">
            <a:avLst/>
          </a:prstGeom>
          <a:solidFill>
            <a:srgbClr val="016EB5"/>
          </a:solidFill>
          <a:ln w="12700">
            <a:miter lim="400000"/>
          </a:ln>
        </p:spPr>
        <p:txBody>
          <a:bodyPr lIns="45719" rIns="45719"/>
          <a:lstStyle/>
          <a:p>
            <a:pPr/>
          </a:p>
        </p:txBody>
      </p:sp>
      <p:sp>
        <p:nvSpPr>
          <p:cNvPr id="219" name="TextBox 14"/>
          <p:cNvSpPr txBox="1"/>
          <p:nvPr/>
        </p:nvSpPr>
        <p:spPr>
          <a:xfrm>
            <a:off x="3818873" y="5155197"/>
            <a:ext cx="2320874" cy="6958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228600" indent="-228600">
              <a:lnSpc>
                <a:spcPts val="1800"/>
              </a:lnSpc>
              <a:buSzPct val="100000"/>
              <a:buFont typeface="Arial"/>
              <a:buChar char="•"/>
              <a:defRPr sz="1200">
                <a:solidFill>
                  <a:srgbClr val="FFFFFF"/>
                </a:solidFill>
                <a:latin typeface="Avenir Heavy"/>
                <a:ea typeface="Avenir Heavy"/>
                <a:cs typeface="Avenir Heavy"/>
                <a:sym typeface="Avenir Heavy"/>
              </a:defRPr>
            </a:pPr>
            <a:r>
              <a:t>Why did it happen? Explain the underlying cause(s) of the event.</a:t>
            </a:r>
          </a:p>
        </p:txBody>
      </p:sp>
      <p:sp>
        <p:nvSpPr>
          <p:cNvPr id="220" name="TextBox 15"/>
          <p:cNvSpPr txBox="1"/>
          <p:nvPr/>
        </p:nvSpPr>
        <p:spPr>
          <a:xfrm>
            <a:off x="3674366" y="4525251"/>
            <a:ext cx="2609888" cy="3760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100"/>
              </a:lnSpc>
              <a:defRPr sz="3500">
                <a:solidFill>
                  <a:srgbClr val="FFFFFF"/>
                </a:solidFill>
                <a:latin typeface="Avenir Heavy"/>
                <a:ea typeface="Avenir Heavy"/>
                <a:cs typeface="Avenir Heavy"/>
                <a:sym typeface="Avenir Heavy"/>
              </a:defRPr>
            </a:lvl1pPr>
          </a:lstStyle>
          <a:p>
            <a:pPr/>
            <a:r>
              <a:t>WHY</a:t>
            </a:r>
          </a:p>
        </p:txBody>
      </p:sp>
      <p:sp>
        <p:nvSpPr>
          <p:cNvPr id="221" name="Freeform 9"/>
          <p:cNvSpPr/>
          <p:nvPr/>
        </p:nvSpPr>
        <p:spPr>
          <a:xfrm>
            <a:off x="6736979" y="4188280"/>
            <a:ext cx="2646724" cy="823297"/>
          </a:xfrm>
          <a:prstGeom prst="rect">
            <a:avLst/>
          </a:prstGeom>
          <a:solidFill>
            <a:srgbClr val="014D80"/>
          </a:solidFill>
          <a:ln w="12700">
            <a:miter lim="400000"/>
          </a:ln>
        </p:spPr>
        <p:txBody>
          <a:bodyPr lIns="45719" rIns="45719"/>
          <a:lstStyle/>
          <a:p>
            <a:pPr/>
          </a:p>
        </p:txBody>
      </p:sp>
      <p:sp>
        <p:nvSpPr>
          <p:cNvPr id="222" name="Freeform 12"/>
          <p:cNvSpPr/>
          <p:nvPr/>
        </p:nvSpPr>
        <p:spPr>
          <a:xfrm>
            <a:off x="6737690" y="5011577"/>
            <a:ext cx="2646013" cy="1211700"/>
          </a:xfrm>
          <a:prstGeom prst="rect">
            <a:avLst/>
          </a:prstGeom>
          <a:solidFill>
            <a:srgbClr val="016EB5"/>
          </a:solidFill>
          <a:ln w="12700">
            <a:miter lim="400000"/>
          </a:ln>
        </p:spPr>
        <p:txBody>
          <a:bodyPr lIns="45719" rIns="45719"/>
          <a:lstStyle/>
          <a:p>
            <a:pPr/>
          </a:p>
        </p:txBody>
      </p:sp>
      <p:sp>
        <p:nvSpPr>
          <p:cNvPr id="223" name="TextBox 14"/>
          <p:cNvSpPr txBox="1"/>
          <p:nvPr/>
        </p:nvSpPr>
        <p:spPr>
          <a:xfrm>
            <a:off x="6919033" y="5155197"/>
            <a:ext cx="2357711" cy="924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228600" indent="-228600">
              <a:lnSpc>
                <a:spcPts val="1800"/>
              </a:lnSpc>
              <a:buSzPct val="100000"/>
              <a:buFont typeface="Arial"/>
              <a:buChar char="•"/>
              <a:defRPr sz="1200">
                <a:solidFill>
                  <a:srgbClr val="FFFFFF"/>
                </a:solidFill>
                <a:latin typeface="Avenir Heavy"/>
                <a:ea typeface="Avenir Heavy"/>
                <a:cs typeface="Avenir Heavy"/>
                <a:sym typeface="Avenir Heavy"/>
              </a:defRPr>
            </a:pPr>
            <a:r>
              <a:t>Describe the modality (modus operandi) of an incident. E.g. shooting, airstrike, protest, etc.</a:t>
            </a:r>
          </a:p>
        </p:txBody>
      </p:sp>
      <p:sp>
        <p:nvSpPr>
          <p:cNvPr id="224" name="TextBox 15"/>
          <p:cNvSpPr txBox="1"/>
          <p:nvPr/>
        </p:nvSpPr>
        <p:spPr>
          <a:xfrm>
            <a:off x="6736979" y="4525251"/>
            <a:ext cx="2646725" cy="3760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100"/>
              </a:lnSpc>
              <a:defRPr sz="3500">
                <a:solidFill>
                  <a:srgbClr val="FFFFFF"/>
                </a:solidFill>
                <a:latin typeface="Avenir Heavy"/>
                <a:ea typeface="Avenir Heavy"/>
                <a:cs typeface="Avenir Heavy"/>
                <a:sym typeface="Avenir Heavy"/>
              </a:defRPr>
            </a:lvl1pPr>
          </a:lstStyle>
          <a:p>
            <a:pPr/>
            <a:r>
              <a:t>HOW</a:t>
            </a:r>
          </a:p>
        </p:txBody>
      </p:sp>
      <p:sp>
        <p:nvSpPr>
          <p:cNvPr id="225" name="TextBox 14"/>
          <p:cNvSpPr txBox="1"/>
          <p:nvPr/>
        </p:nvSpPr>
        <p:spPr>
          <a:xfrm>
            <a:off x="719424" y="5138268"/>
            <a:ext cx="2357711" cy="924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228600" indent="-228600">
              <a:lnSpc>
                <a:spcPts val="1800"/>
              </a:lnSpc>
              <a:buSzPct val="100000"/>
              <a:buFont typeface="Arial"/>
              <a:buChar char="•"/>
              <a:defRPr sz="1200">
                <a:solidFill>
                  <a:srgbClr val="FFFFFF"/>
                </a:solidFill>
                <a:latin typeface="Avenir Heavy"/>
                <a:ea typeface="Avenir Heavy"/>
                <a:cs typeface="Avenir Heavy"/>
                <a:sym typeface="Avenir Heavy"/>
              </a:defRPr>
            </a:pPr>
            <a:r>
              <a:t>Defines the date and time at which an event occurred or will be happening. (e.g. April 16 at 3:30 pm local time)</a:t>
            </a:r>
          </a:p>
        </p:txBody>
      </p:sp>
      <p:pic>
        <p:nvPicPr>
          <p:cNvPr id="226" name="analyst_logo.png" descr="analyst_logo.png"/>
          <p:cNvPicPr>
            <a:picLocks noChangeAspect="1"/>
          </p:cNvPicPr>
          <p:nvPr/>
        </p:nvPicPr>
        <p:blipFill>
          <a:blip r:embed="rId11">
            <a:extLst/>
          </a:blip>
          <a:stretch>
            <a:fillRect/>
          </a:stretch>
        </p:blipFill>
        <p:spPr>
          <a:xfrm>
            <a:off x="423632" y="339306"/>
            <a:ext cx="2444073" cy="67043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Freeform 2"/>
          <p:cNvSpPr/>
          <p:nvPr/>
        </p:nvSpPr>
        <p:spPr>
          <a:xfrm>
            <a:off x="0" y="0"/>
            <a:ext cx="9753600" cy="7315200"/>
          </a:xfrm>
          <a:prstGeom prst="rect">
            <a:avLst/>
          </a:prstGeom>
          <a:blipFill>
            <a:blip r:embed="rId2"/>
            <a:stretch>
              <a:fillRect/>
            </a:stretch>
          </a:blipFill>
          <a:ln w="12700">
            <a:miter lim="400000"/>
          </a:ln>
        </p:spPr>
        <p:txBody>
          <a:bodyPr lIns="45719" rIns="45719"/>
          <a:lstStyle/>
          <a:p>
            <a:pPr/>
          </a:p>
        </p:txBody>
      </p:sp>
      <p:grpSp>
        <p:nvGrpSpPr>
          <p:cNvPr id="233" name="Group 3"/>
          <p:cNvGrpSpPr/>
          <p:nvPr/>
        </p:nvGrpSpPr>
        <p:grpSpPr>
          <a:xfrm>
            <a:off x="68716" y="33858"/>
            <a:ext cx="9684884" cy="7083909"/>
            <a:chOff x="68716" y="0"/>
            <a:chExt cx="9684883" cy="7083906"/>
          </a:xfrm>
        </p:grpSpPr>
        <p:sp>
          <p:nvSpPr>
            <p:cNvPr id="229" name="Freeform 4"/>
            <p:cNvSpPr/>
            <p:nvPr/>
          </p:nvSpPr>
          <p:spPr>
            <a:xfrm flipH="1" rot="10800000">
              <a:off x="7146474" y="0"/>
              <a:ext cx="2607126" cy="2124807"/>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30" name="Freeform 5"/>
            <p:cNvSpPr/>
            <p:nvPr/>
          </p:nvSpPr>
          <p:spPr>
            <a:xfrm>
              <a:off x="3626422" y="280129"/>
              <a:ext cx="2975417" cy="629031"/>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31" name="Freeform 7"/>
            <p:cNvSpPr/>
            <p:nvPr/>
          </p:nvSpPr>
          <p:spPr>
            <a:xfrm>
              <a:off x="68716" y="6698946"/>
              <a:ext cx="1227196" cy="384961"/>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pic>
          <p:nvPicPr>
            <p:cNvPr id="232" name="analyst_logo.png" descr="analyst_logo.png"/>
            <p:cNvPicPr>
              <a:picLocks noChangeAspect="1"/>
            </p:cNvPicPr>
            <p:nvPr/>
          </p:nvPicPr>
          <p:blipFill>
            <a:blip r:embed="rId6">
              <a:extLst/>
            </a:blip>
            <a:srcRect l="0" t="0" r="0" b="0"/>
            <a:stretch>
              <a:fillRect/>
            </a:stretch>
          </p:blipFill>
          <p:spPr>
            <a:xfrm>
              <a:off x="423632" y="305447"/>
              <a:ext cx="2444073" cy="670432"/>
            </a:xfrm>
            <a:prstGeom prst="rect">
              <a:avLst/>
            </a:prstGeom>
            <a:ln w="12700" cap="flat">
              <a:noFill/>
              <a:miter lim="400000"/>
            </a:ln>
            <a:effectLst/>
          </p:spPr>
        </p:pic>
      </p:grpSp>
      <p:sp>
        <p:nvSpPr>
          <p:cNvPr id="234" name="TextBox 11"/>
          <p:cNvSpPr txBox="1"/>
          <p:nvPr/>
        </p:nvSpPr>
        <p:spPr>
          <a:xfrm>
            <a:off x="2040908" y="2258187"/>
            <a:ext cx="6084392" cy="311556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3500"/>
              </a:lnSpc>
              <a:defRPr sz="2000">
                <a:solidFill>
                  <a:srgbClr val="293D76"/>
                </a:solidFill>
                <a:latin typeface="Avenir Heavy"/>
                <a:ea typeface="Avenir Heavy"/>
                <a:cs typeface="Avenir Heavy"/>
                <a:sym typeface="Avenir Heavy"/>
              </a:defRPr>
            </a:pPr>
            <a:r>
              <a:t>Characteristics of Effective SITREPs</a:t>
            </a:r>
          </a:p>
          <a:p>
            <a:pPr>
              <a:lnSpc>
                <a:spcPts val="3500"/>
              </a:lnSpc>
              <a:defRPr sz="2000">
                <a:solidFill>
                  <a:srgbClr val="293D76"/>
                </a:solidFill>
              </a:defRPr>
            </a:pPr>
          </a:p>
          <a:p>
            <a:pPr lvl="1" marL="378074" indent="-189037">
              <a:lnSpc>
                <a:spcPts val="3500"/>
              </a:lnSpc>
              <a:buSzPct val="100000"/>
              <a:buFont typeface="Arial"/>
              <a:buChar char="•"/>
              <a:defRPr sz="2000">
                <a:solidFill>
                  <a:srgbClr val="293D76"/>
                </a:solidFill>
                <a:latin typeface="Avenir Roman"/>
                <a:ea typeface="Avenir Roman"/>
                <a:cs typeface="Avenir Roman"/>
                <a:sym typeface="Avenir Roman"/>
              </a:defRPr>
            </a:pPr>
            <a:r>
              <a:t>Clear and concise language:</a:t>
            </a:r>
          </a:p>
          <a:p>
            <a:pPr lvl="2" marL="1103437" indent="-189037">
              <a:lnSpc>
                <a:spcPts val="3500"/>
              </a:lnSpc>
              <a:buSzPct val="100000"/>
              <a:buFont typeface="Arial"/>
              <a:buChar char="•"/>
              <a:defRPr sz="2000">
                <a:solidFill>
                  <a:srgbClr val="293D76"/>
                </a:solidFill>
                <a:latin typeface="Avenir Roman"/>
                <a:ea typeface="Avenir Roman"/>
                <a:cs typeface="Avenir Roman"/>
                <a:sym typeface="Avenir Roman"/>
              </a:defRPr>
            </a:pPr>
            <a:r>
              <a:t>Summarise the 5W+H in 2-3 sentences max.</a:t>
            </a:r>
          </a:p>
          <a:p>
            <a:pPr lvl="1" marL="378074" indent="-189037">
              <a:lnSpc>
                <a:spcPts val="3500"/>
              </a:lnSpc>
              <a:buSzPct val="100000"/>
              <a:buFont typeface="Arial"/>
              <a:buChar char="•"/>
              <a:defRPr sz="2000">
                <a:solidFill>
                  <a:srgbClr val="293D76"/>
                </a:solidFill>
                <a:latin typeface="Avenir Roman"/>
                <a:ea typeface="Avenir Roman"/>
                <a:cs typeface="Avenir Roman"/>
                <a:sym typeface="Avenir Roman"/>
              </a:defRPr>
            </a:pPr>
            <a:r>
              <a:t>Accurate and verified information.</a:t>
            </a:r>
          </a:p>
          <a:p>
            <a:pPr lvl="1" marL="378074" indent="-189037">
              <a:lnSpc>
                <a:spcPts val="3500"/>
              </a:lnSpc>
              <a:buSzPct val="100000"/>
              <a:buFont typeface="Arial"/>
              <a:buChar char="•"/>
              <a:defRPr sz="2000">
                <a:solidFill>
                  <a:srgbClr val="293D76"/>
                </a:solidFill>
                <a:latin typeface="Avenir Roman"/>
                <a:ea typeface="Avenir Roman"/>
                <a:cs typeface="Avenir Roman"/>
                <a:sym typeface="Avenir Roman"/>
              </a:defRPr>
            </a:pPr>
            <a:r>
              <a:t>Timely delivery.</a:t>
            </a:r>
          </a:p>
        </p:txBody>
      </p:sp>
      <p:grpSp>
        <p:nvGrpSpPr>
          <p:cNvPr id="244" name="Group 12"/>
          <p:cNvGrpSpPr/>
          <p:nvPr/>
        </p:nvGrpSpPr>
        <p:grpSpPr>
          <a:xfrm>
            <a:off x="0" y="6569225"/>
            <a:ext cx="9762574" cy="754911"/>
            <a:chOff x="0" y="0"/>
            <a:chExt cx="9762573" cy="754910"/>
          </a:xfrm>
        </p:grpSpPr>
        <p:sp>
          <p:nvSpPr>
            <p:cNvPr id="235" name="Freeform 14"/>
            <p:cNvSpPr/>
            <p:nvPr/>
          </p:nvSpPr>
          <p:spPr>
            <a:xfrm>
              <a:off x="0" y="-1"/>
              <a:ext cx="9762574"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236" name="Freeform 16"/>
            <p:cNvSpPr/>
            <p:nvPr/>
          </p:nvSpPr>
          <p:spPr>
            <a:xfrm>
              <a:off x="68780" y="229223"/>
              <a:ext cx="1228325"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37" name="Freeform 17"/>
            <p:cNvSpPr/>
            <p:nvPr/>
          </p:nvSpPr>
          <p:spPr>
            <a:xfrm>
              <a:off x="7954223" y="155185"/>
              <a:ext cx="1603042" cy="476990"/>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38" name="Freeform 19"/>
            <p:cNvSpPr/>
            <p:nvPr/>
          </p:nvSpPr>
          <p:spPr>
            <a:xfrm>
              <a:off x="1312366" y="-1"/>
              <a:ext cx="6596570"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239" name="Freeform 21"/>
            <p:cNvSpPr/>
            <p:nvPr/>
          </p:nvSpPr>
          <p:spPr>
            <a:xfrm>
              <a:off x="7119201" y="0"/>
              <a:ext cx="798716" cy="70914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40" name="Freeform 22"/>
            <p:cNvSpPr/>
            <p:nvPr/>
          </p:nvSpPr>
          <p:spPr>
            <a:xfrm>
              <a:off x="1328033" y="93198"/>
              <a:ext cx="1036247" cy="568514"/>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41" name="Freeform 23"/>
            <p:cNvSpPr/>
            <p:nvPr/>
          </p:nvSpPr>
          <p:spPr>
            <a:xfrm>
              <a:off x="2364279" y="229223"/>
              <a:ext cx="2013169" cy="379483"/>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42" name="Freeform 24"/>
            <p:cNvSpPr/>
            <p:nvPr/>
          </p:nvSpPr>
          <p:spPr>
            <a:xfrm>
              <a:off x="4434650" y="52480"/>
              <a:ext cx="1192915" cy="6566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43" name="Freeform 25"/>
            <p:cNvSpPr/>
            <p:nvPr/>
          </p:nvSpPr>
          <p:spPr>
            <a:xfrm>
              <a:off x="5656165" y="212081"/>
              <a:ext cx="1411944" cy="359368"/>
            </a:xfrm>
            <a:prstGeom prst="rect">
              <a:avLst/>
            </a:prstGeom>
            <a:blipFill rotWithShape="1">
              <a:blip r:embed="rId12"/>
              <a:srcRect l="0" t="0" r="0" b="0"/>
              <a:stretch>
                <a:fillRect/>
              </a:stretch>
            </a:blipFill>
            <a:ln w="12700" cap="flat">
              <a:noFill/>
              <a:miter lim="400000"/>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Freeform 2"/>
          <p:cNvSpPr/>
          <p:nvPr/>
        </p:nvSpPr>
        <p:spPr>
          <a:xfrm>
            <a:off x="0" y="0"/>
            <a:ext cx="9753600" cy="7315200"/>
          </a:xfrm>
          <a:prstGeom prst="rect">
            <a:avLst/>
          </a:prstGeom>
          <a:blipFill>
            <a:blip r:embed="rId2"/>
            <a:stretch>
              <a:fillRect/>
            </a:stretch>
          </a:blipFill>
          <a:ln w="12700">
            <a:miter lim="400000"/>
          </a:ln>
        </p:spPr>
        <p:txBody>
          <a:bodyPr lIns="45719" rIns="45719"/>
          <a:lstStyle/>
          <a:p>
            <a:pPr/>
          </a:p>
        </p:txBody>
      </p:sp>
      <p:grpSp>
        <p:nvGrpSpPr>
          <p:cNvPr id="251" name="Group 3"/>
          <p:cNvGrpSpPr/>
          <p:nvPr/>
        </p:nvGrpSpPr>
        <p:grpSpPr>
          <a:xfrm>
            <a:off x="68716" y="33858"/>
            <a:ext cx="9684884" cy="7083909"/>
            <a:chOff x="68716" y="0"/>
            <a:chExt cx="9684883" cy="7083906"/>
          </a:xfrm>
        </p:grpSpPr>
        <p:sp>
          <p:nvSpPr>
            <p:cNvPr id="247" name="Freeform 4"/>
            <p:cNvSpPr/>
            <p:nvPr/>
          </p:nvSpPr>
          <p:spPr>
            <a:xfrm flipH="1" rot="10800000">
              <a:off x="7146474" y="0"/>
              <a:ext cx="2607126" cy="2124807"/>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48" name="Freeform 5"/>
            <p:cNvSpPr/>
            <p:nvPr/>
          </p:nvSpPr>
          <p:spPr>
            <a:xfrm>
              <a:off x="3626422" y="280129"/>
              <a:ext cx="2975417" cy="629031"/>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49" name="Freeform 7"/>
            <p:cNvSpPr/>
            <p:nvPr/>
          </p:nvSpPr>
          <p:spPr>
            <a:xfrm>
              <a:off x="68716" y="6698946"/>
              <a:ext cx="1227196" cy="384961"/>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pic>
          <p:nvPicPr>
            <p:cNvPr id="250" name="analyst_logo.png" descr="analyst_logo.png"/>
            <p:cNvPicPr>
              <a:picLocks noChangeAspect="1"/>
            </p:cNvPicPr>
            <p:nvPr/>
          </p:nvPicPr>
          <p:blipFill>
            <a:blip r:embed="rId6">
              <a:extLst/>
            </a:blip>
            <a:srcRect l="0" t="0" r="0" b="0"/>
            <a:stretch>
              <a:fillRect/>
            </a:stretch>
          </p:blipFill>
          <p:spPr>
            <a:xfrm>
              <a:off x="423632" y="305447"/>
              <a:ext cx="2444073" cy="670432"/>
            </a:xfrm>
            <a:prstGeom prst="rect">
              <a:avLst/>
            </a:prstGeom>
            <a:ln w="12700" cap="flat">
              <a:noFill/>
              <a:miter lim="400000"/>
            </a:ln>
            <a:effectLst/>
          </p:spPr>
        </p:pic>
      </p:grpSp>
      <p:sp>
        <p:nvSpPr>
          <p:cNvPr id="252" name="TextBox 11"/>
          <p:cNvSpPr txBox="1"/>
          <p:nvPr/>
        </p:nvSpPr>
        <p:spPr>
          <a:xfrm>
            <a:off x="554187" y="2544318"/>
            <a:ext cx="4529349" cy="222656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3500"/>
              </a:lnSpc>
              <a:defRPr sz="2000">
                <a:solidFill>
                  <a:srgbClr val="293D76"/>
                </a:solidFill>
                <a:latin typeface="Avenir Heavy"/>
                <a:ea typeface="Avenir Heavy"/>
                <a:cs typeface="Avenir Heavy"/>
                <a:sym typeface="Avenir Heavy"/>
              </a:defRPr>
            </a:pPr>
            <a:r>
              <a:t>Prioritising Information</a:t>
            </a:r>
          </a:p>
          <a:p>
            <a:pPr>
              <a:lnSpc>
                <a:spcPts val="3500"/>
              </a:lnSpc>
              <a:defRPr sz="2000">
                <a:solidFill>
                  <a:srgbClr val="293D76"/>
                </a:solidFill>
              </a:defRPr>
            </a:pPr>
          </a:p>
          <a:p>
            <a:pPr lvl="1" marL="378074" indent="-189037">
              <a:lnSpc>
                <a:spcPts val="3500"/>
              </a:lnSpc>
              <a:buSzPct val="100000"/>
              <a:buFont typeface="Arial"/>
              <a:buChar char="•"/>
              <a:defRPr sz="2000">
                <a:solidFill>
                  <a:srgbClr val="293D76"/>
                </a:solidFill>
                <a:latin typeface="Avenir Roman"/>
                <a:ea typeface="Avenir Roman"/>
                <a:cs typeface="Avenir Roman"/>
                <a:sym typeface="Avenir Roman"/>
              </a:defRPr>
            </a:pPr>
            <a:r>
              <a:t>Identify the most urgent facts first.</a:t>
            </a:r>
          </a:p>
          <a:p>
            <a:pPr lvl="1" marL="378074" indent="-189037">
              <a:lnSpc>
                <a:spcPts val="3500"/>
              </a:lnSpc>
              <a:buSzPct val="100000"/>
              <a:buFont typeface="Arial"/>
              <a:buChar char="•"/>
              <a:defRPr sz="2000">
                <a:solidFill>
                  <a:srgbClr val="293D76"/>
                </a:solidFill>
                <a:latin typeface="Avenir Roman"/>
                <a:ea typeface="Avenir Roman"/>
                <a:cs typeface="Avenir Roman"/>
                <a:sym typeface="Avenir Roman"/>
              </a:defRPr>
            </a:pPr>
            <a:r>
              <a:t>Highlight immediate threats and impacts.</a:t>
            </a:r>
          </a:p>
        </p:txBody>
      </p:sp>
      <p:grpSp>
        <p:nvGrpSpPr>
          <p:cNvPr id="262" name="Group 12"/>
          <p:cNvGrpSpPr/>
          <p:nvPr/>
        </p:nvGrpSpPr>
        <p:grpSpPr>
          <a:xfrm>
            <a:off x="0" y="6569225"/>
            <a:ext cx="9762574" cy="754911"/>
            <a:chOff x="0" y="0"/>
            <a:chExt cx="9762573" cy="754910"/>
          </a:xfrm>
        </p:grpSpPr>
        <p:sp>
          <p:nvSpPr>
            <p:cNvPr id="253" name="Freeform 14"/>
            <p:cNvSpPr/>
            <p:nvPr/>
          </p:nvSpPr>
          <p:spPr>
            <a:xfrm>
              <a:off x="0" y="-1"/>
              <a:ext cx="9762574"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254" name="Freeform 16"/>
            <p:cNvSpPr/>
            <p:nvPr/>
          </p:nvSpPr>
          <p:spPr>
            <a:xfrm>
              <a:off x="68780" y="229223"/>
              <a:ext cx="1228325"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55" name="Freeform 17"/>
            <p:cNvSpPr/>
            <p:nvPr/>
          </p:nvSpPr>
          <p:spPr>
            <a:xfrm>
              <a:off x="7954223" y="155185"/>
              <a:ext cx="1603042" cy="476990"/>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56" name="Freeform 19"/>
            <p:cNvSpPr/>
            <p:nvPr/>
          </p:nvSpPr>
          <p:spPr>
            <a:xfrm>
              <a:off x="1312366" y="-1"/>
              <a:ext cx="6596570"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257" name="Freeform 21"/>
            <p:cNvSpPr/>
            <p:nvPr/>
          </p:nvSpPr>
          <p:spPr>
            <a:xfrm>
              <a:off x="7119201" y="0"/>
              <a:ext cx="798716" cy="70914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58" name="Freeform 22"/>
            <p:cNvSpPr/>
            <p:nvPr/>
          </p:nvSpPr>
          <p:spPr>
            <a:xfrm>
              <a:off x="1328033" y="93198"/>
              <a:ext cx="1036247" cy="568514"/>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59" name="Freeform 23"/>
            <p:cNvSpPr/>
            <p:nvPr/>
          </p:nvSpPr>
          <p:spPr>
            <a:xfrm>
              <a:off x="2364279" y="229223"/>
              <a:ext cx="2013169" cy="379483"/>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60" name="Freeform 24"/>
            <p:cNvSpPr/>
            <p:nvPr/>
          </p:nvSpPr>
          <p:spPr>
            <a:xfrm>
              <a:off x="4434650" y="52480"/>
              <a:ext cx="1192915" cy="6566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61" name="Freeform 25"/>
            <p:cNvSpPr/>
            <p:nvPr/>
          </p:nvSpPr>
          <p:spPr>
            <a:xfrm>
              <a:off x="5656165" y="212081"/>
              <a:ext cx="1411944" cy="359368"/>
            </a:xfrm>
            <a:prstGeom prst="rect">
              <a:avLst/>
            </a:prstGeom>
            <a:blipFill rotWithShape="1">
              <a:blip r:embed="rId12"/>
              <a:srcRect l="0" t="0" r="0" b="0"/>
              <a:stretch>
                <a:fillRect/>
              </a:stretch>
            </a:blipFill>
            <a:ln w="12700" cap="flat">
              <a:noFill/>
              <a:miter lim="400000"/>
            </a:ln>
            <a:effectLst/>
          </p:spPr>
          <p:txBody>
            <a:bodyPr wrap="square" lIns="45719" tIns="45719" rIns="45719" bIns="45719" numCol="1" anchor="t">
              <a:noAutofit/>
            </a:bodyPr>
            <a:lstStyle/>
            <a:p>
              <a:pPr/>
            </a:p>
          </p:txBody>
        </p:sp>
      </p:grpSp>
      <p:sp>
        <p:nvSpPr>
          <p:cNvPr id="263" name="TextBox 11"/>
          <p:cNvSpPr txBox="1"/>
          <p:nvPr/>
        </p:nvSpPr>
        <p:spPr>
          <a:xfrm>
            <a:off x="5454328" y="2544318"/>
            <a:ext cx="4009788" cy="356006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3500"/>
              </a:lnSpc>
              <a:defRPr sz="2000">
                <a:solidFill>
                  <a:srgbClr val="293D76"/>
                </a:solidFill>
                <a:latin typeface="Avenir Heavy"/>
                <a:ea typeface="Avenir Heavy"/>
                <a:cs typeface="Avenir Heavy"/>
                <a:sym typeface="Avenir Heavy"/>
              </a:defRPr>
            </a:pPr>
            <a:r>
              <a:t>Example of prioritisation</a:t>
            </a:r>
          </a:p>
          <a:p>
            <a:pPr>
              <a:lnSpc>
                <a:spcPts val="3500"/>
              </a:lnSpc>
              <a:defRPr sz="2000">
                <a:solidFill>
                  <a:srgbClr val="293D76"/>
                </a:solidFill>
              </a:defRPr>
            </a:pPr>
          </a:p>
          <a:p>
            <a:pPr lvl="1" marL="417637" indent="-228600">
              <a:lnSpc>
                <a:spcPts val="3500"/>
              </a:lnSpc>
              <a:buSzPct val="100000"/>
              <a:buFont typeface="Arial"/>
              <a:buAutoNum type="arabicPeriod" startAt="1"/>
              <a:defRPr sz="2000">
                <a:solidFill>
                  <a:srgbClr val="293D76"/>
                </a:solidFill>
                <a:latin typeface="Avenir Roman"/>
                <a:ea typeface="Avenir Roman"/>
                <a:cs typeface="Avenir Roman"/>
                <a:sym typeface="Avenir Roman"/>
              </a:defRPr>
            </a:pPr>
            <a:r>
              <a:t>Events with high impact and happening now (realtime).</a:t>
            </a:r>
          </a:p>
          <a:p>
            <a:pPr lvl="1" marL="417637" indent="-228600">
              <a:lnSpc>
                <a:spcPts val="3500"/>
              </a:lnSpc>
              <a:buSzPct val="100000"/>
              <a:buFont typeface="Arial"/>
              <a:buAutoNum type="arabicPeriod" startAt="1"/>
              <a:defRPr sz="2000">
                <a:solidFill>
                  <a:srgbClr val="293D76"/>
                </a:solidFill>
                <a:latin typeface="Avenir Roman"/>
                <a:ea typeface="Avenir Roman"/>
                <a:cs typeface="Avenir Roman"/>
                <a:sym typeface="Avenir Roman"/>
              </a:defRPr>
            </a:pPr>
            <a:r>
              <a:t>Events that are scheduled to happen in the near future.</a:t>
            </a:r>
          </a:p>
          <a:p>
            <a:pPr lvl="1" marL="417637" indent="-228600">
              <a:lnSpc>
                <a:spcPts val="3500"/>
              </a:lnSpc>
              <a:buSzPct val="100000"/>
              <a:buFont typeface="Arial"/>
              <a:buAutoNum type="arabicPeriod" startAt="1"/>
              <a:defRPr sz="2000">
                <a:solidFill>
                  <a:srgbClr val="293D76"/>
                </a:solidFill>
                <a:latin typeface="Avenir Roman"/>
                <a:ea typeface="Avenir Roman"/>
                <a:cs typeface="Avenir Roman"/>
                <a:sym typeface="Avenir Roman"/>
              </a:defRPr>
            </a:pPr>
            <a:r>
              <a:t>Events that have occurred in the past (non-realtime)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Freeform 2"/>
          <p:cNvSpPr/>
          <p:nvPr/>
        </p:nvSpPr>
        <p:spPr>
          <a:xfrm>
            <a:off x="0" y="0"/>
            <a:ext cx="9753600" cy="7315200"/>
          </a:xfrm>
          <a:prstGeom prst="rect">
            <a:avLst/>
          </a:prstGeom>
          <a:blipFill>
            <a:blip r:embed="rId2"/>
            <a:stretch>
              <a:fillRect/>
            </a:stretch>
          </a:blipFill>
          <a:ln w="12700">
            <a:miter lim="400000"/>
          </a:ln>
        </p:spPr>
        <p:txBody>
          <a:bodyPr lIns="45719" rIns="45719"/>
          <a:lstStyle/>
          <a:p>
            <a:pPr/>
          </a:p>
        </p:txBody>
      </p:sp>
      <p:sp>
        <p:nvSpPr>
          <p:cNvPr id="266" name="Freeform 3"/>
          <p:cNvSpPr/>
          <p:nvPr/>
        </p:nvSpPr>
        <p:spPr>
          <a:xfrm flipH="1" rot="10800000">
            <a:off x="7146474" y="33860"/>
            <a:ext cx="2607126" cy="2124806"/>
          </a:xfrm>
          <a:prstGeom prst="rect">
            <a:avLst/>
          </a:prstGeom>
          <a:blipFill>
            <a:blip r:embed="rId3"/>
            <a:stretch>
              <a:fillRect/>
            </a:stretch>
          </a:blipFill>
          <a:ln w="12700">
            <a:miter lim="400000"/>
          </a:ln>
        </p:spPr>
        <p:txBody>
          <a:bodyPr lIns="45719" rIns="45719"/>
          <a:lstStyle/>
          <a:p>
            <a:pPr/>
          </a:p>
        </p:txBody>
      </p:sp>
      <p:sp>
        <p:nvSpPr>
          <p:cNvPr id="267" name="Freeform 5"/>
          <p:cNvSpPr/>
          <p:nvPr/>
        </p:nvSpPr>
        <p:spPr>
          <a:xfrm>
            <a:off x="7075694" y="2957166"/>
            <a:ext cx="3834648" cy="2592121"/>
          </a:xfrm>
          <a:prstGeom prst="rect">
            <a:avLst/>
          </a:prstGeom>
          <a:solidFill>
            <a:srgbClr val="233E7A"/>
          </a:solidFill>
          <a:ln w="12700">
            <a:miter lim="400000"/>
          </a:ln>
        </p:spPr>
        <p:txBody>
          <a:bodyPr lIns="45719" rIns="45719"/>
          <a:lstStyle/>
          <a:p>
            <a:pPr/>
          </a:p>
        </p:txBody>
      </p:sp>
      <p:sp>
        <p:nvSpPr>
          <p:cNvPr id="268" name="Freeform 7"/>
          <p:cNvSpPr/>
          <p:nvPr/>
        </p:nvSpPr>
        <p:spPr>
          <a:xfrm>
            <a:off x="3574419" y="359949"/>
            <a:ext cx="2975417" cy="629033"/>
          </a:xfrm>
          <a:prstGeom prst="rect">
            <a:avLst/>
          </a:prstGeom>
          <a:blipFill>
            <a:blip r:embed="rId4"/>
            <a:stretch>
              <a:fillRect/>
            </a:stretch>
          </a:blipFill>
          <a:ln w="12700">
            <a:miter lim="400000"/>
          </a:ln>
        </p:spPr>
        <p:txBody>
          <a:bodyPr lIns="45719" rIns="45719"/>
          <a:lstStyle/>
          <a:p>
            <a:pPr/>
          </a:p>
        </p:txBody>
      </p:sp>
      <p:sp>
        <p:nvSpPr>
          <p:cNvPr id="269" name="TextBox 9"/>
          <p:cNvSpPr txBox="1"/>
          <p:nvPr/>
        </p:nvSpPr>
        <p:spPr>
          <a:xfrm>
            <a:off x="724477" y="2106790"/>
            <a:ext cx="5610265" cy="310162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3500"/>
              </a:lnSpc>
              <a:defRPr sz="1700">
                <a:solidFill>
                  <a:srgbClr val="233E7A"/>
                </a:solidFill>
                <a:latin typeface="Avenir Roman"/>
                <a:ea typeface="Avenir Roman"/>
                <a:cs typeface="Avenir Roman"/>
                <a:sym typeface="Avenir Roman"/>
              </a:defRPr>
            </a:pPr>
            <a:r>
              <a:rPr>
                <a:latin typeface="Avenir Heavy"/>
                <a:ea typeface="Avenir Heavy"/>
                <a:cs typeface="Avenir Heavy"/>
                <a:sym typeface="Avenir Heavy"/>
              </a:rPr>
              <a:t>SITREP format example</a:t>
            </a:r>
            <a:endParaRPr>
              <a:latin typeface="Avenir Heavy"/>
              <a:ea typeface="Avenir Heavy"/>
              <a:cs typeface="Avenir Heavy"/>
              <a:sym typeface="Avenir Heavy"/>
            </a:endParaRPr>
          </a:p>
          <a:p>
            <a:pPr>
              <a:lnSpc>
                <a:spcPts val="3500"/>
              </a:lnSpc>
            </a:pPr>
            <a:endParaRPr>
              <a:latin typeface="Avenir Heavy"/>
              <a:ea typeface="Avenir Heavy"/>
              <a:cs typeface="Avenir Heavy"/>
              <a:sym typeface="Avenir Heavy"/>
            </a:endParaRPr>
          </a:p>
          <a:p>
            <a:pPr>
              <a:lnSpc>
                <a:spcPts val="3500"/>
              </a:lnSpc>
            </a:pPr>
            <a:endParaRPr>
              <a:latin typeface="Avenir Heavy"/>
              <a:ea typeface="Avenir Heavy"/>
              <a:cs typeface="Avenir Heavy"/>
              <a:sym typeface="Avenir Heavy"/>
            </a:endParaRPr>
          </a:p>
          <a:p>
            <a:pPr marL="228600" indent="-228600">
              <a:lnSpc>
                <a:spcPts val="3500"/>
              </a:lnSpc>
              <a:buSzPct val="100000"/>
              <a:buChar char="•"/>
              <a:defRPr sz="1700">
                <a:solidFill>
                  <a:srgbClr val="233E7A"/>
                </a:solidFill>
                <a:latin typeface="Avenir Heavy"/>
                <a:ea typeface="Avenir Heavy"/>
                <a:cs typeface="Avenir Heavy"/>
                <a:sym typeface="Avenir Heavy"/>
              </a:defRPr>
            </a:pPr>
            <a:r>
              <a:t>Title: </a:t>
            </a:r>
            <a:r>
              <a:rPr>
                <a:latin typeface="Avenir Book"/>
                <a:ea typeface="Avenir Book"/>
                <a:cs typeface="Avenir Book"/>
                <a:sym typeface="Avenir Book"/>
              </a:rPr>
              <a:t>summarises 5Ws + H is a short sentence</a:t>
            </a:r>
          </a:p>
          <a:p>
            <a:pPr marL="228600" indent="-228600">
              <a:lnSpc>
                <a:spcPts val="3500"/>
              </a:lnSpc>
              <a:buSzPct val="100000"/>
              <a:buChar char="•"/>
              <a:defRPr sz="1700">
                <a:solidFill>
                  <a:srgbClr val="233E7A"/>
                </a:solidFill>
                <a:latin typeface="Avenir Heavy"/>
                <a:ea typeface="Avenir Heavy"/>
                <a:cs typeface="Avenir Heavy"/>
                <a:sym typeface="Avenir Heavy"/>
              </a:defRPr>
            </a:pPr>
            <a:r>
              <a:t>Description: </a:t>
            </a:r>
            <a:r>
              <a:rPr>
                <a:latin typeface="Avenir Book"/>
                <a:ea typeface="Avenir Book"/>
                <a:cs typeface="Avenir Book"/>
                <a:sym typeface="Avenir Book"/>
              </a:rPr>
              <a:t>provides details on the 5Ws + H</a:t>
            </a:r>
            <a:endParaRPr>
              <a:latin typeface="Avenir Book"/>
              <a:ea typeface="Avenir Book"/>
              <a:cs typeface="Avenir Book"/>
              <a:sym typeface="Avenir Book"/>
            </a:endParaRPr>
          </a:p>
          <a:p>
            <a:pPr marL="228600" indent="-228600">
              <a:lnSpc>
                <a:spcPts val="3500"/>
              </a:lnSpc>
              <a:buSzPct val="100000"/>
              <a:buChar char="•"/>
              <a:defRPr sz="1700">
                <a:solidFill>
                  <a:srgbClr val="233E7A"/>
                </a:solidFill>
                <a:latin typeface="Avenir Heavy"/>
                <a:ea typeface="Avenir Heavy"/>
                <a:cs typeface="Avenir Heavy"/>
                <a:sym typeface="Avenir Heavy"/>
              </a:defRPr>
            </a:pPr>
            <a:r>
              <a:t>Recommended actions: </a:t>
            </a:r>
            <a:r>
              <a:rPr>
                <a:latin typeface="Avenir Book"/>
                <a:ea typeface="Avenir Book"/>
                <a:cs typeface="Avenir Book"/>
                <a:sym typeface="Avenir Book"/>
              </a:rPr>
              <a:t>provides guidance on how to respond to the situation</a:t>
            </a:r>
          </a:p>
        </p:txBody>
      </p:sp>
      <p:sp>
        <p:nvSpPr>
          <p:cNvPr id="270" name="TextBox 10"/>
          <p:cNvSpPr txBox="1"/>
          <p:nvPr/>
        </p:nvSpPr>
        <p:spPr>
          <a:xfrm>
            <a:off x="7386968" y="3437963"/>
            <a:ext cx="2126138" cy="163052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100"/>
              </a:lnSpc>
              <a:defRPr>
                <a:solidFill>
                  <a:srgbClr val="FFFFFF"/>
                </a:solidFill>
                <a:latin typeface="Avenir Heavy"/>
                <a:ea typeface="Avenir Heavy"/>
                <a:cs typeface="Avenir Heavy"/>
                <a:sym typeface="Avenir Heavy"/>
              </a:defRPr>
            </a:pPr>
            <a:r>
              <a:t>      Tip: </a:t>
            </a:r>
          </a:p>
          <a:p>
            <a:pPr>
              <a:lnSpc>
                <a:spcPts val="2100"/>
              </a:lnSpc>
              <a:defRPr>
                <a:solidFill>
                  <a:srgbClr val="FFFFFF"/>
                </a:solidFill>
                <a:latin typeface="Avenir Heavy"/>
                <a:ea typeface="Avenir Heavy"/>
                <a:cs typeface="Avenir Heavy"/>
                <a:sym typeface="Avenir Heavy"/>
              </a:defRPr>
            </a:pPr>
          </a:p>
          <a:p>
            <a:pPr>
              <a:lnSpc>
                <a:spcPts val="2100"/>
              </a:lnSpc>
              <a:defRPr>
                <a:solidFill>
                  <a:srgbClr val="FFFFFF"/>
                </a:solidFill>
                <a:latin typeface="Avenir Heavy"/>
                <a:ea typeface="Avenir Heavy"/>
                <a:cs typeface="Avenir Heavy"/>
                <a:sym typeface="Avenir Heavy"/>
              </a:defRPr>
            </a:pPr>
            <a:r>
              <a:t>Standardised formats ensure consistency and ease of use.</a:t>
            </a:r>
          </a:p>
        </p:txBody>
      </p:sp>
      <p:grpSp>
        <p:nvGrpSpPr>
          <p:cNvPr id="280" name="Group 11"/>
          <p:cNvGrpSpPr/>
          <p:nvPr/>
        </p:nvGrpSpPr>
        <p:grpSpPr>
          <a:xfrm>
            <a:off x="0" y="6569225"/>
            <a:ext cx="9762574" cy="754911"/>
            <a:chOff x="0" y="0"/>
            <a:chExt cx="9762573" cy="754910"/>
          </a:xfrm>
        </p:grpSpPr>
        <p:sp>
          <p:nvSpPr>
            <p:cNvPr id="271" name="Freeform 13"/>
            <p:cNvSpPr/>
            <p:nvPr/>
          </p:nvSpPr>
          <p:spPr>
            <a:xfrm>
              <a:off x="0" y="-1"/>
              <a:ext cx="9762574"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272" name="Freeform 15"/>
            <p:cNvSpPr/>
            <p:nvPr/>
          </p:nvSpPr>
          <p:spPr>
            <a:xfrm>
              <a:off x="68780" y="229223"/>
              <a:ext cx="1228325"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73" name="Freeform 16"/>
            <p:cNvSpPr/>
            <p:nvPr/>
          </p:nvSpPr>
          <p:spPr>
            <a:xfrm>
              <a:off x="7954223" y="155185"/>
              <a:ext cx="1603042" cy="476990"/>
            </a:xfrm>
            <a:prstGeom prst="rect">
              <a:avLst/>
            </a:pr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74" name="Freeform 18"/>
            <p:cNvSpPr/>
            <p:nvPr/>
          </p:nvSpPr>
          <p:spPr>
            <a:xfrm>
              <a:off x="1312366" y="-1"/>
              <a:ext cx="6596570"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275" name="Freeform 20"/>
            <p:cNvSpPr/>
            <p:nvPr/>
          </p:nvSpPr>
          <p:spPr>
            <a:xfrm>
              <a:off x="7119201" y="0"/>
              <a:ext cx="798716" cy="709148"/>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76" name="Freeform 21"/>
            <p:cNvSpPr/>
            <p:nvPr/>
          </p:nvSpPr>
          <p:spPr>
            <a:xfrm>
              <a:off x="1328033" y="93198"/>
              <a:ext cx="1036247" cy="568514"/>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77" name="Freeform 22"/>
            <p:cNvSpPr/>
            <p:nvPr/>
          </p:nvSpPr>
          <p:spPr>
            <a:xfrm>
              <a:off x="2364279" y="229223"/>
              <a:ext cx="2013169" cy="379483"/>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78" name="Freeform 23"/>
            <p:cNvSpPr/>
            <p:nvPr/>
          </p:nvSpPr>
          <p:spPr>
            <a:xfrm>
              <a:off x="4434650" y="52480"/>
              <a:ext cx="1192915" cy="656668"/>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79" name="Freeform 24"/>
            <p:cNvSpPr/>
            <p:nvPr/>
          </p:nvSpPr>
          <p:spPr>
            <a:xfrm>
              <a:off x="5656165" y="212081"/>
              <a:ext cx="1411944" cy="3593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grpSp>
      <p:sp>
        <p:nvSpPr>
          <p:cNvPr id="281" name="Dingbat Diamonds"/>
          <p:cNvSpPr/>
          <p:nvPr/>
        </p:nvSpPr>
        <p:spPr>
          <a:xfrm>
            <a:off x="7378838" y="3409481"/>
            <a:ext cx="331679" cy="331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FFFFFF"/>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p>
        </p:txBody>
      </p:sp>
      <p:pic>
        <p:nvPicPr>
          <p:cNvPr id="282" name="analyst_logo.png" descr="analyst_logo.png"/>
          <p:cNvPicPr>
            <a:picLocks noChangeAspect="1"/>
          </p:cNvPicPr>
          <p:nvPr/>
        </p:nvPicPr>
        <p:blipFill>
          <a:blip r:embed="rId12">
            <a:extLst/>
          </a:blip>
          <a:stretch>
            <a:fillRect/>
          </a:stretch>
        </p:blipFill>
        <p:spPr>
          <a:xfrm>
            <a:off x="423632" y="339306"/>
            <a:ext cx="2444073" cy="67043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