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x="9753600" cy="73152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3" name="Shape 113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j-lt"/>
        <a:ea typeface="+mj-ea"/>
        <a:cs typeface="+mj-cs"/>
        <a:sym typeface="Arial"/>
      </a:defRPr>
    </a:lvl1pPr>
    <a:lvl2pPr indent="228600" latinLnBrk="0">
      <a:defRPr sz="1400">
        <a:latin typeface="+mj-lt"/>
        <a:ea typeface="+mj-ea"/>
        <a:cs typeface="+mj-cs"/>
        <a:sym typeface="Arial"/>
      </a:defRPr>
    </a:lvl2pPr>
    <a:lvl3pPr indent="457200" latinLnBrk="0">
      <a:defRPr sz="1400">
        <a:latin typeface="+mj-lt"/>
        <a:ea typeface="+mj-ea"/>
        <a:cs typeface="+mj-cs"/>
        <a:sym typeface="Arial"/>
      </a:defRPr>
    </a:lvl3pPr>
    <a:lvl4pPr indent="685800" latinLnBrk="0">
      <a:defRPr sz="1400">
        <a:latin typeface="+mj-lt"/>
        <a:ea typeface="+mj-ea"/>
        <a:cs typeface="+mj-cs"/>
        <a:sym typeface="Arial"/>
      </a:defRPr>
    </a:lvl4pPr>
    <a:lvl5pPr indent="914400" latinLnBrk="0">
      <a:defRPr sz="1400">
        <a:latin typeface="+mj-lt"/>
        <a:ea typeface="+mj-ea"/>
        <a:cs typeface="+mj-cs"/>
        <a:sym typeface="Arial"/>
      </a:defRPr>
    </a:lvl5pPr>
    <a:lvl6pPr indent="1143000" latinLnBrk="0">
      <a:defRPr sz="1400">
        <a:latin typeface="+mj-lt"/>
        <a:ea typeface="+mj-ea"/>
        <a:cs typeface="+mj-cs"/>
        <a:sym typeface="Arial"/>
      </a:defRPr>
    </a:lvl6pPr>
    <a:lvl7pPr indent="1371600" latinLnBrk="0">
      <a:defRPr sz="1400">
        <a:latin typeface="+mj-lt"/>
        <a:ea typeface="+mj-ea"/>
        <a:cs typeface="+mj-cs"/>
        <a:sym typeface="Arial"/>
      </a:defRPr>
    </a:lvl7pPr>
    <a:lvl8pPr indent="1600200" latinLnBrk="0">
      <a:defRPr sz="1400">
        <a:latin typeface="+mj-lt"/>
        <a:ea typeface="+mj-ea"/>
        <a:cs typeface="+mj-cs"/>
        <a:sym typeface="Arial"/>
      </a:defRPr>
    </a:lvl8pPr>
    <a:lvl9pPr indent="1828800" latinLnBrk="0">
      <a:defRPr sz="1400">
        <a:latin typeface="+mj-lt"/>
        <a:ea typeface="+mj-ea"/>
        <a:cs typeface="+mj-cs"/>
        <a:sym typeface="Arial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VERTICAL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itle Text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6" name="Body Level One…"/>
          <p:cNvSpPr txBox="1"/>
          <p:nvPr>
            <p:ph type="body" idx="1"/>
          </p:nvPr>
        </p:nvSpPr>
        <p:spPr>
          <a:xfrm rot="5400000">
            <a:off x="2309018" y="-251618"/>
            <a:ext cx="4525964" cy="8229601"/>
          </a:xfrm>
          <a:prstGeom prst="rect">
            <a:avLst/>
          </a:prstGeom>
        </p:spPr>
        <p:txBody>
          <a:bodyPr/>
          <a:lstStyle>
            <a:lvl1pPr indent="-342900">
              <a:spcBef>
                <a:spcPts val="300"/>
              </a:spcBef>
            </a:lvl1pPr>
            <a:lvl2pPr marL="963385" indent="-391885">
              <a:spcBef>
                <a:spcPts val="300"/>
              </a:spcBef>
            </a:lvl2pPr>
            <a:lvl3pPr marL="1485900" indent="-457200">
              <a:spcBef>
                <a:spcPts val="300"/>
              </a:spcBef>
            </a:lvl3pPr>
            <a:lvl4pPr marL="2034539" indent="-548639">
              <a:spcBef>
                <a:spcPts val="300"/>
              </a:spcBef>
            </a:lvl4pPr>
            <a:lvl5pPr marL="2491739" indent="-548639">
              <a:spcBef>
                <a:spcPts val="300"/>
              </a:spcBef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VERTICAL_TITLE_AND_VERTICAL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itle Text"/>
          <p:cNvSpPr txBox="1"/>
          <p:nvPr>
            <p:ph type="title"/>
          </p:nvPr>
        </p:nvSpPr>
        <p:spPr>
          <a:xfrm rot="5400000">
            <a:off x="4732337" y="2171700"/>
            <a:ext cx="5851526" cy="2057401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05" name="Body Level One…"/>
          <p:cNvSpPr txBox="1"/>
          <p:nvPr>
            <p:ph type="body" idx="1"/>
          </p:nvPr>
        </p:nvSpPr>
        <p:spPr>
          <a:xfrm rot="5400000">
            <a:off x="541337" y="190500"/>
            <a:ext cx="5851526" cy="6019800"/>
          </a:xfrm>
          <a:prstGeom prst="rect">
            <a:avLst/>
          </a:prstGeom>
        </p:spPr>
        <p:txBody>
          <a:bodyPr/>
          <a:lstStyle>
            <a:lvl1pPr indent="-342900">
              <a:spcBef>
                <a:spcPts val="300"/>
              </a:spcBef>
            </a:lvl1pPr>
            <a:lvl2pPr marL="963385" indent="-391885">
              <a:spcBef>
                <a:spcPts val="300"/>
              </a:spcBef>
            </a:lvl2pPr>
            <a:lvl3pPr marL="1485900" indent="-457200">
              <a:spcBef>
                <a:spcPts val="300"/>
              </a:spcBef>
            </a:lvl3pPr>
            <a:lvl4pPr marL="2034539" indent="-548639">
              <a:spcBef>
                <a:spcPts val="300"/>
              </a:spcBef>
            </a:lvl4pPr>
            <a:lvl5pPr marL="2491739" indent="-548639">
              <a:spcBef>
                <a:spcPts val="300"/>
              </a:spcBef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Text"/>
          <p:cNvSpPr txBox="1"/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9" name="Body Level One…"/>
          <p:cNvSpPr txBox="1"/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431800" indent="-406400" algn="ctr">
              <a:buClrTx/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431800" indent="76200" algn="ctr">
              <a:buClrTx/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431800" indent="558800" algn="ctr">
              <a:buClrTx/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431800" indent="1041400" algn="ctr">
              <a:buClrTx/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431800" indent="1498600" algn="ctr">
              <a:buClrTx/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Text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8" name="Body Level One…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indent="-342900">
              <a:spcBef>
                <a:spcPts val="300"/>
              </a:spcBef>
            </a:lvl1pPr>
            <a:lvl2pPr marL="963385" indent="-391885">
              <a:spcBef>
                <a:spcPts val="300"/>
              </a:spcBef>
            </a:lvl2pPr>
            <a:lvl3pPr marL="1485900" indent="-457200">
              <a:spcBef>
                <a:spcPts val="300"/>
              </a:spcBef>
            </a:lvl3pPr>
            <a:lvl4pPr marL="2034539" indent="-548639">
              <a:spcBef>
                <a:spcPts val="300"/>
              </a:spcBef>
            </a:lvl4pPr>
            <a:lvl5pPr marL="2491739" indent="-548639">
              <a:spcBef>
                <a:spcPts val="300"/>
              </a:spcBef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Text"/>
          <p:cNvSpPr txBox="1"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b="1" sz="4000"/>
            </a:lvl1pPr>
          </a:lstStyle>
          <a:p>
            <a:pPr/>
            <a:r>
              <a:t>Title Text</a:t>
            </a:r>
          </a:p>
        </p:txBody>
      </p:sp>
      <p:sp>
        <p:nvSpPr>
          <p:cNvPr id="37" name="Body Level One…"/>
          <p:cNvSpPr txBox="1"/>
          <p:nvPr>
            <p:ph type="body" sz="quarter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228600" indent="0">
              <a:spcBef>
                <a:spcPts val="400"/>
              </a:spcBef>
              <a:buClrTx/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228600" indent="457200">
              <a:spcBef>
                <a:spcPts val="400"/>
              </a:spcBef>
              <a:buClrTx/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228600" indent="914400">
              <a:spcBef>
                <a:spcPts val="400"/>
              </a:spcBef>
              <a:buClrTx/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228600" indent="1371600">
              <a:spcBef>
                <a:spcPts val="400"/>
              </a:spcBef>
              <a:buClrTx/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228600" indent="1828800">
              <a:spcBef>
                <a:spcPts val="400"/>
              </a:spcBef>
              <a:buClrTx/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_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Text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6" name="Body Level One…"/>
          <p:cNvSpPr txBox="1"/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 indent="-406400">
              <a:spcBef>
                <a:spcPts val="500"/>
              </a:spcBef>
              <a:buSzPts val="2800"/>
              <a:defRPr sz="2800"/>
            </a:lvl1pPr>
            <a:lvl2pPr marL="977900" indent="-444500">
              <a:spcBef>
                <a:spcPts val="500"/>
              </a:spcBef>
              <a:buSzPts val="2800"/>
              <a:defRPr sz="2800"/>
            </a:lvl2pPr>
            <a:lvl3pPr marL="1513839" indent="-497839">
              <a:spcBef>
                <a:spcPts val="500"/>
              </a:spcBef>
              <a:buSzPts val="2800"/>
              <a:defRPr sz="2800"/>
            </a:lvl3pPr>
            <a:lvl4pPr marL="2019300" indent="-533400">
              <a:spcBef>
                <a:spcPts val="500"/>
              </a:spcBef>
              <a:buSzPts val="2800"/>
              <a:defRPr sz="2800"/>
            </a:lvl4pPr>
            <a:lvl5pPr marL="2476500" indent="-533400">
              <a:spcBef>
                <a:spcPts val="500"/>
              </a:spcBef>
              <a:buSzPts val="2800"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7" name="Google Shape;36;p14"/>
          <p:cNvSpPr txBox="1"/>
          <p:nvPr>
            <p:ph type="body" sz="half" idx="21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indent="-406400">
              <a:spcBef>
                <a:spcPts val="500"/>
              </a:spcBef>
              <a:buSzPts val="2800"/>
              <a:defRPr sz="2800"/>
            </a:pPr>
          </a:p>
        </p:txBody>
      </p:sp>
      <p:sp>
        <p:nvSpPr>
          <p:cNvPr id="4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_OBJECTS_WITH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6" name="Body Level One…"/>
          <p:cNvSpPr txBox="1"/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228600" indent="0">
              <a:spcBef>
                <a:spcPts val="400"/>
              </a:spcBef>
              <a:buClrTx/>
              <a:buSzTx/>
              <a:buFontTx/>
              <a:buNone/>
              <a:defRPr b="1" sz="2400"/>
            </a:lvl1pPr>
            <a:lvl2pPr marL="228600" indent="457200">
              <a:spcBef>
                <a:spcPts val="400"/>
              </a:spcBef>
              <a:buClrTx/>
              <a:buSzTx/>
              <a:buFontTx/>
              <a:buNone/>
              <a:defRPr b="1" sz="2400"/>
            </a:lvl2pPr>
            <a:lvl3pPr marL="228600" indent="914400">
              <a:spcBef>
                <a:spcPts val="400"/>
              </a:spcBef>
              <a:buClrTx/>
              <a:buSzTx/>
              <a:buFontTx/>
              <a:buNone/>
              <a:defRPr b="1" sz="2400"/>
            </a:lvl3pPr>
            <a:lvl4pPr marL="228600" indent="1371600">
              <a:spcBef>
                <a:spcPts val="400"/>
              </a:spcBef>
              <a:buClrTx/>
              <a:buSzTx/>
              <a:buFontTx/>
              <a:buNone/>
              <a:defRPr b="1" sz="2400"/>
            </a:lvl4pPr>
            <a:lvl5pPr marL="228600" indent="1828800">
              <a:spcBef>
                <a:spcPts val="400"/>
              </a:spcBef>
              <a:buClrTx/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Google Shape;43;p15"/>
          <p:cNvSpPr txBox="1"/>
          <p:nvPr>
            <p:ph type="body" sz="half" idx="21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/>
          <a:p>
            <a:pPr indent="-381000">
              <a:spcBef>
                <a:spcPts val="400"/>
              </a:spcBef>
              <a:buSzPts val="2400"/>
              <a:defRPr sz="2400"/>
            </a:pPr>
          </a:p>
        </p:txBody>
      </p:sp>
      <p:sp>
        <p:nvSpPr>
          <p:cNvPr id="58" name="Google Shape;44;p15"/>
          <p:cNvSpPr txBox="1"/>
          <p:nvPr>
            <p:ph type="body" sz="quarter" idx="22"/>
          </p:nvPr>
        </p:nvSpPr>
        <p:spPr>
          <a:xfrm>
            <a:off x="4645025" y="1535112"/>
            <a:ext cx="4041775" cy="639763"/>
          </a:xfrm>
          <a:prstGeom prst="rect">
            <a:avLst/>
          </a:prstGeom>
        </p:spPr>
        <p:txBody>
          <a:bodyPr anchor="b"/>
          <a:lstStyle/>
          <a:p>
            <a:pPr marL="228600" indent="0">
              <a:spcBef>
                <a:spcPts val="400"/>
              </a:spcBef>
              <a:buClrTx/>
              <a:buSzTx/>
              <a:buFontTx/>
              <a:buNone/>
              <a:defRPr b="1" sz="2400"/>
            </a:pPr>
          </a:p>
        </p:txBody>
      </p:sp>
      <p:sp>
        <p:nvSpPr>
          <p:cNvPr id="59" name="Google Shape;45;p15"/>
          <p:cNvSpPr txBox="1"/>
          <p:nvPr>
            <p:ph type="body" sz="half" idx="23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/>
          <a:p>
            <a:pPr indent="-381000">
              <a:spcBef>
                <a:spcPts val="400"/>
              </a:spcBef>
              <a:buSzPts val="2400"/>
              <a:defRPr sz="2400"/>
            </a:pPr>
          </a:p>
        </p:txBody>
      </p:sp>
      <p:sp>
        <p:nvSpPr>
          <p:cNvPr id="6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itle Text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OBJECT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itle Text"/>
          <p:cNvSpPr txBox="1"/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76" name="Body Level One…"/>
          <p:cNvSpPr txBox="1"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7" name="Google Shape;57;p17"/>
          <p:cNvSpPr txBox="1"/>
          <p:nvPr>
            <p:ph type="body" sz="quarter" idx="21"/>
          </p:nvPr>
        </p:nvSpPr>
        <p:spPr>
          <a:xfrm>
            <a:off x="457199" y="1435100"/>
            <a:ext cx="3008315" cy="4691063"/>
          </a:xfrm>
          <a:prstGeom prst="rect">
            <a:avLst/>
          </a:prstGeom>
        </p:spPr>
        <p:txBody>
          <a:bodyPr/>
          <a:lstStyle/>
          <a:p>
            <a:pPr marL="228600" indent="0">
              <a:spcBef>
                <a:spcPts val="200"/>
              </a:spcBef>
              <a:buClrTx/>
              <a:buSzTx/>
              <a:buFontTx/>
              <a:buNone/>
              <a:defRPr sz="1400"/>
            </a:pPr>
          </a:p>
        </p:txBody>
      </p:sp>
      <p:sp>
        <p:nvSpPr>
          <p:cNvPr id="7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itle Text"/>
          <p:cNvSpPr txBox="1"/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86" name="Google Shape;63;p18"/>
          <p:cNvSpPr/>
          <p:nvPr>
            <p:ph type="pic" sz="half" idx="21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7" name="Body Level One…"/>
          <p:cNvSpPr txBox="1"/>
          <p:nvPr>
            <p:ph type="body" sz="quarter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228600" indent="0">
              <a:spcBef>
                <a:spcPts val="200"/>
              </a:spcBef>
              <a:buClrTx/>
              <a:buSzTx/>
              <a:buFontTx/>
              <a:buNone/>
              <a:defRPr sz="1400"/>
            </a:lvl1pPr>
            <a:lvl2pPr marL="228600" indent="457200">
              <a:spcBef>
                <a:spcPts val="200"/>
              </a:spcBef>
              <a:buClrTx/>
              <a:buSzTx/>
              <a:buFontTx/>
              <a:buNone/>
              <a:defRPr sz="1400"/>
            </a:lvl2pPr>
            <a:lvl3pPr marL="228600" indent="914400">
              <a:spcBef>
                <a:spcPts val="200"/>
              </a:spcBef>
              <a:buClrTx/>
              <a:buSzTx/>
              <a:buFontTx/>
              <a:buNone/>
              <a:defRPr sz="1400"/>
            </a:lvl3pPr>
            <a:lvl4pPr marL="228600" indent="1371600">
              <a:spcBef>
                <a:spcPts val="200"/>
              </a:spcBef>
              <a:buClrTx/>
              <a:buSzTx/>
              <a:buFontTx/>
              <a:buNone/>
              <a:defRPr sz="1400"/>
            </a:lvl4pPr>
            <a:lvl5pPr marL="228600" indent="1828800">
              <a:spcBef>
                <a:spcPts val="200"/>
              </a:spcBef>
              <a:buClrTx/>
              <a:buSzTx/>
              <a:buFontTx/>
              <a:buNone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487680" y="98213"/>
            <a:ext cx="8778240" cy="16086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487680" y="1706880"/>
            <a:ext cx="8778240" cy="5608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8428216" y="6414780"/>
            <a:ext cx="258585" cy="248265"/>
          </a:xfrm>
          <a:prstGeom prst="rect">
            <a:avLst/>
          </a:prstGeom>
          <a:ln w="12700">
            <a:miter lim="400000"/>
          </a:ln>
        </p:spPr>
        <p:txBody>
          <a:bodyPr wrap="none" lIns="45699" tIns="45699" rIns="45699" bIns="45699" anchor="ctr">
            <a:spAutoFit/>
          </a:bodyPr>
          <a:lstStyle>
            <a:lvl1pPr algn="r"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titleStyle>
    <p:bodyStyle>
      <a:lvl1pPr marL="457200" marR="0" indent="-4318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000000"/>
        </a:buClr>
        <a:buSzPts val="32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972457" marR="0" indent="-464457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000000"/>
        </a:buClr>
        <a:buSzPts val="3200"/>
        <a:buFont typeface="Arial"/>
        <a:buChar char="–"/>
        <a:tabLst/>
        <a:defRPr b="0" baseline="0" cap="none" i="0" spc="0" strike="noStrike" sz="32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1498600" marR="0" indent="-5080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000000"/>
        </a:buClr>
        <a:buSzPts val="32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2042160" marR="0" indent="-56896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000000"/>
        </a:buClr>
        <a:buSzPts val="3200"/>
        <a:buFont typeface="Arial"/>
        <a:buChar char="–"/>
        <a:tabLst/>
        <a:defRPr b="0" baseline="0" cap="none" i="0" spc="0" strike="noStrike" sz="32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2499360" marR="0" indent="-56896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000000"/>
        </a:buClr>
        <a:buSzPts val="3200"/>
        <a:buFont typeface="Arial"/>
        <a:buChar char="»"/>
        <a:tabLst/>
        <a:defRPr b="0" baseline="0" cap="none" i="0" spc="0" strike="noStrike" sz="32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2956560" marR="0" indent="-56896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000000"/>
        </a:buClr>
        <a:buSzPts val="32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3413759" marR="0" indent="-568959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000000"/>
        </a:buClr>
        <a:buSzPts val="32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3870959" marR="0" indent="-568959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000000"/>
        </a:buClr>
        <a:buSzPts val="32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4328159" marR="0" indent="-568959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000000"/>
        </a:buClr>
        <a:buSzPts val="32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2.jpeg"/><Relationship Id="rId9" Type="http://schemas.openxmlformats.org/officeDocument/2006/relationships/image" Target="../media/image6.png"/><Relationship Id="rId10" Type="http://schemas.openxmlformats.org/officeDocument/2006/relationships/image" Target="../media/image3.jpeg"/><Relationship Id="rId11" Type="http://schemas.openxmlformats.org/officeDocument/2006/relationships/image" Target="../media/image7.png"/><Relationship Id="rId12" Type="http://schemas.openxmlformats.org/officeDocument/2006/relationships/image" Target="../media/image8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2.jpeg"/><Relationship Id="rId9" Type="http://schemas.openxmlformats.org/officeDocument/2006/relationships/image" Target="../media/image6.png"/><Relationship Id="rId10" Type="http://schemas.openxmlformats.org/officeDocument/2006/relationships/image" Target="../media/image3.jpeg"/><Relationship Id="rId11" Type="http://schemas.openxmlformats.org/officeDocument/2006/relationships/image" Target="../media/image7.png"/><Relationship Id="rId12" Type="http://schemas.openxmlformats.org/officeDocument/2006/relationships/image" Target="../media/image8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2.jpeg"/><Relationship Id="rId9" Type="http://schemas.openxmlformats.org/officeDocument/2006/relationships/image" Target="../media/image6.png"/><Relationship Id="rId10" Type="http://schemas.openxmlformats.org/officeDocument/2006/relationships/image" Target="../media/image3.jpeg"/><Relationship Id="rId11" Type="http://schemas.openxmlformats.org/officeDocument/2006/relationships/image" Target="../media/image7.png"/><Relationship Id="rId12" Type="http://schemas.openxmlformats.org/officeDocument/2006/relationships/image" Target="../media/image8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2.jpeg"/><Relationship Id="rId9" Type="http://schemas.openxmlformats.org/officeDocument/2006/relationships/image" Target="../media/image6.png"/><Relationship Id="rId10" Type="http://schemas.openxmlformats.org/officeDocument/2006/relationships/image" Target="../media/image3.jpeg"/><Relationship Id="rId11" Type="http://schemas.openxmlformats.org/officeDocument/2006/relationships/image" Target="../media/image7.png"/><Relationship Id="rId12" Type="http://schemas.openxmlformats.org/officeDocument/2006/relationships/image" Target="../media/image8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2.jpeg"/><Relationship Id="rId9" Type="http://schemas.openxmlformats.org/officeDocument/2006/relationships/image" Target="../media/image6.png"/><Relationship Id="rId10" Type="http://schemas.openxmlformats.org/officeDocument/2006/relationships/image" Target="../media/image3.jpeg"/><Relationship Id="rId11" Type="http://schemas.openxmlformats.org/officeDocument/2006/relationships/image" Target="../media/image7.png"/><Relationship Id="rId12" Type="http://schemas.openxmlformats.org/officeDocument/2006/relationships/image" Target="../media/image8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2.jpeg"/><Relationship Id="rId9" Type="http://schemas.openxmlformats.org/officeDocument/2006/relationships/image" Target="../media/image6.png"/><Relationship Id="rId10" Type="http://schemas.openxmlformats.org/officeDocument/2006/relationships/image" Target="../media/image3.jpeg"/><Relationship Id="rId11" Type="http://schemas.openxmlformats.org/officeDocument/2006/relationships/image" Target="../media/image7.png"/><Relationship Id="rId12" Type="http://schemas.openxmlformats.org/officeDocument/2006/relationships/image" Target="../media/image8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2.jpeg"/><Relationship Id="rId9" Type="http://schemas.openxmlformats.org/officeDocument/2006/relationships/image" Target="../media/image6.png"/><Relationship Id="rId10" Type="http://schemas.openxmlformats.org/officeDocument/2006/relationships/image" Target="../media/image3.jpeg"/><Relationship Id="rId11" Type="http://schemas.openxmlformats.org/officeDocument/2006/relationships/image" Target="../media/image7.png"/><Relationship Id="rId12" Type="http://schemas.openxmlformats.org/officeDocument/2006/relationships/image" Target="../media/image8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2.jpeg"/><Relationship Id="rId9" Type="http://schemas.openxmlformats.org/officeDocument/2006/relationships/image" Target="../media/image6.png"/><Relationship Id="rId10" Type="http://schemas.openxmlformats.org/officeDocument/2006/relationships/image" Target="../media/image3.jpeg"/><Relationship Id="rId11" Type="http://schemas.openxmlformats.org/officeDocument/2006/relationships/image" Target="../media/image7.png"/><Relationship Id="rId12" Type="http://schemas.openxmlformats.org/officeDocument/2006/relationships/image" Target="../media/image8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2.jpeg"/><Relationship Id="rId9" Type="http://schemas.openxmlformats.org/officeDocument/2006/relationships/image" Target="../media/image6.png"/><Relationship Id="rId10" Type="http://schemas.openxmlformats.org/officeDocument/2006/relationships/image" Target="../media/image3.jpeg"/><Relationship Id="rId11" Type="http://schemas.openxmlformats.org/officeDocument/2006/relationships/image" Target="../media/image7.png"/><Relationship Id="rId12" Type="http://schemas.openxmlformats.org/officeDocument/2006/relationships/hyperlink" Target="https://en.wikipedia.org/wiki/BLUF_(communication)" TargetMode="External"/><Relationship Id="rId13" Type="http://schemas.openxmlformats.org/officeDocument/2006/relationships/image" Target="../media/image8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2.jpeg"/><Relationship Id="rId9" Type="http://schemas.openxmlformats.org/officeDocument/2006/relationships/image" Target="../media/image6.png"/><Relationship Id="rId10" Type="http://schemas.openxmlformats.org/officeDocument/2006/relationships/image" Target="../media/image3.jpeg"/><Relationship Id="rId11" Type="http://schemas.openxmlformats.org/officeDocument/2006/relationships/image" Target="../media/image7.png"/><Relationship Id="rId12" Type="http://schemas.openxmlformats.org/officeDocument/2006/relationships/image" Target="../media/image8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2.jpeg"/><Relationship Id="rId9" Type="http://schemas.openxmlformats.org/officeDocument/2006/relationships/image" Target="../media/image6.png"/><Relationship Id="rId10" Type="http://schemas.openxmlformats.org/officeDocument/2006/relationships/image" Target="../media/image3.jpeg"/><Relationship Id="rId11" Type="http://schemas.openxmlformats.org/officeDocument/2006/relationships/image" Target="../media/image7.png"/><Relationship Id="rId12" Type="http://schemas.openxmlformats.org/officeDocument/2006/relationships/image" Target="../media/image8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2.jpeg"/><Relationship Id="rId9" Type="http://schemas.openxmlformats.org/officeDocument/2006/relationships/image" Target="../media/image6.png"/><Relationship Id="rId10" Type="http://schemas.openxmlformats.org/officeDocument/2006/relationships/image" Target="../media/image3.jpeg"/><Relationship Id="rId11" Type="http://schemas.openxmlformats.org/officeDocument/2006/relationships/image" Target="../media/image7.png"/><Relationship Id="rId12" Type="http://schemas.openxmlformats.org/officeDocument/2006/relationships/image" Target="../media/image8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84;p1"/>
          <p:cNvSpPr/>
          <p:nvPr/>
        </p:nvSpPr>
        <p:spPr>
          <a:xfrm>
            <a:off x="0" y="0"/>
            <a:ext cx="9753600" cy="73152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16" name="Google Shape;85;p1"/>
          <p:cNvSpPr/>
          <p:nvPr/>
        </p:nvSpPr>
        <p:spPr>
          <a:xfrm flipH="1" rot="10800000">
            <a:off x="7146474" y="33860"/>
            <a:ext cx="2607126" cy="2124806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0" tIns="0" rIns="0" bIns="0"/>
          <a:lstStyle/>
          <a:p>
            <a:pPr/>
          </a:p>
        </p:txBody>
      </p:sp>
      <p:grpSp>
        <p:nvGrpSpPr>
          <p:cNvPr id="119" name="Google Shape;86;p1"/>
          <p:cNvGrpSpPr/>
          <p:nvPr/>
        </p:nvGrpSpPr>
        <p:grpSpPr>
          <a:xfrm>
            <a:off x="2180574" y="3873321"/>
            <a:ext cx="5410937" cy="443442"/>
            <a:chOff x="0" y="0"/>
            <a:chExt cx="5410935" cy="443441"/>
          </a:xfrm>
        </p:grpSpPr>
        <p:sp>
          <p:nvSpPr>
            <p:cNvPr id="117" name="Google Shape;87;p1"/>
            <p:cNvSpPr/>
            <p:nvPr/>
          </p:nvSpPr>
          <p:spPr>
            <a:xfrm>
              <a:off x="5" y="0"/>
              <a:ext cx="5410390" cy="443442"/>
            </a:xfrm>
            <a:prstGeom prst="rect">
              <a:avLst/>
            </a:prstGeom>
            <a:solidFill>
              <a:srgbClr val="233E7A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18" name="Google Shape;88;p1"/>
            <p:cNvSpPr txBox="1"/>
            <p:nvPr/>
          </p:nvSpPr>
          <p:spPr>
            <a:xfrm>
              <a:off x="0" y="12354"/>
              <a:ext cx="5410936" cy="3390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3775" tIns="33775" rIns="33775" bIns="33775" numCol="1" anchor="ctr">
              <a:spAutoFit/>
            </a:bodyPr>
            <a:lstStyle>
              <a:lvl1pPr algn="ctr">
                <a:lnSpc>
                  <a:spcPct val="140124"/>
                </a:lnSpc>
                <a:defRPr sz="1900">
                  <a:solidFill>
                    <a:srgbClr val="FFFFFF"/>
                  </a:solidFill>
                </a:defRPr>
              </a:lvl1pPr>
            </a:lstStyle>
            <a:p>
              <a:pPr/>
              <a:r>
                <a:t>MASSIVE OPEN ONLINE COURSE (MOOC) </a:t>
              </a:r>
            </a:p>
          </p:txBody>
        </p:sp>
      </p:grpSp>
      <p:sp>
        <p:nvSpPr>
          <p:cNvPr id="120" name="Google Shape;89;p1"/>
          <p:cNvSpPr/>
          <p:nvPr/>
        </p:nvSpPr>
        <p:spPr>
          <a:xfrm>
            <a:off x="3698328" y="433373"/>
            <a:ext cx="2975417" cy="629031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21" name="Google Shape;91;p1"/>
          <p:cNvSpPr txBox="1"/>
          <p:nvPr/>
        </p:nvSpPr>
        <p:spPr>
          <a:xfrm>
            <a:off x="928671" y="1755652"/>
            <a:ext cx="8108442" cy="21135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ctr">
              <a:lnSpc>
                <a:spcPct val="107000"/>
              </a:lnSpc>
              <a:defRPr sz="3900">
                <a:solidFill>
                  <a:srgbClr val="233E7A"/>
                </a:solidFill>
                <a:latin typeface="Avenir Roman"/>
                <a:ea typeface="Avenir Roman"/>
                <a:cs typeface="Avenir Roman"/>
                <a:sym typeface="Avenir Roman"/>
              </a:defRPr>
            </a:pPr>
            <a:r>
              <a:t>Executive Briefing </a:t>
            </a:r>
          </a:p>
          <a:p>
            <a:pPr algn="ctr">
              <a:lnSpc>
                <a:spcPct val="107000"/>
              </a:lnSpc>
              <a:defRPr sz="3900">
                <a:solidFill>
                  <a:srgbClr val="233E7A"/>
                </a:solidFill>
                <a:latin typeface="Avenir Roman"/>
                <a:ea typeface="Avenir Roman"/>
                <a:cs typeface="Avenir Roman"/>
                <a:sym typeface="Avenir Roman"/>
              </a:defRPr>
            </a:pPr>
            <a:r>
              <a:t>How to Debrief a Decision-Maker</a:t>
            </a:r>
          </a:p>
        </p:txBody>
      </p:sp>
      <p:sp>
        <p:nvSpPr>
          <p:cNvPr id="122" name="Google Shape;92;p1"/>
          <p:cNvSpPr txBox="1"/>
          <p:nvPr/>
        </p:nvSpPr>
        <p:spPr>
          <a:xfrm>
            <a:off x="2162631" y="4450907"/>
            <a:ext cx="5428336" cy="5487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ctr">
              <a:lnSpc>
                <a:spcPct val="140045"/>
              </a:lnSpc>
              <a:defRPr sz="1300">
                <a:solidFill>
                  <a:srgbClr val="233E7A"/>
                </a:solidFill>
                <a:latin typeface="Avenir Roman"/>
                <a:ea typeface="Avenir Roman"/>
                <a:cs typeface="Avenir Roman"/>
                <a:sym typeface="Avenir Roman"/>
              </a:defRPr>
            </a:pPr>
            <a:r>
              <a:t>Project N. 2023-1-IT02-KA220-HED-000161770</a:t>
            </a:r>
          </a:p>
          <a:p>
            <a:pPr algn="ctr">
              <a:lnSpc>
                <a:spcPct val="140045"/>
              </a:lnSpc>
              <a:defRPr sz="1300">
                <a:solidFill>
                  <a:srgbClr val="233E7A"/>
                </a:solidFill>
                <a:latin typeface="Avenir Roman"/>
                <a:ea typeface="Avenir Roman"/>
                <a:cs typeface="Avenir Roman"/>
                <a:sym typeface="Avenir Roman"/>
              </a:defRPr>
            </a:pPr>
            <a:r>
              <a:t> ANALYST - A New Advanced Level for Your Specialised Training</a:t>
            </a:r>
          </a:p>
        </p:txBody>
      </p:sp>
      <p:sp>
        <p:nvSpPr>
          <p:cNvPr id="123" name="Google Shape;93;p1"/>
          <p:cNvSpPr/>
          <p:nvPr/>
        </p:nvSpPr>
        <p:spPr>
          <a:xfrm>
            <a:off x="68717" y="6798447"/>
            <a:ext cx="1227194" cy="342227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 w="12700">
            <a:miter lim="400000"/>
          </a:ln>
        </p:spPr>
        <p:txBody>
          <a:bodyPr lIns="0" tIns="0" rIns="0" bIns="0"/>
          <a:lstStyle/>
          <a:p>
            <a:pPr/>
          </a:p>
        </p:txBody>
      </p:sp>
      <p:grpSp>
        <p:nvGrpSpPr>
          <p:cNvPr id="133" name="Google Shape;95;p1"/>
          <p:cNvGrpSpPr/>
          <p:nvPr/>
        </p:nvGrpSpPr>
        <p:grpSpPr>
          <a:xfrm>
            <a:off x="8973" y="6569224"/>
            <a:ext cx="9753601" cy="754911"/>
            <a:chOff x="0" y="0"/>
            <a:chExt cx="9753600" cy="754910"/>
          </a:xfrm>
        </p:grpSpPr>
        <p:sp>
          <p:nvSpPr>
            <p:cNvPr id="124" name="Google Shape;97;p1"/>
            <p:cNvSpPr/>
            <p:nvPr/>
          </p:nvSpPr>
          <p:spPr>
            <a:xfrm>
              <a:off x="0" y="0"/>
              <a:ext cx="9753600" cy="754911"/>
            </a:xfrm>
            <a:prstGeom prst="rect">
              <a:avLst/>
            </a:prstGeom>
            <a:solidFill>
              <a:srgbClr val="233E7A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25" name="Google Shape;99;p1"/>
            <p:cNvSpPr/>
            <p:nvPr/>
          </p:nvSpPr>
          <p:spPr>
            <a:xfrm>
              <a:off x="68716" y="229223"/>
              <a:ext cx="1227196" cy="342227"/>
            </a:xfrm>
            <a:prstGeom prst="rect">
              <a:avLst/>
            </a:prstGeom>
            <a:blipFill rotWithShape="1">
              <a:blip r:embed="rId5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26" name="Google Shape;100;p1"/>
            <p:cNvSpPr/>
            <p:nvPr/>
          </p:nvSpPr>
          <p:spPr>
            <a:xfrm>
              <a:off x="7946912" y="155185"/>
              <a:ext cx="1601568" cy="476991"/>
            </a:xfrm>
            <a:prstGeom prst="rect">
              <a:avLst/>
            </a:prstGeom>
            <a:blipFill rotWithShape="1">
              <a:blip r:embed="rId6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27" name="Google Shape;102;p1"/>
            <p:cNvSpPr/>
            <p:nvPr/>
          </p:nvSpPr>
          <p:spPr>
            <a:xfrm>
              <a:off x="1311160" y="0"/>
              <a:ext cx="6590506" cy="75491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28" name="Google Shape;104;p1"/>
            <p:cNvSpPr/>
            <p:nvPr/>
          </p:nvSpPr>
          <p:spPr>
            <a:xfrm>
              <a:off x="7112656" y="0"/>
              <a:ext cx="797984" cy="709149"/>
            </a:xfrm>
            <a:prstGeom prst="rect">
              <a:avLst/>
            </a:prstGeom>
            <a:blipFill rotWithShape="1">
              <a:blip r:embed="rId7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29" name="Google Shape;105;p1"/>
            <p:cNvSpPr/>
            <p:nvPr/>
          </p:nvSpPr>
          <p:spPr>
            <a:xfrm>
              <a:off x="1326812" y="93198"/>
              <a:ext cx="1035295" cy="568515"/>
            </a:xfrm>
            <a:prstGeom prst="rect">
              <a:avLst/>
            </a:prstGeom>
            <a:blipFill rotWithShape="1">
              <a:blip r:embed="rId8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30" name="Google Shape;106;p1"/>
            <p:cNvSpPr/>
            <p:nvPr/>
          </p:nvSpPr>
          <p:spPr>
            <a:xfrm>
              <a:off x="2362106" y="229223"/>
              <a:ext cx="2011318" cy="379484"/>
            </a:xfrm>
            <a:prstGeom prst="rect">
              <a:avLst/>
            </a:prstGeom>
            <a:blipFill rotWithShape="1">
              <a:blip r:embed="rId9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31" name="Google Shape;107;p1"/>
            <p:cNvSpPr/>
            <p:nvPr/>
          </p:nvSpPr>
          <p:spPr>
            <a:xfrm>
              <a:off x="4430573" y="52480"/>
              <a:ext cx="1191820" cy="656669"/>
            </a:xfrm>
            <a:prstGeom prst="rect">
              <a:avLst/>
            </a:prstGeom>
            <a:blipFill rotWithShape="1">
              <a:blip r:embed="rId10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32" name="Google Shape;108;p1"/>
            <p:cNvSpPr/>
            <p:nvPr/>
          </p:nvSpPr>
          <p:spPr>
            <a:xfrm>
              <a:off x="5650967" y="212082"/>
              <a:ext cx="1410646" cy="359368"/>
            </a:xfrm>
            <a:prstGeom prst="rect">
              <a:avLst/>
            </a:prstGeom>
            <a:blipFill rotWithShape="1">
              <a:blip r:embed="rId11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pic>
        <p:nvPicPr>
          <p:cNvPr id="134" name="analyst_logo.png" descr="analyst_logo.png"/>
          <p:cNvPicPr>
            <a:picLocks noChangeAspect="1"/>
          </p:cNvPicPr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493224" y="412729"/>
            <a:ext cx="2444073" cy="67043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326;g3518ae90ebb_1_162"/>
          <p:cNvSpPr/>
          <p:nvPr/>
        </p:nvSpPr>
        <p:spPr>
          <a:xfrm>
            <a:off x="0" y="0"/>
            <a:ext cx="9753600" cy="73152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79" name="Google Shape;327;g3518ae90ebb_1_162"/>
          <p:cNvSpPr/>
          <p:nvPr/>
        </p:nvSpPr>
        <p:spPr>
          <a:xfrm flipH="1" rot="10800000">
            <a:off x="7146474" y="33860"/>
            <a:ext cx="2607126" cy="2124806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80" name="Google Shape;328;g3518ae90ebb_1_162"/>
          <p:cNvSpPr/>
          <p:nvPr/>
        </p:nvSpPr>
        <p:spPr>
          <a:xfrm>
            <a:off x="3574419" y="359949"/>
            <a:ext cx="2975417" cy="629033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0" tIns="0" rIns="0" bIns="0"/>
          <a:lstStyle/>
          <a:p>
            <a:pPr/>
          </a:p>
        </p:txBody>
      </p:sp>
      <p:grpSp>
        <p:nvGrpSpPr>
          <p:cNvPr id="290" name="Google Shape;332;g3518ae90ebb_1_162"/>
          <p:cNvGrpSpPr/>
          <p:nvPr/>
        </p:nvGrpSpPr>
        <p:grpSpPr>
          <a:xfrm>
            <a:off x="8973" y="6569224"/>
            <a:ext cx="9753673" cy="754917"/>
            <a:chOff x="0" y="0"/>
            <a:chExt cx="9753672" cy="754916"/>
          </a:xfrm>
        </p:grpSpPr>
        <p:sp>
          <p:nvSpPr>
            <p:cNvPr id="281" name="Google Shape;334;g3518ae90ebb_1_162"/>
            <p:cNvSpPr/>
            <p:nvPr/>
          </p:nvSpPr>
          <p:spPr>
            <a:xfrm>
              <a:off x="0" y="0"/>
              <a:ext cx="9753673" cy="754917"/>
            </a:xfrm>
            <a:prstGeom prst="rect">
              <a:avLst/>
            </a:prstGeom>
            <a:solidFill>
              <a:srgbClr val="233E7A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82" name="Google Shape;336;g3518ae90ebb_1_162"/>
            <p:cNvSpPr/>
            <p:nvPr/>
          </p:nvSpPr>
          <p:spPr>
            <a:xfrm>
              <a:off x="68716" y="229223"/>
              <a:ext cx="1227196" cy="342227"/>
            </a:xfrm>
            <a:prstGeom prst="rect">
              <a:avLst/>
            </a:prstGeom>
            <a:blipFill rotWithShape="1">
              <a:blip r:embed="rId5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83" name="Google Shape;337;g3518ae90ebb_1_162"/>
            <p:cNvSpPr/>
            <p:nvPr/>
          </p:nvSpPr>
          <p:spPr>
            <a:xfrm>
              <a:off x="7946912" y="155185"/>
              <a:ext cx="1601569" cy="476991"/>
            </a:xfrm>
            <a:prstGeom prst="rect">
              <a:avLst/>
            </a:prstGeom>
            <a:blipFill rotWithShape="1">
              <a:blip r:embed="rId6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84" name="Google Shape;339;g3518ae90ebb_1_162"/>
            <p:cNvSpPr/>
            <p:nvPr/>
          </p:nvSpPr>
          <p:spPr>
            <a:xfrm>
              <a:off x="1311160" y="0"/>
              <a:ext cx="6590555" cy="754917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85" name="Google Shape;341;g3518ae90ebb_1_162"/>
            <p:cNvSpPr/>
            <p:nvPr/>
          </p:nvSpPr>
          <p:spPr>
            <a:xfrm>
              <a:off x="7112657" y="0"/>
              <a:ext cx="797983" cy="709149"/>
            </a:xfrm>
            <a:prstGeom prst="rect">
              <a:avLst/>
            </a:prstGeom>
            <a:blipFill rotWithShape="1">
              <a:blip r:embed="rId7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86" name="Google Shape;342;g3518ae90ebb_1_162"/>
            <p:cNvSpPr/>
            <p:nvPr/>
          </p:nvSpPr>
          <p:spPr>
            <a:xfrm>
              <a:off x="1326812" y="93198"/>
              <a:ext cx="1035295" cy="568515"/>
            </a:xfrm>
            <a:prstGeom prst="rect">
              <a:avLst/>
            </a:prstGeom>
            <a:blipFill rotWithShape="1">
              <a:blip r:embed="rId8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87" name="Google Shape;343;g3518ae90ebb_1_162"/>
            <p:cNvSpPr/>
            <p:nvPr/>
          </p:nvSpPr>
          <p:spPr>
            <a:xfrm>
              <a:off x="2362106" y="229223"/>
              <a:ext cx="2011318" cy="379483"/>
            </a:xfrm>
            <a:prstGeom prst="rect">
              <a:avLst/>
            </a:prstGeom>
            <a:blipFill rotWithShape="1">
              <a:blip r:embed="rId9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88" name="Google Shape;344;g3518ae90ebb_1_162"/>
            <p:cNvSpPr/>
            <p:nvPr/>
          </p:nvSpPr>
          <p:spPr>
            <a:xfrm>
              <a:off x="4430573" y="52480"/>
              <a:ext cx="1191820" cy="656669"/>
            </a:xfrm>
            <a:prstGeom prst="rect">
              <a:avLst/>
            </a:prstGeom>
            <a:blipFill rotWithShape="1">
              <a:blip r:embed="rId10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89" name="Google Shape;345;g3518ae90ebb_1_162"/>
            <p:cNvSpPr/>
            <p:nvPr/>
          </p:nvSpPr>
          <p:spPr>
            <a:xfrm>
              <a:off x="5650967" y="212082"/>
              <a:ext cx="1410646" cy="359368"/>
            </a:xfrm>
            <a:prstGeom prst="rect">
              <a:avLst/>
            </a:prstGeom>
            <a:blipFill rotWithShape="1">
              <a:blip r:embed="rId11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sp>
        <p:nvSpPr>
          <p:cNvPr id="291" name="Google Shape;346;g3518ae90ebb_1_162"/>
          <p:cNvSpPr/>
          <p:nvPr/>
        </p:nvSpPr>
        <p:spPr>
          <a:xfrm>
            <a:off x="13005" y="1076599"/>
            <a:ext cx="5801552" cy="1169627"/>
          </a:xfrm>
          <a:prstGeom prst="rect">
            <a:avLst/>
          </a:prstGeom>
          <a:solidFill>
            <a:srgbClr val="233E7A"/>
          </a:solidFill>
          <a:ln w="12700"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92" name="Google Shape;347;g3518ae90ebb_1_162"/>
          <p:cNvSpPr txBox="1"/>
          <p:nvPr/>
        </p:nvSpPr>
        <p:spPr>
          <a:xfrm>
            <a:off x="203675" y="1188513"/>
            <a:ext cx="5216100" cy="16077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algn="ctr">
              <a:lnSpc>
                <a:spcPct val="115000"/>
              </a:lnSpc>
              <a:defRPr sz="2500">
                <a:solidFill>
                  <a:srgbClr val="FFFFFF"/>
                </a:solidFill>
                <a:latin typeface="Avenir Roman"/>
                <a:ea typeface="Avenir Roman"/>
                <a:cs typeface="Avenir Roman"/>
                <a:sym typeface="Avenir Roman"/>
              </a:defRPr>
            </a:lvl1pPr>
          </a:lstStyle>
          <a:p>
            <a:pPr/>
            <a:r>
              <a:t>Practical Exercise – Preparing a Security Briefing</a:t>
            </a:r>
          </a:p>
        </p:txBody>
      </p:sp>
      <p:sp>
        <p:nvSpPr>
          <p:cNvPr id="293" name="Google Shape;348;g3518ae90ebb_1_162"/>
          <p:cNvSpPr txBox="1"/>
          <p:nvPr/>
        </p:nvSpPr>
        <p:spPr>
          <a:xfrm>
            <a:off x="331163" y="2538500"/>
            <a:ext cx="8943600" cy="40747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 algn="just">
              <a:lnSpc>
                <a:spcPct val="115000"/>
              </a:lnSpc>
              <a:buClr>
                <a:srgbClr val="000000"/>
              </a:buClr>
              <a:buSzPts val="2000"/>
              <a:buFont typeface="Avenir Roman"/>
              <a:buChar char="●"/>
              <a:defRPr sz="2000">
                <a:latin typeface="Avenir Roman"/>
                <a:ea typeface="Avenir Roman"/>
                <a:cs typeface="Avenir Roman"/>
                <a:sym typeface="Avenir Roman"/>
              </a:defRPr>
            </a:pPr>
            <a:r>
              <a:t>Select a recent security incident or intelligence report.</a:t>
            </a:r>
          </a:p>
          <a:p>
            <a:pPr algn="just">
              <a:lnSpc>
                <a:spcPct val="115000"/>
              </a:lnSpc>
            </a:pPr>
            <a:endParaRPr sz="2000">
              <a:latin typeface="Avenir Roman"/>
              <a:ea typeface="Avenir Roman"/>
              <a:cs typeface="Avenir Roman"/>
              <a:sym typeface="Avenir Roman"/>
            </a:endParaRPr>
          </a:p>
          <a:p>
            <a:pPr marL="457200" indent="-355600" algn="just">
              <a:lnSpc>
                <a:spcPct val="115000"/>
              </a:lnSpc>
              <a:buClr>
                <a:srgbClr val="000000"/>
              </a:buClr>
              <a:buSzPts val="2000"/>
              <a:buFont typeface="Avenir Roman"/>
              <a:buChar char="●"/>
              <a:defRPr sz="2000">
                <a:latin typeface="Avenir Roman"/>
                <a:ea typeface="Avenir Roman"/>
                <a:cs typeface="Avenir Roman"/>
                <a:sym typeface="Avenir Roman"/>
              </a:defRPr>
            </a:pPr>
            <a:r>
              <a:t>Define who is the decision-maker (position and sector).</a:t>
            </a:r>
          </a:p>
          <a:p>
            <a:pPr indent="914400" algn="just">
              <a:lnSpc>
                <a:spcPct val="115000"/>
              </a:lnSpc>
            </a:pPr>
            <a:endParaRPr sz="2000">
              <a:latin typeface="Avenir Roman"/>
              <a:ea typeface="Avenir Roman"/>
              <a:cs typeface="Avenir Roman"/>
              <a:sym typeface="Avenir Roman"/>
            </a:endParaRPr>
          </a:p>
          <a:p>
            <a:pPr marL="457200" indent="-355600" algn="just">
              <a:lnSpc>
                <a:spcPct val="115000"/>
              </a:lnSpc>
              <a:buClr>
                <a:srgbClr val="000000"/>
              </a:buClr>
              <a:buSzPts val="2000"/>
              <a:buFont typeface="Avenir Roman"/>
              <a:buChar char="●"/>
              <a:defRPr sz="2000">
                <a:latin typeface="Avenir Roman"/>
                <a:ea typeface="Avenir Roman"/>
                <a:cs typeface="Avenir Roman"/>
                <a:sym typeface="Avenir Roman"/>
              </a:defRPr>
            </a:pPr>
            <a:r>
              <a:t>Structure the briefing using the core components outlined.</a:t>
            </a:r>
          </a:p>
          <a:p>
            <a:pPr indent="914400" algn="just">
              <a:lnSpc>
                <a:spcPct val="115000"/>
              </a:lnSpc>
            </a:pPr>
            <a:endParaRPr sz="2000">
              <a:latin typeface="Avenir Roman"/>
              <a:ea typeface="Avenir Roman"/>
              <a:cs typeface="Avenir Roman"/>
              <a:sym typeface="Avenir Roman"/>
            </a:endParaRPr>
          </a:p>
          <a:p>
            <a:pPr marL="457200" indent="-355600" algn="just">
              <a:lnSpc>
                <a:spcPct val="115000"/>
              </a:lnSpc>
              <a:buClr>
                <a:srgbClr val="000000"/>
              </a:buClr>
              <a:buSzPts val="2000"/>
              <a:buFont typeface="Avenir Roman"/>
              <a:buChar char="●"/>
              <a:defRPr sz="2000">
                <a:latin typeface="Avenir Roman"/>
                <a:ea typeface="Avenir Roman"/>
                <a:cs typeface="Avenir Roman"/>
                <a:sym typeface="Avenir Roman"/>
              </a:defRPr>
            </a:pPr>
            <a:r>
              <a:t>Prepare concise slides or talking points.</a:t>
            </a:r>
          </a:p>
          <a:p>
            <a:pPr indent="914400" algn="just">
              <a:lnSpc>
                <a:spcPct val="115000"/>
              </a:lnSpc>
            </a:pPr>
            <a:endParaRPr sz="2000">
              <a:latin typeface="Avenir Roman"/>
              <a:ea typeface="Avenir Roman"/>
              <a:cs typeface="Avenir Roman"/>
              <a:sym typeface="Avenir Roman"/>
            </a:endParaRPr>
          </a:p>
          <a:p>
            <a:pPr marL="457200" indent="-355600" algn="just">
              <a:lnSpc>
                <a:spcPct val="115000"/>
              </a:lnSpc>
              <a:buClr>
                <a:srgbClr val="000000"/>
              </a:buClr>
              <a:buSzPts val="2000"/>
              <a:buFont typeface="Avenir Roman"/>
              <a:buChar char="●"/>
              <a:defRPr sz="2000">
                <a:latin typeface="Avenir Roman"/>
                <a:ea typeface="Avenir Roman"/>
                <a:cs typeface="Avenir Roman"/>
                <a:sym typeface="Avenir Roman"/>
              </a:defRPr>
            </a:pPr>
            <a:r>
              <a:t>Anticipate executive questions and prepare clear, evidence-based responses</a:t>
            </a:r>
          </a:p>
        </p:txBody>
      </p:sp>
      <p:pic>
        <p:nvPicPr>
          <p:cNvPr id="294" name="analyst_logo.png" descr="analyst_logo.png"/>
          <p:cNvPicPr>
            <a:picLocks noChangeAspect="1"/>
          </p:cNvPicPr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493224" y="412729"/>
            <a:ext cx="2444073" cy="67043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353;g3518ae90ebb_1_188"/>
          <p:cNvSpPr/>
          <p:nvPr/>
        </p:nvSpPr>
        <p:spPr>
          <a:xfrm>
            <a:off x="0" y="0"/>
            <a:ext cx="9753600" cy="73152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97" name="Google Shape;354;g3518ae90ebb_1_188"/>
          <p:cNvSpPr/>
          <p:nvPr/>
        </p:nvSpPr>
        <p:spPr>
          <a:xfrm flipH="1" rot="10800000">
            <a:off x="7146474" y="33860"/>
            <a:ext cx="2607126" cy="2124806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98" name="Google Shape;355;g3518ae90ebb_1_188"/>
          <p:cNvSpPr/>
          <p:nvPr/>
        </p:nvSpPr>
        <p:spPr>
          <a:xfrm>
            <a:off x="3574419" y="359949"/>
            <a:ext cx="2975417" cy="629033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0" tIns="0" rIns="0" bIns="0"/>
          <a:lstStyle/>
          <a:p>
            <a:pPr/>
          </a:p>
        </p:txBody>
      </p:sp>
      <p:grpSp>
        <p:nvGrpSpPr>
          <p:cNvPr id="308" name="Google Shape;359;g3518ae90ebb_1_188"/>
          <p:cNvGrpSpPr/>
          <p:nvPr/>
        </p:nvGrpSpPr>
        <p:grpSpPr>
          <a:xfrm>
            <a:off x="8973" y="6569224"/>
            <a:ext cx="9753673" cy="754917"/>
            <a:chOff x="0" y="0"/>
            <a:chExt cx="9753672" cy="754916"/>
          </a:xfrm>
        </p:grpSpPr>
        <p:sp>
          <p:nvSpPr>
            <p:cNvPr id="299" name="Google Shape;361;g3518ae90ebb_1_188"/>
            <p:cNvSpPr/>
            <p:nvPr/>
          </p:nvSpPr>
          <p:spPr>
            <a:xfrm>
              <a:off x="0" y="0"/>
              <a:ext cx="9753673" cy="754917"/>
            </a:xfrm>
            <a:prstGeom prst="rect">
              <a:avLst/>
            </a:prstGeom>
            <a:solidFill>
              <a:srgbClr val="233E7A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300" name="Google Shape;363;g3518ae90ebb_1_188"/>
            <p:cNvSpPr/>
            <p:nvPr/>
          </p:nvSpPr>
          <p:spPr>
            <a:xfrm>
              <a:off x="68716" y="229223"/>
              <a:ext cx="1227196" cy="342227"/>
            </a:xfrm>
            <a:prstGeom prst="rect">
              <a:avLst/>
            </a:prstGeom>
            <a:blipFill rotWithShape="1">
              <a:blip r:embed="rId5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301" name="Google Shape;364;g3518ae90ebb_1_188"/>
            <p:cNvSpPr/>
            <p:nvPr/>
          </p:nvSpPr>
          <p:spPr>
            <a:xfrm>
              <a:off x="7946912" y="155185"/>
              <a:ext cx="1601569" cy="476991"/>
            </a:xfrm>
            <a:prstGeom prst="rect">
              <a:avLst/>
            </a:prstGeom>
            <a:blipFill rotWithShape="1">
              <a:blip r:embed="rId6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302" name="Google Shape;366;g3518ae90ebb_1_188"/>
            <p:cNvSpPr/>
            <p:nvPr/>
          </p:nvSpPr>
          <p:spPr>
            <a:xfrm>
              <a:off x="1311160" y="0"/>
              <a:ext cx="6590555" cy="754917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303" name="Google Shape;368;g3518ae90ebb_1_188"/>
            <p:cNvSpPr/>
            <p:nvPr/>
          </p:nvSpPr>
          <p:spPr>
            <a:xfrm>
              <a:off x="7112657" y="0"/>
              <a:ext cx="797983" cy="709149"/>
            </a:xfrm>
            <a:prstGeom prst="rect">
              <a:avLst/>
            </a:prstGeom>
            <a:blipFill rotWithShape="1">
              <a:blip r:embed="rId7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304" name="Google Shape;369;g3518ae90ebb_1_188"/>
            <p:cNvSpPr/>
            <p:nvPr/>
          </p:nvSpPr>
          <p:spPr>
            <a:xfrm>
              <a:off x="1326812" y="93198"/>
              <a:ext cx="1035295" cy="568515"/>
            </a:xfrm>
            <a:prstGeom prst="rect">
              <a:avLst/>
            </a:prstGeom>
            <a:blipFill rotWithShape="1">
              <a:blip r:embed="rId8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305" name="Google Shape;370;g3518ae90ebb_1_188"/>
            <p:cNvSpPr/>
            <p:nvPr/>
          </p:nvSpPr>
          <p:spPr>
            <a:xfrm>
              <a:off x="2362106" y="229223"/>
              <a:ext cx="2011318" cy="379483"/>
            </a:xfrm>
            <a:prstGeom prst="rect">
              <a:avLst/>
            </a:prstGeom>
            <a:blipFill rotWithShape="1">
              <a:blip r:embed="rId9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306" name="Google Shape;371;g3518ae90ebb_1_188"/>
            <p:cNvSpPr/>
            <p:nvPr/>
          </p:nvSpPr>
          <p:spPr>
            <a:xfrm>
              <a:off x="4430573" y="52480"/>
              <a:ext cx="1191820" cy="656669"/>
            </a:xfrm>
            <a:prstGeom prst="rect">
              <a:avLst/>
            </a:prstGeom>
            <a:blipFill rotWithShape="1">
              <a:blip r:embed="rId10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307" name="Google Shape;372;g3518ae90ebb_1_188"/>
            <p:cNvSpPr/>
            <p:nvPr/>
          </p:nvSpPr>
          <p:spPr>
            <a:xfrm>
              <a:off x="5650967" y="212082"/>
              <a:ext cx="1410646" cy="359368"/>
            </a:xfrm>
            <a:prstGeom prst="rect">
              <a:avLst/>
            </a:prstGeom>
            <a:blipFill rotWithShape="1">
              <a:blip r:embed="rId11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sp>
        <p:nvSpPr>
          <p:cNvPr id="309" name="Google Shape;373;g3518ae90ebb_1_188"/>
          <p:cNvSpPr/>
          <p:nvPr/>
        </p:nvSpPr>
        <p:spPr>
          <a:xfrm>
            <a:off x="13005" y="1076599"/>
            <a:ext cx="5801552" cy="1169627"/>
          </a:xfrm>
          <a:prstGeom prst="rect">
            <a:avLst/>
          </a:prstGeom>
          <a:solidFill>
            <a:srgbClr val="233E7A"/>
          </a:solidFill>
          <a:ln w="12700"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10" name="Google Shape;374;g3518ae90ebb_1_188"/>
          <p:cNvSpPr txBox="1"/>
          <p:nvPr/>
        </p:nvSpPr>
        <p:spPr>
          <a:xfrm>
            <a:off x="203675" y="1245887"/>
            <a:ext cx="5216100" cy="1607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algn="ctr">
              <a:lnSpc>
                <a:spcPct val="115000"/>
              </a:lnSpc>
              <a:defRPr sz="2500">
                <a:solidFill>
                  <a:srgbClr val="FFFFFF"/>
                </a:solidFill>
                <a:latin typeface="Avenir Roman"/>
                <a:ea typeface="Avenir Roman"/>
                <a:cs typeface="Avenir Roman"/>
                <a:sym typeface="Avenir Roman"/>
              </a:defRPr>
            </a:lvl1pPr>
          </a:lstStyle>
          <a:p>
            <a:pPr/>
            <a:r>
              <a:t>Practical Exercise – Delivering the Briefing</a:t>
            </a:r>
          </a:p>
        </p:txBody>
      </p:sp>
      <p:sp>
        <p:nvSpPr>
          <p:cNvPr id="311" name="Google Shape;375;g3518ae90ebb_1_188"/>
          <p:cNvSpPr txBox="1"/>
          <p:nvPr/>
        </p:nvSpPr>
        <p:spPr>
          <a:xfrm>
            <a:off x="331163" y="2538500"/>
            <a:ext cx="8943600" cy="32860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 algn="just">
              <a:lnSpc>
                <a:spcPct val="115000"/>
              </a:lnSpc>
              <a:buClr>
                <a:srgbClr val="000000"/>
              </a:buClr>
              <a:buSzPts val="2000"/>
              <a:buFont typeface="Avenir Roman"/>
              <a:buChar char="●"/>
              <a:defRPr sz="2000">
                <a:latin typeface="Avenir Roman"/>
                <a:ea typeface="Avenir Roman"/>
                <a:cs typeface="Avenir Roman"/>
                <a:sym typeface="Avenir Roman"/>
              </a:defRPr>
            </a:pPr>
            <a:r>
              <a:t>Present your briefing to a peer or instructor acting as the executive.</a:t>
            </a:r>
          </a:p>
          <a:p>
            <a:pPr indent="914400" algn="just">
              <a:lnSpc>
                <a:spcPct val="115000"/>
              </a:lnSpc>
            </a:pPr>
            <a:endParaRPr sz="2000">
              <a:latin typeface="Avenir Roman"/>
              <a:ea typeface="Avenir Roman"/>
              <a:cs typeface="Avenir Roman"/>
              <a:sym typeface="Avenir Roman"/>
            </a:endParaRPr>
          </a:p>
          <a:p>
            <a:pPr marL="457200" indent="-355600" algn="just">
              <a:lnSpc>
                <a:spcPct val="115000"/>
              </a:lnSpc>
              <a:buClr>
                <a:srgbClr val="000000"/>
              </a:buClr>
              <a:buSzPts val="2000"/>
              <a:buFont typeface="Avenir Roman"/>
              <a:buChar char="●"/>
              <a:defRPr sz="2000">
                <a:latin typeface="Avenir Roman"/>
                <a:ea typeface="Avenir Roman"/>
                <a:cs typeface="Avenir Roman"/>
                <a:sym typeface="Avenir Roman"/>
              </a:defRPr>
            </a:pPr>
            <a:r>
              <a:t>Focus on clarity, brevity, and actionable recommendations.</a:t>
            </a:r>
          </a:p>
          <a:p>
            <a:pPr indent="914400" algn="just">
              <a:lnSpc>
                <a:spcPct val="115000"/>
              </a:lnSpc>
            </a:pPr>
            <a:endParaRPr sz="2000">
              <a:latin typeface="Avenir Roman"/>
              <a:ea typeface="Avenir Roman"/>
              <a:cs typeface="Avenir Roman"/>
              <a:sym typeface="Avenir Roman"/>
            </a:endParaRPr>
          </a:p>
          <a:p>
            <a:pPr marL="457200" indent="-355600" algn="just">
              <a:lnSpc>
                <a:spcPct val="115000"/>
              </a:lnSpc>
              <a:buClr>
                <a:srgbClr val="000000"/>
              </a:buClr>
              <a:buSzPts val="2000"/>
              <a:buFont typeface="Avenir Roman"/>
              <a:buChar char="●"/>
              <a:defRPr sz="2000">
                <a:latin typeface="Avenir Roman"/>
                <a:ea typeface="Avenir Roman"/>
                <a:cs typeface="Avenir Roman"/>
                <a:sym typeface="Avenir Roman"/>
              </a:defRPr>
            </a:pPr>
            <a:r>
              <a:t>Solicit feedback on your delivery, structure, and ability to answer questions.</a:t>
            </a:r>
          </a:p>
          <a:p>
            <a:pPr indent="914400" algn="just">
              <a:lnSpc>
                <a:spcPct val="115000"/>
              </a:lnSpc>
            </a:pPr>
            <a:endParaRPr sz="2000">
              <a:latin typeface="Avenir Roman"/>
              <a:ea typeface="Avenir Roman"/>
              <a:cs typeface="Avenir Roman"/>
              <a:sym typeface="Avenir Roman"/>
            </a:endParaRPr>
          </a:p>
          <a:p>
            <a:pPr marL="457200" indent="-355600" algn="just">
              <a:lnSpc>
                <a:spcPct val="115000"/>
              </a:lnSpc>
              <a:buClr>
                <a:srgbClr val="000000"/>
              </a:buClr>
              <a:buSzPts val="2000"/>
              <a:buFont typeface="Avenir Roman"/>
              <a:buChar char="●"/>
              <a:defRPr sz="2000">
                <a:latin typeface="Avenir Roman"/>
                <a:ea typeface="Avenir Roman"/>
                <a:cs typeface="Avenir Roman"/>
                <a:sym typeface="Avenir Roman"/>
              </a:defRPr>
            </a:pPr>
            <a:r>
              <a:t>Refine your approach based on feedback for future briefings.</a:t>
            </a:r>
          </a:p>
        </p:txBody>
      </p:sp>
      <p:pic>
        <p:nvPicPr>
          <p:cNvPr id="312" name="analyst_logo.png" descr="analyst_logo.png"/>
          <p:cNvPicPr>
            <a:picLocks noChangeAspect="1"/>
          </p:cNvPicPr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493224" y="412729"/>
            <a:ext cx="2444073" cy="67043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80;g3518ae90ebb_1_214"/>
          <p:cNvSpPr/>
          <p:nvPr/>
        </p:nvSpPr>
        <p:spPr>
          <a:xfrm>
            <a:off x="0" y="0"/>
            <a:ext cx="9753600" cy="73152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15" name="Google Shape;381;g3518ae90ebb_1_214"/>
          <p:cNvSpPr/>
          <p:nvPr/>
        </p:nvSpPr>
        <p:spPr>
          <a:xfrm flipH="1" rot="10800000">
            <a:off x="7146474" y="33860"/>
            <a:ext cx="2607126" cy="2124806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16" name="Google Shape;382;g3518ae90ebb_1_214"/>
          <p:cNvSpPr/>
          <p:nvPr/>
        </p:nvSpPr>
        <p:spPr>
          <a:xfrm>
            <a:off x="3574419" y="359949"/>
            <a:ext cx="2975417" cy="629033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0" tIns="0" rIns="0" bIns="0"/>
          <a:lstStyle/>
          <a:p>
            <a:pPr/>
          </a:p>
        </p:txBody>
      </p:sp>
      <p:grpSp>
        <p:nvGrpSpPr>
          <p:cNvPr id="326" name="Google Shape;386;g3518ae90ebb_1_214"/>
          <p:cNvGrpSpPr/>
          <p:nvPr/>
        </p:nvGrpSpPr>
        <p:grpSpPr>
          <a:xfrm>
            <a:off x="8973" y="6569224"/>
            <a:ext cx="9753673" cy="754917"/>
            <a:chOff x="0" y="0"/>
            <a:chExt cx="9753672" cy="754916"/>
          </a:xfrm>
        </p:grpSpPr>
        <p:sp>
          <p:nvSpPr>
            <p:cNvPr id="317" name="Google Shape;388;g3518ae90ebb_1_214"/>
            <p:cNvSpPr/>
            <p:nvPr/>
          </p:nvSpPr>
          <p:spPr>
            <a:xfrm>
              <a:off x="0" y="0"/>
              <a:ext cx="9753673" cy="754917"/>
            </a:xfrm>
            <a:prstGeom prst="rect">
              <a:avLst/>
            </a:prstGeom>
            <a:solidFill>
              <a:srgbClr val="233E7A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318" name="Google Shape;390;g3518ae90ebb_1_214"/>
            <p:cNvSpPr/>
            <p:nvPr/>
          </p:nvSpPr>
          <p:spPr>
            <a:xfrm>
              <a:off x="68716" y="229223"/>
              <a:ext cx="1227196" cy="342227"/>
            </a:xfrm>
            <a:prstGeom prst="rect">
              <a:avLst/>
            </a:prstGeom>
            <a:blipFill rotWithShape="1">
              <a:blip r:embed="rId5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319" name="Google Shape;391;g3518ae90ebb_1_214"/>
            <p:cNvSpPr/>
            <p:nvPr/>
          </p:nvSpPr>
          <p:spPr>
            <a:xfrm>
              <a:off x="7946912" y="155185"/>
              <a:ext cx="1601569" cy="476991"/>
            </a:xfrm>
            <a:prstGeom prst="rect">
              <a:avLst/>
            </a:prstGeom>
            <a:blipFill rotWithShape="1">
              <a:blip r:embed="rId6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320" name="Google Shape;393;g3518ae90ebb_1_214"/>
            <p:cNvSpPr/>
            <p:nvPr/>
          </p:nvSpPr>
          <p:spPr>
            <a:xfrm>
              <a:off x="1311160" y="0"/>
              <a:ext cx="6590555" cy="754917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321" name="Google Shape;395;g3518ae90ebb_1_214"/>
            <p:cNvSpPr/>
            <p:nvPr/>
          </p:nvSpPr>
          <p:spPr>
            <a:xfrm>
              <a:off x="7112657" y="0"/>
              <a:ext cx="797983" cy="709149"/>
            </a:xfrm>
            <a:prstGeom prst="rect">
              <a:avLst/>
            </a:prstGeom>
            <a:blipFill rotWithShape="1">
              <a:blip r:embed="rId7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322" name="Google Shape;396;g3518ae90ebb_1_214"/>
            <p:cNvSpPr/>
            <p:nvPr/>
          </p:nvSpPr>
          <p:spPr>
            <a:xfrm>
              <a:off x="1326812" y="93198"/>
              <a:ext cx="1035295" cy="568515"/>
            </a:xfrm>
            <a:prstGeom prst="rect">
              <a:avLst/>
            </a:prstGeom>
            <a:blipFill rotWithShape="1">
              <a:blip r:embed="rId8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323" name="Google Shape;397;g3518ae90ebb_1_214"/>
            <p:cNvSpPr/>
            <p:nvPr/>
          </p:nvSpPr>
          <p:spPr>
            <a:xfrm>
              <a:off x="2362106" y="229223"/>
              <a:ext cx="2011318" cy="379483"/>
            </a:xfrm>
            <a:prstGeom prst="rect">
              <a:avLst/>
            </a:prstGeom>
            <a:blipFill rotWithShape="1">
              <a:blip r:embed="rId9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324" name="Google Shape;398;g3518ae90ebb_1_214"/>
            <p:cNvSpPr/>
            <p:nvPr/>
          </p:nvSpPr>
          <p:spPr>
            <a:xfrm>
              <a:off x="4430573" y="52480"/>
              <a:ext cx="1191820" cy="656669"/>
            </a:xfrm>
            <a:prstGeom prst="rect">
              <a:avLst/>
            </a:prstGeom>
            <a:blipFill rotWithShape="1">
              <a:blip r:embed="rId10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325" name="Google Shape;399;g3518ae90ebb_1_214"/>
            <p:cNvSpPr/>
            <p:nvPr/>
          </p:nvSpPr>
          <p:spPr>
            <a:xfrm>
              <a:off x="5650967" y="212082"/>
              <a:ext cx="1410646" cy="359368"/>
            </a:xfrm>
            <a:prstGeom prst="rect">
              <a:avLst/>
            </a:prstGeom>
            <a:blipFill rotWithShape="1">
              <a:blip r:embed="rId11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sp>
        <p:nvSpPr>
          <p:cNvPr id="327" name="Google Shape;400;g3518ae90ebb_1_214"/>
          <p:cNvSpPr/>
          <p:nvPr/>
        </p:nvSpPr>
        <p:spPr>
          <a:xfrm>
            <a:off x="13005" y="1076599"/>
            <a:ext cx="5801552" cy="1169627"/>
          </a:xfrm>
          <a:prstGeom prst="rect">
            <a:avLst/>
          </a:prstGeom>
          <a:solidFill>
            <a:srgbClr val="233E7A"/>
          </a:solidFill>
          <a:ln w="12700"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28" name="Google Shape;401;g3518ae90ebb_1_214"/>
          <p:cNvSpPr txBox="1"/>
          <p:nvPr/>
        </p:nvSpPr>
        <p:spPr>
          <a:xfrm>
            <a:off x="203675" y="1353912"/>
            <a:ext cx="5216100" cy="6400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algn="ctr">
              <a:lnSpc>
                <a:spcPct val="115000"/>
              </a:lnSpc>
              <a:defRPr sz="2600">
                <a:solidFill>
                  <a:srgbClr val="FFFFFF"/>
                </a:solidFill>
                <a:latin typeface="Avenir Roman"/>
                <a:ea typeface="Avenir Roman"/>
                <a:cs typeface="Avenir Roman"/>
                <a:sym typeface="Avenir Roman"/>
              </a:defRPr>
            </a:lvl1pPr>
          </a:lstStyle>
          <a:p>
            <a:pPr/>
            <a:r>
              <a:t>Key Takeaways</a:t>
            </a:r>
          </a:p>
        </p:txBody>
      </p:sp>
      <p:sp>
        <p:nvSpPr>
          <p:cNvPr id="329" name="Google Shape;402;g3518ae90ebb_1_214"/>
          <p:cNvSpPr txBox="1"/>
          <p:nvPr/>
        </p:nvSpPr>
        <p:spPr>
          <a:xfrm>
            <a:off x="331163" y="2538500"/>
            <a:ext cx="8943600" cy="36804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 algn="just">
              <a:lnSpc>
                <a:spcPct val="115000"/>
              </a:lnSpc>
              <a:buClr>
                <a:srgbClr val="000000"/>
              </a:buClr>
              <a:buSzPts val="2000"/>
              <a:buFont typeface="Avenir Roman"/>
              <a:buChar char="●"/>
              <a:defRPr sz="2000">
                <a:latin typeface="Avenir Roman"/>
                <a:ea typeface="Avenir Roman"/>
                <a:cs typeface="Avenir Roman"/>
                <a:sym typeface="Avenir Roman"/>
              </a:defRPr>
            </a:pPr>
            <a:r>
              <a:t>Executive security briefings must be concise, relevant, and actionable.</a:t>
            </a:r>
          </a:p>
          <a:p>
            <a:pPr indent="457200" algn="just">
              <a:lnSpc>
                <a:spcPct val="115000"/>
              </a:lnSpc>
            </a:pPr>
            <a:endParaRPr sz="2000">
              <a:latin typeface="Avenir Roman"/>
              <a:ea typeface="Avenir Roman"/>
              <a:cs typeface="Avenir Roman"/>
              <a:sym typeface="Avenir Roman"/>
            </a:endParaRPr>
          </a:p>
          <a:p>
            <a:pPr marL="457200" indent="-355600" algn="just">
              <a:lnSpc>
                <a:spcPct val="115000"/>
              </a:lnSpc>
              <a:buClr>
                <a:srgbClr val="000000"/>
              </a:buClr>
              <a:buSzPts val="2000"/>
              <a:buFont typeface="Avenir Roman"/>
              <a:buChar char="●"/>
              <a:defRPr sz="2000">
                <a:latin typeface="Avenir Roman"/>
                <a:ea typeface="Avenir Roman"/>
                <a:cs typeface="Avenir Roman"/>
                <a:sym typeface="Avenir Roman"/>
              </a:defRPr>
            </a:pPr>
            <a:r>
              <a:t>Tailor your message to the audience’s needs and decision-making style.</a:t>
            </a:r>
          </a:p>
          <a:p>
            <a:pPr indent="457200" algn="just">
              <a:lnSpc>
                <a:spcPct val="115000"/>
              </a:lnSpc>
            </a:pPr>
            <a:endParaRPr sz="2000">
              <a:latin typeface="Avenir Roman"/>
              <a:ea typeface="Avenir Roman"/>
              <a:cs typeface="Avenir Roman"/>
              <a:sym typeface="Avenir Roman"/>
            </a:endParaRPr>
          </a:p>
          <a:p>
            <a:pPr marL="457200" indent="-355600" algn="just">
              <a:lnSpc>
                <a:spcPct val="115000"/>
              </a:lnSpc>
              <a:buClr>
                <a:srgbClr val="000000"/>
              </a:buClr>
              <a:buSzPts val="2000"/>
              <a:buFont typeface="Avenir Roman"/>
              <a:buChar char="●"/>
              <a:defRPr sz="2000">
                <a:latin typeface="Avenir Roman"/>
                <a:ea typeface="Avenir Roman"/>
                <a:cs typeface="Avenir Roman"/>
                <a:sym typeface="Avenir Roman"/>
              </a:defRPr>
            </a:pPr>
            <a:r>
              <a:t>Practice and feedback are essential for mastering effective intelligence communication.</a:t>
            </a:r>
          </a:p>
          <a:p>
            <a:pPr indent="457200" algn="just">
              <a:lnSpc>
                <a:spcPct val="115000"/>
              </a:lnSpc>
            </a:pPr>
            <a:endParaRPr sz="2000">
              <a:latin typeface="Avenir Roman"/>
              <a:ea typeface="Avenir Roman"/>
              <a:cs typeface="Avenir Roman"/>
              <a:sym typeface="Avenir Roman"/>
            </a:endParaRPr>
          </a:p>
          <a:p>
            <a:pPr marL="457200" indent="-355600" algn="just">
              <a:lnSpc>
                <a:spcPct val="115000"/>
              </a:lnSpc>
              <a:buClr>
                <a:srgbClr val="000000"/>
              </a:buClr>
              <a:buSzPts val="2000"/>
              <a:buFont typeface="Avenir Roman"/>
              <a:buChar char="●"/>
              <a:defRPr sz="2000">
                <a:latin typeface="Avenir Roman"/>
                <a:ea typeface="Avenir Roman"/>
                <a:cs typeface="Avenir Roman"/>
                <a:sym typeface="Avenir Roman"/>
              </a:defRPr>
            </a:pPr>
            <a:r>
              <a:t>Apply these skills to real-world scenarios to support organizational security and informed leadership</a:t>
            </a:r>
          </a:p>
        </p:txBody>
      </p:sp>
      <p:pic>
        <p:nvPicPr>
          <p:cNvPr id="330" name="analyst_logo.png" descr="analyst_logo.png"/>
          <p:cNvPicPr>
            <a:picLocks noChangeAspect="1"/>
          </p:cNvPicPr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493224" y="412729"/>
            <a:ext cx="2444073" cy="67043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13;p2"/>
          <p:cNvSpPr/>
          <p:nvPr/>
        </p:nvSpPr>
        <p:spPr>
          <a:xfrm>
            <a:off x="0" y="0"/>
            <a:ext cx="9753600" cy="73152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37" name="Google Shape;114;p2"/>
          <p:cNvSpPr/>
          <p:nvPr/>
        </p:nvSpPr>
        <p:spPr>
          <a:xfrm flipH="1" rot="10800000">
            <a:off x="7146474" y="33860"/>
            <a:ext cx="2607126" cy="2124806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38" name="Google Shape;115;p2"/>
          <p:cNvSpPr/>
          <p:nvPr/>
        </p:nvSpPr>
        <p:spPr>
          <a:xfrm>
            <a:off x="3574419" y="359949"/>
            <a:ext cx="2975417" cy="629033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39" name="Google Shape;117;p2"/>
          <p:cNvSpPr txBox="1"/>
          <p:nvPr/>
        </p:nvSpPr>
        <p:spPr>
          <a:xfrm>
            <a:off x="331178" y="1583701"/>
            <a:ext cx="9422402" cy="42303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457200">
              <a:lnSpc>
                <a:spcPct val="115000"/>
              </a:lnSpc>
              <a:spcBef>
                <a:spcPts val="600"/>
              </a:spcBef>
            </a:pPr>
            <a:endParaRPr sz="1800">
              <a:latin typeface="Avenir Roman"/>
              <a:ea typeface="Avenir Roman"/>
              <a:cs typeface="Avenir Roman"/>
              <a:sym typeface="Avenir Roman"/>
            </a:endParaRPr>
          </a:p>
          <a:p>
            <a:pPr marL="457200" indent="-342900">
              <a:lnSpc>
                <a:spcPct val="115000"/>
              </a:lnSpc>
              <a:spcBef>
                <a:spcPts val="600"/>
              </a:spcBef>
              <a:buClr>
                <a:srgbClr val="000000"/>
              </a:buClr>
              <a:buSzPts val="2200"/>
              <a:buFont typeface="Avenir Roman"/>
              <a:buChar char="●"/>
              <a:defRPr sz="2200">
                <a:solidFill>
                  <a:srgbClr val="1F497D"/>
                </a:solidFill>
                <a:latin typeface="Avenir Roman"/>
                <a:ea typeface="Avenir Roman"/>
                <a:cs typeface="Avenir Roman"/>
                <a:sym typeface="Avenir Roman"/>
              </a:defRPr>
            </a:pPr>
            <a:r>
              <a:t>Objective</a:t>
            </a:r>
            <a:r>
              <a:rPr sz="1800">
                <a:solidFill>
                  <a:srgbClr val="000000"/>
                </a:solidFill>
              </a:rPr>
              <a:t>: To structure briefings effectively, ensuring that critical intelligence is communicated clearly and persuasively</a:t>
            </a:r>
            <a:endParaRPr sz="1800"/>
          </a:p>
          <a:p>
            <a:pPr>
              <a:lnSpc>
                <a:spcPct val="115000"/>
              </a:lnSpc>
              <a:spcBef>
                <a:spcPts val="600"/>
              </a:spcBef>
            </a:pPr>
            <a:endParaRPr sz="1800">
              <a:latin typeface="Avenir Roman"/>
              <a:ea typeface="Avenir Roman"/>
              <a:cs typeface="Avenir Roman"/>
              <a:sym typeface="Avenir Roman"/>
            </a:endParaRPr>
          </a:p>
          <a:p>
            <a:pPr marL="457200" indent="-342900">
              <a:lnSpc>
                <a:spcPct val="115000"/>
              </a:lnSpc>
              <a:spcBef>
                <a:spcPts val="600"/>
              </a:spcBef>
              <a:buClr>
                <a:srgbClr val="000000"/>
              </a:buClr>
              <a:buSzPts val="2100"/>
              <a:buFont typeface="Avenir Roman"/>
              <a:buChar char="●"/>
              <a:defRPr sz="2100">
                <a:solidFill>
                  <a:srgbClr val="1F497D"/>
                </a:solidFill>
                <a:latin typeface="Avenir Roman"/>
                <a:ea typeface="Avenir Roman"/>
                <a:cs typeface="Avenir Roman"/>
                <a:sym typeface="Avenir Roman"/>
              </a:defRPr>
            </a:pPr>
            <a:r>
              <a:t>Key Outcomes</a:t>
            </a:r>
            <a:r>
              <a:rPr sz="1800">
                <a:solidFill>
                  <a:srgbClr val="000000"/>
                </a:solidFill>
              </a:rPr>
              <a:t>:</a:t>
            </a:r>
            <a:endParaRPr sz="1800"/>
          </a:p>
          <a:p>
            <a:pPr lvl="1" marL="914400" indent="-342900">
              <a:lnSpc>
                <a:spcPct val="115000"/>
              </a:lnSpc>
              <a:buClr>
                <a:srgbClr val="000000"/>
              </a:buClr>
              <a:buSzPts val="1800"/>
              <a:buFont typeface="Avenir Roman"/>
              <a:buChar char="●"/>
              <a:defRPr sz="1800">
                <a:latin typeface="Avenir Roman"/>
                <a:ea typeface="Avenir Roman"/>
                <a:cs typeface="Avenir Roman"/>
                <a:sym typeface="Avenir Roman"/>
              </a:defRPr>
            </a:pPr>
            <a:r>
              <a:t>How to deliver concise, actionable intelligence and security updates to leaders and decision-makers.</a:t>
            </a:r>
          </a:p>
          <a:p>
            <a:pPr lvl="1" marL="914400" indent="-342900">
              <a:lnSpc>
                <a:spcPct val="115000"/>
              </a:lnSpc>
              <a:buClr>
                <a:srgbClr val="000000"/>
              </a:buClr>
              <a:buSzPts val="1800"/>
              <a:buFont typeface="Avenir Roman"/>
              <a:buChar char="●"/>
              <a:defRPr sz="1800">
                <a:latin typeface="Avenir Roman"/>
                <a:ea typeface="Avenir Roman"/>
                <a:cs typeface="Avenir Roman"/>
                <a:sym typeface="Avenir Roman"/>
              </a:defRPr>
            </a:pPr>
            <a:r>
              <a:t>Focus on structuring, delivering, and maximizing impact of security briefings at the executive level.</a:t>
            </a:r>
          </a:p>
        </p:txBody>
      </p:sp>
      <p:grpSp>
        <p:nvGrpSpPr>
          <p:cNvPr id="149" name="Google Shape;119;p2"/>
          <p:cNvGrpSpPr/>
          <p:nvPr/>
        </p:nvGrpSpPr>
        <p:grpSpPr>
          <a:xfrm>
            <a:off x="8973" y="6569224"/>
            <a:ext cx="9753601" cy="754911"/>
            <a:chOff x="0" y="0"/>
            <a:chExt cx="9753600" cy="754910"/>
          </a:xfrm>
        </p:grpSpPr>
        <p:sp>
          <p:nvSpPr>
            <p:cNvPr id="140" name="Google Shape;121;p2"/>
            <p:cNvSpPr/>
            <p:nvPr/>
          </p:nvSpPr>
          <p:spPr>
            <a:xfrm>
              <a:off x="0" y="0"/>
              <a:ext cx="9753600" cy="754911"/>
            </a:xfrm>
            <a:prstGeom prst="rect">
              <a:avLst/>
            </a:prstGeom>
            <a:solidFill>
              <a:srgbClr val="233E7A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41" name="Google Shape;123;p2"/>
            <p:cNvSpPr/>
            <p:nvPr/>
          </p:nvSpPr>
          <p:spPr>
            <a:xfrm>
              <a:off x="68716" y="229223"/>
              <a:ext cx="1227196" cy="342227"/>
            </a:xfrm>
            <a:prstGeom prst="rect">
              <a:avLst/>
            </a:prstGeom>
            <a:blipFill rotWithShape="1">
              <a:blip r:embed="rId5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42" name="Google Shape;124;p2"/>
            <p:cNvSpPr/>
            <p:nvPr/>
          </p:nvSpPr>
          <p:spPr>
            <a:xfrm>
              <a:off x="7946912" y="155185"/>
              <a:ext cx="1601568" cy="476991"/>
            </a:xfrm>
            <a:prstGeom prst="rect">
              <a:avLst/>
            </a:prstGeom>
            <a:blipFill rotWithShape="1">
              <a:blip r:embed="rId6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43" name="Google Shape;126;p2"/>
            <p:cNvSpPr/>
            <p:nvPr/>
          </p:nvSpPr>
          <p:spPr>
            <a:xfrm>
              <a:off x="1311160" y="0"/>
              <a:ext cx="6590506" cy="75491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44" name="Google Shape;128;p2"/>
            <p:cNvSpPr/>
            <p:nvPr/>
          </p:nvSpPr>
          <p:spPr>
            <a:xfrm>
              <a:off x="7112656" y="0"/>
              <a:ext cx="797984" cy="709149"/>
            </a:xfrm>
            <a:prstGeom prst="rect">
              <a:avLst/>
            </a:prstGeom>
            <a:blipFill rotWithShape="1">
              <a:blip r:embed="rId7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45" name="Google Shape;129;p2"/>
            <p:cNvSpPr/>
            <p:nvPr/>
          </p:nvSpPr>
          <p:spPr>
            <a:xfrm>
              <a:off x="1326812" y="93198"/>
              <a:ext cx="1035295" cy="568515"/>
            </a:xfrm>
            <a:prstGeom prst="rect">
              <a:avLst/>
            </a:prstGeom>
            <a:blipFill rotWithShape="1">
              <a:blip r:embed="rId8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46" name="Google Shape;130;p2"/>
            <p:cNvSpPr/>
            <p:nvPr/>
          </p:nvSpPr>
          <p:spPr>
            <a:xfrm>
              <a:off x="2362106" y="229223"/>
              <a:ext cx="2011318" cy="379484"/>
            </a:xfrm>
            <a:prstGeom prst="rect">
              <a:avLst/>
            </a:prstGeom>
            <a:blipFill rotWithShape="1">
              <a:blip r:embed="rId9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47" name="Google Shape;131;p2"/>
            <p:cNvSpPr/>
            <p:nvPr/>
          </p:nvSpPr>
          <p:spPr>
            <a:xfrm>
              <a:off x="4430573" y="52480"/>
              <a:ext cx="1191820" cy="656669"/>
            </a:xfrm>
            <a:prstGeom prst="rect">
              <a:avLst/>
            </a:prstGeom>
            <a:blipFill rotWithShape="1">
              <a:blip r:embed="rId10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48" name="Google Shape;132;p2"/>
            <p:cNvSpPr/>
            <p:nvPr/>
          </p:nvSpPr>
          <p:spPr>
            <a:xfrm>
              <a:off x="5650967" y="212082"/>
              <a:ext cx="1410646" cy="359368"/>
            </a:xfrm>
            <a:prstGeom prst="rect">
              <a:avLst/>
            </a:prstGeom>
            <a:blipFill rotWithShape="1">
              <a:blip r:embed="rId11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pic>
        <p:nvPicPr>
          <p:cNvPr id="150" name="analyst_logo.png" descr="analyst_logo.png"/>
          <p:cNvPicPr>
            <a:picLocks noChangeAspect="1"/>
          </p:cNvPicPr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493224" y="412729"/>
            <a:ext cx="2444073" cy="67043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37;g34be7b7bfb3_0_109"/>
          <p:cNvSpPr/>
          <p:nvPr/>
        </p:nvSpPr>
        <p:spPr>
          <a:xfrm>
            <a:off x="0" y="0"/>
            <a:ext cx="9753600" cy="73152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53" name="Google Shape;138;g34be7b7bfb3_0_109"/>
          <p:cNvSpPr/>
          <p:nvPr/>
        </p:nvSpPr>
        <p:spPr>
          <a:xfrm flipH="1" rot="10800000">
            <a:off x="7146474" y="33860"/>
            <a:ext cx="2607126" cy="2124806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54" name="Google Shape;139;g34be7b7bfb3_0_109"/>
          <p:cNvSpPr/>
          <p:nvPr/>
        </p:nvSpPr>
        <p:spPr>
          <a:xfrm>
            <a:off x="3574419" y="359949"/>
            <a:ext cx="2975417" cy="629033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0" tIns="0" rIns="0" bIns="0"/>
          <a:lstStyle/>
          <a:p>
            <a:pPr/>
          </a:p>
        </p:txBody>
      </p:sp>
      <p:grpSp>
        <p:nvGrpSpPr>
          <p:cNvPr id="164" name="Google Shape;143;g34be7b7bfb3_0_109"/>
          <p:cNvGrpSpPr/>
          <p:nvPr/>
        </p:nvGrpSpPr>
        <p:grpSpPr>
          <a:xfrm>
            <a:off x="8973" y="6569224"/>
            <a:ext cx="9753673" cy="754917"/>
            <a:chOff x="0" y="0"/>
            <a:chExt cx="9753672" cy="754916"/>
          </a:xfrm>
        </p:grpSpPr>
        <p:sp>
          <p:nvSpPr>
            <p:cNvPr id="155" name="Google Shape;145;g34be7b7bfb3_0_109"/>
            <p:cNvSpPr/>
            <p:nvPr/>
          </p:nvSpPr>
          <p:spPr>
            <a:xfrm>
              <a:off x="0" y="0"/>
              <a:ext cx="9753673" cy="754917"/>
            </a:xfrm>
            <a:prstGeom prst="rect">
              <a:avLst/>
            </a:prstGeom>
            <a:solidFill>
              <a:srgbClr val="233E7A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56" name="Google Shape;147;g34be7b7bfb3_0_109"/>
            <p:cNvSpPr/>
            <p:nvPr/>
          </p:nvSpPr>
          <p:spPr>
            <a:xfrm>
              <a:off x="68716" y="229223"/>
              <a:ext cx="1227196" cy="342227"/>
            </a:xfrm>
            <a:prstGeom prst="rect">
              <a:avLst/>
            </a:prstGeom>
            <a:blipFill rotWithShape="1">
              <a:blip r:embed="rId5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57" name="Google Shape;148;g34be7b7bfb3_0_109"/>
            <p:cNvSpPr/>
            <p:nvPr/>
          </p:nvSpPr>
          <p:spPr>
            <a:xfrm>
              <a:off x="7946912" y="155185"/>
              <a:ext cx="1601569" cy="476991"/>
            </a:xfrm>
            <a:prstGeom prst="rect">
              <a:avLst/>
            </a:prstGeom>
            <a:blipFill rotWithShape="1">
              <a:blip r:embed="rId6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58" name="Google Shape;150;g34be7b7bfb3_0_109"/>
            <p:cNvSpPr/>
            <p:nvPr/>
          </p:nvSpPr>
          <p:spPr>
            <a:xfrm>
              <a:off x="1311160" y="0"/>
              <a:ext cx="6590555" cy="754917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59" name="Google Shape;152;g34be7b7bfb3_0_109"/>
            <p:cNvSpPr/>
            <p:nvPr/>
          </p:nvSpPr>
          <p:spPr>
            <a:xfrm>
              <a:off x="7112657" y="0"/>
              <a:ext cx="797983" cy="709149"/>
            </a:xfrm>
            <a:prstGeom prst="rect">
              <a:avLst/>
            </a:prstGeom>
            <a:blipFill rotWithShape="1">
              <a:blip r:embed="rId7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60" name="Google Shape;153;g34be7b7bfb3_0_109"/>
            <p:cNvSpPr/>
            <p:nvPr/>
          </p:nvSpPr>
          <p:spPr>
            <a:xfrm>
              <a:off x="1326812" y="93198"/>
              <a:ext cx="1035295" cy="568515"/>
            </a:xfrm>
            <a:prstGeom prst="rect">
              <a:avLst/>
            </a:prstGeom>
            <a:blipFill rotWithShape="1">
              <a:blip r:embed="rId8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61" name="Google Shape;154;g34be7b7bfb3_0_109"/>
            <p:cNvSpPr/>
            <p:nvPr/>
          </p:nvSpPr>
          <p:spPr>
            <a:xfrm>
              <a:off x="2362106" y="229223"/>
              <a:ext cx="2011318" cy="379483"/>
            </a:xfrm>
            <a:prstGeom prst="rect">
              <a:avLst/>
            </a:prstGeom>
            <a:blipFill rotWithShape="1">
              <a:blip r:embed="rId9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62" name="Google Shape;155;g34be7b7bfb3_0_109"/>
            <p:cNvSpPr/>
            <p:nvPr/>
          </p:nvSpPr>
          <p:spPr>
            <a:xfrm>
              <a:off x="4430573" y="52480"/>
              <a:ext cx="1191820" cy="656669"/>
            </a:xfrm>
            <a:prstGeom prst="rect">
              <a:avLst/>
            </a:prstGeom>
            <a:blipFill rotWithShape="1">
              <a:blip r:embed="rId10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63" name="Google Shape;156;g34be7b7bfb3_0_109"/>
            <p:cNvSpPr/>
            <p:nvPr/>
          </p:nvSpPr>
          <p:spPr>
            <a:xfrm>
              <a:off x="5650967" y="212082"/>
              <a:ext cx="1410646" cy="359368"/>
            </a:xfrm>
            <a:prstGeom prst="rect">
              <a:avLst/>
            </a:prstGeom>
            <a:blipFill rotWithShape="1">
              <a:blip r:embed="rId11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sp>
        <p:nvSpPr>
          <p:cNvPr id="165" name="Google Shape;157;g34be7b7bfb3_0_109"/>
          <p:cNvSpPr/>
          <p:nvPr/>
        </p:nvSpPr>
        <p:spPr>
          <a:xfrm>
            <a:off x="13005" y="1076599"/>
            <a:ext cx="5801552" cy="1169627"/>
          </a:xfrm>
          <a:prstGeom prst="rect">
            <a:avLst/>
          </a:prstGeom>
          <a:solidFill>
            <a:srgbClr val="233E7A"/>
          </a:solidFill>
          <a:ln w="12700"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66" name="Google Shape;158;g34be7b7bfb3_0_109"/>
          <p:cNvSpPr txBox="1"/>
          <p:nvPr/>
        </p:nvSpPr>
        <p:spPr>
          <a:xfrm>
            <a:off x="203675" y="1313700"/>
            <a:ext cx="5216100" cy="563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200">
                <a:solidFill>
                  <a:srgbClr val="FFFFFF"/>
                </a:solidFill>
                <a:latin typeface="Avenir Roman"/>
                <a:ea typeface="Avenir Roman"/>
                <a:cs typeface="Avenir Roman"/>
                <a:sym typeface="Avenir Roman"/>
              </a:defRPr>
            </a:lvl1pPr>
          </a:lstStyle>
          <a:p>
            <a:pPr/>
            <a:r>
              <a:t>Why Executive Security Briefings Matter</a:t>
            </a:r>
          </a:p>
        </p:txBody>
      </p:sp>
      <p:sp>
        <p:nvSpPr>
          <p:cNvPr id="167" name="Google Shape;159;g34be7b7bfb3_0_109"/>
          <p:cNvSpPr txBox="1"/>
          <p:nvPr/>
        </p:nvSpPr>
        <p:spPr>
          <a:xfrm>
            <a:off x="381675" y="2340874"/>
            <a:ext cx="8943600" cy="441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61950">
              <a:lnSpc>
                <a:spcPct val="150000"/>
              </a:lnSpc>
              <a:buClr>
                <a:srgbClr val="000000"/>
              </a:buClr>
              <a:buSzPts val="2100"/>
              <a:buFont typeface="Avenir Roman"/>
              <a:buChar char="●"/>
              <a:defRPr sz="2100">
                <a:latin typeface="Avenir Roman"/>
                <a:ea typeface="Avenir Roman"/>
                <a:cs typeface="Avenir Roman"/>
                <a:sym typeface="Avenir Roman"/>
              </a:defRPr>
            </a:pPr>
            <a:r>
              <a:t>Decision-makers rely on timely, relevant intelligence </a:t>
            </a:r>
            <a:r>
              <a:rPr u="sng">
                <a:solidFill>
                  <a:srgbClr val="1F497D"/>
                </a:solidFill>
              </a:rPr>
              <a:t>to mitigate risks and seize opportunities.</a:t>
            </a:r>
            <a:endParaRPr u="sng">
              <a:solidFill>
                <a:srgbClr val="1F497D"/>
              </a:solidFill>
            </a:endParaRPr>
          </a:p>
          <a:p>
            <a:pPr indent="457200">
              <a:lnSpc>
                <a:spcPct val="150000"/>
              </a:lnSpc>
            </a:pPr>
            <a:endParaRPr sz="2100">
              <a:latin typeface="Avenir Roman"/>
              <a:ea typeface="Avenir Roman"/>
              <a:cs typeface="Avenir Roman"/>
              <a:sym typeface="Avenir Roman"/>
            </a:endParaRPr>
          </a:p>
          <a:p>
            <a:pPr marL="457200" indent="-361950">
              <a:lnSpc>
                <a:spcPct val="150000"/>
              </a:lnSpc>
              <a:buClr>
                <a:srgbClr val="000000"/>
              </a:buClr>
              <a:buSzPts val="2100"/>
              <a:buFont typeface="Avenir Roman"/>
              <a:buChar char="●"/>
              <a:defRPr sz="2100">
                <a:latin typeface="Avenir Roman"/>
                <a:ea typeface="Avenir Roman"/>
                <a:cs typeface="Avenir Roman"/>
                <a:sym typeface="Avenir Roman"/>
              </a:defRPr>
            </a:pPr>
            <a:r>
              <a:t>Effective briefings empower leaders </a:t>
            </a:r>
            <a:r>
              <a:rPr u="sng">
                <a:solidFill>
                  <a:srgbClr val="1F497D"/>
                </a:solidFill>
              </a:rPr>
              <a:t>to make informed, strategic decisions under pressure</a:t>
            </a:r>
            <a:r>
              <a:t>.</a:t>
            </a:r>
          </a:p>
          <a:p>
            <a:pPr indent="457200">
              <a:lnSpc>
                <a:spcPct val="150000"/>
              </a:lnSpc>
            </a:pPr>
            <a:endParaRPr sz="2100">
              <a:latin typeface="Avenir Roman"/>
              <a:ea typeface="Avenir Roman"/>
              <a:cs typeface="Avenir Roman"/>
              <a:sym typeface="Avenir Roman"/>
            </a:endParaRPr>
          </a:p>
          <a:p>
            <a:pPr marL="457200" indent="-361950">
              <a:lnSpc>
                <a:spcPct val="150000"/>
              </a:lnSpc>
              <a:buClr>
                <a:srgbClr val="000000"/>
              </a:buClr>
              <a:buSzPts val="2100"/>
              <a:buFont typeface="Avenir Roman"/>
              <a:buChar char="●"/>
              <a:defRPr sz="2100">
                <a:latin typeface="Avenir Roman"/>
                <a:ea typeface="Avenir Roman"/>
                <a:cs typeface="Avenir Roman"/>
                <a:sym typeface="Avenir Roman"/>
              </a:defRPr>
            </a:pPr>
            <a:r>
              <a:t>Security briefings support organizational resilience against </a:t>
            </a:r>
            <a:r>
              <a:rPr u="sng">
                <a:solidFill>
                  <a:srgbClr val="1F497D"/>
                </a:solidFill>
              </a:rPr>
              <a:t>evolving threats</a:t>
            </a:r>
          </a:p>
        </p:txBody>
      </p:sp>
      <p:pic>
        <p:nvPicPr>
          <p:cNvPr id="168" name="analyst_logo.png" descr="analyst_logo.png"/>
          <p:cNvPicPr>
            <a:picLocks noChangeAspect="1"/>
          </p:cNvPicPr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493224" y="412729"/>
            <a:ext cx="2444073" cy="67043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64;g3518ae90ebb_1_2"/>
          <p:cNvSpPr/>
          <p:nvPr/>
        </p:nvSpPr>
        <p:spPr>
          <a:xfrm>
            <a:off x="0" y="0"/>
            <a:ext cx="9753600" cy="73152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71" name="Google Shape;165;g3518ae90ebb_1_2"/>
          <p:cNvSpPr/>
          <p:nvPr/>
        </p:nvSpPr>
        <p:spPr>
          <a:xfrm flipH="1" rot="10800000">
            <a:off x="7146474" y="33860"/>
            <a:ext cx="2607126" cy="2124806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72" name="Google Shape;166;g3518ae90ebb_1_2"/>
          <p:cNvSpPr/>
          <p:nvPr/>
        </p:nvSpPr>
        <p:spPr>
          <a:xfrm>
            <a:off x="3574419" y="359949"/>
            <a:ext cx="2975417" cy="629033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0" tIns="0" rIns="0" bIns="0"/>
          <a:lstStyle/>
          <a:p>
            <a:pPr/>
          </a:p>
        </p:txBody>
      </p:sp>
      <p:grpSp>
        <p:nvGrpSpPr>
          <p:cNvPr id="182" name="Google Shape;170;g3518ae90ebb_1_2"/>
          <p:cNvGrpSpPr/>
          <p:nvPr/>
        </p:nvGrpSpPr>
        <p:grpSpPr>
          <a:xfrm>
            <a:off x="8973" y="6569224"/>
            <a:ext cx="9753673" cy="754917"/>
            <a:chOff x="0" y="0"/>
            <a:chExt cx="9753672" cy="754916"/>
          </a:xfrm>
        </p:grpSpPr>
        <p:sp>
          <p:nvSpPr>
            <p:cNvPr id="173" name="Google Shape;172;g3518ae90ebb_1_2"/>
            <p:cNvSpPr/>
            <p:nvPr/>
          </p:nvSpPr>
          <p:spPr>
            <a:xfrm>
              <a:off x="0" y="0"/>
              <a:ext cx="9753673" cy="754917"/>
            </a:xfrm>
            <a:prstGeom prst="rect">
              <a:avLst/>
            </a:prstGeom>
            <a:solidFill>
              <a:srgbClr val="233E7A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74" name="Google Shape;174;g3518ae90ebb_1_2"/>
            <p:cNvSpPr/>
            <p:nvPr/>
          </p:nvSpPr>
          <p:spPr>
            <a:xfrm>
              <a:off x="68716" y="229223"/>
              <a:ext cx="1227196" cy="342227"/>
            </a:xfrm>
            <a:prstGeom prst="rect">
              <a:avLst/>
            </a:prstGeom>
            <a:blipFill rotWithShape="1">
              <a:blip r:embed="rId5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75" name="Google Shape;175;g3518ae90ebb_1_2"/>
            <p:cNvSpPr/>
            <p:nvPr/>
          </p:nvSpPr>
          <p:spPr>
            <a:xfrm>
              <a:off x="7946912" y="155185"/>
              <a:ext cx="1601569" cy="476991"/>
            </a:xfrm>
            <a:prstGeom prst="rect">
              <a:avLst/>
            </a:prstGeom>
            <a:blipFill rotWithShape="1">
              <a:blip r:embed="rId6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76" name="Google Shape;177;g3518ae90ebb_1_2"/>
            <p:cNvSpPr/>
            <p:nvPr/>
          </p:nvSpPr>
          <p:spPr>
            <a:xfrm>
              <a:off x="1311160" y="0"/>
              <a:ext cx="6590555" cy="754917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77" name="Google Shape;179;g3518ae90ebb_1_2"/>
            <p:cNvSpPr/>
            <p:nvPr/>
          </p:nvSpPr>
          <p:spPr>
            <a:xfrm>
              <a:off x="7112657" y="0"/>
              <a:ext cx="797983" cy="709149"/>
            </a:xfrm>
            <a:prstGeom prst="rect">
              <a:avLst/>
            </a:prstGeom>
            <a:blipFill rotWithShape="1">
              <a:blip r:embed="rId7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78" name="Google Shape;180;g3518ae90ebb_1_2"/>
            <p:cNvSpPr/>
            <p:nvPr/>
          </p:nvSpPr>
          <p:spPr>
            <a:xfrm>
              <a:off x="1326812" y="93198"/>
              <a:ext cx="1035295" cy="568515"/>
            </a:xfrm>
            <a:prstGeom prst="rect">
              <a:avLst/>
            </a:prstGeom>
            <a:blipFill rotWithShape="1">
              <a:blip r:embed="rId8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79" name="Google Shape;181;g3518ae90ebb_1_2"/>
            <p:cNvSpPr/>
            <p:nvPr/>
          </p:nvSpPr>
          <p:spPr>
            <a:xfrm>
              <a:off x="2362106" y="229223"/>
              <a:ext cx="2011318" cy="379483"/>
            </a:xfrm>
            <a:prstGeom prst="rect">
              <a:avLst/>
            </a:prstGeom>
            <a:blipFill rotWithShape="1">
              <a:blip r:embed="rId9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80" name="Google Shape;182;g3518ae90ebb_1_2"/>
            <p:cNvSpPr/>
            <p:nvPr/>
          </p:nvSpPr>
          <p:spPr>
            <a:xfrm>
              <a:off x="4430573" y="52480"/>
              <a:ext cx="1191820" cy="656669"/>
            </a:xfrm>
            <a:prstGeom prst="rect">
              <a:avLst/>
            </a:prstGeom>
            <a:blipFill rotWithShape="1">
              <a:blip r:embed="rId10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81" name="Google Shape;183;g3518ae90ebb_1_2"/>
            <p:cNvSpPr/>
            <p:nvPr/>
          </p:nvSpPr>
          <p:spPr>
            <a:xfrm>
              <a:off x="5650967" y="212082"/>
              <a:ext cx="1410646" cy="359368"/>
            </a:xfrm>
            <a:prstGeom prst="rect">
              <a:avLst/>
            </a:prstGeom>
            <a:blipFill rotWithShape="1">
              <a:blip r:embed="rId11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sp>
        <p:nvSpPr>
          <p:cNvPr id="183" name="Google Shape;184;g3518ae90ebb_1_2"/>
          <p:cNvSpPr/>
          <p:nvPr/>
        </p:nvSpPr>
        <p:spPr>
          <a:xfrm>
            <a:off x="13005" y="1076599"/>
            <a:ext cx="5801552" cy="1169627"/>
          </a:xfrm>
          <a:prstGeom prst="rect">
            <a:avLst/>
          </a:prstGeom>
          <a:solidFill>
            <a:srgbClr val="233E7A"/>
          </a:solidFill>
          <a:ln w="12700"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84" name="Google Shape;185;g3518ae90ebb_1_2"/>
          <p:cNvSpPr txBox="1"/>
          <p:nvPr/>
        </p:nvSpPr>
        <p:spPr>
          <a:xfrm>
            <a:off x="203675" y="1313700"/>
            <a:ext cx="5216100" cy="5511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100">
                <a:solidFill>
                  <a:srgbClr val="FFFFFF"/>
                </a:solidFill>
                <a:latin typeface="Avenir Roman"/>
                <a:ea typeface="Avenir Roman"/>
                <a:cs typeface="Avenir Roman"/>
                <a:sym typeface="Avenir Roman"/>
              </a:defRPr>
            </a:lvl1pPr>
          </a:lstStyle>
          <a:p>
            <a:pPr/>
            <a:r>
              <a:t>Types of Intelligence &amp; Security Briefings</a:t>
            </a:r>
          </a:p>
        </p:txBody>
      </p:sp>
      <p:sp>
        <p:nvSpPr>
          <p:cNvPr id="185" name="Google Shape;186;g3518ae90ebb_1_2"/>
          <p:cNvSpPr txBox="1"/>
          <p:nvPr/>
        </p:nvSpPr>
        <p:spPr>
          <a:xfrm>
            <a:off x="381675" y="2340874"/>
            <a:ext cx="8943600" cy="3992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68300">
              <a:lnSpc>
                <a:spcPct val="150000"/>
              </a:lnSpc>
              <a:buClr>
                <a:srgbClr val="000000"/>
              </a:buClr>
              <a:buSzPts val="2200"/>
              <a:buFont typeface="Avenir Roman"/>
              <a:buChar char="●"/>
              <a:defRPr sz="2200" u="sng">
                <a:solidFill>
                  <a:srgbClr val="1F497D"/>
                </a:solidFill>
                <a:latin typeface="Avenir Roman"/>
                <a:ea typeface="Avenir Roman"/>
                <a:cs typeface="Avenir Roman"/>
                <a:sym typeface="Avenir Roman"/>
              </a:defRPr>
            </a:pPr>
            <a:r>
              <a:t>Daily/Weekly Threat Updates</a:t>
            </a:r>
            <a:r>
              <a:rPr u="none">
                <a:solidFill>
                  <a:srgbClr val="000000"/>
                </a:solidFill>
              </a:rPr>
              <a:t> (e.g., Presidential Daily Brief, Situation Room Briefing).</a:t>
            </a:r>
          </a:p>
          <a:p>
            <a:pPr marL="457200" indent="-368300">
              <a:lnSpc>
                <a:spcPct val="150000"/>
              </a:lnSpc>
              <a:buClr>
                <a:srgbClr val="000000"/>
              </a:buClr>
              <a:buSzPts val="2200"/>
              <a:buFont typeface="Avenir Roman"/>
              <a:buChar char="●"/>
              <a:defRPr sz="2200" u="sng">
                <a:solidFill>
                  <a:srgbClr val="1F497D"/>
                </a:solidFill>
                <a:latin typeface="Avenir Roman"/>
                <a:ea typeface="Avenir Roman"/>
                <a:cs typeface="Avenir Roman"/>
                <a:sym typeface="Avenir Roman"/>
              </a:defRPr>
            </a:pPr>
            <a:r>
              <a:t>Incident Response Briefings</a:t>
            </a:r>
            <a:r>
              <a:rPr u="none">
                <a:solidFill>
                  <a:srgbClr val="000000"/>
                </a:solidFill>
              </a:rPr>
              <a:t> (e.g., after security incident or attacks).</a:t>
            </a:r>
          </a:p>
          <a:p>
            <a:pPr marL="457200" indent="-368300">
              <a:lnSpc>
                <a:spcPct val="150000"/>
              </a:lnSpc>
              <a:buClr>
                <a:srgbClr val="000000"/>
              </a:buClr>
              <a:buSzPts val="2200"/>
              <a:buFont typeface="Avenir Roman"/>
              <a:buChar char="●"/>
              <a:defRPr sz="2200" u="sng">
                <a:solidFill>
                  <a:srgbClr val="1F497D"/>
                </a:solidFill>
                <a:latin typeface="Avenir Roman"/>
                <a:ea typeface="Avenir Roman"/>
                <a:cs typeface="Avenir Roman"/>
                <a:sym typeface="Avenir Roman"/>
              </a:defRPr>
            </a:pPr>
            <a:r>
              <a:t>Special Event or Crisis Briefings</a:t>
            </a:r>
            <a:r>
              <a:rPr u="none">
                <a:solidFill>
                  <a:srgbClr val="000000"/>
                </a:solidFill>
              </a:rPr>
              <a:t> (e.g., before major events or during emergencies).</a:t>
            </a:r>
          </a:p>
          <a:p>
            <a:pPr marL="457200" indent="-368300">
              <a:lnSpc>
                <a:spcPct val="150000"/>
              </a:lnSpc>
              <a:buClr>
                <a:srgbClr val="000000"/>
              </a:buClr>
              <a:buSzPts val="2200"/>
              <a:buFont typeface="Avenir Roman"/>
              <a:buChar char="●"/>
              <a:defRPr sz="2200" u="sng">
                <a:solidFill>
                  <a:srgbClr val="1F497D"/>
                </a:solidFill>
                <a:latin typeface="Avenir Roman"/>
                <a:ea typeface="Avenir Roman"/>
                <a:cs typeface="Avenir Roman"/>
                <a:sym typeface="Avenir Roman"/>
              </a:defRPr>
            </a:pPr>
            <a:r>
              <a:t>Strategic Risk Assessments</a:t>
            </a:r>
            <a:r>
              <a:rPr u="none">
                <a:solidFill>
                  <a:srgbClr val="000000"/>
                </a:solidFill>
              </a:rPr>
              <a:t> (e.g., board-level security reviews)</a:t>
            </a:r>
          </a:p>
        </p:txBody>
      </p:sp>
      <p:pic>
        <p:nvPicPr>
          <p:cNvPr id="186" name="analyst_logo.png" descr="analyst_logo.png"/>
          <p:cNvPicPr>
            <a:picLocks noChangeAspect="1"/>
          </p:cNvPicPr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493224" y="412729"/>
            <a:ext cx="2444073" cy="67043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91;g3518ae90ebb_1_28"/>
          <p:cNvSpPr/>
          <p:nvPr/>
        </p:nvSpPr>
        <p:spPr>
          <a:xfrm>
            <a:off x="0" y="0"/>
            <a:ext cx="9753600" cy="73152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89" name="Google Shape;192;g3518ae90ebb_1_28"/>
          <p:cNvSpPr/>
          <p:nvPr/>
        </p:nvSpPr>
        <p:spPr>
          <a:xfrm flipH="1" rot="10800000">
            <a:off x="7146474" y="33860"/>
            <a:ext cx="2607126" cy="2124806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90" name="Google Shape;193;g3518ae90ebb_1_28"/>
          <p:cNvSpPr/>
          <p:nvPr/>
        </p:nvSpPr>
        <p:spPr>
          <a:xfrm>
            <a:off x="3574419" y="359949"/>
            <a:ext cx="2975417" cy="629033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0" tIns="0" rIns="0" bIns="0"/>
          <a:lstStyle/>
          <a:p>
            <a:pPr/>
          </a:p>
        </p:txBody>
      </p:sp>
      <p:grpSp>
        <p:nvGrpSpPr>
          <p:cNvPr id="200" name="Google Shape;197;g3518ae90ebb_1_28"/>
          <p:cNvGrpSpPr/>
          <p:nvPr/>
        </p:nvGrpSpPr>
        <p:grpSpPr>
          <a:xfrm>
            <a:off x="8973" y="6569224"/>
            <a:ext cx="9753673" cy="754917"/>
            <a:chOff x="0" y="0"/>
            <a:chExt cx="9753672" cy="754916"/>
          </a:xfrm>
        </p:grpSpPr>
        <p:sp>
          <p:nvSpPr>
            <p:cNvPr id="191" name="Google Shape;199;g3518ae90ebb_1_28"/>
            <p:cNvSpPr/>
            <p:nvPr/>
          </p:nvSpPr>
          <p:spPr>
            <a:xfrm>
              <a:off x="0" y="0"/>
              <a:ext cx="9753673" cy="754917"/>
            </a:xfrm>
            <a:prstGeom prst="rect">
              <a:avLst/>
            </a:prstGeom>
            <a:solidFill>
              <a:srgbClr val="233E7A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92" name="Google Shape;201;g3518ae90ebb_1_28"/>
            <p:cNvSpPr/>
            <p:nvPr/>
          </p:nvSpPr>
          <p:spPr>
            <a:xfrm>
              <a:off x="68716" y="229223"/>
              <a:ext cx="1227196" cy="342227"/>
            </a:xfrm>
            <a:prstGeom prst="rect">
              <a:avLst/>
            </a:prstGeom>
            <a:blipFill rotWithShape="1">
              <a:blip r:embed="rId5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93" name="Google Shape;202;g3518ae90ebb_1_28"/>
            <p:cNvSpPr/>
            <p:nvPr/>
          </p:nvSpPr>
          <p:spPr>
            <a:xfrm>
              <a:off x="7946912" y="155185"/>
              <a:ext cx="1601569" cy="476991"/>
            </a:xfrm>
            <a:prstGeom prst="rect">
              <a:avLst/>
            </a:prstGeom>
            <a:blipFill rotWithShape="1">
              <a:blip r:embed="rId6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94" name="Google Shape;204;g3518ae90ebb_1_28"/>
            <p:cNvSpPr/>
            <p:nvPr/>
          </p:nvSpPr>
          <p:spPr>
            <a:xfrm>
              <a:off x="1311160" y="0"/>
              <a:ext cx="6590555" cy="754917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95" name="Google Shape;206;g3518ae90ebb_1_28"/>
            <p:cNvSpPr/>
            <p:nvPr/>
          </p:nvSpPr>
          <p:spPr>
            <a:xfrm>
              <a:off x="7112657" y="0"/>
              <a:ext cx="797983" cy="709149"/>
            </a:xfrm>
            <a:prstGeom prst="rect">
              <a:avLst/>
            </a:prstGeom>
            <a:blipFill rotWithShape="1">
              <a:blip r:embed="rId7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96" name="Google Shape;207;g3518ae90ebb_1_28"/>
            <p:cNvSpPr/>
            <p:nvPr/>
          </p:nvSpPr>
          <p:spPr>
            <a:xfrm>
              <a:off x="1326812" y="93198"/>
              <a:ext cx="1035295" cy="568515"/>
            </a:xfrm>
            <a:prstGeom prst="rect">
              <a:avLst/>
            </a:prstGeom>
            <a:blipFill rotWithShape="1">
              <a:blip r:embed="rId8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97" name="Google Shape;208;g3518ae90ebb_1_28"/>
            <p:cNvSpPr/>
            <p:nvPr/>
          </p:nvSpPr>
          <p:spPr>
            <a:xfrm>
              <a:off x="2362106" y="229223"/>
              <a:ext cx="2011318" cy="379483"/>
            </a:xfrm>
            <a:prstGeom prst="rect">
              <a:avLst/>
            </a:prstGeom>
            <a:blipFill rotWithShape="1">
              <a:blip r:embed="rId9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98" name="Google Shape;209;g3518ae90ebb_1_28"/>
            <p:cNvSpPr/>
            <p:nvPr/>
          </p:nvSpPr>
          <p:spPr>
            <a:xfrm>
              <a:off x="4430573" y="52480"/>
              <a:ext cx="1191820" cy="656669"/>
            </a:xfrm>
            <a:prstGeom prst="rect">
              <a:avLst/>
            </a:prstGeom>
            <a:blipFill rotWithShape="1">
              <a:blip r:embed="rId10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99" name="Google Shape;210;g3518ae90ebb_1_28"/>
            <p:cNvSpPr/>
            <p:nvPr/>
          </p:nvSpPr>
          <p:spPr>
            <a:xfrm>
              <a:off x="5650967" y="212082"/>
              <a:ext cx="1410646" cy="359368"/>
            </a:xfrm>
            <a:prstGeom prst="rect">
              <a:avLst/>
            </a:prstGeom>
            <a:blipFill rotWithShape="1">
              <a:blip r:embed="rId11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sp>
        <p:nvSpPr>
          <p:cNvPr id="201" name="Google Shape;211;g3518ae90ebb_1_28"/>
          <p:cNvSpPr/>
          <p:nvPr/>
        </p:nvSpPr>
        <p:spPr>
          <a:xfrm>
            <a:off x="13005" y="1076599"/>
            <a:ext cx="5801552" cy="1169627"/>
          </a:xfrm>
          <a:prstGeom prst="rect">
            <a:avLst/>
          </a:prstGeom>
          <a:solidFill>
            <a:srgbClr val="233E7A"/>
          </a:solidFill>
          <a:ln w="12700"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02" name="Google Shape;212;g3518ae90ebb_1_28"/>
          <p:cNvSpPr txBox="1"/>
          <p:nvPr/>
        </p:nvSpPr>
        <p:spPr>
          <a:xfrm>
            <a:off x="203675" y="1250099"/>
            <a:ext cx="5216100" cy="9746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algn="ctr">
              <a:lnSpc>
                <a:spcPct val="115000"/>
              </a:lnSpc>
              <a:defRPr sz="2100">
                <a:solidFill>
                  <a:srgbClr val="FFFFFF"/>
                </a:solidFill>
                <a:latin typeface="Avenir Roman"/>
                <a:ea typeface="Avenir Roman"/>
                <a:cs typeface="Avenir Roman"/>
                <a:sym typeface="Avenir Roman"/>
              </a:defRPr>
            </a:lvl1pPr>
          </a:lstStyle>
          <a:p>
            <a:pPr/>
            <a:r>
              <a:t>Core Components of a Security Intelligence Briefing</a:t>
            </a:r>
          </a:p>
        </p:txBody>
      </p:sp>
      <p:sp>
        <p:nvSpPr>
          <p:cNvPr id="203" name="Google Shape;213;g3518ae90ebb_1_28"/>
          <p:cNvSpPr txBox="1"/>
          <p:nvPr/>
        </p:nvSpPr>
        <p:spPr>
          <a:xfrm>
            <a:off x="405000" y="2608024"/>
            <a:ext cx="8943600" cy="38150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49250">
              <a:buClr>
                <a:srgbClr val="000000"/>
              </a:buClr>
              <a:buSzPts val="1900"/>
              <a:buFont typeface="Avenir Roman"/>
              <a:buChar char="●"/>
              <a:defRPr sz="1900">
                <a:latin typeface="Avenir Roman"/>
                <a:ea typeface="Avenir Roman"/>
                <a:cs typeface="Avenir Roman"/>
                <a:sym typeface="Avenir Roman"/>
              </a:defRPr>
            </a:pPr>
            <a:r>
              <a:t>Title &amp; Purpose: Clearly state the subject and objective.</a:t>
            </a:r>
          </a:p>
          <a:p>
            <a:pPr indent="457200"/>
            <a:endParaRPr sz="1900">
              <a:latin typeface="Avenir Roman"/>
              <a:ea typeface="Avenir Roman"/>
              <a:cs typeface="Avenir Roman"/>
              <a:sym typeface="Avenir Roman"/>
            </a:endParaRPr>
          </a:p>
          <a:p>
            <a:pPr marL="457200" indent="-349250">
              <a:buClr>
                <a:srgbClr val="000000"/>
              </a:buClr>
              <a:buSzPts val="1900"/>
              <a:buFont typeface="Avenir Roman"/>
              <a:buChar char="●"/>
              <a:defRPr sz="1900">
                <a:latin typeface="Avenir Roman"/>
                <a:ea typeface="Avenir Roman"/>
                <a:cs typeface="Avenir Roman"/>
                <a:sym typeface="Avenir Roman"/>
              </a:defRPr>
            </a:pPr>
            <a:r>
              <a:t>Key Judgments: Summarize main findings (BLUF: Bottom Line Up Front).</a:t>
            </a:r>
          </a:p>
          <a:p>
            <a:pPr indent="457200"/>
            <a:endParaRPr sz="1900">
              <a:latin typeface="Avenir Roman"/>
              <a:ea typeface="Avenir Roman"/>
              <a:cs typeface="Avenir Roman"/>
              <a:sym typeface="Avenir Roman"/>
            </a:endParaRPr>
          </a:p>
          <a:p>
            <a:pPr marL="457200" indent="-349250">
              <a:buClr>
                <a:srgbClr val="000000"/>
              </a:buClr>
              <a:buSzPts val="1900"/>
              <a:buFont typeface="Avenir Roman"/>
              <a:buChar char="●"/>
              <a:defRPr sz="1900">
                <a:latin typeface="Avenir Roman"/>
                <a:ea typeface="Avenir Roman"/>
                <a:cs typeface="Avenir Roman"/>
                <a:sym typeface="Avenir Roman"/>
              </a:defRPr>
            </a:pPr>
            <a:r>
              <a:t>Threat Assessment: Highlight relevant risks and intelligence.</a:t>
            </a:r>
          </a:p>
          <a:p>
            <a:pPr indent="457200"/>
            <a:endParaRPr sz="1900">
              <a:latin typeface="Avenir Roman"/>
              <a:ea typeface="Avenir Roman"/>
              <a:cs typeface="Avenir Roman"/>
              <a:sym typeface="Avenir Roman"/>
            </a:endParaRPr>
          </a:p>
          <a:p>
            <a:pPr marL="457200" indent="-349250">
              <a:buClr>
                <a:srgbClr val="000000"/>
              </a:buClr>
              <a:buSzPts val="1900"/>
              <a:buFont typeface="Avenir Roman"/>
              <a:buChar char="●"/>
              <a:defRPr sz="1900">
                <a:latin typeface="Avenir Roman"/>
                <a:ea typeface="Avenir Roman"/>
                <a:cs typeface="Avenir Roman"/>
                <a:sym typeface="Avenir Roman"/>
              </a:defRPr>
            </a:pPr>
            <a:r>
              <a:t>Analysis &amp; Implications: Explain significance and potential impact.</a:t>
            </a:r>
          </a:p>
          <a:p>
            <a:pPr indent="457200"/>
            <a:endParaRPr sz="1900">
              <a:latin typeface="Avenir Roman"/>
              <a:ea typeface="Avenir Roman"/>
              <a:cs typeface="Avenir Roman"/>
              <a:sym typeface="Avenir Roman"/>
            </a:endParaRPr>
          </a:p>
          <a:p>
            <a:pPr marL="457200" indent="-349250">
              <a:buClr>
                <a:srgbClr val="000000"/>
              </a:buClr>
              <a:buSzPts val="1900"/>
              <a:buFont typeface="Avenir Roman"/>
              <a:buChar char="●"/>
              <a:defRPr sz="1900">
                <a:latin typeface="Avenir Roman"/>
                <a:ea typeface="Avenir Roman"/>
                <a:cs typeface="Avenir Roman"/>
                <a:sym typeface="Avenir Roman"/>
              </a:defRPr>
            </a:pPr>
            <a:r>
              <a:t>Recommendations: Provide actionable steps or decisions needed.</a:t>
            </a:r>
          </a:p>
          <a:p>
            <a:pPr indent="457200"/>
            <a:endParaRPr sz="1900">
              <a:latin typeface="Avenir Roman"/>
              <a:ea typeface="Avenir Roman"/>
              <a:cs typeface="Avenir Roman"/>
              <a:sym typeface="Avenir Roman"/>
            </a:endParaRPr>
          </a:p>
          <a:p>
            <a:pPr marL="457200" indent="-349250">
              <a:buClr>
                <a:srgbClr val="000000"/>
              </a:buClr>
              <a:buSzPts val="1900"/>
              <a:buFont typeface="Avenir Roman"/>
              <a:buChar char="●"/>
              <a:defRPr sz="1900">
                <a:latin typeface="Avenir Roman"/>
                <a:ea typeface="Avenir Roman"/>
                <a:cs typeface="Avenir Roman"/>
                <a:sym typeface="Avenir Roman"/>
              </a:defRPr>
            </a:pPr>
            <a:r>
              <a:t>Supporting Data: Reference sources, evidence, and visual aids</a:t>
            </a:r>
          </a:p>
        </p:txBody>
      </p:sp>
      <p:pic>
        <p:nvPicPr>
          <p:cNvPr id="204" name="analyst_logo.png" descr="analyst_logo.png"/>
          <p:cNvPicPr>
            <a:picLocks noChangeAspect="1"/>
          </p:cNvPicPr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493224" y="412729"/>
            <a:ext cx="2444073" cy="67043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18;g3518ae90ebb_1_55"/>
          <p:cNvSpPr/>
          <p:nvPr/>
        </p:nvSpPr>
        <p:spPr>
          <a:xfrm>
            <a:off x="0" y="0"/>
            <a:ext cx="9753600" cy="73152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07" name="Google Shape;219;g3518ae90ebb_1_55"/>
          <p:cNvSpPr/>
          <p:nvPr/>
        </p:nvSpPr>
        <p:spPr>
          <a:xfrm flipH="1" rot="10800000">
            <a:off x="7146474" y="33860"/>
            <a:ext cx="2607126" cy="2124806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08" name="Google Shape;220;g3518ae90ebb_1_55"/>
          <p:cNvSpPr/>
          <p:nvPr/>
        </p:nvSpPr>
        <p:spPr>
          <a:xfrm>
            <a:off x="3574419" y="359949"/>
            <a:ext cx="2975417" cy="629033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0" tIns="0" rIns="0" bIns="0"/>
          <a:lstStyle/>
          <a:p>
            <a:pPr/>
          </a:p>
        </p:txBody>
      </p:sp>
      <p:grpSp>
        <p:nvGrpSpPr>
          <p:cNvPr id="218" name="Google Shape;224;g3518ae90ebb_1_55"/>
          <p:cNvGrpSpPr/>
          <p:nvPr/>
        </p:nvGrpSpPr>
        <p:grpSpPr>
          <a:xfrm>
            <a:off x="8973" y="6569224"/>
            <a:ext cx="9753673" cy="754917"/>
            <a:chOff x="0" y="0"/>
            <a:chExt cx="9753672" cy="754916"/>
          </a:xfrm>
        </p:grpSpPr>
        <p:sp>
          <p:nvSpPr>
            <p:cNvPr id="209" name="Google Shape;226;g3518ae90ebb_1_55"/>
            <p:cNvSpPr/>
            <p:nvPr/>
          </p:nvSpPr>
          <p:spPr>
            <a:xfrm>
              <a:off x="0" y="0"/>
              <a:ext cx="9753673" cy="754917"/>
            </a:xfrm>
            <a:prstGeom prst="rect">
              <a:avLst/>
            </a:prstGeom>
            <a:solidFill>
              <a:srgbClr val="233E7A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10" name="Google Shape;228;g3518ae90ebb_1_55"/>
            <p:cNvSpPr/>
            <p:nvPr/>
          </p:nvSpPr>
          <p:spPr>
            <a:xfrm>
              <a:off x="68716" y="229223"/>
              <a:ext cx="1227196" cy="342227"/>
            </a:xfrm>
            <a:prstGeom prst="rect">
              <a:avLst/>
            </a:prstGeom>
            <a:blipFill rotWithShape="1">
              <a:blip r:embed="rId5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11" name="Google Shape;229;g3518ae90ebb_1_55"/>
            <p:cNvSpPr/>
            <p:nvPr/>
          </p:nvSpPr>
          <p:spPr>
            <a:xfrm>
              <a:off x="7946912" y="155185"/>
              <a:ext cx="1601569" cy="476991"/>
            </a:xfrm>
            <a:prstGeom prst="rect">
              <a:avLst/>
            </a:prstGeom>
            <a:blipFill rotWithShape="1">
              <a:blip r:embed="rId6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12" name="Google Shape;231;g3518ae90ebb_1_55"/>
            <p:cNvSpPr/>
            <p:nvPr/>
          </p:nvSpPr>
          <p:spPr>
            <a:xfrm>
              <a:off x="1311160" y="0"/>
              <a:ext cx="6590555" cy="754917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13" name="Google Shape;233;g3518ae90ebb_1_55"/>
            <p:cNvSpPr/>
            <p:nvPr/>
          </p:nvSpPr>
          <p:spPr>
            <a:xfrm>
              <a:off x="7112657" y="0"/>
              <a:ext cx="797983" cy="709149"/>
            </a:xfrm>
            <a:prstGeom prst="rect">
              <a:avLst/>
            </a:prstGeom>
            <a:blipFill rotWithShape="1">
              <a:blip r:embed="rId7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14" name="Google Shape;234;g3518ae90ebb_1_55"/>
            <p:cNvSpPr/>
            <p:nvPr/>
          </p:nvSpPr>
          <p:spPr>
            <a:xfrm>
              <a:off x="1326812" y="93198"/>
              <a:ext cx="1035295" cy="568515"/>
            </a:xfrm>
            <a:prstGeom prst="rect">
              <a:avLst/>
            </a:prstGeom>
            <a:blipFill rotWithShape="1">
              <a:blip r:embed="rId8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15" name="Google Shape;235;g3518ae90ebb_1_55"/>
            <p:cNvSpPr/>
            <p:nvPr/>
          </p:nvSpPr>
          <p:spPr>
            <a:xfrm>
              <a:off x="2362106" y="229223"/>
              <a:ext cx="2011318" cy="379483"/>
            </a:xfrm>
            <a:prstGeom prst="rect">
              <a:avLst/>
            </a:prstGeom>
            <a:blipFill rotWithShape="1">
              <a:blip r:embed="rId9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16" name="Google Shape;236;g3518ae90ebb_1_55"/>
            <p:cNvSpPr/>
            <p:nvPr/>
          </p:nvSpPr>
          <p:spPr>
            <a:xfrm>
              <a:off x="4430573" y="52480"/>
              <a:ext cx="1191820" cy="656669"/>
            </a:xfrm>
            <a:prstGeom prst="rect">
              <a:avLst/>
            </a:prstGeom>
            <a:blipFill rotWithShape="1">
              <a:blip r:embed="rId10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17" name="Google Shape;237;g3518ae90ebb_1_55"/>
            <p:cNvSpPr/>
            <p:nvPr/>
          </p:nvSpPr>
          <p:spPr>
            <a:xfrm>
              <a:off x="5650967" y="212082"/>
              <a:ext cx="1410646" cy="359368"/>
            </a:xfrm>
            <a:prstGeom prst="rect">
              <a:avLst/>
            </a:prstGeom>
            <a:blipFill rotWithShape="1">
              <a:blip r:embed="rId11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sp>
        <p:nvSpPr>
          <p:cNvPr id="219" name="Google Shape;238;g3518ae90ebb_1_55"/>
          <p:cNvSpPr/>
          <p:nvPr/>
        </p:nvSpPr>
        <p:spPr>
          <a:xfrm>
            <a:off x="13005" y="1076599"/>
            <a:ext cx="5801552" cy="1169627"/>
          </a:xfrm>
          <a:prstGeom prst="rect">
            <a:avLst/>
          </a:prstGeom>
          <a:solidFill>
            <a:srgbClr val="233E7A"/>
          </a:solidFill>
          <a:ln w="12700"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20" name="Google Shape;239;g3518ae90ebb_1_55"/>
          <p:cNvSpPr txBox="1"/>
          <p:nvPr/>
        </p:nvSpPr>
        <p:spPr>
          <a:xfrm>
            <a:off x="203675" y="1250099"/>
            <a:ext cx="5216100" cy="6400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algn="ctr">
              <a:lnSpc>
                <a:spcPct val="115000"/>
              </a:lnSpc>
              <a:defRPr sz="2600">
                <a:solidFill>
                  <a:srgbClr val="FFFFFF"/>
                </a:solidFill>
                <a:latin typeface="Avenir Roman"/>
                <a:ea typeface="Avenir Roman"/>
                <a:cs typeface="Avenir Roman"/>
                <a:sym typeface="Avenir Roman"/>
              </a:defRPr>
            </a:lvl1pPr>
          </a:lstStyle>
          <a:p>
            <a:pPr/>
            <a:r>
              <a:t>BLUF: Bottom Line Up Front</a:t>
            </a:r>
          </a:p>
        </p:txBody>
      </p:sp>
      <p:sp>
        <p:nvSpPr>
          <p:cNvPr id="221" name="Google Shape;240;g3518ae90ebb_1_55"/>
          <p:cNvSpPr txBox="1"/>
          <p:nvPr/>
        </p:nvSpPr>
        <p:spPr>
          <a:xfrm>
            <a:off x="405000" y="2455624"/>
            <a:ext cx="8943600" cy="4475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indent="457200" algn="just">
              <a:defRPr sz="1900" u="sng">
                <a:solidFill>
                  <a:srgbClr val="1F497D"/>
                </a:solidFill>
                <a:latin typeface="Avenir Roman"/>
                <a:ea typeface="Avenir Roman"/>
                <a:cs typeface="Avenir Roman"/>
                <a:sym typeface="Avenir Roman"/>
              </a:defRPr>
            </a:pPr>
            <a:r>
              <a:t>BLUF stands for "Bottom Line Up Front."</a:t>
            </a:r>
            <a:r>
              <a:rPr u="none">
                <a:solidFill>
                  <a:srgbClr val="000000"/>
                </a:solidFill>
              </a:rPr>
              <a:t> It is a communication principle that emphasizes presenting the most important information or key message at the very beginning of a document, conversation, or briefing. The goal is to ensure that decision-makers and audiences immediately grasp the critical point, enabling faster and more effective decision-making.</a:t>
            </a:r>
          </a:p>
          <a:p>
            <a:pPr indent="457200" algn="just"/>
            <a:endParaRPr sz="1900">
              <a:latin typeface="Avenir Roman"/>
              <a:ea typeface="Avenir Roman"/>
              <a:cs typeface="Avenir Roman"/>
              <a:sym typeface="Avenir Roman"/>
            </a:endParaRPr>
          </a:p>
          <a:p>
            <a:pPr indent="457200" algn="just">
              <a:defRPr sz="1900">
                <a:latin typeface="Avenir Roman"/>
                <a:ea typeface="Avenir Roman"/>
                <a:cs typeface="Avenir Roman"/>
                <a:sym typeface="Avenir Roman"/>
              </a:defRPr>
            </a:pPr>
            <a:r>
              <a:t>Unlike traditional structures where conclusions and recommendations come at the end, BLUF puts the main takeaway first, followed by supporting details and context. This approach is especially valuable in high-pressure environments like the military or executive settings, where time and clarity are crucial</a:t>
            </a:r>
          </a:p>
          <a:p>
            <a:pPr indent="457200" algn="just"/>
            <a:endParaRPr sz="1900">
              <a:latin typeface="Avenir Roman"/>
              <a:ea typeface="Avenir Roman"/>
              <a:cs typeface="Avenir Roman"/>
              <a:sym typeface="Avenir Roman"/>
            </a:endParaRPr>
          </a:p>
          <a:p>
            <a:pPr indent="457200" algn="just">
              <a:defRPr sz="1900" u="sng">
                <a:solidFill>
                  <a:srgbClr val="0000FF"/>
                </a:solidFill>
                <a:latin typeface="Avenir Roman"/>
                <a:ea typeface="Avenir Roman"/>
                <a:cs typeface="Avenir Roman"/>
                <a:sym typeface="Avenir Roman"/>
              </a:defRPr>
            </a:pPr>
            <a:r>
              <a:rPr>
                <a:uFill>
                  <a:solidFill>
                    <a:srgbClr val="0000FF"/>
                  </a:solidFill>
                </a:uFill>
                <a:hlinkClick r:id="rId12" invalidUrl="" action="" tgtFrame="" tooltip="" history="1" highlightClick="0" endSnd="0"/>
              </a:rPr>
              <a:t>https://en.wikipedia.org/wiki/BLUF_(communication)</a:t>
            </a:r>
          </a:p>
        </p:txBody>
      </p:sp>
      <p:pic>
        <p:nvPicPr>
          <p:cNvPr id="222" name="analyst_logo.png" descr="analyst_logo.png"/>
          <p:cNvPicPr>
            <a:picLocks noChangeAspect="1"/>
          </p:cNvPicPr>
          <p:nvPr/>
        </p:nvPicPr>
        <p:blipFill>
          <a:blip r:embed="rId13">
            <a:extLst/>
          </a:blip>
          <a:stretch>
            <a:fillRect/>
          </a:stretch>
        </p:blipFill>
        <p:spPr>
          <a:xfrm>
            <a:off x="493224" y="412729"/>
            <a:ext cx="2444073" cy="67043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45;g3518ae90ebb_1_81"/>
          <p:cNvSpPr/>
          <p:nvPr/>
        </p:nvSpPr>
        <p:spPr>
          <a:xfrm>
            <a:off x="0" y="0"/>
            <a:ext cx="9753600" cy="73152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25" name="Google Shape;246;g3518ae90ebb_1_81"/>
          <p:cNvSpPr/>
          <p:nvPr/>
        </p:nvSpPr>
        <p:spPr>
          <a:xfrm flipH="1" rot="10800000">
            <a:off x="7146474" y="33860"/>
            <a:ext cx="2607126" cy="2124806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26" name="Google Shape;247;g3518ae90ebb_1_81"/>
          <p:cNvSpPr/>
          <p:nvPr/>
        </p:nvSpPr>
        <p:spPr>
          <a:xfrm>
            <a:off x="3574419" y="359949"/>
            <a:ext cx="2975417" cy="629033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0" tIns="0" rIns="0" bIns="0"/>
          <a:lstStyle/>
          <a:p>
            <a:pPr/>
          </a:p>
        </p:txBody>
      </p:sp>
      <p:grpSp>
        <p:nvGrpSpPr>
          <p:cNvPr id="236" name="Google Shape;251;g3518ae90ebb_1_81"/>
          <p:cNvGrpSpPr/>
          <p:nvPr/>
        </p:nvGrpSpPr>
        <p:grpSpPr>
          <a:xfrm>
            <a:off x="8973" y="6569224"/>
            <a:ext cx="9753673" cy="754917"/>
            <a:chOff x="0" y="0"/>
            <a:chExt cx="9753672" cy="754916"/>
          </a:xfrm>
        </p:grpSpPr>
        <p:sp>
          <p:nvSpPr>
            <p:cNvPr id="227" name="Google Shape;253;g3518ae90ebb_1_81"/>
            <p:cNvSpPr/>
            <p:nvPr/>
          </p:nvSpPr>
          <p:spPr>
            <a:xfrm>
              <a:off x="0" y="0"/>
              <a:ext cx="9753673" cy="754917"/>
            </a:xfrm>
            <a:prstGeom prst="rect">
              <a:avLst/>
            </a:prstGeom>
            <a:solidFill>
              <a:srgbClr val="233E7A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28" name="Google Shape;255;g3518ae90ebb_1_81"/>
            <p:cNvSpPr/>
            <p:nvPr/>
          </p:nvSpPr>
          <p:spPr>
            <a:xfrm>
              <a:off x="68716" y="229223"/>
              <a:ext cx="1227196" cy="342227"/>
            </a:xfrm>
            <a:prstGeom prst="rect">
              <a:avLst/>
            </a:prstGeom>
            <a:blipFill rotWithShape="1">
              <a:blip r:embed="rId5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29" name="Google Shape;256;g3518ae90ebb_1_81"/>
            <p:cNvSpPr/>
            <p:nvPr/>
          </p:nvSpPr>
          <p:spPr>
            <a:xfrm>
              <a:off x="7946912" y="155185"/>
              <a:ext cx="1601569" cy="476991"/>
            </a:xfrm>
            <a:prstGeom prst="rect">
              <a:avLst/>
            </a:prstGeom>
            <a:blipFill rotWithShape="1">
              <a:blip r:embed="rId6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30" name="Google Shape;258;g3518ae90ebb_1_81"/>
            <p:cNvSpPr/>
            <p:nvPr/>
          </p:nvSpPr>
          <p:spPr>
            <a:xfrm>
              <a:off x="1311160" y="0"/>
              <a:ext cx="6590555" cy="754917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31" name="Google Shape;260;g3518ae90ebb_1_81"/>
            <p:cNvSpPr/>
            <p:nvPr/>
          </p:nvSpPr>
          <p:spPr>
            <a:xfrm>
              <a:off x="7112657" y="0"/>
              <a:ext cx="797983" cy="709149"/>
            </a:xfrm>
            <a:prstGeom prst="rect">
              <a:avLst/>
            </a:prstGeom>
            <a:blipFill rotWithShape="1">
              <a:blip r:embed="rId7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32" name="Google Shape;261;g3518ae90ebb_1_81"/>
            <p:cNvSpPr/>
            <p:nvPr/>
          </p:nvSpPr>
          <p:spPr>
            <a:xfrm>
              <a:off x="1326812" y="93198"/>
              <a:ext cx="1035295" cy="568515"/>
            </a:xfrm>
            <a:prstGeom prst="rect">
              <a:avLst/>
            </a:prstGeom>
            <a:blipFill rotWithShape="1">
              <a:blip r:embed="rId8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33" name="Google Shape;262;g3518ae90ebb_1_81"/>
            <p:cNvSpPr/>
            <p:nvPr/>
          </p:nvSpPr>
          <p:spPr>
            <a:xfrm>
              <a:off x="2362106" y="229223"/>
              <a:ext cx="2011318" cy="379483"/>
            </a:xfrm>
            <a:prstGeom prst="rect">
              <a:avLst/>
            </a:prstGeom>
            <a:blipFill rotWithShape="1">
              <a:blip r:embed="rId9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34" name="Google Shape;263;g3518ae90ebb_1_81"/>
            <p:cNvSpPr/>
            <p:nvPr/>
          </p:nvSpPr>
          <p:spPr>
            <a:xfrm>
              <a:off x="4430573" y="52480"/>
              <a:ext cx="1191820" cy="656669"/>
            </a:xfrm>
            <a:prstGeom prst="rect">
              <a:avLst/>
            </a:prstGeom>
            <a:blipFill rotWithShape="1">
              <a:blip r:embed="rId10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35" name="Google Shape;264;g3518ae90ebb_1_81"/>
            <p:cNvSpPr/>
            <p:nvPr/>
          </p:nvSpPr>
          <p:spPr>
            <a:xfrm>
              <a:off x="5650967" y="212082"/>
              <a:ext cx="1410646" cy="359368"/>
            </a:xfrm>
            <a:prstGeom prst="rect">
              <a:avLst/>
            </a:prstGeom>
            <a:blipFill rotWithShape="1">
              <a:blip r:embed="rId11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sp>
        <p:nvSpPr>
          <p:cNvPr id="237" name="Google Shape;265;g3518ae90ebb_1_81"/>
          <p:cNvSpPr/>
          <p:nvPr/>
        </p:nvSpPr>
        <p:spPr>
          <a:xfrm>
            <a:off x="13005" y="1076599"/>
            <a:ext cx="5801552" cy="1169627"/>
          </a:xfrm>
          <a:prstGeom prst="rect">
            <a:avLst/>
          </a:prstGeom>
          <a:solidFill>
            <a:srgbClr val="233E7A"/>
          </a:solidFill>
          <a:ln w="12700"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38" name="Google Shape;266;g3518ae90ebb_1_81"/>
          <p:cNvSpPr txBox="1"/>
          <p:nvPr/>
        </p:nvSpPr>
        <p:spPr>
          <a:xfrm>
            <a:off x="203675" y="1182325"/>
            <a:ext cx="5216100" cy="1691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algn="ctr">
              <a:lnSpc>
                <a:spcPct val="115000"/>
              </a:lnSpc>
              <a:defRPr sz="2600">
                <a:solidFill>
                  <a:srgbClr val="FFFFFF"/>
                </a:solidFill>
                <a:latin typeface="Avenir Roman"/>
                <a:ea typeface="Avenir Roman"/>
                <a:cs typeface="Avenir Roman"/>
                <a:sym typeface="Avenir Roman"/>
              </a:defRPr>
            </a:lvl1pPr>
          </a:lstStyle>
          <a:p>
            <a:pPr/>
            <a:r>
              <a:t>Tailoring the Briefing to the Decision-Maker</a:t>
            </a:r>
          </a:p>
        </p:txBody>
      </p:sp>
      <p:sp>
        <p:nvSpPr>
          <p:cNvPr id="239" name="Google Shape;267;g3518ae90ebb_1_81"/>
          <p:cNvSpPr txBox="1"/>
          <p:nvPr/>
        </p:nvSpPr>
        <p:spPr>
          <a:xfrm>
            <a:off x="331163" y="2538500"/>
            <a:ext cx="8943600" cy="32860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 algn="just">
              <a:lnSpc>
                <a:spcPct val="115000"/>
              </a:lnSpc>
              <a:buClr>
                <a:srgbClr val="000000"/>
              </a:buClr>
              <a:buSzPts val="2000"/>
              <a:buFont typeface="Avenir Roman"/>
              <a:buChar char="●"/>
              <a:defRPr sz="2000">
                <a:latin typeface="Avenir Roman"/>
                <a:ea typeface="Avenir Roman"/>
                <a:cs typeface="Avenir Roman"/>
                <a:sym typeface="Avenir Roman"/>
              </a:defRPr>
            </a:pPr>
            <a:r>
              <a:t>Research the executive’s background, priorities, and preferred communication style.</a:t>
            </a:r>
          </a:p>
          <a:p>
            <a:pPr indent="914400" algn="just">
              <a:lnSpc>
                <a:spcPct val="115000"/>
              </a:lnSpc>
            </a:pPr>
            <a:endParaRPr sz="2000">
              <a:latin typeface="Avenir Roman"/>
              <a:ea typeface="Avenir Roman"/>
              <a:cs typeface="Avenir Roman"/>
              <a:sym typeface="Avenir Roman"/>
            </a:endParaRPr>
          </a:p>
          <a:p>
            <a:pPr marL="457200" indent="-355600" algn="just">
              <a:lnSpc>
                <a:spcPct val="115000"/>
              </a:lnSpc>
              <a:buClr>
                <a:srgbClr val="000000"/>
              </a:buClr>
              <a:buSzPts val="2000"/>
              <a:buFont typeface="Avenir Roman"/>
              <a:buChar char="●"/>
              <a:defRPr sz="2000">
                <a:latin typeface="Avenir Roman"/>
                <a:ea typeface="Avenir Roman"/>
                <a:cs typeface="Avenir Roman"/>
                <a:sym typeface="Avenir Roman"/>
              </a:defRPr>
            </a:pPr>
            <a:r>
              <a:t>Adjust format and detail to match their needs—some prefer high-level summaries, others want more depth.</a:t>
            </a:r>
          </a:p>
          <a:p>
            <a:pPr indent="914400" algn="just">
              <a:lnSpc>
                <a:spcPct val="115000"/>
              </a:lnSpc>
            </a:pPr>
            <a:endParaRPr sz="2000">
              <a:latin typeface="Avenir Roman"/>
              <a:ea typeface="Avenir Roman"/>
              <a:cs typeface="Avenir Roman"/>
              <a:sym typeface="Avenir Roman"/>
            </a:endParaRPr>
          </a:p>
          <a:p>
            <a:pPr marL="457200" indent="-355600" algn="just">
              <a:lnSpc>
                <a:spcPct val="115000"/>
              </a:lnSpc>
              <a:buClr>
                <a:srgbClr val="000000"/>
              </a:buClr>
              <a:buSzPts val="2000"/>
              <a:buFont typeface="Avenir Roman"/>
              <a:buChar char="●"/>
              <a:defRPr sz="2000">
                <a:latin typeface="Avenir Roman"/>
                <a:ea typeface="Avenir Roman"/>
                <a:cs typeface="Avenir Roman"/>
                <a:sym typeface="Avenir Roman"/>
              </a:defRPr>
            </a:pPr>
            <a:r>
              <a:t>Use analogies or context relevant to their experience to clarify complex issues</a:t>
            </a:r>
          </a:p>
        </p:txBody>
      </p:sp>
      <p:pic>
        <p:nvPicPr>
          <p:cNvPr id="240" name="analyst_logo.png" descr="analyst_logo.png"/>
          <p:cNvPicPr>
            <a:picLocks noChangeAspect="1"/>
          </p:cNvPicPr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493224" y="412729"/>
            <a:ext cx="2444073" cy="67043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72;g3518ae90ebb_1_107"/>
          <p:cNvSpPr/>
          <p:nvPr/>
        </p:nvSpPr>
        <p:spPr>
          <a:xfrm>
            <a:off x="0" y="0"/>
            <a:ext cx="9753600" cy="73152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43" name="Google Shape;273;g3518ae90ebb_1_107"/>
          <p:cNvSpPr/>
          <p:nvPr/>
        </p:nvSpPr>
        <p:spPr>
          <a:xfrm flipH="1" rot="10800000">
            <a:off x="7146474" y="33860"/>
            <a:ext cx="2607126" cy="2124806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44" name="Google Shape;274;g3518ae90ebb_1_107"/>
          <p:cNvSpPr/>
          <p:nvPr/>
        </p:nvSpPr>
        <p:spPr>
          <a:xfrm>
            <a:off x="3574419" y="359949"/>
            <a:ext cx="2975417" cy="629033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0" tIns="0" rIns="0" bIns="0"/>
          <a:lstStyle/>
          <a:p>
            <a:pPr/>
          </a:p>
        </p:txBody>
      </p:sp>
      <p:grpSp>
        <p:nvGrpSpPr>
          <p:cNvPr id="254" name="Google Shape;278;g3518ae90ebb_1_107"/>
          <p:cNvGrpSpPr/>
          <p:nvPr/>
        </p:nvGrpSpPr>
        <p:grpSpPr>
          <a:xfrm>
            <a:off x="8973" y="6569224"/>
            <a:ext cx="9753673" cy="754917"/>
            <a:chOff x="0" y="0"/>
            <a:chExt cx="9753672" cy="754916"/>
          </a:xfrm>
        </p:grpSpPr>
        <p:sp>
          <p:nvSpPr>
            <p:cNvPr id="245" name="Google Shape;280;g3518ae90ebb_1_107"/>
            <p:cNvSpPr/>
            <p:nvPr/>
          </p:nvSpPr>
          <p:spPr>
            <a:xfrm>
              <a:off x="0" y="0"/>
              <a:ext cx="9753673" cy="754917"/>
            </a:xfrm>
            <a:prstGeom prst="rect">
              <a:avLst/>
            </a:prstGeom>
            <a:solidFill>
              <a:srgbClr val="233E7A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46" name="Google Shape;282;g3518ae90ebb_1_107"/>
            <p:cNvSpPr/>
            <p:nvPr/>
          </p:nvSpPr>
          <p:spPr>
            <a:xfrm>
              <a:off x="68716" y="229223"/>
              <a:ext cx="1227196" cy="342227"/>
            </a:xfrm>
            <a:prstGeom prst="rect">
              <a:avLst/>
            </a:prstGeom>
            <a:blipFill rotWithShape="1">
              <a:blip r:embed="rId5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47" name="Google Shape;283;g3518ae90ebb_1_107"/>
            <p:cNvSpPr/>
            <p:nvPr/>
          </p:nvSpPr>
          <p:spPr>
            <a:xfrm>
              <a:off x="7946912" y="155185"/>
              <a:ext cx="1601569" cy="476991"/>
            </a:xfrm>
            <a:prstGeom prst="rect">
              <a:avLst/>
            </a:prstGeom>
            <a:blipFill rotWithShape="1">
              <a:blip r:embed="rId6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48" name="Google Shape;285;g3518ae90ebb_1_107"/>
            <p:cNvSpPr/>
            <p:nvPr/>
          </p:nvSpPr>
          <p:spPr>
            <a:xfrm>
              <a:off x="1311160" y="0"/>
              <a:ext cx="6590555" cy="754917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49" name="Google Shape;287;g3518ae90ebb_1_107"/>
            <p:cNvSpPr/>
            <p:nvPr/>
          </p:nvSpPr>
          <p:spPr>
            <a:xfrm>
              <a:off x="7112657" y="0"/>
              <a:ext cx="797983" cy="709149"/>
            </a:xfrm>
            <a:prstGeom prst="rect">
              <a:avLst/>
            </a:prstGeom>
            <a:blipFill rotWithShape="1">
              <a:blip r:embed="rId7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50" name="Google Shape;288;g3518ae90ebb_1_107"/>
            <p:cNvSpPr/>
            <p:nvPr/>
          </p:nvSpPr>
          <p:spPr>
            <a:xfrm>
              <a:off x="1326812" y="93198"/>
              <a:ext cx="1035295" cy="568515"/>
            </a:xfrm>
            <a:prstGeom prst="rect">
              <a:avLst/>
            </a:prstGeom>
            <a:blipFill rotWithShape="1">
              <a:blip r:embed="rId8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51" name="Google Shape;289;g3518ae90ebb_1_107"/>
            <p:cNvSpPr/>
            <p:nvPr/>
          </p:nvSpPr>
          <p:spPr>
            <a:xfrm>
              <a:off x="2362106" y="229223"/>
              <a:ext cx="2011318" cy="379483"/>
            </a:xfrm>
            <a:prstGeom prst="rect">
              <a:avLst/>
            </a:prstGeom>
            <a:blipFill rotWithShape="1">
              <a:blip r:embed="rId9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52" name="Google Shape;290;g3518ae90ebb_1_107"/>
            <p:cNvSpPr/>
            <p:nvPr/>
          </p:nvSpPr>
          <p:spPr>
            <a:xfrm>
              <a:off x="4430573" y="52480"/>
              <a:ext cx="1191820" cy="656669"/>
            </a:xfrm>
            <a:prstGeom prst="rect">
              <a:avLst/>
            </a:prstGeom>
            <a:blipFill rotWithShape="1">
              <a:blip r:embed="rId10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53" name="Google Shape;291;g3518ae90ebb_1_107"/>
            <p:cNvSpPr/>
            <p:nvPr/>
          </p:nvSpPr>
          <p:spPr>
            <a:xfrm>
              <a:off x="5650967" y="212082"/>
              <a:ext cx="1410646" cy="359368"/>
            </a:xfrm>
            <a:prstGeom prst="rect">
              <a:avLst/>
            </a:prstGeom>
            <a:blipFill rotWithShape="1">
              <a:blip r:embed="rId11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sp>
        <p:nvSpPr>
          <p:cNvPr id="255" name="Google Shape;292;g3518ae90ebb_1_107"/>
          <p:cNvSpPr/>
          <p:nvPr/>
        </p:nvSpPr>
        <p:spPr>
          <a:xfrm>
            <a:off x="13005" y="1076599"/>
            <a:ext cx="5801552" cy="1169627"/>
          </a:xfrm>
          <a:prstGeom prst="rect">
            <a:avLst/>
          </a:prstGeom>
          <a:solidFill>
            <a:srgbClr val="233E7A"/>
          </a:solidFill>
          <a:ln w="12700"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56" name="Google Shape;293;g3518ae90ebb_1_107"/>
          <p:cNvSpPr txBox="1"/>
          <p:nvPr/>
        </p:nvSpPr>
        <p:spPr>
          <a:xfrm>
            <a:off x="203675" y="1182325"/>
            <a:ext cx="5216100" cy="1691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algn="ctr">
              <a:lnSpc>
                <a:spcPct val="115000"/>
              </a:lnSpc>
              <a:defRPr sz="2600">
                <a:solidFill>
                  <a:srgbClr val="FFFFFF"/>
                </a:solidFill>
                <a:latin typeface="Avenir Roman"/>
                <a:ea typeface="Avenir Roman"/>
                <a:cs typeface="Avenir Roman"/>
                <a:sym typeface="Avenir Roman"/>
              </a:defRPr>
            </a:lvl1pPr>
          </a:lstStyle>
          <a:p>
            <a:pPr/>
            <a:r>
              <a:t>Best Practices for Security Briefing Delivery</a:t>
            </a:r>
          </a:p>
        </p:txBody>
      </p:sp>
      <p:sp>
        <p:nvSpPr>
          <p:cNvPr id="257" name="Google Shape;294;g3518ae90ebb_1_107"/>
          <p:cNvSpPr txBox="1"/>
          <p:nvPr/>
        </p:nvSpPr>
        <p:spPr>
          <a:xfrm>
            <a:off x="331163" y="2538500"/>
            <a:ext cx="8943600" cy="41700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36550" algn="just">
              <a:lnSpc>
                <a:spcPct val="115000"/>
              </a:lnSpc>
              <a:buClr>
                <a:srgbClr val="000000"/>
              </a:buClr>
              <a:buSzPts val="1700"/>
              <a:buFont typeface="Avenir Roman"/>
              <a:buChar char="●"/>
              <a:defRPr sz="1700">
                <a:latin typeface="Avenir Roman"/>
                <a:ea typeface="Avenir Roman"/>
                <a:cs typeface="Avenir Roman"/>
                <a:sym typeface="Avenir Roman"/>
              </a:defRPr>
            </a:pPr>
            <a:r>
              <a:t>Keep it concise: Focus on what happened, why it matters, and recommended actions.</a:t>
            </a:r>
          </a:p>
          <a:p>
            <a:pPr indent="1371600" algn="just">
              <a:lnSpc>
                <a:spcPct val="115000"/>
              </a:lnSpc>
            </a:pPr>
            <a:endParaRPr sz="1700">
              <a:latin typeface="Avenir Roman"/>
              <a:ea typeface="Avenir Roman"/>
              <a:cs typeface="Avenir Roman"/>
              <a:sym typeface="Avenir Roman"/>
            </a:endParaRPr>
          </a:p>
          <a:p>
            <a:pPr marL="457200" indent="-336550" algn="just">
              <a:lnSpc>
                <a:spcPct val="115000"/>
              </a:lnSpc>
              <a:buClr>
                <a:srgbClr val="000000"/>
              </a:buClr>
              <a:buSzPts val="1700"/>
              <a:buFont typeface="Avenir Roman"/>
              <a:buChar char="●"/>
              <a:defRPr sz="1700">
                <a:latin typeface="Avenir Roman"/>
                <a:ea typeface="Avenir Roman"/>
                <a:cs typeface="Avenir Roman"/>
                <a:sym typeface="Avenir Roman"/>
              </a:defRPr>
            </a:pPr>
            <a:r>
              <a:t>Use clear, jargon-free language and visuals for clarity.</a:t>
            </a:r>
          </a:p>
          <a:p>
            <a:pPr indent="1371600" algn="just">
              <a:lnSpc>
                <a:spcPct val="115000"/>
              </a:lnSpc>
            </a:pPr>
            <a:endParaRPr sz="1700">
              <a:latin typeface="Avenir Roman"/>
              <a:ea typeface="Avenir Roman"/>
              <a:cs typeface="Avenir Roman"/>
              <a:sym typeface="Avenir Roman"/>
            </a:endParaRPr>
          </a:p>
          <a:p>
            <a:pPr marL="457200" indent="-336550" algn="just">
              <a:lnSpc>
                <a:spcPct val="115000"/>
              </a:lnSpc>
              <a:buClr>
                <a:srgbClr val="000000"/>
              </a:buClr>
              <a:buSzPts val="1700"/>
              <a:buFont typeface="Avenir Roman"/>
              <a:buChar char="●"/>
              <a:defRPr sz="1700">
                <a:latin typeface="Avenir Roman"/>
                <a:ea typeface="Avenir Roman"/>
                <a:cs typeface="Avenir Roman"/>
                <a:sym typeface="Avenir Roman"/>
              </a:defRPr>
            </a:pPr>
            <a:r>
              <a:t>Prioritize the most urgent and relevant intelligence.</a:t>
            </a:r>
          </a:p>
          <a:p>
            <a:pPr algn="just">
              <a:lnSpc>
                <a:spcPct val="115000"/>
              </a:lnSpc>
            </a:pPr>
            <a:endParaRPr sz="1700">
              <a:latin typeface="Avenir Roman"/>
              <a:ea typeface="Avenir Roman"/>
              <a:cs typeface="Avenir Roman"/>
              <a:sym typeface="Avenir Roman"/>
            </a:endParaRPr>
          </a:p>
          <a:p>
            <a:pPr marL="457200" indent="-336550" algn="just">
              <a:lnSpc>
                <a:spcPct val="115000"/>
              </a:lnSpc>
              <a:buClr>
                <a:srgbClr val="000000"/>
              </a:buClr>
              <a:buSzPts val="1700"/>
              <a:buFont typeface="Avenir Roman"/>
              <a:buChar char="●"/>
              <a:defRPr sz="1700">
                <a:latin typeface="Avenir Roman"/>
                <a:ea typeface="Avenir Roman"/>
                <a:cs typeface="Avenir Roman"/>
                <a:sym typeface="Avenir Roman"/>
              </a:defRPr>
            </a:pPr>
            <a:r>
              <a:t>Always tie threats and intelligence findings directly to the company’s (or organisation’s) interests.</a:t>
            </a:r>
          </a:p>
          <a:p>
            <a:pPr indent="457200" algn="just">
              <a:lnSpc>
                <a:spcPct val="115000"/>
              </a:lnSpc>
            </a:pPr>
            <a:endParaRPr sz="1700">
              <a:latin typeface="Avenir Roman"/>
              <a:ea typeface="Avenir Roman"/>
              <a:cs typeface="Avenir Roman"/>
              <a:sym typeface="Avenir Roman"/>
            </a:endParaRPr>
          </a:p>
          <a:p>
            <a:pPr marL="457200" indent="-336550" algn="just">
              <a:lnSpc>
                <a:spcPct val="115000"/>
              </a:lnSpc>
              <a:buClr>
                <a:srgbClr val="000000"/>
              </a:buClr>
              <a:buSzPts val="1700"/>
              <a:buFont typeface="Avenir Roman"/>
              <a:buChar char="●"/>
              <a:defRPr sz="1700">
                <a:latin typeface="Avenir Roman"/>
                <a:ea typeface="Avenir Roman"/>
                <a:cs typeface="Avenir Roman"/>
                <a:sym typeface="Avenir Roman"/>
              </a:defRPr>
            </a:pPr>
            <a:r>
              <a:t>Being clear and concise does not mean simplifying (or oversimplifying).</a:t>
            </a:r>
          </a:p>
          <a:p>
            <a:pPr indent="1371600" algn="just">
              <a:lnSpc>
                <a:spcPct val="115000"/>
              </a:lnSpc>
            </a:pPr>
            <a:endParaRPr sz="1700">
              <a:latin typeface="Avenir Roman"/>
              <a:ea typeface="Avenir Roman"/>
              <a:cs typeface="Avenir Roman"/>
              <a:sym typeface="Avenir Roman"/>
            </a:endParaRPr>
          </a:p>
          <a:p>
            <a:pPr marL="457200" indent="-336550" algn="just">
              <a:lnSpc>
                <a:spcPct val="115000"/>
              </a:lnSpc>
              <a:buClr>
                <a:srgbClr val="000000"/>
              </a:buClr>
              <a:buSzPts val="1700"/>
              <a:buFont typeface="Avenir Roman"/>
              <a:buChar char="●"/>
              <a:defRPr sz="1700">
                <a:latin typeface="Avenir Roman"/>
                <a:ea typeface="Avenir Roman"/>
                <a:cs typeface="Avenir Roman"/>
                <a:sym typeface="Avenir Roman"/>
              </a:defRPr>
            </a:pPr>
            <a:r>
              <a:t>Be prepared to answer follow-up questions and provide additional detail if requested</a:t>
            </a:r>
          </a:p>
        </p:txBody>
      </p:sp>
      <p:pic>
        <p:nvPicPr>
          <p:cNvPr id="258" name="analyst_logo.png" descr="analyst_logo.png"/>
          <p:cNvPicPr>
            <a:picLocks noChangeAspect="1"/>
          </p:cNvPicPr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493224" y="412729"/>
            <a:ext cx="2444073" cy="67043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99;g3518ae90ebb_1_136"/>
          <p:cNvSpPr/>
          <p:nvPr/>
        </p:nvSpPr>
        <p:spPr>
          <a:xfrm>
            <a:off x="0" y="0"/>
            <a:ext cx="9753600" cy="73152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61" name="Google Shape;300;g3518ae90ebb_1_136"/>
          <p:cNvSpPr/>
          <p:nvPr/>
        </p:nvSpPr>
        <p:spPr>
          <a:xfrm flipH="1" rot="10800000">
            <a:off x="7146474" y="33860"/>
            <a:ext cx="2607126" cy="2124806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62" name="Google Shape;301;g3518ae90ebb_1_136"/>
          <p:cNvSpPr/>
          <p:nvPr/>
        </p:nvSpPr>
        <p:spPr>
          <a:xfrm>
            <a:off x="3574419" y="359949"/>
            <a:ext cx="2975417" cy="629033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0" tIns="0" rIns="0" bIns="0"/>
          <a:lstStyle/>
          <a:p>
            <a:pPr/>
          </a:p>
        </p:txBody>
      </p:sp>
      <p:grpSp>
        <p:nvGrpSpPr>
          <p:cNvPr id="272" name="Google Shape;305;g3518ae90ebb_1_136"/>
          <p:cNvGrpSpPr/>
          <p:nvPr/>
        </p:nvGrpSpPr>
        <p:grpSpPr>
          <a:xfrm>
            <a:off x="8973" y="6569224"/>
            <a:ext cx="9753673" cy="754917"/>
            <a:chOff x="0" y="0"/>
            <a:chExt cx="9753672" cy="754916"/>
          </a:xfrm>
        </p:grpSpPr>
        <p:sp>
          <p:nvSpPr>
            <p:cNvPr id="263" name="Google Shape;307;g3518ae90ebb_1_136"/>
            <p:cNvSpPr/>
            <p:nvPr/>
          </p:nvSpPr>
          <p:spPr>
            <a:xfrm>
              <a:off x="0" y="0"/>
              <a:ext cx="9753673" cy="754917"/>
            </a:xfrm>
            <a:prstGeom prst="rect">
              <a:avLst/>
            </a:prstGeom>
            <a:solidFill>
              <a:srgbClr val="233E7A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64" name="Google Shape;309;g3518ae90ebb_1_136"/>
            <p:cNvSpPr/>
            <p:nvPr/>
          </p:nvSpPr>
          <p:spPr>
            <a:xfrm>
              <a:off x="68716" y="229223"/>
              <a:ext cx="1227196" cy="342227"/>
            </a:xfrm>
            <a:prstGeom prst="rect">
              <a:avLst/>
            </a:prstGeom>
            <a:blipFill rotWithShape="1">
              <a:blip r:embed="rId5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65" name="Google Shape;310;g3518ae90ebb_1_136"/>
            <p:cNvSpPr/>
            <p:nvPr/>
          </p:nvSpPr>
          <p:spPr>
            <a:xfrm>
              <a:off x="7946912" y="155185"/>
              <a:ext cx="1601569" cy="476991"/>
            </a:xfrm>
            <a:prstGeom prst="rect">
              <a:avLst/>
            </a:prstGeom>
            <a:blipFill rotWithShape="1">
              <a:blip r:embed="rId6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66" name="Google Shape;312;g3518ae90ebb_1_136"/>
            <p:cNvSpPr/>
            <p:nvPr/>
          </p:nvSpPr>
          <p:spPr>
            <a:xfrm>
              <a:off x="1311160" y="0"/>
              <a:ext cx="6590555" cy="754917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67" name="Google Shape;314;g3518ae90ebb_1_136"/>
            <p:cNvSpPr/>
            <p:nvPr/>
          </p:nvSpPr>
          <p:spPr>
            <a:xfrm>
              <a:off x="7112657" y="0"/>
              <a:ext cx="797983" cy="709149"/>
            </a:xfrm>
            <a:prstGeom prst="rect">
              <a:avLst/>
            </a:prstGeom>
            <a:blipFill rotWithShape="1">
              <a:blip r:embed="rId7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68" name="Google Shape;315;g3518ae90ebb_1_136"/>
            <p:cNvSpPr/>
            <p:nvPr/>
          </p:nvSpPr>
          <p:spPr>
            <a:xfrm>
              <a:off x="1326812" y="93198"/>
              <a:ext cx="1035295" cy="568515"/>
            </a:xfrm>
            <a:prstGeom prst="rect">
              <a:avLst/>
            </a:prstGeom>
            <a:blipFill rotWithShape="1">
              <a:blip r:embed="rId8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69" name="Google Shape;316;g3518ae90ebb_1_136"/>
            <p:cNvSpPr/>
            <p:nvPr/>
          </p:nvSpPr>
          <p:spPr>
            <a:xfrm>
              <a:off x="2362106" y="229223"/>
              <a:ext cx="2011318" cy="379483"/>
            </a:xfrm>
            <a:prstGeom prst="rect">
              <a:avLst/>
            </a:prstGeom>
            <a:blipFill rotWithShape="1">
              <a:blip r:embed="rId9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70" name="Google Shape;317;g3518ae90ebb_1_136"/>
            <p:cNvSpPr/>
            <p:nvPr/>
          </p:nvSpPr>
          <p:spPr>
            <a:xfrm>
              <a:off x="4430573" y="52480"/>
              <a:ext cx="1191820" cy="656669"/>
            </a:xfrm>
            <a:prstGeom prst="rect">
              <a:avLst/>
            </a:prstGeom>
            <a:blipFill rotWithShape="1">
              <a:blip r:embed="rId10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271" name="Google Shape;318;g3518ae90ebb_1_136"/>
            <p:cNvSpPr/>
            <p:nvPr/>
          </p:nvSpPr>
          <p:spPr>
            <a:xfrm>
              <a:off x="5650967" y="212082"/>
              <a:ext cx="1410646" cy="359368"/>
            </a:xfrm>
            <a:prstGeom prst="rect">
              <a:avLst/>
            </a:prstGeom>
            <a:blipFill rotWithShape="1">
              <a:blip r:embed="rId11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sp>
        <p:nvSpPr>
          <p:cNvPr id="273" name="Google Shape;319;g3518ae90ebb_1_136"/>
          <p:cNvSpPr/>
          <p:nvPr/>
        </p:nvSpPr>
        <p:spPr>
          <a:xfrm>
            <a:off x="13005" y="1076599"/>
            <a:ext cx="5801552" cy="1169627"/>
          </a:xfrm>
          <a:prstGeom prst="rect">
            <a:avLst/>
          </a:prstGeom>
          <a:solidFill>
            <a:srgbClr val="233E7A"/>
          </a:solidFill>
          <a:ln w="12700">
            <a:miter lim="400000"/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74" name="Google Shape;320;g3518ae90ebb_1_136"/>
          <p:cNvSpPr txBox="1"/>
          <p:nvPr/>
        </p:nvSpPr>
        <p:spPr>
          <a:xfrm>
            <a:off x="203675" y="1353912"/>
            <a:ext cx="5216100" cy="11658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algn="ctr">
              <a:lnSpc>
                <a:spcPct val="115000"/>
              </a:lnSpc>
              <a:defRPr sz="2600">
                <a:solidFill>
                  <a:srgbClr val="FFFFFF"/>
                </a:solidFill>
                <a:latin typeface="Avenir Roman"/>
                <a:ea typeface="Avenir Roman"/>
                <a:cs typeface="Avenir Roman"/>
                <a:sym typeface="Avenir Roman"/>
              </a:defRPr>
            </a:lvl1pPr>
          </a:lstStyle>
          <a:p>
            <a:pPr/>
            <a:r>
              <a:t>Verbal Debriefing Techniques</a:t>
            </a:r>
          </a:p>
        </p:txBody>
      </p:sp>
      <p:sp>
        <p:nvSpPr>
          <p:cNvPr id="275" name="Google Shape;321;g3518ae90ebb_1_136"/>
          <p:cNvSpPr txBox="1"/>
          <p:nvPr/>
        </p:nvSpPr>
        <p:spPr>
          <a:xfrm>
            <a:off x="331163" y="2538500"/>
            <a:ext cx="8943600" cy="28917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 algn="just">
              <a:lnSpc>
                <a:spcPct val="115000"/>
              </a:lnSpc>
              <a:buClr>
                <a:srgbClr val="000000"/>
              </a:buClr>
              <a:buSzPts val="2000"/>
              <a:buFont typeface="Avenir Roman"/>
              <a:buChar char="●"/>
              <a:defRPr sz="2000">
                <a:latin typeface="Avenir Roman"/>
                <a:ea typeface="Avenir Roman"/>
                <a:cs typeface="Avenir Roman"/>
                <a:sym typeface="Avenir Roman"/>
              </a:defRPr>
            </a:pPr>
            <a:r>
              <a:t>Open with the most critical information (BLUF).</a:t>
            </a:r>
          </a:p>
          <a:p>
            <a:pPr indent="457200" algn="just">
              <a:lnSpc>
                <a:spcPct val="115000"/>
              </a:lnSpc>
            </a:pPr>
            <a:endParaRPr sz="2000">
              <a:latin typeface="Avenir Roman"/>
              <a:ea typeface="Avenir Roman"/>
              <a:cs typeface="Avenir Roman"/>
              <a:sym typeface="Avenir Roman"/>
            </a:endParaRPr>
          </a:p>
          <a:p>
            <a:pPr marL="457200" indent="-355600" algn="just">
              <a:lnSpc>
                <a:spcPct val="115000"/>
              </a:lnSpc>
              <a:buClr>
                <a:srgbClr val="000000"/>
              </a:buClr>
              <a:buSzPts val="2000"/>
              <a:buFont typeface="Avenir Roman"/>
              <a:buChar char="●"/>
              <a:defRPr sz="2000">
                <a:latin typeface="Avenir Roman"/>
                <a:ea typeface="Avenir Roman"/>
                <a:cs typeface="Avenir Roman"/>
                <a:sym typeface="Avenir Roman"/>
              </a:defRPr>
            </a:pPr>
            <a:r>
              <a:t>Maintain professionalism and confidence; use a calm, assertive tone.</a:t>
            </a:r>
          </a:p>
          <a:p>
            <a:pPr indent="457200" algn="just">
              <a:lnSpc>
                <a:spcPct val="115000"/>
              </a:lnSpc>
            </a:pPr>
            <a:endParaRPr sz="2000">
              <a:latin typeface="Avenir Roman"/>
              <a:ea typeface="Avenir Roman"/>
              <a:cs typeface="Avenir Roman"/>
              <a:sym typeface="Avenir Roman"/>
            </a:endParaRPr>
          </a:p>
          <a:p>
            <a:pPr marL="457200" indent="-355600" algn="just">
              <a:lnSpc>
                <a:spcPct val="115000"/>
              </a:lnSpc>
              <a:buClr>
                <a:srgbClr val="000000"/>
              </a:buClr>
              <a:buSzPts val="2000"/>
              <a:buFont typeface="Avenir Roman"/>
              <a:buChar char="●"/>
              <a:defRPr sz="2000">
                <a:latin typeface="Avenir Roman"/>
                <a:ea typeface="Avenir Roman"/>
                <a:cs typeface="Avenir Roman"/>
                <a:sym typeface="Avenir Roman"/>
              </a:defRPr>
            </a:pPr>
            <a:r>
              <a:t>Engage the decision-maker: Invite questions and clarify uncertainties.</a:t>
            </a:r>
          </a:p>
          <a:p>
            <a:pPr indent="457200" algn="just">
              <a:lnSpc>
                <a:spcPct val="115000"/>
              </a:lnSpc>
            </a:pPr>
            <a:endParaRPr sz="2000">
              <a:latin typeface="Avenir Roman"/>
              <a:ea typeface="Avenir Roman"/>
              <a:cs typeface="Avenir Roman"/>
              <a:sym typeface="Avenir Roman"/>
            </a:endParaRPr>
          </a:p>
          <a:p>
            <a:pPr marL="457200" indent="-355600" algn="just">
              <a:lnSpc>
                <a:spcPct val="115000"/>
              </a:lnSpc>
              <a:buClr>
                <a:srgbClr val="000000"/>
              </a:buClr>
              <a:buSzPts val="2000"/>
              <a:buFont typeface="Avenir Roman"/>
              <a:buChar char="●"/>
              <a:defRPr sz="2000">
                <a:latin typeface="Avenir Roman"/>
                <a:ea typeface="Avenir Roman"/>
                <a:cs typeface="Avenir Roman"/>
                <a:sym typeface="Avenir Roman"/>
              </a:defRPr>
            </a:pPr>
            <a:r>
              <a:t>Practice active listening to address concerns and adapt your delivery.</a:t>
            </a:r>
          </a:p>
        </p:txBody>
      </p:sp>
      <p:pic>
        <p:nvPicPr>
          <p:cNvPr id="276" name="analyst_logo.png" descr="analyst_logo.png"/>
          <p:cNvPicPr>
            <a:picLocks noChangeAspect="1"/>
          </p:cNvPicPr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493224" y="412729"/>
            <a:ext cx="2444073" cy="67043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