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71" r:id="rId3"/>
    <p:sldId id="273" r:id="rId4"/>
    <p:sldId id="274" r:id="rId5"/>
    <p:sldId id="275" r:id="rId6"/>
    <p:sldId id="272" r:id="rId7"/>
    <p:sldId id="276" r:id="rId8"/>
    <p:sldId id="277" r:id="rId9"/>
    <p:sldId id="278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72"/>
    <p:restoredTop sz="96327"/>
  </p:normalViewPr>
  <p:slideViewPr>
    <p:cSldViewPr snapToGrid="0">
      <p:cViewPr varScale="1">
        <p:scale>
          <a:sx n="153" d="100"/>
          <a:sy n="153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323907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Numbers - Math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901762" cy="1287887"/>
          </a:xfrm>
        </p:spPr>
        <p:txBody>
          <a:bodyPr anchor="b">
            <a:normAutofit/>
          </a:bodyPr>
          <a:lstStyle/>
          <a:p>
            <a:r>
              <a:rPr lang="en-US" cap="none" dirty="0"/>
              <a:t>Number/</a:t>
            </a:r>
            <a:r>
              <a:rPr lang="en-US" cap="none" dirty="0" err="1"/>
              <a:t>BigInt</a:t>
            </a:r>
            <a:r>
              <a:rPr lang="en-US" cap="none"/>
              <a:t>/Math </a:t>
            </a:r>
            <a:endParaRPr lang="en-US" cap="none" dirty="0"/>
          </a:p>
          <a:p>
            <a:r>
              <a:rPr lang="en-US" cap="none" dirty="0"/>
              <a:t>Properties/Functions</a:t>
            </a:r>
          </a:p>
        </p:txBody>
      </p:sp>
      <p:pic>
        <p:nvPicPr>
          <p:cNvPr id="6" name="Picture 5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3745FE96-1653-41BE-8CE5-2BB4151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JavaScript Math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6044751" cy="3382658"/>
          </a:xfrm>
        </p:spPr>
        <p:txBody>
          <a:bodyPr>
            <a:normAutofit/>
          </a:bodyPr>
          <a:lstStyle/>
          <a:p>
            <a:r>
              <a:rPr lang="en-US" sz="1400" dirty="0"/>
              <a:t>JavaScript has Math Object and provides many useful functions that allows us to perform mathematical tasks on numbers.</a:t>
            </a:r>
          </a:p>
          <a:p>
            <a:r>
              <a:rPr lang="en-US" sz="1400" dirty="0"/>
              <a:t>All properties/functions of Math can be called by using Math as an object, without creating it.</a:t>
            </a:r>
          </a:p>
          <a:p>
            <a:r>
              <a:rPr lang="en-US" sz="1400" dirty="0"/>
              <a:t>Mostly used Math functions are </a:t>
            </a:r>
            <a:r>
              <a:rPr lang="en-US" sz="1400" b="1" dirty="0">
                <a:cs typeface="Calibri Light" panose="020F0302020204030204" pitchFamily="34" charset="0"/>
              </a:rPr>
              <a:t>max(), min(), abs(), round(), </a:t>
            </a:r>
            <a:r>
              <a:rPr lang="en-US" sz="1400" b="1" dirty="0" err="1">
                <a:cs typeface="Calibri Light" panose="020F0302020204030204" pitchFamily="34" charset="0"/>
              </a:rPr>
              <a:t>trunc</a:t>
            </a:r>
            <a:r>
              <a:rPr lang="en-US" sz="1400" b="1" dirty="0">
                <a:cs typeface="Calibri Light" panose="020F0302020204030204" pitchFamily="34" charset="0"/>
              </a:rPr>
              <a:t>(), pow()  </a:t>
            </a:r>
            <a:r>
              <a:rPr lang="en-US" sz="1400" dirty="0">
                <a:cs typeface="Calibri Light" panose="020F0302020204030204" pitchFamily="34" charset="0"/>
              </a:rPr>
              <a:t>and </a:t>
            </a:r>
            <a:r>
              <a:rPr lang="en-US" sz="1400" b="1" dirty="0">
                <a:cs typeface="Calibri Light" panose="020F0302020204030204" pitchFamily="34" charset="0"/>
              </a:rPr>
              <a:t>random().</a:t>
            </a:r>
            <a:endParaRPr lang="en-US" sz="1400" b="1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396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JavaScript Math Object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6862048" cy="3891170"/>
          </a:xfrm>
        </p:spPr>
        <p:txBody>
          <a:bodyPr>
            <a:normAutofit/>
          </a:bodyPr>
          <a:lstStyle/>
          <a:p>
            <a:r>
              <a:rPr lang="en-US" sz="1400" b="1" dirty="0"/>
              <a:t>abs(x) </a:t>
            </a:r>
            <a:r>
              <a:rPr lang="en-US" sz="1400" dirty="0"/>
              <a:t>- returns the absolute value of x</a:t>
            </a:r>
          </a:p>
          <a:p>
            <a:r>
              <a:rPr lang="en-US" sz="1400" b="1" dirty="0"/>
              <a:t>ceil(x) </a:t>
            </a:r>
            <a:r>
              <a:rPr lang="en-US" sz="1400" dirty="0"/>
              <a:t>- returns x, rounded upwards to the nearest integer</a:t>
            </a:r>
          </a:p>
          <a:p>
            <a:r>
              <a:rPr lang="en-US" sz="1400" b="1" dirty="0"/>
              <a:t>floor(x) </a:t>
            </a:r>
            <a:r>
              <a:rPr lang="en-US" sz="1400" dirty="0"/>
              <a:t>- returns x, rounded downwards to the nearest integer</a:t>
            </a:r>
          </a:p>
          <a:p>
            <a:r>
              <a:rPr lang="en-US" sz="1400" b="1" dirty="0"/>
              <a:t>max(x1,x2,..) </a:t>
            </a:r>
            <a:r>
              <a:rPr lang="en-US" sz="1400" dirty="0"/>
              <a:t>- returns the number with the highest value</a:t>
            </a:r>
          </a:p>
          <a:p>
            <a:r>
              <a:rPr lang="en-US" sz="1400" b="1" dirty="0"/>
              <a:t>min(x1,x2,..) </a:t>
            </a:r>
            <a:r>
              <a:rPr lang="en-US" sz="1400" dirty="0"/>
              <a:t>- returns the number with the lowest value</a:t>
            </a:r>
          </a:p>
          <a:p>
            <a:r>
              <a:rPr lang="en-US" sz="1400" b="1" dirty="0"/>
              <a:t>pow(x, y) </a:t>
            </a:r>
            <a:r>
              <a:rPr lang="en-US" sz="1400" dirty="0"/>
              <a:t>- returns the value of x to the power of y</a:t>
            </a:r>
          </a:p>
          <a:p>
            <a:r>
              <a:rPr lang="en-US" sz="1400" b="1" dirty="0"/>
              <a:t>random() </a:t>
            </a:r>
            <a:r>
              <a:rPr lang="en-US" sz="1400" dirty="0"/>
              <a:t>- returns a random number between 0 and 1 (0 included but 1 excluded)</a:t>
            </a:r>
          </a:p>
          <a:p>
            <a:r>
              <a:rPr lang="en-US" sz="1400" b="1" dirty="0"/>
              <a:t>round(x) </a:t>
            </a:r>
            <a:r>
              <a:rPr lang="en-US" sz="1400" dirty="0"/>
              <a:t>- rounds x to the nearest integer</a:t>
            </a:r>
          </a:p>
          <a:p>
            <a:r>
              <a:rPr lang="en-US" sz="1400" b="1" dirty="0"/>
              <a:t>sqrt(x) </a:t>
            </a:r>
            <a:r>
              <a:rPr lang="en-US" sz="1400" dirty="0"/>
              <a:t>- returns the square root of x</a:t>
            </a:r>
          </a:p>
          <a:p>
            <a:r>
              <a:rPr lang="en-US" sz="1400" b="1" dirty="0" err="1"/>
              <a:t>trunc</a:t>
            </a:r>
            <a:r>
              <a:rPr lang="en-US" sz="1400" b="1" dirty="0"/>
              <a:t>(x) </a:t>
            </a:r>
            <a:r>
              <a:rPr lang="en-US" sz="1400" dirty="0"/>
              <a:t>- returns the integer part of a number (x)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276F0A-B02D-A08F-DC42-152A5B4BB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496" y="1437969"/>
            <a:ext cx="2585025" cy="478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0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Generating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6862048" cy="3891170"/>
          </a:xfrm>
        </p:spPr>
        <p:txBody>
          <a:bodyPr>
            <a:normAutofit/>
          </a:bodyPr>
          <a:lstStyle/>
          <a:p>
            <a:r>
              <a:rPr lang="en-US" sz="1400" b="1" dirty="0"/>
              <a:t>random() </a:t>
            </a:r>
            <a:r>
              <a:rPr lang="en-US" sz="1400" dirty="0"/>
              <a:t>- returns a random number between 0 and 1 (0 included but 1 excluded)</a:t>
            </a:r>
          </a:p>
          <a:p>
            <a:r>
              <a:rPr lang="en-US" sz="1400" dirty="0"/>
              <a:t>We can work around this function to generate random numbers within a range we specified.</a:t>
            </a:r>
          </a:p>
          <a:p>
            <a:r>
              <a:rPr lang="en-US" sz="1400" dirty="0"/>
              <a:t>EXAMPLE: Generate a random number between 0 and 10.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5577DE-A5AB-C71D-F1CB-B5A74A0EB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586" y="4263155"/>
            <a:ext cx="10415515" cy="104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7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Numbers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612073" cy="3382658"/>
          </a:xfrm>
        </p:spPr>
        <p:txBody>
          <a:bodyPr>
            <a:normAutofit/>
          </a:bodyPr>
          <a:lstStyle/>
          <a:p>
            <a:r>
              <a:rPr lang="en-US" sz="1400" b="0" dirty="0">
                <a:effectLst/>
              </a:rPr>
              <a:t>JS has only one type of number that can store whole or decimal numbers.</a:t>
            </a:r>
          </a:p>
          <a:p>
            <a:r>
              <a:rPr lang="en-US" sz="1400" b="0" dirty="0">
                <a:effectLst/>
              </a:rPr>
              <a:t>Many other languages has other number types like byte, short, int, long, float, double etc.</a:t>
            </a:r>
          </a:p>
          <a:p>
            <a:r>
              <a:rPr lang="en-US" sz="1400" b="0" dirty="0">
                <a:effectLst/>
              </a:rPr>
              <a:t>JS numbers are always stored as double precision (up to 15-16 digits)</a:t>
            </a:r>
          </a:p>
          <a:p>
            <a:endParaRPr lang="en-US" sz="1400" dirty="0"/>
          </a:p>
          <a:p>
            <a:r>
              <a:rPr lang="en-US" sz="1400" b="0" dirty="0">
                <a:effectLst/>
              </a:rPr>
              <a:t>JavaScript uses the </a:t>
            </a:r>
            <a:r>
              <a:rPr lang="en-US" sz="1400" b="1" dirty="0">
                <a:effectLst/>
              </a:rPr>
              <a:t>+ operator </a:t>
            </a:r>
            <a:r>
              <a:rPr lang="en-US" sz="1400" b="0" dirty="0">
                <a:effectLst/>
              </a:rPr>
              <a:t>for both addition and concatenation. Numbers are added. Strings are concatenated.</a:t>
            </a:r>
          </a:p>
          <a:p>
            <a:r>
              <a:rPr lang="en-US" sz="1400" b="0" dirty="0">
                <a:effectLst/>
              </a:rPr>
              <a:t>JS converts all the strings to numbers with all the other numeric operations.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16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 err="1"/>
              <a:t>NaN</a:t>
            </a:r>
            <a:r>
              <a:rPr lang="en-US" dirty="0"/>
              <a:t> – Not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741935" cy="3382658"/>
          </a:xfrm>
        </p:spPr>
        <p:txBody>
          <a:bodyPr>
            <a:normAutofit/>
          </a:bodyPr>
          <a:lstStyle/>
          <a:p>
            <a:r>
              <a:rPr lang="en-US" sz="1400" b="1" dirty="0" err="1">
                <a:effectLst/>
              </a:rPr>
              <a:t>NaN</a:t>
            </a:r>
            <a:r>
              <a:rPr lang="en-US" sz="1400" b="0" dirty="0">
                <a:effectLst/>
              </a:rPr>
              <a:t> is a JavaScript reserved word indicating that a number is not a legal number.</a:t>
            </a:r>
          </a:p>
          <a:p>
            <a:r>
              <a:rPr lang="en-US" sz="1400" b="0" dirty="0">
                <a:effectLst/>
              </a:rPr>
              <a:t>Trying to do arithmetic with a non-numeric string will result in </a:t>
            </a:r>
            <a:r>
              <a:rPr lang="en-US" sz="1400" b="0" dirty="0" err="1">
                <a:effectLst/>
              </a:rPr>
              <a:t>NaN</a:t>
            </a:r>
            <a:r>
              <a:rPr lang="en-US" sz="1400" b="0" dirty="0">
                <a:effectLst/>
              </a:rPr>
              <a:t> (Not a Number).</a:t>
            </a:r>
          </a:p>
          <a:p>
            <a:r>
              <a:rPr lang="en-US" sz="1400" b="0" dirty="0">
                <a:effectLst/>
              </a:rPr>
              <a:t>We can use the global JavaScript function </a:t>
            </a:r>
            <a:r>
              <a:rPr lang="en-US" sz="1400" b="1" dirty="0" err="1">
                <a:effectLst/>
              </a:rPr>
              <a:t>isNaN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to find out if a value is a not a number.</a:t>
            </a:r>
          </a:p>
          <a:p>
            <a:r>
              <a:rPr lang="en-US" sz="1400" b="1" dirty="0" err="1">
                <a:effectLst/>
              </a:rPr>
              <a:t>typeof</a:t>
            </a:r>
            <a:r>
              <a:rPr lang="en-US" sz="1400" b="1" dirty="0">
                <a:effectLst/>
              </a:rPr>
              <a:t> </a:t>
            </a:r>
            <a:r>
              <a:rPr lang="en-US" sz="1400" b="1" dirty="0" err="1">
                <a:effectLst/>
              </a:rPr>
              <a:t>NaN</a:t>
            </a:r>
            <a:r>
              <a:rPr lang="en-US" sz="1400" b="1" dirty="0">
                <a:effectLst/>
              </a:rPr>
              <a:t> </a:t>
            </a:r>
            <a:r>
              <a:rPr lang="en-US" sz="1400" b="0" dirty="0">
                <a:effectLst/>
              </a:rPr>
              <a:t>returns a number.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C1E8BE-622A-A088-3085-2B5631A54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672" y="2559171"/>
            <a:ext cx="48768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2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Infinity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741935" cy="3382658"/>
          </a:xfrm>
        </p:spPr>
        <p:txBody>
          <a:bodyPr>
            <a:normAutofit/>
          </a:bodyPr>
          <a:lstStyle/>
          <a:p>
            <a:r>
              <a:rPr lang="en-US" sz="1400" b="0" dirty="0">
                <a:effectLst/>
              </a:rPr>
              <a:t>Infinity (or -Infinity) is the value that JS will return if you calculate a number outside the largest possible number.</a:t>
            </a:r>
          </a:p>
          <a:p>
            <a:r>
              <a:rPr lang="en-US" sz="1400" b="0" dirty="0" err="1">
                <a:effectLst/>
              </a:rPr>
              <a:t>typeof</a:t>
            </a:r>
            <a:r>
              <a:rPr lang="en-US" sz="1400" b="0" dirty="0">
                <a:effectLst/>
              </a:rPr>
              <a:t> Infinity returns a number.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366AB-23BE-BE4C-A1DC-2E250B82A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972" y="2618385"/>
            <a:ext cx="4635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2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 err="1"/>
              <a:t>BigInt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427135" cy="3382658"/>
          </a:xfrm>
        </p:spPr>
        <p:txBody>
          <a:bodyPr>
            <a:noAutofit/>
          </a:bodyPr>
          <a:lstStyle/>
          <a:p>
            <a:r>
              <a:rPr lang="en-US" sz="1400" b="1" dirty="0">
                <a:effectLst/>
              </a:rPr>
              <a:t>JavaScript </a:t>
            </a:r>
            <a:r>
              <a:rPr lang="en-US" sz="1400" b="1" dirty="0" err="1">
                <a:effectLst/>
              </a:rPr>
              <a:t>BigInt</a:t>
            </a:r>
            <a:r>
              <a:rPr lang="en-US" sz="1400" b="1" dirty="0">
                <a:effectLst/>
              </a:rPr>
              <a:t> </a:t>
            </a:r>
            <a:r>
              <a:rPr lang="en-US" sz="1400" b="0" dirty="0">
                <a:effectLst/>
              </a:rPr>
              <a:t>variables are used to store big integer values that are too big to be represented by a normal </a:t>
            </a:r>
            <a:r>
              <a:rPr lang="en-US" sz="1400" b="1" dirty="0">
                <a:effectLst/>
              </a:rPr>
              <a:t>JavaScript Number</a:t>
            </a:r>
            <a:r>
              <a:rPr lang="en-US" sz="1400" b="0" dirty="0">
                <a:effectLst/>
              </a:rPr>
              <a:t>.</a:t>
            </a:r>
          </a:p>
          <a:p>
            <a:r>
              <a:rPr lang="en-US" sz="1400" b="1" dirty="0">
                <a:effectLst/>
              </a:rPr>
              <a:t>JavaScript</a:t>
            </a:r>
            <a:r>
              <a:rPr lang="en-US" sz="1400" b="0" dirty="0">
                <a:effectLst/>
              </a:rPr>
              <a:t> </a:t>
            </a:r>
            <a:r>
              <a:rPr lang="en-US" sz="1400" b="1" dirty="0">
                <a:effectLst/>
              </a:rPr>
              <a:t>numbers</a:t>
            </a:r>
            <a:r>
              <a:rPr lang="en-US" sz="1400" b="0" dirty="0">
                <a:effectLst/>
              </a:rPr>
              <a:t> are always stored as double precision (up to 15-16 digits) and </a:t>
            </a:r>
            <a:r>
              <a:rPr lang="en-US" sz="1400" b="1" dirty="0">
                <a:effectLst/>
              </a:rPr>
              <a:t>they are not accurate for larger numbers</a:t>
            </a:r>
            <a:r>
              <a:rPr lang="en-US" sz="1400" b="0" dirty="0">
                <a:effectLst/>
              </a:rPr>
              <a:t>.</a:t>
            </a:r>
          </a:p>
          <a:p>
            <a:r>
              <a:rPr lang="en-US" sz="1400" b="0" dirty="0">
                <a:effectLst/>
              </a:rPr>
              <a:t>All the operators that can be used on a Number can also be used on a </a:t>
            </a:r>
            <a:r>
              <a:rPr lang="en-US" sz="1400" b="0" dirty="0" err="1">
                <a:effectLst/>
              </a:rPr>
              <a:t>BigInt</a:t>
            </a:r>
            <a:r>
              <a:rPr lang="en-US" sz="1400" b="0" dirty="0">
                <a:effectLst/>
              </a:rPr>
              <a:t>.</a:t>
            </a:r>
          </a:p>
          <a:p>
            <a:r>
              <a:rPr lang="en-US" sz="1400" b="0" dirty="0">
                <a:effectLst/>
              </a:rPr>
              <a:t>HOWEVER, arithmetic between a Number and a </a:t>
            </a:r>
            <a:r>
              <a:rPr lang="en-US" sz="1400" b="0" dirty="0" err="1">
                <a:effectLst/>
              </a:rPr>
              <a:t>BigInt</a:t>
            </a:r>
            <a:r>
              <a:rPr lang="en-US" sz="1400" b="0" dirty="0">
                <a:effectLst/>
              </a:rPr>
              <a:t> is not allowed (type conversion required).</a:t>
            </a:r>
          </a:p>
          <a:p>
            <a:r>
              <a:rPr lang="en-US" sz="1400" b="1" dirty="0">
                <a:effectLst/>
              </a:rPr>
              <a:t>To create a </a:t>
            </a:r>
            <a:r>
              <a:rPr lang="en-US" sz="1400" b="1" dirty="0" err="1">
                <a:effectLst/>
              </a:rPr>
              <a:t>BigInt</a:t>
            </a:r>
            <a:r>
              <a:rPr lang="en-US" sz="1400" b="1" dirty="0">
                <a:effectLst/>
              </a:rPr>
              <a:t>, append n to the end of an integer or use </a:t>
            </a:r>
            <a:r>
              <a:rPr lang="en-US" sz="1400" b="1" dirty="0" err="1">
                <a:effectLst/>
              </a:rPr>
              <a:t>BigInt</a:t>
            </a:r>
            <a:r>
              <a:rPr lang="en-US" sz="1400" b="1" dirty="0">
                <a:effectLst/>
              </a:rPr>
              <a:t>().</a:t>
            </a:r>
          </a:p>
          <a:p>
            <a:r>
              <a:rPr lang="en-US" sz="1400" b="0" dirty="0" err="1">
                <a:effectLst/>
              </a:rPr>
              <a:t>typeof</a:t>
            </a:r>
            <a:r>
              <a:rPr lang="en-US" sz="1400" b="0" dirty="0">
                <a:effectLst/>
              </a:rPr>
              <a:t> </a:t>
            </a:r>
            <a:r>
              <a:rPr lang="en-US" sz="1400" b="0" dirty="0" err="1">
                <a:effectLst/>
              </a:rPr>
              <a:t>BigInt</a:t>
            </a:r>
            <a:r>
              <a:rPr lang="en-US" sz="1400" b="0" dirty="0">
                <a:effectLst/>
              </a:rPr>
              <a:t> is </a:t>
            </a:r>
            <a:r>
              <a:rPr lang="en-US" sz="1400" b="0" dirty="0" err="1">
                <a:effectLst/>
              </a:rPr>
              <a:t>bigint</a:t>
            </a:r>
            <a:r>
              <a:rPr lang="en-US" sz="1400" b="0" dirty="0">
                <a:effectLst/>
              </a:rPr>
              <a:t>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0539F-2B86-D00F-CDFB-13C4D6E7D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039" y="2658533"/>
            <a:ext cx="4929433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2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JavaScript Number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494494" cy="3382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effectLst/>
              </a:rPr>
              <a:t>Property 		Description</a:t>
            </a:r>
          </a:p>
          <a:p>
            <a:pPr marL="0" indent="0">
              <a:buNone/>
            </a:pPr>
            <a:r>
              <a:rPr lang="en-US" sz="1400" b="0" dirty="0">
                <a:effectLst/>
              </a:rPr>
              <a:t>MAX_VALUE 	The largest number possible in JS</a:t>
            </a:r>
          </a:p>
          <a:p>
            <a:pPr marL="0" indent="0">
              <a:buNone/>
            </a:pPr>
            <a:r>
              <a:rPr lang="en-US" sz="1400" b="0" dirty="0">
                <a:effectLst/>
              </a:rPr>
              <a:t>MIN_VALUE 	The smallest number possible in JS</a:t>
            </a:r>
          </a:p>
          <a:p>
            <a:pPr marL="0" indent="0">
              <a:buNone/>
            </a:pPr>
            <a:r>
              <a:rPr lang="en-US" sz="1400" b="0" dirty="0">
                <a:effectLst/>
              </a:rPr>
              <a:t>MAX_SAFE_INTEGER 	The maximum safe integer</a:t>
            </a:r>
          </a:p>
          <a:p>
            <a:pPr marL="0" indent="0">
              <a:buNone/>
            </a:pPr>
            <a:r>
              <a:rPr lang="en-US" sz="1400" b="0" dirty="0">
                <a:effectLst/>
              </a:rPr>
              <a:t>MIN_SAFE_INTEGER 	The minimum safe integer</a:t>
            </a:r>
          </a:p>
          <a:p>
            <a:pPr marL="0" indent="0">
              <a:buNone/>
            </a:pPr>
            <a:r>
              <a:rPr lang="en-US" sz="1400" b="0" dirty="0">
                <a:effectLst/>
              </a:rPr>
              <a:t>POSITIVE_INFINITY 	Infinity (returned on overflow)</a:t>
            </a:r>
          </a:p>
          <a:p>
            <a:pPr marL="0" indent="0">
              <a:buNone/>
            </a:pPr>
            <a:r>
              <a:rPr lang="en-US" sz="1400" b="0" dirty="0">
                <a:effectLst/>
              </a:rPr>
              <a:t>NEGATIVE_INFINITY 	Negative infinity (returned on overflow)</a:t>
            </a:r>
          </a:p>
          <a:p>
            <a:pPr marL="0" indent="0">
              <a:buNone/>
            </a:pPr>
            <a:r>
              <a:rPr lang="en-US" sz="1400" b="0" dirty="0" err="1">
                <a:effectLst/>
              </a:rPr>
              <a:t>NaN</a:t>
            </a:r>
            <a:r>
              <a:rPr lang="en-US" sz="1400" b="0" dirty="0">
                <a:effectLst/>
              </a:rPr>
              <a:t> 		A "Not-a-Number" value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DF80C-B57A-BCCA-A4BC-56323D264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057" y="2956339"/>
            <a:ext cx="5351985" cy="15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9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JavaScript Number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494494" cy="3382658"/>
          </a:xfrm>
        </p:spPr>
        <p:txBody>
          <a:bodyPr>
            <a:normAutofit/>
          </a:bodyPr>
          <a:lstStyle/>
          <a:p>
            <a:r>
              <a:rPr lang="en-US" sz="1400" b="1" dirty="0" err="1">
                <a:effectLst/>
              </a:rPr>
              <a:t>toString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- returns a number as a string</a:t>
            </a:r>
          </a:p>
          <a:p>
            <a:r>
              <a:rPr lang="en-US" sz="1400" b="1" dirty="0" err="1">
                <a:effectLst/>
              </a:rPr>
              <a:t>toFixed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- returns a number written with a number of decimals</a:t>
            </a:r>
          </a:p>
          <a:p>
            <a:r>
              <a:rPr lang="en-US" sz="1400" b="1" dirty="0" err="1">
                <a:effectLst/>
              </a:rPr>
              <a:t>toPrecision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- returns a number written with a specified length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58D7E-FDFF-A894-9FFA-6253C0C1C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333" y="2690186"/>
            <a:ext cx="4485754" cy="351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6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Converting Variables to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7086601" cy="3382658"/>
          </a:xfrm>
        </p:spPr>
        <p:txBody>
          <a:bodyPr>
            <a:normAutofit/>
          </a:bodyPr>
          <a:lstStyle/>
          <a:p>
            <a:r>
              <a:rPr lang="en-US" sz="1400" dirty="0">
                <a:effectLst/>
              </a:rPr>
              <a:t>There are 3 JavaScript methods that can be used to convert a variable to a number:</a:t>
            </a:r>
          </a:p>
          <a:p>
            <a:pPr lvl="1"/>
            <a:r>
              <a:rPr lang="en-US" sz="1400" b="1" dirty="0">
                <a:effectLst/>
              </a:rPr>
              <a:t>Number() </a:t>
            </a:r>
            <a:r>
              <a:rPr lang="en-US" sz="1400" dirty="0">
                <a:effectLst/>
              </a:rPr>
              <a:t>- returns a number converted from its argument.</a:t>
            </a:r>
          </a:p>
          <a:p>
            <a:pPr lvl="1"/>
            <a:r>
              <a:rPr lang="en-US" sz="1400" b="1" dirty="0" err="1">
                <a:effectLst/>
              </a:rPr>
              <a:t>parseFloat</a:t>
            </a:r>
            <a:r>
              <a:rPr lang="en-US" sz="1400" b="1" dirty="0">
                <a:effectLst/>
              </a:rPr>
              <a:t>() </a:t>
            </a:r>
            <a:r>
              <a:rPr lang="en-US" sz="1400" dirty="0">
                <a:effectLst/>
              </a:rPr>
              <a:t>- parses its argument and returns a floating-point number</a:t>
            </a:r>
          </a:p>
          <a:p>
            <a:pPr lvl="1"/>
            <a:r>
              <a:rPr lang="en-US" sz="1400" b="1" dirty="0" err="1">
                <a:effectLst/>
              </a:rPr>
              <a:t>parseInt</a:t>
            </a:r>
            <a:r>
              <a:rPr lang="en-US" sz="1400" b="1" dirty="0">
                <a:effectLst/>
              </a:rPr>
              <a:t>() </a:t>
            </a:r>
            <a:r>
              <a:rPr lang="en-US" sz="1400" dirty="0">
                <a:effectLst/>
              </a:rPr>
              <a:t>- parses its argument and returns a whole number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1D968-E435-AFFE-F90F-485B8439F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933" y="2629730"/>
            <a:ext cx="3254539" cy="353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0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Number Object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4992788" cy="3382658"/>
          </a:xfrm>
        </p:spPr>
        <p:txBody>
          <a:bodyPr>
            <a:normAutofit/>
          </a:bodyPr>
          <a:lstStyle/>
          <a:p>
            <a:r>
              <a:rPr lang="en-US" sz="1400" b="1" dirty="0" err="1">
                <a:effectLst/>
              </a:rPr>
              <a:t>Number.isInteger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- returns true if the argument is an integer</a:t>
            </a:r>
          </a:p>
          <a:p>
            <a:r>
              <a:rPr lang="en-US" sz="1400" b="1" dirty="0" err="1">
                <a:effectLst/>
              </a:rPr>
              <a:t>Number.isSafeInteger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- returns true if the argument is a safe integer</a:t>
            </a:r>
          </a:p>
          <a:p>
            <a:r>
              <a:rPr lang="en-US" sz="1400" b="1" dirty="0" err="1">
                <a:effectLst/>
              </a:rPr>
              <a:t>Number.parseFloat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- converts a string to a number</a:t>
            </a:r>
          </a:p>
          <a:p>
            <a:r>
              <a:rPr lang="en-US" sz="1400" b="1" dirty="0" err="1">
                <a:effectLst/>
              </a:rPr>
              <a:t>Number.parseInt</a:t>
            </a:r>
            <a:r>
              <a:rPr lang="en-US" sz="1400" b="1" dirty="0">
                <a:effectLst/>
              </a:rPr>
              <a:t>() </a:t>
            </a:r>
            <a:r>
              <a:rPr lang="en-US" sz="1400" b="0" dirty="0">
                <a:effectLst/>
              </a:rPr>
              <a:t>- converts a string to a whole number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E6FDF9-D805-FBF1-6662-2DFE8BB9A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34" y="2644527"/>
            <a:ext cx="4813546" cy="347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3177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3212</TotalTime>
  <Words>830</Words>
  <Application>Microsoft Macintosh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Grandview Display</vt:lpstr>
      <vt:lpstr>DashVTI</vt:lpstr>
      <vt:lpstr>JavaScript  Numbers - Math</vt:lpstr>
      <vt:lpstr>Numbers in JavaScript</vt:lpstr>
      <vt:lpstr>NaN – Not a Number</vt:lpstr>
      <vt:lpstr>Infinity</vt:lpstr>
      <vt:lpstr>BigInt</vt:lpstr>
      <vt:lpstr>JavaScript Number Properties</vt:lpstr>
      <vt:lpstr>JavaScript Number Functions</vt:lpstr>
      <vt:lpstr>Converting Variables to Numbers</vt:lpstr>
      <vt:lpstr>Number Object Functions</vt:lpstr>
      <vt:lpstr>JavaScript Math Object</vt:lpstr>
      <vt:lpstr>JavaScript Math Object Functions</vt:lpstr>
      <vt:lpstr>Generating Random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22</cp:revision>
  <dcterms:created xsi:type="dcterms:W3CDTF">2023-07-03T19:11:00Z</dcterms:created>
  <dcterms:modified xsi:type="dcterms:W3CDTF">2023-07-31T14:31:51Z</dcterms:modified>
</cp:coreProperties>
</file>