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65" r:id="rId2"/>
    <p:sldId id="362" r:id="rId3"/>
    <p:sldId id="369" r:id="rId4"/>
    <p:sldId id="371" r:id="rId5"/>
    <p:sldId id="372" r:id="rId6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/>
        </p14:section>
        <p14:section name="Обязательные слайды" id="{248E5CD8-1028-4246-90C7-3263F7F286D3}">
          <p14:sldIdLst>
            <p14:sldId id="365"/>
            <p14:sldId id="362"/>
            <p14:sldId id="369"/>
            <p14:sldId id="371"/>
            <p14:sldId id="372"/>
          </p14:sldIdLst>
        </p14:section>
        <p14:section name="Шаблоны слайдов" id="{24401F80-F81B-49C3-8D55-70A14F0BF8FF}">
          <p14:sldIdLst/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7A"/>
    <a:srgbClr val="F2F2F2"/>
    <a:srgbClr val="F92571"/>
    <a:srgbClr val="8226E3"/>
    <a:srgbClr val="2D1451"/>
    <a:srgbClr val="222A35"/>
    <a:srgbClr val="55D4EE"/>
    <a:srgbClr val="73F9CF"/>
    <a:srgbClr val="2D1551"/>
    <a:srgbClr val="822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5" autoAdjust="0"/>
    <p:restoredTop sz="95851"/>
  </p:normalViewPr>
  <p:slideViewPr>
    <p:cSldViewPr snapToGrid="0" showGuides="1">
      <p:cViewPr varScale="1">
        <p:scale>
          <a:sx n="82" d="100"/>
          <a:sy n="82" d="100"/>
        </p:scale>
        <p:origin x="360" y="58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0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3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1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/>
              <a:t>КОМАНДА «НАЗВАНИЕ»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Графика, Шрифт, символ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845A7BB-59D8-4972-811E-8B96E005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62" y="4232028"/>
            <a:ext cx="3107093" cy="2096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3F1C21-7DF0-415C-ADD4-7BC2BECE627F}"/>
              </a:ext>
            </a:extLst>
          </p:cNvPr>
          <p:cNvSpPr txBox="1"/>
          <p:nvPr/>
        </p:nvSpPr>
        <p:spPr>
          <a:xfrm>
            <a:off x="435751" y="1165330"/>
            <a:ext cx="59440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2F2F2"/>
                </a:solidFill>
              </a:rPr>
              <a:t>Команда</a:t>
            </a:r>
            <a:r>
              <a:rPr lang="ru-RU" sz="4300" b="1" dirty="0">
                <a:solidFill>
                  <a:srgbClr val="F2F2F2"/>
                </a:solidFill>
              </a:rPr>
              <a:t> </a:t>
            </a:r>
            <a:r>
              <a:rPr lang="en-US" sz="4300" b="1" dirty="0" err="1">
                <a:solidFill>
                  <a:srgbClr val="F2F2F2"/>
                </a:solidFill>
              </a:rPr>
              <a:t>BugData</a:t>
            </a:r>
            <a:endParaRPr lang="ru-RU" sz="4300" b="1" dirty="0">
              <a:solidFill>
                <a:srgbClr val="F2F2F2"/>
              </a:solidFill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5393E-4C5D-4B1F-83EB-8BD4A13C511B}"/>
              </a:ext>
            </a:extLst>
          </p:cNvPr>
          <p:cNvSpPr txBox="1"/>
          <p:nvPr/>
        </p:nvSpPr>
        <p:spPr>
          <a:xfrm>
            <a:off x="1998189" y="2196381"/>
            <a:ext cx="9532521" cy="105068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lIns="324000" tIns="180000" bIns="216000" rtlCol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ru-RU" dirty="0">
                <a:solidFill>
                  <a:srgbClr val="F2F2F2"/>
                </a:solidFill>
              </a:rPr>
              <a:t>Сервис выделения сущностей из поискового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запроса клиента</a:t>
            </a:r>
            <a:endParaRPr lang="en-US" dirty="0">
              <a:solidFill>
                <a:srgbClr val="F2F2F2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F2F2F2"/>
                </a:solidFill>
              </a:rPr>
              <a:t>мобильном приложении торговой сети «Пятерочка»</a:t>
            </a:r>
            <a:r>
              <a:rPr lang="en-US" dirty="0">
                <a:solidFill>
                  <a:srgbClr val="F2F2F2"/>
                </a:solidFill>
              </a:rPr>
              <a:t> 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0" name="Прямоугольник с двумя учесеченными противолежащими углами 102">
            <a:extLst>
              <a:ext uri="{FF2B5EF4-FFF2-40B4-BE49-F238E27FC236}">
                <a16:creationId xmlns:a16="http://schemas.microsoft.com/office/drawing/2014/main" id="{5526EB2D-831B-4ABE-BDC5-AC0B845B29FB}"/>
              </a:ext>
            </a:extLst>
          </p:cNvPr>
          <p:cNvSpPr/>
          <p:nvPr/>
        </p:nvSpPr>
        <p:spPr>
          <a:xfrm>
            <a:off x="536027" y="2196381"/>
            <a:ext cx="1282263" cy="1031051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EF257A"/>
                </a:solidFill>
              </a:rPr>
              <a:t>10</a:t>
            </a:r>
            <a:endParaRPr lang="ru-RU" sz="5000" b="1" dirty="0">
              <a:solidFill>
                <a:srgbClr val="EF25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445694" y="3836274"/>
            <a:ext cx="1886351" cy="236482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Анатолий </a:t>
            </a:r>
            <a:r>
              <a:rPr lang="ru-RU" b="1" dirty="0" err="1">
                <a:solidFill>
                  <a:schemeClr val="accent2"/>
                </a:solidFill>
              </a:rPr>
              <a:t>Солтус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3" name="Прямоугольник с двумя учесеченными противолежащими углами 22">
            <a:extLst>
              <a:ext uri="{FF2B5EF4-FFF2-40B4-BE49-F238E27FC236}">
                <a16:creationId xmlns:a16="http://schemas.microsoft.com/office/drawing/2014/main" id="{BA535C5E-D1B9-D307-33DC-05D16A721745}"/>
              </a:ext>
            </a:extLst>
          </p:cNvPr>
          <p:cNvSpPr/>
          <p:nvPr/>
        </p:nvSpPr>
        <p:spPr>
          <a:xfrm>
            <a:off x="9676388" y="3836274"/>
            <a:ext cx="1886351" cy="2364827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Викентий Атаманюк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445694" y="1028032"/>
            <a:ext cx="1886351" cy="239826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F720AC-7C9C-4AA3-AA52-82DBC6620DA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539497" y="1537082"/>
            <a:ext cx="1667566" cy="1639672"/>
          </a:xfr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66BCF3A-5897-4BDD-9975-9FDBD5FFC70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b="13514"/>
          <a:stretch>
            <a:fillRect/>
          </a:stretch>
        </p:blipFill>
        <p:spPr>
          <a:xfrm>
            <a:off x="9982495" y="1659045"/>
            <a:ext cx="1172981" cy="1100199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1" y="393800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dirty="0">
                <a:latin typeface="+mn-lt"/>
              </a:rPr>
              <a:t>BUGDATA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39496" y="4824247"/>
            <a:ext cx="1843581" cy="1209439"/>
          </a:xfrm>
        </p:spPr>
        <p:txBody>
          <a:bodyPr>
            <a:normAutofit/>
          </a:bodyPr>
          <a:lstStyle/>
          <a:p>
            <a:r>
              <a:rPr lang="ru-RU" dirty="0"/>
              <a:t>Капитан</a:t>
            </a:r>
          </a:p>
          <a:p>
            <a:r>
              <a:rPr lang="en-US" dirty="0"/>
              <a:t>@Guslinger35</a:t>
            </a:r>
            <a:endParaRPr lang="ru-RU" dirty="0"/>
          </a:p>
          <a:p>
            <a:r>
              <a:rPr lang="en-US" dirty="0"/>
              <a:t>9869558215</a:t>
            </a:r>
          </a:p>
          <a:p>
            <a:r>
              <a:rPr lang="en-US" dirty="0"/>
              <a:t>soltusaa@ya.ru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863CD4C-8BB4-FFBB-C30C-D14CF2EA2E6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66553" y="4824246"/>
            <a:ext cx="1630404" cy="1114097"/>
          </a:xfrm>
        </p:spPr>
        <p:txBody>
          <a:bodyPr>
            <a:normAutofit/>
          </a:bodyPr>
          <a:lstStyle/>
          <a:p>
            <a:r>
              <a:rPr lang="ru-RU" dirty="0"/>
              <a:t>Разработчик</a:t>
            </a:r>
          </a:p>
          <a:p>
            <a:r>
              <a:rPr lang="en-US" dirty="0"/>
              <a:t>@viniata</a:t>
            </a:r>
            <a:endParaRPr lang="ru-RU" dirty="0"/>
          </a:p>
          <a:p>
            <a:r>
              <a:rPr lang="ru-RU" dirty="0"/>
              <a:t>9021802741</a:t>
            </a:r>
            <a:endParaRPr lang="en-US" dirty="0"/>
          </a:p>
          <a:p>
            <a:r>
              <a:rPr lang="en-US" dirty="0"/>
              <a:t>viniata@ya.ru</a:t>
            </a:r>
            <a:endParaRPr lang="ru-RU" dirty="0"/>
          </a:p>
          <a:p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C496D48-CDD2-44EE-9B7E-6D5DD11C6C0C}"/>
              </a:ext>
            </a:extLst>
          </p:cNvPr>
          <p:cNvSpPr/>
          <p:nvPr/>
        </p:nvSpPr>
        <p:spPr>
          <a:xfrm>
            <a:off x="994037" y="1188051"/>
            <a:ext cx="1296000" cy="1296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2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487508D3-7DA1-40C4-BBD3-A4778A219F77}"/>
              </a:ext>
            </a:extLst>
          </p:cNvPr>
          <p:cNvSpPr/>
          <p:nvPr/>
        </p:nvSpPr>
        <p:spPr>
          <a:xfrm>
            <a:off x="2984938" y="1028032"/>
            <a:ext cx="4120052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2C12A552-F92C-41E4-B548-105386732F25}"/>
              </a:ext>
            </a:extLst>
          </p:cNvPr>
          <p:cNvSpPr txBox="1">
            <a:spLocks/>
          </p:cNvSpPr>
          <p:nvPr/>
        </p:nvSpPr>
        <p:spPr>
          <a:xfrm>
            <a:off x="3344895" y="1599229"/>
            <a:ext cx="2950800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Город: </a:t>
            </a:r>
            <a:r>
              <a:rPr lang="ru-RU" b="1" dirty="0"/>
              <a:t>Тольятти</a:t>
            </a:r>
          </a:p>
          <a:p>
            <a:r>
              <a:rPr lang="ru-RU" dirty="0"/>
              <a:t>Участников: </a:t>
            </a:r>
            <a:r>
              <a:rPr lang="ru-RU" b="1" dirty="0"/>
              <a:t>2 человека</a:t>
            </a:r>
          </a:p>
          <a:p>
            <a:r>
              <a:rPr lang="ru-RU" dirty="0"/>
              <a:t>Капитан: </a:t>
            </a:r>
            <a:r>
              <a:rPr lang="ru-RU" b="1" dirty="0"/>
              <a:t>Анатолий </a:t>
            </a:r>
            <a:r>
              <a:rPr lang="ru-RU" b="1" dirty="0" err="1"/>
              <a:t>Солтус</a:t>
            </a:r>
            <a:endParaRPr lang="ru-RU" b="1" dirty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CED8AC4C-4D7D-4AE1-95D8-8FFE09D22304}"/>
              </a:ext>
            </a:extLst>
          </p:cNvPr>
          <p:cNvSpPr txBox="1">
            <a:spLocks/>
          </p:cNvSpPr>
          <p:nvPr/>
        </p:nvSpPr>
        <p:spPr>
          <a:xfrm>
            <a:off x="4272453" y="1183147"/>
            <a:ext cx="1804971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51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009B6F94-9B2E-44F7-8CA1-F834CF8A4729}"/>
              </a:ext>
            </a:extLst>
          </p:cNvPr>
          <p:cNvSpPr/>
          <p:nvPr/>
        </p:nvSpPr>
        <p:spPr>
          <a:xfrm>
            <a:off x="450921" y="3010068"/>
            <a:ext cx="6654069" cy="319103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3" name="Текст 8">
            <a:extLst>
              <a:ext uri="{FF2B5EF4-FFF2-40B4-BE49-F238E27FC236}">
                <a16:creationId xmlns:a16="http://schemas.microsoft.com/office/drawing/2014/main" id="{4B279B9E-9C07-4D87-85D6-139C90F333A9}"/>
              </a:ext>
            </a:extLst>
          </p:cNvPr>
          <p:cNvSpPr txBox="1">
            <a:spLocks/>
          </p:cNvSpPr>
          <p:nvPr/>
        </p:nvSpPr>
        <p:spPr>
          <a:xfrm>
            <a:off x="475000" y="3254033"/>
            <a:ext cx="1210342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Задача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66CBDC-7D26-47A6-BE88-B7F73B763522}"/>
              </a:ext>
            </a:extLst>
          </p:cNvPr>
          <p:cNvSpPr txBox="1"/>
          <p:nvPr/>
        </p:nvSpPr>
        <p:spPr>
          <a:xfrm>
            <a:off x="643162" y="3543501"/>
            <a:ext cx="6293666" cy="58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Эскалация языка обработки набора данных </a:t>
            </a:r>
            <a:r>
              <a:rPr lang="ru-RU" sz="1400" dirty="0" err="1">
                <a:solidFill>
                  <a:srgbClr val="F2F2F2"/>
                </a:solidFill>
              </a:rPr>
              <a:t>предобученной</a:t>
            </a:r>
            <a:r>
              <a:rPr lang="ru-RU" sz="1400" dirty="0">
                <a:solidFill>
                  <a:srgbClr val="F2F2F2"/>
                </a:solidFill>
              </a:rPr>
              <a:t> модели от Python в PHP</a:t>
            </a:r>
          </a:p>
        </p:txBody>
      </p:sp>
      <p:sp>
        <p:nvSpPr>
          <p:cNvPr id="55" name="Текст 8">
            <a:extLst>
              <a:ext uri="{FF2B5EF4-FFF2-40B4-BE49-F238E27FC236}">
                <a16:creationId xmlns:a16="http://schemas.microsoft.com/office/drawing/2014/main" id="{7BE46848-4F6E-4C1D-83CD-C1FAAB4F0E2A}"/>
              </a:ext>
            </a:extLst>
          </p:cNvPr>
          <p:cNvSpPr txBox="1">
            <a:spLocks/>
          </p:cNvSpPr>
          <p:nvPr/>
        </p:nvSpPr>
        <p:spPr>
          <a:xfrm>
            <a:off x="564650" y="4356015"/>
            <a:ext cx="1210342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Решение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C772C-D432-451B-A39D-57BE23948C15}"/>
              </a:ext>
            </a:extLst>
          </p:cNvPr>
          <p:cNvSpPr txBox="1"/>
          <p:nvPr/>
        </p:nvSpPr>
        <p:spPr>
          <a:xfrm>
            <a:off x="643162" y="4637412"/>
            <a:ext cx="6293666" cy="135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В качестве библиотеки для обработки естественного языка использовали </a:t>
            </a:r>
            <a:r>
              <a:rPr lang="en-US" sz="1400" dirty="0" err="1">
                <a:solidFill>
                  <a:srgbClr val="F2F2F2"/>
                </a:solidFill>
              </a:rPr>
              <a:t>SpaCy</a:t>
            </a:r>
            <a:r>
              <a:rPr lang="ru-RU" sz="1400" dirty="0">
                <a:solidFill>
                  <a:srgbClr val="F2F2F2"/>
                </a:solidFill>
              </a:rPr>
              <a:t>.</a:t>
            </a:r>
            <a:r>
              <a:rPr lang="en-US" sz="1400" dirty="0">
                <a:solidFill>
                  <a:srgbClr val="F2F2F2"/>
                </a:solidFill>
              </a:rPr>
              <a:t> </a:t>
            </a:r>
            <a:r>
              <a:rPr lang="ru-RU" sz="1400" dirty="0">
                <a:solidFill>
                  <a:srgbClr val="F2F2F2"/>
                </a:solidFill>
              </a:rPr>
              <a:t>так как:</a:t>
            </a: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– поддерживает более 20 языков, в частности русский</a:t>
            </a:r>
            <a:r>
              <a:rPr lang="en-US" sz="1400" dirty="0">
                <a:solidFill>
                  <a:srgbClr val="F2F2F2"/>
                </a:solidFill>
              </a:rPr>
              <a:t>;</a:t>
            </a:r>
            <a:endParaRPr lang="ru-RU" sz="1400" dirty="0">
              <a:solidFill>
                <a:srgbClr val="F2F2F2"/>
              </a:solidFill>
            </a:endParaRP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–  показывает хорошие результаты по быстродействию</a:t>
            </a:r>
            <a:r>
              <a:rPr lang="en-US" sz="1400" dirty="0">
                <a:solidFill>
                  <a:srgbClr val="F2F2F2"/>
                </a:solidFill>
              </a:rPr>
              <a:t>;</a:t>
            </a: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–</a:t>
            </a:r>
            <a:r>
              <a:rPr lang="en-US" sz="1400" dirty="0">
                <a:solidFill>
                  <a:srgbClr val="F2F2F2"/>
                </a:solidFill>
              </a:rPr>
              <a:t> </a:t>
            </a:r>
            <a:r>
              <a:rPr lang="ru-RU" sz="1400" dirty="0">
                <a:solidFill>
                  <a:srgbClr val="F2F2F2"/>
                </a:solidFill>
              </a:rPr>
              <a:t>поддерживает большое количество вариантов моделей</a:t>
            </a:r>
            <a:r>
              <a:rPr lang="en-US" sz="1400" dirty="0">
                <a:solidFill>
                  <a:srgbClr val="F2F2F2"/>
                </a:solidFill>
              </a:rPr>
              <a:t>.</a:t>
            </a:r>
            <a:endParaRPr lang="ru-RU" sz="1400" dirty="0">
              <a:solidFill>
                <a:srgbClr val="F2F2F2"/>
              </a:solidFill>
            </a:endParaRPr>
          </a:p>
        </p:txBody>
      </p:sp>
      <p:sp>
        <p:nvSpPr>
          <p:cNvPr id="57" name="Прямоугольник с одним усеченным углом 13">
            <a:extLst>
              <a:ext uri="{FF2B5EF4-FFF2-40B4-BE49-F238E27FC236}">
                <a16:creationId xmlns:a16="http://schemas.microsoft.com/office/drawing/2014/main" id="{83F56D76-BCA7-4709-ABD9-54FF863785CB}"/>
              </a:ext>
            </a:extLst>
          </p:cNvPr>
          <p:cNvSpPr/>
          <p:nvPr/>
        </p:nvSpPr>
        <p:spPr>
          <a:xfrm>
            <a:off x="9676388" y="1010015"/>
            <a:ext cx="1886351" cy="239826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1" y="393800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dirty="0">
                <a:latin typeface="+mn-lt"/>
              </a:rPr>
              <a:t>BUGDATA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26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56A33A0A-2A4E-4CB4-90F1-EE26CDD21E2C}"/>
              </a:ext>
            </a:extLst>
          </p:cNvPr>
          <p:cNvSpPr/>
          <p:nvPr/>
        </p:nvSpPr>
        <p:spPr>
          <a:xfrm>
            <a:off x="469681" y="1025779"/>
            <a:ext cx="11081189" cy="1189745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D6E8A493-411B-4C20-A05E-D1C976BDDEF5}"/>
              </a:ext>
            </a:extLst>
          </p:cNvPr>
          <p:cNvSpPr txBox="1">
            <a:spLocks/>
          </p:cNvSpPr>
          <p:nvPr/>
        </p:nvSpPr>
        <p:spPr>
          <a:xfrm>
            <a:off x="641130" y="1189774"/>
            <a:ext cx="3051930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9E0726-FB2C-48AC-9CB8-BE9BB0A3498C}"/>
              </a:ext>
            </a:extLst>
          </p:cNvPr>
          <p:cNvSpPr txBox="1"/>
          <p:nvPr/>
        </p:nvSpPr>
        <p:spPr>
          <a:xfrm>
            <a:off x="641130" y="1483316"/>
            <a:ext cx="8818179" cy="58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Наша команда – это два друга, оба программисты. Участие в конкурсах или </a:t>
            </a:r>
            <a:r>
              <a:rPr lang="ru-RU" sz="1400" dirty="0" err="1">
                <a:solidFill>
                  <a:srgbClr val="F2F2F2"/>
                </a:solidFill>
              </a:rPr>
              <a:t>хакатонах</a:t>
            </a:r>
            <a:r>
              <a:rPr lang="ru-RU" sz="1400" dirty="0">
                <a:solidFill>
                  <a:srgbClr val="F2F2F2"/>
                </a:solidFill>
              </a:rPr>
              <a:t> скорее хобби, а здесь очень грамотно поставлена административная часть </a:t>
            </a:r>
          </a:p>
        </p:txBody>
      </p:sp>
      <p:sp>
        <p:nvSpPr>
          <p:cNvPr id="38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501BABAA-FBA1-45F3-912F-8E82B1C4A39E}"/>
              </a:ext>
            </a:extLst>
          </p:cNvPr>
          <p:cNvSpPr/>
          <p:nvPr/>
        </p:nvSpPr>
        <p:spPr>
          <a:xfrm>
            <a:off x="469680" y="2438457"/>
            <a:ext cx="11081189" cy="1327983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8459C598-2429-42BC-86C3-B1E27D8BCBA9}"/>
              </a:ext>
            </a:extLst>
          </p:cNvPr>
          <p:cNvSpPr txBox="1">
            <a:spLocks/>
          </p:cNvSpPr>
          <p:nvPr/>
        </p:nvSpPr>
        <p:spPr>
          <a:xfrm>
            <a:off x="694576" y="2557042"/>
            <a:ext cx="10802848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</a:t>
            </a:r>
            <a:r>
              <a:rPr lang="ru-RU" b="1" dirty="0" err="1">
                <a:solidFill>
                  <a:schemeClr val="accent2"/>
                </a:solidFill>
              </a:rPr>
              <a:t>хакатоне</a:t>
            </a:r>
            <a:r>
              <a:rPr lang="ru-RU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0366A1-3F27-4486-B2CB-D8CE34EB0249}"/>
              </a:ext>
            </a:extLst>
          </p:cNvPr>
          <p:cNvSpPr txBox="1"/>
          <p:nvPr/>
        </p:nvSpPr>
        <p:spPr>
          <a:xfrm>
            <a:off x="694576" y="2845486"/>
            <a:ext cx="10583908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Задача по  определению сущностей больше всего пересекается с профессиональной деятельностью каждого члена команды, нам было интересно исследовать эту тему и попробовать различные подходы для возможного применения в будущем</a:t>
            </a:r>
          </a:p>
        </p:txBody>
      </p:sp>
      <p:sp>
        <p:nvSpPr>
          <p:cNvPr id="48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B9CDFF55-123B-49BF-B318-53B8CA7AFC9F}"/>
              </a:ext>
            </a:extLst>
          </p:cNvPr>
          <p:cNvSpPr/>
          <p:nvPr/>
        </p:nvSpPr>
        <p:spPr>
          <a:xfrm>
            <a:off x="469681" y="3997836"/>
            <a:ext cx="11081190" cy="105174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29EFCC34-046F-4069-94E4-47C47DA0DD4F}"/>
              </a:ext>
            </a:extLst>
          </p:cNvPr>
          <p:cNvSpPr txBox="1">
            <a:spLocks/>
          </p:cNvSpPr>
          <p:nvPr/>
        </p:nvSpPr>
        <p:spPr>
          <a:xfrm>
            <a:off x="694576" y="4126782"/>
            <a:ext cx="10583908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вы столкнулись и как их преодолели?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AA9742-D174-421C-B3D1-5B0983DC2DDA}"/>
              </a:ext>
            </a:extLst>
          </p:cNvPr>
          <p:cNvSpPr txBox="1"/>
          <p:nvPr/>
        </p:nvSpPr>
        <p:spPr>
          <a:xfrm>
            <a:off x="694576" y="4376061"/>
            <a:ext cx="9831883" cy="58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Основная сложность – это требования к производительности и быстродействию конечного сервиса. Так же вызовом была работа с противоречивым набором данных</a:t>
            </a:r>
          </a:p>
        </p:txBody>
      </p:sp>
      <p:sp>
        <p:nvSpPr>
          <p:cNvPr id="52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94DCD574-B3CA-4E17-A9B9-5DB6F40B462F}"/>
              </a:ext>
            </a:extLst>
          </p:cNvPr>
          <p:cNvSpPr/>
          <p:nvPr/>
        </p:nvSpPr>
        <p:spPr>
          <a:xfrm>
            <a:off x="469681" y="5280981"/>
            <a:ext cx="10355974" cy="888591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3BF5651D-3972-4161-869D-DBDD431B1A89}"/>
              </a:ext>
            </a:extLst>
          </p:cNvPr>
          <p:cNvSpPr txBox="1">
            <a:spLocks/>
          </p:cNvSpPr>
          <p:nvPr/>
        </p:nvSpPr>
        <p:spPr>
          <a:xfrm>
            <a:off x="694576" y="5422507"/>
            <a:ext cx="7251246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или развивать ваше решение: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92E1A-59B7-44AB-A9CE-CD44133EA5B6}"/>
              </a:ext>
            </a:extLst>
          </p:cNvPr>
          <p:cNvSpPr txBox="1"/>
          <p:nvPr/>
        </p:nvSpPr>
        <p:spPr>
          <a:xfrm>
            <a:off x="694576" y="5708881"/>
            <a:ext cx="11027742" cy="3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400" dirty="0">
                <a:solidFill>
                  <a:srgbClr val="F2F2F2"/>
                </a:solidFill>
              </a:rPr>
              <a:t>Внедрение  личные проекты и проекты на основной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91160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1" y="393800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СХЕМА ПРИЛОЖЕНИЯ</a:t>
            </a:r>
          </a:p>
        </p:txBody>
      </p:sp>
      <p:sp>
        <p:nvSpPr>
          <p:cNvPr id="16" name="Прямоугольник с одним усеченным углом 6">
            <a:extLst>
              <a:ext uri="{FF2B5EF4-FFF2-40B4-BE49-F238E27FC236}">
                <a16:creationId xmlns:a16="http://schemas.microsoft.com/office/drawing/2014/main" id="{B49918E1-17C8-4665-A67D-A41E9D54B37D}"/>
              </a:ext>
            </a:extLst>
          </p:cNvPr>
          <p:cNvSpPr/>
          <p:nvPr/>
        </p:nvSpPr>
        <p:spPr>
          <a:xfrm>
            <a:off x="2866858" y="2310915"/>
            <a:ext cx="2392714" cy="3781539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A7EAC-FEDE-4158-9C20-B5A4AEB16D74}"/>
              </a:ext>
            </a:extLst>
          </p:cNvPr>
          <p:cNvSpPr txBox="1"/>
          <p:nvPr/>
        </p:nvSpPr>
        <p:spPr>
          <a:xfrm>
            <a:off x="3019748" y="2571194"/>
            <a:ext cx="1764247" cy="43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РНР-сервис</a:t>
            </a:r>
            <a:r>
              <a:rPr lang="ru-RU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3FB81-D40B-4C7C-8805-575B98598512}"/>
              </a:ext>
            </a:extLst>
          </p:cNvPr>
          <p:cNvSpPr txBox="1"/>
          <p:nvPr/>
        </p:nvSpPr>
        <p:spPr>
          <a:xfrm>
            <a:off x="3040878" y="3010722"/>
            <a:ext cx="1743117" cy="62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2F2F2"/>
                </a:solidFill>
              </a:rPr>
              <a:t>обработка </a:t>
            </a:r>
            <a:br>
              <a:rPr lang="ru-RU" sz="1400" dirty="0">
                <a:solidFill>
                  <a:srgbClr val="F2F2F2"/>
                </a:solidFill>
              </a:rPr>
            </a:br>
            <a:r>
              <a:rPr lang="ru-RU" sz="1400" dirty="0">
                <a:solidFill>
                  <a:srgbClr val="F2F2F2"/>
                </a:solidFill>
              </a:rPr>
              <a:t>веб-запросов</a:t>
            </a:r>
            <a:endParaRPr lang="ru-RU" sz="14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D179B22-CD43-4B3C-996A-CC4925B8F0EB}"/>
              </a:ext>
            </a:extLst>
          </p:cNvPr>
          <p:cNvGrpSpPr/>
          <p:nvPr/>
        </p:nvGrpSpPr>
        <p:grpSpPr>
          <a:xfrm>
            <a:off x="7875038" y="2496057"/>
            <a:ext cx="2392714" cy="1570903"/>
            <a:chOff x="6567355" y="1672957"/>
            <a:chExt cx="2392714" cy="1852239"/>
          </a:xfrm>
        </p:grpSpPr>
        <p:sp>
          <p:nvSpPr>
            <p:cNvPr id="21" name="Прямоугольник с одним усеченным углом 6">
              <a:extLst>
                <a:ext uri="{FF2B5EF4-FFF2-40B4-BE49-F238E27FC236}">
                  <a16:creationId xmlns:a16="http://schemas.microsoft.com/office/drawing/2014/main" id="{C4D303E8-BF83-4019-A272-5382E532B2D6}"/>
                </a:ext>
              </a:extLst>
            </p:cNvPr>
            <p:cNvSpPr/>
            <p:nvPr/>
          </p:nvSpPr>
          <p:spPr>
            <a:xfrm>
              <a:off x="6567355" y="1672957"/>
              <a:ext cx="2392714" cy="1852239"/>
            </a:xfrm>
            <a:prstGeom prst="snip1Rect">
              <a:avLst/>
            </a:prstGeom>
            <a:solidFill>
              <a:schemeClr val="bg1">
                <a:alpha val="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AD9204-E15E-4472-BC89-15187827FC35}"/>
                </a:ext>
              </a:extLst>
            </p:cNvPr>
            <p:cNvSpPr txBox="1"/>
            <p:nvPr/>
          </p:nvSpPr>
          <p:spPr>
            <a:xfrm>
              <a:off x="6720245" y="1891665"/>
              <a:ext cx="223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2F2F2"/>
                  </a:solidFill>
                </a:rPr>
                <a:t>Python-</a:t>
              </a:r>
              <a:r>
                <a:rPr lang="ru-RU" dirty="0">
                  <a:solidFill>
                    <a:srgbClr val="F2F2F2"/>
                  </a:solidFill>
                </a:rPr>
                <a:t>скрипт</a:t>
              </a:r>
              <a:r>
                <a:rPr lang="ru-RU" dirty="0"/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4A2375-605E-494F-A189-555E44595FE2}"/>
                </a:ext>
              </a:extLst>
            </p:cNvPr>
            <p:cNvSpPr txBox="1"/>
            <p:nvPr/>
          </p:nvSpPr>
          <p:spPr>
            <a:xfrm>
              <a:off x="6740705" y="2260997"/>
              <a:ext cx="1743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2F2F2"/>
                  </a:solidFill>
                </a:rPr>
                <a:t>работа с нейросетью</a:t>
              </a:r>
              <a:endParaRPr lang="ru-RU" sz="1400" dirty="0"/>
            </a:p>
          </p:txBody>
        </p: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633EFD2-6AAB-4A9A-BAE7-4A9E23EFCB76}"/>
              </a:ext>
            </a:extLst>
          </p:cNvPr>
          <p:cNvCxnSpPr>
            <a:cxnSpLocks/>
          </p:cNvCxnSpPr>
          <p:nvPr/>
        </p:nvCxnSpPr>
        <p:spPr>
          <a:xfrm>
            <a:off x="5259572" y="3160567"/>
            <a:ext cx="2615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87ECB7-39A7-4571-9061-23258C060D3E}"/>
              </a:ext>
            </a:extLst>
          </p:cNvPr>
          <p:cNvSpPr txBox="1"/>
          <p:nvPr/>
        </p:nvSpPr>
        <p:spPr>
          <a:xfrm>
            <a:off x="5656344" y="2052571"/>
            <a:ext cx="1621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2F2F2"/>
                </a:solidFill>
              </a:rPr>
              <a:t>Запрос, приведенный к нормальному виду</a:t>
            </a:r>
            <a:endParaRPr lang="ru-RU" sz="1400" dirty="0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65C51618-69E5-43B6-8FC6-85856467B855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5259572" y="3281509"/>
            <a:ext cx="5008180" cy="1570903"/>
          </a:xfrm>
          <a:prstGeom prst="bentConnector3">
            <a:avLst>
              <a:gd name="adj1" fmla="val -1496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7D7C8F5-CA80-4F1A-912F-0362CA073E72}"/>
              </a:ext>
            </a:extLst>
          </p:cNvPr>
          <p:cNvCxnSpPr>
            <a:cxnSpLocks/>
          </p:cNvCxnSpPr>
          <p:nvPr/>
        </p:nvCxnSpPr>
        <p:spPr>
          <a:xfrm>
            <a:off x="5259572" y="5652130"/>
            <a:ext cx="6468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9B9E77-51BA-407B-8D2B-4AC987B47A6B}"/>
              </a:ext>
            </a:extLst>
          </p:cNvPr>
          <p:cNvSpPr txBox="1"/>
          <p:nvPr/>
        </p:nvSpPr>
        <p:spPr>
          <a:xfrm>
            <a:off x="6911788" y="4483589"/>
            <a:ext cx="258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2F2F2"/>
                </a:solidFill>
              </a:rPr>
              <a:t>Ответ нейросети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D2ACF-9C4F-4AA3-8F7D-EB06B8980980}"/>
              </a:ext>
            </a:extLst>
          </p:cNvPr>
          <p:cNvSpPr txBox="1"/>
          <p:nvPr/>
        </p:nvSpPr>
        <p:spPr>
          <a:xfrm>
            <a:off x="9277073" y="5210271"/>
            <a:ext cx="2646610" cy="31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2F2F2"/>
                </a:solidFill>
              </a:rPr>
              <a:t>Ответ в нужном формате</a:t>
            </a:r>
            <a:endParaRPr lang="ru-RU" sz="14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C89DEDA-CDC6-46CE-B4C3-54E43466B847}"/>
              </a:ext>
            </a:extLst>
          </p:cNvPr>
          <p:cNvCxnSpPr>
            <a:cxnSpLocks/>
          </p:cNvCxnSpPr>
          <p:nvPr/>
        </p:nvCxnSpPr>
        <p:spPr>
          <a:xfrm>
            <a:off x="639443" y="4201684"/>
            <a:ext cx="222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A49347-3CD8-4772-ADED-60CE170F5F55}"/>
              </a:ext>
            </a:extLst>
          </p:cNvPr>
          <p:cNvSpPr txBox="1"/>
          <p:nvPr/>
        </p:nvSpPr>
        <p:spPr>
          <a:xfrm>
            <a:off x="588429" y="3543740"/>
            <a:ext cx="188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2F2F2"/>
                </a:solidFill>
              </a:rPr>
              <a:t>Запрос пользователя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868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1" y="393800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dirty="0">
                <a:latin typeface="+mn-lt"/>
              </a:rPr>
              <a:t>BUGDATA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0868E-34F5-4933-8084-48939444AEE7}"/>
              </a:ext>
            </a:extLst>
          </p:cNvPr>
          <p:cNvSpPr txBox="1"/>
          <p:nvPr/>
        </p:nvSpPr>
        <p:spPr>
          <a:xfrm>
            <a:off x="2581792" y="2936557"/>
            <a:ext cx="74206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2F2F2"/>
                </a:solidFill>
              </a:rPr>
              <a:t>СПАСИБО </a:t>
            </a:r>
            <a:r>
              <a:rPr lang="ru-RU" sz="4000" b="1" dirty="0">
                <a:solidFill>
                  <a:srgbClr val="EF257A"/>
                </a:solidFill>
              </a:rPr>
              <a:t>ЗА</a:t>
            </a:r>
            <a:r>
              <a:rPr lang="ru-RU" sz="4000" b="1" dirty="0">
                <a:solidFill>
                  <a:srgbClr val="F2F2F2"/>
                </a:solidFill>
              </a:rPr>
              <a:t> ВНИМАНИЕ</a:t>
            </a:r>
            <a:endParaRPr lang="ru-RU" sz="4300" b="1" dirty="0">
              <a:solidFill>
                <a:srgbClr val="F2F2F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70036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271</Words>
  <Application>Microsoft Office PowerPoint</Application>
  <PresentationFormat>Широкоэкранный</PresentationFormat>
  <Paragraphs>54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Wingdings</vt:lpstr>
      <vt:lpstr>Для Академия инноваторов 16_9</vt:lpstr>
      <vt:lpstr>Презентация PowerPoint</vt:lpstr>
      <vt:lpstr>КОМАНДА «BUGDATA»</vt:lpstr>
      <vt:lpstr>КОМАНДА «BUGDATA»</vt:lpstr>
      <vt:lpstr>СХЕМА ПРИЛОЖЕНИЯ</vt:lpstr>
      <vt:lpstr>КОМАНДА «BUGDATA»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VA</cp:lastModifiedBy>
  <cp:revision>99</cp:revision>
  <dcterms:created xsi:type="dcterms:W3CDTF">2023-05-15T07:36:23Z</dcterms:created>
  <dcterms:modified xsi:type="dcterms:W3CDTF">2025-10-02T00:42:13Z</dcterms:modified>
</cp:coreProperties>
</file>