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AFD190C-2A5E-4582-AECB-781B7DF13BE3}">
  <a:tblStyle styleId="{9AFD190C-2A5E-4582-AECB-781B7DF13BE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iki/%D0%98%D0%BD%D1%82%D0%B5%D1%80%D1%84%D0%B5%D0%B9%D1%81_(%D0%BF%D1%80%D0%BE%D0%B3%D1%80%D0%B0%D0%BC%D0%BC%D0%B8%D1%80%D0%BE%D0%B2%D0%B0%D0%BD%D0%B8%D0%B5)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Только справочно!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Только справочно!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JUnitParams - на альтернатива!!! Это ещё один tool. Просто скажите, что можно ещё добавить использование JUnitParams</a:t>
            </a:r>
            <a:br>
              <a:rPr lang="ru"/>
            </a:br>
            <a:r>
              <a:rPr lang="ru"/>
              <a:t>#ИСПРАВЛЕНО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Корректно перевести не “макирует”, а скорее “имитирует”.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Фактический недочёт - mock это и есть реализация интерфейса - “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Mock-объект представляет собой конкретную фиктивную реализацию </a:t>
            </a:r>
            <a:r>
              <a:rPr lang="ru" sz="1050">
                <a:solidFill>
                  <a:srgbClr val="0B0080"/>
                </a:solidFill>
                <a:hlinkClick r:id="rId2"/>
              </a:rPr>
              <a:t>интерфейса</a:t>
            </a:r>
            <a:r>
              <a:rPr lang="ru"/>
              <a:t>”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#ИСПРАВЛЕНО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Я вас буду ругать за такие тесты - а где информация, что именно упало в методе assertEquals??? Output теста должен быть информативным - это тоже один из важных принципов TDD.  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#ИСПРАВЛЕНО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ользовательский макет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0"/>
            <a:ext cx="35127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011825" y="364950"/>
            <a:ext cx="4850400" cy="4259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ользовательский макет 4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5400000">
            <a:off x="714197" y="47725"/>
            <a:ext cx="857400" cy="762000"/>
          </a:xfrm>
          <a:prstGeom prst="triangle">
            <a:avLst>
              <a:gd fmla="val 50000" name="adj"/>
            </a:avLst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flipH="1" rot="-5400000">
            <a:off x="928671" y="-166420"/>
            <a:ext cx="428700" cy="762000"/>
          </a:xfrm>
          <a:prstGeom prst="rtTriangle">
            <a:avLst/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ользовательский макет 3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ользовательский макет 8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flipH="1" rot="10800000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ользовательский макет 2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Shape 95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Shape 96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ользовательский макет 9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 flipH="1" rot="10800000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ользовательский макет 1"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-14" y="0"/>
            <a:ext cx="647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 rot="10800000">
            <a:off x="3991186" y="-69"/>
            <a:ext cx="1741500" cy="1741500"/>
          </a:xfrm>
          <a:prstGeom prst="flowChartDelay">
            <a:avLst/>
          </a:prstGeom>
          <a:solidFill>
            <a:srgbClr val="434343">
              <a:alpha val="454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rot="10800000">
            <a:off x="4435464" y="-69"/>
            <a:ext cx="1741500" cy="1741500"/>
          </a:xfrm>
          <a:prstGeom prst="flowChartDelay">
            <a:avLst/>
          </a:prstGeom>
          <a:solidFill>
            <a:srgbClr val="666666">
              <a:alpha val="278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10800000">
            <a:off x="4863675" y="-69"/>
            <a:ext cx="1741500" cy="17415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6551674" y="0"/>
            <a:ext cx="2592300" cy="174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ользовательский макет 6"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0" y="689175"/>
            <a:ext cx="905100" cy="756000"/>
          </a:xfrm>
          <a:prstGeom prst="rect">
            <a:avLst/>
          </a:prstGeom>
          <a:solidFill>
            <a:srgbClr val="D434B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1445325"/>
            <a:ext cx="905100" cy="756000"/>
          </a:xfrm>
          <a:prstGeom prst="rect">
            <a:avLst/>
          </a:prstGeom>
          <a:solidFill>
            <a:srgbClr val="C6EFD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1424675" y="689175"/>
            <a:ext cx="3658500" cy="15774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424675" y="2453700"/>
            <a:ext cx="5838600" cy="19398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buSzPct val="100000"/>
              <a:defRPr sz="1800">
                <a:solidFill>
                  <a:srgbClr val="757575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757575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ользовательский макет 5"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831619" y="615325"/>
            <a:ext cx="59487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Shape 127"/>
          <p:cNvSpPr txBox="1"/>
          <p:nvPr>
            <p:ph type="title"/>
          </p:nvPr>
        </p:nvSpPr>
        <p:spPr>
          <a:xfrm>
            <a:off x="832600" y="844000"/>
            <a:ext cx="5810400" cy="1550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32600" y="2623080"/>
            <a:ext cx="5810400" cy="17388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ользовательский макет 7"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2" name="Shape 132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Shape 133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ользовательский макет 10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14" y="0"/>
            <a:ext cx="647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rot="10800000">
            <a:off x="3991186" y="-69"/>
            <a:ext cx="1741500" cy="1741500"/>
          </a:xfrm>
          <a:prstGeom prst="flowChartDelay">
            <a:avLst/>
          </a:prstGeom>
          <a:solidFill>
            <a:srgbClr val="434343">
              <a:alpha val="454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 rot="10800000">
            <a:off x="4435464" y="-69"/>
            <a:ext cx="1741500" cy="1741500"/>
          </a:xfrm>
          <a:prstGeom prst="flowChartDelay">
            <a:avLst/>
          </a:prstGeom>
          <a:solidFill>
            <a:srgbClr val="666666">
              <a:alpha val="278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rot="10800000">
            <a:off x="4863675" y="-69"/>
            <a:ext cx="1741500" cy="17415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551674" y="0"/>
            <a:ext cx="2592300" cy="174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hyperlink" Target="http://site.mockito.or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Strelts0v/tdd-conferenc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hyperlink" Target="http://juni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460950" y="1348250"/>
            <a:ext cx="8222100" cy="149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4200"/>
              <a:t>Т</a:t>
            </a:r>
            <a:r>
              <a:rPr lang="ru" sz="4200"/>
              <a:t>естирование в разработке</a:t>
            </a:r>
          </a:p>
          <a:p>
            <a:pPr lvl="0">
              <a:spcBef>
                <a:spcPts val="0"/>
              </a:spcBef>
              <a:buNone/>
            </a:pPr>
            <a:r>
              <a:rPr lang="ru" sz="3000"/>
              <a:t>на примере небольших приложений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947175" y="3906700"/>
            <a:ext cx="32490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00"/>
                </a:solidFill>
              </a:rPr>
              <a:t>Подготовил</a:t>
            </a:r>
            <a:r>
              <a:rPr lang="ru">
                <a:solidFill>
                  <a:srgbClr val="FFFFFF"/>
                </a:solidFill>
              </a:rPr>
              <a:t>: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Студент гр. 550504 Стрельцов Г.Ю.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00"/>
                </a:solidFill>
              </a:rPr>
              <a:t>Р</a:t>
            </a:r>
            <a:r>
              <a:rPr lang="ru">
                <a:solidFill>
                  <a:srgbClr val="FFFF00"/>
                </a:solidFill>
              </a:rPr>
              <a:t>уководитель</a:t>
            </a:r>
            <a:r>
              <a:rPr lang="ru">
                <a:solidFill>
                  <a:srgbClr val="FFFFFF"/>
                </a:solidFill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Старший преподаватель Искра Н.А.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Shape 215"/>
          <p:cNvGraphicFramePr/>
          <p:nvPr/>
        </p:nvGraphicFramePr>
        <p:xfrm>
          <a:off x="204950" y="83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{9AFD190C-2A5E-4582-AECB-781B7DF13BE3}</a:tableStyleId>
              </a:tblPr>
              <a:tblGrid>
                <a:gridCol w="4245875"/>
                <a:gridCol w="4299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Аннотация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Описание</a:t>
                      </a:r>
                    </a:p>
                  </a:txBody>
                  <a:tcPr marT="91425" marB="91425" marR="91425" marL="91425"/>
                </a:tc>
              </a:tr>
              <a:tr h="363025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@Test</a:t>
                      </a:r>
                    </a:p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public void method()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Аннотация </a:t>
                      </a: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@Test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определяет что метод method() является тестовым.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@Before</a:t>
                      </a:r>
                    </a:p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public void method()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Аннотация </a:t>
                      </a: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@Before указывает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на то, что метод будет выполняться перед каждым тестируемым методом @Test.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@After</a:t>
                      </a:r>
                    </a:p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public void method()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Аннотация </a:t>
                      </a: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@After указывает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на то, что метод будет 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выполняться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после каждого тестируемого метода @Test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@BeforeClass</a:t>
                      </a:r>
                    </a:p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public static void method()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Аннотация </a:t>
                      </a: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@BeforeClass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указывает на то, что метод будет 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выполняться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в начале всех тестов, а точней в момент запуска тестов(перед всеми тестами @Test).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@AfterClass</a:t>
                      </a:r>
                    </a:p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public static void method()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Аннотация </a:t>
                      </a: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@AfterClass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 указывает на то, что метод будет выполнятся после всех тестов.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@Ignore</a:t>
                      </a:r>
                    </a:p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public static void method()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Аннотация </a:t>
                      </a: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@Ignore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говорит, что метод будет проигнорирован в момент проведения тестирования.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@Test 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(</a:t>
                      </a: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expected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= Exception.class)</a:t>
                      </a:r>
                    </a:p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public static void method()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(</a:t>
                      </a: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expected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= Exception.class) — указывает на то, что в данном тестовом методе вы преднамеренно ожидается Exception.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@Test 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(</a:t>
                      </a: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timeout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=100)</a:t>
                      </a:r>
                    </a:p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public static void method()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(</a:t>
                      </a:r>
                      <a:r>
                        <a:rPr b="1" lang="ru" sz="900">
                          <a:solidFill>
                            <a:srgbClr val="333333"/>
                          </a:solidFill>
                        </a:rPr>
                        <a:t>timeout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=100) — указывает, что тестируемый метод не должен занимать больше чем 100 миллисекунд.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6" name="Shape 216"/>
          <p:cNvSpPr txBox="1"/>
          <p:nvPr>
            <p:ph type="title"/>
          </p:nvPr>
        </p:nvSpPr>
        <p:spPr>
          <a:xfrm>
            <a:off x="147212" y="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 sz="2400"/>
              <a:t>Доступные аннотации JUnit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 sz="2400">
                <a:solidFill>
                  <a:srgbClr val="FFFFFF"/>
                </a:solidFill>
              </a:rPr>
              <a:t>Проверяющие методы (Основные)</a:t>
            </a:r>
          </a:p>
        </p:txBody>
      </p:sp>
      <p:graphicFrame>
        <p:nvGraphicFramePr>
          <p:cNvPr id="222" name="Shape 222"/>
          <p:cNvGraphicFramePr/>
          <p:nvPr/>
        </p:nvGraphicFramePr>
        <p:xfrm>
          <a:off x="220900" y="96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{9AFD190C-2A5E-4582-AECB-781B7DF13BE3}</a:tableStyleId>
              </a:tblPr>
              <a:tblGrid>
                <a:gridCol w="4319675"/>
                <a:gridCol w="4319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ru" sz="1100">
                          <a:solidFill>
                            <a:srgbClr val="434343"/>
                          </a:solidFill>
                        </a:rPr>
                        <a:t>Метод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ru" sz="1100">
                          <a:solidFill>
                            <a:srgbClr val="434343"/>
                          </a:solidFill>
                        </a:rPr>
                        <a:t>Описание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b="1" lang="ru" sz="1100">
                          <a:solidFill>
                            <a:srgbClr val="434343"/>
                          </a:solidFill>
                        </a:rPr>
                        <a:t>fail(String)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 Указывает на то, чтобы тестовый метод завалился при этом выводя текстовое сообщение.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b="1" lang="ru" sz="1100">
                          <a:solidFill>
                            <a:srgbClr val="434343"/>
                          </a:solidFill>
                        </a:rPr>
                        <a:t>assertTrue([message], boolean condition)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 Проверяет, что логическое условие истинно.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b="1" lang="ru" sz="1100">
                          <a:solidFill>
                            <a:srgbClr val="434343"/>
                          </a:solidFill>
                        </a:rPr>
                        <a:t>assertEquals</a:t>
                      </a:r>
                      <a:r>
                        <a:rPr b="1" lang="ru" sz="1100">
                          <a:solidFill>
                            <a:srgbClr val="434343"/>
                          </a:solidFill>
                        </a:rPr>
                        <a:t>([String message], expected, actual)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 Проверяет, что два значения совпадают. </a:t>
                      </a:r>
                      <a:r>
                        <a:rPr i="1" lang="ru" sz="1100">
                          <a:solidFill>
                            <a:srgbClr val="434343"/>
                          </a:solidFill>
                        </a:rPr>
                        <a:t>Примечание</a:t>
                      </a: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: для массивов проверяются ссылки, а не содержание массивов.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b="1" lang="ru" sz="1100">
                          <a:solidFill>
                            <a:srgbClr val="434343"/>
                          </a:solidFill>
                        </a:rPr>
                        <a:t>assertNull([message], object)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 Проверяет, что объект является пустым </a:t>
                      </a:r>
                      <a:r>
                        <a:rPr b="1" lang="ru" sz="1100">
                          <a:solidFill>
                            <a:srgbClr val="434343"/>
                          </a:solidFill>
                        </a:rPr>
                        <a:t>null</a:t>
                      </a: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b="1" lang="ru" sz="1100">
                          <a:solidFill>
                            <a:srgbClr val="434343"/>
                          </a:solidFill>
                        </a:rPr>
                        <a:t>assertNotNull([message], object)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 Проверяет, что объект не является пустым </a:t>
                      </a:r>
                      <a:r>
                        <a:rPr b="1" lang="ru" sz="1100">
                          <a:solidFill>
                            <a:srgbClr val="434343"/>
                          </a:solidFill>
                        </a:rPr>
                        <a:t>null</a:t>
                      </a: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b="1" lang="ru" sz="1100">
                          <a:solidFill>
                            <a:srgbClr val="434343"/>
                          </a:solidFill>
                        </a:rPr>
                        <a:t>assertSame([String], expected, actual)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 Проверяет, что обе переменные относятся к одному объекту.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b="1" lang="ru" sz="1100">
                          <a:solidFill>
                            <a:srgbClr val="434343"/>
                          </a:solidFill>
                        </a:rPr>
                        <a:t>assertNotSame([String], expected, actual)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 Проверяет, что обе переменные относятся к разным объектам.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762025" y="863975"/>
            <a:ext cx="7620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JUNIT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97075" y="2522350"/>
            <a:ext cx="4374900" cy="206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Простота</a:t>
            </a:r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ru" sz="1400"/>
              <a:t>Удобство написания модульных тестов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995700" y="2108650"/>
            <a:ext cx="17442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/>
              <a:t>Недостатки: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64575" y="2108650"/>
            <a:ext cx="27132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/>
              <a:t>Достоинства: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946425" y="2522350"/>
            <a:ext cx="4089300" cy="206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Ограниченная поддержка параметризированных тестов (дополнительное использование JUnitParams)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0" y="0"/>
            <a:ext cx="9144000" cy="834300"/>
          </a:xfrm>
          <a:prstGeom prst="rect">
            <a:avLst/>
          </a:prstGeom>
          <a:solidFill>
            <a:srgbClr val="FFE599"/>
          </a:solidFill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Mockito</a:t>
            </a:r>
          </a:p>
        </p:txBody>
      </p:sp>
      <p:pic>
        <p:nvPicPr>
          <p:cNvPr descr="mockito-framework.png"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62" y="911700"/>
            <a:ext cx="8560473" cy="40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6813125" y="170550"/>
            <a:ext cx="22680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ru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http://site.mockito.org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424675" y="384875"/>
            <a:ext cx="3658500" cy="76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Mockito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1424675" y="1149875"/>
            <a:ext cx="5838600" cy="278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Достоинства: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Простота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Отличная документация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Ряд полезных особенностей (имитирует </a:t>
            </a:r>
            <a:r>
              <a:rPr lang="ru"/>
              <a:t>не только конкретные классы, но и интерфейсы)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Очень легко и удобно использовать в связке с JUnit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/>
              <a:t>Недостатки: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ru"/>
              <a:t>с точки зрения использования пока не выявлено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Примеры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arenR"/>
            </a:pPr>
            <a:r>
              <a:rPr lang="ru" sz="1800"/>
              <a:t>Тестирование бизнес-процессов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arenR"/>
            </a:pPr>
            <a:r>
              <a:rPr lang="ru" sz="1800"/>
              <a:t>Тестирование взаимодействия с хранилищем данных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Тестирование бизнес-процессов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24475" y="1920450"/>
            <a:ext cx="34743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ru"/>
              <a:t>Разработка архитектуры разрабатываемого модуля с использованием интерфейса</a:t>
            </a:r>
          </a:p>
        </p:txBody>
      </p:sp>
      <p:pic>
        <p:nvPicPr>
          <p:cNvPr descr="business-interface.png"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975" y="1462800"/>
            <a:ext cx="40195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lt1"/>
                </a:solidFill>
              </a:rPr>
              <a:t>Тестирование бизнес-процессов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24475" y="1920450"/>
            <a:ext cx="36117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2. Создание сигнатуры конкретной реализации интерфейса </a:t>
            </a:r>
          </a:p>
        </p:txBody>
      </p:sp>
      <p:pic>
        <p:nvPicPr>
          <p:cNvPr descr="business-empty-implementation.png"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200" y="1521925"/>
            <a:ext cx="4903024" cy="300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lt1"/>
                </a:solidFill>
              </a:rPr>
              <a:t>Тестирование бизнес-процессов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24475" y="1920450"/>
            <a:ext cx="36117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3</a:t>
            </a:r>
            <a:r>
              <a:rPr lang="ru"/>
              <a:t>. Написание тестов</a:t>
            </a:r>
          </a:p>
        </p:txBody>
      </p:sp>
      <p:pic>
        <p:nvPicPr>
          <p:cNvPr descr="business-first-test.png"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400" y="1103175"/>
            <a:ext cx="5632849" cy="2837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siness-first-test-fail-label.png"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72" y="3940200"/>
            <a:ext cx="6906616" cy="10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lt1"/>
                </a:solidFill>
              </a:rPr>
              <a:t>Тестирование бизнес-процессов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24475" y="1920450"/>
            <a:ext cx="36117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4</a:t>
            </a:r>
            <a:r>
              <a:rPr lang="ru"/>
              <a:t>. Доработка методов тестируемого класса для прохождения тестов</a:t>
            </a:r>
          </a:p>
        </p:txBody>
      </p:sp>
      <p:pic>
        <p:nvPicPr>
          <p:cNvPr descr="business-finished-impl.png"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025" y="858750"/>
            <a:ext cx="5529149" cy="3077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siness-finished-test.png"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62" y="3936225"/>
            <a:ext cx="64103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ti-plan-1024x1024.jpg" id="156" name="Shape 156"/>
          <p:cNvPicPr preferRelativeResize="0"/>
          <p:nvPr/>
        </p:nvPicPr>
        <p:blipFill rotWithShape="1">
          <a:blip r:embed="rId3">
            <a:alphaModFix amt="60000"/>
          </a:blip>
          <a:srcRect b="0" l="15850" r="15857" t="0"/>
          <a:stretch/>
        </p:blipFill>
        <p:spPr>
          <a:xfrm>
            <a:off x="0" y="0"/>
            <a:ext cx="3512599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План: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808550" y="364950"/>
            <a:ext cx="5241600" cy="425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Введение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Типы тестов для разработчиков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Основные стратегии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Базовый арсенал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JUnit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Mockito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Примеры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Преимущества подхода TDD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Недостатки подхода TDD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Вывод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lt1"/>
                </a:solidFill>
              </a:rPr>
              <a:t>Тестирование бизнес-процессов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24475" y="1920450"/>
            <a:ext cx="36117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5</a:t>
            </a:r>
            <a:r>
              <a:rPr lang="ru"/>
              <a:t>. Больше тестов и доработка кода</a:t>
            </a:r>
          </a:p>
        </p:txBody>
      </p:sp>
      <p:pic>
        <p:nvPicPr>
          <p:cNvPr descr="business-more-tests.png"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975" y="866999"/>
            <a:ext cx="5139449" cy="310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siness-more-tests-result.png"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75" y="3971299"/>
            <a:ext cx="7433475" cy="101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24475" y="148225"/>
            <a:ext cx="61806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Тестирование взаимодействия с хранилищем данных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0" y="2118450"/>
            <a:ext cx="8494800" cy="23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в эпицентре системы</a:t>
            </a:r>
          </a:p>
        </p:txBody>
      </p:sp>
      <p:pic>
        <p:nvPicPr>
          <p:cNvPr descr="mock-test.png"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125" y="1620647"/>
            <a:ext cx="5782274" cy="2993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ck-test-result.png"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50" y="4614249"/>
            <a:ext cx="5179600" cy="4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Преимущества подхода TDD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24475" y="1737400"/>
            <a:ext cx="8494800" cy="288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— ваш код полностью покрыт тестами;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— создавая тесты до написания кода класса, вы заранее задумаетесь об его использовании, что положительно скажется как на качестве внешнего интерфейса класса, так и на архитектуре проекта в целом;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— в общем случае, затрачивается меньше времени на качественную разработку ПО;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— хорошие тесты могут легко заменить документацию, т.к. наглядно демонстрируют использование тестируемого кода (live documentation);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Недостатки </a:t>
            </a:r>
            <a:r>
              <a:rPr lang="ru">
                <a:solidFill>
                  <a:schemeClr val="lt1"/>
                </a:solidFill>
              </a:rPr>
              <a:t>подхода TDD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высокий порог вхождения;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ошибочный или некорректный тест приводит к написанию такого же ошибочного кода;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много времени тратится при использовании интеграционных и сквозных тестов;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необходимо игнорировать слишком простые/сложные ситуации для тестирования;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существуют ситуации в которых TDD использовать нецелесообразно: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невысокая цена ошибки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слишком дорого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нужно было сделать вчера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832600" y="844000"/>
            <a:ext cx="5810400" cy="155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Выводы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832600" y="2623080"/>
            <a:ext cx="5810400" cy="173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Материалы: </a:t>
            </a:r>
            <a:r>
              <a:rPr lang="ru" u="sng">
                <a:solidFill>
                  <a:srgbClr val="F1C232"/>
                </a:solidFill>
                <a:hlinkClick r:id="rId3"/>
              </a:rPr>
              <a:t>https://github.com/Strelts0v/tdd-conference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187475" y="0"/>
            <a:ext cx="5577900" cy="867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Зачем?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2234250" y="867000"/>
            <a:ext cx="2092800" cy="124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ru"/>
              <a:t>Быстрее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ru"/>
              <a:t>Дешевле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Качественнее</a:t>
            </a:r>
          </a:p>
        </p:txBody>
      </p:sp>
      <p:pic>
        <p:nvPicPr>
          <p:cNvPr descr="etapy-razrabotki-po.jp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150" y="293350"/>
            <a:ext cx="4286250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gs-cost.gif"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25" y="2248628"/>
            <a:ext cx="4031425" cy="2620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82800" y="736200"/>
            <a:ext cx="3163200" cy="20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900"/>
              <a:t>Типы тестов для разработчиков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809150" y="736200"/>
            <a:ext cx="4863000" cy="119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Модульные тесты (Unit tests)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Интеграционные тесты (</a:t>
            </a:r>
            <a:r>
              <a:rPr lang="ru"/>
              <a:t>Integration tests)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Сквозные тесты (End-to-end tests)</a:t>
            </a:r>
          </a:p>
        </p:txBody>
      </p:sp>
      <p:pic>
        <p:nvPicPr>
          <p:cNvPr descr="unit-tests-scope.jp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5" y="2814924"/>
            <a:ext cx="2980250" cy="1602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d-to-end-tests-scope.jpg"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6000" y="2275200"/>
            <a:ext cx="2689025" cy="2240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gration-tests-scope.jpg" id="175" name="Shape 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775" y="2836249"/>
            <a:ext cx="2560449" cy="156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Основные стратегии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/>
              <a:t>TDD </a:t>
            </a:r>
            <a:r>
              <a:rPr b="1" lang="ru"/>
              <a:t>(</a:t>
            </a:r>
            <a:r>
              <a:rPr b="1" lang="ru"/>
              <a:t>Test-driven development)</a:t>
            </a:r>
          </a:p>
        </p:txBody>
      </p:sp>
      <p:pic>
        <p:nvPicPr>
          <p:cNvPr descr="tdd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825" y="1743575"/>
            <a:ext cx="3955775" cy="30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24475" y="148225"/>
            <a:ext cx="5244900" cy="102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Основные стратегии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/>
              <a:t>BDD (Behavior-driven development)</a:t>
            </a:r>
          </a:p>
        </p:txBody>
      </p:sp>
      <p:pic>
        <p:nvPicPr>
          <p:cNvPr descr="bdd.jp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225" y="2569675"/>
            <a:ext cx="5083749" cy="22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Базовый арсенал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571500" y="2253000"/>
            <a:ext cx="4414200" cy="114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JAVA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JUNIT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MOCKITO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ru"/>
              <a:t>Build tools (Maven, Gradle…)</a:t>
            </a:r>
          </a:p>
        </p:txBody>
      </p:sp>
      <p:pic>
        <p:nvPicPr>
          <p:cNvPr descr="junit.png"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150" y="152400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ckito.jpg"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225" y="3048000"/>
            <a:ext cx="33051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Другие </a:t>
            </a:r>
            <a:r>
              <a:rPr lang="ru"/>
              <a:t>инструменты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EasyTest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JUnitParams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Hamcrest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FEST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EasyMock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ru"/>
              <a:t>PowerMock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762000" y="778275"/>
            <a:ext cx="7620000" cy="71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JUNIT</a:t>
            </a:r>
          </a:p>
        </p:txBody>
      </p:sp>
      <p:pic>
        <p:nvPicPr>
          <p:cNvPr descr="junit-class-diagram.jpg"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125" y="1121025"/>
            <a:ext cx="4840249" cy="346204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816850" y="1635675"/>
            <a:ext cx="2631900" cy="30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200" u="sng">
                <a:solidFill>
                  <a:schemeClr val="hlink"/>
                </a:solidFill>
                <a:hlinkClick r:id="rId4"/>
              </a:rPr>
              <a:t>http://junit.org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