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F08FC-5420-4AA9-A356-29C9D41D4D2F}">
  <a:tblStyle styleId="{796F08FC-5420-4AA9-A356-29C9D41D4D2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534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1%82%D0%B5%D1%80%D1%84%D0%B5%D0%B9%D1%81_(%D0%BF%D1%80%D0%BE%D0%B3%D1%80%D0%B0%D0%BC%D0%BC%D0%B8%D1%80%D0%BE%D0%B2%D0%B0%D0%BD%D0%B8%D0%B5)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6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Только справочно!</a:t>
            </a:r>
          </a:p>
        </p:txBody>
      </p:sp>
    </p:spTree>
    <p:extLst>
      <p:ext uri="{BB962C8B-B14F-4D97-AF65-F5344CB8AC3E}">
        <p14:creationId xmlns:p14="http://schemas.microsoft.com/office/powerpoint/2010/main" val="33222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Только справочно!</a:t>
            </a:r>
          </a:p>
        </p:txBody>
      </p:sp>
    </p:spTree>
    <p:extLst>
      <p:ext uri="{BB962C8B-B14F-4D97-AF65-F5344CB8AC3E}">
        <p14:creationId xmlns:p14="http://schemas.microsoft.com/office/powerpoint/2010/main" val="388449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JUnitParams - на альтернатива!!! Это ещё один tool. Просто скажите, что можно ещё добавить использование JUnitParams</a:t>
            </a:r>
            <a:br>
              <a:rPr lang="ru"/>
            </a:br>
            <a:r>
              <a:rPr lang="ru"/>
              <a:t>#ИСПРАВЛЕНО</a:t>
            </a:r>
          </a:p>
        </p:txBody>
      </p:sp>
    </p:spTree>
    <p:extLst>
      <p:ext uri="{BB962C8B-B14F-4D97-AF65-F5344CB8AC3E}">
        <p14:creationId xmlns:p14="http://schemas.microsoft.com/office/powerpoint/2010/main" val="3260508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2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Корректно перевести не “макирует”, а скорее “имитирует”.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Фактический недочёт - mock это и есть реализация интерфейса - “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Mock-объект представляет собой конкретную фиктивную реализацию </a:t>
            </a:r>
            <a:r>
              <a:rPr lang="ru" sz="1050">
                <a:solidFill>
                  <a:srgbClr val="0B0080"/>
                </a:solidFill>
                <a:hlinkClick r:id="rId3"/>
              </a:rPr>
              <a:t>интерфейса</a:t>
            </a:r>
            <a:r>
              <a:rPr lang="ru"/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#ИСПРАВЛЕНО</a:t>
            </a:r>
          </a:p>
        </p:txBody>
      </p:sp>
    </p:spTree>
    <p:extLst>
      <p:ext uri="{BB962C8B-B14F-4D97-AF65-F5344CB8AC3E}">
        <p14:creationId xmlns:p14="http://schemas.microsoft.com/office/powerpoint/2010/main" val="246660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249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633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35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Я вас буду ругать за такие тесты - а где информация, что именно упало в методе assertEquals??? Output теста должен быть информативным - это тоже один из важных принципов TDD. 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#ИСПРАВЛЕНО</a:t>
            </a:r>
          </a:p>
        </p:txBody>
      </p:sp>
    </p:spTree>
    <p:extLst>
      <p:ext uri="{BB962C8B-B14F-4D97-AF65-F5344CB8AC3E}">
        <p14:creationId xmlns:p14="http://schemas.microsoft.com/office/powerpoint/2010/main" val="635563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15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67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861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467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349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602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14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81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83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8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95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86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35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0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011825" y="364950"/>
            <a:ext cx="4850400" cy="42597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4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5400000">
            <a:off x="714197" y="47725"/>
            <a:ext cx="857400" cy="762000"/>
          </a:xfrm>
          <a:prstGeom prst="triangle">
            <a:avLst>
              <a:gd name="adj" fmla="val 50000"/>
            </a:avLst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-5400000" flipH="1">
            <a:off x="928671" y="-166420"/>
            <a:ext cx="428700" cy="762000"/>
          </a:xfrm>
          <a:prstGeom prst="rtTriangle">
            <a:avLst/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  <a:endParaRPr lang="ru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3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  <a:endParaRPr lang="ru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8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10800000" flipH="1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  <a:endParaRPr lang="ru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2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Shape 95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</a:rPr>
              <a:t>‹#›</a:t>
            </a:fld>
            <a:endParaRPr lang="ru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9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0800000" flipH="1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1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  <a:endParaRPr lang="ru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6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0" y="689175"/>
            <a:ext cx="905100" cy="756000"/>
          </a:xfrm>
          <a:prstGeom prst="rect">
            <a:avLst/>
          </a:prstGeom>
          <a:solidFill>
            <a:srgbClr val="D434B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1445325"/>
            <a:ext cx="905100" cy="756000"/>
          </a:xfrm>
          <a:prstGeom prst="rect">
            <a:avLst/>
          </a:prstGeom>
          <a:solidFill>
            <a:srgbClr val="C6EFD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424675" y="689175"/>
            <a:ext cx="3658500" cy="15774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200" b="1">
                <a:solidFill>
                  <a:srgbClr val="42424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200" b="1">
                <a:solidFill>
                  <a:srgbClr val="42424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200" b="1">
                <a:solidFill>
                  <a:srgbClr val="42424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200" b="1">
                <a:solidFill>
                  <a:srgbClr val="42424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200" b="1">
                <a:solidFill>
                  <a:srgbClr val="42424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200" b="1">
                <a:solidFill>
                  <a:srgbClr val="42424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200" b="1">
                <a:solidFill>
                  <a:srgbClr val="42424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200" b="1">
                <a:solidFill>
                  <a:srgbClr val="42424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sz="3200" b="1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424675" y="2453700"/>
            <a:ext cx="5838600" cy="1939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buSzPct val="100000"/>
              <a:defRPr sz="1800">
                <a:solidFill>
                  <a:srgbClr val="757575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757575"/>
                </a:solidFill>
              </a:rPr>
              <a:t>‹#›</a:t>
            </a:fld>
            <a:endParaRPr lang="ru" sz="1000">
              <a:solidFill>
                <a:srgbClr val="7575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5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831619" y="615325"/>
            <a:ext cx="59487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32600" y="2623080"/>
            <a:ext cx="5810400" cy="1738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</a:rPr>
              <a:t>‹#›</a:t>
            </a:fld>
            <a:endParaRPr lang="ru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7"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2" name="Shape 132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FFFFFF"/>
                </a:solidFill>
              </a:rPr>
              <a:t>‹#›</a:t>
            </a:fld>
            <a:endParaRPr lang="ru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 10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  <a:endParaRPr lang="ru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site.mockito.or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elts0v/tdd-conferenc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460950" y="1348250"/>
            <a:ext cx="8222100" cy="149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4000" dirty="0" smtClean="0"/>
              <a:t>Разработка через тестирование</a:t>
            </a:r>
            <a:endParaRPr lang="ru" sz="4000" dirty="0"/>
          </a:p>
          <a:p>
            <a:pPr lvl="0">
              <a:spcBef>
                <a:spcPts val="0"/>
              </a:spcBef>
              <a:buNone/>
            </a:pPr>
            <a:r>
              <a:rPr lang="ru" sz="3000" dirty="0"/>
              <a:t>на примере небольших приложений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947175" y="3906700"/>
            <a:ext cx="3249000" cy="109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00"/>
                </a:solidFill>
              </a:rPr>
              <a:t>Подготовил</a:t>
            </a:r>
            <a:r>
              <a:rPr lang="ru">
                <a:solidFill>
                  <a:srgbClr val="FFFFFF"/>
                </a:solidFill>
              </a:rPr>
              <a:t>:</a:t>
            </a:r>
            <a:br>
              <a:rPr lang="ru">
                <a:solidFill>
                  <a:srgbClr val="FFFFFF"/>
                </a:solidFill>
              </a:rPr>
            </a:br>
            <a:r>
              <a:rPr lang="ru">
                <a:solidFill>
                  <a:srgbClr val="FFFFFF"/>
                </a:solidFill>
              </a:rPr>
              <a:t>Студент гр. 550504 Стрельцов Г.Ю.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00"/>
                </a:solidFill>
              </a:rPr>
              <a:t>Руководитель</a:t>
            </a:r>
            <a:r>
              <a:rPr lang="ru">
                <a:solidFill>
                  <a:srgbClr val="FFFFFF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Старший преподаватель Искра Н.А.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Shape 215"/>
          <p:cNvGraphicFramePr/>
          <p:nvPr/>
        </p:nvGraphicFramePr>
        <p:xfrm>
          <a:off x="204950" y="830325"/>
          <a:ext cx="8545050" cy="4175520"/>
        </p:xfrm>
        <a:graphic>
          <a:graphicData uri="http://schemas.openxmlformats.org/drawingml/2006/table">
            <a:tbl>
              <a:tblPr>
                <a:noFill/>
                <a:tableStyleId>{796F08FC-5420-4AA9-A356-29C9D41D4D2F}</a:tableStyleId>
              </a:tblPr>
              <a:tblGrid>
                <a:gridCol w="4245875"/>
                <a:gridCol w="4299175"/>
              </a:tblGrid>
              <a:tr h="38100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Аннотация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Описание</a:t>
                      </a:r>
                    </a:p>
                  </a:txBody>
                  <a:tcPr marL="91425" marR="91425" marT="91425" marB="91425"/>
                </a:tc>
              </a:tr>
              <a:tr h="363025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@Test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void method()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@Test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определяет что метод method() является тестовым.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@Before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void method()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@Before указывает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на то, что метод будет выполняться перед каждым тестируемым методом @Test.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@After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void method()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@After указывает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на то, что метод будет выполняться после каждого тестируемого метода @Test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@BeforeClass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@BeforeClass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указывает на то, что метод будет выполняться в начале всех тестов, а точней в момент запуска тестов(перед всеми тестами @Test).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@AfterClass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@AfterClass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 указывает на то, что метод будет выполнятся после всех тестов.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@Ignore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Аннотация 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@Ignore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говорит, что метод будет проигнорирован в момент проведения тестирования.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@Test 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(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expected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= Exception.class)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(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expected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= Exception.class) — указывает на то, что в данном тестовом методе вы преднамеренно ожидается Exception.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@Test 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(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timeout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=100)</a:t>
                      </a:r>
                    </a:p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public static void method()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900">
                          <a:solidFill>
                            <a:srgbClr val="333333"/>
                          </a:solidFill>
                        </a:rPr>
                        <a:t> (</a:t>
                      </a:r>
                      <a:r>
                        <a:rPr lang="ru" sz="900" b="1">
                          <a:solidFill>
                            <a:srgbClr val="333333"/>
                          </a:solidFill>
                        </a:rPr>
                        <a:t>timeout</a:t>
                      </a:r>
                      <a:r>
                        <a:rPr lang="ru" sz="900">
                          <a:solidFill>
                            <a:srgbClr val="333333"/>
                          </a:solidFill>
                        </a:rPr>
                        <a:t>=100) — указывает, что тестируемый метод не должен занимать больше чем 100 миллисекунд.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47212" y="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 b="1"/>
              <a:t>Доступные аннотации JUnit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 b="1">
                <a:solidFill>
                  <a:srgbClr val="FFFFFF"/>
                </a:solidFill>
              </a:rPr>
              <a:t>Проверяющие методы (Основные)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220900" y="967775"/>
          <a:ext cx="8639350" cy="3459390"/>
        </p:xfrm>
        <a:graphic>
          <a:graphicData uri="http://schemas.openxmlformats.org/drawingml/2006/table">
            <a:tbl>
              <a:tblPr>
                <a:noFill/>
                <a:tableStyleId>{796F08FC-5420-4AA9-A356-29C9D41D4D2F}</a:tableStyleId>
              </a:tblPr>
              <a:tblGrid>
                <a:gridCol w="4319675"/>
                <a:gridCol w="4319675"/>
              </a:tblGrid>
              <a:tr h="38100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Метод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Описание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fail(String)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Указывает на то, чтобы тестовый метод завалился при этом выводя текстовое сообщение.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assertTrue([message], boolean condition)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логическое условие истинно.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assertEquals([String message], expected, actual)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два значения совпадают. </a:t>
                      </a:r>
                      <a:r>
                        <a:rPr lang="ru" sz="1100" i="1">
                          <a:solidFill>
                            <a:srgbClr val="434343"/>
                          </a:solidFill>
                        </a:rPr>
                        <a:t>Примечание</a:t>
                      </a: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: для массивов проверяются ссылки, а не содержание массивов.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assertNull([message], object)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объект является пустым </a:t>
                      </a: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null</a:t>
                      </a: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assertNotNull([message], object)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объект не является пустым </a:t>
                      </a: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null</a:t>
                      </a: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assertSame([String], expected, actual)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обе переменные относятся к одному объекту.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 b="1">
                          <a:solidFill>
                            <a:srgbClr val="434343"/>
                          </a:solidFill>
                        </a:rPr>
                        <a:t>assertNotSame([String], expected, actual)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just" rtl="0">
                        <a:spcBef>
                          <a:spcPts val="0"/>
                        </a:spcBef>
                        <a:buNone/>
                      </a:pPr>
                      <a:r>
                        <a:rPr lang="ru" sz="1100">
                          <a:solidFill>
                            <a:srgbClr val="434343"/>
                          </a:solidFill>
                        </a:rPr>
                        <a:t> Проверяет, что обе переменные относятся к разным объектам.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762025" y="863975"/>
            <a:ext cx="7620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JUNIT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97075" y="2522350"/>
            <a:ext cx="4374900" cy="206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ru" sz="1400"/>
              <a:t>Простота</a:t>
            </a:r>
          </a:p>
          <a:p>
            <a:pPr marL="457200" lvl="0" indent="-317500">
              <a:spcBef>
                <a:spcPts val="0"/>
              </a:spcBef>
              <a:buSzPct val="100000"/>
              <a:buChar char="-"/>
            </a:pPr>
            <a:r>
              <a:rPr lang="ru" sz="1400"/>
              <a:t>Удобство написания модульных тестов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995700" y="2108650"/>
            <a:ext cx="1744200" cy="7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Недостатки: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64575" y="2108650"/>
            <a:ext cx="2713200" cy="4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Достоинства: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946425" y="2522350"/>
            <a:ext cx="4089300" cy="206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Char char="-"/>
            </a:pPr>
            <a:r>
              <a:rPr lang="ru" sz="1400"/>
              <a:t>Ограниченная поддержка параметризированных тестов (дополнительное использование JUnitParams)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4300"/>
          </a:xfrm>
          <a:prstGeom prst="rect">
            <a:avLst/>
          </a:prstGeom>
          <a:solidFill>
            <a:srgbClr val="FFE599"/>
          </a:solidFill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Mockito</a:t>
            </a:r>
          </a:p>
        </p:txBody>
      </p:sp>
      <p:pic>
        <p:nvPicPr>
          <p:cNvPr id="237" name="Shape 237" descr="mockito-framewo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62" y="911700"/>
            <a:ext cx="8560473" cy="40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6813125" y="170550"/>
            <a:ext cx="2268000" cy="6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ru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http://site.mockito.org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424675" y="0"/>
            <a:ext cx="3658500" cy="76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Mockito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1428324" y="651111"/>
            <a:ext cx="5838600" cy="27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 dirty="0"/>
              <a:t>Достоинства: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 dirty="0"/>
              <a:t>Простота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 dirty="0"/>
              <a:t>Отличная документация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 dirty="0"/>
              <a:t>Ряд полезных особенностей (имитирует не только конкретные классы, но и интерфейсы)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 dirty="0"/>
              <a:t>Очень легко и удобно использовать в связке с JUnit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 dirty="0"/>
              <a:t>Недостатки: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ru" dirty="0"/>
              <a:t>с точки зрения использования пока не выявлено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Примеры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arenR"/>
            </a:pPr>
            <a:r>
              <a:rPr lang="ru" sz="1800"/>
              <a:t>Тестирование бизнес-процессов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arenR"/>
            </a:pPr>
            <a:r>
              <a:rPr lang="ru" sz="1800"/>
              <a:t>Тестирование взаимодействия с хранилищем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Тестирование бизнес-процессов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34743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Разработка архитектуры разрабатываемого модуля с использованием интерфейса</a:t>
            </a:r>
          </a:p>
        </p:txBody>
      </p:sp>
      <p:pic>
        <p:nvPicPr>
          <p:cNvPr id="257" name="Shape 257" descr="business-interfa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975" y="1462800"/>
            <a:ext cx="40195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Тестирование бизнес-процессов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36117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2. Создание сигнатуры конкретной реализации интерфейса </a:t>
            </a:r>
          </a:p>
        </p:txBody>
      </p:sp>
      <p:pic>
        <p:nvPicPr>
          <p:cNvPr id="264" name="Shape 264" descr="business-empty-implement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00" y="1521925"/>
            <a:ext cx="4903024" cy="300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Тестирование бизнес-процессов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36117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3. Написание тестов</a:t>
            </a:r>
          </a:p>
        </p:txBody>
      </p:sp>
      <p:pic>
        <p:nvPicPr>
          <p:cNvPr id="271" name="Shape 271" descr="business-first-te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400" y="1103175"/>
            <a:ext cx="5632849" cy="283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 descr="business-first-test-fail-labe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2" y="3940200"/>
            <a:ext cx="6906616" cy="10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Тестирование бизнес-процессов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36117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4. Доработка методов тестируемого класса для прохождения тестов</a:t>
            </a:r>
          </a:p>
        </p:txBody>
      </p:sp>
      <p:pic>
        <p:nvPicPr>
          <p:cNvPr id="279" name="Shape 279" descr="business-finished-imp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25" y="858750"/>
            <a:ext cx="5529149" cy="307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 descr="business-finished-tes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62" y="3936225"/>
            <a:ext cx="64103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 descr="anti-plan-1024x1024.jpg"/>
          <p:cNvPicPr preferRelativeResize="0"/>
          <p:nvPr/>
        </p:nvPicPr>
        <p:blipFill rotWithShape="1">
          <a:blip r:embed="rId3">
            <a:alphaModFix amt="60000"/>
          </a:blip>
          <a:srcRect l="15850" r="15857"/>
          <a:stretch/>
        </p:blipFill>
        <p:spPr>
          <a:xfrm>
            <a:off x="0" y="0"/>
            <a:ext cx="3512599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40350" y="112025"/>
            <a:ext cx="2631900" cy="431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План: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781625" y="140525"/>
            <a:ext cx="5241600" cy="42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 dirty="0"/>
              <a:t>Введение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 dirty="0"/>
              <a:t>Типы тестов для разработчиков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 dirty="0"/>
              <a:t>Основные стратегии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 dirty="0"/>
              <a:t>Базовый арсенал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 dirty="0"/>
              <a:t>JUnit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 dirty="0"/>
              <a:t>Mockito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 dirty="0"/>
              <a:t>Примеры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 dirty="0"/>
              <a:t>Преимущества подхода TDD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 dirty="0"/>
              <a:t>Недостатки подхода </a:t>
            </a:r>
            <a:r>
              <a:rPr lang="ru" dirty="0" smtClean="0"/>
              <a:t>TDD</a:t>
            </a: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Тестирование бизнес-процессов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36117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5. Больше тестов и доработка кода</a:t>
            </a:r>
          </a:p>
        </p:txBody>
      </p:sp>
      <p:pic>
        <p:nvPicPr>
          <p:cNvPr id="287" name="Shape 287" descr="business-more-tes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975" y="866999"/>
            <a:ext cx="5139449" cy="31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 descr="business-more-tests-resul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5" y="3971299"/>
            <a:ext cx="7433475" cy="10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61806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Тестирование взаимодействия с хранилищем данных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0" y="2118450"/>
            <a:ext cx="8494800" cy="233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ru"/>
              <a:t>в эпицентре системы</a:t>
            </a:r>
          </a:p>
        </p:txBody>
      </p:sp>
      <p:pic>
        <p:nvPicPr>
          <p:cNvPr id="295" name="Shape 295" descr="mock-te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125" y="1620647"/>
            <a:ext cx="5782274" cy="29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 descr="mock-test-resul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50" y="4614249"/>
            <a:ext cx="5179600" cy="4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Преимущества подхода TDD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324475" y="1737400"/>
            <a:ext cx="8494800" cy="288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— ваш код полностью покрыт тестами;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— создавая тесты до написания кода класса, вы заранее задумаетесь об его использовании, что положительно скажется как на качестве внешнего интерфейса класса, так и на архитектуре проекта в целом;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— в общем случае, затрачивается меньше времени на качественную разработку ПО;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— хорошие тесты могут легко заменить документацию, т.к. наглядно демонстрируют использование тестируемого кода (live documentation);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Недостатки </a:t>
            </a:r>
            <a:r>
              <a:rPr lang="ru">
                <a:solidFill>
                  <a:schemeClr val="lt1"/>
                </a:solidFill>
              </a:rPr>
              <a:t>подхода TDD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высокий порог вхождения;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ошибочный или некорректный тест приводит к написанию такого же ошибочного кода;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много времени тратится при использовании интеграционных и сквозных тестов;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необходимо игнорировать слишком простые/сложные ситуации для тестирования;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существуют ситуации в которых TDD использовать нецелесообразно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Вопросы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832600" y="2623080"/>
            <a:ext cx="5810400" cy="17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Материалы: </a:t>
            </a:r>
            <a:r>
              <a:rPr lang="ru" u="sng">
                <a:solidFill>
                  <a:srgbClr val="F1C232"/>
                </a:solidFill>
                <a:hlinkClick r:id="rId3"/>
              </a:rPr>
              <a:t>https://github.com/Strelts0v/tdd-conference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187475" y="0"/>
            <a:ext cx="5577900" cy="86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Зачем?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34250" y="867000"/>
            <a:ext cx="2092800" cy="124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ru"/>
              <a:t>Быстрее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ru"/>
              <a:t>Дешевле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ru"/>
              <a:t>Качественнее</a:t>
            </a:r>
          </a:p>
        </p:txBody>
      </p:sp>
      <p:pic>
        <p:nvPicPr>
          <p:cNvPr id="165" name="Shape 165" descr="etapy-razrabotki-p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150" y="293350"/>
            <a:ext cx="428625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bugs-cost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25" y="2248628"/>
            <a:ext cx="4031425" cy="2620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82800" y="736200"/>
            <a:ext cx="3163200" cy="206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900"/>
              <a:t>Типы тестов для разработчиков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809150" y="736200"/>
            <a:ext cx="4863000" cy="119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Модульные тесты (Unit tests)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Интеграционные тесты (Integration tests)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Сквозные тесты (End-to-end tests)</a:t>
            </a:r>
          </a:p>
        </p:txBody>
      </p:sp>
      <p:pic>
        <p:nvPicPr>
          <p:cNvPr id="173" name="Shape 173" descr="unit-tests-scop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5" y="3204094"/>
            <a:ext cx="2980250" cy="16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 descr="end-to-end-tests-scop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650" y="2566145"/>
            <a:ext cx="2689025" cy="22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 descr="integration-tests-scope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4274" y="3246745"/>
            <a:ext cx="2560449" cy="15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Основные стратегии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b="1"/>
              <a:t>TDD (Test-driven development)</a:t>
            </a:r>
          </a:p>
        </p:txBody>
      </p:sp>
      <p:pic>
        <p:nvPicPr>
          <p:cNvPr id="182" name="Shape 182" descr="td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825" y="1743575"/>
            <a:ext cx="3955775" cy="30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24475" y="433975"/>
            <a:ext cx="5244900" cy="1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Основные стратегии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b="1"/>
              <a:t>BDD (Behavior-driven development)</a:t>
            </a:r>
          </a:p>
        </p:txBody>
      </p:sp>
      <p:pic>
        <p:nvPicPr>
          <p:cNvPr id="189" name="Shape 189" descr="bd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25" y="2569675"/>
            <a:ext cx="5083749" cy="22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Базовый арсенал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571500" y="2253000"/>
            <a:ext cx="4414200" cy="114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ru"/>
              <a:t>JAVA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/>
              <a:t>JUNIT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/>
              <a:t>MOCKITO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ru"/>
              <a:t>Build tools (Maven, Gradle…)</a:t>
            </a:r>
          </a:p>
        </p:txBody>
      </p:sp>
      <p:pic>
        <p:nvPicPr>
          <p:cNvPr id="196" name="Shape 196" descr="jun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150" y="15240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 descr="mockit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225" y="3048000"/>
            <a:ext cx="33051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Другие инструменты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b="1"/>
              <a:t>EasyTest  &amp; JUnitParams</a:t>
            </a:r>
            <a:r>
              <a:rPr lang="ru"/>
              <a:t> (улучшения для  параметризированных тестов)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/>
              <a:t>Hamcrest</a:t>
            </a:r>
            <a:r>
              <a:rPr lang="ru"/>
              <a:t> (тестирование табличных данных в excel, БД, веб-страницах и т.д.)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/>
              <a:t>FEST</a:t>
            </a:r>
            <a:r>
              <a:rPr lang="ru"/>
              <a:t> (тестирование ГУИ на Swing)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/>
              <a:t>EasyMock &amp; PowerMock </a:t>
            </a:r>
            <a:r>
              <a:rPr lang="ru"/>
              <a:t>(альтернатива Mockito)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и т.д.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762000" y="778275"/>
            <a:ext cx="7620000" cy="71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JUNIT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816850" y="1635675"/>
            <a:ext cx="2631900" cy="30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200" u="sng">
                <a:solidFill>
                  <a:schemeClr val="hlink"/>
                </a:solidFill>
                <a:hlinkClick r:id="rId3"/>
              </a:rPr>
              <a:t>http://junit.org</a:t>
            </a:r>
          </a:p>
        </p:txBody>
      </p:sp>
      <p:pic>
        <p:nvPicPr>
          <p:cNvPr id="210" name="Shape 210" descr="junit-exampl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025" y="897487"/>
            <a:ext cx="3610976" cy="33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816</Words>
  <Application>Microsoft Office PowerPoint</Application>
  <PresentationFormat>Экран (16:9)</PresentationFormat>
  <Paragraphs>144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Times New Roman</vt:lpstr>
      <vt:lpstr>Arial</vt:lpstr>
      <vt:lpstr>Roboto</vt:lpstr>
      <vt:lpstr>material</vt:lpstr>
      <vt:lpstr>Разработка через тестирование на примере небольших приложений</vt:lpstr>
      <vt:lpstr>План:</vt:lpstr>
      <vt:lpstr>Зачем?</vt:lpstr>
      <vt:lpstr>Типы тестов для разработчиков</vt:lpstr>
      <vt:lpstr>Основные стратегии</vt:lpstr>
      <vt:lpstr>Основные стратегии</vt:lpstr>
      <vt:lpstr>Базовый арсенал</vt:lpstr>
      <vt:lpstr>Другие инструменты</vt:lpstr>
      <vt:lpstr>JUNIT</vt:lpstr>
      <vt:lpstr>Доступные аннотации JUnit</vt:lpstr>
      <vt:lpstr>Проверяющие методы (Основные)</vt:lpstr>
      <vt:lpstr>JUNIT</vt:lpstr>
      <vt:lpstr>Mockito</vt:lpstr>
      <vt:lpstr>Mockito</vt:lpstr>
      <vt:lpstr>Примеры</vt:lpstr>
      <vt:lpstr>Тестирование бизнес-процессов</vt:lpstr>
      <vt:lpstr>Тестирование бизнес-процессов</vt:lpstr>
      <vt:lpstr>Тестирование бизнес-процессов</vt:lpstr>
      <vt:lpstr>Тестирование бизнес-процессов</vt:lpstr>
      <vt:lpstr>Тестирование бизнес-процессов</vt:lpstr>
      <vt:lpstr>Тестирование взаимодействия с хранилищем данных</vt:lpstr>
      <vt:lpstr>Преимущества подхода TDD</vt:lpstr>
      <vt:lpstr>Недостатки подхода TDD</vt:lpstr>
      <vt:lpstr>Вопросы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в разработке на примере небольших приложений</dc:title>
  <dc:creator>Глеб Стрельцов</dc:creator>
  <cp:lastModifiedBy>Глеб Стрельцов</cp:lastModifiedBy>
  <cp:revision>4</cp:revision>
  <dcterms:modified xsi:type="dcterms:W3CDTF">2017-05-04T06:33:07Z</dcterms:modified>
</cp:coreProperties>
</file>