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1388725" cy="6643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DFF"/>
    <a:srgbClr val="BB6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591" y="1087289"/>
            <a:ext cx="8541544" cy="2312988"/>
          </a:xfrm>
        </p:spPr>
        <p:txBody>
          <a:bodyPr anchor="b"/>
          <a:lstStyle>
            <a:lvl1pPr algn="ctr">
              <a:defRPr sz="56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591" y="3489474"/>
            <a:ext cx="8541544" cy="1604020"/>
          </a:xfrm>
        </p:spPr>
        <p:txBody>
          <a:bodyPr/>
          <a:lstStyle>
            <a:lvl1pPr marL="0" indent="0" algn="ctr">
              <a:buNone/>
              <a:defRPr sz="2242"/>
            </a:lvl1pPr>
            <a:lvl2pPr marL="427071" indent="0" algn="ctr">
              <a:buNone/>
              <a:defRPr sz="1868"/>
            </a:lvl2pPr>
            <a:lvl3pPr marL="854141" indent="0" algn="ctr">
              <a:buNone/>
              <a:defRPr sz="1681"/>
            </a:lvl3pPr>
            <a:lvl4pPr marL="1281212" indent="0" algn="ctr">
              <a:buNone/>
              <a:defRPr sz="1495"/>
            </a:lvl4pPr>
            <a:lvl5pPr marL="1708282" indent="0" algn="ctr">
              <a:buNone/>
              <a:defRPr sz="1495"/>
            </a:lvl5pPr>
            <a:lvl6pPr marL="2135353" indent="0" algn="ctr">
              <a:buNone/>
              <a:defRPr sz="1495"/>
            </a:lvl6pPr>
            <a:lvl7pPr marL="2562423" indent="0" algn="ctr">
              <a:buNone/>
              <a:defRPr sz="1495"/>
            </a:lvl7pPr>
            <a:lvl8pPr marL="2989494" indent="0" algn="ctr">
              <a:buNone/>
              <a:defRPr sz="1495"/>
            </a:lvl8pPr>
            <a:lvl9pPr marL="3416564" indent="0" algn="ctr">
              <a:buNone/>
              <a:defRPr sz="149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50056" y="353715"/>
            <a:ext cx="2455694" cy="563021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75" y="353715"/>
            <a:ext cx="7224722" cy="563021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2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43" y="1656309"/>
            <a:ext cx="9822775" cy="2763589"/>
          </a:xfrm>
        </p:spPr>
        <p:txBody>
          <a:bodyPr anchor="b"/>
          <a:lstStyle>
            <a:lvl1pPr>
              <a:defRPr sz="56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043" y="4446043"/>
            <a:ext cx="9822775" cy="1453306"/>
          </a:xfrm>
        </p:spPr>
        <p:txBody>
          <a:bodyPr/>
          <a:lstStyle>
            <a:lvl1pPr marL="0" indent="0">
              <a:buNone/>
              <a:defRPr sz="2242">
                <a:solidFill>
                  <a:schemeClr val="tx1">
                    <a:tint val="75000"/>
                  </a:schemeClr>
                </a:solidFill>
              </a:defRPr>
            </a:lvl1pPr>
            <a:lvl2pPr marL="427071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854141" indent="0">
              <a:buNone/>
              <a:defRPr sz="1681">
                <a:solidFill>
                  <a:schemeClr val="tx1">
                    <a:tint val="75000"/>
                  </a:schemeClr>
                </a:solidFill>
              </a:defRPr>
            </a:lvl3pPr>
            <a:lvl4pPr marL="1281212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4pPr>
            <a:lvl5pPr marL="1708282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5pPr>
            <a:lvl6pPr marL="2135353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6pPr>
            <a:lvl7pPr marL="2562423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7pPr>
            <a:lvl8pPr marL="2989494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8pPr>
            <a:lvl9pPr marL="3416564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4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2975" y="1768574"/>
            <a:ext cx="4840208" cy="4215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5542" y="1768574"/>
            <a:ext cx="4840208" cy="4215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1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58" y="353715"/>
            <a:ext cx="9822775" cy="128413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459" y="1628627"/>
            <a:ext cx="4817964" cy="798165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071" indent="0">
              <a:buNone/>
              <a:defRPr sz="1868" b="1"/>
            </a:lvl2pPr>
            <a:lvl3pPr marL="854141" indent="0">
              <a:buNone/>
              <a:defRPr sz="1681" b="1"/>
            </a:lvl3pPr>
            <a:lvl4pPr marL="1281212" indent="0">
              <a:buNone/>
              <a:defRPr sz="1495" b="1"/>
            </a:lvl4pPr>
            <a:lvl5pPr marL="1708282" indent="0">
              <a:buNone/>
              <a:defRPr sz="1495" b="1"/>
            </a:lvl5pPr>
            <a:lvl6pPr marL="2135353" indent="0">
              <a:buNone/>
              <a:defRPr sz="1495" b="1"/>
            </a:lvl6pPr>
            <a:lvl7pPr marL="2562423" indent="0">
              <a:buNone/>
              <a:defRPr sz="1495" b="1"/>
            </a:lvl7pPr>
            <a:lvl8pPr marL="2989494" indent="0">
              <a:buNone/>
              <a:defRPr sz="1495" b="1"/>
            </a:lvl8pPr>
            <a:lvl9pPr marL="3416564" indent="0">
              <a:buNone/>
              <a:defRPr sz="149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459" y="2426792"/>
            <a:ext cx="4817964" cy="356944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5542" y="1628627"/>
            <a:ext cx="4841691" cy="798165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071" indent="0">
              <a:buNone/>
              <a:defRPr sz="1868" b="1"/>
            </a:lvl2pPr>
            <a:lvl3pPr marL="854141" indent="0">
              <a:buNone/>
              <a:defRPr sz="1681" b="1"/>
            </a:lvl3pPr>
            <a:lvl4pPr marL="1281212" indent="0">
              <a:buNone/>
              <a:defRPr sz="1495" b="1"/>
            </a:lvl4pPr>
            <a:lvl5pPr marL="1708282" indent="0">
              <a:buNone/>
              <a:defRPr sz="1495" b="1"/>
            </a:lvl5pPr>
            <a:lvl6pPr marL="2135353" indent="0">
              <a:buNone/>
              <a:defRPr sz="1495" b="1"/>
            </a:lvl6pPr>
            <a:lvl7pPr marL="2562423" indent="0">
              <a:buNone/>
              <a:defRPr sz="1495" b="1"/>
            </a:lvl7pPr>
            <a:lvl8pPr marL="2989494" indent="0">
              <a:buNone/>
              <a:defRPr sz="1495" b="1"/>
            </a:lvl8pPr>
            <a:lvl9pPr marL="3416564" indent="0">
              <a:buNone/>
              <a:defRPr sz="149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5542" y="2426792"/>
            <a:ext cx="4841691" cy="356944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9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6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59" y="442912"/>
            <a:ext cx="3673160" cy="1550194"/>
          </a:xfrm>
        </p:spPr>
        <p:txBody>
          <a:bodyPr anchor="b"/>
          <a:lstStyle>
            <a:lvl1pPr>
              <a:defRPr sz="29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692" y="956568"/>
            <a:ext cx="5765542" cy="4721325"/>
          </a:xfrm>
        </p:spPr>
        <p:txBody>
          <a:bodyPr/>
          <a:lstStyle>
            <a:lvl1pPr>
              <a:defRPr sz="2989"/>
            </a:lvl1pPr>
            <a:lvl2pPr>
              <a:defRPr sz="2615"/>
            </a:lvl2pPr>
            <a:lvl3pPr>
              <a:defRPr sz="2242"/>
            </a:lvl3pPr>
            <a:lvl4pPr>
              <a:defRPr sz="1868"/>
            </a:lvl4pPr>
            <a:lvl5pPr>
              <a:defRPr sz="1868"/>
            </a:lvl5pPr>
            <a:lvl6pPr>
              <a:defRPr sz="1868"/>
            </a:lvl6pPr>
            <a:lvl7pPr>
              <a:defRPr sz="1868"/>
            </a:lvl7pPr>
            <a:lvl8pPr>
              <a:defRPr sz="1868"/>
            </a:lvl8pPr>
            <a:lvl9pPr>
              <a:defRPr sz="186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4459" y="1993106"/>
            <a:ext cx="3673160" cy="3692476"/>
          </a:xfrm>
        </p:spPr>
        <p:txBody>
          <a:bodyPr/>
          <a:lstStyle>
            <a:lvl1pPr marL="0" indent="0">
              <a:buNone/>
              <a:defRPr sz="1495"/>
            </a:lvl1pPr>
            <a:lvl2pPr marL="427071" indent="0">
              <a:buNone/>
              <a:defRPr sz="1308"/>
            </a:lvl2pPr>
            <a:lvl3pPr marL="854141" indent="0">
              <a:buNone/>
              <a:defRPr sz="1121"/>
            </a:lvl3pPr>
            <a:lvl4pPr marL="1281212" indent="0">
              <a:buNone/>
              <a:defRPr sz="934"/>
            </a:lvl4pPr>
            <a:lvl5pPr marL="1708282" indent="0">
              <a:buNone/>
              <a:defRPr sz="934"/>
            </a:lvl5pPr>
            <a:lvl6pPr marL="2135353" indent="0">
              <a:buNone/>
              <a:defRPr sz="934"/>
            </a:lvl6pPr>
            <a:lvl7pPr marL="2562423" indent="0">
              <a:buNone/>
              <a:defRPr sz="934"/>
            </a:lvl7pPr>
            <a:lvl8pPr marL="2989494" indent="0">
              <a:buNone/>
              <a:defRPr sz="934"/>
            </a:lvl8pPr>
            <a:lvl9pPr marL="3416564" indent="0">
              <a:buNone/>
              <a:defRPr sz="93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59" y="442912"/>
            <a:ext cx="3673160" cy="1550194"/>
          </a:xfrm>
        </p:spPr>
        <p:txBody>
          <a:bodyPr anchor="b"/>
          <a:lstStyle>
            <a:lvl1pPr>
              <a:defRPr sz="29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41692" y="956568"/>
            <a:ext cx="5765542" cy="4721325"/>
          </a:xfrm>
        </p:spPr>
        <p:txBody>
          <a:bodyPr anchor="t"/>
          <a:lstStyle>
            <a:lvl1pPr marL="0" indent="0">
              <a:buNone/>
              <a:defRPr sz="2989"/>
            </a:lvl1pPr>
            <a:lvl2pPr marL="427071" indent="0">
              <a:buNone/>
              <a:defRPr sz="2615"/>
            </a:lvl2pPr>
            <a:lvl3pPr marL="854141" indent="0">
              <a:buNone/>
              <a:defRPr sz="2242"/>
            </a:lvl3pPr>
            <a:lvl4pPr marL="1281212" indent="0">
              <a:buNone/>
              <a:defRPr sz="1868"/>
            </a:lvl4pPr>
            <a:lvl5pPr marL="1708282" indent="0">
              <a:buNone/>
              <a:defRPr sz="1868"/>
            </a:lvl5pPr>
            <a:lvl6pPr marL="2135353" indent="0">
              <a:buNone/>
              <a:defRPr sz="1868"/>
            </a:lvl6pPr>
            <a:lvl7pPr marL="2562423" indent="0">
              <a:buNone/>
              <a:defRPr sz="1868"/>
            </a:lvl7pPr>
            <a:lvl8pPr marL="2989494" indent="0">
              <a:buNone/>
              <a:defRPr sz="1868"/>
            </a:lvl8pPr>
            <a:lvl9pPr marL="3416564" indent="0">
              <a:buNone/>
              <a:defRPr sz="186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4459" y="1993106"/>
            <a:ext cx="3673160" cy="3692476"/>
          </a:xfrm>
        </p:spPr>
        <p:txBody>
          <a:bodyPr/>
          <a:lstStyle>
            <a:lvl1pPr marL="0" indent="0">
              <a:buNone/>
              <a:defRPr sz="1495"/>
            </a:lvl1pPr>
            <a:lvl2pPr marL="427071" indent="0">
              <a:buNone/>
              <a:defRPr sz="1308"/>
            </a:lvl2pPr>
            <a:lvl3pPr marL="854141" indent="0">
              <a:buNone/>
              <a:defRPr sz="1121"/>
            </a:lvl3pPr>
            <a:lvl4pPr marL="1281212" indent="0">
              <a:buNone/>
              <a:defRPr sz="934"/>
            </a:lvl4pPr>
            <a:lvl5pPr marL="1708282" indent="0">
              <a:buNone/>
              <a:defRPr sz="934"/>
            </a:lvl5pPr>
            <a:lvl6pPr marL="2135353" indent="0">
              <a:buNone/>
              <a:defRPr sz="934"/>
            </a:lvl6pPr>
            <a:lvl7pPr marL="2562423" indent="0">
              <a:buNone/>
              <a:defRPr sz="934"/>
            </a:lvl7pPr>
            <a:lvl8pPr marL="2989494" indent="0">
              <a:buNone/>
              <a:defRPr sz="934"/>
            </a:lvl8pPr>
            <a:lvl9pPr marL="3416564" indent="0">
              <a:buNone/>
              <a:defRPr sz="93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4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975" y="353715"/>
            <a:ext cx="9822775" cy="128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75" y="1768574"/>
            <a:ext cx="9822775" cy="421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975" y="6157715"/>
            <a:ext cx="2562463" cy="353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14F08-08B8-4C8D-80ED-DD439AF9444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2515" y="6157715"/>
            <a:ext cx="3843695" cy="353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3287" y="6157715"/>
            <a:ext cx="2562463" cy="353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8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4141" rtl="0" eaLnBrk="1" latinLnBrk="0" hangingPunct="1">
        <a:lnSpc>
          <a:spcPct val="90000"/>
        </a:lnSpc>
        <a:spcBef>
          <a:spcPct val="0"/>
        </a:spcBef>
        <a:buNone/>
        <a:defRPr sz="41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535" indent="-213535" algn="l" defTabSz="854141" rtl="0" eaLnBrk="1" latinLnBrk="0" hangingPunct="1">
        <a:lnSpc>
          <a:spcPct val="90000"/>
        </a:lnSpc>
        <a:spcBef>
          <a:spcPts val="934"/>
        </a:spcBef>
        <a:buFont typeface="Arial" panose="020B0604020202020204" pitchFamily="34" charset="0"/>
        <a:buChar char="•"/>
        <a:defRPr sz="2615" kern="1200">
          <a:solidFill>
            <a:schemeClr val="tx1"/>
          </a:solidFill>
          <a:latin typeface="+mn-lt"/>
          <a:ea typeface="+mn-ea"/>
          <a:cs typeface="+mn-cs"/>
        </a:defRPr>
      </a:lvl1pPr>
      <a:lvl2pPr marL="640606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2" kern="1200">
          <a:solidFill>
            <a:schemeClr val="tx1"/>
          </a:solidFill>
          <a:latin typeface="+mn-lt"/>
          <a:ea typeface="+mn-ea"/>
          <a:cs typeface="+mn-cs"/>
        </a:defRPr>
      </a:lvl2pPr>
      <a:lvl3pPr marL="1067676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3pPr>
      <a:lvl4pPr marL="1494747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4pPr>
      <a:lvl5pPr marL="1921817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5pPr>
      <a:lvl6pPr marL="2348888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6pPr>
      <a:lvl7pPr marL="2775958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7pPr>
      <a:lvl8pPr marL="3203029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8pPr>
      <a:lvl9pPr marL="3630099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1pPr>
      <a:lvl2pPr marL="427071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2pPr>
      <a:lvl3pPr marL="854141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3pPr>
      <a:lvl4pPr marL="1281212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4pPr>
      <a:lvl5pPr marL="1708282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5pPr>
      <a:lvl6pPr marL="2135353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6pPr>
      <a:lvl7pPr marL="2562423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7pPr>
      <a:lvl8pPr marL="2989494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8pPr>
      <a:lvl9pPr marL="3416564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78953A-09B7-47C6-9513-E30C0572A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5"/>
            <a:ext cx="11388725" cy="66434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7EC7A3-F3A0-4EE7-B27F-3E3249B93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072" y="1795618"/>
            <a:ext cx="5426579" cy="30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0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5AE2B6-9285-4688-9474-655D5A148DF7}"/>
              </a:ext>
            </a:extLst>
          </p:cNvPr>
          <p:cNvSpPr txBox="1"/>
          <p:nvPr/>
        </p:nvSpPr>
        <p:spPr>
          <a:xfrm>
            <a:off x="219643" y="1637610"/>
            <a:ext cx="2605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highlight>
                  <a:srgbClr val="00CD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Math LAB </a:t>
            </a:r>
            <a:r>
              <a:rPr lang="en-US" sz="4000" b="1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80DB9E-3FDE-4E1C-A87C-F83A14348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14" y="1637610"/>
            <a:ext cx="7767947" cy="45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6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5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6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6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5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2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2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4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A632F6-B1E0-4661-9FE5-99F328078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"/>
            <a:ext cx="11388725" cy="6643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1DEBA-C045-460C-8C25-6683F94F9ACE}"/>
              </a:ext>
            </a:extLst>
          </p:cNvPr>
          <p:cNvSpPr txBox="1"/>
          <p:nvPr/>
        </p:nvSpPr>
        <p:spPr>
          <a:xfrm>
            <a:off x="1145137" y="1369242"/>
            <a:ext cx="6676401" cy="30469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400" b="1">
                <a:solidFill>
                  <a:srgbClr val="00C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“Math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00C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LAB”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это цифровая математическая лаборатория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нацеленная на обучение по математике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 разделах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>
                <a:solidFill>
                  <a:srgbClr val="00C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алгебры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b="1">
                <a:solidFill>
                  <a:srgbClr val="BB63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геометрии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 для школ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Благодаря данному проекту можно наглядно посмотреть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на геометрические фигуры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построить графики и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решать сложные уравнения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FAC28-4425-48AE-8314-BC510B6558BC}"/>
              </a:ext>
            </a:extLst>
          </p:cNvPr>
          <p:cNvSpPr txBox="1"/>
          <p:nvPr/>
        </p:nvSpPr>
        <p:spPr>
          <a:xfrm>
            <a:off x="3253298" y="137659"/>
            <a:ext cx="4882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MATH LAB?</a:t>
            </a:r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6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10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1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5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A632F6-B1E0-4661-9FE5-99F328078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"/>
            <a:ext cx="11388725" cy="6643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1DEBA-C045-460C-8C25-6683F94F9ACE}"/>
              </a:ext>
            </a:extLst>
          </p:cNvPr>
          <p:cNvSpPr txBox="1"/>
          <p:nvPr/>
        </p:nvSpPr>
        <p:spPr>
          <a:xfrm>
            <a:off x="1128046" y="1485542"/>
            <a:ext cx="6676401" cy="26776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Интерес к математике</a:t>
            </a:r>
          </a:p>
          <a:p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Научатся работать с графиками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 сложными геометрическими фигурами</a:t>
            </a:r>
          </a:p>
          <a:p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Узнают много новых формул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используемых в геометрии и статистике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FAC28-4425-48AE-8314-BC510B6558BC}"/>
              </a:ext>
            </a:extLst>
          </p:cNvPr>
          <p:cNvSpPr txBox="1"/>
          <p:nvPr/>
        </p:nvSpPr>
        <p:spPr>
          <a:xfrm>
            <a:off x="2509814" y="0"/>
            <a:ext cx="58137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>
                <a:latin typeface="Arial" panose="020B0604020202020204" pitchFamily="34" charset="0"/>
                <a:cs typeface="Arial" panose="020B0604020202020204" pitchFamily="34" charset="0"/>
              </a:rPr>
              <a:t>Что приобретают дети на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>
                <a:latin typeface="Arial" panose="020B0604020202020204" pitchFamily="34" charset="0"/>
                <a:cs typeface="Arial" panose="020B0604020202020204" pitchFamily="34" charset="0"/>
              </a:rPr>
              <a:t>уроках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b="1">
                <a:latin typeface="Arial" panose="020B0604020202020204" pitchFamily="34" charset="0"/>
                <a:cs typeface="Arial" panose="020B0604020202020204" pitchFamily="34" charset="0"/>
              </a:rPr>
              <a:t>используя 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Math LAB?</a:t>
            </a:r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6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A632F6-B1E0-4661-9FE5-99F328078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"/>
            <a:ext cx="11388725" cy="6643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1DEBA-C045-460C-8C25-6683F94F9ACE}"/>
              </a:ext>
            </a:extLst>
          </p:cNvPr>
          <p:cNvSpPr txBox="1"/>
          <p:nvPr/>
        </p:nvSpPr>
        <p:spPr>
          <a:xfrm>
            <a:off x="2356161" y="553998"/>
            <a:ext cx="6676401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Math LAB </a:t>
            </a:r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два направления – алгебра и геометрия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Преподаватели могут использовать их для составления задач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примеров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сверяться с решениями учеников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02F2D8-DC5D-438B-9EA3-A0B7A7AFA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13" y="2696478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1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8846DC-5F91-4261-B267-5AE06EFB9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"/>
            <a:ext cx="11388725" cy="6643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B45505-1A5E-436F-9471-C621E2B9B1A5}"/>
              </a:ext>
            </a:extLst>
          </p:cNvPr>
          <p:cNvSpPr txBox="1"/>
          <p:nvPr/>
        </p:nvSpPr>
        <p:spPr>
          <a:xfrm>
            <a:off x="6928161" y="306424"/>
            <a:ext cx="2326934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ru-RU" sz="4000" b="1">
                <a:solidFill>
                  <a:srgbClr val="00C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Алгебра</a:t>
            </a:r>
            <a:endParaRPr lang="ru-RU" sz="4000">
              <a:solidFill>
                <a:srgbClr val="00C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81752-4746-43A0-AAA3-B3FF94ACBBC9}"/>
              </a:ext>
            </a:extLst>
          </p:cNvPr>
          <p:cNvSpPr txBox="1"/>
          <p:nvPr/>
        </p:nvSpPr>
        <p:spPr>
          <a:xfrm>
            <a:off x="1415227" y="1494035"/>
            <a:ext cx="6676401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Math LAB </a:t>
            </a:r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два направления – алгебра и геометрия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Преподаватели могут использовать их для составления задач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примеров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сверяться с решениями учеников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0547747-B759-4EB4-93B8-44CDC8B67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61" y="1793104"/>
            <a:ext cx="5873377" cy="31376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22EB20C-1D36-4ADA-8F9B-36A462301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888" y="2620869"/>
            <a:ext cx="6220508" cy="3337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935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8846DC-5F91-4261-B267-5AE06EFB9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"/>
            <a:ext cx="11388725" cy="6643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B45505-1A5E-436F-9471-C621E2B9B1A5}"/>
              </a:ext>
            </a:extLst>
          </p:cNvPr>
          <p:cNvSpPr txBox="1"/>
          <p:nvPr/>
        </p:nvSpPr>
        <p:spPr>
          <a:xfrm>
            <a:off x="6234638" y="-1351"/>
            <a:ext cx="3020457" cy="13234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ru-RU" sz="4000" b="1">
                <a:solidFill>
                  <a:srgbClr val="00C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 уравнений</a:t>
            </a:r>
            <a:endParaRPr lang="ru-RU" sz="4000">
              <a:solidFill>
                <a:srgbClr val="00C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22EB20C-1D36-4ADA-8F9B-36A462301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27" y="1701220"/>
            <a:ext cx="6220508" cy="3337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623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8846DC-5F91-4261-B267-5AE06EFB9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"/>
            <a:ext cx="11388725" cy="6643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B45505-1A5E-436F-9471-C621E2B9B1A5}"/>
              </a:ext>
            </a:extLst>
          </p:cNvPr>
          <p:cNvSpPr txBox="1"/>
          <p:nvPr/>
        </p:nvSpPr>
        <p:spPr>
          <a:xfrm>
            <a:off x="2546648" y="-1350"/>
            <a:ext cx="6708448" cy="13234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ru-RU" sz="4000" b="1">
                <a:solidFill>
                  <a:srgbClr val="00C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Построение графиков</a:t>
            </a:r>
            <a:r>
              <a:rPr lang="en-US" sz="4000" b="1">
                <a:solidFill>
                  <a:srgbClr val="00C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>
                <a:solidFill>
                  <a:srgbClr val="00C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(через уравнение)</a:t>
            </a:r>
            <a:endParaRPr lang="ru-RU" sz="4000">
              <a:solidFill>
                <a:srgbClr val="00C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36BDBE-8430-43D8-9B4A-73B8C2726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5" y="1492527"/>
            <a:ext cx="5901060" cy="3128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45FBCF-6283-4AEE-B68E-02B047B16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407" y="1974228"/>
            <a:ext cx="7876403" cy="4204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342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8846DC-5F91-4261-B267-5AE06EFB9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"/>
            <a:ext cx="11388725" cy="6643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B45505-1A5E-436F-9471-C621E2B9B1A5}"/>
              </a:ext>
            </a:extLst>
          </p:cNvPr>
          <p:cNvSpPr txBox="1"/>
          <p:nvPr/>
        </p:nvSpPr>
        <p:spPr>
          <a:xfrm>
            <a:off x="2546648" y="-1350"/>
            <a:ext cx="6708448" cy="13234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ru-RU" sz="4000" b="1">
                <a:solidFill>
                  <a:srgbClr val="00C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Построение графиков</a:t>
            </a:r>
            <a:r>
              <a:rPr lang="en-US" sz="4000" b="1">
                <a:solidFill>
                  <a:srgbClr val="00C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>
                <a:solidFill>
                  <a:srgbClr val="00C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(через таблицу значений)</a:t>
            </a:r>
            <a:endParaRPr lang="ru-RU" sz="4000">
              <a:solidFill>
                <a:srgbClr val="00C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36BDBE-8430-43D8-9B4A-73B8C2726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5" y="1492527"/>
            <a:ext cx="5901060" cy="3128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45FBCF-6283-4AEE-B68E-02B047B16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407" y="1974228"/>
            <a:ext cx="7876403" cy="4204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92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5FB7A7-0177-43D7-A147-73B7A6DFA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65" y="264"/>
            <a:ext cx="5478594" cy="6643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1DBA9-1EE3-4F68-BD46-C66C27A832E9}"/>
              </a:ext>
            </a:extLst>
          </p:cNvPr>
          <p:cNvSpPr txBox="1"/>
          <p:nvPr/>
        </p:nvSpPr>
        <p:spPr>
          <a:xfrm>
            <a:off x="174819" y="59821"/>
            <a:ext cx="2605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highlight>
                  <a:srgbClr val="00CD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Math LAB Database</a:t>
            </a:r>
          </a:p>
        </p:txBody>
      </p:sp>
    </p:spTree>
    <p:extLst>
      <p:ext uri="{BB962C8B-B14F-4D97-AF65-F5344CB8AC3E}">
        <p14:creationId xmlns:p14="http://schemas.microsoft.com/office/powerpoint/2010/main" val="2297755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150</Words>
  <Application>Microsoft Office PowerPoint</Application>
  <PresentationFormat>Произвольный</PresentationFormat>
  <Paragraphs>20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 Murzakov</dc:creator>
  <cp:lastModifiedBy>Egor Murzakov</cp:lastModifiedBy>
  <cp:revision>20</cp:revision>
  <dcterms:created xsi:type="dcterms:W3CDTF">2024-10-04T21:20:06Z</dcterms:created>
  <dcterms:modified xsi:type="dcterms:W3CDTF">2024-11-29T13:03:32Z</dcterms:modified>
</cp:coreProperties>
</file>