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57" r:id="rId3"/>
    <p:sldId id="258" r:id="rId4"/>
    <p:sldId id="263" r:id="rId5"/>
    <p:sldId id="259" r:id="rId6"/>
    <p:sldId id="264" r:id="rId7"/>
    <p:sldId id="265" r:id="rId8"/>
    <p:sldId id="266" r:id="rId9"/>
    <p:sldId id="267" r:id="rId10"/>
    <p:sldId id="268" r:id="rId11"/>
    <p:sldId id="270" r:id="rId12"/>
    <p:sldId id="271" r:id="rId13"/>
    <p:sldId id="272" r:id="rId14"/>
    <p:sldId id="273" r:id="rId15"/>
    <p:sldId id="274" r:id="rId16"/>
  </p:sldIdLst>
  <p:sldSz cx="12192000" cy="6858000"/>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89C336-794D-4CA8-BD21-D96465031306}" v="413" dt="2022-01-05T03:47:23.3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nSpc>
                <a:spcPct val="100000"/>
              </a:lnSpc>
            </a:pPr>
            <a:r>
              <a:rPr lang="en-IN" sz="1200" b="0" strike="noStrike" spc="-1">
                <a:solidFill>
                  <a:srgbClr val="8B8B8B"/>
                </a:solidFill>
                <a:uFill>
                  <a:solidFill>
                    <a:srgbClr val="FFFFFF"/>
                  </a:solidFill>
                </a:uFill>
                <a:latin typeface="Calibri"/>
              </a:rPr>
              <a:t>05/01/22</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FB951FC-9BF3-4B51-86E7-4662D5E0C6C1}" type="slidenum">
              <a:rPr lang="en-IN" sz="1200" b="0" strike="noStrike" spc="-1" smtClean="0">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6617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r>
              <a:rPr lang="en-IN" sz="1200" b="0" strike="noStrike" spc="-1">
                <a:solidFill>
                  <a:srgbClr val="8B8B8B"/>
                </a:solidFill>
                <a:uFill>
                  <a:solidFill>
                    <a:srgbClr val="FFFFFF"/>
                  </a:solidFill>
                </a:uFill>
                <a:latin typeface="Calibri"/>
              </a:rPr>
              <a:t>05/01/22</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EFB951FC-9BF3-4B51-86E7-4662D5E0C6C1}" type="slidenum">
              <a:rPr lang="en-IN" sz="1200" b="0" strike="noStrike" spc="-1" smtClean="0">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6969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r>
              <a:rPr lang="en-IN" sz="1200" b="0" strike="noStrike" spc="-1">
                <a:solidFill>
                  <a:srgbClr val="8B8B8B"/>
                </a:solidFill>
                <a:uFill>
                  <a:solidFill>
                    <a:srgbClr val="FFFFFF"/>
                  </a:solidFill>
                </a:uFill>
                <a:latin typeface="Calibri"/>
              </a:rPr>
              <a:t>05/01/22</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EFB951FC-9BF3-4B51-86E7-4662D5E0C6C1}" type="slidenum">
              <a:rPr lang="en-IN" sz="1200" b="0" strike="noStrike" spc="-1" smtClean="0">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372416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r>
              <a:rPr lang="en-IN" sz="1200" b="0" strike="noStrike" spc="-1">
                <a:solidFill>
                  <a:srgbClr val="8B8B8B"/>
                </a:solidFill>
                <a:uFill>
                  <a:solidFill>
                    <a:srgbClr val="FFFFFF"/>
                  </a:solidFill>
                </a:uFill>
                <a:latin typeface="Calibri"/>
              </a:rPr>
              <a:t>05/01/22</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EFB951FC-9BF3-4B51-86E7-4662D5E0C6C1}" type="slidenum">
              <a:rPr lang="en-IN" sz="1200" b="0" strike="noStrike" spc="-1" smtClean="0">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9283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r>
              <a:rPr lang="en-IN" sz="1200" b="0" strike="noStrike" spc="-1">
                <a:solidFill>
                  <a:srgbClr val="8B8B8B"/>
                </a:solidFill>
                <a:uFill>
                  <a:solidFill>
                    <a:srgbClr val="FFFFFF"/>
                  </a:solidFill>
                </a:uFill>
                <a:latin typeface="Calibri"/>
              </a:rPr>
              <a:t>05/01/22</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EFB951FC-9BF3-4B51-86E7-4662D5E0C6C1}" type="slidenum">
              <a:rPr lang="en-IN" sz="1200" b="0" strike="noStrike" spc="-1" smtClean="0">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24011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nSpc>
                <a:spcPct val="100000"/>
              </a:lnSpc>
            </a:pPr>
            <a:r>
              <a:rPr lang="en-IN" sz="1200" b="0" strike="noStrike" spc="-1">
                <a:solidFill>
                  <a:srgbClr val="8B8B8B"/>
                </a:solidFill>
                <a:uFill>
                  <a:solidFill>
                    <a:srgbClr val="FFFFFF"/>
                  </a:solidFill>
                </a:uFill>
                <a:latin typeface="Calibri"/>
              </a:rPr>
              <a:t>05/01/22</a:t>
            </a:r>
            <a:endParaRPr lang="en-IN" sz="1400" b="0" strike="noStrike" spc="-1">
              <a:solidFill>
                <a:srgbClr val="000000"/>
              </a:solidFill>
              <a:uFill>
                <a:solidFill>
                  <a:srgbClr val="FFFFFF"/>
                </a:solidFill>
              </a:uFill>
              <a:latin typeface="Times New Roman"/>
            </a:endParaRPr>
          </a:p>
        </p:txBody>
      </p:sp>
      <p:sp>
        <p:nvSpPr>
          <p:cNvPr id="4" name="Footer Placeholder 3"/>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lnSpc>
                <a:spcPct val="100000"/>
              </a:lnSpc>
            </a:pPr>
            <a:fld id="{EFB951FC-9BF3-4B51-86E7-4662D5E0C6C1}" type="slidenum">
              <a:rPr lang="en-IN" sz="1200" b="0" strike="noStrike" spc="-1" smtClean="0">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104352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nSpc>
                <a:spcPct val="100000"/>
              </a:lnSpc>
            </a:pPr>
            <a:r>
              <a:rPr lang="en-IN" sz="1200" b="0" strike="noStrike" spc="-1">
                <a:solidFill>
                  <a:srgbClr val="8B8B8B"/>
                </a:solidFill>
                <a:uFill>
                  <a:solidFill>
                    <a:srgbClr val="FFFFFF"/>
                  </a:solidFill>
                </a:uFill>
                <a:latin typeface="Calibri"/>
              </a:rPr>
              <a:t>05/01/22</a:t>
            </a:r>
            <a:endParaRPr lang="en-IN" sz="1400" b="0" strike="noStrike" spc="-1">
              <a:solidFill>
                <a:srgbClr val="000000"/>
              </a:solidFill>
              <a:uFill>
                <a:solidFill>
                  <a:srgbClr val="FFFFFF"/>
                </a:solidFill>
              </a:uFill>
              <a:latin typeface="Times New Roman"/>
            </a:endParaRPr>
          </a:p>
        </p:txBody>
      </p:sp>
      <p:sp>
        <p:nvSpPr>
          <p:cNvPr id="4" name="Footer Placeholder 3"/>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lnSpc>
                <a:spcPct val="100000"/>
              </a:lnSpc>
            </a:pPr>
            <a:fld id="{EFB951FC-9BF3-4B51-86E7-4662D5E0C6C1}" type="slidenum">
              <a:rPr lang="en-IN" sz="1200" b="0" strike="noStrike" spc="-1" smtClean="0">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125377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r>
              <a:rPr lang="en-IN" sz="1200" b="0" strike="noStrike" spc="-1">
                <a:solidFill>
                  <a:srgbClr val="8B8B8B"/>
                </a:solidFill>
                <a:uFill>
                  <a:solidFill>
                    <a:srgbClr val="FFFFFF"/>
                  </a:solidFill>
                </a:uFill>
                <a:latin typeface="Calibri"/>
              </a:rPr>
              <a:t>05/01/22</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FB951FC-9BF3-4B51-86E7-4662D5E0C6C1}" type="slidenum">
              <a:rPr lang="en-IN" sz="1200" b="0" strike="noStrike" spc="-1" smtClean="0">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307947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r>
              <a:rPr lang="en-IN" sz="1200" b="0" strike="noStrike" spc="-1">
                <a:solidFill>
                  <a:srgbClr val="8B8B8B"/>
                </a:solidFill>
                <a:uFill>
                  <a:solidFill>
                    <a:srgbClr val="FFFFFF"/>
                  </a:solidFill>
                </a:uFill>
                <a:latin typeface="Calibri"/>
              </a:rPr>
              <a:t>05/01/22</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FB951FC-9BF3-4B51-86E7-4662D5E0C6C1}" type="slidenum">
              <a:rPr lang="en-IN" sz="1200" b="0" strike="noStrike" spc="-1" smtClean="0">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95891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r>
              <a:rPr lang="en-IN" sz="1200" b="0" strike="noStrike" spc="-1">
                <a:solidFill>
                  <a:srgbClr val="8B8B8B"/>
                </a:solidFill>
                <a:uFill>
                  <a:solidFill>
                    <a:srgbClr val="FFFFFF"/>
                  </a:solidFill>
                </a:uFill>
                <a:latin typeface="Calibri"/>
              </a:rPr>
              <a:t>05/01/22</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FB951FC-9BF3-4B51-86E7-4662D5E0C6C1}" type="slidenum">
              <a:rPr lang="en-IN" sz="1200" b="0" strike="noStrike" spc="-1" smtClean="0">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6236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r>
              <a:rPr lang="en-IN" sz="1200" b="0" strike="noStrike" spc="-1">
                <a:solidFill>
                  <a:srgbClr val="8B8B8B"/>
                </a:solidFill>
                <a:uFill>
                  <a:solidFill>
                    <a:srgbClr val="FFFFFF"/>
                  </a:solidFill>
                </a:uFill>
                <a:latin typeface="Calibri"/>
              </a:rPr>
              <a:t>05/01/22</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FB951FC-9BF3-4B51-86E7-4662D5E0C6C1}" type="slidenum">
              <a:rPr lang="en-IN" sz="1200" b="0" strike="noStrike" spc="-1" smtClean="0">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4212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nSpc>
                <a:spcPct val="100000"/>
              </a:lnSpc>
            </a:pPr>
            <a:r>
              <a:rPr lang="en-IN" sz="1200" b="0" strike="noStrike" spc="-1">
                <a:solidFill>
                  <a:srgbClr val="8B8B8B"/>
                </a:solidFill>
                <a:uFill>
                  <a:solidFill>
                    <a:srgbClr val="FFFFFF"/>
                  </a:solidFill>
                </a:uFill>
                <a:latin typeface="Calibri"/>
              </a:rPr>
              <a:t>05/01/22</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EFB951FC-9BF3-4B51-86E7-4662D5E0C6C1}" type="slidenum">
              <a:rPr lang="en-IN" sz="1200" b="0" strike="noStrike" spc="-1" smtClean="0">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55254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nSpc>
                <a:spcPct val="100000"/>
              </a:lnSpc>
            </a:pPr>
            <a:r>
              <a:rPr lang="en-IN" sz="1200" b="0" strike="noStrike" spc="-1">
                <a:solidFill>
                  <a:srgbClr val="8B8B8B"/>
                </a:solidFill>
                <a:uFill>
                  <a:solidFill>
                    <a:srgbClr val="FFFFFF"/>
                  </a:solidFill>
                </a:uFill>
                <a:latin typeface="Calibri"/>
              </a:rPr>
              <a:t>05/01/22</a:t>
            </a:r>
            <a:endParaRPr lang="en-IN"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EFB951FC-9BF3-4B51-86E7-4662D5E0C6C1}" type="slidenum">
              <a:rPr lang="en-IN" sz="1200" b="0" strike="noStrike" spc="-1" smtClean="0">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9260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4474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r>
              <a:rPr lang="en-IN" sz="1200" b="0" strike="noStrike" spc="-1">
                <a:solidFill>
                  <a:srgbClr val="8B8B8B"/>
                </a:solidFill>
                <a:uFill>
                  <a:solidFill>
                    <a:srgbClr val="FFFFFF"/>
                  </a:solidFill>
                </a:uFill>
                <a:latin typeface="Calibri"/>
              </a:rPr>
              <a:t>05/01/22</a:t>
            </a:r>
            <a:endParaRPr lang="en-IN" sz="1400" b="0" strike="noStrike" spc="-1">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EFB951FC-9BF3-4B51-86E7-4662D5E0C6C1}" type="slidenum">
              <a:rPr lang="en-IN" sz="1200" b="0" strike="noStrike" spc="-1" smtClean="0">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912674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r>
              <a:rPr lang="en-IN" sz="1200" b="0" strike="noStrike" spc="-1">
                <a:solidFill>
                  <a:srgbClr val="8B8B8B"/>
                </a:solidFill>
                <a:uFill>
                  <a:solidFill>
                    <a:srgbClr val="FFFFFF"/>
                  </a:solidFill>
                </a:uFill>
                <a:latin typeface="Calibri"/>
              </a:rPr>
              <a:t>05/01/22</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EFB951FC-9BF3-4B51-86E7-4662D5E0C6C1}" type="slidenum">
              <a:rPr lang="en-IN" sz="1200" b="0" strike="noStrike" spc="-1" smtClean="0">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98175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r>
              <a:rPr lang="en-IN" sz="1200" b="0" strike="noStrike" spc="-1">
                <a:solidFill>
                  <a:srgbClr val="8B8B8B"/>
                </a:solidFill>
                <a:uFill>
                  <a:solidFill>
                    <a:srgbClr val="FFFFFF"/>
                  </a:solidFill>
                </a:uFill>
                <a:latin typeface="Calibri"/>
              </a:rPr>
              <a:t>05/01/22</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EFB951FC-9BF3-4B51-86E7-4662D5E0C6C1}" type="slidenum">
              <a:rPr lang="en-IN" sz="1200" b="0" strike="noStrike" spc="-1" smtClean="0">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63175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lnSpc>
                <a:spcPct val="100000"/>
              </a:lnSpc>
            </a:pPr>
            <a:r>
              <a:rPr lang="en-IN" sz="1200" b="0" strike="noStrike" spc="-1">
                <a:solidFill>
                  <a:srgbClr val="8B8B8B"/>
                </a:solidFill>
                <a:uFill>
                  <a:solidFill>
                    <a:srgbClr val="FFFFFF"/>
                  </a:solidFill>
                </a:uFill>
                <a:latin typeface="Calibri"/>
              </a:rPr>
              <a:t>05/01/22</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lnSpc>
                <a:spcPct val="100000"/>
              </a:lnSpc>
            </a:pPr>
            <a:fld id="{EFB951FC-9BF3-4B51-86E7-4662D5E0C6C1}" type="slidenum">
              <a:rPr lang="en-IN" sz="1200" b="0" strike="noStrike" spc="-1" smtClean="0">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2545857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838080" y="365040"/>
            <a:ext cx="10515240" cy="1325160"/>
          </a:xfrm>
          <a:prstGeom prst="rect">
            <a:avLst/>
          </a:prstGeom>
          <a:noFill/>
          <a:ln>
            <a:noFill/>
          </a:ln>
        </p:spPr>
        <p:txBody>
          <a:bodyPr anchor="ctr"/>
          <a:lstStyle/>
          <a:p>
            <a:pPr algn="ctr">
              <a:lnSpc>
                <a:spcPct val="100000"/>
              </a:lnSpc>
            </a:pPr>
            <a:r>
              <a:rPr lang="en-US" sz="3600" b="0" strike="noStrike" spc="-1" dirty="0">
                <a:solidFill>
                  <a:srgbClr val="4472C4"/>
                </a:solidFill>
                <a:uFill>
                  <a:solidFill>
                    <a:srgbClr val="FFFFFF"/>
                  </a:solidFill>
                </a:uFill>
                <a:latin typeface="Tahoma"/>
                <a:ea typeface="Tahoma"/>
              </a:rPr>
              <a:t>PANIMALAR ENGINEERING COLLEGE </a:t>
            </a:r>
            <a:r>
              <a:rPr lang="en-US" sz="4400" b="0" strike="noStrike" spc="-1" dirty="0">
                <a:solidFill>
                  <a:srgbClr val="4472C4"/>
                </a:solidFill>
                <a:uFill>
                  <a:solidFill>
                    <a:srgbClr val="FFFFFF"/>
                  </a:solidFill>
                </a:uFill>
                <a:latin typeface="Tahoma"/>
                <a:ea typeface="Tahoma"/>
              </a:rPr>
              <a:t>
</a:t>
            </a:r>
            <a:endParaRPr lang="en-US" sz="1800" b="0" strike="noStrike" spc="-1" dirty="0">
              <a:solidFill>
                <a:srgbClr val="000000"/>
              </a:solidFill>
              <a:uFill>
                <a:solidFill>
                  <a:srgbClr val="FFFFFF"/>
                </a:solidFill>
              </a:uFill>
              <a:latin typeface="Calibri"/>
            </a:endParaRPr>
          </a:p>
        </p:txBody>
      </p:sp>
      <p:sp>
        <p:nvSpPr>
          <p:cNvPr id="40" name="TextShape 2"/>
          <p:cNvSpPr txBox="1"/>
          <p:nvPr/>
        </p:nvSpPr>
        <p:spPr>
          <a:xfrm>
            <a:off x="838080" y="1299032"/>
            <a:ext cx="10515240" cy="5295240"/>
          </a:xfrm>
          <a:prstGeom prst="rect">
            <a:avLst/>
          </a:prstGeom>
          <a:noFill/>
          <a:ln>
            <a:noFill/>
          </a:ln>
        </p:spPr>
        <p:txBody>
          <a:bodyPr lIns="91440" tIns="45720" rIns="91440" bIns="45720" anchor="t"/>
          <a:lstStyle/>
          <a:p>
            <a:pPr algn="ctr">
              <a:lnSpc>
                <a:spcPct val="100000"/>
              </a:lnSpc>
            </a:pPr>
            <a:r>
              <a:rPr lang="en-US" sz="2400" b="0" strike="noStrike" spc="-1" dirty="0">
                <a:solidFill>
                  <a:srgbClr val="FF0000"/>
                </a:solidFill>
                <a:uFill>
                  <a:solidFill>
                    <a:srgbClr val="FFFFFF"/>
                  </a:solidFill>
                </a:uFill>
                <a:latin typeface="Tahoma"/>
                <a:ea typeface="Tahoma"/>
              </a:rPr>
              <a:t>DEPARTMENT OF COMPUTER SCIENCE AND ENGINEERING</a:t>
            </a:r>
            <a:endParaRPr lang="en-US" sz="2400" b="0" strike="noStrike" spc="-1" dirty="0">
              <a:solidFill>
                <a:srgbClr val="000000"/>
              </a:solidFill>
              <a:uFill>
                <a:solidFill>
                  <a:srgbClr val="FFFFFF"/>
                </a:solidFill>
              </a:uFill>
              <a:latin typeface="Calibri"/>
            </a:endParaRPr>
          </a:p>
          <a:p>
            <a:pPr algn="ctr">
              <a:lnSpc>
                <a:spcPct val="100000"/>
              </a:lnSpc>
            </a:pPr>
            <a:r>
              <a:rPr lang="en-US" sz="2400" b="0" strike="noStrike" spc="-1" dirty="0">
                <a:solidFill>
                  <a:srgbClr val="FF0000"/>
                </a:solidFill>
                <a:uFill>
                  <a:solidFill>
                    <a:srgbClr val="FFFFFF"/>
                  </a:solidFill>
                </a:uFill>
                <a:latin typeface="Tahoma"/>
                <a:ea typeface="Tahoma"/>
              </a:rPr>
              <a:t>CS8811 PROJECT WORK</a:t>
            </a:r>
            <a:endParaRPr lang="en-US" sz="2400" b="0" strike="noStrike" spc="-1" dirty="0">
              <a:solidFill>
                <a:srgbClr val="000000"/>
              </a:solidFill>
              <a:uFill>
                <a:solidFill>
                  <a:srgbClr val="FFFFFF"/>
                </a:solidFill>
              </a:uFill>
              <a:latin typeface="Calibri"/>
            </a:endParaRPr>
          </a:p>
          <a:p>
            <a:pPr algn="ctr">
              <a:lnSpc>
                <a:spcPct val="100000"/>
              </a:lnSpc>
            </a:pPr>
            <a:endParaRPr lang="en-US" sz="2400" b="0" strike="noStrike" spc="-1" dirty="0">
              <a:solidFill>
                <a:srgbClr val="000000"/>
              </a:solidFill>
              <a:uFill>
                <a:solidFill>
                  <a:srgbClr val="FFFFFF"/>
                </a:solidFill>
              </a:uFill>
              <a:latin typeface="Calibri"/>
            </a:endParaRPr>
          </a:p>
          <a:p>
            <a:pPr algn="ctr">
              <a:lnSpc>
                <a:spcPct val="100000"/>
              </a:lnSpc>
            </a:pPr>
            <a:endParaRPr lang="en-US" sz="100" b="0" strike="noStrike" spc="-1" dirty="0">
              <a:solidFill>
                <a:srgbClr val="000000"/>
              </a:solidFill>
              <a:uFill>
                <a:solidFill>
                  <a:srgbClr val="FFFFFF"/>
                </a:solidFill>
              </a:uFill>
              <a:latin typeface="Calibri"/>
            </a:endParaRPr>
          </a:p>
          <a:p>
            <a:pPr algn="ctr"/>
            <a:r>
              <a:rPr lang="en-US" sz="3000" b="1" spc="-1" dirty="0">
                <a:uFill>
                  <a:solidFill>
                    <a:srgbClr val="FFFFFF"/>
                  </a:solidFill>
                </a:uFill>
                <a:cs typeface="Arial"/>
              </a:rPr>
              <a:t>STRENGTHENING CRYPTOGRAPHY USING QUANTUM PROPERTIES</a:t>
            </a:r>
          </a:p>
          <a:p>
            <a:pPr algn="ctr">
              <a:lnSpc>
                <a:spcPct val="100000"/>
              </a:lnSpc>
            </a:pPr>
            <a:endParaRPr lang="en-US" sz="3000" b="1" strike="noStrike" spc="-1" dirty="0">
              <a:solidFill>
                <a:schemeClr val="tx1">
                  <a:lumMod val="85000"/>
                </a:schemeClr>
              </a:solidFill>
              <a:uFill>
                <a:solidFill>
                  <a:srgbClr val="FFFFFF"/>
                </a:solidFill>
              </a:uFill>
              <a:latin typeface="Arial"/>
              <a:cs typeface="Arial"/>
            </a:endParaRPr>
          </a:p>
          <a:p>
            <a:pPr>
              <a:lnSpc>
                <a:spcPct val="100000"/>
              </a:lnSpc>
            </a:pPr>
            <a:endParaRPr lang="en-US" sz="2800" b="0" strike="noStrike" spc="-1" dirty="0">
              <a:solidFill>
                <a:srgbClr val="000000"/>
              </a:solidFill>
              <a:uFill>
                <a:solidFill>
                  <a:srgbClr val="FFFFFF"/>
                </a:solidFill>
              </a:uFill>
              <a:latin typeface="Calibri"/>
            </a:endParaRPr>
          </a:p>
          <a:p>
            <a:endParaRPr lang="en-US" sz="2400" b="0" strike="noStrike" spc="-1" dirty="0">
              <a:solidFill>
                <a:schemeClr val="tx1">
                  <a:lumMod val="85000"/>
                </a:schemeClr>
              </a:solidFill>
              <a:uFill>
                <a:solidFill>
                  <a:srgbClr val="FFFFFF"/>
                </a:solidFill>
              </a:uFill>
              <a:latin typeface="Tahoma"/>
              <a:ea typeface="Tahoma"/>
            </a:endParaRPr>
          </a:p>
          <a:p>
            <a:r>
              <a:rPr lang="en-US" sz="2400" b="0" strike="noStrike" spc="-1" dirty="0">
                <a:solidFill>
                  <a:schemeClr val="tx1">
                    <a:lumMod val="85000"/>
                  </a:schemeClr>
                </a:solidFill>
                <a:uFill>
                  <a:solidFill>
                    <a:srgbClr val="FFFFFF"/>
                  </a:solidFill>
                </a:uFill>
                <a:latin typeface="Tahoma"/>
                <a:ea typeface="Tahoma"/>
              </a:rPr>
              <a:t>Guide Name: </a:t>
            </a:r>
            <a:r>
              <a:rPr lang="en-US" sz="2400" spc="-1" dirty="0">
                <a:solidFill>
                  <a:schemeClr val="tx1">
                    <a:lumMod val="85000"/>
                  </a:schemeClr>
                </a:solidFill>
                <a:uFill>
                  <a:solidFill>
                    <a:srgbClr val="FFFFFF"/>
                  </a:solidFill>
                </a:uFill>
                <a:latin typeface="Tahoma"/>
                <a:ea typeface="Tahoma"/>
              </a:rPr>
              <a:t>Dr. Krishnamoorthy</a:t>
            </a:r>
            <a:r>
              <a:rPr lang="en-US" sz="2800" spc="-1" dirty="0">
                <a:solidFill>
                  <a:schemeClr val="tx1">
                    <a:lumMod val="85000"/>
                  </a:schemeClr>
                </a:solidFill>
                <a:uFill>
                  <a:solidFill>
                    <a:srgbClr val="FFFFFF"/>
                  </a:solidFill>
                </a:uFill>
                <a:latin typeface="Tahoma"/>
                <a:ea typeface="Tahoma"/>
              </a:rPr>
              <a:t> </a:t>
            </a:r>
            <a:r>
              <a:rPr lang="en-US" sz="2800" b="0" strike="noStrike" spc="-1" dirty="0">
                <a:solidFill>
                  <a:srgbClr val="000000"/>
                </a:solidFill>
                <a:uFill>
                  <a:solidFill>
                    <a:srgbClr val="FFFFFF"/>
                  </a:solidFill>
                </a:uFill>
                <a:latin typeface="Calibri"/>
                <a:ea typeface="Tahoma"/>
              </a:rPr>
              <a:t>	</a:t>
            </a:r>
            <a:r>
              <a:rPr lang="en-US" sz="2400" b="0" strike="noStrike" spc="-1" dirty="0">
                <a:solidFill>
                  <a:srgbClr val="000000"/>
                </a:solidFill>
                <a:uFill>
                  <a:solidFill>
                    <a:srgbClr val="FFFFFF"/>
                  </a:solidFill>
                </a:uFill>
                <a:latin typeface="Calibri"/>
                <a:ea typeface="Tahoma"/>
              </a:rPr>
              <a:t>	                                 </a:t>
            </a:r>
            <a:r>
              <a:rPr lang="en-US" sz="2400" b="1" strike="noStrike" spc="-1" dirty="0">
                <a:solidFill>
                  <a:schemeClr val="tx1">
                    <a:lumMod val="85000"/>
                  </a:schemeClr>
                </a:solidFill>
                <a:uFill>
                  <a:solidFill>
                    <a:srgbClr val="FFFFFF"/>
                  </a:solidFill>
                </a:uFill>
                <a:latin typeface="Calibri"/>
                <a:ea typeface="Tahoma"/>
              </a:rPr>
              <a:t>Team Members</a:t>
            </a:r>
            <a:endParaRPr lang="en-US" sz="2400" b="0" strike="noStrike" spc="-1" dirty="0">
              <a:solidFill>
                <a:schemeClr val="tx1">
                  <a:lumMod val="85000"/>
                </a:schemeClr>
              </a:solidFill>
              <a:uFill>
                <a:solidFill>
                  <a:srgbClr val="FFFFFF"/>
                </a:solidFill>
              </a:uFill>
              <a:latin typeface="Calibri"/>
            </a:endParaRPr>
          </a:p>
          <a:p>
            <a:pPr algn="r"/>
            <a:r>
              <a:rPr lang="en-US" sz="2800" b="1" strike="noStrike" spc="-1" dirty="0">
                <a:solidFill>
                  <a:srgbClr val="0070C0"/>
                </a:solidFill>
                <a:uFill>
                  <a:solidFill>
                    <a:srgbClr val="FFFFFF"/>
                  </a:solidFill>
                </a:uFill>
                <a:latin typeface="Calibri"/>
                <a:ea typeface="Tahoma"/>
              </a:rPr>
              <a:t>					</a:t>
            </a:r>
          </a:p>
          <a:p>
            <a:pPr algn="r"/>
            <a:endParaRPr lang="en-US" sz="2800" b="1" spc="-1" dirty="0">
              <a:solidFill>
                <a:srgbClr val="0070C0"/>
              </a:solidFill>
              <a:uFill>
                <a:solidFill>
                  <a:srgbClr val="FFFFFF"/>
                </a:solidFill>
              </a:uFill>
              <a:latin typeface="Calibri"/>
              <a:ea typeface="Tahoma"/>
              <a:cs typeface="+mn-lt"/>
            </a:endParaRPr>
          </a:p>
          <a:p>
            <a:r>
              <a:rPr lang="en-US" sz="2800" b="1" spc="-1" dirty="0">
                <a:solidFill>
                  <a:schemeClr val="tx1">
                    <a:lumMod val="85000"/>
                  </a:schemeClr>
                </a:solidFill>
                <a:uFill>
                  <a:solidFill>
                    <a:srgbClr val="FFFFFF"/>
                  </a:solidFill>
                </a:uFill>
                <a:ea typeface="+mn-lt"/>
                <a:cs typeface="+mn-lt"/>
              </a:rPr>
              <a:t>BATCH NO: D8</a:t>
            </a:r>
            <a:endParaRPr lang="en-US" dirty="0">
              <a:solidFill>
                <a:schemeClr val="tx1">
                  <a:lumMod val="85000"/>
                </a:schemeClr>
              </a:solidFill>
              <a:ea typeface="+mn-lt"/>
              <a:cs typeface="+mn-lt"/>
            </a:endParaRPr>
          </a:p>
          <a:p>
            <a:pPr>
              <a:lnSpc>
                <a:spcPct val="100000"/>
              </a:lnSpc>
            </a:pPr>
            <a:endParaRPr lang="en-US" sz="2800" b="0" strike="noStrike" spc="-1" dirty="0">
              <a:solidFill>
                <a:srgbClr val="000000"/>
              </a:solidFill>
              <a:uFill>
                <a:solidFill>
                  <a:srgbClr val="FFFFFF"/>
                </a:solidFill>
              </a:uFill>
              <a:latin typeface="Calibri"/>
            </a:endParaRPr>
          </a:p>
        </p:txBody>
      </p:sp>
      <p:pic>
        <p:nvPicPr>
          <p:cNvPr id="41" name="Picture 5"/>
          <p:cNvPicPr/>
          <p:nvPr/>
        </p:nvPicPr>
        <p:blipFill>
          <a:blip r:embed="rId2"/>
          <a:stretch/>
        </p:blipFill>
        <p:spPr>
          <a:xfrm>
            <a:off x="669960" y="365040"/>
            <a:ext cx="1285200" cy="1078560"/>
          </a:xfrm>
          <a:prstGeom prst="rect">
            <a:avLst/>
          </a:prstGeom>
          <a:ln>
            <a:noFill/>
          </a:ln>
        </p:spPr>
      </p:pic>
      <p:pic>
        <p:nvPicPr>
          <p:cNvPr id="42" name="Picture 8"/>
          <p:cNvPicPr/>
          <p:nvPr/>
        </p:nvPicPr>
        <p:blipFill>
          <a:blip r:embed="rId3"/>
          <a:stretch/>
        </p:blipFill>
        <p:spPr>
          <a:xfrm>
            <a:off x="10282320" y="230040"/>
            <a:ext cx="1071360" cy="1066320"/>
          </a:xfrm>
          <a:prstGeom prst="rect">
            <a:avLst/>
          </a:prstGeom>
          <a:ln>
            <a:noFill/>
          </a:ln>
        </p:spPr>
      </p:pic>
      <p:graphicFrame>
        <p:nvGraphicFramePr>
          <p:cNvPr id="2" name="Table 2">
            <a:extLst>
              <a:ext uri="{FF2B5EF4-FFF2-40B4-BE49-F238E27FC236}">
                <a16:creationId xmlns:a16="http://schemas.microsoft.com/office/drawing/2014/main" id="{59FD5865-4AB7-7B77-552A-7E805F68289E}"/>
              </a:ext>
            </a:extLst>
          </p:cNvPr>
          <p:cNvGraphicFramePr>
            <a:graphicFrameLocks noGrp="1"/>
          </p:cNvGraphicFramePr>
          <p:nvPr>
            <p:extLst>
              <p:ext uri="{D42A27DB-BD31-4B8C-83A1-F6EECF244321}">
                <p14:modId xmlns:p14="http://schemas.microsoft.com/office/powerpoint/2010/main" val="3312518295"/>
              </p:ext>
            </p:extLst>
          </p:nvPr>
        </p:nvGraphicFramePr>
        <p:xfrm>
          <a:off x="7026387" y="5380440"/>
          <a:ext cx="5580878" cy="1112520"/>
        </p:xfrm>
        <a:graphic>
          <a:graphicData uri="http://schemas.openxmlformats.org/drawingml/2006/table">
            <a:tbl>
              <a:tblPr firstRow="1" bandRow="1">
                <a:tableStyleId>{2D5ABB26-0587-4C30-8999-92F81FD0307C}</a:tableStyleId>
              </a:tblPr>
              <a:tblGrid>
                <a:gridCol w="2790439">
                  <a:extLst>
                    <a:ext uri="{9D8B030D-6E8A-4147-A177-3AD203B41FA5}">
                      <a16:colId xmlns:a16="http://schemas.microsoft.com/office/drawing/2014/main" val="1856013227"/>
                    </a:ext>
                  </a:extLst>
                </a:gridCol>
                <a:gridCol w="2790439">
                  <a:extLst>
                    <a:ext uri="{9D8B030D-6E8A-4147-A177-3AD203B41FA5}">
                      <a16:colId xmlns:a16="http://schemas.microsoft.com/office/drawing/2014/main" val="2513110518"/>
                    </a:ext>
                  </a:extLst>
                </a:gridCol>
              </a:tblGrid>
              <a:tr h="370840">
                <a:tc>
                  <a:txBody>
                    <a:bodyPr/>
                    <a:lstStyle/>
                    <a:p>
                      <a:r>
                        <a:rPr lang="en-IN" b="1" dirty="0"/>
                        <a:t>NAVEEN S R</a:t>
                      </a:r>
                    </a:p>
                  </a:txBody>
                  <a:tcPr/>
                </a:tc>
                <a:tc>
                  <a:txBody>
                    <a:bodyPr/>
                    <a:lstStyle/>
                    <a:p>
                      <a:r>
                        <a:rPr lang="en-IN" b="1" dirty="0"/>
                        <a:t>211418104172</a:t>
                      </a:r>
                    </a:p>
                  </a:txBody>
                  <a:tcPr/>
                </a:tc>
                <a:extLst>
                  <a:ext uri="{0D108BD9-81ED-4DB2-BD59-A6C34878D82A}">
                    <a16:rowId xmlns:a16="http://schemas.microsoft.com/office/drawing/2014/main" val="1370094647"/>
                  </a:ext>
                </a:extLst>
              </a:tr>
              <a:tr h="370840">
                <a:tc>
                  <a:txBody>
                    <a:bodyPr/>
                    <a:lstStyle/>
                    <a:p>
                      <a:r>
                        <a:rPr lang="en-IN" b="1" dirty="0"/>
                        <a:t>PRADEISH C</a:t>
                      </a:r>
                    </a:p>
                  </a:txBody>
                  <a:tcPr/>
                </a:tc>
                <a:tc>
                  <a:txBody>
                    <a:bodyPr/>
                    <a:lstStyle/>
                    <a:p>
                      <a:r>
                        <a:rPr lang="en-IN" b="1" dirty="0"/>
                        <a:t>211418104196</a:t>
                      </a:r>
                    </a:p>
                  </a:txBody>
                  <a:tcPr/>
                </a:tc>
                <a:extLst>
                  <a:ext uri="{0D108BD9-81ED-4DB2-BD59-A6C34878D82A}">
                    <a16:rowId xmlns:a16="http://schemas.microsoft.com/office/drawing/2014/main" val="3350059904"/>
                  </a:ext>
                </a:extLst>
              </a:tr>
              <a:tr h="370840">
                <a:tc>
                  <a:txBody>
                    <a:bodyPr/>
                    <a:lstStyle/>
                    <a:p>
                      <a:r>
                        <a:rPr lang="en-IN" b="1" dirty="0"/>
                        <a:t>MOHAN RAJ RISHI S</a:t>
                      </a:r>
                    </a:p>
                  </a:txBody>
                  <a:tcPr/>
                </a:tc>
                <a:tc>
                  <a:txBody>
                    <a:bodyPr/>
                    <a:lstStyle/>
                    <a:p>
                      <a:r>
                        <a:rPr lang="en-IN" b="1" dirty="0"/>
                        <a:t>211418104158</a:t>
                      </a:r>
                    </a:p>
                  </a:txBody>
                  <a:tcPr/>
                </a:tc>
                <a:extLst>
                  <a:ext uri="{0D108BD9-81ED-4DB2-BD59-A6C34878D82A}">
                    <a16:rowId xmlns:a16="http://schemas.microsoft.com/office/drawing/2014/main" val="3592573020"/>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EBDE-93BB-5CAC-B946-E099951F173D}"/>
              </a:ext>
            </a:extLst>
          </p:cNvPr>
          <p:cNvSpPr>
            <a:spLocks noGrp="1"/>
          </p:cNvSpPr>
          <p:nvPr>
            <p:ph type="title"/>
          </p:nvPr>
        </p:nvSpPr>
        <p:spPr/>
        <p:txBody>
          <a:bodyPr/>
          <a:lstStyle/>
          <a:p>
            <a:r>
              <a:rPr lang="en-IN" dirty="0">
                <a:solidFill>
                  <a:srgbClr val="FF0000"/>
                </a:solidFill>
              </a:rPr>
              <a:t>SAMPLE DEMO</a:t>
            </a:r>
          </a:p>
        </p:txBody>
      </p:sp>
      <p:pic>
        <p:nvPicPr>
          <p:cNvPr id="5" name="Content Placeholder 4">
            <a:extLst>
              <a:ext uri="{FF2B5EF4-FFF2-40B4-BE49-F238E27FC236}">
                <a16:creationId xmlns:a16="http://schemas.microsoft.com/office/drawing/2014/main" id="{AF375B21-0DB7-D214-1290-8DDA29A7A8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620" y="1734532"/>
            <a:ext cx="9700180" cy="4590854"/>
          </a:xfrm>
        </p:spPr>
      </p:pic>
    </p:spTree>
    <p:extLst>
      <p:ext uri="{BB962C8B-B14F-4D97-AF65-F5344CB8AC3E}">
        <p14:creationId xmlns:p14="http://schemas.microsoft.com/office/powerpoint/2010/main" val="223410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3265-2AE2-3874-780A-69B876014594}"/>
              </a:ext>
            </a:extLst>
          </p:cNvPr>
          <p:cNvSpPr>
            <a:spLocks noGrp="1"/>
          </p:cNvSpPr>
          <p:nvPr>
            <p:ph type="title"/>
          </p:nvPr>
        </p:nvSpPr>
        <p:spPr>
          <a:xfrm>
            <a:off x="988558" y="270234"/>
            <a:ext cx="10353761" cy="1326321"/>
          </a:xfrm>
        </p:spPr>
        <p:txBody>
          <a:bodyPr/>
          <a:lstStyle/>
          <a:p>
            <a:r>
              <a:rPr lang="en-IN" dirty="0">
                <a:solidFill>
                  <a:srgbClr val="FF0000"/>
                </a:solidFill>
              </a:rPr>
              <a:t>OUTPUT</a:t>
            </a:r>
          </a:p>
        </p:txBody>
      </p:sp>
      <p:pic>
        <p:nvPicPr>
          <p:cNvPr id="5" name="Content Placeholder 4">
            <a:extLst>
              <a:ext uri="{FF2B5EF4-FFF2-40B4-BE49-F238E27FC236}">
                <a16:creationId xmlns:a16="http://schemas.microsoft.com/office/drawing/2014/main" id="{DDB8F01D-9007-9808-948F-79204B27DA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681" y="1596555"/>
            <a:ext cx="10492638" cy="4700549"/>
          </a:xfrm>
        </p:spPr>
      </p:pic>
    </p:spTree>
    <p:extLst>
      <p:ext uri="{BB962C8B-B14F-4D97-AF65-F5344CB8AC3E}">
        <p14:creationId xmlns:p14="http://schemas.microsoft.com/office/powerpoint/2010/main" val="1964808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A4CF-6BF2-F730-B752-268DCE874B3C}"/>
              </a:ext>
            </a:extLst>
          </p:cNvPr>
          <p:cNvSpPr>
            <a:spLocks noGrp="1"/>
          </p:cNvSpPr>
          <p:nvPr>
            <p:ph type="title"/>
          </p:nvPr>
        </p:nvSpPr>
        <p:spPr/>
        <p:txBody>
          <a:bodyPr/>
          <a:lstStyle/>
          <a:p>
            <a:r>
              <a:rPr lang="en-IN" dirty="0">
                <a:solidFill>
                  <a:srgbClr val="FF0000"/>
                </a:solidFill>
              </a:rPr>
              <a:t>TECHNOLOGY STACK</a:t>
            </a:r>
          </a:p>
        </p:txBody>
      </p:sp>
      <p:sp>
        <p:nvSpPr>
          <p:cNvPr id="3" name="Content Placeholder 2">
            <a:extLst>
              <a:ext uri="{FF2B5EF4-FFF2-40B4-BE49-F238E27FC236}">
                <a16:creationId xmlns:a16="http://schemas.microsoft.com/office/drawing/2014/main" id="{2C3F4483-6975-6595-556A-194C832F34BF}"/>
              </a:ext>
            </a:extLst>
          </p:cNvPr>
          <p:cNvSpPr>
            <a:spLocks noGrp="1"/>
          </p:cNvSpPr>
          <p:nvPr>
            <p:ph idx="1"/>
          </p:nvPr>
        </p:nvSpPr>
        <p:spPr/>
        <p:txBody>
          <a:bodyPr>
            <a:noAutofit/>
          </a:bodyPr>
          <a:lstStyle/>
          <a:p>
            <a:pPr>
              <a:buFont typeface="Wingdings" panose="05000000000000000000" pitchFamily="2" charset="2"/>
              <a:buChar char="ü"/>
            </a:pPr>
            <a:r>
              <a:rPr lang="en-US" sz="2800" b="1" dirty="0"/>
              <a:t> Quantum Computing.</a:t>
            </a:r>
          </a:p>
          <a:p>
            <a:pPr>
              <a:buFont typeface="Wingdings" panose="05000000000000000000" pitchFamily="2" charset="2"/>
              <a:buChar char="ü"/>
            </a:pPr>
            <a:r>
              <a:rPr lang="en-US" sz="2800" b="1" dirty="0"/>
              <a:t> Quantum Programming.</a:t>
            </a:r>
          </a:p>
          <a:p>
            <a:pPr>
              <a:buFont typeface="Wingdings" panose="05000000000000000000" pitchFamily="2" charset="2"/>
              <a:buChar char="ü"/>
            </a:pPr>
            <a:r>
              <a:rPr lang="en-US" sz="2800" b="1" dirty="0"/>
              <a:t> Python.</a:t>
            </a:r>
          </a:p>
          <a:p>
            <a:pPr>
              <a:buFont typeface="Wingdings" panose="05000000000000000000" pitchFamily="2" charset="2"/>
              <a:buChar char="ü"/>
            </a:pPr>
            <a:r>
              <a:rPr lang="en-US" sz="2800" b="1" dirty="0" err="1"/>
              <a:t>Qiskit</a:t>
            </a:r>
            <a:r>
              <a:rPr lang="en-US" sz="2800" b="1" dirty="0"/>
              <a:t>.</a:t>
            </a:r>
          </a:p>
          <a:p>
            <a:pPr algn="just">
              <a:buFont typeface="Wingdings" panose="05000000000000000000" pitchFamily="2" charset="2"/>
              <a:buChar char="ü"/>
            </a:pPr>
            <a:r>
              <a:rPr lang="en-US" sz="2800" b="1" dirty="0"/>
              <a:t> IBM Quantum.</a:t>
            </a:r>
          </a:p>
          <a:p>
            <a:pPr>
              <a:buFont typeface="Wingdings" panose="05000000000000000000" pitchFamily="2" charset="2"/>
              <a:buChar char="ü"/>
            </a:pPr>
            <a:r>
              <a:rPr lang="en-US" sz="2800" b="1" dirty="0"/>
              <a:t> </a:t>
            </a:r>
            <a:r>
              <a:rPr lang="en-US" sz="2800" b="1" dirty="0" err="1"/>
              <a:t>Pycryptodome</a:t>
            </a:r>
            <a:r>
              <a:rPr lang="en-US" sz="2800" b="1" dirty="0"/>
              <a:t>.</a:t>
            </a:r>
            <a:endParaRPr lang="en-IN" sz="2800" b="1" dirty="0"/>
          </a:p>
          <a:p>
            <a:endParaRPr lang="en-IN" sz="2800" b="1" dirty="0"/>
          </a:p>
        </p:txBody>
      </p:sp>
    </p:spTree>
    <p:extLst>
      <p:ext uri="{BB962C8B-B14F-4D97-AF65-F5344CB8AC3E}">
        <p14:creationId xmlns:p14="http://schemas.microsoft.com/office/powerpoint/2010/main" val="2787227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FD9F9-D768-D13D-797B-4BB2B5BDD402}"/>
              </a:ext>
            </a:extLst>
          </p:cNvPr>
          <p:cNvSpPr>
            <a:spLocks noGrp="1"/>
          </p:cNvSpPr>
          <p:nvPr>
            <p:ph type="title"/>
          </p:nvPr>
        </p:nvSpPr>
        <p:spPr/>
        <p:txBody>
          <a:bodyPr/>
          <a:lstStyle/>
          <a:p>
            <a:r>
              <a:rPr lang="en-IN" dirty="0">
                <a:solidFill>
                  <a:srgbClr val="FF0000"/>
                </a:solidFill>
              </a:rPr>
              <a:t>FUTURE ENHANCEMENT</a:t>
            </a:r>
          </a:p>
        </p:txBody>
      </p:sp>
      <p:sp>
        <p:nvSpPr>
          <p:cNvPr id="3" name="Content Placeholder 2">
            <a:extLst>
              <a:ext uri="{FF2B5EF4-FFF2-40B4-BE49-F238E27FC236}">
                <a16:creationId xmlns:a16="http://schemas.microsoft.com/office/drawing/2014/main" id="{144B6F3A-1E3F-1AE9-EE66-AC4A6979199A}"/>
              </a:ext>
            </a:extLst>
          </p:cNvPr>
          <p:cNvSpPr>
            <a:spLocks noGrp="1"/>
          </p:cNvSpPr>
          <p:nvPr>
            <p:ph idx="1"/>
          </p:nvPr>
        </p:nvSpPr>
        <p:spPr/>
        <p:txBody>
          <a:bodyPr>
            <a:normAutofit/>
          </a:bodyPr>
          <a:lstStyle/>
          <a:p>
            <a:pPr algn="just">
              <a:lnSpc>
                <a:spcPct val="150000"/>
              </a:lnSpc>
            </a:pPr>
            <a:r>
              <a:rPr lang="en-US" sz="2800" b="1" dirty="0">
                <a:effectLst/>
                <a:latin typeface="Times New Roman" panose="02020603050405020304" pitchFamily="18" charset="0"/>
                <a:ea typeface="Times New Roman" panose="02020603050405020304" pitchFamily="18" charset="0"/>
              </a:rPr>
              <a:t>To create a generic algorithm to support all type of server-client protocols and cryptography techniques using the pure randomness (which is shared using proposed method)</a:t>
            </a:r>
            <a:endParaRPr lang="en-IN" sz="2800" b="1" dirty="0">
              <a:effectLst/>
              <a:latin typeface="Times New Roman" panose="02020603050405020304" pitchFamily="18" charset="0"/>
              <a:ea typeface="Times New Roman" panose="02020603050405020304" pitchFamily="18" charset="0"/>
            </a:endParaRPr>
          </a:p>
          <a:p>
            <a:pPr algn="just"/>
            <a:r>
              <a:rPr lang="en-US" sz="2800" b="1" dirty="0">
                <a:effectLst/>
                <a:latin typeface="Times New Roman" panose="02020603050405020304" pitchFamily="18" charset="0"/>
                <a:ea typeface="Times New Roman" panose="02020603050405020304" pitchFamily="18" charset="0"/>
              </a:rPr>
              <a:t>To find out the efficient way to implement both the quantum computer and the previously mentioned algorithm to all the domestic and commercial servers</a:t>
            </a:r>
            <a:endParaRPr lang="en-IN" sz="2800" b="1" dirty="0"/>
          </a:p>
        </p:txBody>
      </p:sp>
    </p:spTree>
    <p:extLst>
      <p:ext uri="{BB962C8B-B14F-4D97-AF65-F5344CB8AC3E}">
        <p14:creationId xmlns:p14="http://schemas.microsoft.com/office/powerpoint/2010/main" val="110394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6A69C-AA49-7C8B-97B2-2C0778E6EFF0}"/>
              </a:ext>
            </a:extLst>
          </p:cNvPr>
          <p:cNvSpPr>
            <a:spLocks noGrp="1"/>
          </p:cNvSpPr>
          <p:nvPr>
            <p:ph type="title"/>
          </p:nvPr>
        </p:nvSpPr>
        <p:spPr/>
        <p:txBody>
          <a:bodyPr/>
          <a:lstStyle/>
          <a:p>
            <a:r>
              <a:rPr lang="en-IN" dirty="0">
                <a:solidFill>
                  <a:srgbClr val="FF0000"/>
                </a:solidFill>
              </a:rPr>
              <a:t>REFERENCE</a:t>
            </a:r>
          </a:p>
        </p:txBody>
      </p:sp>
      <p:pic>
        <p:nvPicPr>
          <p:cNvPr id="4" name="table">
            <a:extLst>
              <a:ext uri="{FF2B5EF4-FFF2-40B4-BE49-F238E27FC236}">
                <a16:creationId xmlns:a16="http://schemas.microsoft.com/office/drawing/2014/main" id="{28AB4D62-2E2B-8E25-0EFF-484F33A664D8}"/>
              </a:ext>
            </a:extLst>
          </p:cNvPr>
          <p:cNvPicPr>
            <a:picLocks noGrp="1" noChangeAspect="1"/>
          </p:cNvPicPr>
          <p:nvPr>
            <p:ph idx="1"/>
          </p:nvPr>
        </p:nvPicPr>
        <p:blipFill>
          <a:blip r:embed="rId2"/>
          <a:stretch>
            <a:fillRect/>
          </a:stretch>
        </p:blipFill>
        <p:spPr>
          <a:xfrm>
            <a:off x="959009" y="1935921"/>
            <a:ext cx="10275217" cy="4427848"/>
          </a:xfrm>
          <a:prstGeom prst="rect">
            <a:avLst/>
          </a:prstGeom>
        </p:spPr>
      </p:pic>
    </p:spTree>
    <p:extLst>
      <p:ext uri="{BB962C8B-B14F-4D97-AF65-F5344CB8AC3E}">
        <p14:creationId xmlns:p14="http://schemas.microsoft.com/office/powerpoint/2010/main" val="2300200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2619-0C88-2EE2-E485-CB2BD64716D0}"/>
              </a:ext>
            </a:extLst>
          </p:cNvPr>
          <p:cNvSpPr>
            <a:spLocks noGrp="1"/>
          </p:cNvSpPr>
          <p:nvPr>
            <p:ph type="title"/>
          </p:nvPr>
        </p:nvSpPr>
        <p:spPr>
          <a:xfrm>
            <a:off x="913795" y="403640"/>
            <a:ext cx="10353761" cy="972674"/>
          </a:xfrm>
        </p:spPr>
        <p:txBody>
          <a:bodyPr/>
          <a:lstStyle/>
          <a:p>
            <a:r>
              <a:rPr lang="en-IN" dirty="0">
                <a:solidFill>
                  <a:srgbClr val="FF0000"/>
                </a:solidFill>
              </a:rPr>
              <a:t>CONCLUSION</a:t>
            </a:r>
          </a:p>
        </p:txBody>
      </p:sp>
      <p:sp>
        <p:nvSpPr>
          <p:cNvPr id="3" name="Content Placeholder 2">
            <a:extLst>
              <a:ext uri="{FF2B5EF4-FFF2-40B4-BE49-F238E27FC236}">
                <a16:creationId xmlns:a16="http://schemas.microsoft.com/office/drawing/2014/main" id="{B6F068AF-6F8D-0BDF-BE34-7A9D7256132E}"/>
              </a:ext>
            </a:extLst>
          </p:cNvPr>
          <p:cNvSpPr>
            <a:spLocks noGrp="1"/>
          </p:cNvSpPr>
          <p:nvPr>
            <p:ph idx="1"/>
          </p:nvPr>
        </p:nvSpPr>
        <p:spPr>
          <a:xfrm>
            <a:off x="919119" y="1581432"/>
            <a:ext cx="10353762" cy="4872928"/>
          </a:xfrm>
        </p:spPr>
        <p:txBody>
          <a:bodyPr>
            <a:normAutofit lnSpcReduction="10000"/>
          </a:bodyPr>
          <a:lstStyle/>
          <a:p>
            <a:pPr marL="457200" marR="101600" algn="just">
              <a:lnSpc>
                <a:spcPct val="150000"/>
              </a:lnSpc>
              <a:spcAft>
                <a:spcPts val="0"/>
              </a:spcAft>
            </a:pPr>
            <a:r>
              <a:rPr lang="en-US" b="1" dirty="0">
                <a:effectLst/>
                <a:latin typeface="Times New Roman" panose="02020603050405020304" pitchFamily="18" charset="0"/>
                <a:ea typeface="Times New Roman" panose="02020603050405020304" pitchFamily="18" charset="0"/>
              </a:rPr>
              <a:t>With this proposed system the seed used for generate random number is secured and can't be revealed to any one because of we communication with quantum computer directly and not cached anywhere.</a:t>
            </a:r>
            <a:endParaRPr lang="en-IN" b="1" dirty="0">
              <a:effectLst/>
              <a:latin typeface="Times New Roman" panose="02020603050405020304" pitchFamily="18" charset="0"/>
              <a:ea typeface="Times New Roman" panose="02020603050405020304" pitchFamily="18" charset="0"/>
            </a:endParaRPr>
          </a:p>
          <a:p>
            <a:pPr marL="457200" marR="101600" algn="just">
              <a:lnSpc>
                <a:spcPct val="150000"/>
              </a:lnSpc>
              <a:spcAft>
                <a:spcPts val="0"/>
              </a:spcAft>
            </a:pPr>
            <a:r>
              <a:rPr lang="en-US" b="1" dirty="0">
                <a:effectLst/>
                <a:latin typeface="Times New Roman" panose="02020603050405020304" pitchFamily="18" charset="0"/>
                <a:ea typeface="Times New Roman" panose="02020603050405020304" pitchFamily="18" charset="0"/>
              </a:rPr>
              <a:t>Also, with the help this method we can securely send true random number generated using quantum computer to client even in un-encrypted channel without any compromise.</a:t>
            </a:r>
            <a:endParaRPr lang="en-IN" b="1" dirty="0">
              <a:effectLst/>
              <a:latin typeface="Times New Roman" panose="02020603050405020304" pitchFamily="18" charset="0"/>
              <a:ea typeface="Times New Roman" panose="02020603050405020304" pitchFamily="18" charset="0"/>
            </a:endParaRPr>
          </a:p>
          <a:p>
            <a:pPr marL="457200" marR="101600" algn="just">
              <a:lnSpc>
                <a:spcPct val="150000"/>
              </a:lnSpc>
              <a:spcAft>
                <a:spcPts val="0"/>
              </a:spcAft>
            </a:pPr>
            <a:r>
              <a:rPr lang="en-US" b="1" dirty="0">
                <a:effectLst/>
                <a:latin typeface="Times New Roman" panose="02020603050405020304" pitchFamily="18" charset="0"/>
                <a:ea typeface="Times New Roman" panose="02020603050405020304" pitchFamily="18" charset="0"/>
              </a:rPr>
              <a:t>Combination of retrieving server app source code and monitoring all the server communication can lead to a massive cyber-attack. Although these attacks are rare and hard to happen, there is no proof it can’t happen in future. So to prevent these kinds of attacks this project uses the quantum properties.</a:t>
            </a:r>
            <a:endParaRPr lang="en-IN" b="1" dirty="0">
              <a:effectLst/>
              <a:latin typeface="Times New Roman" panose="02020603050405020304" pitchFamily="18" charset="0"/>
              <a:ea typeface="Times New Roman" panose="02020603050405020304" pitchFamily="18" charset="0"/>
            </a:endParaRPr>
          </a:p>
          <a:p>
            <a:pPr algn="just"/>
            <a:endParaRPr lang="en-IN" b="1" dirty="0"/>
          </a:p>
        </p:txBody>
      </p:sp>
    </p:spTree>
    <p:extLst>
      <p:ext uri="{BB962C8B-B14F-4D97-AF65-F5344CB8AC3E}">
        <p14:creationId xmlns:p14="http://schemas.microsoft.com/office/powerpoint/2010/main" val="3642818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3065282" y="136822"/>
            <a:ext cx="6061435" cy="605921"/>
          </a:xfrm>
          <a:prstGeom prst="rect">
            <a:avLst/>
          </a:prstGeom>
          <a:noFill/>
          <a:ln>
            <a:noFill/>
          </a:ln>
        </p:spPr>
        <p:txBody>
          <a:bodyPr lIns="91440" tIns="45720" rIns="91440" bIns="45720" anchor="ctr"/>
          <a:lstStyle/>
          <a:p>
            <a:pPr>
              <a:lnSpc>
                <a:spcPct val="90000"/>
              </a:lnSpc>
            </a:pPr>
            <a:r>
              <a:rPr lang="en-US" sz="4400" b="0" strike="noStrike" spc="-1" dirty="0">
                <a:solidFill>
                  <a:srgbClr val="000000"/>
                </a:solidFill>
                <a:uFill>
                  <a:solidFill>
                    <a:srgbClr val="FFFFFF"/>
                  </a:solidFill>
                </a:uFill>
                <a:latin typeface="Calibri Light"/>
              </a:rPr>
              <a:t>				</a:t>
            </a:r>
            <a:r>
              <a:rPr lang="en-US" sz="4400" b="1" strike="noStrike" spc="-1" dirty="0">
                <a:solidFill>
                  <a:srgbClr val="FF0000"/>
                </a:solidFill>
                <a:uFill>
                  <a:solidFill>
                    <a:srgbClr val="FFFFFF"/>
                  </a:solidFill>
                </a:uFill>
                <a:latin typeface="Calibri Light"/>
              </a:rPr>
              <a:t>ABSTRACT</a:t>
            </a:r>
            <a:endParaRPr lang="en-US" sz="1800" b="1" strike="noStrike" spc="-1" dirty="0">
              <a:solidFill>
                <a:srgbClr val="FF0000"/>
              </a:solidFill>
              <a:uFill>
                <a:solidFill>
                  <a:srgbClr val="FFFFFF"/>
                </a:solidFill>
              </a:uFill>
              <a:latin typeface="Calibri"/>
            </a:endParaRPr>
          </a:p>
        </p:txBody>
      </p:sp>
      <p:sp>
        <p:nvSpPr>
          <p:cNvPr id="44" name="TextShape 2"/>
          <p:cNvSpPr txBox="1"/>
          <p:nvPr/>
        </p:nvSpPr>
        <p:spPr>
          <a:xfrm>
            <a:off x="838379" y="582488"/>
            <a:ext cx="10515240" cy="5372514"/>
          </a:xfrm>
          <a:prstGeom prst="rect">
            <a:avLst/>
          </a:prstGeom>
          <a:noFill/>
          <a:ln>
            <a:noFill/>
          </a:ln>
        </p:spPr>
        <p:txBody>
          <a:bodyPr lIns="91440" tIns="45720" rIns="91440" bIns="45720" anchor="t"/>
          <a:lstStyle/>
          <a:p>
            <a:pPr marL="285750" marR="269875" indent="-285750" algn="just">
              <a:lnSpc>
                <a:spcPct val="150000"/>
              </a:lnSpc>
              <a:buFont typeface="Wingdings" panose="05000000000000000000" pitchFamily="2" charset="2"/>
              <a:buChar char="v"/>
            </a:pPr>
            <a:r>
              <a:rPr lang="en-US" sz="2400" b="1" dirty="0">
                <a:solidFill>
                  <a:schemeClr val="tx1">
                    <a:lumMod val="85000"/>
                  </a:schemeClr>
                </a:solidFill>
                <a:effectLst/>
                <a:latin typeface="Times New Roman" panose="02020603050405020304" pitchFamily="18" charset="0"/>
                <a:ea typeface="Times New Roman" panose="02020603050405020304" pitchFamily="18" charset="0"/>
              </a:rPr>
              <a:t>For most of the cryptography algorithms, randomness plays a vital role. But generation of pure random number is impossible in classical computer. Even for generating decent random numbers it needed a random seed.</a:t>
            </a:r>
          </a:p>
          <a:p>
            <a:pPr marL="285750" marR="269875" indent="-285750" algn="just">
              <a:lnSpc>
                <a:spcPct val="150000"/>
              </a:lnSpc>
              <a:buFont typeface="Wingdings" panose="05000000000000000000" pitchFamily="2" charset="2"/>
              <a:buChar char="v"/>
            </a:pPr>
            <a:r>
              <a:rPr lang="en-US" sz="2400" b="1" dirty="0">
                <a:solidFill>
                  <a:schemeClr val="tx1">
                    <a:lumMod val="85000"/>
                  </a:schemeClr>
                </a:solidFill>
                <a:effectLst/>
                <a:latin typeface="Times New Roman" panose="02020603050405020304" pitchFamily="18" charset="0"/>
                <a:ea typeface="Times New Roman" panose="02020603050405020304" pitchFamily="18" charset="0"/>
              </a:rPr>
              <a:t> But since the seed is a number in source code or algorithm to generate seed which is also in source, it can be revealed to hacker if the system is compromised. </a:t>
            </a:r>
          </a:p>
          <a:p>
            <a:pPr marL="285750" marR="269875" indent="-285750" algn="just">
              <a:lnSpc>
                <a:spcPct val="150000"/>
              </a:lnSpc>
              <a:buFont typeface="Wingdings" panose="05000000000000000000" pitchFamily="2" charset="2"/>
              <a:buChar char="v"/>
            </a:pPr>
            <a:r>
              <a:rPr lang="en-US" sz="2400" b="1" dirty="0">
                <a:solidFill>
                  <a:schemeClr val="tx1">
                    <a:lumMod val="85000"/>
                  </a:schemeClr>
                </a:solidFill>
                <a:effectLst/>
                <a:latin typeface="Times New Roman" panose="02020603050405020304" pitchFamily="18" charset="0"/>
                <a:ea typeface="Times New Roman" panose="02020603050405020304" pitchFamily="18" charset="0"/>
              </a:rPr>
              <a:t>Which made possible to predict all the random numbers the computer will generate by the hacker. So, to solve this issue we introduce quantum computer to create a true randomness using its superposition capability.</a:t>
            </a:r>
            <a:endParaRPr lang="en-IN" sz="2400" b="1" dirty="0">
              <a:solidFill>
                <a:schemeClr val="tx1">
                  <a:lumMod val="85000"/>
                </a:schemeClr>
              </a:solidFill>
              <a:effectLst/>
              <a:latin typeface="Times New Roman" panose="02020603050405020304" pitchFamily="18" charset="0"/>
              <a:ea typeface="Times New Roman" panose="02020603050405020304" pitchFamily="18" charset="0"/>
            </a:endParaRPr>
          </a:p>
          <a:p>
            <a:pPr marL="285750" marR="269875" indent="-285750" algn="just">
              <a:lnSpc>
                <a:spcPct val="150000"/>
              </a:lnSpc>
              <a:buFont typeface="Wingdings" panose="05000000000000000000" pitchFamily="2" charset="2"/>
              <a:buChar char="v"/>
            </a:pPr>
            <a:r>
              <a:rPr lang="en-US" sz="2400" b="1" dirty="0">
                <a:solidFill>
                  <a:schemeClr val="tx1">
                    <a:lumMod val="85000"/>
                  </a:schemeClr>
                </a:solidFill>
                <a:effectLst/>
                <a:latin typeface="Times New Roman" panose="02020603050405020304" pitchFamily="18" charset="0"/>
                <a:ea typeface="Times New Roman" panose="02020603050405020304" pitchFamily="18" charset="0"/>
              </a:rPr>
              <a:t> But quantum machines are not accessible to all the computers, especially to clients.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4015818" y="459308"/>
            <a:ext cx="5279011" cy="655560"/>
          </a:xfrm>
          <a:prstGeom prst="rect">
            <a:avLst/>
          </a:prstGeom>
          <a:noFill/>
          <a:ln>
            <a:noFill/>
          </a:ln>
        </p:spPr>
        <p:txBody>
          <a:bodyPr lIns="91440" tIns="45720" rIns="91440" bIns="45720" anchor="ctr"/>
          <a:lstStyle/>
          <a:p>
            <a:pPr>
              <a:lnSpc>
                <a:spcPct val="90000"/>
              </a:lnSpc>
            </a:pPr>
            <a:r>
              <a:rPr lang="en-US" sz="4400" b="1" strike="noStrike" spc="-1" dirty="0">
                <a:solidFill>
                  <a:srgbClr val="C00000"/>
                </a:solidFill>
                <a:uFill>
                  <a:solidFill>
                    <a:srgbClr val="FFFFFF"/>
                  </a:solidFill>
                </a:uFill>
                <a:latin typeface="Calibri Light"/>
              </a:rPr>
              <a:t>PROBLEM STATEMENT</a:t>
            </a:r>
            <a:endParaRPr lang="en-US" sz="1800" b="1" strike="noStrike" spc="-1" dirty="0">
              <a:solidFill>
                <a:srgbClr val="C00000"/>
              </a:solidFill>
              <a:uFill>
                <a:solidFill>
                  <a:srgbClr val="FFFFFF"/>
                </a:solidFill>
              </a:uFill>
              <a:latin typeface="Calibri"/>
            </a:endParaRPr>
          </a:p>
        </p:txBody>
      </p:sp>
      <p:sp>
        <p:nvSpPr>
          <p:cNvPr id="46" name="TextShape 2"/>
          <p:cNvSpPr txBox="1"/>
          <p:nvPr/>
        </p:nvSpPr>
        <p:spPr>
          <a:xfrm>
            <a:off x="838380" y="1114868"/>
            <a:ext cx="10652894" cy="5283824"/>
          </a:xfrm>
          <a:prstGeom prst="rect">
            <a:avLst/>
          </a:prstGeom>
          <a:noFill/>
          <a:ln>
            <a:noFill/>
          </a:ln>
        </p:spPr>
        <p:txBody>
          <a:bodyPr lIns="91440" tIns="45720" rIns="91440" bIns="45720" anchor="t"/>
          <a:lstStyle/>
          <a:p>
            <a:pPr marL="457835" indent="-457200" algn="just">
              <a:lnSpc>
                <a:spcPct val="90000"/>
              </a:lnSpc>
              <a:buClr>
                <a:schemeClr val="tx1"/>
              </a:buClr>
              <a:buFont typeface="Wingdings" panose="05000000000000000000" pitchFamily="2" charset="2"/>
              <a:buChar char="Ø"/>
            </a:pPr>
            <a:r>
              <a:rPr lang="en-US" sz="3200" b="1" spc="-1" dirty="0">
                <a:solidFill>
                  <a:schemeClr val="tx1">
                    <a:lumMod val="85000"/>
                  </a:schemeClr>
                </a:solidFill>
                <a:uFill>
                  <a:solidFill>
                    <a:srgbClr val="FFFFFF"/>
                  </a:solidFill>
                </a:uFill>
                <a:latin typeface="Calibri"/>
                <a:cs typeface="Arial"/>
              </a:rPr>
              <a:t>The Generation of pure random numbers from classical computing is impossible.  </a:t>
            </a:r>
          </a:p>
          <a:p>
            <a:pPr marL="457835" indent="-457200" algn="just">
              <a:lnSpc>
                <a:spcPct val="90000"/>
              </a:lnSpc>
              <a:buClr>
                <a:schemeClr val="tx1"/>
              </a:buClr>
              <a:buFont typeface="Wingdings" panose="05000000000000000000" pitchFamily="2" charset="2"/>
              <a:buChar char="Ø"/>
            </a:pPr>
            <a:r>
              <a:rPr lang="en-US" sz="3200" b="1" spc="-1" dirty="0">
                <a:solidFill>
                  <a:schemeClr val="tx1">
                    <a:lumMod val="85000"/>
                  </a:schemeClr>
                </a:solidFill>
                <a:uFill>
                  <a:solidFill>
                    <a:srgbClr val="FFFFFF"/>
                  </a:solidFill>
                </a:uFill>
                <a:latin typeface="Calibri"/>
                <a:cs typeface="Arial"/>
              </a:rPr>
              <a:t> Most of the solutions, systems use the information link POSIX time, CPU status, internet traffic, etc., for random number generation. </a:t>
            </a:r>
          </a:p>
          <a:p>
            <a:pPr marL="457835" indent="-457200" algn="just">
              <a:lnSpc>
                <a:spcPct val="90000"/>
              </a:lnSpc>
              <a:buClr>
                <a:schemeClr val="tx1"/>
              </a:buClr>
              <a:buFont typeface="Wingdings" panose="05000000000000000000" pitchFamily="2" charset="2"/>
              <a:buChar char="Ø"/>
            </a:pPr>
            <a:r>
              <a:rPr lang="en-US" sz="3200" b="1" spc="-1" dirty="0">
                <a:solidFill>
                  <a:schemeClr val="tx1">
                    <a:lumMod val="85000"/>
                  </a:schemeClr>
                </a:solidFill>
                <a:uFill>
                  <a:solidFill>
                    <a:srgbClr val="FFFFFF"/>
                  </a:solidFill>
                </a:uFill>
                <a:latin typeface="Calibri"/>
                <a:cs typeface="Arial"/>
              </a:rPr>
              <a:t>Seed used for generation can be revealed, if the server is compromised and which can lead to retrieval of sensitive data.</a:t>
            </a:r>
          </a:p>
          <a:p>
            <a:pPr marL="457835" indent="-457200" algn="just">
              <a:lnSpc>
                <a:spcPct val="90000"/>
              </a:lnSpc>
              <a:buClr>
                <a:schemeClr val="tx1"/>
              </a:buClr>
              <a:buFont typeface="Wingdings" panose="05000000000000000000" pitchFamily="2" charset="2"/>
              <a:buChar char="Ø"/>
            </a:pPr>
            <a:r>
              <a:rPr lang="en-US" sz="3200" b="1" spc="-1" dirty="0">
                <a:solidFill>
                  <a:schemeClr val="tx1">
                    <a:lumMod val="85000"/>
                  </a:schemeClr>
                </a:solidFill>
                <a:uFill>
                  <a:solidFill>
                    <a:srgbClr val="FFFFFF"/>
                  </a:solidFill>
                </a:uFill>
                <a:latin typeface="Calibri"/>
                <a:cs typeface="Arial"/>
              </a:rPr>
              <a:t>Combination of retrieving server app source code and log and monitoring all the servers communication can lead to a massive cyber attack.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D0C3-8B00-169C-5EDE-B7AEABDAFDDA}"/>
              </a:ext>
            </a:extLst>
          </p:cNvPr>
          <p:cNvSpPr>
            <a:spLocks noGrp="1"/>
          </p:cNvSpPr>
          <p:nvPr>
            <p:ph type="title"/>
          </p:nvPr>
        </p:nvSpPr>
        <p:spPr>
          <a:xfrm>
            <a:off x="924444" y="323370"/>
            <a:ext cx="10353761" cy="1326321"/>
          </a:xfrm>
        </p:spPr>
        <p:txBody>
          <a:bodyPr/>
          <a:lstStyle/>
          <a:p>
            <a:r>
              <a:rPr lang="en-IN" dirty="0">
                <a:solidFill>
                  <a:srgbClr val="C00000"/>
                </a:solidFill>
              </a:rPr>
              <a:t>EXISTING SYTEM AND DISADVANTAGES</a:t>
            </a:r>
          </a:p>
        </p:txBody>
      </p:sp>
      <p:sp>
        <p:nvSpPr>
          <p:cNvPr id="3" name="Content Placeholder 2">
            <a:extLst>
              <a:ext uri="{FF2B5EF4-FFF2-40B4-BE49-F238E27FC236}">
                <a16:creationId xmlns:a16="http://schemas.microsoft.com/office/drawing/2014/main" id="{F7D60A4B-7DDA-AED2-8CB6-BEF3FC613D4A}"/>
              </a:ext>
            </a:extLst>
          </p:cNvPr>
          <p:cNvSpPr>
            <a:spLocks noGrp="1"/>
          </p:cNvSpPr>
          <p:nvPr>
            <p:ph idx="1"/>
          </p:nvPr>
        </p:nvSpPr>
        <p:spPr>
          <a:xfrm>
            <a:off x="913794" y="1649691"/>
            <a:ext cx="10353762" cy="4779390"/>
          </a:xfrm>
        </p:spPr>
        <p:txBody>
          <a:bodyPr>
            <a:noAutofit/>
          </a:bodyPr>
          <a:lstStyle/>
          <a:p>
            <a:pPr algn="just"/>
            <a:r>
              <a:rPr lang="en-IN" sz="2200" b="1" dirty="0">
                <a:solidFill>
                  <a:schemeClr val="tx1">
                    <a:lumMod val="95000"/>
                  </a:schemeClr>
                </a:solidFill>
              </a:rPr>
              <a:t>The Generation of pure random numbers from the classical computing is impossible.</a:t>
            </a:r>
          </a:p>
          <a:p>
            <a:pPr algn="just"/>
            <a:r>
              <a:rPr lang="en-IN" sz="2200" b="1" dirty="0">
                <a:solidFill>
                  <a:schemeClr val="tx1">
                    <a:lumMod val="95000"/>
                  </a:schemeClr>
                </a:solidFill>
              </a:rPr>
              <a:t>If someone gives random number to the classical, it can be generated with the help of random number simultaneously.  The first random number is called SEED</a:t>
            </a:r>
          </a:p>
          <a:p>
            <a:pPr algn="just"/>
            <a:r>
              <a:rPr lang="en-IN" sz="2200" b="1" dirty="0">
                <a:solidFill>
                  <a:schemeClr val="tx1">
                    <a:lumMod val="95000"/>
                  </a:schemeClr>
                </a:solidFill>
              </a:rPr>
              <a:t> If anyone finds the SEED.  What will be the random numbers that the computer generates can be predicted.</a:t>
            </a:r>
          </a:p>
          <a:p>
            <a:pPr algn="just"/>
            <a:r>
              <a:rPr lang="en-IN" sz="2200" b="1" dirty="0">
                <a:solidFill>
                  <a:schemeClr val="tx1">
                    <a:lumMod val="95000"/>
                  </a:schemeClr>
                </a:solidFill>
              </a:rPr>
              <a:t>If a person gives SEED (1,2,3,4) and user give the SEED (1,2,3,4) what the person computer random number generated will same as our computer generates</a:t>
            </a:r>
          </a:p>
        </p:txBody>
      </p:sp>
    </p:spTree>
    <p:extLst>
      <p:ext uri="{BB962C8B-B14F-4D97-AF65-F5344CB8AC3E}">
        <p14:creationId xmlns:p14="http://schemas.microsoft.com/office/powerpoint/2010/main" val="267126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3753138" y="346187"/>
            <a:ext cx="4685123" cy="1086688"/>
          </a:xfrm>
          <a:prstGeom prst="rect">
            <a:avLst/>
          </a:prstGeom>
          <a:noFill/>
          <a:ln>
            <a:noFill/>
          </a:ln>
        </p:spPr>
        <p:txBody>
          <a:bodyPr lIns="91440" tIns="45720" rIns="91440" bIns="45720" anchor="ctr"/>
          <a:lstStyle/>
          <a:p>
            <a:pPr>
              <a:lnSpc>
                <a:spcPct val="90000"/>
              </a:lnSpc>
            </a:pPr>
            <a:r>
              <a:rPr lang="en-US" sz="4400" b="1" spc="-1" dirty="0">
                <a:solidFill>
                  <a:srgbClr val="FF0000"/>
                </a:solidFill>
                <a:uFill>
                  <a:solidFill>
                    <a:srgbClr val="FFFFFF"/>
                  </a:solidFill>
                </a:uFill>
                <a:latin typeface="Calibri Light"/>
              </a:rPr>
              <a:t>PROPOSED SYSTEM </a:t>
            </a:r>
            <a:endParaRPr lang="en-US" sz="1800" b="1" strike="noStrike" spc="-1" dirty="0">
              <a:solidFill>
                <a:srgbClr val="FF0000"/>
              </a:solidFill>
              <a:uFill>
                <a:solidFill>
                  <a:srgbClr val="FFFFFF"/>
                </a:solidFill>
              </a:uFill>
              <a:latin typeface="Calibri"/>
            </a:endParaRPr>
          </a:p>
        </p:txBody>
      </p:sp>
      <p:sp>
        <p:nvSpPr>
          <p:cNvPr id="48" name="TextShape 2"/>
          <p:cNvSpPr txBox="1"/>
          <p:nvPr/>
        </p:nvSpPr>
        <p:spPr>
          <a:xfrm>
            <a:off x="838079" y="1423447"/>
            <a:ext cx="10515240" cy="4967925"/>
          </a:xfrm>
          <a:prstGeom prst="rect">
            <a:avLst/>
          </a:prstGeom>
          <a:noFill/>
          <a:ln>
            <a:noFill/>
          </a:ln>
        </p:spPr>
        <p:txBody>
          <a:bodyPr lIns="91440" tIns="45720" rIns="91440" bIns="45720" anchor="t"/>
          <a:lstStyle/>
          <a:p>
            <a:pPr marL="457835" indent="-457200" algn="just">
              <a:lnSpc>
                <a:spcPct val="90000"/>
              </a:lnSpc>
              <a:buClr>
                <a:schemeClr val="tx1"/>
              </a:buClr>
              <a:buFont typeface="Wingdings" panose="05000000000000000000" pitchFamily="2" charset="2"/>
              <a:buChar char="ü"/>
            </a:pPr>
            <a:r>
              <a:rPr lang="en-US" sz="3600" b="1" spc="-1" dirty="0">
                <a:solidFill>
                  <a:schemeClr val="tx1">
                    <a:lumMod val="95000"/>
                  </a:schemeClr>
                </a:solidFill>
                <a:uFill>
                  <a:solidFill>
                    <a:srgbClr val="FFFFFF"/>
                  </a:solidFill>
                </a:uFill>
                <a:latin typeface="Calibri"/>
              </a:rPr>
              <a:t>Using Quantum computing we can directly generate SEED(or) Cryptographic key.</a:t>
            </a:r>
          </a:p>
          <a:p>
            <a:pPr marL="457835" indent="-457200" algn="just">
              <a:lnSpc>
                <a:spcPct val="90000"/>
              </a:lnSpc>
              <a:buClr>
                <a:schemeClr val="tx1"/>
              </a:buClr>
              <a:buFont typeface="Wingdings" panose="05000000000000000000" pitchFamily="2" charset="2"/>
              <a:buChar char="ü"/>
            </a:pPr>
            <a:r>
              <a:rPr lang="en-US" sz="3600" b="1" spc="-1" dirty="0">
                <a:solidFill>
                  <a:schemeClr val="tx1">
                    <a:lumMod val="95000"/>
                  </a:schemeClr>
                </a:solidFill>
                <a:uFill>
                  <a:solidFill>
                    <a:srgbClr val="FFFFFF"/>
                  </a:solidFill>
                </a:uFill>
                <a:latin typeface="Calibri"/>
              </a:rPr>
              <a:t>The SEED generated in super position state comes as Definite random number.</a:t>
            </a:r>
          </a:p>
          <a:p>
            <a:pPr marL="457835" indent="-457200" algn="just">
              <a:lnSpc>
                <a:spcPct val="90000"/>
              </a:lnSpc>
              <a:buClr>
                <a:schemeClr val="tx1"/>
              </a:buClr>
              <a:buFont typeface="Wingdings" panose="05000000000000000000" pitchFamily="2" charset="2"/>
              <a:buChar char="ü"/>
            </a:pPr>
            <a:r>
              <a:rPr lang="en-US" sz="3600" b="1" spc="-1" dirty="0">
                <a:solidFill>
                  <a:schemeClr val="tx1">
                    <a:lumMod val="95000"/>
                  </a:schemeClr>
                </a:solidFill>
                <a:uFill>
                  <a:solidFill>
                    <a:srgbClr val="FFFFFF"/>
                  </a:solidFill>
                </a:uFill>
                <a:latin typeface="Calibri"/>
              </a:rPr>
              <a:t>Quantum computer is the only source to generate true random numbers.</a:t>
            </a:r>
          </a:p>
          <a:p>
            <a:pPr marL="457835" indent="-457200" algn="just">
              <a:lnSpc>
                <a:spcPct val="90000"/>
              </a:lnSpc>
              <a:buClr>
                <a:schemeClr val="tx1"/>
              </a:buClr>
              <a:buFont typeface="Wingdings" panose="05000000000000000000" pitchFamily="2" charset="2"/>
              <a:buChar char="ü"/>
            </a:pPr>
            <a:r>
              <a:rPr lang="en-US" sz="3600" b="1" spc="-1" dirty="0">
                <a:solidFill>
                  <a:schemeClr val="tx1">
                    <a:lumMod val="95000"/>
                  </a:schemeClr>
                </a:solidFill>
                <a:uFill>
                  <a:solidFill>
                    <a:srgbClr val="FFFFFF"/>
                  </a:solidFill>
                </a:uFill>
                <a:latin typeface="Calibri"/>
              </a:rPr>
              <a:t>No one can predict the SEED in Quantum computer because it is a true random.</a:t>
            </a:r>
          </a:p>
          <a:p>
            <a:pPr marL="457835" indent="-457200" algn="just">
              <a:lnSpc>
                <a:spcPct val="90000"/>
              </a:lnSpc>
              <a:buClr>
                <a:schemeClr val="tx1"/>
              </a:buClr>
              <a:buFont typeface="Wingdings" panose="05000000000000000000" pitchFamily="2" charset="2"/>
              <a:buChar char="ü"/>
            </a:pPr>
            <a:r>
              <a:rPr lang="en-US" sz="3600" b="1" spc="-1" dirty="0">
                <a:solidFill>
                  <a:schemeClr val="tx1">
                    <a:lumMod val="95000"/>
                  </a:schemeClr>
                </a:solidFill>
                <a:uFill>
                  <a:solidFill>
                    <a:srgbClr val="FFFFFF"/>
                  </a:solidFill>
                </a:uFill>
                <a:latin typeface="Calibri"/>
              </a:rPr>
              <a:t>No-Cloning principle says, there is no chances of clone this process.</a:t>
            </a:r>
          </a:p>
          <a:p>
            <a:pPr marL="457835" indent="-457200" algn="just">
              <a:lnSpc>
                <a:spcPct val="90000"/>
              </a:lnSpc>
              <a:buClr>
                <a:schemeClr val="tx1"/>
              </a:buClr>
              <a:buFont typeface="Wingdings" panose="05000000000000000000" pitchFamily="2" charset="2"/>
              <a:buChar char="ü"/>
            </a:pPr>
            <a:endParaRPr lang="en-US" sz="3600" b="1" spc="-1" dirty="0">
              <a:solidFill>
                <a:schemeClr val="tx1">
                  <a:lumMod val="95000"/>
                </a:schemeClr>
              </a:solidFill>
              <a:uFill>
                <a:solidFill>
                  <a:srgbClr val="FFFFFF"/>
                </a:solidFill>
              </a:uFill>
              <a:latin typeface="Calibri"/>
            </a:endParaRPr>
          </a:p>
          <a:p>
            <a:pPr marL="457835" indent="-457200" algn="just">
              <a:lnSpc>
                <a:spcPct val="90000"/>
              </a:lnSpc>
              <a:buClr>
                <a:schemeClr val="tx1"/>
              </a:buClr>
              <a:buFont typeface="Wingdings" panose="05000000000000000000" pitchFamily="2" charset="2"/>
              <a:buChar char="ü"/>
            </a:pPr>
            <a:endParaRPr lang="en-US" sz="3600" b="1" spc="-1" dirty="0">
              <a:solidFill>
                <a:schemeClr val="tx1">
                  <a:lumMod val="95000"/>
                </a:schemeClr>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84EC8-137A-DE89-71E0-75D5AE190A0E}"/>
              </a:ext>
            </a:extLst>
          </p:cNvPr>
          <p:cNvSpPr>
            <a:spLocks noGrp="1"/>
          </p:cNvSpPr>
          <p:nvPr>
            <p:ph type="title"/>
          </p:nvPr>
        </p:nvSpPr>
        <p:spPr>
          <a:xfrm>
            <a:off x="919119" y="175967"/>
            <a:ext cx="10353761" cy="1326321"/>
          </a:xfrm>
        </p:spPr>
        <p:txBody>
          <a:bodyPr/>
          <a:lstStyle/>
          <a:p>
            <a:r>
              <a:rPr lang="en-IN" dirty="0">
                <a:solidFill>
                  <a:srgbClr val="FF0000"/>
                </a:solidFill>
              </a:rPr>
              <a:t>SYSTEM ARCHITECTURE</a:t>
            </a:r>
          </a:p>
        </p:txBody>
      </p:sp>
      <p:pic>
        <p:nvPicPr>
          <p:cNvPr id="4" name="Content Placeholder 3">
            <a:extLst>
              <a:ext uri="{FF2B5EF4-FFF2-40B4-BE49-F238E27FC236}">
                <a16:creationId xmlns:a16="http://schemas.microsoft.com/office/drawing/2014/main" id="{F09BEDB5-551E-78E5-CF46-C6E0979C61A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32786" y="1370667"/>
            <a:ext cx="9926425" cy="4860925"/>
          </a:xfrm>
          <a:prstGeom prst="rect">
            <a:avLst/>
          </a:prstGeom>
          <a:noFill/>
          <a:ln>
            <a:noFill/>
          </a:ln>
        </p:spPr>
      </p:pic>
    </p:spTree>
    <p:extLst>
      <p:ext uri="{BB962C8B-B14F-4D97-AF65-F5344CB8AC3E}">
        <p14:creationId xmlns:p14="http://schemas.microsoft.com/office/powerpoint/2010/main" val="1591055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6239-D9F9-356E-CC2C-F60D42D1ACC3}"/>
              </a:ext>
            </a:extLst>
          </p:cNvPr>
          <p:cNvSpPr>
            <a:spLocks noGrp="1"/>
          </p:cNvSpPr>
          <p:nvPr>
            <p:ph type="title"/>
          </p:nvPr>
        </p:nvSpPr>
        <p:spPr>
          <a:xfrm>
            <a:off x="3346515" y="212103"/>
            <a:ext cx="5684363" cy="1326321"/>
          </a:xfrm>
        </p:spPr>
        <p:txBody>
          <a:bodyPr/>
          <a:lstStyle/>
          <a:p>
            <a:r>
              <a:rPr lang="en-IN" dirty="0">
                <a:solidFill>
                  <a:srgbClr val="FF0000"/>
                </a:solidFill>
              </a:rPr>
              <a:t>USE CASE DIAGRAM</a:t>
            </a:r>
          </a:p>
        </p:txBody>
      </p:sp>
      <p:pic>
        <p:nvPicPr>
          <p:cNvPr id="4" name="Content Placeholder 3">
            <a:extLst>
              <a:ext uri="{FF2B5EF4-FFF2-40B4-BE49-F238E27FC236}">
                <a16:creationId xmlns:a16="http://schemas.microsoft.com/office/drawing/2014/main" id="{82617E46-1E76-F063-FFF6-6B1A269688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8862" y="1538424"/>
            <a:ext cx="9285402" cy="4928364"/>
          </a:xfrm>
          <a:prstGeom prst="rect">
            <a:avLst/>
          </a:prstGeom>
        </p:spPr>
      </p:pic>
    </p:spTree>
    <p:extLst>
      <p:ext uri="{BB962C8B-B14F-4D97-AF65-F5344CB8AC3E}">
        <p14:creationId xmlns:p14="http://schemas.microsoft.com/office/powerpoint/2010/main" val="3999136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7BA4-0D70-0B60-85EB-8A018CD4E442}"/>
              </a:ext>
            </a:extLst>
          </p:cNvPr>
          <p:cNvSpPr>
            <a:spLocks noGrp="1"/>
          </p:cNvSpPr>
          <p:nvPr>
            <p:ph type="title"/>
          </p:nvPr>
        </p:nvSpPr>
        <p:spPr>
          <a:xfrm>
            <a:off x="919119" y="174396"/>
            <a:ext cx="10353761" cy="937967"/>
          </a:xfrm>
        </p:spPr>
        <p:txBody>
          <a:bodyPr/>
          <a:lstStyle/>
          <a:p>
            <a:r>
              <a:rPr lang="en-IN" dirty="0">
                <a:solidFill>
                  <a:srgbClr val="FF0000"/>
                </a:solidFill>
              </a:rPr>
              <a:t>SEQUENCE DIAGRAM</a:t>
            </a:r>
          </a:p>
        </p:txBody>
      </p:sp>
      <p:pic>
        <p:nvPicPr>
          <p:cNvPr id="4" name="Content Placeholder 3">
            <a:extLst>
              <a:ext uri="{FF2B5EF4-FFF2-40B4-BE49-F238E27FC236}">
                <a16:creationId xmlns:a16="http://schemas.microsoft.com/office/drawing/2014/main" id="{87D40994-C0B9-4201-67D4-F04B3BFF2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921" y="1348033"/>
            <a:ext cx="8682087" cy="5203596"/>
          </a:xfrm>
          <a:prstGeom prst="rect">
            <a:avLst/>
          </a:prstGeom>
        </p:spPr>
      </p:pic>
    </p:spTree>
    <p:extLst>
      <p:ext uri="{BB962C8B-B14F-4D97-AF65-F5344CB8AC3E}">
        <p14:creationId xmlns:p14="http://schemas.microsoft.com/office/powerpoint/2010/main" val="3634618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9D7AF-EA1A-2962-3931-26C1BB7583D2}"/>
              </a:ext>
            </a:extLst>
          </p:cNvPr>
          <p:cNvSpPr>
            <a:spLocks noGrp="1"/>
          </p:cNvSpPr>
          <p:nvPr>
            <p:ph type="title"/>
          </p:nvPr>
        </p:nvSpPr>
        <p:spPr>
          <a:xfrm>
            <a:off x="913796" y="326796"/>
            <a:ext cx="10353761" cy="898689"/>
          </a:xfrm>
        </p:spPr>
        <p:txBody>
          <a:bodyPr/>
          <a:lstStyle/>
          <a:p>
            <a:r>
              <a:rPr lang="en-IN" dirty="0">
                <a:solidFill>
                  <a:srgbClr val="FF0000"/>
                </a:solidFill>
              </a:rPr>
              <a:t>COMPOUND DIAGRAM</a:t>
            </a:r>
          </a:p>
        </p:txBody>
      </p:sp>
      <p:pic>
        <p:nvPicPr>
          <p:cNvPr id="5" name="Content Placeholder 4">
            <a:extLst>
              <a:ext uri="{FF2B5EF4-FFF2-40B4-BE49-F238E27FC236}">
                <a16:creationId xmlns:a16="http://schemas.microsoft.com/office/drawing/2014/main" id="{1BC81235-758F-F68B-5D72-B0ECF8BA5C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9946" y="1365315"/>
            <a:ext cx="9313683" cy="5165889"/>
          </a:xfrm>
        </p:spPr>
      </p:pic>
    </p:spTree>
    <p:extLst>
      <p:ext uri="{BB962C8B-B14F-4D97-AF65-F5344CB8AC3E}">
        <p14:creationId xmlns:p14="http://schemas.microsoft.com/office/powerpoint/2010/main" val="122323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189</TotalTime>
  <Words>635</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Bookman Old Style</vt:lpstr>
      <vt:lpstr>Calibri</vt:lpstr>
      <vt:lpstr>Calibri Light</vt:lpstr>
      <vt:lpstr>Rockwell</vt:lpstr>
      <vt:lpstr>Tahoma</vt:lpstr>
      <vt:lpstr>Times New Roman</vt:lpstr>
      <vt:lpstr>Wingdings</vt:lpstr>
      <vt:lpstr>Damask</vt:lpstr>
      <vt:lpstr>PowerPoint Presentation</vt:lpstr>
      <vt:lpstr>PowerPoint Presentation</vt:lpstr>
      <vt:lpstr>PowerPoint Presentation</vt:lpstr>
      <vt:lpstr>EXISTING SYTEM AND DISADVANTAGES</vt:lpstr>
      <vt:lpstr>PowerPoint Presentation</vt:lpstr>
      <vt:lpstr>SYSTEM ARCHITECTURE</vt:lpstr>
      <vt:lpstr>USE CASE DIAGRAM</vt:lpstr>
      <vt:lpstr>SEQUENCE DIAGRAM</vt:lpstr>
      <vt:lpstr>COMPOUND DIAGRAM</vt:lpstr>
      <vt:lpstr>SAMPLE DEMO</vt:lpstr>
      <vt:lpstr>OUTPUT</vt:lpstr>
      <vt:lpstr>TECHNOLOGY STACK</vt:lpstr>
      <vt:lpstr>FUTURE ENHANCEMENT</vt:lpstr>
      <vt:lpstr>REFERENCE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PANIMALAR ENGINEERING COLLEGE</dc:title>
  <dc:subject/>
  <dc:creator>9402</dc:creator>
  <dc:description/>
  <cp:lastModifiedBy>Pradeish C</cp:lastModifiedBy>
  <cp:revision>146</cp:revision>
  <dcterms:created xsi:type="dcterms:W3CDTF">2021-12-30T12:43:11Z</dcterms:created>
  <dcterms:modified xsi:type="dcterms:W3CDTF">2022-05-25T04:47:24Z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7</vt:i4>
  </property>
</Properties>
</file>