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531" r:id="rId2"/>
    <p:sldId id="532" r:id="rId3"/>
    <p:sldId id="551" r:id="rId4"/>
    <p:sldId id="533" r:id="rId5"/>
    <p:sldId id="536" r:id="rId6"/>
  </p:sldIdLst>
  <p:sldSz cx="9144000" cy="6858000" type="screen4x3"/>
  <p:notesSz cx="6991350" cy="9282113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1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1A17-AB7C-44DA-80F6-B56DC5D60738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A6054-A37A-46EF-A05D-8107355DC2D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143000"/>
            <a:ext cx="8991600" cy="5410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BACD8-1419-492C-900E-F521C7DF71B9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AD785-1B6C-47D5-91F3-C3BBF8C87BB5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419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419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38A96-B289-4D41-A525-D12A1FBC58BA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4EB3B-C571-408E-B0CF-8A7576D2E8A8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BBF3-803D-4D85-95F6-7DCF8A167AED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C25A7-B2CE-4334-924B-767F55F3AAD2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B8635-E0E5-41B0-B504-F63A195864E5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		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ebok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FURPS+ : Requirement Types and Categories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4191000"/>
          </a:xfrm>
        </p:spPr>
        <p:txBody>
          <a:bodyPr/>
          <a:lstStyle/>
          <a:p>
            <a:r>
              <a:rPr lang="en-US" sz="3200" dirty="0" smtClean="0"/>
              <a:t>Functional: features, capabilities, security</a:t>
            </a:r>
          </a:p>
          <a:p>
            <a:r>
              <a:rPr lang="en-US" sz="3200" dirty="0" smtClean="0"/>
              <a:t>Usability: human factors, help, documentation</a:t>
            </a:r>
          </a:p>
          <a:p>
            <a:r>
              <a:rPr lang="en-US" sz="3200" dirty="0" smtClean="0"/>
              <a:t>Reliability: frequency of failure, recoverability, predictability</a:t>
            </a:r>
          </a:p>
          <a:p>
            <a:r>
              <a:rPr lang="en-US" sz="3200" dirty="0" smtClean="0"/>
              <a:t>Performance: response times, throughput, accuracy, availability, resource usage</a:t>
            </a:r>
          </a:p>
          <a:p>
            <a:r>
              <a:rPr lang="en-US" sz="3200" dirty="0" smtClean="0"/>
              <a:t>Supportability: adaptability, maintainability, internationalization, configurability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custDataLst>
      <p:tags r:id="rId1"/>
    </p:custData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FURPS+ : what is 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4191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+ in FURPS+ indicates ancillary and sub-factors</a:t>
            </a:r>
          </a:p>
          <a:p>
            <a:pPr>
              <a:buNone/>
            </a:pPr>
            <a:r>
              <a:rPr lang="en-US" sz="2400" dirty="0" smtClean="0"/>
              <a:t>Implementation: resource limitations, languages and tools, hardware</a:t>
            </a:r>
          </a:p>
          <a:p>
            <a:pPr>
              <a:buNone/>
            </a:pPr>
            <a:r>
              <a:rPr lang="en-US" sz="2400" dirty="0" smtClean="0"/>
              <a:t>Interface: constraints imposed by interfacing with external systems</a:t>
            </a:r>
          </a:p>
          <a:p>
            <a:pPr>
              <a:buNone/>
            </a:pPr>
            <a:r>
              <a:rPr lang="en-US" sz="2400" dirty="0" smtClean="0"/>
              <a:t>Operations: system management in its operational setting</a:t>
            </a:r>
          </a:p>
          <a:p>
            <a:pPr>
              <a:buNone/>
            </a:pPr>
            <a:r>
              <a:rPr lang="en-US" sz="2400" dirty="0" smtClean="0"/>
              <a:t>Packaging: for example, a physical box</a:t>
            </a:r>
          </a:p>
          <a:p>
            <a:pPr>
              <a:buNone/>
            </a:pPr>
            <a:r>
              <a:rPr lang="en-US" sz="2400" dirty="0" smtClean="0"/>
              <a:t>Legal: licensing and so forth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FURPS+ : what is +</a:t>
            </a:r>
            <a:endParaRPr lang="en-US" dirty="0"/>
          </a:p>
        </p:txBody>
      </p:sp>
      <p:pic>
        <p:nvPicPr>
          <p:cNvPr id="5" name="Picture 5" descr="6.3 Non-funct-req.eps                                          0010579DMacintosh HD                   B8AA5F2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382000" cy="47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" y="6022985"/>
            <a:ext cx="8351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(From “</a:t>
            </a:r>
            <a:r>
              <a:rPr lang="en-US" i="1" dirty="0">
                <a:solidFill>
                  <a:schemeClr val="bg2"/>
                </a:solidFill>
              </a:rPr>
              <a:t>Software Engineering” </a:t>
            </a:r>
            <a:r>
              <a:rPr lang="en-US" dirty="0">
                <a:solidFill>
                  <a:schemeClr val="bg2"/>
                </a:solidFill>
              </a:rPr>
              <a:t>Ian </a:t>
            </a:r>
            <a:r>
              <a:rPr lang="en-US" dirty="0" err="1">
                <a:solidFill>
                  <a:schemeClr val="bg2"/>
                </a:solidFill>
              </a:rPr>
              <a:t>Sommerville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3016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FURPS+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4191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Some of these requirements are collectively called “quality attributes” or “quality requirements” or “..</a:t>
            </a:r>
            <a:r>
              <a:rPr lang="en-US" sz="2400" dirty="0" err="1" smtClean="0"/>
              <a:t>ilities</a:t>
            </a:r>
            <a:r>
              <a:rPr lang="en-US" sz="2400" dirty="0" smtClean="0"/>
              <a:t>” of a system.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.. </a:t>
            </a:r>
            <a:r>
              <a:rPr lang="en-US" sz="2400" dirty="0" err="1" smtClean="0"/>
              <a:t>Ilities</a:t>
            </a:r>
            <a:r>
              <a:rPr lang="en-US" sz="2400" dirty="0" smtClean="0"/>
              <a:t> (usability, reliability, supportability, maintainability, etc.)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These requirements are also categorized as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Functional (Behavioral)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Non-Functional (everything else..)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 on “Requirements”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41910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hlinkClick r:id="rId3"/>
              </a:rPr>
              <a:t>Software Engineering Body of Knowledge</a:t>
            </a:r>
          </a:p>
          <a:p>
            <a:pPr>
              <a:buNone/>
            </a:pPr>
            <a:r>
              <a:rPr lang="en-US" sz="2400" dirty="0" smtClean="0">
                <a:hlinkClick r:id="rId3"/>
              </a:rPr>
              <a:t>www.swebok.org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4" cstate="print"/>
          <a:srcRect l="21750" t="42667" r="57750" b="24000"/>
          <a:stretch>
            <a:fillRect/>
          </a:stretch>
        </p:blipFill>
        <p:spPr bwMode="auto">
          <a:xfrm>
            <a:off x="2651760" y="1643776"/>
            <a:ext cx="5501640" cy="5031818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 type="none" w="sm" len="sm"/>
            <a:tailEnd type="none" w="lg" len="lg"/>
          </a:ln>
        </p:spPr>
      </p:pic>
    </p:spTree>
    <p:custDataLst>
      <p:tags r:id="rId1"/>
    </p:custData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461</TotalTime>
  <Pages>25</Pages>
  <Words>189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 Antiqua</vt:lpstr>
      <vt:lpstr>Times New Roman</vt:lpstr>
      <vt:lpstr>jasthi</vt:lpstr>
      <vt:lpstr>FURPS+ : Requirement Types and Categories</vt:lpstr>
      <vt:lpstr>FURPS+ : what is +</vt:lpstr>
      <vt:lpstr>FURPS+ : what is +</vt:lpstr>
      <vt:lpstr>FURPS+</vt:lpstr>
      <vt:lpstr>Further Reading on “Requirements”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</cp:keywords>
  <cp:lastModifiedBy>Brad Armitage</cp:lastModifiedBy>
  <cp:revision>500</cp:revision>
  <cp:lastPrinted>2001-01-24T14:10:52Z</cp:lastPrinted>
  <dcterms:created xsi:type="dcterms:W3CDTF">1996-11-12T16:26:02Z</dcterms:created>
  <dcterms:modified xsi:type="dcterms:W3CDTF">2019-01-31T22:16:50Z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</Properties>
</file>