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7"/>
  </p:notesMasterIdLst>
  <p:handoutMasterIdLst>
    <p:handoutMasterId r:id="rId8"/>
  </p:handoutMasterIdLst>
  <p:sldIdLst>
    <p:sldId id="537" r:id="rId2"/>
    <p:sldId id="538" r:id="rId3"/>
    <p:sldId id="539" r:id="rId4"/>
    <p:sldId id="540" r:id="rId5"/>
    <p:sldId id="552" r:id="rId6"/>
  </p:sldIdLst>
  <p:sldSz cx="9144000" cy="6858000" type="screen4x3"/>
  <p:notesSz cx="6991350" cy="9282113"/>
  <p:custDataLst>
    <p:tags r:id="rId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2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9191"/>
    <a:srgbClr val="FF3300"/>
    <a:srgbClr val="868686"/>
    <a:srgbClr val="777777"/>
    <a:srgbClr val="DDDDDD"/>
    <a:srgbClr val="CBCBCB"/>
    <a:srgbClr val="001454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61" autoAdjust="0"/>
  </p:normalViewPr>
  <p:slideViewPr>
    <p:cSldViewPr>
      <p:cViewPr varScale="1">
        <p:scale>
          <a:sx n="86" d="100"/>
          <a:sy n="86" d="100"/>
        </p:scale>
        <p:origin x="135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1932" y="-84"/>
      </p:cViewPr>
      <p:guideLst>
        <p:guide orient="horz" pos="2922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466725" y="8466138"/>
            <a:ext cx="6135688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4653" tIns="47327" rIns="94653" bIns="47327">
            <a:spAutoFit/>
          </a:bodyPr>
          <a:lstStyle/>
          <a:p>
            <a:pPr algn="ctr" defTabSz="939800" eaLnBrk="0" hangingPunct="0">
              <a:defRPr/>
            </a:pPr>
            <a:endParaRPr lang="en-US" sz="110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623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5" tIns="0" rIns="19315" bIns="0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-1588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5" tIns="0" rIns="19315" bIns="0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5" tIns="0" rIns="19315" bIns="0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5" tIns="0" rIns="19315" bIns="0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fld id="{A18B7429-D64D-41C4-B7DA-5B48ACDF22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6900"/>
            <a:ext cx="5127625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7259" tIns="38630" rIns="77259" bIns="386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4750" y="698500"/>
            <a:ext cx="4640263" cy="347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6556375" y="8904288"/>
            <a:ext cx="34925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7259" tIns="38630" rIns="77259" bIns="38630" anchor="ctr">
            <a:spAutoFit/>
          </a:bodyPr>
          <a:lstStyle/>
          <a:p>
            <a:pPr algn="r" defTabSz="765175" eaLnBrk="0" hangingPunct="0">
              <a:defRPr/>
            </a:pPr>
            <a:fld id="{CFED52EF-2E55-489E-AD91-0A5225B2D725}" type="slidenum">
              <a:rPr lang="en-US" sz="1200">
                <a:latin typeface="Book Antiqua" pitchFamily="18" charset="0"/>
              </a:rPr>
              <a:pPr algn="r" defTabSz="765175" eaLnBrk="0" hangingPunct="0">
                <a:defRPr/>
              </a:pPr>
              <a:t>‹#›</a:t>
            </a:fld>
            <a:endParaRPr lang="en-US" sz="120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9254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5406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376238" algn="l" defTabSz="75406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754063" algn="l" defTabSz="75406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130300" algn="l" defTabSz="75406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508125" algn="l" defTabSz="75406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89A5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5" name="Picture 7" descr="jasth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8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88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7696200" cy="228600"/>
          </a:xfrm>
        </p:spPr>
        <p:txBody>
          <a:bodyPr/>
          <a:lstStyle>
            <a:lvl1pPr>
              <a:defRPr sz="1400" b="0"/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7200" y="6477000"/>
            <a:ext cx="381000" cy="2286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FD71C3B-D472-47AC-ACDE-B7CC2C8273B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 sz="1400" b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31A17-AB7C-44DA-80F6-B56DC5D60738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0"/>
            <a:ext cx="2247900" cy="6553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591300" cy="6553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 sz="1400" b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A6054-A37A-46EF-A05D-8107355DC2D6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2400" y="1143000"/>
            <a:ext cx="8991600" cy="5410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 sz="1400" b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4BACD8-1419-492C-900E-F521C7DF71B9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 sz="1400" b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5C774-81C5-4559-9640-0BB54B0EC9E7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 sz="1400" b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AD785-1B6C-47D5-91F3-C3BBF8C87BB5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4196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143000"/>
            <a:ext cx="44196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 sz="1400" b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38A96-B289-4D41-A525-D12A1FBC58BA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 sz="1400" b="0">
              <a:solidFill>
                <a:srgbClr val="FFFFFF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34EB3B-C571-408E-B0CF-8A7576D2E8A8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 sz="1400" b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4BBF3-803D-4D85-95F6-7DCF8A167AED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 sz="1400" b="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07887-EE06-4E3F-9515-1ED64E674293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 sz="1400" b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C25A7-B2CE-4334-924B-767F55F3AAD2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 sz="1400" b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1B8635-E0E5-41B0-B504-F63A195864E5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B2B2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89A5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629400"/>
            <a:ext cx="822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sz="1200" b="1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 sz="1400">
              <a:solidFill>
                <a:srgbClr val="FFFFFF"/>
              </a:solidFill>
            </a:endParaRPr>
          </a:p>
        </p:txBody>
      </p:sp>
      <p:sp>
        <p:nvSpPr>
          <p:cNvPr id="387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6294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AEF9650-5F08-4653-AB6F-BF812F309B77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143000"/>
            <a:ext cx="8991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		</a:t>
            </a:r>
          </a:p>
          <a:p>
            <a:pPr lvl="3"/>
            <a:r>
              <a:rPr lang="en-GB" smtClean="0"/>
              <a:t>Fourth level</a:t>
            </a:r>
          </a:p>
        </p:txBody>
      </p:sp>
      <p:sp>
        <p:nvSpPr>
          <p:cNvPr id="387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pic>
        <p:nvPicPr>
          <p:cNvPr id="8199" name="Picture 7" descr="jasthi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2400" y="1524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</p:sldLayoutIdLst>
  <p:transition>
    <p:wipe dir="r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45000"/>
        </a:spcBef>
        <a:spcAft>
          <a:spcPct val="0"/>
        </a:spcAft>
        <a:buClr>
          <a:srgbClr val="B00000"/>
        </a:buClr>
        <a:buSzPct val="200000"/>
        <a:buChar char="•"/>
        <a:defRPr kumimoji="1" sz="28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45000"/>
        </a:spcBef>
        <a:spcAft>
          <a:spcPct val="0"/>
        </a:spcAft>
        <a:buClr>
          <a:srgbClr val="B00000"/>
        </a:buClr>
        <a:buChar char="•"/>
        <a:defRPr kumimoji="1" sz="24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45000"/>
        </a:spcBef>
        <a:spcAft>
          <a:spcPct val="0"/>
        </a:spcAft>
        <a:buClr>
          <a:srgbClr val="B00000"/>
        </a:buClr>
        <a:buChar char="–"/>
        <a:defRPr kumimoji="1" sz="20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45000"/>
        </a:spcBef>
        <a:spcAft>
          <a:spcPct val="0"/>
        </a:spcAft>
        <a:buClr>
          <a:srgbClr val="99CCCC"/>
        </a:buClr>
        <a:buChar char="–"/>
        <a:defRPr kumimoji="1"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 to be used in use cases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219200"/>
            <a:ext cx="8534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ACTOR: an actor is something with behavior, such as a person (identified by role), computer system or organization;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SCENARIO (aka USE CASE INSTANCE): is a specific sequence of actions and interactions between actors and the system.  It is one particular story of using a system, or one path through the use case; (</a:t>
            </a:r>
            <a:r>
              <a:rPr lang="en-US" dirty="0" err="1" smtClean="0">
                <a:solidFill>
                  <a:schemeClr val="bg2"/>
                </a:solidFill>
              </a:rPr>
              <a:t>eg</a:t>
            </a:r>
            <a:r>
              <a:rPr lang="en-US" dirty="0" smtClean="0">
                <a:solidFill>
                  <a:schemeClr val="bg2"/>
                </a:solidFill>
              </a:rPr>
              <a:t>: the scenario of purchasing an item with cash; scenario of purchasing an item with credit card – are two scenarios in a given use case)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USE CASE: is a collection of related success and failure scenarios that describe an actor using a system to support a goal.</a:t>
            </a:r>
            <a:endParaRPr lang="en-US" dirty="0">
              <a:solidFill>
                <a:schemeClr val="bg2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  and Use Case Modeling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219200"/>
            <a:ext cx="853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Use Case: A set of use-case instances, where each instance is a sequence of actions a system performs that yields an observable result of value to a particular actor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Use-Case Model: Set of all written use cases; it is a model of the system’s functionality and environment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81000" y="4267200"/>
            <a:ext cx="8534400" cy="1828800"/>
          </a:xfrm>
          <a:prstGeom prst="rect">
            <a:avLst/>
          </a:prstGeom>
          <a:solidFill>
            <a:srgbClr val="00FFFF">
              <a:alpha val="50000"/>
            </a:srgbClr>
          </a:solidFill>
          <a:ln w="28575" cap="flat" cmpd="sng" algn="ctr">
            <a:solidFill>
              <a:schemeClr val="bg1"/>
            </a:solidFill>
            <a:prstDash val="solid"/>
            <a:round/>
            <a:headEnd type="none" w="sm" len="sm"/>
            <a:tailEnd type="stealth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Use Cases are text documents, not diagrams, and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use-case modeling is primarily an act of writing text,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not drawing diagrams</a:t>
            </a:r>
          </a:p>
        </p:txBody>
      </p:sp>
    </p:spTree>
    <p:custDataLst>
      <p:tags r:id="rId1"/>
    </p:custData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kinds of Actors?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219200"/>
            <a:ext cx="8534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Primary Actor: has user goals fulfilled through using services of the System.  (Why identify? To find user goals, which drive the use cases)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Supporting Actor: provides a service (for example, information) to the System. The credit card authorization service is an example (Why identify? To clarify external interfaces and protocols)</a:t>
            </a:r>
          </a:p>
          <a:p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Offstage Actor: has an interest in the behavior of the use case, but is not primary or supporting; for example, IRS. (Why identify? To ensure that all necessary interests are identified and satisfied)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common use case formats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219200"/>
            <a:ext cx="8534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[1] Brief – Terse one-paragraph summary, usually of the main success scenario. 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[2] Casual – Informal paragraph format. Multiple paragraphs that cover various scenarios.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1 and 2 are typically used during early requirements analysis, to get a quick sense of subject and scope. May take only a few minutes to create.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[3] Fully dressed – all steps and variations are written in details, and there are supporting sections, such as preconditions and success guarantees. Architecturally significant and high-value use cases use fully dressed format.</a:t>
            </a:r>
            <a:endParaRPr lang="en-US" dirty="0">
              <a:solidFill>
                <a:schemeClr val="bg2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Case </a:t>
            </a:r>
            <a:r>
              <a:rPr lang="en-US" dirty="0" smtClean="0"/>
              <a:t>- Summary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1447800"/>
            <a:ext cx="8610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Garbage in – Garbage out; 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Change is constant.  It is the reality in the field</a:t>
            </a:r>
            <a:r>
              <a:rPr lang="en-US" dirty="0" smtClean="0">
                <a:solidFill>
                  <a:schemeClr val="bg2"/>
                </a:solidFill>
              </a:rPr>
              <a:t>.</a:t>
            </a:r>
          </a:p>
          <a:p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Pick a template and stick to it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Ensure the traceability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   	Requirements</a:t>
            </a:r>
          </a:p>
          <a:p>
            <a:r>
              <a:rPr lang="en-US" dirty="0">
                <a:solidFill>
                  <a:schemeClr val="bg2"/>
                </a:solidFill>
              </a:rPr>
              <a:t>	</a:t>
            </a:r>
            <a:r>
              <a:rPr lang="en-US" dirty="0" smtClean="0">
                <a:solidFill>
                  <a:schemeClr val="bg2"/>
                </a:solidFill>
              </a:rPr>
              <a:t>User Interface</a:t>
            </a:r>
          </a:p>
          <a:p>
            <a:r>
              <a:rPr lang="en-US" dirty="0">
                <a:solidFill>
                  <a:schemeClr val="bg2"/>
                </a:solidFill>
              </a:rPr>
              <a:t>	</a:t>
            </a:r>
            <a:r>
              <a:rPr lang="en-US" dirty="0" smtClean="0">
                <a:solidFill>
                  <a:schemeClr val="bg2"/>
                </a:solidFill>
              </a:rPr>
              <a:t>Design</a:t>
            </a:r>
          </a:p>
          <a:p>
            <a:r>
              <a:rPr lang="en-US" dirty="0">
                <a:solidFill>
                  <a:schemeClr val="bg2"/>
                </a:solidFill>
              </a:rPr>
              <a:t>	</a:t>
            </a:r>
            <a:r>
              <a:rPr lang="en-US" dirty="0" smtClean="0">
                <a:solidFill>
                  <a:schemeClr val="bg2"/>
                </a:solidFill>
              </a:rPr>
              <a:t>Implementation</a:t>
            </a:r>
          </a:p>
          <a:p>
            <a:r>
              <a:rPr lang="en-US" dirty="0">
                <a:solidFill>
                  <a:schemeClr val="bg2"/>
                </a:solidFill>
              </a:rPr>
              <a:t>	</a:t>
            </a:r>
            <a:r>
              <a:rPr lang="en-US" dirty="0" smtClean="0">
                <a:solidFill>
                  <a:schemeClr val="bg2"/>
                </a:solidFill>
              </a:rPr>
              <a:t>Testing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 smtClean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601421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jasthi">
  <a:themeElements>
    <a:clrScheme name="jasthi.pot 9">
      <a:dk1>
        <a:srgbClr val="220011"/>
      </a:dk1>
      <a:lt1>
        <a:srgbClr val="FFFFFF"/>
      </a:lt1>
      <a:dk2>
        <a:srgbClr val="0F3A68"/>
      </a:dk2>
      <a:lt2>
        <a:srgbClr val="FFFFFF"/>
      </a:lt2>
      <a:accent1>
        <a:srgbClr val="CAD704"/>
      </a:accent1>
      <a:accent2>
        <a:srgbClr val="204658"/>
      </a:accent2>
      <a:accent3>
        <a:srgbClr val="AAAEB9"/>
      </a:accent3>
      <a:accent4>
        <a:srgbClr val="DADADA"/>
      </a:accent4>
      <a:accent5>
        <a:srgbClr val="E1E8AA"/>
      </a:accent5>
      <a:accent6>
        <a:srgbClr val="1C3F4F"/>
      </a:accent6>
      <a:hlink>
        <a:srgbClr val="000066"/>
      </a:hlink>
      <a:folHlink>
        <a:srgbClr val="F07600"/>
      </a:folHlink>
    </a:clrScheme>
    <a:fontScheme name="jasthi.p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>
            <a:alpha val="50000"/>
          </a:srgbClr>
        </a:solidFill>
        <a:ln w="28575" cap="flat" cmpd="sng" algn="ctr">
          <a:solidFill>
            <a:schemeClr val="bg1"/>
          </a:solidFill>
          <a:prstDash val="solid"/>
          <a:round/>
          <a:headEnd type="none" w="sm" len="sm"/>
          <a:tailEnd type="stealth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>
            <a:alpha val="50000"/>
          </a:srgbClr>
        </a:solidFill>
        <a:ln w="28575" cap="flat" cmpd="sng" algn="ctr">
          <a:solidFill>
            <a:schemeClr val="bg1"/>
          </a:solidFill>
          <a:prstDash val="solid"/>
          <a:round/>
          <a:headEnd type="none" w="sm" len="sm"/>
          <a:tailEnd type="stealth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jasthi.pot 1">
        <a:dk1>
          <a:srgbClr val="220011"/>
        </a:dk1>
        <a:lt1>
          <a:srgbClr val="FFFFCC"/>
        </a:lt1>
        <a:dk2>
          <a:srgbClr val="660033"/>
        </a:dk2>
        <a:lt2>
          <a:srgbClr val="FFCC00"/>
        </a:lt2>
        <a:accent1>
          <a:srgbClr val="CC0099"/>
        </a:accent1>
        <a:accent2>
          <a:srgbClr val="56002B"/>
        </a:accent2>
        <a:accent3>
          <a:srgbClr val="B8AAAD"/>
        </a:accent3>
        <a:accent4>
          <a:srgbClr val="DADAAE"/>
        </a:accent4>
        <a:accent5>
          <a:srgbClr val="E2AACA"/>
        </a:accent5>
        <a:accent6>
          <a:srgbClr val="4D0026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2">
        <a:dk1>
          <a:srgbClr val="000F1E"/>
        </a:dk1>
        <a:lt1>
          <a:srgbClr val="FFFFFF"/>
        </a:lt1>
        <a:dk2>
          <a:srgbClr val="003366"/>
        </a:dk2>
        <a:lt2>
          <a:srgbClr val="33CCCC"/>
        </a:lt2>
        <a:accent1>
          <a:srgbClr val="006699"/>
        </a:accent1>
        <a:accent2>
          <a:srgbClr val="003366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2D5C"/>
        </a:accent6>
        <a:hlink>
          <a:srgbClr val="0099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3">
        <a:dk1>
          <a:srgbClr val="002F2E"/>
        </a:dk1>
        <a:lt1>
          <a:srgbClr val="FFFFFF"/>
        </a:lt1>
        <a:dk2>
          <a:srgbClr val="008080"/>
        </a:dk2>
        <a:lt2>
          <a:srgbClr val="66FFCC"/>
        </a:lt2>
        <a:accent1>
          <a:srgbClr val="0099CC"/>
        </a:accent1>
        <a:accent2>
          <a:srgbClr val="00525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4948"/>
        </a:accent6>
        <a:hlink>
          <a:srgbClr val="00CC99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4">
        <a:dk1>
          <a:srgbClr val="000022"/>
        </a:dk1>
        <a:lt1>
          <a:srgbClr val="FFFFFF"/>
        </a:lt1>
        <a:dk2>
          <a:srgbClr val="000066"/>
        </a:dk2>
        <a:lt2>
          <a:srgbClr val="FFCC00"/>
        </a:lt2>
        <a:accent1>
          <a:srgbClr val="666699"/>
        </a:accent1>
        <a:accent2>
          <a:srgbClr val="000048"/>
        </a:accent2>
        <a:accent3>
          <a:srgbClr val="AAAAB8"/>
        </a:accent3>
        <a:accent4>
          <a:srgbClr val="DADADA"/>
        </a:accent4>
        <a:accent5>
          <a:srgbClr val="B8B8CA"/>
        </a:accent5>
        <a:accent6>
          <a:srgbClr val="000040"/>
        </a:accent6>
        <a:hlink>
          <a:srgbClr val="9999FF"/>
        </a:hlink>
        <a:folHlink>
          <a:srgbClr val="00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5">
        <a:dk1>
          <a:srgbClr val="663300"/>
        </a:dk1>
        <a:lt1>
          <a:srgbClr val="FFFFFF"/>
        </a:lt1>
        <a:dk2>
          <a:srgbClr val="000000"/>
        </a:dk2>
        <a:lt2>
          <a:srgbClr val="FFFF99"/>
        </a:lt2>
        <a:accent1>
          <a:srgbClr val="FFCC66"/>
        </a:accent1>
        <a:accent2>
          <a:srgbClr val="FFFFCC"/>
        </a:accent2>
        <a:accent3>
          <a:srgbClr val="FFFFFF"/>
        </a:accent3>
        <a:accent4>
          <a:srgbClr val="562A00"/>
        </a:accent4>
        <a:accent5>
          <a:srgbClr val="FFE2B8"/>
        </a:accent5>
        <a:accent6>
          <a:srgbClr val="E7E7B9"/>
        </a:accent6>
        <a:hlink>
          <a:srgbClr val="FFCC00"/>
        </a:hlink>
        <a:folHlink>
          <a:srgbClr val="FF7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sthi.pot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sthi.pot 7">
        <a:dk1>
          <a:srgbClr val="220011"/>
        </a:dk1>
        <a:lt1>
          <a:srgbClr val="FFFFFF"/>
        </a:lt1>
        <a:dk2>
          <a:srgbClr val="0F3A68"/>
        </a:dk2>
        <a:lt2>
          <a:srgbClr val="FFFFFF"/>
        </a:lt2>
        <a:accent1>
          <a:srgbClr val="CAD704"/>
        </a:accent1>
        <a:accent2>
          <a:srgbClr val="204658"/>
        </a:accent2>
        <a:accent3>
          <a:srgbClr val="AAAEB9"/>
        </a:accent3>
        <a:accent4>
          <a:srgbClr val="DADADA"/>
        </a:accent4>
        <a:accent5>
          <a:srgbClr val="E1E8AA"/>
        </a:accent5>
        <a:accent6>
          <a:srgbClr val="1C3F4F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8">
        <a:dk1>
          <a:srgbClr val="220011"/>
        </a:dk1>
        <a:lt1>
          <a:srgbClr val="FFFFFF"/>
        </a:lt1>
        <a:dk2>
          <a:srgbClr val="0F3A68"/>
        </a:dk2>
        <a:lt2>
          <a:srgbClr val="FFFFFF"/>
        </a:lt2>
        <a:accent1>
          <a:srgbClr val="CAD704"/>
        </a:accent1>
        <a:accent2>
          <a:srgbClr val="204658"/>
        </a:accent2>
        <a:accent3>
          <a:srgbClr val="AAAEB9"/>
        </a:accent3>
        <a:accent4>
          <a:srgbClr val="DADADA"/>
        </a:accent4>
        <a:accent5>
          <a:srgbClr val="E1E8AA"/>
        </a:accent5>
        <a:accent6>
          <a:srgbClr val="1C3F4F"/>
        </a:accent6>
        <a:hlink>
          <a:srgbClr val="FFC94C"/>
        </a:hlink>
        <a:folHlink>
          <a:srgbClr val="F07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9">
        <a:dk1>
          <a:srgbClr val="220011"/>
        </a:dk1>
        <a:lt1>
          <a:srgbClr val="FFFFFF"/>
        </a:lt1>
        <a:dk2>
          <a:srgbClr val="0F3A68"/>
        </a:dk2>
        <a:lt2>
          <a:srgbClr val="FFFFFF"/>
        </a:lt2>
        <a:accent1>
          <a:srgbClr val="CAD704"/>
        </a:accent1>
        <a:accent2>
          <a:srgbClr val="204658"/>
        </a:accent2>
        <a:accent3>
          <a:srgbClr val="AAAEB9"/>
        </a:accent3>
        <a:accent4>
          <a:srgbClr val="DADADA"/>
        </a:accent4>
        <a:accent5>
          <a:srgbClr val="E1E8AA"/>
        </a:accent5>
        <a:accent6>
          <a:srgbClr val="1C3F4F"/>
        </a:accent6>
        <a:hlink>
          <a:srgbClr val="000066"/>
        </a:hlink>
        <a:folHlink>
          <a:srgbClr val="F07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Office\Templates\jasthi.pot</Template>
  <TotalTime>463</TotalTime>
  <Pages>25</Pages>
  <Words>452</Words>
  <Application>Microsoft Office PowerPoint</Application>
  <PresentationFormat>On-screen Show (4:3)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Book Antiqua</vt:lpstr>
      <vt:lpstr>Times New Roman</vt:lpstr>
      <vt:lpstr>jasthi</vt:lpstr>
      <vt:lpstr>Definitions to be used in use cases</vt:lpstr>
      <vt:lpstr>Use Cases  and Use Case Modeling</vt:lpstr>
      <vt:lpstr>Three kinds of Actors?</vt:lpstr>
      <vt:lpstr>Three common use case formats</vt:lpstr>
      <vt:lpstr>Use Case - 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Computing Fundamentals with C++</dc:title>
  <dc:subject>Lecture notes for CmpSc 101, 201, 203</dc:subject>
  <dc:creator>Rick Mercer - Instructor of Engineering and Computer Science</dc:creator>
  <cp:keywords>Chapter 6</cp:keywords>
  <cp:lastModifiedBy>Brad Armitage</cp:lastModifiedBy>
  <cp:revision>500</cp:revision>
  <cp:lastPrinted>2001-01-24T14:10:52Z</cp:lastPrinted>
  <dcterms:created xsi:type="dcterms:W3CDTF">1996-11-12T16:26:02Z</dcterms:created>
  <dcterms:modified xsi:type="dcterms:W3CDTF">2019-01-31T22:14:35Z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2F7729D9-822F-490E-B637-6C89EB1AAAC2</vt:lpwstr>
  </property>
  <property fmtid="{D5CDD505-2E9C-101B-9397-08002B2CF9AE}" pid="3" name="ArticulatePath">
    <vt:lpwstr>ics370_itertive evolutionary and agile_ch3_4_5_6</vt:lpwstr>
  </property>
</Properties>
</file>