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340" r:id="rId4"/>
    <p:sldId id="327" r:id="rId5"/>
    <p:sldId id="328" r:id="rId6"/>
    <p:sldId id="329" r:id="rId7"/>
    <p:sldId id="331" r:id="rId8"/>
    <p:sldId id="332" r:id="rId9"/>
    <p:sldId id="333" r:id="rId10"/>
    <p:sldId id="334" r:id="rId11"/>
    <p:sldId id="341" r:id="rId12"/>
    <p:sldId id="265" r:id="rId13"/>
    <p:sldId id="267" r:id="rId14"/>
    <p:sldId id="266" r:id="rId15"/>
    <p:sldId id="268" r:id="rId16"/>
    <p:sldId id="269" r:id="rId17"/>
    <p:sldId id="337" r:id="rId18"/>
    <p:sldId id="338" r:id="rId19"/>
    <p:sldId id="33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643" autoAdjust="0"/>
  </p:normalViewPr>
  <p:slideViewPr>
    <p:cSldViewPr snapToGrid="0">
      <p:cViewPr varScale="1">
        <p:scale>
          <a:sx n="100" d="100"/>
          <a:sy n="100"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29EC8-1004-49A2-A23F-29665802D915}"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CFBDF-AAD6-4A4B-8024-BA716AC8C953}" type="slidenum">
              <a:rPr lang="en-US" smtClean="0"/>
              <a:t>‹#›</a:t>
            </a:fld>
            <a:endParaRPr lang="en-US"/>
          </a:p>
        </p:txBody>
      </p:sp>
    </p:spTree>
    <p:extLst>
      <p:ext uri="{BB962C8B-B14F-4D97-AF65-F5344CB8AC3E}">
        <p14:creationId xmlns:p14="http://schemas.microsoft.com/office/powerpoint/2010/main" val="2541432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4</a:t>
            </a:fld>
            <a:endParaRPr lang="en-US"/>
          </a:p>
        </p:txBody>
      </p:sp>
    </p:spTree>
    <p:extLst>
      <p:ext uri="{BB962C8B-B14F-4D97-AF65-F5344CB8AC3E}">
        <p14:creationId xmlns:p14="http://schemas.microsoft.com/office/powerpoint/2010/main" val="2356856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17</a:t>
            </a:fld>
            <a:endParaRPr lang="en-US"/>
          </a:p>
        </p:txBody>
      </p:sp>
    </p:spTree>
    <p:extLst>
      <p:ext uri="{BB962C8B-B14F-4D97-AF65-F5344CB8AC3E}">
        <p14:creationId xmlns:p14="http://schemas.microsoft.com/office/powerpoint/2010/main" val="2529724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18</a:t>
            </a:fld>
            <a:endParaRPr lang="en-US"/>
          </a:p>
        </p:txBody>
      </p:sp>
    </p:spTree>
    <p:extLst>
      <p:ext uri="{BB962C8B-B14F-4D97-AF65-F5344CB8AC3E}">
        <p14:creationId xmlns:p14="http://schemas.microsoft.com/office/powerpoint/2010/main" val="406900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19</a:t>
            </a:fld>
            <a:endParaRPr lang="en-US"/>
          </a:p>
        </p:txBody>
      </p:sp>
    </p:spTree>
    <p:extLst>
      <p:ext uri="{BB962C8B-B14F-4D97-AF65-F5344CB8AC3E}">
        <p14:creationId xmlns:p14="http://schemas.microsoft.com/office/powerpoint/2010/main" val="63052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5</a:t>
            </a:fld>
            <a:endParaRPr lang="en-US"/>
          </a:p>
        </p:txBody>
      </p:sp>
    </p:spTree>
    <p:extLst>
      <p:ext uri="{BB962C8B-B14F-4D97-AF65-F5344CB8AC3E}">
        <p14:creationId xmlns:p14="http://schemas.microsoft.com/office/powerpoint/2010/main" val="1815315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pythonic quotient would always output a float, regardless whether the divided numbers are both integers, floats or an integer and a float – the quotient will always be a float, unless if you use the double forward slash division – which would strictly respect two integers and output an integer.</a:t>
            </a:r>
          </a:p>
        </p:txBody>
      </p:sp>
      <p:sp>
        <p:nvSpPr>
          <p:cNvPr id="4" name="Slide Number Placeholder 3"/>
          <p:cNvSpPr>
            <a:spLocks noGrp="1"/>
          </p:cNvSpPr>
          <p:nvPr>
            <p:ph type="sldNum" sz="quarter" idx="5"/>
          </p:nvPr>
        </p:nvSpPr>
        <p:spPr/>
        <p:txBody>
          <a:bodyPr/>
          <a:lstStyle/>
          <a:p>
            <a:fld id="{49F5552A-B99E-4EF5-85DD-488994750F28}" type="slidenum">
              <a:rPr lang="en-US" smtClean="0"/>
              <a:t>6</a:t>
            </a:fld>
            <a:endParaRPr lang="en-US"/>
          </a:p>
        </p:txBody>
      </p:sp>
    </p:spTree>
    <p:extLst>
      <p:ext uri="{BB962C8B-B14F-4D97-AF65-F5344CB8AC3E}">
        <p14:creationId xmlns:p14="http://schemas.microsoft.com/office/powerpoint/2010/main" val="1236153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7</a:t>
            </a:fld>
            <a:endParaRPr lang="en-US"/>
          </a:p>
        </p:txBody>
      </p:sp>
    </p:spTree>
    <p:extLst>
      <p:ext uri="{BB962C8B-B14F-4D97-AF65-F5344CB8AC3E}">
        <p14:creationId xmlns:p14="http://schemas.microsoft.com/office/powerpoint/2010/main" val="140148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8</a:t>
            </a:fld>
            <a:endParaRPr lang="en-US"/>
          </a:p>
        </p:txBody>
      </p:sp>
    </p:spTree>
    <p:extLst>
      <p:ext uri="{BB962C8B-B14F-4D97-AF65-F5344CB8AC3E}">
        <p14:creationId xmlns:p14="http://schemas.microsoft.com/office/powerpoint/2010/main" val="1416095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9</a:t>
            </a:fld>
            <a:endParaRPr lang="en-US"/>
          </a:p>
        </p:txBody>
      </p:sp>
    </p:spTree>
    <p:extLst>
      <p:ext uri="{BB962C8B-B14F-4D97-AF65-F5344CB8AC3E}">
        <p14:creationId xmlns:p14="http://schemas.microsoft.com/office/powerpoint/2010/main" val="12309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F5552A-B99E-4EF5-85DD-488994750F28}" type="slidenum">
              <a:rPr lang="en-US" smtClean="0"/>
              <a:t>10</a:t>
            </a:fld>
            <a:endParaRPr lang="en-US"/>
          </a:p>
        </p:txBody>
      </p:sp>
    </p:spTree>
    <p:extLst>
      <p:ext uri="{BB962C8B-B14F-4D97-AF65-F5344CB8AC3E}">
        <p14:creationId xmlns:p14="http://schemas.microsoft.com/office/powerpoint/2010/main" val="1572886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these lines of codes will produce the same output. But take note that these were different ways of doing the same thing. You’re free to choose which is the easiest and most convenient for you. For me, I prefer the most recent version.. This is called the f-string interpolator.</a:t>
            </a:r>
          </a:p>
        </p:txBody>
      </p:sp>
      <p:sp>
        <p:nvSpPr>
          <p:cNvPr id="4" name="Slide Number Placeholder 3"/>
          <p:cNvSpPr>
            <a:spLocks noGrp="1"/>
          </p:cNvSpPr>
          <p:nvPr>
            <p:ph type="sldNum" sz="quarter" idx="5"/>
          </p:nvPr>
        </p:nvSpPr>
        <p:spPr/>
        <p:txBody>
          <a:bodyPr/>
          <a:lstStyle/>
          <a:p>
            <a:fld id="{26B7C112-6F62-422A-AECA-07C253DF7130}" type="slidenum">
              <a:rPr lang="en-US" smtClean="0"/>
              <a:t>14</a:t>
            </a:fld>
            <a:endParaRPr lang="en-US"/>
          </a:p>
        </p:txBody>
      </p:sp>
    </p:spTree>
    <p:extLst>
      <p:ext uri="{BB962C8B-B14F-4D97-AF65-F5344CB8AC3E}">
        <p14:creationId xmlns:p14="http://schemas.microsoft.com/office/powerpoint/2010/main" val="1354647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CCFBDF-AAD6-4A4B-8024-BA716AC8C953}" type="slidenum">
              <a:rPr lang="en-US" smtClean="0"/>
              <a:t>16</a:t>
            </a:fld>
            <a:endParaRPr lang="en-US"/>
          </a:p>
        </p:txBody>
      </p:sp>
    </p:spTree>
    <p:extLst>
      <p:ext uri="{BB962C8B-B14F-4D97-AF65-F5344CB8AC3E}">
        <p14:creationId xmlns:p14="http://schemas.microsoft.com/office/powerpoint/2010/main" val="1912758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7A0495-7E73-4EB0-856C-F396CE3F9B22}"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73F9A-4A3E-4A61-945B-3D350D49E9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03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A0495-7E73-4EB0-856C-F396CE3F9B22}"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73F9A-4A3E-4A61-945B-3D350D49E99B}" type="slidenum">
              <a:rPr lang="en-US" smtClean="0"/>
              <a:t>‹#›</a:t>
            </a:fld>
            <a:endParaRPr lang="en-US"/>
          </a:p>
        </p:txBody>
      </p:sp>
    </p:spTree>
    <p:extLst>
      <p:ext uri="{BB962C8B-B14F-4D97-AF65-F5344CB8AC3E}">
        <p14:creationId xmlns:p14="http://schemas.microsoft.com/office/powerpoint/2010/main" val="90063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A0495-7E73-4EB0-856C-F396CE3F9B22}"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73F9A-4A3E-4A61-945B-3D350D49E99B}" type="slidenum">
              <a:rPr lang="en-US" smtClean="0"/>
              <a:t>‹#›</a:t>
            </a:fld>
            <a:endParaRPr lang="en-US"/>
          </a:p>
        </p:txBody>
      </p:sp>
    </p:spTree>
    <p:extLst>
      <p:ext uri="{BB962C8B-B14F-4D97-AF65-F5344CB8AC3E}">
        <p14:creationId xmlns:p14="http://schemas.microsoft.com/office/powerpoint/2010/main" val="258143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A0495-7E73-4EB0-856C-F396CE3F9B22}"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73F9A-4A3E-4A61-945B-3D350D49E99B}" type="slidenum">
              <a:rPr lang="en-US" smtClean="0"/>
              <a:t>‹#›</a:t>
            </a:fld>
            <a:endParaRPr lang="en-US"/>
          </a:p>
        </p:txBody>
      </p:sp>
    </p:spTree>
    <p:extLst>
      <p:ext uri="{BB962C8B-B14F-4D97-AF65-F5344CB8AC3E}">
        <p14:creationId xmlns:p14="http://schemas.microsoft.com/office/powerpoint/2010/main" val="99166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7A0495-7E73-4EB0-856C-F396CE3F9B22}"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73F9A-4A3E-4A61-945B-3D350D49E9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98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7A0495-7E73-4EB0-856C-F396CE3F9B22}"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73F9A-4A3E-4A61-945B-3D350D49E99B}" type="slidenum">
              <a:rPr lang="en-US" smtClean="0"/>
              <a:t>‹#›</a:t>
            </a:fld>
            <a:endParaRPr lang="en-US"/>
          </a:p>
        </p:txBody>
      </p:sp>
    </p:spTree>
    <p:extLst>
      <p:ext uri="{BB962C8B-B14F-4D97-AF65-F5344CB8AC3E}">
        <p14:creationId xmlns:p14="http://schemas.microsoft.com/office/powerpoint/2010/main" val="390730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7A0495-7E73-4EB0-856C-F396CE3F9B22}"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673F9A-4A3E-4A61-945B-3D350D49E99B}" type="slidenum">
              <a:rPr lang="en-US" smtClean="0"/>
              <a:t>‹#›</a:t>
            </a:fld>
            <a:endParaRPr lang="en-US"/>
          </a:p>
        </p:txBody>
      </p:sp>
    </p:spTree>
    <p:extLst>
      <p:ext uri="{BB962C8B-B14F-4D97-AF65-F5344CB8AC3E}">
        <p14:creationId xmlns:p14="http://schemas.microsoft.com/office/powerpoint/2010/main" val="265405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7A0495-7E73-4EB0-856C-F396CE3F9B22}"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73F9A-4A3E-4A61-945B-3D350D49E99B}" type="slidenum">
              <a:rPr lang="en-US" smtClean="0"/>
              <a:t>‹#›</a:t>
            </a:fld>
            <a:endParaRPr lang="en-US"/>
          </a:p>
        </p:txBody>
      </p:sp>
    </p:spTree>
    <p:extLst>
      <p:ext uri="{BB962C8B-B14F-4D97-AF65-F5344CB8AC3E}">
        <p14:creationId xmlns:p14="http://schemas.microsoft.com/office/powerpoint/2010/main" val="324396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7A0495-7E73-4EB0-856C-F396CE3F9B22}" type="datetimeFigureOut">
              <a:rPr lang="en-US" smtClean="0"/>
              <a:t>1/12/2021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673F9A-4A3E-4A61-945B-3D350D49E99B}" type="slidenum">
              <a:rPr lang="en-US" smtClean="0"/>
              <a:t>‹#›</a:t>
            </a:fld>
            <a:endParaRPr lang="en-US"/>
          </a:p>
        </p:txBody>
      </p:sp>
    </p:spTree>
    <p:extLst>
      <p:ext uri="{BB962C8B-B14F-4D97-AF65-F5344CB8AC3E}">
        <p14:creationId xmlns:p14="http://schemas.microsoft.com/office/powerpoint/2010/main" val="278282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7A0495-7E73-4EB0-856C-F396CE3F9B22}" type="datetimeFigureOut">
              <a:rPr lang="en-US" smtClean="0"/>
              <a:t>1/12/2021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673F9A-4A3E-4A61-945B-3D350D49E99B}" type="slidenum">
              <a:rPr lang="en-US" smtClean="0"/>
              <a:t>‹#›</a:t>
            </a:fld>
            <a:endParaRPr lang="en-US"/>
          </a:p>
        </p:txBody>
      </p:sp>
    </p:spTree>
    <p:extLst>
      <p:ext uri="{BB962C8B-B14F-4D97-AF65-F5344CB8AC3E}">
        <p14:creationId xmlns:p14="http://schemas.microsoft.com/office/powerpoint/2010/main" val="188762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A0495-7E73-4EB0-856C-F396CE3F9B22}"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73F9A-4A3E-4A61-945B-3D350D49E99B}" type="slidenum">
              <a:rPr lang="en-US" smtClean="0"/>
              <a:t>‹#›</a:t>
            </a:fld>
            <a:endParaRPr lang="en-US"/>
          </a:p>
        </p:txBody>
      </p:sp>
    </p:spTree>
    <p:extLst>
      <p:ext uri="{BB962C8B-B14F-4D97-AF65-F5344CB8AC3E}">
        <p14:creationId xmlns:p14="http://schemas.microsoft.com/office/powerpoint/2010/main" val="398198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7A0495-7E73-4EB0-856C-F396CE3F9B22}" type="datetimeFigureOut">
              <a:rPr lang="en-US" smtClean="0"/>
              <a:t>1/12/2021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673F9A-4A3E-4A61-945B-3D350D49E99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8179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7F47-9AB3-482A-977D-09D1008D2FE7}"/>
              </a:ext>
            </a:extLst>
          </p:cNvPr>
          <p:cNvSpPr>
            <a:spLocks noGrp="1"/>
          </p:cNvSpPr>
          <p:nvPr>
            <p:ph type="ctrTitle"/>
          </p:nvPr>
        </p:nvSpPr>
        <p:spPr/>
        <p:txBody>
          <a:bodyPr/>
          <a:lstStyle/>
          <a:p>
            <a:r>
              <a:rPr lang="en-US" dirty="0"/>
              <a:t>Numbers, Placeholders and Comments</a:t>
            </a:r>
          </a:p>
        </p:txBody>
      </p:sp>
      <p:sp>
        <p:nvSpPr>
          <p:cNvPr id="3" name="Subtitle 2">
            <a:extLst>
              <a:ext uri="{FF2B5EF4-FFF2-40B4-BE49-F238E27FC236}">
                <a16:creationId xmlns:a16="http://schemas.microsoft.com/office/drawing/2014/main" id="{D6F85228-C750-42B1-B507-2F5080E27270}"/>
              </a:ext>
            </a:extLst>
          </p:cNvPr>
          <p:cNvSpPr>
            <a:spLocks noGrp="1"/>
          </p:cNvSpPr>
          <p:nvPr>
            <p:ph type="subTitle" idx="1"/>
          </p:nvPr>
        </p:nvSpPr>
        <p:spPr/>
        <p:txBody>
          <a:bodyPr/>
          <a:lstStyle/>
          <a:p>
            <a:r>
              <a:rPr lang="en-US" dirty="0"/>
              <a:t>IT 1232 – Competitive Programming</a:t>
            </a:r>
          </a:p>
        </p:txBody>
      </p:sp>
    </p:spTree>
    <p:extLst>
      <p:ext uri="{BB962C8B-B14F-4D97-AF65-F5344CB8AC3E}">
        <p14:creationId xmlns:p14="http://schemas.microsoft.com/office/powerpoint/2010/main" val="3424858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Strings and Numbers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marL="0" indent="0">
              <a:buNone/>
            </a:pPr>
            <a:r>
              <a:rPr lang="en-US" sz="2400" dirty="0">
                <a:latin typeface="Lucida Console" panose="020B0609040504020204" pitchFamily="49" charset="0"/>
              </a:rPr>
              <a:t>&gt;&gt;&gt; a = "His age is "</a:t>
            </a:r>
          </a:p>
          <a:p>
            <a:pPr marL="0" indent="0">
              <a:buNone/>
            </a:pPr>
            <a:r>
              <a:rPr lang="en-US" sz="2400" dirty="0">
                <a:latin typeface="Lucida Console" panose="020B0609040504020204" pitchFamily="49" charset="0"/>
              </a:rPr>
              <a:t>&gt;&gt;&gt; b = 25</a:t>
            </a:r>
          </a:p>
          <a:p>
            <a:pPr marL="0" indent="0">
              <a:buNone/>
            </a:pPr>
            <a:r>
              <a:rPr lang="en-US" sz="2400" dirty="0">
                <a:latin typeface="Lucida Console" panose="020B0609040504020204" pitchFamily="49" charset="0"/>
              </a:rPr>
              <a:t>&gt;&gt;&gt; print(</a:t>
            </a:r>
            <a:r>
              <a:rPr lang="en-US" sz="2400" dirty="0" err="1">
                <a:latin typeface="Lucida Console" panose="020B0609040504020204" pitchFamily="49" charset="0"/>
              </a:rPr>
              <a:t>a+str</a:t>
            </a:r>
            <a:r>
              <a:rPr lang="en-US" sz="2400" dirty="0">
                <a:latin typeface="Lucida Console" panose="020B0609040504020204" pitchFamily="49" charset="0"/>
              </a:rPr>
              <a:t>(b))</a:t>
            </a:r>
          </a:p>
          <a:p>
            <a:pPr marL="0" indent="0">
              <a:buNone/>
            </a:pPr>
            <a:r>
              <a:rPr lang="en-US" sz="2400" dirty="0">
                <a:latin typeface="Lucida Console" panose="020B0609040504020204" pitchFamily="49" charset="0"/>
              </a:rPr>
              <a:t>His age is 25</a:t>
            </a:r>
          </a:p>
          <a:p>
            <a:pPr>
              <a:buFont typeface="Arial" panose="020B0604020202020204" pitchFamily="34" charset="0"/>
              <a:buChar char="•"/>
            </a:pPr>
            <a:r>
              <a:rPr lang="en-US" sz="2400" dirty="0"/>
              <a:t>Typecasting variables / values with str() converts its type to string, thus string concatenation is possible with different types.</a:t>
            </a:r>
          </a:p>
        </p:txBody>
      </p:sp>
    </p:spTree>
    <p:extLst>
      <p:ext uri="{BB962C8B-B14F-4D97-AF65-F5344CB8AC3E}">
        <p14:creationId xmlns:p14="http://schemas.microsoft.com/office/powerpoint/2010/main" val="3839946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7F47-9AB3-482A-977D-09D1008D2FE7}"/>
              </a:ext>
            </a:extLst>
          </p:cNvPr>
          <p:cNvSpPr>
            <a:spLocks noGrp="1"/>
          </p:cNvSpPr>
          <p:nvPr>
            <p:ph type="ctrTitle"/>
          </p:nvPr>
        </p:nvSpPr>
        <p:spPr/>
        <p:txBody>
          <a:bodyPr/>
          <a:lstStyle/>
          <a:p>
            <a:pPr algn="ctr"/>
            <a:r>
              <a:rPr lang="en-US" dirty="0"/>
              <a:t>Placeholders</a:t>
            </a:r>
          </a:p>
        </p:txBody>
      </p:sp>
      <p:sp>
        <p:nvSpPr>
          <p:cNvPr id="3" name="Subtitle 2">
            <a:extLst>
              <a:ext uri="{FF2B5EF4-FFF2-40B4-BE49-F238E27FC236}">
                <a16:creationId xmlns:a16="http://schemas.microsoft.com/office/drawing/2014/main" id="{D6F85228-C750-42B1-B507-2F5080E27270}"/>
              </a:ext>
            </a:extLst>
          </p:cNvPr>
          <p:cNvSpPr>
            <a:spLocks noGrp="1"/>
          </p:cNvSpPr>
          <p:nvPr>
            <p:ph type="subTitle" idx="1"/>
          </p:nvPr>
        </p:nvSpPr>
        <p:spPr/>
        <p:txBody>
          <a:bodyPr/>
          <a:lstStyle/>
          <a:p>
            <a:pPr algn="ctr"/>
            <a:r>
              <a:rPr lang="en-US" dirty="0"/>
              <a:t>a.k.a. </a:t>
            </a:r>
            <a:r>
              <a:rPr lang="en-US" i="1" dirty="0"/>
              <a:t>string interpolation</a:t>
            </a:r>
            <a:endParaRPr lang="en-US" dirty="0"/>
          </a:p>
        </p:txBody>
      </p:sp>
    </p:spTree>
    <p:extLst>
      <p:ext uri="{BB962C8B-B14F-4D97-AF65-F5344CB8AC3E}">
        <p14:creationId xmlns:p14="http://schemas.microsoft.com/office/powerpoint/2010/main" val="381594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16BD-3D8C-43D3-A29E-9618ABE2BA5B}"/>
              </a:ext>
            </a:extLst>
          </p:cNvPr>
          <p:cNvSpPr>
            <a:spLocks noGrp="1"/>
          </p:cNvSpPr>
          <p:nvPr>
            <p:ph type="title"/>
          </p:nvPr>
        </p:nvSpPr>
        <p:spPr/>
        <p:txBody>
          <a:bodyPr/>
          <a:lstStyle/>
          <a:p>
            <a:r>
              <a:rPr lang="en-US" dirty="0"/>
              <a:t>String Placeholders</a:t>
            </a:r>
          </a:p>
        </p:txBody>
      </p:sp>
      <p:sp>
        <p:nvSpPr>
          <p:cNvPr id="3" name="Content Placeholder 2">
            <a:extLst>
              <a:ext uri="{FF2B5EF4-FFF2-40B4-BE49-F238E27FC236}">
                <a16:creationId xmlns:a16="http://schemas.microsoft.com/office/drawing/2014/main" id="{5C94D6F8-294B-42CF-8B3A-31620959FFC9}"/>
              </a:ext>
            </a:extLst>
          </p:cNvPr>
          <p:cNvSpPr>
            <a:spLocks noGrp="1"/>
          </p:cNvSpPr>
          <p:nvPr>
            <p:ph idx="1"/>
          </p:nvPr>
        </p:nvSpPr>
        <p:spPr/>
        <p:txBody>
          <a:bodyPr>
            <a:normAutofit lnSpcReduction="10000"/>
          </a:bodyPr>
          <a:lstStyle/>
          <a:p>
            <a:pPr>
              <a:buFont typeface="Arial" panose="020B0604020202020204" pitchFamily="34" charset="0"/>
              <a:buChar char="•"/>
            </a:pPr>
            <a:r>
              <a:rPr lang="en-US" sz="4400" dirty="0"/>
              <a:t>Placeholders (a.k.a. string interpolation) is the insertion of a different type into a string type.</a:t>
            </a:r>
          </a:p>
          <a:p>
            <a:pPr>
              <a:buFont typeface="Arial" panose="020B0604020202020204" pitchFamily="34" charset="0"/>
              <a:buChar char="•"/>
            </a:pPr>
            <a:r>
              <a:rPr lang="en-US" sz="4400" dirty="0"/>
              <a:t>It has the same output as concatenation.</a:t>
            </a:r>
          </a:p>
          <a:p>
            <a:pPr>
              <a:buFont typeface="Arial" panose="020B0604020202020204" pitchFamily="34" charset="0"/>
              <a:buChar char="•"/>
            </a:pPr>
            <a:r>
              <a:rPr lang="en-US" sz="4400" dirty="0"/>
              <a:t>Interpolation however integrates string typecasting into its process.</a:t>
            </a:r>
          </a:p>
        </p:txBody>
      </p:sp>
    </p:spTree>
    <p:extLst>
      <p:ext uri="{BB962C8B-B14F-4D97-AF65-F5344CB8AC3E}">
        <p14:creationId xmlns:p14="http://schemas.microsoft.com/office/powerpoint/2010/main" val="155429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16BD-3D8C-43D3-A29E-9618ABE2BA5B}"/>
              </a:ext>
            </a:extLst>
          </p:cNvPr>
          <p:cNvSpPr>
            <a:spLocks noGrp="1"/>
          </p:cNvSpPr>
          <p:nvPr>
            <p:ph type="title"/>
          </p:nvPr>
        </p:nvSpPr>
        <p:spPr/>
        <p:txBody>
          <a:bodyPr/>
          <a:lstStyle/>
          <a:p>
            <a:r>
              <a:rPr lang="en-US" dirty="0"/>
              <a:t>String Interpolation | Examples</a:t>
            </a:r>
          </a:p>
        </p:txBody>
      </p:sp>
      <p:sp>
        <p:nvSpPr>
          <p:cNvPr id="3" name="Content Placeholder 2">
            <a:extLst>
              <a:ext uri="{FF2B5EF4-FFF2-40B4-BE49-F238E27FC236}">
                <a16:creationId xmlns:a16="http://schemas.microsoft.com/office/drawing/2014/main" id="{5C94D6F8-294B-42CF-8B3A-31620959FFC9}"/>
              </a:ext>
            </a:extLst>
          </p:cNvPr>
          <p:cNvSpPr>
            <a:spLocks noGrp="1"/>
          </p:cNvSpPr>
          <p:nvPr>
            <p:ph idx="1"/>
          </p:nvPr>
        </p:nvSpPr>
        <p:spPr/>
        <p:txBody>
          <a:bodyPr>
            <a:noAutofit/>
          </a:bodyPr>
          <a:lstStyle/>
          <a:p>
            <a:r>
              <a:rPr lang="en-PH" sz="3600" dirty="0">
                <a:latin typeface="Consolas" panose="020B0609020204030204" pitchFamily="49" charset="0"/>
              </a:rPr>
              <a:t>a = "PewDiePie"</a:t>
            </a:r>
          </a:p>
          <a:p>
            <a:r>
              <a:rPr lang="en-PH" sz="3600" dirty="0">
                <a:latin typeface="Consolas" panose="020B0609020204030204" pitchFamily="49" charset="0"/>
              </a:rPr>
              <a:t>b = 2010</a:t>
            </a:r>
          </a:p>
          <a:p>
            <a:r>
              <a:rPr lang="en-PH" sz="3600" i="1" dirty="0">
                <a:latin typeface="Consolas" panose="020B0609020204030204" pitchFamily="49" charset="0"/>
              </a:rPr>
              <a:t># PewDiePie started way back in 2010.</a:t>
            </a:r>
          </a:p>
          <a:p>
            <a:r>
              <a:rPr lang="en-PH" sz="2800" dirty="0">
                <a:solidFill>
                  <a:schemeClr val="accent2"/>
                </a:solidFill>
                <a:latin typeface="Consolas" panose="020B0609020204030204" pitchFamily="49" charset="0"/>
              </a:rPr>
              <a:t>print("%s started way back in %s."%(</a:t>
            </a:r>
            <a:r>
              <a:rPr lang="en-PH" sz="2800" dirty="0" err="1">
                <a:solidFill>
                  <a:schemeClr val="accent2"/>
                </a:solidFill>
                <a:latin typeface="Consolas" panose="020B0609020204030204" pitchFamily="49" charset="0"/>
              </a:rPr>
              <a:t>a,b</a:t>
            </a:r>
            <a:r>
              <a:rPr lang="en-PH" sz="2800" dirty="0">
                <a:solidFill>
                  <a:schemeClr val="accent2"/>
                </a:solidFill>
                <a:latin typeface="Consolas" panose="020B0609020204030204" pitchFamily="49" charset="0"/>
              </a:rPr>
              <a:t>))</a:t>
            </a:r>
          </a:p>
          <a:p>
            <a:r>
              <a:rPr lang="en-PH" sz="2800" dirty="0">
                <a:solidFill>
                  <a:schemeClr val="accent1"/>
                </a:solidFill>
                <a:latin typeface="Consolas" panose="020B0609020204030204" pitchFamily="49" charset="0"/>
              </a:rPr>
              <a:t>print("{} started way back in {}.".format(</a:t>
            </a:r>
            <a:r>
              <a:rPr lang="en-PH" sz="2800" dirty="0" err="1">
                <a:solidFill>
                  <a:schemeClr val="accent1"/>
                </a:solidFill>
                <a:latin typeface="Consolas" panose="020B0609020204030204" pitchFamily="49" charset="0"/>
              </a:rPr>
              <a:t>a,b</a:t>
            </a:r>
            <a:r>
              <a:rPr lang="en-PH" sz="2800" dirty="0">
                <a:solidFill>
                  <a:schemeClr val="accent1"/>
                </a:solidFill>
                <a:latin typeface="Consolas" panose="020B0609020204030204" pitchFamily="49" charset="0"/>
              </a:rPr>
              <a:t>))</a:t>
            </a:r>
          </a:p>
          <a:p>
            <a:r>
              <a:rPr lang="en-PH" sz="2800" dirty="0">
                <a:solidFill>
                  <a:schemeClr val="accent3"/>
                </a:solidFill>
                <a:latin typeface="Consolas" panose="020B0609020204030204" pitchFamily="49" charset="0"/>
              </a:rPr>
              <a:t>print(f"{a} started way back in {b}.")</a:t>
            </a:r>
          </a:p>
          <a:p>
            <a:endParaRPr lang="en-PH" sz="2800" dirty="0">
              <a:latin typeface="Consolas" panose="020B0609020204030204" pitchFamily="49" charset="0"/>
            </a:endParaRPr>
          </a:p>
        </p:txBody>
      </p:sp>
    </p:spTree>
    <p:extLst>
      <p:ext uri="{BB962C8B-B14F-4D97-AF65-F5344CB8AC3E}">
        <p14:creationId xmlns:p14="http://schemas.microsoft.com/office/powerpoint/2010/main" val="153863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16BD-3D8C-43D3-A29E-9618ABE2BA5B}"/>
              </a:ext>
            </a:extLst>
          </p:cNvPr>
          <p:cNvSpPr>
            <a:spLocks noGrp="1"/>
          </p:cNvSpPr>
          <p:nvPr>
            <p:ph type="title"/>
          </p:nvPr>
        </p:nvSpPr>
        <p:spPr/>
        <p:txBody>
          <a:bodyPr/>
          <a:lstStyle/>
          <a:p>
            <a:r>
              <a:rPr lang="en-US" dirty="0"/>
              <a:t>String Interpolation | Examples</a:t>
            </a:r>
          </a:p>
        </p:txBody>
      </p:sp>
      <p:sp>
        <p:nvSpPr>
          <p:cNvPr id="3" name="Content Placeholder 2">
            <a:extLst>
              <a:ext uri="{FF2B5EF4-FFF2-40B4-BE49-F238E27FC236}">
                <a16:creationId xmlns:a16="http://schemas.microsoft.com/office/drawing/2014/main" id="{5C94D6F8-294B-42CF-8B3A-31620959FFC9}"/>
              </a:ext>
            </a:extLst>
          </p:cNvPr>
          <p:cNvSpPr>
            <a:spLocks noGrp="1"/>
          </p:cNvSpPr>
          <p:nvPr>
            <p:ph idx="1"/>
          </p:nvPr>
        </p:nvSpPr>
        <p:spPr/>
        <p:txBody>
          <a:bodyPr>
            <a:noAutofit/>
          </a:bodyPr>
          <a:lstStyle/>
          <a:p>
            <a:r>
              <a:rPr lang="en-PH" sz="2800" b="1" dirty="0">
                <a:solidFill>
                  <a:schemeClr val="accent2"/>
                </a:solidFill>
                <a:latin typeface="Consolas" panose="020B0609020204030204" pitchFamily="49" charset="0"/>
              </a:rPr>
              <a:t>print("%s started way back in %s."%(</a:t>
            </a:r>
            <a:r>
              <a:rPr lang="en-PH" sz="2800" b="1" dirty="0" err="1">
                <a:solidFill>
                  <a:schemeClr val="accent2"/>
                </a:solidFill>
                <a:latin typeface="Consolas" panose="020B0609020204030204" pitchFamily="49" charset="0"/>
              </a:rPr>
              <a:t>a,b</a:t>
            </a:r>
            <a:r>
              <a:rPr lang="en-PH" sz="2800" b="1" dirty="0">
                <a:solidFill>
                  <a:schemeClr val="accent2"/>
                </a:solidFill>
                <a:latin typeface="Consolas" panose="020B0609020204030204" pitchFamily="49" charset="0"/>
              </a:rPr>
              <a:t>))</a:t>
            </a:r>
          </a:p>
          <a:p>
            <a:r>
              <a:rPr lang="en-PH" sz="2800" dirty="0">
                <a:solidFill>
                  <a:schemeClr val="accent2"/>
                </a:solidFill>
                <a:latin typeface="Consolas" panose="020B0609020204030204" pitchFamily="49" charset="0"/>
              </a:rPr>
              <a:t># interpolation for python alpha and above.</a:t>
            </a:r>
          </a:p>
          <a:p>
            <a:r>
              <a:rPr lang="en-PH" sz="2800" b="1" dirty="0">
                <a:solidFill>
                  <a:schemeClr val="accent1"/>
                </a:solidFill>
                <a:latin typeface="Consolas" panose="020B0609020204030204" pitchFamily="49" charset="0"/>
              </a:rPr>
              <a:t>print("{} started way back in {}.".format(</a:t>
            </a:r>
            <a:r>
              <a:rPr lang="en-PH" sz="2800" b="1" dirty="0" err="1">
                <a:solidFill>
                  <a:schemeClr val="accent1"/>
                </a:solidFill>
                <a:latin typeface="Consolas" panose="020B0609020204030204" pitchFamily="49" charset="0"/>
              </a:rPr>
              <a:t>a,b</a:t>
            </a:r>
            <a:r>
              <a:rPr lang="en-PH" sz="2800" b="1" dirty="0">
                <a:solidFill>
                  <a:schemeClr val="accent1"/>
                </a:solidFill>
                <a:latin typeface="Consolas" panose="020B0609020204030204" pitchFamily="49" charset="0"/>
              </a:rPr>
              <a:t>))</a:t>
            </a:r>
          </a:p>
          <a:p>
            <a:r>
              <a:rPr lang="en-PH" sz="2800" dirty="0">
                <a:solidFill>
                  <a:schemeClr val="accent1"/>
                </a:solidFill>
                <a:latin typeface="Consolas" panose="020B0609020204030204" pitchFamily="49" charset="0"/>
              </a:rPr>
              <a:t># interpolation for python version 2.6 and above.</a:t>
            </a:r>
          </a:p>
          <a:p>
            <a:r>
              <a:rPr lang="en-PH" sz="2800" b="1" dirty="0">
                <a:solidFill>
                  <a:schemeClr val="accent3"/>
                </a:solidFill>
                <a:latin typeface="Consolas" panose="020B0609020204030204" pitchFamily="49" charset="0"/>
              </a:rPr>
              <a:t>print(f"{a} started way back in {b}.")</a:t>
            </a:r>
          </a:p>
          <a:p>
            <a:r>
              <a:rPr lang="en-PH" sz="2800" dirty="0">
                <a:solidFill>
                  <a:schemeClr val="accent3"/>
                </a:solidFill>
                <a:latin typeface="Consolas" panose="020B0609020204030204" pitchFamily="49" charset="0"/>
              </a:rPr>
              <a:t># interpolation for python version 3.6 and recent.</a:t>
            </a:r>
          </a:p>
          <a:p>
            <a:endParaRPr lang="en-PH" sz="2800" dirty="0">
              <a:latin typeface="Consolas" panose="020B0609020204030204" pitchFamily="49" charset="0"/>
            </a:endParaRPr>
          </a:p>
        </p:txBody>
      </p:sp>
    </p:spTree>
    <p:extLst>
      <p:ext uri="{BB962C8B-B14F-4D97-AF65-F5344CB8AC3E}">
        <p14:creationId xmlns:p14="http://schemas.microsoft.com/office/powerpoint/2010/main" val="187529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16BD-3D8C-43D3-A29E-9618ABE2BA5B}"/>
              </a:ext>
            </a:extLst>
          </p:cNvPr>
          <p:cNvSpPr>
            <a:spLocks noGrp="1"/>
          </p:cNvSpPr>
          <p:nvPr>
            <p:ph type="title"/>
          </p:nvPr>
        </p:nvSpPr>
        <p:spPr/>
        <p:txBody>
          <a:bodyPr/>
          <a:lstStyle/>
          <a:p>
            <a:r>
              <a:rPr lang="en-US" dirty="0"/>
              <a:t>String Interpolation | Floating Precision</a:t>
            </a:r>
          </a:p>
        </p:txBody>
      </p:sp>
      <p:sp>
        <p:nvSpPr>
          <p:cNvPr id="3" name="Content Placeholder 2">
            <a:extLst>
              <a:ext uri="{FF2B5EF4-FFF2-40B4-BE49-F238E27FC236}">
                <a16:creationId xmlns:a16="http://schemas.microsoft.com/office/drawing/2014/main" id="{5C94D6F8-294B-42CF-8B3A-31620959FFC9}"/>
              </a:ext>
            </a:extLst>
          </p:cNvPr>
          <p:cNvSpPr>
            <a:spLocks noGrp="1"/>
          </p:cNvSpPr>
          <p:nvPr>
            <p:ph idx="1"/>
          </p:nvPr>
        </p:nvSpPr>
        <p:spPr/>
        <p:txBody>
          <a:bodyPr>
            <a:normAutofit/>
          </a:bodyPr>
          <a:lstStyle/>
          <a:p>
            <a:pPr>
              <a:buFont typeface="Arial" panose="020B0604020202020204" pitchFamily="34" charset="0"/>
              <a:buChar char="•"/>
            </a:pPr>
            <a:r>
              <a:rPr lang="en-US" sz="4400" dirty="0"/>
              <a:t>Floating point precision</a:t>
            </a:r>
          </a:p>
          <a:p>
            <a:pPr lvl="1">
              <a:buFont typeface="Arial" panose="020B0604020202020204" pitchFamily="34" charset="0"/>
              <a:buChar char="•"/>
            </a:pPr>
            <a:r>
              <a:rPr lang="en-US" sz="4200" dirty="0"/>
              <a:t>Displays or limits the number of floating points on a float type.</a:t>
            </a:r>
          </a:p>
          <a:p>
            <a:pPr>
              <a:buFont typeface="Arial" panose="020B0604020202020204" pitchFamily="34" charset="0"/>
              <a:buChar char="•"/>
            </a:pPr>
            <a:endParaRPr lang="en-US" sz="4400" dirty="0"/>
          </a:p>
        </p:txBody>
      </p:sp>
    </p:spTree>
    <p:extLst>
      <p:ext uri="{BB962C8B-B14F-4D97-AF65-F5344CB8AC3E}">
        <p14:creationId xmlns:p14="http://schemas.microsoft.com/office/powerpoint/2010/main" val="87247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16BD-3D8C-43D3-A29E-9618ABE2BA5B}"/>
              </a:ext>
            </a:extLst>
          </p:cNvPr>
          <p:cNvSpPr>
            <a:spLocks noGrp="1"/>
          </p:cNvSpPr>
          <p:nvPr>
            <p:ph type="title"/>
          </p:nvPr>
        </p:nvSpPr>
        <p:spPr/>
        <p:txBody>
          <a:bodyPr/>
          <a:lstStyle/>
          <a:p>
            <a:r>
              <a:rPr lang="en-US" dirty="0"/>
              <a:t>String Interpolation | Ex. Floating Precision</a:t>
            </a:r>
          </a:p>
        </p:txBody>
      </p:sp>
      <p:sp>
        <p:nvSpPr>
          <p:cNvPr id="3" name="Content Placeholder 2">
            <a:extLst>
              <a:ext uri="{FF2B5EF4-FFF2-40B4-BE49-F238E27FC236}">
                <a16:creationId xmlns:a16="http://schemas.microsoft.com/office/drawing/2014/main" id="{5C94D6F8-294B-42CF-8B3A-31620959FFC9}"/>
              </a:ext>
            </a:extLst>
          </p:cNvPr>
          <p:cNvSpPr>
            <a:spLocks noGrp="1"/>
          </p:cNvSpPr>
          <p:nvPr>
            <p:ph idx="1"/>
          </p:nvPr>
        </p:nvSpPr>
        <p:spPr/>
        <p:txBody>
          <a:bodyPr>
            <a:noAutofit/>
          </a:bodyPr>
          <a:lstStyle/>
          <a:p>
            <a:r>
              <a:rPr lang="en-PH" sz="2800" dirty="0">
                <a:latin typeface="Consolas" panose="020B0609020204030204" pitchFamily="49" charset="0"/>
              </a:rPr>
              <a:t>c = 3.14159265358979323846264338327950288419</a:t>
            </a:r>
          </a:p>
          <a:p>
            <a:r>
              <a:rPr lang="en-PH" sz="2800" i="1" dirty="0">
                <a:latin typeface="Consolas" panose="020B0609020204030204" pitchFamily="49" charset="0"/>
              </a:rPr>
              <a:t># 3.142 3.14 3.14159</a:t>
            </a:r>
          </a:p>
          <a:p>
            <a:r>
              <a:rPr lang="en-PH" sz="2800" dirty="0">
                <a:solidFill>
                  <a:schemeClr val="accent2"/>
                </a:solidFill>
                <a:latin typeface="Consolas" panose="020B0609020204030204" pitchFamily="49" charset="0"/>
              </a:rPr>
              <a:t>print("%.3f %.2f %.5f"%(</a:t>
            </a:r>
            <a:r>
              <a:rPr lang="en-PH" sz="2800" dirty="0" err="1">
                <a:solidFill>
                  <a:schemeClr val="accent2"/>
                </a:solidFill>
                <a:latin typeface="Consolas" panose="020B0609020204030204" pitchFamily="49" charset="0"/>
              </a:rPr>
              <a:t>c,c,c</a:t>
            </a:r>
            <a:r>
              <a:rPr lang="en-PH" sz="2800" dirty="0">
                <a:solidFill>
                  <a:schemeClr val="accent2"/>
                </a:solidFill>
                <a:latin typeface="Consolas" panose="020B0609020204030204" pitchFamily="49" charset="0"/>
              </a:rPr>
              <a:t>))</a:t>
            </a:r>
          </a:p>
          <a:p>
            <a:r>
              <a:rPr lang="en-PH" sz="2800" dirty="0">
                <a:solidFill>
                  <a:schemeClr val="accent2"/>
                </a:solidFill>
                <a:latin typeface="Consolas" panose="020B0609020204030204" pitchFamily="49" charset="0"/>
              </a:rPr>
              <a:t># python version 1 and above</a:t>
            </a:r>
          </a:p>
          <a:p>
            <a:r>
              <a:rPr lang="en-PH" sz="2800" dirty="0">
                <a:solidFill>
                  <a:schemeClr val="accent1"/>
                </a:solidFill>
                <a:latin typeface="Consolas" panose="020B0609020204030204" pitchFamily="49" charset="0"/>
              </a:rPr>
              <a:t>print("{:.3f} {:.2f} {:.5f}".format(</a:t>
            </a:r>
            <a:r>
              <a:rPr lang="en-PH" sz="2800" dirty="0" err="1">
                <a:solidFill>
                  <a:schemeClr val="accent1"/>
                </a:solidFill>
                <a:latin typeface="Consolas" panose="020B0609020204030204" pitchFamily="49" charset="0"/>
              </a:rPr>
              <a:t>c,c,c</a:t>
            </a:r>
            <a:r>
              <a:rPr lang="en-PH" sz="2800" dirty="0">
                <a:solidFill>
                  <a:schemeClr val="accent1"/>
                </a:solidFill>
                <a:latin typeface="Consolas" panose="020B0609020204030204" pitchFamily="49" charset="0"/>
              </a:rPr>
              <a:t>))</a:t>
            </a:r>
          </a:p>
          <a:p>
            <a:r>
              <a:rPr lang="en-PH" sz="2800" dirty="0">
                <a:solidFill>
                  <a:schemeClr val="accent1"/>
                </a:solidFill>
                <a:latin typeface="Consolas" panose="020B0609020204030204" pitchFamily="49" charset="0"/>
              </a:rPr>
              <a:t># python version 2.6 and above</a:t>
            </a:r>
          </a:p>
          <a:p>
            <a:r>
              <a:rPr lang="en-PH" sz="2800" dirty="0">
                <a:solidFill>
                  <a:schemeClr val="accent3"/>
                </a:solidFill>
                <a:latin typeface="Consolas" panose="020B0609020204030204" pitchFamily="49" charset="0"/>
              </a:rPr>
              <a:t>print(f"{c:.3f} {c:.2f} {c:.5f}")</a:t>
            </a:r>
          </a:p>
          <a:p>
            <a:r>
              <a:rPr lang="en-PH" sz="2800" dirty="0">
                <a:solidFill>
                  <a:schemeClr val="accent3"/>
                </a:solidFill>
                <a:latin typeface="Consolas" panose="020B0609020204030204" pitchFamily="49" charset="0"/>
              </a:rPr>
              <a:t># python version 3.6 and recent.</a:t>
            </a:r>
          </a:p>
          <a:p>
            <a:endParaRPr lang="en-PH" sz="2800" dirty="0">
              <a:latin typeface="Consolas" panose="020B0609020204030204" pitchFamily="49" charset="0"/>
            </a:endParaRP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278971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a:buFont typeface="Arial" panose="020B0604020202020204" pitchFamily="34" charset="0"/>
              <a:buChar char="•"/>
            </a:pPr>
            <a:r>
              <a:rPr lang="en-US" sz="2400" dirty="0"/>
              <a:t>Comments are ignored by compilers.</a:t>
            </a:r>
          </a:p>
          <a:p>
            <a:pPr>
              <a:buFont typeface="Arial" panose="020B0604020202020204" pitchFamily="34" charset="0"/>
              <a:buChar char="•"/>
            </a:pPr>
            <a:r>
              <a:rPr lang="en-US" sz="2400" dirty="0"/>
              <a:t>Serve as documentation for </a:t>
            </a:r>
            <a:r>
              <a:rPr lang="en-US" sz="2400" i="1" dirty="0"/>
              <a:t>us humans.</a:t>
            </a:r>
            <a:endParaRPr lang="en-US" sz="2400" dirty="0"/>
          </a:p>
          <a:p>
            <a:pPr marL="0" indent="0">
              <a:buNone/>
            </a:pPr>
            <a:r>
              <a:rPr lang="en-US" sz="2400" dirty="0">
                <a:latin typeface="Lucida Console" panose="020B0609040504020204" pitchFamily="49" charset="0"/>
              </a:rPr>
              <a:t># single line comment</a:t>
            </a:r>
          </a:p>
          <a:p>
            <a:pPr marL="0" indent="0">
              <a:buNone/>
            </a:pPr>
            <a:r>
              <a:rPr lang="en-US" sz="2400" dirty="0">
                <a:latin typeface="Lucida Console" panose="020B0609040504020204" pitchFamily="49" charset="0"/>
              </a:rPr>
              <a:t>"""</a:t>
            </a:r>
            <a:br>
              <a:rPr lang="en-US" sz="2400" dirty="0">
                <a:latin typeface="Lucida Console" panose="020B0609040504020204" pitchFamily="49" charset="0"/>
              </a:rPr>
            </a:br>
            <a:r>
              <a:rPr lang="en-US" sz="2400" dirty="0">
                <a:latin typeface="Lucida Console" panose="020B0609040504020204" pitchFamily="49" charset="0"/>
              </a:rPr>
              <a:t>multiple </a:t>
            </a:r>
          </a:p>
          <a:p>
            <a:pPr marL="0" indent="0">
              <a:buNone/>
            </a:pPr>
            <a:r>
              <a:rPr lang="en-US" sz="2400" dirty="0">
                <a:latin typeface="Lucida Console" panose="020B0609040504020204" pitchFamily="49" charset="0"/>
              </a:rPr>
              <a:t>Line</a:t>
            </a:r>
          </a:p>
          <a:p>
            <a:pPr marL="0" indent="0">
              <a:buNone/>
            </a:pPr>
            <a:r>
              <a:rPr lang="en-US" sz="2400" dirty="0">
                <a:latin typeface="Lucida Console" panose="020B0609040504020204" pitchFamily="49" charset="0"/>
              </a:rPr>
              <a:t>Comment</a:t>
            </a:r>
          </a:p>
          <a:p>
            <a:pPr marL="0" indent="0">
              <a:buNone/>
            </a:pPr>
            <a:r>
              <a:rPr lang="en-US" sz="2400" dirty="0">
                <a:latin typeface="Lucida Console" panose="020B0609040504020204" pitchFamily="49" charset="0"/>
              </a:rPr>
              <a:t>"""</a:t>
            </a:r>
          </a:p>
        </p:txBody>
      </p:sp>
    </p:spTree>
    <p:extLst>
      <p:ext uri="{BB962C8B-B14F-4D97-AF65-F5344CB8AC3E}">
        <p14:creationId xmlns:p14="http://schemas.microsoft.com/office/powerpoint/2010/main" val="72991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Comments | Triple Quote Note</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a:buFont typeface="Arial" panose="020B0604020202020204" pitchFamily="34" charset="0"/>
              <a:buChar char="•"/>
            </a:pPr>
            <a:r>
              <a:rPr lang="en-US" sz="2400" dirty="0"/>
              <a:t>A note on the triple quote: when it is assigned to a variable, it is interpreted as a multiple lined string!</a:t>
            </a:r>
          </a:p>
          <a:p>
            <a:pPr marL="0" indent="0">
              <a:buNone/>
            </a:pPr>
            <a:r>
              <a:rPr lang="en-US" sz="2400" dirty="0">
                <a:latin typeface="Lucida Console" panose="020B0609040504020204" pitchFamily="49" charset="0"/>
              </a:rPr>
              <a:t>&gt;&gt;&gt; a = """</a:t>
            </a:r>
            <a:br>
              <a:rPr lang="en-US" sz="2400" dirty="0">
                <a:latin typeface="Lucida Console" panose="020B0609040504020204" pitchFamily="49" charset="0"/>
              </a:rPr>
            </a:br>
            <a:r>
              <a:rPr lang="en-US" sz="2400" dirty="0">
                <a:latin typeface="Lucida Console" panose="020B0609040504020204" pitchFamily="49" charset="0"/>
              </a:rPr>
              <a:t>multiple </a:t>
            </a:r>
          </a:p>
          <a:p>
            <a:pPr marL="0" indent="0">
              <a:buNone/>
            </a:pPr>
            <a:r>
              <a:rPr lang="en-US" sz="2400" dirty="0">
                <a:latin typeface="Lucida Console" panose="020B0609040504020204" pitchFamily="49" charset="0"/>
              </a:rPr>
              <a:t>line</a:t>
            </a:r>
          </a:p>
          <a:p>
            <a:pPr marL="0" indent="0">
              <a:buNone/>
            </a:pPr>
            <a:r>
              <a:rPr lang="en-US" sz="2400" dirty="0">
                <a:latin typeface="Lucida Console" panose="020B0609040504020204" pitchFamily="49" charset="0"/>
              </a:rPr>
              <a:t>string</a:t>
            </a:r>
          </a:p>
          <a:p>
            <a:pPr marL="0" indent="0">
              <a:buNone/>
            </a:pPr>
            <a:r>
              <a:rPr lang="en-US" sz="2400" dirty="0">
                <a:latin typeface="Lucida Console" panose="020B0609040504020204" pitchFamily="49" charset="0"/>
              </a:rPr>
              <a:t>"""</a:t>
            </a:r>
          </a:p>
        </p:txBody>
      </p:sp>
    </p:spTree>
    <p:extLst>
      <p:ext uri="{BB962C8B-B14F-4D97-AF65-F5344CB8AC3E}">
        <p14:creationId xmlns:p14="http://schemas.microsoft.com/office/powerpoint/2010/main" val="2568135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Numbers and Strings | Activity</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a:buFont typeface="Arial" panose="020B0604020202020204" pitchFamily="34" charset="0"/>
              <a:buChar char="•"/>
            </a:pPr>
            <a:r>
              <a:rPr lang="en-US" sz="2400" dirty="0"/>
              <a:t>Create a script which accepts two inputs, a string, and a number. The script would then print the string n times in a line (where n is the number entered!)</a:t>
            </a:r>
          </a:p>
          <a:p>
            <a:pPr marL="0" indent="0">
              <a:buNone/>
            </a:pPr>
            <a:r>
              <a:rPr lang="en-US" sz="2400" b="1" dirty="0"/>
              <a:t>Sample Input</a:t>
            </a:r>
          </a:p>
          <a:p>
            <a:pPr>
              <a:buFont typeface="Arial" panose="020B0604020202020204" pitchFamily="34" charset="0"/>
              <a:buChar char="•"/>
            </a:pPr>
            <a:r>
              <a:rPr lang="en-US" sz="2400" dirty="0">
                <a:latin typeface="Lucida Console" panose="020B0609040504020204" pitchFamily="49" charset="0"/>
              </a:rPr>
              <a:t>POGGERS</a:t>
            </a:r>
          </a:p>
          <a:p>
            <a:pPr>
              <a:buFont typeface="Arial" panose="020B0604020202020204" pitchFamily="34" charset="0"/>
              <a:buChar char="•"/>
            </a:pPr>
            <a:r>
              <a:rPr lang="en-US" sz="2400" dirty="0">
                <a:latin typeface="Lucida Console" panose="020B0609040504020204" pitchFamily="49" charset="0"/>
              </a:rPr>
              <a:t>5</a:t>
            </a:r>
          </a:p>
          <a:p>
            <a:pPr marL="0" indent="0">
              <a:buNone/>
            </a:pPr>
            <a:r>
              <a:rPr lang="en-US" sz="2400" b="1" dirty="0"/>
              <a:t>Sample Output</a:t>
            </a:r>
          </a:p>
          <a:p>
            <a:pPr>
              <a:buFont typeface="Arial" panose="020B0604020202020204" pitchFamily="34" charset="0"/>
              <a:buChar char="•"/>
            </a:pPr>
            <a:r>
              <a:rPr lang="en-US" sz="2400" dirty="0">
                <a:latin typeface="Lucida Console" panose="020B0609040504020204" pitchFamily="49" charset="0"/>
              </a:rPr>
              <a:t>POGGERS </a:t>
            </a:r>
            <a:r>
              <a:rPr lang="en-US" sz="2400" dirty="0" err="1">
                <a:latin typeface="Lucida Console" panose="020B0609040504020204" pitchFamily="49" charset="0"/>
              </a:rPr>
              <a:t>POGGERS</a:t>
            </a:r>
            <a:r>
              <a:rPr lang="en-US" sz="2400" dirty="0">
                <a:latin typeface="Lucida Console" panose="020B0609040504020204" pitchFamily="49" charset="0"/>
              </a:rPr>
              <a:t> </a:t>
            </a:r>
            <a:r>
              <a:rPr lang="en-US" sz="2400" dirty="0" err="1">
                <a:latin typeface="Lucida Console" panose="020B0609040504020204" pitchFamily="49" charset="0"/>
              </a:rPr>
              <a:t>POGGERS</a:t>
            </a:r>
            <a:r>
              <a:rPr lang="en-US" sz="2400" dirty="0">
                <a:latin typeface="Lucida Console" panose="020B0609040504020204" pitchFamily="49" charset="0"/>
              </a:rPr>
              <a:t> </a:t>
            </a:r>
            <a:r>
              <a:rPr lang="en-US" sz="2400" dirty="0" err="1">
                <a:latin typeface="Lucida Console" panose="020B0609040504020204" pitchFamily="49" charset="0"/>
              </a:rPr>
              <a:t>POGGERS</a:t>
            </a:r>
            <a:r>
              <a:rPr lang="en-US" sz="2400" dirty="0">
                <a:latin typeface="Lucida Console" panose="020B0609040504020204" pitchFamily="49" charset="0"/>
              </a:rPr>
              <a:t> </a:t>
            </a:r>
            <a:r>
              <a:rPr lang="en-US" sz="2400" dirty="0" err="1">
                <a:latin typeface="Lucida Console" panose="020B0609040504020204" pitchFamily="49" charset="0"/>
              </a:rPr>
              <a:t>POGGERS</a:t>
            </a:r>
            <a:endParaRPr lang="en-US" sz="2400" dirty="0">
              <a:latin typeface="Lucida Console" panose="020B0609040504020204" pitchFamily="49" charset="0"/>
            </a:endParaRPr>
          </a:p>
        </p:txBody>
      </p:sp>
    </p:spTree>
    <p:extLst>
      <p:ext uri="{BB962C8B-B14F-4D97-AF65-F5344CB8AC3E}">
        <p14:creationId xmlns:p14="http://schemas.microsoft.com/office/powerpoint/2010/main" val="178383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8204-FCBC-4173-A453-8C6A6C82C0CB}"/>
              </a:ext>
            </a:extLst>
          </p:cNvPr>
          <p:cNvSpPr>
            <a:spLocks noGrp="1"/>
          </p:cNvSpPr>
          <p:nvPr>
            <p:ph type="title"/>
          </p:nvPr>
        </p:nvSpPr>
        <p:spPr/>
        <p:txBody>
          <a:bodyPr/>
          <a:lstStyle/>
          <a:p>
            <a:r>
              <a:rPr lang="en-US" dirty="0"/>
              <a:t>Main Topics</a:t>
            </a:r>
          </a:p>
        </p:txBody>
      </p:sp>
      <p:sp>
        <p:nvSpPr>
          <p:cNvPr id="3" name="Content Placeholder 2">
            <a:extLst>
              <a:ext uri="{FF2B5EF4-FFF2-40B4-BE49-F238E27FC236}">
                <a16:creationId xmlns:a16="http://schemas.microsoft.com/office/drawing/2014/main" id="{2EA4F6D6-F7C7-414E-B2B4-0C6A72D983FB}"/>
              </a:ext>
            </a:extLst>
          </p:cNvPr>
          <p:cNvSpPr>
            <a:spLocks noGrp="1"/>
          </p:cNvSpPr>
          <p:nvPr>
            <p:ph idx="1"/>
          </p:nvPr>
        </p:nvSpPr>
        <p:spPr/>
        <p:txBody>
          <a:bodyPr/>
          <a:lstStyle/>
          <a:p>
            <a:pPr>
              <a:buFont typeface="Arial" panose="020B0604020202020204" pitchFamily="34" charset="0"/>
              <a:buChar char="•"/>
            </a:pPr>
            <a:r>
              <a:rPr lang="en-US" dirty="0"/>
              <a:t> Numbers</a:t>
            </a:r>
          </a:p>
          <a:p>
            <a:pPr lvl="1">
              <a:buFont typeface="Arial" panose="020B0604020202020204" pitchFamily="34" charset="0"/>
              <a:buChar char="•"/>
            </a:pPr>
            <a:r>
              <a:rPr lang="en-US" dirty="0"/>
              <a:t>Numeric Operations</a:t>
            </a:r>
          </a:p>
          <a:p>
            <a:pPr lvl="1">
              <a:buFont typeface="Arial" panose="020B0604020202020204" pitchFamily="34" charset="0"/>
              <a:buChar char="•"/>
            </a:pPr>
            <a:r>
              <a:rPr lang="en-US" dirty="0"/>
              <a:t>Strings and Numbers (concatenation)</a:t>
            </a:r>
          </a:p>
          <a:p>
            <a:pPr>
              <a:buFont typeface="Arial" panose="020B0604020202020204" pitchFamily="34" charset="0"/>
              <a:buChar char="•"/>
            </a:pPr>
            <a:r>
              <a:rPr lang="en-US" dirty="0"/>
              <a:t>Placeholders</a:t>
            </a:r>
          </a:p>
          <a:p>
            <a:pPr lvl="1">
              <a:buFont typeface="Arial" panose="020B0604020202020204" pitchFamily="34" charset="0"/>
              <a:buChar char="•"/>
            </a:pPr>
            <a:r>
              <a:rPr lang="en-US" dirty="0"/>
              <a:t>Strings</a:t>
            </a:r>
          </a:p>
          <a:p>
            <a:pPr lvl="1">
              <a:buFont typeface="Arial" panose="020B0604020202020204" pitchFamily="34" charset="0"/>
              <a:buChar char="•"/>
            </a:pPr>
            <a:r>
              <a:rPr lang="en-US" dirty="0"/>
              <a:t>Numbers (Floating Precision)</a:t>
            </a:r>
          </a:p>
          <a:p>
            <a:pPr>
              <a:buFont typeface="Arial" panose="020B0604020202020204" pitchFamily="34" charset="0"/>
              <a:buChar char="•"/>
            </a:pPr>
            <a:r>
              <a:rPr lang="en-US" dirty="0"/>
              <a:t> Comments</a:t>
            </a:r>
          </a:p>
        </p:txBody>
      </p:sp>
    </p:spTree>
    <p:extLst>
      <p:ext uri="{BB962C8B-B14F-4D97-AF65-F5344CB8AC3E}">
        <p14:creationId xmlns:p14="http://schemas.microsoft.com/office/powerpoint/2010/main" val="80876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7F47-9AB3-482A-977D-09D1008D2FE7}"/>
              </a:ext>
            </a:extLst>
          </p:cNvPr>
          <p:cNvSpPr>
            <a:spLocks noGrp="1"/>
          </p:cNvSpPr>
          <p:nvPr>
            <p:ph type="ctrTitle"/>
          </p:nvPr>
        </p:nvSpPr>
        <p:spPr/>
        <p:txBody>
          <a:bodyPr/>
          <a:lstStyle/>
          <a:p>
            <a:pPr algn="ctr"/>
            <a:r>
              <a:rPr lang="en-US" dirty="0"/>
              <a:t>Numbers</a:t>
            </a:r>
          </a:p>
        </p:txBody>
      </p:sp>
      <p:sp>
        <p:nvSpPr>
          <p:cNvPr id="3" name="Subtitle 2">
            <a:extLst>
              <a:ext uri="{FF2B5EF4-FFF2-40B4-BE49-F238E27FC236}">
                <a16:creationId xmlns:a16="http://schemas.microsoft.com/office/drawing/2014/main" id="{D6F85228-C750-42B1-B507-2F5080E2727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6938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a:buFont typeface="Arial" panose="020B0604020202020204" pitchFamily="34" charset="0"/>
              <a:buChar char="•"/>
            </a:pPr>
            <a:r>
              <a:rPr lang="en-US" sz="2400" dirty="0"/>
              <a:t>Unlike strings, numbers do not require quotation marks for them to be instantiated to a variable.</a:t>
            </a:r>
          </a:p>
          <a:p>
            <a:pPr>
              <a:buFont typeface="Arial" panose="020B0604020202020204" pitchFamily="34" charset="0"/>
              <a:buChar char="•"/>
            </a:pPr>
            <a:r>
              <a:rPr lang="en-US" sz="2400" dirty="0"/>
              <a:t>Pythonic numbers may be </a:t>
            </a:r>
            <a:r>
              <a:rPr lang="en-US" sz="2400" i="1" dirty="0"/>
              <a:t>integers</a:t>
            </a:r>
            <a:r>
              <a:rPr lang="en-US" sz="2400" dirty="0"/>
              <a:t> or </a:t>
            </a:r>
            <a:r>
              <a:rPr lang="en-US" sz="2400" i="1" dirty="0"/>
              <a:t>floats</a:t>
            </a:r>
            <a:r>
              <a:rPr lang="en-US" sz="2400" dirty="0"/>
              <a:t>. </a:t>
            </a:r>
          </a:p>
          <a:p>
            <a:pPr>
              <a:buFont typeface="Arial" panose="020B0604020202020204" pitchFamily="34" charset="0"/>
              <a:buChar char="•"/>
            </a:pPr>
            <a:r>
              <a:rPr lang="en-US" sz="2400" dirty="0"/>
              <a:t>Mathematical (numeric) operations are compatible with integer and float only.</a:t>
            </a:r>
          </a:p>
          <a:p>
            <a:pPr marL="0" indent="0">
              <a:buNone/>
            </a:pPr>
            <a:r>
              <a:rPr lang="en-US" sz="2400" b="1" u="sng" dirty="0"/>
              <a:t>Integer:</a:t>
            </a:r>
          </a:p>
          <a:p>
            <a:pPr marL="0" indent="0">
              <a:buNone/>
            </a:pPr>
            <a:r>
              <a:rPr lang="en-US" sz="2400" dirty="0" err="1">
                <a:latin typeface="Lucida Console" panose="020B0609040504020204" pitchFamily="49" charset="0"/>
              </a:rPr>
              <a:t>i_num</a:t>
            </a:r>
            <a:r>
              <a:rPr lang="en-US" sz="2400" dirty="0">
                <a:latin typeface="Lucida Console" panose="020B0609040504020204" pitchFamily="49" charset="0"/>
              </a:rPr>
              <a:t> = 1234</a:t>
            </a:r>
          </a:p>
          <a:p>
            <a:pPr marL="0" indent="0">
              <a:buNone/>
            </a:pPr>
            <a:r>
              <a:rPr lang="en-US" sz="2400" b="1" u="sng" dirty="0"/>
              <a:t>Float:</a:t>
            </a:r>
          </a:p>
          <a:p>
            <a:pPr marL="0" indent="0">
              <a:buNone/>
            </a:pPr>
            <a:r>
              <a:rPr lang="en-US" sz="2400" dirty="0" err="1">
                <a:latin typeface="Lucida Console" panose="020B0609040504020204" pitchFamily="49" charset="0"/>
              </a:rPr>
              <a:t>f_num</a:t>
            </a:r>
            <a:r>
              <a:rPr lang="en-US" sz="2400" dirty="0">
                <a:latin typeface="Lucida Console" panose="020B0609040504020204" pitchFamily="49" charset="0"/>
              </a:rPr>
              <a:t> = 1.234</a:t>
            </a:r>
          </a:p>
        </p:txBody>
      </p:sp>
    </p:spTree>
    <p:extLst>
      <p:ext uri="{BB962C8B-B14F-4D97-AF65-F5344CB8AC3E}">
        <p14:creationId xmlns:p14="http://schemas.microsoft.com/office/powerpoint/2010/main" val="298515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Numeric Operations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a:xfrm>
            <a:off x="1216430" y="1981423"/>
            <a:ext cx="4618435" cy="3017520"/>
          </a:xfrm>
        </p:spPr>
        <p:txBody>
          <a:bodyPr>
            <a:normAutofit/>
          </a:bodyPr>
          <a:lstStyle/>
          <a:p>
            <a:pPr>
              <a:buFont typeface="Arial" panose="020B0604020202020204" pitchFamily="34" charset="0"/>
              <a:buChar char="•"/>
            </a:pPr>
            <a:r>
              <a:rPr lang="en-US" sz="2400" dirty="0"/>
              <a:t>There are 6 main numeric operators in Python.</a:t>
            </a:r>
          </a:p>
        </p:txBody>
      </p:sp>
      <p:graphicFrame>
        <p:nvGraphicFramePr>
          <p:cNvPr id="4" name="Table 3">
            <a:extLst>
              <a:ext uri="{FF2B5EF4-FFF2-40B4-BE49-F238E27FC236}">
                <a16:creationId xmlns:a16="http://schemas.microsoft.com/office/drawing/2014/main" id="{EA8618A3-5551-436A-9435-0D1F0A872A3D}"/>
              </a:ext>
            </a:extLst>
          </p:cNvPr>
          <p:cNvGraphicFramePr>
            <a:graphicFrameLocks noGrp="1"/>
          </p:cNvGraphicFramePr>
          <p:nvPr>
            <p:extLst>
              <p:ext uri="{D42A27DB-BD31-4B8C-83A1-F6EECF244321}">
                <p14:modId xmlns:p14="http://schemas.microsoft.com/office/powerpoint/2010/main" val="3593382198"/>
              </p:ext>
            </p:extLst>
          </p:nvPr>
        </p:nvGraphicFramePr>
        <p:xfrm>
          <a:off x="3843966" y="2521297"/>
          <a:ext cx="3981797" cy="3399095"/>
        </p:xfrm>
        <a:graphic>
          <a:graphicData uri="http://schemas.openxmlformats.org/drawingml/2006/table">
            <a:tbl>
              <a:tblPr>
                <a:tableStyleId>{5C22544A-7EE6-4342-B048-85BDC9FD1C3A}</a:tableStyleId>
              </a:tblPr>
              <a:tblGrid>
                <a:gridCol w="1553872">
                  <a:extLst>
                    <a:ext uri="{9D8B030D-6E8A-4147-A177-3AD203B41FA5}">
                      <a16:colId xmlns:a16="http://schemas.microsoft.com/office/drawing/2014/main" val="1834458277"/>
                    </a:ext>
                  </a:extLst>
                </a:gridCol>
                <a:gridCol w="2427925">
                  <a:extLst>
                    <a:ext uri="{9D8B030D-6E8A-4147-A177-3AD203B41FA5}">
                      <a16:colId xmlns:a16="http://schemas.microsoft.com/office/drawing/2014/main" val="449419325"/>
                    </a:ext>
                  </a:extLst>
                </a:gridCol>
              </a:tblGrid>
              <a:tr h="485585">
                <a:tc>
                  <a:txBody>
                    <a:bodyPr/>
                    <a:lstStyle/>
                    <a:p>
                      <a:pPr algn="ctr" fontAlgn="ctr"/>
                      <a:r>
                        <a:rPr lang="en-US" sz="2000" u="none" strike="noStrike">
                          <a:effectLst/>
                        </a:rPr>
                        <a:t>Symbol</a:t>
                      </a:r>
                      <a:endParaRPr lang="en-US" sz="2000" b="0" i="0" u="none" strike="noStrike">
                        <a:solidFill>
                          <a:srgbClr val="000000"/>
                        </a:solidFill>
                        <a:effectLst/>
                        <a:latin typeface="Calibri" panose="020F0502020204030204" pitchFamily="34" charset="0"/>
                      </a:endParaRPr>
                    </a:p>
                  </a:txBody>
                  <a:tcPr marL="17837" marR="17837" marT="17837" marB="0" anchor="ctr"/>
                </a:tc>
                <a:tc>
                  <a:txBody>
                    <a:bodyPr/>
                    <a:lstStyle/>
                    <a:p>
                      <a:pPr algn="ctr" fontAlgn="ctr"/>
                      <a:r>
                        <a:rPr lang="en-US" sz="2000" u="none" strike="noStrike">
                          <a:effectLst/>
                        </a:rPr>
                        <a:t>Operation</a:t>
                      </a:r>
                      <a:endParaRPr lang="en-US" sz="2000" b="0" i="0" u="none" strike="noStrike">
                        <a:solidFill>
                          <a:srgbClr val="000000"/>
                        </a:solidFill>
                        <a:effectLst/>
                        <a:latin typeface="Calibri" panose="020F0502020204030204" pitchFamily="34" charset="0"/>
                      </a:endParaRPr>
                    </a:p>
                  </a:txBody>
                  <a:tcPr marL="17837" marR="17837" marT="17837" marB="0" anchor="ctr"/>
                </a:tc>
                <a:extLst>
                  <a:ext uri="{0D108BD9-81ED-4DB2-BD59-A6C34878D82A}">
                    <a16:rowId xmlns:a16="http://schemas.microsoft.com/office/drawing/2014/main" val="1862914917"/>
                  </a:ext>
                </a:extLst>
              </a:tr>
              <a:tr h="485585">
                <a:tc>
                  <a:txBody>
                    <a:bodyPr/>
                    <a:lstStyle/>
                    <a:p>
                      <a:pPr algn="ctr" fontAlgn="ctr"/>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17837" marR="17837" marT="17837" marB="0" anchor="ctr"/>
                </a:tc>
                <a:tc>
                  <a:txBody>
                    <a:bodyPr/>
                    <a:lstStyle/>
                    <a:p>
                      <a:pPr algn="ctr" fontAlgn="ctr"/>
                      <a:r>
                        <a:rPr lang="en-US" sz="2000" u="none" strike="noStrike" dirty="0">
                          <a:effectLst/>
                        </a:rPr>
                        <a:t>addition</a:t>
                      </a:r>
                      <a:endParaRPr lang="en-US" sz="2000" b="0" i="0" u="none" strike="noStrike" dirty="0">
                        <a:solidFill>
                          <a:srgbClr val="000000"/>
                        </a:solidFill>
                        <a:effectLst/>
                        <a:latin typeface="Calibri" panose="020F0502020204030204" pitchFamily="34" charset="0"/>
                      </a:endParaRPr>
                    </a:p>
                  </a:txBody>
                  <a:tcPr marL="17837" marR="17837" marT="17837" marB="0" anchor="ctr"/>
                </a:tc>
                <a:extLst>
                  <a:ext uri="{0D108BD9-81ED-4DB2-BD59-A6C34878D82A}">
                    <a16:rowId xmlns:a16="http://schemas.microsoft.com/office/drawing/2014/main" val="2862938601"/>
                  </a:ext>
                </a:extLst>
              </a:tr>
              <a:tr h="485585">
                <a:tc>
                  <a:txBody>
                    <a:bodyPr/>
                    <a:lstStyle/>
                    <a:p>
                      <a:pPr algn="ctr" fontAlgn="ctr"/>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17837" marR="17837" marT="17837" marB="0" anchor="ctr"/>
                </a:tc>
                <a:tc>
                  <a:txBody>
                    <a:bodyPr/>
                    <a:lstStyle/>
                    <a:p>
                      <a:pPr algn="ctr" fontAlgn="ctr"/>
                      <a:r>
                        <a:rPr lang="en-US" sz="2000" u="none" strike="noStrike">
                          <a:effectLst/>
                        </a:rPr>
                        <a:t>subtraction</a:t>
                      </a:r>
                      <a:endParaRPr lang="en-US" sz="2000" b="0" i="0" u="none" strike="noStrike">
                        <a:solidFill>
                          <a:srgbClr val="000000"/>
                        </a:solidFill>
                        <a:effectLst/>
                        <a:latin typeface="Calibri" panose="020F0502020204030204" pitchFamily="34" charset="0"/>
                      </a:endParaRPr>
                    </a:p>
                  </a:txBody>
                  <a:tcPr marL="17837" marR="17837" marT="17837" marB="0" anchor="ctr"/>
                </a:tc>
                <a:extLst>
                  <a:ext uri="{0D108BD9-81ED-4DB2-BD59-A6C34878D82A}">
                    <a16:rowId xmlns:a16="http://schemas.microsoft.com/office/drawing/2014/main" val="3450163762"/>
                  </a:ext>
                </a:extLst>
              </a:tr>
              <a:tr h="485585">
                <a:tc>
                  <a:txBody>
                    <a:bodyPr/>
                    <a:lstStyle/>
                    <a:p>
                      <a:pPr algn="ctr" fontAlgn="ctr"/>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17837" marR="17837" marT="17837" marB="0" anchor="ctr"/>
                </a:tc>
                <a:tc>
                  <a:txBody>
                    <a:bodyPr/>
                    <a:lstStyle/>
                    <a:p>
                      <a:pPr algn="ctr" fontAlgn="ctr"/>
                      <a:r>
                        <a:rPr lang="en-US" sz="2000" u="none" strike="noStrike">
                          <a:effectLst/>
                        </a:rPr>
                        <a:t>multiplication</a:t>
                      </a:r>
                      <a:endParaRPr lang="en-US" sz="2000" b="0" i="0" u="none" strike="noStrike">
                        <a:solidFill>
                          <a:srgbClr val="000000"/>
                        </a:solidFill>
                        <a:effectLst/>
                        <a:latin typeface="Calibri" panose="020F0502020204030204" pitchFamily="34" charset="0"/>
                      </a:endParaRPr>
                    </a:p>
                  </a:txBody>
                  <a:tcPr marL="17837" marR="17837" marT="17837" marB="0" anchor="ctr"/>
                </a:tc>
                <a:extLst>
                  <a:ext uri="{0D108BD9-81ED-4DB2-BD59-A6C34878D82A}">
                    <a16:rowId xmlns:a16="http://schemas.microsoft.com/office/drawing/2014/main" val="256489738"/>
                  </a:ext>
                </a:extLst>
              </a:tr>
              <a:tr h="485585">
                <a:tc>
                  <a:txBody>
                    <a:bodyPr/>
                    <a:lstStyle/>
                    <a:p>
                      <a:pPr algn="ctr" fontAlgn="ctr"/>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17837" marR="17837" marT="17837" marB="0" anchor="ctr"/>
                </a:tc>
                <a:tc>
                  <a:txBody>
                    <a:bodyPr/>
                    <a:lstStyle/>
                    <a:p>
                      <a:pPr algn="ctr" fontAlgn="ctr"/>
                      <a:r>
                        <a:rPr lang="en-US" sz="2000" u="none" strike="noStrike" dirty="0">
                          <a:effectLst/>
                        </a:rPr>
                        <a:t>division</a:t>
                      </a:r>
                      <a:endParaRPr lang="en-US" sz="2000" b="0" i="0" u="none" strike="noStrike" dirty="0">
                        <a:solidFill>
                          <a:srgbClr val="000000"/>
                        </a:solidFill>
                        <a:effectLst/>
                        <a:latin typeface="Calibri" panose="020F0502020204030204" pitchFamily="34" charset="0"/>
                      </a:endParaRPr>
                    </a:p>
                  </a:txBody>
                  <a:tcPr marL="17837" marR="17837" marT="17837" marB="0" anchor="ctr"/>
                </a:tc>
                <a:extLst>
                  <a:ext uri="{0D108BD9-81ED-4DB2-BD59-A6C34878D82A}">
                    <a16:rowId xmlns:a16="http://schemas.microsoft.com/office/drawing/2014/main" val="4135416625"/>
                  </a:ext>
                </a:extLst>
              </a:tr>
              <a:tr h="485585">
                <a:tc>
                  <a:txBody>
                    <a:bodyPr/>
                    <a:lstStyle/>
                    <a:p>
                      <a:pPr algn="ctr" fontAlgn="ctr"/>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17837" marR="17837" marT="17837" marB="0" anchor="ctr"/>
                </a:tc>
                <a:tc>
                  <a:txBody>
                    <a:bodyPr/>
                    <a:lstStyle/>
                    <a:p>
                      <a:pPr algn="ctr" fontAlgn="ctr"/>
                      <a:r>
                        <a:rPr lang="en-US" sz="2000" u="none" strike="noStrike" dirty="0">
                          <a:effectLst/>
                        </a:rPr>
                        <a:t>exponentiation</a:t>
                      </a:r>
                      <a:endParaRPr lang="en-US" sz="2000" b="0" i="0" u="none" strike="noStrike" dirty="0">
                        <a:solidFill>
                          <a:srgbClr val="000000"/>
                        </a:solidFill>
                        <a:effectLst/>
                        <a:latin typeface="Calibri" panose="020F0502020204030204" pitchFamily="34" charset="0"/>
                      </a:endParaRPr>
                    </a:p>
                  </a:txBody>
                  <a:tcPr marL="17837" marR="17837" marT="17837" marB="0" anchor="ctr"/>
                </a:tc>
                <a:extLst>
                  <a:ext uri="{0D108BD9-81ED-4DB2-BD59-A6C34878D82A}">
                    <a16:rowId xmlns:a16="http://schemas.microsoft.com/office/drawing/2014/main" val="116821537"/>
                  </a:ext>
                </a:extLst>
              </a:tr>
              <a:tr h="485585">
                <a:tc>
                  <a:txBody>
                    <a:bodyPr/>
                    <a:lstStyle/>
                    <a:p>
                      <a:pPr algn="ctr" fontAlgn="ctr"/>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17837" marR="17837" marT="17837" marB="0" anchor="ctr"/>
                </a:tc>
                <a:tc>
                  <a:txBody>
                    <a:bodyPr/>
                    <a:lstStyle/>
                    <a:p>
                      <a:pPr algn="ctr" fontAlgn="ctr"/>
                      <a:r>
                        <a:rPr lang="en-US" sz="2000" u="none" strike="noStrike" dirty="0">
                          <a:effectLst/>
                        </a:rPr>
                        <a:t>modulus</a:t>
                      </a:r>
                      <a:endParaRPr lang="en-US" sz="2000" b="0" i="0" u="none" strike="noStrike" dirty="0">
                        <a:solidFill>
                          <a:srgbClr val="000000"/>
                        </a:solidFill>
                        <a:effectLst/>
                        <a:latin typeface="Calibri" panose="020F0502020204030204" pitchFamily="34" charset="0"/>
                      </a:endParaRPr>
                    </a:p>
                  </a:txBody>
                  <a:tcPr marL="17837" marR="17837" marT="17837" marB="0" anchor="ctr"/>
                </a:tc>
                <a:extLst>
                  <a:ext uri="{0D108BD9-81ED-4DB2-BD59-A6C34878D82A}">
                    <a16:rowId xmlns:a16="http://schemas.microsoft.com/office/drawing/2014/main" val="1726139869"/>
                  </a:ext>
                </a:extLst>
              </a:tr>
            </a:tbl>
          </a:graphicData>
        </a:graphic>
      </p:graphicFrame>
    </p:spTree>
    <p:extLst>
      <p:ext uri="{BB962C8B-B14F-4D97-AF65-F5344CB8AC3E}">
        <p14:creationId xmlns:p14="http://schemas.microsoft.com/office/powerpoint/2010/main" val="39146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Numeric Operations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a:xfrm>
            <a:off x="1208119" y="1788893"/>
            <a:ext cx="3063239" cy="3017520"/>
          </a:xfrm>
        </p:spPr>
        <p:txBody>
          <a:bodyPr>
            <a:noAutofit/>
          </a:bodyPr>
          <a:lstStyle/>
          <a:p>
            <a:pPr>
              <a:buFont typeface="Arial" panose="020B0604020202020204" pitchFamily="34" charset="0"/>
              <a:buChar char="•"/>
            </a:pPr>
            <a:r>
              <a:rPr lang="en-US" dirty="0"/>
              <a:t>Addition</a:t>
            </a:r>
          </a:p>
          <a:p>
            <a:pPr marL="0" indent="0">
              <a:buNone/>
            </a:pPr>
            <a:r>
              <a:rPr lang="en-US" dirty="0">
                <a:latin typeface="Lucida Console" panose="020B0609040504020204" pitchFamily="49" charset="0"/>
              </a:rPr>
              <a:t>&gt;&gt;&gt; 1 + 1 </a:t>
            </a:r>
          </a:p>
          <a:p>
            <a:pPr marL="0" indent="0">
              <a:buNone/>
            </a:pPr>
            <a:r>
              <a:rPr lang="en-US" dirty="0">
                <a:latin typeface="Lucida Console" panose="020B0609040504020204" pitchFamily="49" charset="0"/>
              </a:rPr>
              <a:t>2</a:t>
            </a:r>
          </a:p>
          <a:p>
            <a:pPr>
              <a:buFont typeface="Arial" panose="020B0604020202020204" pitchFamily="34" charset="0"/>
              <a:buChar char="•"/>
            </a:pPr>
            <a:r>
              <a:rPr lang="en-US" dirty="0"/>
              <a:t>Subtraction</a:t>
            </a:r>
          </a:p>
          <a:p>
            <a:pPr marL="0" indent="0">
              <a:buNone/>
            </a:pPr>
            <a:r>
              <a:rPr lang="en-US" sz="1800" dirty="0">
                <a:latin typeface="Lucida Console" panose="020B0609040504020204" pitchFamily="49" charset="0"/>
              </a:rPr>
              <a:t>&gt;&gt;&gt; 1 - 1 </a:t>
            </a:r>
          </a:p>
          <a:p>
            <a:pPr marL="0" indent="0">
              <a:buNone/>
            </a:pPr>
            <a:r>
              <a:rPr lang="en-US" sz="1800" dirty="0">
                <a:latin typeface="Lucida Console" panose="020B0609040504020204" pitchFamily="49" charset="0"/>
              </a:rPr>
              <a:t>0</a:t>
            </a:r>
          </a:p>
          <a:p>
            <a:pPr>
              <a:buFont typeface="Arial" panose="020B0604020202020204" pitchFamily="34" charset="0"/>
              <a:buChar char="•"/>
            </a:pPr>
            <a:r>
              <a:rPr lang="en-US" sz="1800" dirty="0"/>
              <a:t>Multiplication</a:t>
            </a:r>
          </a:p>
          <a:p>
            <a:pPr marL="0" indent="0">
              <a:buNone/>
            </a:pPr>
            <a:r>
              <a:rPr lang="en-US" sz="1800" dirty="0">
                <a:latin typeface="Lucida Console" panose="020B0609040504020204" pitchFamily="49" charset="0"/>
              </a:rPr>
              <a:t>&gt;&gt;&gt; 3 * 2</a:t>
            </a:r>
          </a:p>
          <a:p>
            <a:pPr marL="0" indent="0">
              <a:buNone/>
            </a:pPr>
            <a:r>
              <a:rPr lang="en-US" sz="1800" dirty="0">
                <a:latin typeface="Lucida Console" panose="020B0609040504020204" pitchFamily="49" charset="0"/>
              </a:rPr>
              <a:t>6</a:t>
            </a:r>
          </a:p>
          <a:p>
            <a:pPr marL="0" indent="0">
              <a:buNone/>
            </a:pPr>
            <a:endParaRPr lang="en-US" sz="1800" dirty="0">
              <a:latin typeface="Lucida Console" panose="020B0609040504020204" pitchFamily="49" charset="0"/>
            </a:endParaRPr>
          </a:p>
          <a:p>
            <a:pPr marL="0" indent="0">
              <a:buNone/>
            </a:pPr>
            <a:endParaRPr lang="en-US" dirty="0">
              <a:latin typeface="Lucida Console" panose="020B0609040504020204" pitchFamily="49" charset="0"/>
            </a:endParaRPr>
          </a:p>
        </p:txBody>
      </p:sp>
      <p:sp>
        <p:nvSpPr>
          <p:cNvPr id="4" name="Content Placeholder 2">
            <a:extLst>
              <a:ext uri="{FF2B5EF4-FFF2-40B4-BE49-F238E27FC236}">
                <a16:creationId xmlns:a16="http://schemas.microsoft.com/office/drawing/2014/main" id="{82F38C27-90D7-4081-94DB-592F86FDDA61}"/>
              </a:ext>
            </a:extLst>
          </p:cNvPr>
          <p:cNvSpPr txBox="1">
            <a:spLocks/>
          </p:cNvSpPr>
          <p:nvPr/>
        </p:nvSpPr>
        <p:spPr>
          <a:xfrm>
            <a:off x="4039911" y="1769364"/>
            <a:ext cx="2572173" cy="3319272"/>
          </a:xfrm>
          <a:prstGeom prst="rect">
            <a:avLst/>
          </a:prstGeom>
        </p:spPr>
        <p:txBody>
          <a:bodyPr vert="horz" lIns="0" tIns="34290" rIns="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dirty="0"/>
              <a:t>Division</a:t>
            </a:r>
          </a:p>
          <a:p>
            <a:pPr marL="0" indent="0">
              <a:buNone/>
            </a:pPr>
            <a:r>
              <a:rPr lang="en-US" sz="2100" dirty="0">
                <a:latin typeface="Lucida Console" panose="020B0609040504020204" pitchFamily="49" charset="0"/>
              </a:rPr>
              <a:t>&gt;&gt;&gt; 4 / 2 </a:t>
            </a:r>
          </a:p>
          <a:p>
            <a:pPr marL="0" indent="0">
              <a:buNone/>
            </a:pPr>
            <a:r>
              <a:rPr lang="en-US" sz="2100" dirty="0">
                <a:latin typeface="Lucida Console" panose="020B0609040504020204" pitchFamily="49" charset="0"/>
              </a:rPr>
              <a:t>2.0</a:t>
            </a:r>
          </a:p>
          <a:p>
            <a:pPr marL="0" indent="0">
              <a:buNone/>
            </a:pPr>
            <a:r>
              <a:rPr lang="en-US" sz="2100" dirty="0">
                <a:latin typeface="Lucida Console" panose="020B0609040504020204" pitchFamily="49" charset="0"/>
              </a:rPr>
              <a:t>&gt;&gt;&gt; 4 // 2</a:t>
            </a:r>
          </a:p>
          <a:p>
            <a:pPr marL="0" indent="0">
              <a:buNone/>
            </a:pPr>
            <a:r>
              <a:rPr lang="en-US" sz="2100" dirty="0">
                <a:latin typeface="Lucida Console" panose="020B0609040504020204" pitchFamily="49" charset="0"/>
              </a:rPr>
              <a:t>2</a:t>
            </a:r>
          </a:p>
          <a:p>
            <a:pPr marL="0" indent="0">
              <a:buNone/>
            </a:pPr>
            <a:endParaRPr lang="en-US" sz="2250" dirty="0">
              <a:latin typeface="Lucida Console" panose="020B0609040504020204" pitchFamily="49" charset="0"/>
            </a:endParaRPr>
          </a:p>
        </p:txBody>
      </p:sp>
      <p:sp>
        <p:nvSpPr>
          <p:cNvPr id="5" name="Content Placeholder 2">
            <a:extLst>
              <a:ext uri="{FF2B5EF4-FFF2-40B4-BE49-F238E27FC236}">
                <a16:creationId xmlns:a16="http://schemas.microsoft.com/office/drawing/2014/main" id="{6E7FEDBA-449A-4AF3-8C05-21B3F0E56B11}"/>
              </a:ext>
            </a:extLst>
          </p:cNvPr>
          <p:cNvSpPr txBox="1">
            <a:spLocks/>
          </p:cNvSpPr>
          <p:nvPr/>
        </p:nvSpPr>
        <p:spPr>
          <a:xfrm>
            <a:off x="6096000" y="1769364"/>
            <a:ext cx="7872307" cy="301752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dirty="0"/>
              <a:t>Exponentiation</a:t>
            </a:r>
          </a:p>
          <a:p>
            <a:pPr marL="150876" lvl="1" indent="0">
              <a:buFont typeface="Calibri" pitchFamily="34" charset="0"/>
              <a:buNone/>
            </a:pPr>
            <a:r>
              <a:rPr lang="en-US" sz="2250" dirty="0">
                <a:latin typeface="Lucida Console" panose="020B0609040504020204" pitchFamily="49" charset="0"/>
              </a:rPr>
              <a:t>&gt;&gt;&gt; 2 ** 3 </a:t>
            </a:r>
          </a:p>
          <a:p>
            <a:pPr lvl="1">
              <a:buFont typeface="Arial" panose="020B0604020202020204" pitchFamily="34" charset="0"/>
              <a:buChar char="•"/>
            </a:pPr>
            <a:r>
              <a:rPr lang="en-US" sz="2250" dirty="0"/>
              <a:t>2 raised to the power of 3 (2 cubed)</a:t>
            </a:r>
          </a:p>
          <a:p>
            <a:pPr lvl="1">
              <a:buFont typeface="Arial" panose="020B0604020202020204" pitchFamily="34" charset="0"/>
              <a:buChar char="•"/>
            </a:pPr>
            <a:r>
              <a:rPr lang="en-US" sz="2250" dirty="0"/>
              <a:t>2 * 2 * 2</a:t>
            </a:r>
          </a:p>
          <a:p>
            <a:pPr>
              <a:buFont typeface="Arial" panose="020B0604020202020204" pitchFamily="34" charset="0"/>
              <a:buChar char="•"/>
            </a:pPr>
            <a:r>
              <a:rPr lang="en-US" sz="2400" dirty="0"/>
              <a:t>Modulus</a:t>
            </a:r>
          </a:p>
          <a:p>
            <a:pPr marL="150876" lvl="1" indent="0">
              <a:buFont typeface="Calibri" pitchFamily="34" charset="0"/>
              <a:buNone/>
            </a:pPr>
            <a:r>
              <a:rPr lang="en-US" sz="2250" dirty="0">
                <a:latin typeface="Lucida Console" panose="020B0609040504020204" pitchFamily="49" charset="0"/>
              </a:rPr>
              <a:t>&gt;&gt;&gt; 4 % 2 </a:t>
            </a:r>
          </a:p>
          <a:p>
            <a:pPr lvl="1">
              <a:buFont typeface="Arial" panose="020B0604020202020204" pitchFamily="34" charset="0"/>
              <a:buChar char="•"/>
            </a:pPr>
            <a:r>
              <a:rPr lang="en-US" sz="2250" dirty="0"/>
              <a:t>Result: 0, which is the remainder </a:t>
            </a:r>
            <a:br>
              <a:rPr lang="en-US" sz="2250" dirty="0"/>
            </a:br>
            <a:r>
              <a:rPr lang="en-US" sz="2250" dirty="0"/>
              <a:t>when you divide 4 by 2.</a:t>
            </a:r>
          </a:p>
        </p:txBody>
      </p:sp>
    </p:spTree>
    <p:extLst>
      <p:ext uri="{BB962C8B-B14F-4D97-AF65-F5344CB8AC3E}">
        <p14:creationId xmlns:p14="http://schemas.microsoft.com/office/powerpoint/2010/main" val="343946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Strings and Numbers (concatenation)</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lnSpcReduction="10000"/>
          </a:bodyPr>
          <a:lstStyle/>
          <a:p>
            <a:pPr marL="0" indent="0">
              <a:buNone/>
            </a:pPr>
            <a:r>
              <a:rPr lang="en-US" sz="2400" dirty="0">
                <a:latin typeface="Lucida Console" panose="020B0609040504020204" pitchFamily="49" charset="0"/>
              </a:rPr>
              <a:t>&gt;&gt;&gt; augend = 3</a:t>
            </a:r>
          </a:p>
          <a:p>
            <a:pPr marL="0" indent="0">
              <a:buNone/>
            </a:pPr>
            <a:r>
              <a:rPr lang="en-US" sz="2400" dirty="0">
                <a:latin typeface="Lucida Console" panose="020B0609040504020204" pitchFamily="49" charset="0"/>
              </a:rPr>
              <a:t>&gt;&gt;&gt; addend = '2'</a:t>
            </a:r>
          </a:p>
          <a:p>
            <a:pPr marL="0" indent="0">
              <a:buNone/>
            </a:pPr>
            <a:r>
              <a:rPr lang="en-US" sz="2400" dirty="0">
                <a:latin typeface="Lucida Console" panose="020B0609040504020204" pitchFamily="49" charset="0"/>
              </a:rPr>
              <a:t>&gt;&gt;&gt; </a:t>
            </a:r>
            <a:r>
              <a:rPr lang="en-US" sz="2400" dirty="0" err="1">
                <a:latin typeface="Lucida Console" panose="020B0609040504020204" pitchFamily="49" charset="0"/>
              </a:rPr>
              <a:t>sum_value</a:t>
            </a:r>
            <a:r>
              <a:rPr lang="en-US" sz="2400" dirty="0">
                <a:latin typeface="Lucida Console" panose="020B0609040504020204" pitchFamily="49" charset="0"/>
              </a:rPr>
              <a:t> = augend + addend</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r>
              <a:rPr lang="en-US" sz="2400" dirty="0"/>
              <a:t>The augend is an integer and the addend is a string. The + symbol would function based on the augend (first value’s) data type. </a:t>
            </a:r>
          </a:p>
          <a:p>
            <a:pPr>
              <a:buFont typeface="Arial" panose="020B0604020202020204" pitchFamily="34" charset="0"/>
              <a:buChar char="•"/>
            </a:pPr>
            <a:r>
              <a:rPr lang="en-US" sz="2400" dirty="0"/>
              <a:t>Since the augend is an integer, it would function as an addition operator. Numbers </a:t>
            </a:r>
            <a:r>
              <a:rPr lang="en-US" sz="2400" i="1" dirty="0"/>
              <a:t>cannot </a:t>
            </a:r>
            <a:r>
              <a:rPr lang="en-US" sz="2400" dirty="0"/>
              <a:t>be added with a string literal (and vice versa)</a:t>
            </a:r>
          </a:p>
        </p:txBody>
      </p:sp>
      <p:pic>
        <p:nvPicPr>
          <p:cNvPr id="4" name="Picture 3">
            <a:extLst>
              <a:ext uri="{FF2B5EF4-FFF2-40B4-BE49-F238E27FC236}">
                <a16:creationId xmlns:a16="http://schemas.microsoft.com/office/drawing/2014/main" id="{C0803587-8EE8-4049-B345-31498FF6C5C4}"/>
              </a:ext>
            </a:extLst>
          </p:cNvPr>
          <p:cNvPicPr>
            <a:picLocks noChangeAspect="1"/>
          </p:cNvPicPr>
          <p:nvPr/>
        </p:nvPicPr>
        <p:blipFill>
          <a:blip r:embed="rId3"/>
          <a:stretch>
            <a:fillRect/>
          </a:stretch>
        </p:blipFill>
        <p:spPr>
          <a:xfrm>
            <a:off x="2346960" y="3308350"/>
            <a:ext cx="5657850" cy="642938"/>
          </a:xfrm>
          <a:prstGeom prst="rect">
            <a:avLst/>
          </a:prstGeom>
        </p:spPr>
      </p:pic>
    </p:spTree>
    <p:extLst>
      <p:ext uri="{BB962C8B-B14F-4D97-AF65-F5344CB8AC3E}">
        <p14:creationId xmlns:p14="http://schemas.microsoft.com/office/powerpoint/2010/main" val="9918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Strings and Numbers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marL="0" indent="0">
              <a:buNone/>
            </a:pPr>
            <a:r>
              <a:rPr lang="en-US" sz="2400" dirty="0">
                <a:latin typeface="Lucida Console" panose="020B0609040504020204" pitchFamily="49" charset="0"/>
              </a:rPr>
              <a:t>&gt;&gt;&gt; augend = 3</a:t>
            </a:r>
          </a:p>
          <a:p>
            <a:pPr marL="0" indent="0">
              <a:buNone/>
            </a:pPr>
            <a:r>
              <a:rPr lang="en-US" sz="2400" dirty="0">
                <a:latin typeface="Lucida Console" panose="020B0609040504020204" pitchFamily="49" charset="0"/>
              </a:rPr>
              <a:t>&gt;&gt;&gt; addend = '2'</a:t>
            </a:r>
          </a:p>
          <a:p>
            <a:pPr marL="0" indent="0">
              <a:buNone/>
            </a:pPr>
            <a:r>
              <a:rPr lang="en-US" sz="2400" dirty="0">
                <a:latin typeface="Lucida Console" panose="020B0609040504020204" pitchFamily="49" charset="0"/>
              </a:rPr>
              <a:t>&gt;&gt;&gt; </a:t>
            </a:r>
            <a:r>
              <a:rPr lang="en-US" sz="2400" dirty="0" err="1">
                <a:latin typeface="Lucida Console" panose="020B0609040504020204" pitchFamily="49" charset="0"/>
              </a:rPr>
              <a:t>sum_value</a:t>
            </a:r>
            <a:r>
              <a:rPr lang="en-US" sz="2400" dirty="0">
                <a:latin typeface="Lucida Console" panose="020B0609040504020204" pitchFamily="49" charset="0"/>
              </a:rPr>
              <a:t> = augend + int(addend)</a:t>
            </a:r>
          </a:p>
          <a:p>
            <a:pPr marL="0" indent="0">
              <a:buNone/>
            </a:pPr>
            <a:r>
              <a:rPr lang="en-US" sz="2400" dirty="0">
                <a:latin typeface="Lucida Console" panose="020B0609040504020204" pitchFamily="49" charset="0"/>
              </a:rPr>
              <a:t>&gt;&gt;&gt; print(</a:t>
            </a:r>
            <a:r>
              <a:rPr lang="en-US" sz="2400" dirty="0" err="1">
                <a:latin typeface="Lucida Console" panose="020B0609040504020204" pitchFamily="49" charset="0"/>
              </a:rPr>
              <a:t>sum_value</a:t>
            </a:r>
            <a:r>
              <a:rPr lang="en-US" sz="2400" dirty="0">
                <a:latin typeface="Lucida Console" panose="020B0609040504020204" pitchFamily="49" charset="0"/>
              </a:rPr>
              <a:t>)</a:t>
            </a:r>
          </a:p>
          <a:p>
            <a:pPr marL="0" indent="0">
              <a:buNone/>
            </a:pPr>
            <a:r>
              <a:rPr lang="en-US" sz="2400" dirty="0"/>
              <a:t>5</a:t>
            </a:r>
          </a:p>
          <a:p>
            <a:pPr>
              <a:buFont typeface="Arial" panose="020B0604020202020204" pitchFamily="34" charset="0"/>
              <a:buChar char="•"/>
            </a:pPr>
            <a:r>
              <a:rPr lang="en-US" sz="2400" dirty="0"/>
              <a:t>Typecasting addend with the int() function would convert its value to int.</a:t>
            </a:r>
          </a:p>
        </p:txBody>
      </p:sp>
    </p:spTree>
    <p:extLst>
      <p:ext uri="{BB962C8B-B14F-4D97-AF65-F5344CB8AC3E}">
        <p14:creationId xmlns:p14="http://schemas.microsoft.com/office/powerpoint/2010/main" val="10751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4A3-1289-4DEC-AFE3-D5D4BAC4571E}"/>
              </a:ext>
            </a:extLst>
          </p:cNvPr>
          <p:cNvSpPr>
            <a:spLocks noGrp="1"/>
          </p:cNvSpPr>
          <p:nvPr>
            <p:ph type="title"/>
          </p:nvPr>
        </p:nvSpPr>
        <p:spPr/>
        <p:txBody>
          <a:bodyPr/>
          <a:lstStyle/>
          <a:p>
            <a:r>
              <a:rPr lang="en-US" dirty="0"/>
              <a:t>Strings and Numbers</a:t>
            </a:r>
          </a:p>
        </p:txBody>
      </p:sp>
      <p:sp>
        <p:nvSpPr>
          <p:cNvPr id="3" name="Content Placeholder 2">
            <a:extLst>
              <a:ext uri="{FF2B5EF4-FFF2-40B4-BE49-F238E27FC236}">
                <a16:creationId xmlns:a16="http://schemas.microsoft.com/office/drawing/2014/main" id="{CE5429BE-0F47-44C6-A2F6-8E5B7D805D05}"/>
              </a:ext>
            </a:extLst>
          </p:cNvPr>
          <p:cNvSpPr>
            <a:spLocks noGrp="1"/>
          </p:cNvSpPr>
          <p:nvPr>
            <p:ph idx="1"/>
          </p:nvPr>
        </p:nvSpPr>
        <p:spPr/>
        <p:txBody>
          <a:bodyPr>
            <a:normAutofit/>
          </a:bodyPr>
          <a:lstStyle/>
          <a:p>
            <a:pPr marL="0" indent="0">
              <a:buNone/>
            </a:pPr>
            <a:r>
              <a:rPr lang="en-US" sz="2400" dirty="0">
                <a:latin typeface="Lucida Console" panose="020B0609040504020204" pitchFamily="49" charset="0"/>
              </a:rPr>
              <a:t>&gt;&gt;&gt; a = 3</a:t>
            </a:r>
          </a:p>
          <a:p>
            <a:pPr marL="0" indent="0">
              <a:buNone/>
            </a:pPr>
            <a:r>
              <a:rPr lang="en-US" sz="2400" dirty="0">
                <a:latin typeface="Lucida Console" panose="020B0609040504020204" pitchFamily="49" charset="0"/>
              </a:rPr>
              <a:t>&gt;&gt;&gt; b = '2'</a:t>
            </a:r>
          </a:p>
          <a:p>
            <a:pPr marL="0" indent="0">
              <a:buNone/>
            </a:pPr>
            <a:r>
              <a:rPr lang="en-US" sz="2400" dirty="0">
                <a:latin typeface="Lucida Console" panose="020B0609040504020204" pitchFamily="49" charset="0"/>
              </a:rPr>
              <a:t>&gt;&gt;&gt; print(float(a))</a:t>
            </a:r>
          </a:p>
          <a:p>
            <a:pPr marL="0" indent="0">
              <a:buNone/>
            </a:pPr>
            <a:r>
              <a:rPr lang="en-US" sz="2400" dirty="0">
                <a:latin typeface="Lucida Console" panose="020B0609040504020204" pitchFamily="49" charset="0"/>
              </a:rPr>
              <a:t>3.0</a:t>
            </a:r>
          </a:p>
          <a:p>
            <a:pPr marL="0" indent="0">
              <a:buNone/>
            </a:pPr>
            <a:r>
              <a:rPr lang="en-US" sz="2400" dirty="0">
                <a:latin typeface="Lucida Console" panose="020B0609040504020204" pitchFamily="49" charset="0"/>
              </a:rPr>
              <a:t>&gt;&gt;&gt; print(float(b))</a:t>
            </a:r>
          </a:p>
          <a:p>
            <a:pPr marL="0" indent="0">
              <a:buNone/>
            </a:pPr>
            <a:r>
              <a:rPr lang="en-US" sz="2400" dirty="0">
                <a:latin typeface="Lucida Console" panose="020B0609040504020204" pitchFamily="49" charset="0"/>
              </a:rPr>
              <a:t>2.0</a:t>
            </a:r>
          </a:p>
          <a:p>
            <a:pPr>
              <a:buFont typeface="Arial" panose="020B0604020202020204" pitchFamily="34" charset="0"/>
              <a:buChar char="•"/>
            </a:pPr>
            <a:r>
              <a:rPr lang="en-US" sz="2400" dirty="0"/>
              <a:t>Typecasting variables / values with float() converts its type to float.</a:t>
            </a:r>
          </a:p>
        </p:txBody>
      </p:sp>
    </p:spTree>
    <p:extLst>
      <p:ext uri="{BB962C8B-B14F-4D97-AF65-F5344CB8AC3E}">
        <p14:creationId xmlns:p14="http://schemas.microsoft.com/office/powerpoint/2010/main" val="21919704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180</TotalTime>
  <Words>922</Words>
  <Application>Microsoft Office PowerPoint</Application>
  <PresentationFormat>Widescreen</PresentationFormat>
  <Paragraphs>153</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Lucida Console</vt:lpstr>
      <vt:lpstr>Retrospect</vt:lpstr>
      <vt:lpstr>Numbers, Placeholders and Comments</vt:lpstr>
      <vt:lpstr>Main Topics</vt:lpstr>
      <vt:lpstr>Numbers</vt:lpstr>
      <vt:lpstr>Numbers</vt:lpstr>
      <vt:lpstr>Numeric Operations</vt:lpstr>
      <vt:lpstr>Numeric Operations</vt:lpstr>
      <vt:lpstr>Strings and Numbers (concatenation)</vt:lpstr>
      <vt:lpstr>Strings and Numbers</vt:lpstr>
      <vt:lpstr>Strings and Numbers</vt:lpstr>
      <vt:lpstr>Strings and Numbers</vt:lpstr>
      <vt:lpstr>Placeholders</vt:lpstr>
      <vt:lpstr>String Placeholders</vt:lpstr>
      <vt:lpstr>String Interpolation | Examples</vt:lpstr>
      <vt:lpstr>String Interpolation | Examples</vt:lpstr>
      <vt:lpstr>String Interpolation | Floating Precision</vt:lpstr>
      <vt:lpstr>String Interpolation | Ex. Floating Precision</vt:lpstr>
      <vt:lpstr>Comments</vt:lpstr>
      <vt:lpstr>Comments | Triple Quote Note</vt:lpstr>
      <vt:lpstr>Numbers and Strings |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Numbers, Placeholders and Comments</dc:title>
  <dc:creator>Adrian Ablazo</dc:creator>
  <cp:lastModifiedBy>Adrian Ablazo</cp:lastModifiedBy>
  <cp:revision>3</cp:revision>
  <dcterms:created xsi:type="dcterms:W3CDTF">2021-01-11T17:13:00Z</dcterms:created>
  <dcterms:modified xsi:type="dcterms:W3CDTF">2021-01-12T02:44:59Z</dcterms:modified>
</cp:coreProperties>
</file>