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40" r:id="rId2"/>
    <p:sldId id="341" r:id="rId3"/>
    <p:sldId id="353" r:id="rId4"/>
    <p:sldId id="323" r:id="rId5"/>
    <p:sldId id="354" r:id="rId6"/>
    <p:sldId id="342" r:id="rId7"/>
    <p:sldId id="343" r:id="rId8"/>
    <p:sldId id="344" r:id="rId9"/>
    <p:sldId id="355" r:id="rId10"/>
    <p:sldId id="345" r:id="rId11"/>
    <p:sldId id="346" r:id="rId12"/>
    <p:sldId id="347" r:id="rId13"/>
    <p:sldId id="356" r:id="rId14"/>
    <p:sldId id="348" r:id="rId15"/>
    <p:sldId id="349" r:id="rId16"/>
    <p:sldId id="350" r:id="rId17"/>
    <p:sldId id="351" r:id="rId18"/>
    <p:sldId id="35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5E5B5-78B8-4091-BD51-24A374A69C3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6B769-71AA-486F-9600-ADF295E78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intro,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1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3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intro,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intro,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4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intro,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– </a:t>
            </a:r>
            <a:r>
              <a:rPr lang="en-US" dirty="0" err="1"/>
              <a:t>a.k.a</a:t>
            </a:r>
            <a:r>
              <a:rPr lang="en-US" dirty="0"/>
              <a:t> logical</a:t>
            </a:r>
            <a:r>
              <a:rPr lang="en-US" baseline="0" dirty="0"/>
              <a:t> product</a:t>
            </a:r>
          </a:p>
          <a:p>
            <a:r>
              <a:rPr lang="en-US" baseline="0" dirty="0"/>
              <a:t>Or – </a:t>
            </a:r>
            <a:r>
              <a:rPr lang="en-US" baseline="0" dirty="0" err="1"/>
              <a:t>a.k.a</a:t>
            </a:r>
            <a:r>
              <a:rPr lang="en-US" baseline="0" dirty="0"/>
              <a:t> logical sum</a:t>
            </a:r>
          </a:p>
          <a:p>
            <a:r>
              <a:rPr lang="en-US" baseline="0" dirty="0"/>
              <a:t>Not – a.k.a. negation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intro,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0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intro,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intro,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to note about python syntax is the absence of the curly braces which denote the</a:t>
            </a:r>
            <a:r>
              <a:rPr lang="en-US" baseline="0" dirty="0"/>
              <a:t> start and end of a code block. Python’s code blocks are denoted by respective </a:t>
            </a:r>
            <a:r>
              <a:rPr lang="en-US" i="1" baseline="0" dirty="0"/>
              <a:t>indentations</a:t>
            </a:r>
            <a:r>
              <a:rPr lang="en-US" i="0" baseline="0" dirty="0"/>
              <a:t>. Indentations may be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5552A-B99E-4EF5-85DD-488994750F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6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5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6B2AE1-C010-4A9B-85B9-3276DFF3808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CCD2A0-58A0-4B62-B9C2-39852065E3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F1B69-0F5C-4B8C-8D67-59FCC0B7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and Conditions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A42A-D225-4642-AAB8-D9758530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1232 – Competitive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88555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50446"/>
              </p:ext>
            </p:extLst>
          </p:nvPr>
        </p:nvGraphicFramePr>
        <p:xfrm>
          <a:off x="1467726" y="1845733"/>
          <a:ext cx="9420186" cy="2854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454">
                  <a:extLst>
                    <a:ext uri="{9D8B030D-6E8A-4147-A177-3AD203B41FA5}">
                      <a16:colId xmlns:a16="http://schemas.microsoft.com/office/drawing/2014/main" val="2933196132"/>
                    </a:ext>
                  </a:extLst>
                </a:gridCol>
                <a:gridCol w="7897732">
                  <a:extLst>
                    <a:ext uri="{9D8B030D-6E8A-4147-A177-3AD203B41FA5}">
                      <a16:colId xmlns:a16="http://schemas.microsoft.com/office/drawing/2014/main" val="3831563103"/>
                    </a:ext>
                  </a:extLst>
                </a:gridCol>
              </a:tblGrid>
              <a:tr h="475767">
                <a:tc>
                  <a:txBody>
                    <a:bodyPr/>
                    <a:lstStyle/>
                    <a:p>
                      <a:pPr algn="l" fontAlgn="b"/>
                      <a:r>
                        <a:rPr lang="en-PH" sz="2800" b="1" u="none" strike="noStrike">
                          <a:effectLst/>
                        </a:rPr>
                        <a:t>Operator</a:t>
                      </a:r>
                      <a:endParaRPr lang="en-PH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89" marR="23789" marT="237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800" b="1" u="none" strike="noStrike" dirty="0">
                          <a:effectLst/>
                        </a:rPr>
                        <a:t>Description</a:t>
                      </a:r>
                      <a:endParaRPr lang="en-PH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89" marR="23789" marT="23789" marB="0" anchor="b"/>
                </a:tc>
                <a:extLst>
                  <a:ext uri="{0D108BD9-81ED-4DB2-BD59-A6C34878D82A}">
                    <a16:rowId xmlns:a16="http://schemas.microsoft.com/office/drawing/2014/main" val="837165570"/>
                  </a:ext>
                </a:extLst>
              </a:tr>
              <a:tr h="951534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800" u="none" strike="noStrike" dirty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PH" sz="2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3789" marR="23789" marT="237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800" u="none" strike="noStrike" dirty="0">
                          <a:effectLst/>
                        </a:rPr>
                        <a:t>Evaluates to </a:t>
                      </a:r>
                      <a:r>
                        <a:rPr lang="en-PH" sz="2800" b="1" u="none" strike="noStrike" dirty="0">
                          <a:effectLst/>
                        </a:rPr>
                        <a:t>True</a:t>
                      </a:r>
                      <a:r>
                        <a:rPr lang="en-PH" sz="2800" u="none" strike="noStrike" dirty="0">
                          <a:effectLst/>
                        </a:rPr>
                        <a:t> if both statements are true, otherwise evaluates to </a:t>
                      </a:r>
                      <a:r>
                        <a:rPr lang="en-PH" sz="2800" b="1" u="none" strike="noStrike" dirty="0">
                          <a:effectLst/>
                        </a:rPr>
                        <a:t>False</a:t>
                      </a:r>
                      <a:endParaRPr lang="en-PH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89" marR="23789" marT="23789" marB="0" anchor="b"/>
                </a:tc>
                <a:extLst>
                  <a:ext uri="{0D108BD9-81ED-4DB2-BD59-A6C34878D82A}">
                    <a16:rowId xmlns:a16="http://schemas.microsoft.com/office/drawing/2014/main" val="1747530303"/>
                  </a:ext>
                </a:extLst>
              </a:tr>
              <a:tr h="951534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800" u="none" strike="noStrike" dirty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PH" sz="2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3789" marR="23789" marT="237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800" u="none" strike="noStrike" dirty="0">
                          <a:effectLst/>
                        </a:rPr>
                        <a:t>Evaluates to </a:t>
                      </a:r>
                      <a:r>
                        <a:rPr lang="en-PH" sz="2800" b="1" u="none" strike="noStrike" dirty="0">
                          <a:effectLst/>
                        </a:rPr>
                        <a:t>True</a:t>
                      </a:r>
                      <a:r>
                        <a:rPr lang="en-PH" sz="2800" u="none" strike="noStrike" dirty="0">
                          <a:effectLst/>
                        </a:rPr>
                        <a:t> if either or both of the statements are true, otherwise evaluates to </a:t>
                      </a:r>
                      <a:r>
                        <a:rPr lang="en-PH" sz="2800" b="1" u="none" strike="noStrike" dirty="0">
                          <a:effectLst/>
                        </a:rPr>
                        <a:t>False</a:t>
                      </a:r>
                      <a:endParaRPr lang="en-PH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89" marR="23789" marT="23789" marB="0" anchor="b"/>
                </a:tc>
                <a:extLst>
                  <a:ext uri="{0D108BD9-81ED-4DB2-BD59-A6C34878D82A}">
                    <a16:rowId xmlns:a16="http://schemas.microsoft.com/office/drawing/2014/main" val="2715224039"/>
                  </a:ext>
                </a:extLst>
              </a:tr>
              <a:tr h="47576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800" u="none" strike="noStrike" dirty="0">
                          <a:effectLst/>
                          <a:latin typeface="Lucida Console" panose="020B0609040504020204" pitchFamily="49" charset="0"/>
                        </a:rPr>
                        <a:t>not</a:t>
                      </a:r>
                      <a:endParaRPr lang="en-PH" sz="28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3789" marR="23789" marT="237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800" u="none" strike="noStrike" dirty="0">
                          <a:effectLst/>
                        </a:rPr>
                        <a:t>Evaluates to the </a:t>
                      </a:r>
                      <a:r>
                        <a:rPr lang="en-PH" sz="2800" i="1" u="sng" strike="noStrike" dirty="0">
                          <a:effectLst/>
                        </a:rPr>
                        <a:t>opposite</a:t>
                      </a:r>
                      <a:r>
                        <a:rPr lang="en-PH" sz="2800" u="none" strike="noStrike" dirty="0">
                          <a:effectLst/>
                        </a:rPr>
                        <a:t> of the statement</a:t>
                      </a:r>
                      <a:endParaRPr lang="en-PH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789" marR="23789" marT="23789" marB="0" anchor="b"/>
                </a:tc>
                <a:extLst>
                  <a:ext uri="{0D108BD9-81ED-4DB2-BD59-A6C34878D82A}">
                    <a16:rowId xmlns:a16="http://schemas.microsoft.com/office/drawing/2014/main" val="224861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46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| Truth Tables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02181"/>
              </p:ext>
            </p:extLst>
          </p:nvPr>
        </p:nvGraphicFramePr>
        <p:xfrm>
          <a:off x="204538" y="2050490"/>
          <a:ext cx="4266081" cy="2757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027">
                  <a:extLst>
                    <a:ext uri="{9D8B030D-6E8A-4147-A177-3AD203B41FA5}">
                      <a16:colId xmlns:a16="http://schemas.microsoft.com/office/drawing/2014/main" val="4156375331"/>
                    </a:ext>
                  </a:extLst>
                </a:gridCol>
                <a:gridCol w="1422027">
                  <a:extLst>
                    <a:ext uri="{9D8B030D-6E8A-4147-A177-3AD203B41FA5}">
                      <a16:colId xmlns:a16="http://schemas.microsoft.com/office/drawing/2014/main" val="3127746861"/>
                    </a:ext>
                  </a:extLst>
                </a:gridCol>
                <a:gridCol w="1422027">
                  <a:extLst>
                    <a:ext uri="{9D8B030D-6E8A-4147-A177-3AD203B41FA5}">
                      <a16:colId xmlns:a16="http://schemas.microsoft.com/office/drawing/2014/main" val="1480405358"/>
                    </a:ext>
                  </a:extLst>
                </a:gridCol>
              </a:tblGrid>
              <a:tr h="44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38865" marR="138865" marT="69432" marB="69432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65056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a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b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r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391795284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3619436441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True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100068854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True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</a:rPr>
                        <a:t>False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139880413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True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True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</a:rPr>
                        <a:t>True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281344211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94397"/>
              </p:ext>
            </p:extLst>
          </p:nvPr>
        </p:nvGraphicFramePr>
        <p:xfrm>
          <a:off x="4685415" y="2050489"/>
          <a:ext cx="4266081" cy="2757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027">
                  <a:extLst>
                    <a:ext uri="{9D8B030D-6E8A-4147-A177-3AD203B41FA5}">
                      <a16:colId xmlns:a16="http://schemas.microsoft.com/office/drawing/2014/main" val="4156375331"/>
                    </a:ext>
                  </a:extLst>
                </a:gridCol>
                <a:gridCol w="1422027">
                  <a:extLst>
                    <a:ext uri="{9D8B030D-6E8A-4147-A177-3AD203B41FA5}">
                      <a16:colId xmlns:a16="http://schemas.microsoft.com/office/drawing/2014/main" val="3127746861"/>
                    </a:ext>
                  </a:extLst>
                </a:gridCol>
                <a:gridCol w="1422027">
                  <a:extLst>
                    <a:ext uri="{9D8B030D-6E8A-4147-A177-3AD203B41FA5}">
                      <a16:colId xmlns:a16="http://schemas.microsoft.com/office/drawing/2014/main" val="1480405358"/>
                    </a:ext>
                  </a:extLst>
                </a:gridCol>
              </a:tblGrid>
              <a:tr h="444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38865" marR="138865" marT="69432" marB="69432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65056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a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b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r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391795284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3619436441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True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</a:rPr>
                        <a:t>True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100068854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True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False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139880413"/>
                  </a:ext>
                </a:extLst>
              </a:tr>
              <a:tr h="44438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True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True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</a:rPr>
                        <a:t>True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219" marR="22219" marT="22219" marB="0" anchor="ctr"/>
                </a:tc>
                <a:extLst>
                  <a:ext uri="{0D108BD9-81ED-4DB2-BD59-A6C34878D82A}">
                    <a16:rowId xmlns:a16="http://schemas.microsoft.com/office/drawing/2014/main" val="28134421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47761"/>
              </p:ext>
            </p:extLst>
          </p:nvPr>
        </p:nvGraphicFramePr>
        <p:xfrm>
          <a:off x="9176788" y="2050489"/>
          <a:ext cx="2810674" cy="185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337">
                  <a:extLst>
                    <a:ext uri="{9D8B030D-6E8A-4147-A177-3AD203B41FA5}">
                      <a16:colId xmlns:a16="http://schemas.microsoft.com/office/drawing/2014/main" val="571106444"/>
                    </a:ext>
                  </a:extLst>
                </a:gridCol>
                <a:gridCol w="1405337">
                  <a:extLst>
                    <a:ext uri="{9D8B030D-6E8A-4147-A177-3AD203B41FA5}">
                      <a16:colId xmlns:a16="http://schemas.microsoft.com/office/drawing/2014/main" val="1129708129"/>
                    </a:ext>
                  </a:extLst>
                </a:gridCol>
              </a:tblGrid>
              <a:tr h="43916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  <a:latin typeface="Lucida Console" panose="020B0609040504020204" pitchFamily="49" charset="0"/>
                        </a:rPr>
                        <a:t>not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38865" marR="138865" marT="69432" marB="69432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49057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>
                          <a:effectLst/>
                        </a:rPr>
                        <a:t>a</a:t>
                      </a:r>
                      <a:endParaRPr lang="en-PH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58" marR="21958" marT="21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</a:rPr>
                        <a:t>r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58" marR="21958" marT="21958" marB="0" anchor="ctr"/>
                </a:tc>
                <a:extLst>
                  <a:ext uri="{0D108BD9-81ED-4DB2-BD59-A6C34878D82A}">
                    <a16:rowId xmlns:a16="http://schemas.microsoft.com/office/drawing/2014/main" val="3852675819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</a:rPr>
                        <a:t>False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58" marR="21958" marT="21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21958" marR="21958" marT="21958" marB="0" anchor="ctr"/>
                </a:tc>
                <a:extLst>
                  <a:ext uri="{0D108BD9-81ED-4DB2-BD59-A6C34878D82A}">
                    <a16:rowId xmlns:a16="http://schemas.microsoft.com/office/drawing/2014/main" val="72913774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</a:rPr>
                        <a:t>True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58" marR="21958" marT="219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2600" u="none" strike="noStrike" dirty="0">
                          <a:effectLst/>
                        </a:rPr>
                        <a:t>False</a:t>
                      </a:r>
                      <a:endParaRPr lang="en-PH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58" marR="21958" marT="21958" marB="0" anchor="ctr"/>
                </a:tc>
                <a:extLst>
                  <a:ext uri="{0D108BD9-81ED-4DB2-BD59-A6C34878D82A}">
                    <a16:rowId xmlns:a16="http://schemas.microsoft.com/office/drawing/2014/main" val="1875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54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|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57593"/>
            <a:ext cx="6193302" cy="301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2 &lt;= 2 and not 1 &gt; 2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1 &gt; 2 or 2 &gt;= 1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0 &lt;= 2 and 1 != 1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847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F1B69-0F5C-4B8C-8D67-59FCC0B7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A42A-D225-4642-AAB8-D9758530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|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order to write useful programs, there is a need to check and evaluate conditions. This is done using the </a:t>
            </a:r>
            <a:r>
              <a:rPr lang="en-US" sz="2400" dirty="0">
                <a:latin typeface="Lucida Console" panose="020B0609040504020204" pitchFamily="49" charset="0"/>
              </a:rPr>
              <a:t>if </a:t>
            </a:r>
            <a:r>
              <a:rPr lang="en-US" sz="2400" dirty="0"/>
              <a:t>statement.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a = 10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if a &lt; 11: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    print('yes!')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11380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| 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7519"/>
            <a:ext cx="4677878" cy="379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 = 10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a &lt; 11: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print('yes!')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a = 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if a &gt; 0: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#some process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 txBox="1">
            <a:spLocks/>
          </p:cNvSpPr>
          <p:nvPr/>
        </p:nvSpPr>
        <p:spPr>
          <a:xfrm>
            <a:off x="6187441" y="2241551"/>
            <a:ext cx="4677878" cy="3999338"/>
          </a:xfrm>
          <a:prstGeom prst="rect">
            <a:avLst/>
          </a:prstGeom>
        </p:spPr>
        <p:txBody>
          <a:bodyPr vert="horz" lIns="0" tIns="34290" rIns="0" bIns="3429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Something to note about python syntax is the absence of the curly braces which denote the start and end of a code block.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Python’s code blocks are denoted by respective </a:t>
            </a:r>
            <a:r>
              <a:rPr lang="en-US" sz="2800" i="1" dirty="0"/>
              <a:t>indentations</a:t>
            </a:r>
            <a:r>
              <a:rPr lang="en-US" sz="2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Indentations may be tab spaces, or series of spaces (common practice is 4 spaces).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Note: NEVER intermix indentation types!</a:t>
            </a:r>
          </a:p>
        </p:txBody>
      </p:sp>
    </p:spTree>
    <p:extLst>
      <p:ext uri="{BB962C8B-B14F-4D97-AF65-F5344CB8AC3E}">
        <p14:creationId xmlns:p14="http://schemas.microsoft.com/office/powerpoint/2010/main" val="71955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| Alternative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5821"/>
            <a:ext cx="7564900" cy="3004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if a &lt; 11: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print('yes!')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print('no!')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 txBox="1">
            <a:spLocks/>
          </p:cNvSpPr>
          <p:nvPr/>
        </p:nvSpPr>
        <p:spPr>
          <a:xfrm>
            <a:off x="6187441" y="2241551"/>
            <a:ext cx="3724421" cy="3184183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 txBox="1">
            <a:spLocks/>
          </p:cNvSpPr>
          <p:nvPr/>
        </p:nvSpPr>
        <p:spPr>
          <a:xfrm>
            <a:off x="6187441" y="2322832"/>
            <a:ext cx="4968239" cy="3184183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Alternative Execution of condition is done using the </a:t>
            </a:r>
            <a:r>
              <a:rPr lang="en-US" sz="3600" dirty="0">
                <a:latin typeface="Lucida Console" panose="020B0609040504020204" pitchFamily="49" charset="0"/>
              </a:rPr>
              <a:t>else</a:t>
            </a:r>
            <a:r>
              <a:rPr lang="en-US" sz="3600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241136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| Chained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1551"/>
            <a:ext cx="7564900" cy="3004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if a &lt; 11: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print('lesser!')</a:t>
            </a:r>
          </a:p>
          <a:p>
            <a:pPr marL="0" indent="0">
              <a:buNone/>
            </a:pPr>
            <a:r>
              <a:rPr lang="en-US" sz="2800" dirty="0" err="1">
                <a:latin typeface="Lucida Console" panose="020B0609040504020204" pitchFamily="49" charset="0"/>
              </a:rPr>
              <a:t>elif</a:t>
            </a:r>
            <a:r>
              <a:rPr lang="en-US" sz="2800" dirty="0">
                <a:latin typeface="Lucida Console" panose="020B0609040504020204" pitchFamily="49" charset="0"/>
              </a:rPr>
              <a:t> a == 11: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print('equal!')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    print('greater!')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 txBox="1">
            <a:spLocks/>
          </p:cNvSpPr>
          <p:nvPr/>
        </p:nvSpPr>
        <p:spPr>
          <a:xfrm>
            <a:off x="6187441" y="2241551"/>
            <a:ext cx="3724421" cy="3184183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 txBox="1">
            <a:spLocks/>
          </p:cNvSpPr>
          <p:nvPr/>
        </p:nvSpPr>
        <p:spPr>
          <a:xfrm>
            <a:off x="6187441" y="2322832"/>
            <a:ext cx="4968239" cy="3184183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Chained conditionals are done using the </a:t>
            </a:r>
            <a:r>
              <a:rPr lang="en-US" sz="3600" dirty="0" err="1">
                <a:latin typeface="Lucida Console" panose="020B0609040504020204" pitchFamily="49" charset="0"/>
              </a:rPr>
              <a:t>elif</a:t>
            </a:r>
            <a:r>
              <a:rPr lang="en-US" sz="3600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383013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| Activity</a:t>
            </a:r>
            <a:endParaRPr lang="en-PH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script which accepts a </a:t>
            </a:r>
            <a:r>
              <a:rPr lang="en-US" sz="2400" i="1" dirty="0"/>
              <a:t>year</a:t>
            </a:r>
            <a:r>
              <a:rPr lang="en-US" sz="2400" dirty="0"/>
              <a:t> and determines if the year is a leap year or not.</a:t>
            </a:r>
          </a:p>
          <a:p>
            <a:r>
              <a:rPr lang="en-US" sz="2400" dirty="0"/>
              <a:t>Sample Input: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2004</a:t>
            </a:r>
            <a:b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2001</a:t>
            </a: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/>
              <a:t>Sample Output: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Leap!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Common!</a:t>
            </a:r>
          </a:p>
          <a:p>
            <a:pPr marL="150876" lvl="1" indent="0">
              <a:buNone/>
            </a:pPr>
            <a:endParaRPr 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3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Multiple User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Booleans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Comparators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Logical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Code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59737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F1B69-0F5C-4B8C-8D67-59FCC0B7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Multiple User </a:t>
            </a:r>
            <a:r>
              <a:rPr lang="en-US" dirty="0"/>
              <a:t>Inputs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A42A-D225-4642-AAB8-D9758530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| 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input() </a:t>
            </a:r>
            <a:r>
              <a:rPr lang="en-US">
                <a:latin typeface="Lucida Console" panose="020B0609040504020204" pitchFamily="49" charset="0"/>
                <a:cs typeface="Courier New" panose="02070309020205020404" pitchFamily="49" charset="0"/>
              </a:rPr>
              <a:t>and split()</a:t>
            </a:r>
            <a:endParaRPr lang="en-PH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45733"/>
            <a:ext cx="12063663" cy="4353335"/>
          </a:xfrm>
        </p:spPr>
        <p:txBody>
          <a:bodyPr>
            <a:normAutofit/>
          </a:bodyPr>
          <a:lstStyle/>
          <a:p>
            <a:r>
              <a:rPr lang="en-US" sz="3600" dirty="0"/>
              <a:t>Multiple inputs can be accepted by input() if used along with the split() method. Each data entered, should be separated by a space.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a, b = input().split()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print("{} is the first value. {} the </a:t>
            </a:r>
            <a:r>
              <a:rPr lang="en-US" sz="2400" dirty="0" err="1">
                <a:latin typeface="Lucida Console" panose="020B0609040504020204" pitchFamily="49" charset="0"/>
              </a:rPr>
              <a:t>second.".format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latin typeface="Lucida Console" panose="020B0609040504020204" pitchFamily="49" charset="0"/>
              </a:rPr>
              <a:t>a,b</a:t>
            </a:r>
            <a:r>
              <a:rPr lang="en-US" sz="2400" dirty="0">
                <a:latin typeface="Lucida Console" panose="020B06090405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5475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F1B69-0F5C-4B8C-8D67-59FCC0B7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Booleans and Comparators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A42A-D225-4642-AAB8-D9758530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6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data type that can only be True or False… </a:t>
            </a:r>
            <a:r>
              <a:rPr lang="en-US" sz="2400" i="1" dirty="0"/>
              <a:t>no ‘maybe’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</a:t>
            </a:r>
            <a:r>
              <a:rPr lang="en-US" sz="2400" dirty="0" err="1">
                <a:latin typeface="Lucida Console" panose="020B0609040504020204" pitchFamily="49" charset="0"/>
              </a:rPr>
              <a:t>a_bool</a:t>
            </a:r>
            <a:r>
              <a:rPr lang="en-US" sz="2400" dirty="0">
                <a:latin typeface="Lucida Console" panose="020B060904050402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other = False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print(</a:t>
            </a:r>
            <a:r>
              <a:rPr lang="en-US" sz="2400" dirty="0" err="1">
                <a:latin typeface="Lucida Console" panose="020B0609040504020204" pitchFamily="49" charset="0"/>
              </a:rPr>
              <a:t>a_bool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print(other)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2407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6 comparators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Python.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49596" y="2241552"/>
          <a:ext cx="4241165" cy="2487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296">
                  <a:extLst>
                    <a:ext uri="{9D8B030D-6E8A-4147-A177-3AD203B41FA5}">
                      <a16:colId xmlns:a16="http://schemas.microsoft.com/office/drawing/2014/main" val="3000645791"/>
                    </a:ext>
                  </a:extLst>
                </a:gridCol>
                <a:gridCol w="3103869">
                  <a:extLst>
                    <a:ext uri="{9D8B030D-6E8A-4147-A177-3AD203B41FA5}">
                      <a16:colId xmlns:a16="http://schemas.microsoft.com/office/drawing/2014/main" val="2882681135"/>
                    </a:ext>
                  </a:extLst>
                </a:gridCol>
              </a:tblGrid>
              <a:tr h="355405">
                <a:tc>
                  <a:txBody>
                    <a:bodyPr/>
                    <a:lstStyle/>
                    <a:p>
                      <a:pPr algn="ctr" fontAlgn="b"/>
                      <a:r>
                        <a:rPr lang="en-PH" sz="2100" b="1" u="none" strike="noStrike">
                          <a:effectLst/>
                        </a:rPr>
                        <a:t>Operator</a:t>
                      </a:r>
                      <a:endParaRPr lang="en-PH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100" b="1" u="none" strike="noStrike" dirty="0">
                          <a:effectLst/>
                        </a:rPr>
                        <a:t>Description</a:t>
                      </a:r>
                      <a:endParaRPr lang="en-PH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extLst>
                  <a:ext uri="{0D108BD9-81ED-4DB2-BD59-A6C34878D82A}">
                    <a16:rowId xmlns:a16="http://schemas.microsoft.com/office/drawing/2014/main" val="1995590502"/>
                  </a:ext>
                </a:extLst>
              </a:tr>
              <a:tr h="355405">
                <a:tc>
                  <a:txBody>
                    <a:bodyPr/>
                    <a:lstStyle/>
                    <a:p>
                      <a:pPr algn="ctr" fontAlgn="b"/>
                      <a:r>
                        <a:rPr lang="en-PH" sz="2100" u="none" strike="noStrike">
                          <a:effectLst/>
                        </a:rPr>
                        <a:t>==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100" u="none" strike="noStrike">
                          <a:effectLst/>
                        </a:rPr>
                        <a:t>is equal to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extLst>
                  <a:ext uri="{0D108BD9-81ED-4DB2-BD59-A6C34878D82A}">
                    <a16:rowId xmlns:a16="http://schemas.microsoft.com/office/drawing/2014/main" val="1193274873"/>
                  </a:ext>
                </a:extLst>
              </a:tr>
              <a:tr h="355405">
                <a:tc>
                  <a:txBody>
                    <a:bodyPr/>
                    <a:lstStyle/>
                    <a:p>
                      <a:pPr algn="ctr" fontAlgn="b"/>
                      <a:r>
                        <a:rPr lang="en-PH" sz="2100" u="none" strike="noStrike">
                          <a:effectLst/>
                        </a:rPr>
                        <a:t>&gt;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100" u="none" strike="noStrike">
                          <a:effectLst/>
                        </a:rPr>
                        <a:t>is greater than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extLst>
                  <a:ext uri="{0D108BD9-81ED-4DB2-BD59-A6C34878D82A}">
                    <a16:rowId xmlns:a16="http://schemas.microsoft.com/office/drawing/2014/main" val="288832137"/>
                  </a:ext>
                </a:extLst>
              </a:tr>
              <a:tr h="355405">
                <a:tc>
                  <a:txBody>
                    <a:bodyPr/>
                    <a:lstStyle/>
                    <a:p>
                      <a:pPr algn="ctr" fontAlgn="b"/>
                      <a:r>
                        <a:rPr lang="en-PH" sz="2100" u="none" strike="noStrike">
                          <a:effectLst/>
                        </a:rPr>
                        <a:t>&gt;=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100" u="none" strike="noStrike">
                          <a:effectLst/>
                        </a:rPr>
                        <a:t>is greater than OR equal to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extLst>
                  <a:ext uri="{0D108BD9-81ED-4DB2-BD59-A6C34878D82A}">
                    <a16:rowId xmlns:a16="http://schemas.microsoft.com/office/drawing/2014/main" val="2377414853"/>
                  </a:ext>
                </a:extLst>
              </a:tr>
              <a:tr h="355405">
                <a:tc>
                  <a:txBody>
                    <a:bodyPr/>
                    <a:lstStyle/>
                    <a:p>
                      <a:pPr algn="ctr" fontAlgn="b"/>
                      <a:r>
                        <a:rPr lang="en-PH" sz="2100" u="none" strike="noStrike">
                          <a:effectLst/>
                        </a:rPr>
                        <a:t>&lt;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100" u="none" strike="noStrike">
                          <a:effectLst/>
                        </a:rPr>
                        <a:t>is less than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extLst>
                  <a:ext uri="{0D108BD9-81ED-4DB2-BD59-A6C34878D82A}">
                    <a16:rowId xmlns:a16="http://schemas.microsoft.com/office/drawing/2014/main" val="3698890570"/>
                  </a:ext>
                </a:extLst>
              </a:tr>
              <a:tr h="355405">
                <a:tc>
                  <a:txBody>
                    <a:bodyPr/>
                    <a:lstStyle/>
                    <a:p>
                      <a:pPr algn="ctr" fontAlgn="b"/>
                      <a:r>
                        <a:rPr lang="en-PH" sz="2100" u="none" strike="noStrike">
                          <a:effectLst/>
                        </a:rPr>
                        <a:t>&lt;=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100" u="none" strike="noStrike">
                          <a:effectLst/>
                        </a:rPr>
                        <a:t>is less than OR equal to</a:t>
                      </a:r>
                      <a:endParaRPr lang="en-PH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extLst>
                  <a:ext uri="{0D108BD9-81ED-4DB2-BD59-A6C34878D82A}">
                    <a16:rowId xmlns:a16="http://schemas.microsoft.com/office/drawing/2014/main" val="484432159"/>
                  </a:ext>
                </a:extLst>
              </a:tr>
              <a:tr h="355405">
                <a:tc>
                  <a:txBody>
                    <a:bodyPr/>
                    <a:lstStyle/>
                    <a:p>
                      <a:pPr algn="ctr" fontAlgn="b"/>
                      <a:r>
                        <a:rPr lang="en-PH" sz="2100" u="none" strike="noStrike" dirty="0">
                          <a:effectLst/>
                        </a:rPr>
                        <a:t>!=</a:t>
                      </a:r>
                      <a:endParaRPr lang="en-PH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2100" u="none" strike="noStrike" dirty="0">
                          <a:effectLst/>
                        </a:rPr>
                        <a:t>is NOT equal to</a:t>
                      </a:r>
                      <a:endParaRPr lang="en-PH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71" marR="17771" marT="17771" marB="0" anchor="b"/>
                </a:tc>
                <a:extLst>
                  <a:ext uri="{0D108BD9-81ED-4DB2-BD59-A6C34878D82A}">
                    <a16:rowId xmlns:a16="http://schemas.microsoft.com/office/drawing/2014/main" val="346064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0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84A3-1289-4DEC-AFE3-D5D4BAC4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4819"/>
            <a:ext cx="2933114" cy="301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2 &lt; 2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1 &gt; 2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0 &gt;= 2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False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5429BE-0F47-44C6-A2F6-8E5B7D805D05}"/>
              </a:ext>
            </a:extLst>
          </p:cNvPr>
          <p:cNvSpPr txBox="1">
            <a:spLocks/>
          </p:cNvSpPr>
          <p:nvPr/>
        </p:nvSpPr>
        <p:spPr>
          <a:xfrm>
            <a:off x="5027751" y="2114819"/>
            <a:ext cx="2933114" cy="3017520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2 == 2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1 != 2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&gt;&gt;&gt; 0 &lt;= 2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8151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F1B69-0F5C-4B8C-8D67-59FCC0B7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1A42A-D225-4642-AAB8-D97585302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00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676</Words>
  <Application>Microsoft Office PowerPoint</Application>
  <PresentationFormat>Widescreen</PresentationFormat>
  <Paragraphs>172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Retrospect</vt:lpstr>
      <vt:lpstr>Booleans and Conditions</vt:lpstr>
      <vt:lpstr>Main Topics</vt:lpstr>
      <vt:lpstr>Multiple User Inputs</vt:lpstr>
      <vt:lpstr>User Input | input() and split()</vt:lpstr>
      <vt:lpstr>Booleans and Comparators</vt:lpstr>
      <vt:lpstr>Boolean</vt:lpstr>
      <vt:lpstr>Comparators</vt:lpstr>
      <vt:lpstr>Comparators</vt:lpstr>
      <vt:lpstr>Logical Operators</vt:lpstr>
      <vt:lpstr>Logical Operators</vt:lpstr>
      <vt:lpstr>Boolean Operators | Truth Tables</vt:lpstr>
      <vt:lpstr>Boolean Operators | Demo</vt:lpstr>
      <vt:lpstr>Conditionals</vt:lpstr>
      <vt:lpstr>Conditionals | Execution</vt:lpstr>
      <vt:lpstr>Conditionals | Code blocks</vt:lpstr>
      <vt:lpstr>Conditionals | Alternative Execution</vt:lpstr>
      <vt:lpstr>Conditionals | Chained Conditionals</vt:lpstr>
      <vt:lpstr>Conditionals |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Booleans and Conditions</dc:title>
  <dc:creator>Adrian Ablazo</dc:creator>
  <cp:lastModifiedBy>Adrian Ablazo</cp:lastModifiedBy>
  <cp:revision>3</cp:revision>
  <dcterms:created xsi:type="dcterms:W3CDTF">2021-01-14T15:41:30Z</dcterms:created>
  <dcterms:modified xsi:type="dcterms:W3CDTF">2021-01-15T01:28:23Z</dcterms:modified>
</cp:coreProperties>
</file>