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notesMasterIdLst>
    <p:notesMasterId r:id="rId19"/>
  </p:notesMasterIdLst>
  <p:sldIdLst>
    <p:sldId id="409" r:id="rId2"/>
    <p:sldId id="431" r:id="rId3"/>
    <p:sldId id="433" r:id="rId4"/>
    <p:sldId id="337" r:id="rId5"/>
    <p:sldId id="434" r:id="rId6"/>
    <p:sldId id="432" r:id="rId7"/>
    <p:sldId id="424" r:id="rId8"/>
    <p:sldId id="436" r:id="rId9"/>
    <p:sldId id="425" r:id="rId10"/>
    <p:sldId id="421" r:id="rId11"/>
    <p:sldId id="338" r:id="rId12"/>
    <p:sldId id="339" r:id="rId13"/>
    <p:sldId id="340" r:id="rId14"/>
    <p:sldId id="341" r:id="rId15"/>
    <p:sldId id="342"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250" autoAdjust="0"/>
    <p:restoredTop sz="73983" autoAdjust="0"/>
  </p:normalViewPr>
  <p:slideViewPr>
    <p:cSldViewPr snapToGrid="0">
      <p:cViewPr varScale="1">
        <p:scale>
          <a:sx n="85" d="100"/>
          <a:sy n="85" d="100"/>
        </p:scale>
        <p:origin x="792"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53261-7A1D-4901-B9AE-E369B6229CB6}"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F5552A-B99E-4EF5-85DD-488994750F28}" type="slidenum">
              <a:rPr lang="en-US" smtClean="0"/>
              <a:t>‹#›</a:t>
            </a:fld>
            <a:endParaRPr lang="en-US"/>
          </a:p>
        </p:txBody>
      </p:sp>
    </p:spTree>
    <p:extLst>
      <p:ext uri="{BB962C8B-B14F-4D97-AF65-F5344CB8AC3E}">
        <p14:creationId xmlns:p14="http://schemas.microsoft.com/office/powerpoint/2010/main" val="2741123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2</a:t>
            </a:fld>
            <a:endParaRPr lang="en-US"/>
          </a:p>
        </p:txBody>
      </p:sp>
    </p:spTree>
    <p:extLst>
      <p:ext uri="{BB962C8B-B14F-4D97-AF65-F5344CB8AC3E}">
        <p14:creationId xmlns:p14="http://schemas.microsoft.com/office/powerpoint/2010/main" val="3229196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13</a:t>
            </a:fld>
            <a:endParaRPr lang="en-US"/>
          </a:p>
        </p:txBody>
      </p:sp>
    </p:spTree>
    <p:extLst>
      <p:ext uri="{BB962C8B-B14F-4D97-AF65-F5344CB8AC3E}">
        <p14:creationId xmlns:p14="http://schemas.microsoft.com/office/powerpoint/2010/main" val="1892455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14</a:t>
            </a:fld>
            <a:endParaRPr lang="en-US"/>
          </a:p>
        </p:txBody>
      </p:sp>
    </p:spTree>
    <p:extLst>
      <p:ext uri="{BB962C8B-B14F-4D97-AF65-F5344CB8AC3E}">
        <p14:creationId xmlns:p14="http://schemas.microsoft.com/office/powerpoint/2010/main" val="3166117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15</a:t>
            </a:fld>
            <a:endParaRPr lang="en-US"/>
          </a:p>
        </p:txBody>
      </p:sp>
    </p:spTree>
    <p:extLst>
      <p:ext uri="{BB962C8B-B14F-4D97-AF65-F5344CB8AC3E}">
        <p14:creationId xmlns:p14="http://schemas.microsoft.com/office/powerpoint/2010/main" val="262900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2779CF-566D-4FBF-BADA-265916DFB8C8}" type="slidenum">
              <a:rPr lang="en-US" smtClean="0"/>
              <a:t>16</a:t>
            </a:fld>
            <a:endParaRPr lang="en-US"/>
          </a:p>
        </p:txBody>
      </p:sp>
    </p:spTree>
    <p:extLst>
      <p:ext uri="{BB962C8B-B14F-4D97-AF65-F5344CB8AC3E}">
        <p14:creationId xmlns:p14="http://schemas.microsoft.com/office/powerpoint/2010/main" val="4154672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2779CF-566D-4FBF-BADA-265916DFB8C8}" type="slidenum">
              <a:rPr lang="en-US" smtClean="0"/>
              <a:t>17</a:t>
            </a:fld>
            <a:endParaRPr lang="en-US"/>
          </a:p>
        </p:txBody>
      </p:sp>
    </p:spTree>
    <p:extLst>
      <p:ext uri="{BB962C8B-B14F-4D97-AF65-F5344CB8AC3E}">
        <p14:creationId xmlns:p14="http://schemas.microsoft.com/office/powerpoint/2010/main" val="4154672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4</a:t>
            </a:fld>
            <a:endParaRPr lang="en-US"/>
          </a:p>
        </p:txBody>
      </p:sp>
    </p:spTree>
    <p:extLst>
      <p:ext uri="{BB962C8B-B14F-4D97-AF65-F5344CB8AC3E}">
        <p14:creationId xmlns:p14="http://schemas.microsoft.com/office/powerpoint/2010/main" val="84905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6</a:t>
            </a:fld>
            <a:endParaRPr lang="en-US"/>
          </a:p>
        </p:txBody>
      </p:sp>
    </p:spTree>
    <p:extLst>
      <p:ext uri="{BB962C8B-B14F-4D97-AF65-F5344CB8AC3E}">
        <p14:creationId xmlns:p14="http://schemas.microsoft.com/office/powerpoint/2010/main" val="343582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loop of python doesn't have a do-while structure unlike other PL's. also point out how irrelevant do-while is. (</a:t>
            </a:r>
            <a:r>
              <a:rPr lang="en-US" dirty="0" err="1"/>
              <a:t>wiley</a:t>
            </a:r>
            <a:r>
              <a:rPr lang="en-US" dirty="0"/>
              <a:t> coyote example)</a:t>
            </a:r>
          </a:p>
        </p:txBody>
      </p:sp>
      <p:sp>
        <p:nvSpPr>
          <p:cNvPr id="4" name="Slide Number Placeholder 3"/>
          <p:cNvSpPr>
            <a:spLocks noGrp="1"/>
          </p:cNvSpPr>
          <p:nvPr>
            <p:ph type="sldNum" sz="quarter" idx="5"/>
          </p:nvPr>
        </p:nvSpPr>
        <p:spPr/>
        <p:txBody>
          <a:bodyPr/>
          <a:lstStyle/>
          <a:p>
            <a:fld id="{49F5552A-B99E-4EF5-85DD-488994750F28}" type="slidenum">
              <a:rPr lang="en-US" smtClean="0"/>
              <a:t>7</a:t>
            </a:fld>
            <a:endParaRPr lang="en-US"/>
          </a:p>
        </p:txBody>
      </p:sp>
    </p:spTree>
    <p:extLst>
      <p:ext uri="{BB962C8B-B14F-4D97-AF65-F5344CB8AC3E}">
        <p14:creationId xmlns:p14="http://schemas.microsoft.com/office/powerpoint/2010/main" val="1053111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we're coding in python proper code block indentation needs to be followed.</a:t>
            </a:r>
          </a:p>
        </p:txBody>
      </p:sp>
      <p:sp>
        <p:nvSpPr>
          <p:cNvPr id="4" name="Slide Number Placeholder 3"/>
          <p:cNvSpPr>
            <a:spLocks noGrp="1"/>
          </p:cNvSpPr>
          <p:nvPr>
            <p:ph type="sldNum" sz="quarter" idx="5"/>
          </p:nvPr>
        </p:nvSpPr>
        <p:spPr/>
        <p:txBody>
          <a:bodyPr/>
          <a:lstStyle/>
          <a:p>
            <a:fld id="{49F5552A-B99E-4EF5-85DD-488994750F28}" type="slidenum">
              <a:rPr lang="en-US" smtClean="0"/>
              <a:t>8</a:t>
            </a:fld>
            <a:endParaRPr lang="en-US"/>
          </a:p>
        </p:txBody>
      </p:sp>
    </p:spTree>
    <p:extLst>
      <p:ext uri="{BB962C8B-B14F-4D97-AF65-F5344CB8AC3E}">
        <p14:creationId xmlns:p14="http://schemas.microsoft.com/office/powerpoint/2010/main" val="49545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 (short cut of n = n – 1. also point out that n -- is not possible in python syntax.</a:t>
            </a:r>
          </a:p>
          <a:p>
            <a:endParaRPr lang="en-US" dirty="0"/>
          </a:p>
          <a:p>
            <a:r>
              <a:rPr lang="en-US" dirty="0"/>
              <a:t>Explain that this can be done with addition, multiplication and division as well.</a:t>
            </a:r>
          </a:p>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9</a:t>
            </a:fld>
            <a:endParaRPr lang="en-US"/>
          </a:p>
        </p:txBody>
      </p:sp>
    </p:spTree>
    <p:extLst>
      <p:ext uri="{BB962C8B-B14F-4D97-AF65-F5344CB8AC3E}">
        <p14:creationId xmlns:p14="http://schemas.microsoft.com/office/powerpoint/2010/main" val="397277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Pythonic for loops are </a:t>
            </a:r>
            <a:r>
              <a:rPr lang="en-US" i="1" dirty="0"/>
              <a:t>entirely </a:t>
            </a:r>
            <a:r>
              <a:rPr lang="en-US" i="0" dirty="0"/>
              <a:t>different from the conventional C based 3-parametered for loop.</a:t>
            </a:r>
          </a:p>
          <a:p>
            <a:r>
              <a:rPr lang="en-US" i="0" dirty="0"/>
              <a:t>The pythonic for acts like the foreach loop of java.</a:t>
            </a:r>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10</a:t>
            </a:fld>
            <a:endParaRPr lang="en-US"/>
          </a:p>
        </p:txBody>
      </p:sp>
    </p:spTree>
    <p:extLst>
      <p:ext uri="{BB962C8B-B14F-4D97-AF65-F5344CB8AC3E}">
        <p14:creationId xmlns:p14="http://schemas.microsoft.com/office/powerpoint/2010/main" val="3665800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11</a:t>
            </a:fld>
            <a:endParaRPr lang="en-US"/>
          </a:p>
        </p:txBody>
      </p:sp>
    </p:spTree>
    <p:extLst>
      <p:ext uri="{BB962C8B-B14F-4D97-AF65-F5344CB8AC3E}">
        <p14:creationId xmlns:p14="http://schemas.microsoft.com/office/powerpoint/2010/main" val="2371730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12</a:t>
            </a:fld>
            <a:endParaRPr lang="en-US"/>
          </a:p>
        </p:txBody>
      </p:sp>
    </p:spTree>
    <p:extLst>
      <p:ext uri="{BB962C8B-B14F-4D97-AF65-F5344CB8AC3E}">
        <p14:creationId xmlns:p14="http://schemas.microsoft.com/office/powerpoint/2010/main" val="329810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1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0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039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66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419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03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410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320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278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1/18/2021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60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25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39243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F1B69-0F5C-4B8C-8D67-59FCC0B7D2F9}"/>
              </a:ext>
            </a:extLst>
          </p:cNvPr>
          <p:cNvSpPr>
            <a:spLocks noGrp="1"/>
          </p:cNvSpPr>
          <p:nvPr>
            <p:ph type="title"/>
          </p:nvPr>
        </p:nvSpPr>
        <p:spPr/>
        <p:txBody>
          <a:bodyPr/>
          <a:lstStyle/>
          <a:p>
            <a:r>
              <a:rPr lang="en-US" dirty="0"/>
              <a:t>Loops</a:t>
            </a:r>
          </a:p>
        </p:txBody>
      </p:sp>
      <p:sp>
        <p:nvSpPr>
          <p:cNvPr id="5" name="Text Placeholder 4">
            <a:extLst>
              <a:ext uri="{FF2B5EF4-FFF2-40B4-BE49-F238E27FC236}">
                <a16:creationId xmlns:a16="http://schemas.microsoft.com/office/drawing/2014/main" id="{FBA1A42A-D225-4642-AAB8-D97585302073}"/>
              </a:ext>
            </a:extLst>
          </p:cNvPr>
          <p:cNvSpPr>
            <a:spLocks noGrp="1"/>
          </p:cNvSpPr>
          <p:nvPr>
            <p:ph type="body" idx="1"/>
          </p:nvPr>
        </p:nvSpPr>
        <p:spPr/>
        <p:txBody>
          <a:bodyPr>
            <a:normAutofit/>
          </a:bodyPr>
          <a:lstStyle/>
          <a:p>
            <a:r>
              <a:rPr lang="en-US" sz="2800" dirty="0"/>
              <a:t>IT 1232 – Competitive Programming</a:t>
            </a:r>
          </a:p>
        </p:txBody>
      </p:sp>
    </p:spTree>
    <p:extLst>
      <p:ext uri="{BB962C8B-B14F-4D97-AF65-F5344CB8AC3E}">
        <p14:creationId xmlns:p14="http://schemas.microsoft.com/office/powerpoint/2010/main" val="237775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Loops | for</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marL="0" indent="0">
              <a:buNone/>
            </a:pPr>
            <a:r>
              <a:rPr lang="en-US" sz="3200" dirty="0">
                <a:latin typeface="Lucida Console" panose="020B0609040504020204" pitchFamily="49" charset="0"/>
              </a:rPr>
              <a:t>for item in sequence:</a:t>
            </a:r>
          </a:p>
          <a:p>
            <a:pPr marL="0" indent="0">
              <a:buNone/>
            </a:pPr>
            <a:r>
              <a:rPr lang="en-US" sz="3200" dirty="0">
                <a:latin typeface="Lucida Console" panose="020B0609040504020204" pitchFamily="49" charset="0"/>
              </a:rPr>
              <a:t>    #do something here</a:t>
            </a:r>
            <a:endParaRPr lang="en-US" sz="3000" dirty="0">
              <a:latin typeface="Lucida Console" panose="020B0609040504020204" pitchFamily="49" charset="0"/>
            </a:endParaRPr>
          </a:p>
          <a:p>
            <a:pPr marL="0" indent="0">
              <a:buNone/>
            </a:pPr>
            <a:endParaRPr lang="en-US" sz="3200" dirty="0">
              <a:latin typeface="Lucida Console" panose="020B0609040504020204" pitchFamily="49" charset="0"/>
            </a:endParaRPr>
          </a:p>
        </p:txBody>
      </p:sp>
    </p:spTree>
    <p:extLst>
      <p:ext uri="{BB962C8B-B14F-4D97-AF65-F5344CB8AC3E}">
        <p14:creationId xmlns:p14="http://schemas.microsoft.com/office/powerpoint/2010/main" val="1061945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Ranges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marL="0" indent="0">
              <a:buNone/>
            </a:pPr>
            <a:r>
              <a:rPr lang="en-US" sz="3200" dirty="0">
                <a:latin typeface="Calibri (body)"/>
              </a:rPr>
              <a:t>The </a:t>
            </a:r>
            <a:r>
              <a:rPr lang="en-US" sz="3200" dirty="0">
                <a:latin typeface="Lucida Console" panose="020B0609040504020204" pitchFamily="49" charset="0"/>
              </a:rPr>
              <a:t>range(</a:t>
            </a:r>
            <a:r>
              <a:rPr lang="en-US" sz="3200" i="1" dirty="0">
                <a:latin typeface="Lucida Console" panose="020B0609040504020204" pitchFamily="49" charset="0"/>
              </a:rPr>
              <a:t>n</a:t>
            </a:r>
            <a:r>
              <a:rPr lang="en-US" sz="3200" dirty="0">
                <a:latin typeface="Lucida Console" panose="020B0609040504020204" pitchFamily="49" charset="0"/>
              </a:rPr>
              <a:t>) </a:t>
            </a:r>
            <a:r>
              <a:rPr lang="en-US" sz="3200" dirty="0">
                <a:latin typeface="Calibri (body)"/>
              </a:rPr>
              <a:t>function allows the iteration over a sequence of integers. The given end parameter is not part of the generated sequence but generates integers until </a:t>
            </a:r>
            <a:r>
              <a:rPr lang="en-US" sz="3200" i="1" dirty="0">
                <a:latin typeface="Calibri (body)"/>
              </a:rPr>
              <a:t>n-1</a:t>
            </a:r>
            <a:r>
              <a:rPr lang="en-US" sz="3200" dirty="0">
                <a:latin typeface="Calibri (body)"/>
              </a:rPr>
              <a:t>.</a:t>
            </a:r>
          </a:p>
        </p:txBody>
      </p:sp>
    </p:spTree>
    <p:extLst>
      <p:ext uri="{BB962C8B-B14F-4D97-AF65-F5344CB8AC3E}">
        <p14:creationId xmlns:p14="http://schemas.microsoft.com/office/powerpoint/2010/main" val="194716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Ranges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marL="0" indent="0">
              <a:buNone/>
            </a:pPr>
            <a:r>
              <a:rPr lang="en-US" sz="3200" dirty="0">
                <a:latin typeface="Calibri (body)"/>
              </a:rPr>
              <a:t>There are three formats to the range function.</a:t>
            </a:r>
          </a:p>
          <a:p>
            <a:pPr marL="0" indent="0">
              <a:buNone/>
            </a:pPr>
            <a:r>
              <a:rPr lang="en-US" sz="3200" dirty="0">
                <a:latin typeface="Lucida Console" panose="020B0609040504020204" pitchFamily="49" charset="0"/>
              </a:rPr>
              <a:t>range(stop)</a:t>
            </a:r>
          </a:p>
          <a:p>
            <a:pPr marL="0" indent="0">
              <a:buNone/>
            </a:pPr>
            <a:r>
              <a:rPr lang="en-US" sz="3200" dirty="0">
                <a:latin typeface="Lucida Console" panose="020B0609040504020204" pitchFamily="49" charset="0"/>
              </a:rPr>
              <a:t>range(start, stop)</a:t>
            </a:r>
          </a:p>
          <a:p>
            <a:pPr marL="0" indent="0">
              <a:buNone/>
            </a:pPr>
            <a:r>
              <a:rPr lang="en-US" sz="3200" dirty="0">
                <a:latin typeface="Lucida Console" panose="020B0609040504020204" pitchFamily="49" charset="0"/>
              </a:rPr>
              <a:t>range(start, stop, step)</a:t>
            </a:r>
          </a:p>
        </p:txBody>
      </p:sp>
    </p:spTree>
    <p:extLst>
      <p:ext uri="{BB962C8B-B14F-4D97-AF65-F5344CB8AC3E}">
        <p14:creationId xmlns:p14="http://schemas.microsoft.com/office/powerpoint/2010/main" val="1285810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Ranges | one parameter usage</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marL="0" indent="0">
              <a:buNone/>
            </a:pPr>
            <a:r>
              <a:rPr lang="en-US" sz="3200" dirty="0">
                <a:latin typeface="Lucida Console" panose="020B0609040504020204" pitchFamily="49" charset="0"/>
              </a:rPr>
              <a:t>for x in range(10):</a:t>
            </a:r>
          </a:p>
          <a:p>
            <a:pPr marL="0" indent="0">
              <a:buNone/>
            </a:pPr>
            <a:r>
              <a:rPr lang="en-US" sz="3200" dirty="0">
                <a:latin typeface="Lucida Console" panose="020B0609040504020204" pitchFamily="49" charset="0"/>
              </a:rPr>
              <a:t>    print(x)</a:t>
            </a:r>
          </a:p>
          <a:p>
            <a:pPr marL="0" indent="0">
              <a:buNone/>
            </a:pPr>
            <a:r>
              <a:rPr lang="en-US" sz="3200" dirty="0">
                <a:latin typeface="Lucida Console" panose="020B0609040504020204" pitchFamily="49" charset="0"/>
              </a:rPr>
              <a:t># prints seamlessly from 0 to 9</a:t>
            </a:r>
          </a:p>
        </p:txBody>
      </p:sp>
    </p:spTree>
    <p:extLst>
      <p:ext uri="{BB962C8B-B14F-4D97-AF65-F5344CB8AC3E}">
        <p14:creationId xmlns:p14="http://schemas.microsoft.com/office/powerpoint/2010/main" val="124063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Ranges | two parameter usage</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marL="0" indent="0">
              <a:buNone/>
            </a:pPr>
            <a:r>
              <a:rPr lang="en-US" sz="3200" dirty="0">
                <a:latin typeface="Lucida Console" panose="020B0609040504020204" pitchFamily="49" charset="0"/>
              </a:rPr>
              <a:t>for x in range(3, 10):</a:t>
            </a:r>
          </a:p>
          <a:p>
            <a:pPr marL="0" indent="0">
              <a:buNone/>
            </a:pPr>
            <a:r>
              <a:rPr lang="en-US" sz="3200" dirty="0">
                <a:latin typeface="Lucida Console" panose="020B0609040504020204" pitchFamily="49" charset="0"/>
              </a:rPr>
              <a:t>    print(x)</a:t>
            </a:r>
          </a:p>
          <a:p>
            <a:pPr marL="0" indent="0">
              <a:buNone/>
            </a:pPr>
            <a:r>
              <a:rPr lang="en-US" sz="3200" dirty="0">
                <a:latin typeface="Lucida Console" panose="020B0609040504020204" pitchFamily="49" charset="0"/>
              </a:rPr>
              <a:t># starts printing at 3 and ends at 9.</a:t>
            </a:r>
          </a:p>
        </p:txBody>
      </p:sp>
    </p:spTree>
    <p:extLst>
      <p:ext uri="{BB962C8B-B14F-4D97-AF65-F5344CB8AC3E}">
        <p14:creationId xmlns:p14="http://schemas.microsoft.com/office/powerpoint/2010/main" val="408085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Ranges | three parameter usage</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marL="0" indent="0">
              <a:buNone/>
            </a:pPr>
            <a:r>
              <a:rPr lang="en-US" sz="3200" dirty="0">
                <a:latin typeface="Lucida Console" panose="020B0609040504020204" pitchFamily="49" charset="0"/>
              </a:rPr>
              <a:t>for x in range(3, 10, 2):</a:t>
            </a:r>
          </a:p>
          <a:p>
            <a:pPr marL="0" indent="0">
              <a:buNone/>
            </a:pPr>
            <a:r>
              <a:rPr lang="en-US" sz="3200" dirty="0">
                <a:latin typeface="Lucida Console" panose="020B0609040504020204" pitchFamily="49" charset="0"/>
              </a:rPr>
              <a:t>    print(x)</a:t>
            </a:r>
          </a:p>
          <a:p>
            <a:pPr marL="0" indent="0">
              <a:buNone/>
            </a:pPr>
            <a:r>
              <a:rPr lang="en-US" sz="3200" dirty="0">
                <a:latin typeface="Lucida Console" panose="020B0609040504020204" pitchFamily="49" charset="0"/>
              </a:rPr>
              <a:t># starts printing at 3 and ends at 9</a:t>
            </a:r>
          </a:p>
          <a:p>
            <a:pPr marL="0" indent="0">
              <a:buNone/>
            </a:pPr>
            <a:r>
              <a:rPr lang="en-US" sz="3200" dirty="0">
                <a:latin typeface="Lucida Console" panose="020B0609040504020204" pitchFamily="49" charset="0"/>
              </a:rPr>
              <a:t># with an increment of 2 per iteration.</a:t>
            </a:r>
          </a:p>
        </p:txBody>
      </p:sp>
    </p:spTree>
    <p:extLst>
      <p:ext uri="{BB962C8B-B14F-4D97-AF65-F5344CB8AC3E}">
        <p14:creationId xmlns:p14="http://schemas.microsoft.com/office/powerpoint/2010/main" val="3125792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5153-AB90-4239-BCD4-A6D698FF8073}"/>
              </a:ext>
            </a:extLst>
          </p:cNvPr>
          <p:cNvSpPr>
            <a:spLocks noGrp="1"/>
          </p:cNvSpPr>
          <p:nvPr>
            <p:ph type="title"/>
          </p:nvPr>
        </p:nvSpPr>
        <p:spPr/>
        <p:txBody>
          <a:bodyPr/>
          <a:lstStyle/>
          <a:p>
            <a:r>
              <a:rPr lang="en-US" dirty="0"/>
              <a:t>Loops | Activity</a:t>
            </a:r>
          </a:p>
        </p:txBody>
      </p:sp>
      <p:sp>
        <p:nvSpPr>
          <p:cNvPr id="3" name="Content Placeholder 2">
            <a:extLst>
              <a:ext uri="{FF2B5EF4-FFF2-40B4-BE49-F238E27FC236}">
                <a16:creationId xmlns:a16="http://schemas.microsoft.com/office/drawing/2014/main" id="{C2621967-B321-4A61-B55A-2843375C30C6}"/>
              </a:ext>
            </a:extLst>
          </p:cNvPr>
          <p:cNvSpPr>
            <a:spLocks noGrp="1"/>
          </p:cNvSpPr>
          <p:nvPr>
            <p:ph idx="1"/>
          </p:nvPr>
        </p:nvSpPr>
        <p:spPr>
          <a:xfrm>
            <a:off x="1097280" y="1845733"/>
            <a:ext cx="10058400" cy="4599671"/>
          </a:xfrm>
        </p:spPr>
        <p:txBody>
          <a:bodyPr>
            <a:normAutofit/>
          </a:bodyPr>
          <a:lstStyle/>
          <a:p>
            <a:pPr>
              <a:buFont typeface="Arial" panose="020B0604020202020204" pitchFamily="34" charset="0"/>
              <a:buChar char="•"/>
            </a:pPr>
            <a:r>
              <a:rPr lang="en-US" sz="4000" dirty="0"/>
              <a:t>Using either for loop or while loop create a script which accepts a year input and loops through that year until the current year. This script should also count how many leap and common years there are between the input year and the current year. See next slide for the sample inputs and outputs.</a:t>
            </a:r>
          </a:p>
          <a:p>
            <a:pPr marL="0" indent="0">
              <a:buNone/>
            </a:pPr>
            <a:endParaRPr lang="en-US" sz="4400" dirty="0"/>
          </a:p>
        </p:txBody>
      </p:sp>
    </p:spTree>
    <p:extLst>
      <p:ext uri="{BB962C8B-B14F-4D97-AF65-F5344CB8AC3E}">
        <p14:creationId xmlns:p14="http://schemas.microsoft.com/office/powerpoint/2010/main" val="52247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5153-AB90-4239-BCD4-A6D698FF8073}"/>
              </a:ext>
            </a:extLst>
          </p:cNvPr>
          <p:cNvSpPr>
            <a:spLocks noGrp="1"/>
          </p:cNvSpPr>
          <p:nvPr>
            <p:ph type="title"/>
          </p:nvPr>
        </p:nvSpPr>
        <p:spPr/>
        <p:txBody>
          <a:bodyPr/>
          <a:lstStyle/>
          <a:p>
            <a:r>
              <a:rPr lang="en-US" dirty="0"/>
              <a:t>Loops | Activity</a:t>
            </a:r>
          </a:p>
        </p:txBody>
      </p:sp>
      <p:sp>
        <p:nvSpPr>
          <p:cNvPr id="3" name="Content Placeholder 2">
            <a:extLst>
              <a:ext uri="{FF2B5EF4-FFF2-40B4-BE49-F238E27FC236}">
                <a16:creationId xmlns:a16="http://schemas.microsoft.com/office/drawing/2014/main" id="{C2621967-B321-4A61-B55A-2843375C30C6}"/>
              </a:ext>
            </a:extLst>
          </p:cNvPr>
          <p:cNvSpPr>
            <a:spLocks noGrp="1"/>
          </p:cNvSpPr>
          <p:nvPr>
            <p:ph idx="1"/>
          </p:nvPr>
        </p:nvSpPr>
        <p:spPr>
          <a:xfrm>
            <a:off x="457200" y="1845733"/>
            <a:ext cx="11734800" cy="4599671"/>
          </a:xfrm>
        </p:spPr>
        <p:txBody>
          <a:bodyPr>
            <a:normAutofit/>
          </a:bodyPr>
          <a:lstStyle/>
          <a:p>
            <a:pPr marL="0" indent="0">
              <a:buNone/>
            </a:pPr>
            <a:r>
              <a:rPr lang="en-US" sz="4000" dirty="0"/>
              <a:t>Sample input:</a:t>
            </a:r>
          </a:p>
          <a:p>
            <a:pPr marL="0" indent="0">
              <a:buNone/>
            </a:pPr>
            <a:r>
              <a:rPr lang="en-US" sz="4000" dirty="0">
                <a:latin typeface="Lucida Console" panose="020B0609040504020204" pitchFamily="49" charset="0"/>
              </a:rPr>
              <a:t>2000</a:t>
            </a:r>
          </a:p>
          <a:p>
            <a:pPr marL="0" indent="0">
              <a:buNone/>
            </a:pPr>
            <a:r>
              <a:rPr lang="en-US" sz="4000" dirty="0">
                <a:latin typeface="Lucida Console" panose="020B0609040504020204" pitchFamily="49" charset="0"/>
              </a:rPr>
              <a:t>1990</a:t>
            </a:r>
          </a:p>
          <a:p>
            <a:pPr marL="0" indent="0">
              <a:buNone/>
            </a:pPr>
            <a:r>
              <a:rPr lang="en-US" sz="4000" dirty="0"/>
              <a:t>Sample output:</a:t>
            </a:r>
          </a:p>
          <a:p>
            <a:pPr marL="0" indent="0">
              <a:buNone/>
            </a:pPr>
            <a:r>
              <a:rPr lang="en-US" sz="2800" dirty="0">
                <a:latin typeface="Lucida Console" panose="020B0609040504020204" pitchFamily="49" charset="0"/>
              </a:rPr>
              <a:t>6 leap years and 15 common years from 2000 to 2021.</a:t>
            </a:r>
          </a:p>
          <a:p>
            <a:pPr marL="0" indent="0">
              <a:buNone/>
            </a:pPr>
            <a:r>
              <a:rPr lang="en-US" sz="2800" dirty="0">
                <a:latin typeface="Lucida Console" panose="020B0609040504020204" pitchFamily="49" charset="0"/>
              </a:rPr>
              <a:t>8 leap years and 23 common years from 1990 to 2021.</a:t>
            </a:r>
          </a:p>
          <a:p>
            <a:pPr marL="0" indent="0">
              <a:buNone/>
            </a:pPr>
            <a:endParaRPr lang="en-US" sz="4400" dirty="0"/>
          </a:p>
        </p:txBody>
      </p:sp>
    </p:spTree>
    <p:extLst>
      <p:ext uri="{BB962C8B-B14F-4D97-AF65-F5344CB8AC3E}">
        <p14:creationId xmlns:p14="http://schemas.microsoft.com/office/powerpoint/2010/main" val="283816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a:buFont typeface="Arial" panose="020B0604020202020204" pitchFamily="34" charset="0"/>
              <a:buChar char="•"/>
            </a:pPr>
            <a:r>
              <a:rPr lang="en-US" sz="3200" dirty="0"/>
              <a:t>Nature of Loops</a:t>
            </a:r>
          </a:p>
          <a:p>
            <a:pPr>
              <a:buFont typeface="Arial" panose="020B0604020202020204" pitchFamily="34" charset="0"/>
              <a:buChar char="•"/>
            </a:pPr>
            <a:r>
              <a:rPr lang="en-US" sz="3200" dirty="0"/>
              <a:t>Loops</a:t>
            </a:r>
          </a:p>
          <a:p>
            <a:pPr lvl="1">
              <a:buFont typeface="Arial" panose="020B0604020202020204" pitchFamily="34" charset="0"/>
              <a:buChar char="•"/>
            </a:pPr>
            <a:r>
              <a:rPr lang="en-US" sz="3000" dirty="0"/>
              <a:t>While Loop</a:t>
            </a:r>
          </a:p>
          <a:p>
            <a:pPr lvl="1">
              <a:buFont typeface="Arial" panose="020B0604020202020204" pitchFamily="34" charset="0"/>
              <a:buChar char="•"/>
            </a:pPr>
            <a:r>
              <a:rPr lang="en-US" sz="3000" dirty="0"/>
              <a:t>For Loop</a:t>
            </a:r>
          </a:p>
          <a:p>
            <a:pPr lvl="2">
              <a:buFont typeface="Arial" panose="020B0604020202020204" pitchFamily="34" charset="0"/>
              <a:buChar char="•"/>
            </a:pPr>
            <a:r>
              <a:rPr lang="en-US" sz="2600" dirty="0"/>
              <a:t>Ranges</a:t>
            </a:r>
          </a:p>
        </p:txBody>
      </p:sp>
    </p:spTree>
    <p:extLst>
      <p:ext uri="{BB962C8B-B14F-4D97-AF65-F5344CB8AC3E}">
        <p14:creationId xmlns:p14="http://schemas.microsoft.com/office/powerpoint/2010/main" val="129068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F1B69-0F5C-4B8C-8D67-59FCC0B7D2F9}"/>
              </a:ext>
            </a:extLst>
          </p:cNvPr>
          <p:cNvSpPr>
            <a:spLocks noGrp="1"/>
          </p:cNvSpPr>
          <p:nvPr>
            <p:ph type="title"/>
          </p:nvPr>
        </p:nvSpPr>
        <p:spPr/>
        <p:txBody>
          <a:bodyPr/>
          <a:lstStyle/>
          <a:p>
            <a:pPr algn="ctr"/>
            <a:r>
              <a:rPr lang="en-US" dirty="0"/>
              <a:t>Nature of Loops</a:t>
            </a:r>
          </a:p>
        </p:txBody>
      </p:sp>
      <p:sp>
        <p:nvSpPr>
          <p:cNvPr id="5" name="Text Placeholder 4">
            <a:extLst>
              <a:ext uri="{FF2B5EF4-FFF2-40B4-BE49-F238E27FC236}">
                <a16:creationId xmlns:a16="http://schemas.microsoft.com/office/drawing/2014/main" id="{FBA1A42A-D225-4642-AAB8-D97585302073}"/>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108406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Nature of Loops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a:buFont typeface="Arial" panose="020B0604020202020204" pitchFamily="34" charset="0"/>
              <a:buChar char="•"/>
            </a:pPr>
            <a:r>
              <a:rPr lang="en-US" sz="3200" dirty="0">
                <a:latin typeface="Calibri (body)"/>
              </a:rPr>
              <a:t>In computer programming, iteration is the ability to run a block or a series of statements repeatedly based on a condition. </a:t>
            </a:r>
          </a:p>
          <a:p>
            <a:pPr>
              <a:buFont typeface="Arial" panose="020B0604020202020204" pitchFamily="34" charset="0"/>
              <a:buChar char="•"/>
            </a:pPr>
            <a:r>
              <a:rPr lang="en-US" sz="3200" dirty="0">
                <a:latin typeface="Calibri (body)"/>
              </a:rPr>
              <a:t>Iterations are somehow like conditions in a sense that statements within an iteration's code block are repeated so long a stated condition was not met.</a:t>
            </a:r>
          </a:p>
        </p:txBody>
      </p:sp>
    </p:spTree>
    <p:extLst>
      <p:ext uri="{BB962C8B-B14F-4D97-AF65-F5344CB8AC3E}">
        <p14:creationId xmlns:p14="http://schemas.microsoft.com/office/powerpoint/2010/main" val="333920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F1B69-0F5C-4B8C-8D67-59FCC0B7D2F9}"/>
              </a:ext>
            </a:extLst>
          </p:cNvPr>
          <p:cNvSpPr>
            <a:spLocks noGrp="1"/>
          </p:cNvSpPr>
          <p:nvPr>
            <p:ph type="title"/>
          </p:nvPr>
        </p:nvSpPr>
        <p:spPr/>
        <p:txBody>
          <a:bodyPr/>
          <a:lstStyle/>
          <a:p>
            <a:pPr algn="ctr"/>
            <a:r>
              <a:rPr lang="en-US" dirty="0"/>
              <a:t>Loops</a:t>
            </a:r>
          </a:p>
        </p:txBody>
      </p:sp>
      <p:sp>
        <p:nvSpPr>
          <p:cNvPr id="5" name="Text Placeholder 4">
            <a:extLst>
              <a:ext uri="{FF2B5EF4-FFF2-40B4-BE49-F238E27FC236}">
                <a16:creationId xmlns:a16="http://schemas.microsoft.com/office/drawing/2014/main" id="{FBA1A42A-D225-4642-AAB8-D97585302073}"/>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408458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a:buFont typeface="Arial" panose="020B0604020202020204" pitchFamily="34" charset="0"/>
              <a:buChar char="•"/>
            </a:pPr>
            <a:r>
              <a:rPr lang="en-US" sz="3200" dirty="0">
                <a:latin typeface="Calibri (body)"/>
              </a:rPr>
              <a:t> There are two types of iterative statements in most programming languages. </a:t>
            </a:r>
          </a:p>
          <a:p>
            <a:pPr>
              <a:buFont typeface="Arial" panose="020B0604020202020204" pitchFamily="34" charset="0"/>
              <a:buChar char="•"/>
            </a:pPr>
            <a:r>
              <a:rPr lang="en-US" sz="3200" dirty="0">
                <a:latin typeface="Calibri (body)"/>
              </a:rPr>
              <a:t>Such statements include:</a:t>
            </a:r>
          </a:p>
          <a:p>
            <a:pPr marL="749808" lvl="1" indent="-457200"/>
            <a:r>
              <a:rPr lang="en-US" sz="3000" dirty="0">
                <a:latin typeface="Calibri (body)"/>
              </a:rPr>
              <a:t>The while loop statement</a:t>
            </a:r>
          </a:p>
          <a:p>
            <a:pPr marL="749808" lvl="1" indent="-457200"/>
            <a:r>
              <a:rPr lang="en-US" sz="3000" dirty="0">
                <a:latin typeface="Calibri (body)"/>
              </a:rPr>
              <a:t>The for loop statement</a:t>
            </a:r>
          </a:p>
        </p:txBody>
      </p:sp>
    </p:spTree>
    <p:extLst>
      <p:ext uri="{BB962C8B-B14F-4D97-AF65-F5344CB8AC3E}">
        <p14:creationId xmlns:p14="http://schemas.microsoft.com/office/powerpoint/2010/main" val="68298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Loops | while</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a:buFont typeface="Arial" panose="020B0604020202020204" pitchFamily="34" charset="0"/>
              <a:buChar char="•"/>
            </a:pPr>
            <a:r>
              <a:rPr lang="en-US" sz="3200" dirty="0">
                <a:latin typeface="Calibri body"/>
              </a:rPr>
              <a:t>The While structure needs the following in order for it to be an efficient and working structure:</a:t>
            </a:r>
          </a:p>
          <a:p>
            <a:pPr lvl="1">
              <a:buFont typeface="Arial" panose="020B0604020202020204" pitchFamily="34" charset="0"/>
              <a:buChar char="•"/>
            </a:pPr>
            <a:r>
              <a:rPr lang="en-US" sz="3000" dirty="0">
                <a:latin typeface="Calibri body"/>
              </a:rPr>
              <a:t>An initialized variable used for a condition</a:t>
            </a:r>
          </a:p>
          <a:p>
            <a:pPr lvl="1">
              <a:buFont typeface="Arial" panose="020B0604020202020204" pitchFamily="34" charset="0"/>
              <a:buChar char="•"/>
            </a:pPr>
            <a:r>
              <a:rPr lang="en-US" sz="3000" dirty="0">
                <a:latin typeface="Calibri body"/>
              </a:rPr>
              <a:t>A valid condition</a:t>
            </a:r>
          </a:p>
          <a:p>
            <a:pPr lvl="1">
              <a:buFont typeface="Arial" panose="020B0604020202020204" pitchFamily="34" charset="0"/>
              <a:buChar char="•"/>
            </a:pPr>
            <a:r>
              <a:rPr lang="en-US" sz="3000" dirty="0">
                <a:latin typeface="Calibri body"/>
              </a:rPr>
              <a:t>An incrementor or </a:t>
            </a:r>
            <a:r>
              <a:rPr lang="en-US" sz="3000" dirty="0" err="1">
                <a:latin typeface="Calibri body"/>
              </a:rPr>
              <a:t>decrementor</a:t>
            </a:r>
            <a:r>
              <a:rPr lang="en-US" sz="3000" dirty="0">
                <a:latin typeface="Calibri body"/>
              </a:rPr>
              <a:t> or initialized variable mutator.</a:t>
            </a:r>
          </a:p>
        </p:txBody>
      </p:sp>
    </p:spTree>
    <p:extLst>
      <p:ext uri="{BB962C8B-B14F-4D97-AF65-F5344CB8AC3E}">
        <p14:creationId xmlns:p14="http://schemas.microsoft.com/office/powerpoint/2010/main" val="161226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Loops | while</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3200" dirty="0">
                <a:latin typeface="Calibri body"/>
              </a:rPr>
              <a:t>The following code follows the while loop structure.</a:t>
            </a:r>
          </a:p>
          <a:p>
            <a:pPr marL="0" indent="0">
              <a:buNone/>
            </a:pPr>
            <a:r>
              <a:rPr lang="en-US" sz="3200" dirty="0">
                <a:latin typeface="Lucida Console" panose="020B0609040504020204" pitchFamily="49" charset="0"/>
              </a:rPr>
              <a:t>n = 10</a:t>
            </a:r>
          </a:p>
          <a:p>
            <a:pPr marL="0" indent="0">
              <a:buNone/>
            </a:pPr>
            <a:r>
              <a:rPr lang="en-US" sz="3200" dirty="0">
                <a:latin typeface="Lucida Console" panose="020B0609040504020204" pitchFamily="49" charset="0"/>
              </a:rPr>
              <a:t>while n &gt; 0:</a:t>
            </a:r>
          </a:p>
          <a:p>
            <a:pPr marL="0" indent="0">
              <a:buNone/>
            </a:pPr>
            <a:r>
              <a:rPr lang="en-US" sz="3200" dirty="0">
                <a:latin typeface="Lucida Console" panose="020B0609040504020204" pitchFamily="49" charset="0"/>
              </a:rPr>
              <a:t>    print(n)</a:t>
            </a:r>
          </a:p>
          <a:p>
            <a:pPr marL="0" indent="0">
              <a:buNone/>
            </a:pPr>
            <a:r>
              <a:rPr lang="en-US" sz="3200" dirty="0">
                <a:latin typeface="Lucida Console" panose="020B0609040504020204" pitchFamily="49" charset="0"/>
              </a:rPr>
              <a:t>    n = n – 1</a:t>
            </a:r>
          </a:p>
          <a:p>
            <a:pPr marL="0" indent="0">
              <a:buNone/>
            </a:pPr>
            <a:r>
              <a:rPr lang="en-US" sz="3200" dirty="0">
                <a:latin typeface="Lucida Console" panose="020B0609040504020204" pitchFamily="49" charset="0"/>
              </a:rPr>
              <a:t>print('Blast off!')</a:t>
            </a:r>
          </a:p>
          <a:p>
            <a:pPr marL="0" indent="0">
              <a:buNone/>
            </a:pPr>
            <a:r>
              <a:rPr lang="en-US" sz="3200" dirty="0">
                <a:latin typeface="Lucida Console" panose="020B0609040504020204" pitchFamily="49" charset="0"/>
              </a:rPr>
              <a:t> </a:t>
            </a:r>
          </a:p>
        </p:txBody>
      </p:sp>
    </p:spTree>
    <p:extLst>
      <p:ext uri="{BB962C8B-B14F-4D97-AF65-F5344CB8AC3E}">
        <p14:creationId xmlns:p14="http://schemas.microsoft.com/office/powerpoint/2010/main" val="6637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Loops | while</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a:xfrm>
            <a:off x="1097280" y="1845734"/>
            <a:ext cx="10058400" cy="4023360"/>
          </a:xfrm>
        </p:spPr>
        <p:txBody>
          <a:bodyPr>
            <a:normAutofit fontScale="92500" lnSpcReduction="10000"/>
          </a:bodyPr>
          <a:lstStyle/>
          <a:p>
            <a:pPr>
              <a:buFont typeface="Arial" panose="020B0604020202020204" pitchFamily="34" charset="0"/>
              <a:buChar char="•"/>
            </a:pPr>
            <a:r>
              <a:rPr lang="en-US" sz="2800" dirty="0">
                <a:latin typeface="Calibri body"/>
              </a:rPr>
              <a:t> Since we're coding in python, the earlier code can be refactored to the following form: (The While-Else structure doesn't exist for other Languages)</a:t>
            </a:r>
          </a:p>
          <a:p>
            <a:pPr marL="0" indent="0">
              <a:buNone/>
            </a:pPr>
            <a:r>
              <a:rPr lang="en-US" sz="2800" dirty="0">
                <a:latin typeface="Lucida Console" panose="020B0609040504020204" pitchFamily="49" charset="0"/>
              </a:rPr>
              <a:t>n = 0</a:t>
            </a:r>
          </a:p>
          <a:p>
            <a:pPr marL="0" indent="0">
              <a:buNone/>
            </a:pPr>
            <a:r>
              <a:rPr lang="en-US" sz="2800" dirty="0">
                <a:latin typeface="Lucida Console" panose="020B0609040504020204" pitchFamily="49" charset="0"/>
              </a:rPr>
              <a:t>while n &gt; 0:</a:t>
            </a:r>
          </a:p>
          <a:p>
            <a:pPr marL="0" indent="0">
              <a:buNone/>
            </a:pPr>
            <a:r>
              <a:rPr lang="en-US" sz="2800" dirty="0">
                <a:latin typeface="Lucida Console" panose="020B0609040504020204" pitchFamily="49" charset="0"/>
              </a:rPr>
              <a:t>    print(n)</a:t>
            </a:r>
          </a:p>
          <a:p>
            <a:pPr marL="0" indent="0">
              <a:buNone/>
            </a:pPr>
            <a:r>
              <a:rPr lang="en-US" sz="2800" dirty="0">
                <a:latin typeface="Lucida Console" panose="020B0609040504020204" pitchFamily="49" charset="0"/>
              </a:rPr>
              <a:t>    n -= 1</a:t>
            </a:r>
          </a:p>
          <a:p>
            <a:pPr marL="0" indent="0">
              <a:buNone/>
            </a:pPr>
            <a:r>
              <a:rPr lang="en-US" sz="2800" dirty="0">
                <a:latin typeface="Lucida Console" panose="020B0609040504020204" pitchFamily="49" charset="0"/>
              </a:rPr>
              <a:t>else:</a:t>
            </a:r>
          </a:p>
          <a:p>
            <a:pPr marL="0" indent="0">
              <a:buNone/>
            </a:pPr>
            <a:r>
              <a:rPr lang="en-US" sz="2800" dirty="0">
                <a:latin typeface="Lucida Console" panose="020B0609040504020204" pitchFamily="49" charset="0"/>
              </a:rPr>
              <a:t>    print('Blast off!')</a:t>
            </a:r>
          </a:p>
        </p:txBody>
      </p:sp>
    </p:spTree>
    <p:extLst>
      <p:ext uri="{BB962C8B-B14F-4D97-AF65-F5344CB8AC3E}">
        <p14:creationId xmlns:p14="http://schemas.microsoft.com/office/powerpoint/2010/main" val="277788329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2063</TotalTime>
  <Words>613</Words>
  <Application>Microsoft Office PowerPoint</Application>
  <PresentationFormat>Widescreen</PresentationFormat>
  <Paragraphs>92</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(body)</vt:lpstr>
      <vt:lpstr>Calibri body</vt:lpstr>
      <vt:lpstr>Calibri Light</vt:lpstr>
      <vt:lpstr>Lucida Console</vt:lpstr>
      <vt:lpstr>Retrospect</vt:lpstr>
      <vt:lpstr>Loops</vt:lpstr>
      <vt:lpstr>Topics</vt:lpstr>
      <vt:lpstr>Nature of Loops</vt:lpstr>
      <vt:lpstr>Nature of Loops</vt:lpstr>
      <vt:lpstr>Loops</vt:lpstr>
      <vt:lpstr>Loops</vt:lpstr>
      <vt:lpstr>Loops | while</vt:lpstr>
      <vt:lpstr>Loops | while</vt:lpstr>
      <vt:lpstr>Loops | while</vt:lpstr>
      <vt:lpstr>Loops | for</vt:lpstr>
      <vt:lpstr>Ranges</vt:lpstr>
      <vt:lpstr>Ranges</vt:lpstr>
      <vt:lpstr>Ranges | one parameter usage</vt:lpstr>
      <vt:lpstr>Ranges | two parameter usage</vt:lpstr>
      <vt:lpstr>Ranges | three parameter usage</vt:lpstr>
      <vt:lpstr>Loops | Activity</vt:lpstr>
      <vt:lpstr>Loops |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on python Programming</dc:title>
  <dc:creator>Adrian Ablazo</dc:creator>
  <cp:lastModifiedBy>Adrian Ablazo</cp:lastModifiedBy>
  <cp:revision>167</cp:revision>
  <dcterms:created xsi:type="dcterms:W3CDTF">2019-07-14T13:54:06Z</dcterms:created>
  <dcterms:modified xsi:type="dcterms:W3CDTF">2021-01-18T07:50:02Z</dcterms:modified>
</cp:coreProperties>
</file>