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1"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23" d="100"/>
          <a:sy n="123" d="100"/>
        </p:scale>
        <p:origin x="1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6A5C48-EAA4-4EA4-A6F1-A82B8D755940}"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1596E-0755-4D7A-B9EB-F4A4D6418B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5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A5C48-EAA4-4EA4-A6F1-A82B8D755940}"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124101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A5C48-EAA4-4EA4-A6F1-A82B8D755940}"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1610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A5C48-EAA4-4EA4-A6F1-A82B8D755940}"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195272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6A5C48-EAA4-4EA4-A6F1-A82B8D755940}"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1596E-0755-4D7A-B9EB-F4A4D6418B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14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6A5C48-EAA4-4EA4-A6F1-A82B8D755940}"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352985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6A5C48-EAA4-4EA4-A6F1-A82B8D755940}"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390664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6A5C48-EAA4-4EA4-A6F1-A82B8D755940}"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223111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6A5C48-EAA4-4EA4-A6F1-A82B8D755940}" type="datetimeFigureOut">
              <a:rPr lang="en-US" smtClean="0"/>
              <a:t>2/22/2022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252558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6A5C48-EAA4-4EA4-A6F1-A82B8D755940}" type="datetimeFigureOut">
              <a:rPr lang="en-US" smtClean="0"/>
              <a:t>2/22/2022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A1596E-0755-4D7A-B9EB-F4A4D6418B4E}" type="slidenum">
              <a:rPr lang="en-US" smtClean="0"/>
              <a:t>‹#›</a:t>
            </a:fld>
            <a:endParaRPr lang="en-US"/>
          </a:p>
        </p:txBody>
      </p:sp>
    </p:spTree>
    <p:extLst>
      <p:ext uri="{BB962C8B-B14F-4D97-AF65-F5344CB8AC3E}">
        <p14:creationId xmlns:p14="http://schemas.microsoft.com/office/powerpoint/2010/main" val="8493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6A5C48-EAA4-4EA4-A6F1-A82B8D755940}"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1596E-0755-4D7A-B9EB-F4A4D6418B4E}" type="slidenum">
              <a:rPr lang="en-US" smtClean="0"/>
              <a:t>‹#›</a:t>
            </a:fld>
            <a:endParaRPr lang="en-US"/>
          </a:p>
        </p:txBody>
      </p:sp>
    </p:spTree>
    <p:extLst>
      <p:ext uri="{BB962C8B-B14F-4D97-AF65-F5344CB8AC3E}">
        <p14:creationId xmlns:p14="http://schemas.microsoft.com/office/powerpoint/2010/main" val="50256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6A5C48-EAA4-4EA4-A6F1-A82B8D755940}" type="datetimeFigureOut">
              <a:rPr lang="en-US" smtClean="0"/>
              <a:t>2/22/2022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A1596E-0755-4D7A-B9EB-F4A4D6418B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970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9DA2-B9C1-4E40-BD74-E58EF0AD3C72}"/>
              </a:ext>
            </a:extLst>
          </p:cNvPr>
          <p:cNvSpPr>
            <a:spLocks noGrp="1"/>
          </p:cNvSpPr>
          <p:nvPr>
            <p:ph type="ctrTitle"/>
          </p:nvPr>
        </p:nvSpPr>
        <p:spPr/>
        <p:txBody>
          <a:bodyPr/>
          <a:lstStyle/>
          <a:p>
            <a:r>
              <a:rPr lang="en-US" dirty="0"/>
              <a:t>SA General Specifications and Rules</a:t>
            </a:r>
          </a:p>
        </p:txBody>
      </p:sp>
      <p:sp>
        <p:nvSpPr>
          <p:cNvPr id="3" name="Subtitle 2">
            <a:extLst>
              <a:ext uri="{FF2B5EF4-FFF2-40B4-BE49-F238E27FC236}">
                <a16:creationId xmlns:a16="http://schemas.microsoft.com/office/drawing/2014/main" id="{7EE72ED8-2E9A-4454-B80E-BF1E8A9B4B86}"/>
              </a:ext>
            </a:extLst>
          </p:cNvPr>
          <p:cNvSpPr>
            <a:spLocks noGrp="1"/>
          </p:cNvSpPr>
          <p:nvPr>
            <p:ph type="subTitle" idx="1"/>
          </p:nvPr>
        </p:nvSpPr>
        <p:spPr/>
        <p:txBody>
          <a:bodyPr/>
          <a:lstStyle/>
          <a:p>
            <a:r>
              <a:rPr lang="en-US" dirty="0"/>
              <a:t>IT 1232 – Competitive programming</a:t>
            </a:r>
          </a:p>
        </p:txBody>
      </p:sp>
    </p:spTree>
    <p:extLst>
      <p:ext uri="{BB962C8B-B14F-4D97-AF65-F5344CB8AC3E}">
        <p14:creationId xmlns:p14="http://schemas.microsoft.com/office/powerpoint/2010/main" val="211727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F08-1CC3-49AE-B011-3645F4AD5F9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DCA49E9-3F86-4922-835C-8368E6E47B0C}"/>
              </a:ext>
            </a:extLst>
          </p:cNvPr>
          <p:cNvSpPr>
            <a:spLocks noGrp="1"/>
          </p:cNvSpPr>
          <p:nvPr>
            <p:ph idx="1"/>
          </p:nvPr>
        </p:nvSpPr>
        <p:spPr/>
        <p:txBody>
          <a:bodyPr/>
          <a:lstStyle/>
          <a:p>
            <a:r>
              <a:rPr lang="en-US" dirty="0"/>
              <a:t>Rationale behind Summative Assessment</a:t>
            </a:r>
          </a:p>
          <a:p>
            <a:r>
              <a:rPr lang="en-US" dirty="0"/>
              <a:t>General Rules</a:t>
            </a:r>
          </a:p>
          <a:p>
            <a:r>
              <a:rPr lang="en-US"/>
              <a:t>Date </a:t>
            </a:r>
            <a:r>
              <a:rPr lang="en-US" dirty="0"/>
              <a:t>when SAs can be taken</a:t>
            </a:r>
          </a:p>
          <a:p>
            <a:r>
              <a:rPr lang="en-US" dirty="0"/>
              <a:t>Deadline of Submissions</a:t>
            </a:r>
          </a:p>
          <a:p>
            <a:r>
              <a:rPr lang="en-US" dirty="0"/>
              <a:t>Metric for Grading</a:t>
            </a:r>
          </a:p>
        </p:txBody>
      </p:sp>
    </p:spTree>
    <p:extLst>
      <p:ext uri="{BB962C8B-B14F-4D97-AF65-F5344CB8AC3E}">
        <p14:creationId xmlns:p14="http://schemas.microsoft.com/office/powerpoint/2010/main" val="300336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3E51-4369-4532-9912-E257EC3F4D0A}"/>
              </a:ext>
            </a:extLst>
          </p:cNvPr>
          <p:cNvSpPr>
            <a:spLocks noGrp="1"/>
          </p:cNvSpPr>
          <p:nvPr>
            <p:ph type="title"/>
          </p:nvPr>
        </p:nvSpPr>
        <p:spPr/>
        <p:txBody>
          <a:bodyPr/>
          <a:lstStyle/>
          <a:p>
            <a:r>
              <a:rPr lang="en-US" dirty="0"/>
              <a:t>Rationale behind Summative Assessments</a:t>
            </a:r>
          </a:p>
        </p:txBody>
      </p:sp>
      <p:sp>
        <p:nvSpPr>
          <p:cNvPr id="3" name="Content Placeholder 2">
            <a:extLst>
              <a:ext uri="{FF2B5EF4-FFF2-40B4-BE49-F238E27FC236}">
                <a16:creationId xmlns:a16="http://schemas.microsoft.com/office/drawing/2014/main" id="{1BC05D56-87C7-4650-9193-173CD3668C5E}"/>
              </a:ext>
            </a:extLst>
          </p:cNvPr>
          <p:cNvSpPr>
            <a:spLocks noGrp="1"/>
          </p:cNvSpPr>
          <p:nvPr>
            <p:ph idx="1"/>
          </p:nvPr>
        </p:nvSpPr>
        <p:spPr/>
        <p:txBody>
          <a:bodyPr>
            <a:normAutofit/>
          </a:bodyPr>
          <a:lstStyle/>
          <a:p>
            <a:r>
              <a:rPr lang="en-US" sz="3200" dirty="0"/>
              <a:t>Summative Assessments – Projects are given to verify and to gauge how much has a student learned on a given course (subject). SA’s fundamentally covers all lessons since the beginning of the semester.</a:t>
            </a:r>
          </a:p>
        </p:txBody>
      </p:sp>
    </p:spTree>
    <p:extLst>
      <p:ext uri="{BB962C8B-B14F-4D97-AF65-F5344CB8AC3E}">
        <p14:creationId xmlns:p14="http://schemas.microsoft.com/office/powerpoint/2010/main" val="112177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3E51-4369-4532-9912-E257EC3F4D0A}"/>
              </a:ext>
            </a:extLst>
          </p:cNvPr>
          <p:cNvSpPr>
            <a:spLocks noGrp="1"/>
          </p:cNvSpPr>
          <p:nvPr>
            <p:ph type="title"/>
          </p:nvPr>
        </p:nvSpPr>
        <p:spPr/>
        <p:txBody>
          <a:bodyPr/>
          <a:lstStyle/>
          <a:p>
            <a:r>
              <a:rPr lang="en-US" dirty="0"/>
              <a:t>General Rules</a:t>
            </a:r>
          </a:p>
        </p:txBody>
      </p:sp>
      <p:sp>
        <p:nvSpPr>
          <p:cNvPr id="3" name="Content Placeholder 2">
            <a:extLst>
              <a:ext uri="{FF2B5EF4-FFF2-40B4-BE49-F238E27FC236}">
                <a16:creationId xmlns:a16="http://schemas.microsoft.com/office/drawing/2014/main" id="{1BC05D56-87C7-4650-9193-173CD3668C5E}"/>
              </a:ext>
            </a:extLst>
          </p:cNvPr>
          <p:cNvSpPr>
            <a:spLocks noGrp="1"/>
          </p:cNvSpPr>
          <p:nvPr>
            <p:ph idx="1"/>
          </p:nvPr>
        </p:nvSpPr>
        <p:spPr/>
        <p:txBody>
          <a:bodyPr>
            <a:normAutofit/>
          </a:bodyPr>
          <a:lstStyle/>
          <a:p>
            <a:r>
              <a:rPr lang="en-US" sz="3200" dirty="0"/>
              <a:t>All summative assessments are individual coding mini-projects. </a:t>
            </a:r>
          </a:p>
          <a:p>
            <a:r>
              <a:rPr lang="en-US" sz="3200" dirty="0"/>
              <a:t>Questions/clarifications can be sent via DM on discord or via email (use subject SA concern). </a:t>
            </a:r>
          </a:p>
          <a:p>
            <a:endParaRPr lang="en-US" sz="3200" dirty="0"/>
          </a:p>
          <a:p>
            <a:endParaRPr lang="en-US" sz="3200" dirty="0"/>
          </a:p>
        </p:txBody>
      </p:sp>
    </p:spTree>
    <p:extLst>
      <p:ext uri="{BB962C8B-B14F-4D97-AF65-F5344CB8AC3E}">
        <p14:creationId xmlns:p14="http://schemas.microsoft.com/office/powerpoint/2010/main" val="190352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A653-E997-4EA1-A074-CA920318608C}"/>
              </a:ext>
            </a:extLst>
          </p:cNvPr>
          <p:cNvSpPr>
            <a:spLocks noGrp="1"/>
          </p:cNvSpPr>
          <p:nvPr>
            <p:ph type="title"/>
          </p:nvPr>
        </p:nvSpPr>
        <p:spPr/>
        <p:txBody>
          <a:bodyPr/>
          <a:lstStyle/>
          <a:p>
            <a:r>
              <a:rPr lang="en-US" dirty="0"/>
              <a:t>Date when SAs can be taken</a:t>
            </a:r>
          </a:p>
        </p:txBody>
      </p:sp>
      <p:sp>
        <p:nvSpPr>
          <p:cNvPr id="3" name="Content Placeholder 2">
            <a:extLst>
              <a:ext uri="{FF2B5EF4-FFF2-40B4-BE49-F238E27FC236}">
                <a16:creationId xmlns:a16="http://schemas.microsoft.com/office/drawing/2014/main" id="{2291C646-E493-4D47-86BD-825E9053CF32}"/>
              </a:ext>
            </a:extLst>
          </p:cNvPr>
          <p:cNvSpPr>
            <a:spLocks noGrp="1"/>
          </p:cNvSpPr>
          <p:nvPr>
            <p:ph idx="1"/>
          </p:nvPr>
        </p:nvSpPr>
        <p:spPr/>
        <p:txBody>
          <a:bodyPr>
            <a:normAutofit/>
          </a:bodyPr>
          <a:lstStyle/>
          <a:p>
            <a:r>
              <a:rPr lang="en-US" sz="4800" dirty="0"/>
              <a:t>March 1, 2022</a:t>
            </a:r>
          </a:p>
        </p:txBody>
      </p:sp>
    </p:spTree>
    <p:extLst>
      <p:ext uri="{BB962C8B-B14F-4D97-AF65-F5344CB8AC3E}">
        <p14:creationId xmlns:p14="http://schemas.microsoft.com/office/powerpoint/2010/main" val="52437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3E51-4369-4532-9912-E257EC3F4D0A}"/>
              </a:ext>
            </a:extLst>
          </p:cNvPr>
          <p:cNvSpPr>
            <a:spLocks noGrp="1"/>
          </p:cNvSpPr>
          <p:nvPr>
            <p:ph type="title"/>
          </p:nvPr>
        </p:nvSpPr>
        <p:spPr/>
        <p:txBody>
          <a:bodyPr/>
          <a:lstStyle/>
          <a:p>
            <a:r>
              <a:rPr lang="en-US" dirty="0"/>
              <a:t>Deadline of Submissions</a:t>
            </a:r>
          </a:p>
        </p:txBody>
      </p:sp>
      <p:sp>
        <p:nvSpPr>
          <p:cNvPr id="3" name="Content Placeholder 2">
            <a:extLst>
              <a:ext uri="{FF2B5EF4-FFF2-40B4-BE49-F238E27FC236}">
                <a16:creationId xmlns:a16="http://schemas.microsoft.com/office/drawing/2014/main" id="{1BC05D56-87C7-4650-9193-173CD3668C5E}"/>
              </a:ext>
            </a:extLst>
          </p:cNvPr>
          <p:cNvSpPr>
            <a:spLocks noGrp="1"/>
          </p:cNvSpPr>
          <p:nvPr>
            <p:ph idx="1"/>
          </p:nvPr>
        </p:nvSpPr>
        <p:spPr/>
        <p:txBody>
          <a:bodyPr>
            <a:normAutofit/>
          </a:bodyPr>
          <a:lstStyle/>
          <a:p>
            <a:r>
              <a:rPr lang="en-US" sz="4400" dirty="0"/>
              <a:t>March 19, 2022 (via </a:t>
            </a:r>
            <a:r>
              <a:rPr lang="en-US" sz="4400" dirty="0" err="1"/>
              <a:t>daigler</a:t>
            </a:r>
            <a:r>
              <a:rPr lang="en-US" sz="4400" dirty="0"/>
              <a:t> modules)</a:t>
            </a:r>
          </a:p>
        </p:txBody>
      </p:sp>
    </p:spTree>
    <p:extLst>
      <p:ext uri="{BB962C8B-B14F-4D97-AF65-F5344CB8AC3E}">
        <p14:creationId xmlns:p14="http://schemas.microsoft.com/office/powerpoint/2010/main" val="41744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ED60-C591-4AD2-8FE5-1577BA8AB361}"/>
              </a:ext>
            </a:extLst>
          </p:cNvPr>
          <p:cNvSpPr>
            <a:spLocks noGrp="1"/>
          </p:cNvSpPr>
          <p:nvPr>
            <p:ph type="title"/>
          </p:nvPr>
        </p:nvSpPr>
        <p:spPr/>
        <p:txBody>
          <a:bodyPr/>
          <a:lstStyle/>
          <a:p>
            <a:r>
              <a:rPr lang="en-US" dirty="0"/>
              <a:t>Metric for Grading /1</a:t>
            </a:r>
          </a:p>
        </p:txBody>
      </p:sp>
      <p:sp>
        <p:nvSpPr>
          <p:cNvPr id="3" name="Content Placeholder 2">
            <a:extLst>
              <a:ext uri="{FF2B5EF4-FFF2-40B4-BE49-F238E27FC236}">
                <a16:creationId xmlns:a16="http://schemas.microsoft.com/office/drawing/2014/main" id="{D9FA88DB-8845-4A12-A780-32D7191670A4}"/>
              </a:ext>
            </a:extLst>
          </p:cNvPr>
          <p:cNvSpPr>
            <a:spLocks noGrp="1"/>
          </p:cNvSpPr>
          <p:nvPr>
            <p:ph idx="1"/>
          </p:nvPr>
        </p:nvSpPr>
        <p:spPr>
          <a:xfrm>
            <a:off x="1097280" y="1845733"/>
            <a:ext cx="10058400" cy="4818537"/>
          </a:xfrm>
        </p:spPr>
        <p:txBody>
          <a:bodyPr>
            <a:normAutofit/>
          </a:bodyPr>
          <a:lstStyle/>
          <a:p>
            <a:pPr marL="0" marR="0" lvl="0" indent="0">
              <a:lnSpc>
                <a:spcPct val="107000"/>
              </a:lnSpc>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Implementation of programming structures – 45%</a:t>
            </a:r>
          </a:p>
          <a:p>
            <a:pPr marL="1165860" indent="-34290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entails that loops and conditionals are implemented judiciously on the appropriate python sequences for the program specifications. Judicious implementation means that redundancy in control structures (conditions and loops) should be avoided when these can be simplified. Classes and methods should be properly coded, without any redundancies. Use of Object Oriented functionality (classes and methods) should be strictly observed.</a:t>
            </a:r>
          </a:p>
          <a:p>
            <a:endParaRPr lang="en-US" sz="2800" dirty="0"/>
          </a:p>
        </p:txBody>
      </p:sp>
    </p:spTree>
    <p:extLst>
      <p:ext uri="{BB962C8B-B14F-4D97-AF65-F5344CB8AC3E}">
        <p14:creationId xmlns:p14="http://schemas.microsoft.com/office/powerpoint/2010/main" val="50660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ED60-C591-4AD2-8FE5-1577BA8AB361}"/>
              </a:ext>
            </a:extLst>
          </p:cNvPr>
          <p:cNvSpPr>
            <a:spLocks noGrp="1"/>
          </p:cNvSpPr>
          <p:nvPr>
            <p:ph type="title"/>
          </p:nvPr>
        </p:nvSpPr>
        <p:spPr/>
        <p:txBody>
          <a:bodyPr/>
          <a:lstStyle/>
          <a:p>
            <a:r>
              <a:rPr lang="en-US" dirty="0"/>
              <a:t>Metric for Grading /2</a:t>
            </a:r>
          </a:p>
        </p:txBody>
      </p:sp>
      <p:sp>
        <p:nvSpPr>
          <p:cNvPr id="3" name="Content Placeholder 2">
            <a:extLst>
              <a:ext uri="{FF2B5EF4-FFF2-40B4-BE49-F238E27FC236}">
                <a16:creationId xmlns:a16="http://schemas.microsoft.com/office/drawing/2014/main" id="{D9FA88DB-8845-4A12-A780-32D7191670A4}"/>
              </a:ext>
            </a:extLst>
          </p:cNvPr>
          <p:cNvSpPr>
            <a:spLocks noGrp="1"/>
          </p:cNvSpPr>
          <p:nvPr>
            <p:ph idx="1"/>
          </p:nvPr>
        </p:nvSpPr>
        <p:spPr>
          <a:xfrm>
            <a:off x="1097280" y="1845733"/>
            <a:ext cx="10058400" cy="4818537"/>
          </a:xfrm>
        </p:spPr>
        <p:txBody>
          <a:bodyPr>
            <a:normAutofit/>
          </a:bodyPr>
          <a:lstStyle/>
          <a:p>
            <a:pPr marL="0" marR="0" lvl="0" indent="0">
              <a:lnSpc>
                <a:spcPct val="107000"/>
              </a:lnSpc>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Functionality of the program – 30%</a:t>
            </a:r>
          </a:p>
          <a:p>
            <a:pPr marL="91440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entails that the program should have the proper methods that would process the data inputs and output of the project. No errors should be encountered. Brute force solutions (predefined outputs for specific inputs) are not allowed.</a:t>
            </a:r>
            <a:endParaRPr lang="en-US" sz="1800" dirty="0"/>
          </a:p>
        </p:txBody>
      </p:sp>
    </p:spTree>
    <p:extLst>
      <p:ext uri="{BB962C8B-B14F-4D97-AF65-F5344CB8AC3E}">
        <p14:creationId xmlns:p14="http://schemas.microsoft.com/office/powerpoint/2010/main" val="272381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ED60-C591-4AD2-8FE5-1577BA8AB361}"/>
              </a:ext>
            </a:extLst>
          </p:cNvPr>
          <p:cNvSpPr>
            <a:spLocks noGrp="1"/>
          </p:cNvSpPr>
          <p:nvPr>
            <p:ph type="title"/>
          </p:nvPr>
        </p:nvSpPr>
        <p:spPr/>
        <p:txBody>
          <a:bodyPr/>
          <a:lstStyle/>
          <a:p>
            <a:r>
              <a:rPr lang="en-US" dirty="0"/>
              <a:t>Metric for Grading /3</a:t>
            </a:r>
          </a:p>
        </p:txBody>
      </p:sp>
      <p:sp>
        <p:nvSpPr>
          <p:cNvPr id="3" name="Content Placeholder 2">
            <a:extLst>
              <a:ext uri="{FF2B5EF4-FFF2-40B4-BE49-F238E27FC236}">
                <a16:creationId xmlns:a16="http://schemas.microsoft.com/office/drawing/2014/main" id="{D9FA88DB-8845-4A12-A780-32D7191670A4}"/>
              </a:ext>
            </a:extLst>
          </p:cNvPr>
          <p:cNvSpPr>
            <a:spLocks noGrp="1"/>
          </p:cNvSpPr>
          <p:nvPr>
            <p:ph idx="1"/>
          </p:nvPr>
        </p:nvSpPr>
        <p:spPr>
          <a:xfrm>
            <a:off x="1097280" y="1845733"/>
            <a:ext cx="10058400" cy="4818537"/>
          </a:xfrm>
        </p:spPr>
        <p:txBody>
          <a:bodyPr>
            <a:normAutofit/>
          </a:bodyPr>
          <a:lstStyle/>
          <a:p>
            <a:pPr marL="0" marR="0" lvl="0" indent="0">
              <a:lnSpc>
                <a:spcPct val="107000"/>
              </a:lnSpc>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Proper documentation of the program – 25%</a:t>
            </a:r>
          </a:p>
          <a:p>
            <a:pPr marL="1108710" marR="0" indent="-28575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entails that proper documentation was made on each functionality / structure done in the code through proper comments within the code.</a:t>
            </a:r>
          </a:p>
          <a:p>
            <a:endParaRPr lang="en-US" sz="2800" dirty="0"/>
          </a:p>
        </p:txBody>
      </p:sp>
    </p:spTree>
    <p:extLst>
      <p:ext uri="{BB962C8B-B14F-4D97-AF65-F5344CB8AC3E}">
        <p14:creationId xmlns:p14="http://schemas.microsoft.com/office/powerpoint/2010/main" val="22318030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60</TotalTime>
  <Words>290</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SA General Specifications and Rules</vt:lpstr>
      <vt:lpstr>Contents</vt:lpstr>
      <vt:lpstr>Rationale behind Summative Assessments</vt:lpstr>
      <vt:lpstr>General Rules</vt:lpstr>
      <vt:lpstr>Date when SAs can be taken</vt:lpstr>
      <vt:lpstr>Deadline of Submissions</vt:lpstr>
      <vt:lpstr>Metric for Grading /1</vt:lpstr>
      <vt:lpstr>Metric for Grading /2</vt:lpstr>
      <vt:lpstr>Metric for Grading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 General Specifications and Rules</dc:title>
  <dc:creator>Adrian Ablazo</dc:creator>
  <cp:lastModifiedBy>ogs</cp:lastModifiedBy>
  <cp:revision>6</cp:revision>
  <dcterms:created xsi:type="dcterms:W3CDTF">2021-02-26T01:03:56Z</dcterms:created>
  <dcterms:modified xsi:type="dcterms:W3CDTF">2022-02-22T00:29:32Z</dcterms:modified>
</cp:coreProperties>
</file>