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0"/>
  </p:notesMasterIdLst>
  <p:sldIdLst>
    <p:sldId id="352" r:id="rId2"/>
    <p:sldId id="325" r:id="rId3"/>
    <p:sldId id="328" r:id="rId4"/>
    <p:sldId id="329" r:id="rId5"/>
    <p:sldId id="330" r:id="rId6"/>
    <p:sldId id="331" r:id="rId7"/>
    <p:sldId id="334" r:id="rId8"/>
    <p:sldId id="340" r:id="rId9"/>
    <p:sldId id="344" r:id="rId10"/>
    <p:sldId id="346" r:id="rId11"/>
    <p:sldId id="345" r:id="rId12"/>
    <p:sldId id="347" r:id="rId13"/>
    <p:sldId id="336" r:id="rId14"/>
    <p:sldId id="349" r:id="rId15"/>
    <p:sldId id="332" r:id="rId16"/>
    <p:sldId id="353" r:id="rId17"/>
    <p:sldId id="354" r:id="rId18"/>
    <p:sldId id="355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E90E"/>
    <a:srgbClr val="E48784"/>
    <a:srgbClr val="E797CC"/>
    <a:srgbClr val="1A460F"/>
    <a:srgbClr val="F59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B12774-5DBC-4AAE-B08B-AF3F36D9CBEE}">
  <a:tblStyle styleId="{10B12774-5DBC-4AAE-B08B-AF3F36D9CBE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297" autoAdjust="0"/>
  </p:normalViewPr>
  <p:slideViewPr>
    <p:cSldViewPr snapToGrid="0" snapToObjects="1">
      <p:cViewPr>
        <p:scale>
          <a:sx n="66" d="100"/>
          <a:sy n="66" d="100"/>
        </p:scale>
        <p:origin x="874" y="-5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5D968-83FD-BC46-85AA-1FDC65580315}" type="doc">
      <dgm:prSet loTypeId="urn:microsoft.com/office/officeart/2005/8/layout/process2" loCatId="" qsTypeId="urn:microsoft.com/office/officeart/2005/8/quickstyle/simple1" qsCatId="simple" csTypeId="urn:microsoft.com/office/officeart/2005/8/colors/colorful1" csCatId="colorful" phldr="1"/>
      <dgm:spPr/>
    </dgm:pt>
    <dgm:pt modelId="{0314BB8F-515E-2542-B2C3-C25649440BFF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altLang="zh-CN" sz="2400" dirty="0"/>
            <a:t>Training</a:t>
          </a:r>
          <a:r>
            <a:rPr lang="zh-CN" altLang="en-US" sz="2400" dirty="0"/>
            <a:t> </a:t>
          </a:r>
          <a:r>
            <a:rPr lang="en-US" altLang="zh-CN" sz="2400" dirty="0"/>
            <a:t>Data</a:t>
          </a:r>
          <a:endParaRPr lang="en-US" sz="2400" dirty="0"/>
        </a:p>
      </dgm:t>
    </dgm:pt>
    <dgm:pt modelId="{DA93F8F0-331C-5144-850F-2F1BB721C058}" type="parTrans" cxnId="{6461B53B-45B7-4E49-B7C7-329377DB2B38}">
      <dgm:prSet/>
      <dgm:spPr/>
      <dgm:t>
        <a:bodyPr/>
        <a:lstStyle/>
        <a:p>
          <a:endParaRPr lang="en-US"/>
        </a:p>
      </dgm:t>
    </dgm:pt>
    <dgm:pt modelId="{0D8A833F-06AB-0C41-BD35-619EF299DF9D}" type="sibTrans" cxnId="{6461B53B-45B7-4E49-B7C7-329377DB2B38}">
      <dgm:prSet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A730B137-6B53-BA4A-ADB7-BA172DB47DDC}">
      <dgm:prSet phldrT="[Text]" custT="1"/>
      <dgm:spPr/>
      <dgm:t>
        <a:bodyPr/>
        <a:lstStyle/>
        <a:p>
          <a:r>
            <a:rPr lang="en-US" altLang="zh-CN" sz="2400" dirty="0"/>
            <a:t>Tokenize</a:t>
          </a:r>
          <a:endParaRPr lang="en-US" sz="2400" dirty="0"/>
        </a:p>
      </dgm:t>
    </dgm:pt>
    <dgm:pt modelId="{4E114614-9D16-C142-9144-B7DD9CF3E38D}" type="parTrans" cxnId="{5A3E398D-86CE-4843-B658-10CB71458053}">
      <dgm:prSet/>
      <dgm:spPr/>
      <dgm:t>
        <a:bodyPr/>
        <a:lstStyle/>
        <a:p>
          <a:endParaRPr lang="en-US"/>
        </a:p>
      </dgm:t>
    </dgm:pt>
    <dgm:pt modelId="{9FC6C9BC-D0B0-4043-B42E-B5074DCFE675}" type="sibTrans" cxnId="{5A3E398D-86CE-4843-B658-10CB71458053}">
      <dgm:prSet/>
      <dgm:spPr/>
      <dgm:t>
        <a:bodyPr/>
        <a:lstStyle/>
        <a:p>
          <a:endParaRPr lang="en-US"/>
        </a:p>
      </dgm:t>
    </dgm:pt>
    <dgm:pt modelId="{031C65EB-FBF8-F343-8F57-CA4FC7971975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400" dirty="0"/>
            <a:t>Word</a:t>
          </a:r>
          <a:r>
            <a:rPr lang="zh-CN" altLang="en-US" sz="2400" dirty="0"/>
            <a:t> </a:t>
          </a:r>
          <a:r>
            <a:rPr lang="en-US" altLang="zh-CN" sz="2400" dirty="0"/>
            <a:t>Embedding</a:t>
          </a:r>
          <a:endParaRPr lang="en-US" sz="2400" dirty="0"/>
        </a:p>
      </dgm:t>
    </dgm:pt>
    <dgm:pt modelId="{4B5EF3FF-3D3C-0940-BFF3-EC7CBE6E3086}" type="parTrans" cxnId="{4AE6C6E2-293F-2947-9AAC-9FCAAE2AC8A4}">
      <dgm:prSet/>
      <dgm:spPr/>
      <dgm:t>
        <a:bodyPr/>
        <a:lstStyle/>
        <a:p>
          <a:endParaRPr lang="en-US"/>
        </a:p>
      </dgm:t>
    </dgm:pt>
    <dgm:pt modelId="{A48980F1-714E-1946-9819-EC97CA550FA2}" type="sibTrans" cxnId="{4AE6C6E2-293F-2947-9AAC-9FCAAE2AC8A4}">
      <dgm:prSet/>
      <dgm:spPr/>
      <dgm:t>
        <a:bodyPr/>
        <a:lstStyle/>
        <a:p>
          <a:endParaRPr lang="en-US"/>
        </a:p>
      </dgm:t>
    </dgm:pt>
    <dgm:pt modelId="{1B333133-AF73-4740-8DAB-D9806DBB14A1}" type="pres">
      <dgm:prSet presAssocID="{E515D968-83FD-BC46-85AA-1FDC65580315}" presName="linearFlow" presStyleCnt="0">
        <dgm:presLayoutVars>
          <dgm:resizeHandles val="exact"/>
        </dgm:presLayoutVars>
      </dgm:prSet>
      <dgm:spPr/>
    </dgm:pt>
    <dgm:pt modelId="{B211573A-9C23-DA41-8886-CA60A8BA2640}" type="pres">
      <dgm:prSet presAssocID="{0314BB8F-515E-2542-B2C3-C25649440BFF}" presName="node" presStyleLbl="node1" presStyleIdx="0" presStyleCnt="3">
        <dgm:presLayoutVars>
          <dgm:bulletEnabled val="1"/>
        </dgm:presLayoutVars>
      </dgm:prSet>
      <dgm:spPr/>
    </dgm:pt>
    <dgm:pt modelId="{6F2A6517-2C78-7047-8EB5-0C96931B7385}" type="pres">
      <dgm:prSet presAssocID="{0D8A833F-06AB-0C41-BD35-619EF299DF9D}" presName="sibTrans" presStyleLbl="sibTrans2D1" presStyleIdx="0" presStyleCnt="2"/>
      <dgm:spPr/>
    </dgm:pt>
    <dgm:pt modelId="{F9031D4E-DC73-BF45-AA2B-04CF56A27D92}" type="pres">
      <dgm:prSet presAssocID="{0D8A833F-06AB-0C41-BD35-619EF299DF9D}" presName="connectorText" presStyleLbl="sibTrans2D1" presStyleIdx="0" presStyleCnt="2"/>
      <dgm:spPr/>
    </dgm:pt>
    <dgm:pt modelId="{041581B8-CE53-D54B-AF27-6E1E12F4450B}" type="pres">
      <dgm:prSet presAssocID="{A730B137-6B53-BA4A-ADB7-BA172DB47DDC}" presName="node" presStyleLbl="node1" presStyleIdx="1" presStyleCnt="3">
        <dgm:presLayoutVars>
          <dgm:bulletEnabled val="1"/>
        </dgm:presLayoutVars>
      </dgm:prSet>
      <dgm:spPr/>
    </dgm:pt>
    <dgm:pt modelId="{7C85FD5C-9DA5-464C-816A-A2DE89185870}" type="pres">
      <dgm:prSet presAssocID="{9FC6C9BC-D0B0-4043-B42E-B5074DCFE675}" presName="sibTrans" presStyleLbl="sibTrans2D1" presStyleIdx="1" presStyleCnt="2"/>
      <dgm:spPr/>
    </dgm:pt>
    <dgm:pt modelId="{47FE8644-2D3B-3D4B-84DE-899B12F63780}" type="pres">
      <dgm:prSet presAssocID="{9FC6C9BC-D0B0-4043-B42E-B5074DCFE675}" presName="connectorText" presStyleLbl="sibTrans2D1" presStyleIdx="1" presStyleCnt="2"/>
      <dgm:spPr/>
    </dgm:pt>
    <dgm:pt modelId="{B7DF33D7-3B28-D148-AE5F-82B70240074C}" type="pres">
      <dgm:prSet presAssocID="{031C65EB-FBF8-F343-8F57-CA4FC7971975}" presName="node" presStyleLbl="node1" presStyleIdx="2" presStyleCnt="3">
        <dgm:presLayoutVars>
          <dgm:bulletEnabled val="1"/>
        </dgm:presLayoutVars>
      </dgm:prSet>
      <dgm:spPr/>
    </dgm:pt>
  </dgm:ptLst>
  <dgm:cxnLst>
    <dgm:cxn modelId="{4D21EA11-3E8D-6246-9EC6-E8E28A317978}" type="presOf" srcId="{0D8A833F-06AB-0C41-BD35-619EF299DF9D}" destId="{F9031D4E-DC73-BF45-AA2B-04CF56A27D92}" srcOrd="1" destOrd="0" presId="urn:microsoft.com/office/officeart/2005/8/layout/process2"/>
    <dgm:cxn modelId="{050D382F-54EF-0A45-9C25-88A9B0AE9D12}" type="presOf" srcId="{9FC6C9BC-D0B0-4043-B42E-B5074DCFE675}" destId="{47FE8644-2D3B-3D4B-84DE-899B12F63780}" srcOrd="1" destOrd="0" presId="urn:microsoft.com/office/officeart/2005/8/layout/process2"/>
    <dgm:cxn modelId="{A46B5C32-BE53-924C-8CB7-D88EE21A56B7}" type="presOf" srcId="{9FC6C9BC-D0B0-4043-B42E-B5074DCFE675}" destId="{7C85FD5C-9DA5-464C-816A-A2DE89185870}" srcOrd="0" destOrd="0" presId="urn:microsoft.com/office/officeart/2005/8/layout/process2"/>
    <dgm:cxn modelId="{6461B53B-45B7-4E49-B7C7-329377DB2B38}" srcId="{E515D968-83FD-BC46-85AA-1FDC65580315}" destId="{0314BB8F-515E-2542-B2C3-C25649440BFF}" srcOrd="0" destOrd="0" parTransId="{DA93F8F0-331C-5144-850F-2F1BB721C058}" sibTransId="{0D8A833F-06AB-0C41-BD35-619EF299DF9D}"/>
    <dgm:cxn modelId="{1AADB54B-1600-3B42-A3B4-B13909516603}" type="presOf" srcId="{0D8A833F-06AB-0C41-BD35-619EF299DF9D}" destId="{6F2A6517-2C78-7047-8EB5-0C96931B7385}" srcOrd="0" destOrd="0" presId="urn:microsoft.com/office/officeart/2005/8/layout/process2"/>
    <dgm:cxn modelId="{39119D71-338F-DC4C-B2EE-EB1B6BE5F521}" type="presOf" srcId="{031C65EB-FBF8-F343-8F57-CA4FC7971975}" destId="{B7DF33D7-3B28-D148-AE5F-82B70240074C}" srcOrd="0" destOrd="0" presId="urn:microsoft.com/office/officeart/2005/8/layout/process2"/>
    <dgm:cxn modelId="{2C853886-E457-D040-BBBD-005C5508628D}" type="presOf" srcId="{0314BB8F-515E-2542-B2C3-C25649440BFF}" destId="{B211573A-9C23-DA41-8886-CA60A8BA2640}" srcOrd="0" destOrd="0" presId="urn:microsoft.com/office/officeart/2005/8/layout/process2"/>
    <dgm:cxn modelId="{B42A848B-EF28-4C40-8B19-74A7A541F918}" type="presOf" srcId="{E515D968-83FD-BC46-85AA-1FDC65580315}" destId="{1B333133-AF73-4740-8DAB-D9806DBB14A1}" srcOrd="0" destOrd="0" presId="urn:microsoft.com/office/officeart/2005/8/layout/process2"/>
    <dgm:cxn modelId="{5A3E398D-86CE-4843-B658-10CB71458053}" srcId="{E515D968-83FD-BC46-85AA-1FDC65580315}" destId="{A730B137-6B53-BA4A-ADB7-BA172DB47DDC}" srcOrd="1" destOrd="0" parTransId="{4E114614-9D16-C142-9144-B7DD9CF3E38D}" sibTransId="{9FC6C9BC-D0B0-4043-B42E-B5074DCFE675}"/>
    <dgm:cxn modelId="{8E119AA5-A6F1-894A-ABD1-AF6D1690EC8F}" type="presOf" srcId="{A730B137-6B53-BA4A-ADB7-BA172DB47DDC}" destId="{041581B8-CE53-D54B-AF27-6E1E12F4450B}" srcOrd="0" destOrd="0" presId="urn:microsoft.com/office/officeart/2005/8/layout/process2"/>
    <dgm:cxn modelId="{4AE6C6E2-293F-2947-9AAC-9FCAAE2AC8A4}" srcId="{E515D968-83FD-BC46-85AA-1FDC65580315}" destId="{031C65EB-FBF8-F343-8F57-CA4FC7971975}" srcOrd="2" destOrd="0" parTransId="{4B5EF3FF-3D3C-0940-BFF3-EC7CBE6E3086}" sibTransId="{A48980F1-714E-1946-9819-EC97CA550FA2}"/>
    <dgm:cxn modelId="{623A34F1-8A70-FE45-8605-4BE59182AD59}" type="presParOf" srcId="{1B333133-AF73-4740-8DAB-D9806DBB14A1}" destId="{B211573A-9C23-DA41-8886-CA60A8BA2640}" srcOrd="0" destOrd="0" presId="urn:microsoft.com/office/officeart/2005/8/layout/process2"/>
    <dgm:cxn modelId="{6EC6DC35-385C-7B46-8BBE-933135EE51ED}" type="presParOf" srcId="{1B333133-AF73-4740-8DAB-D9806DBB14A1}" destId="{6F2A6517-2C78-7047-8EB5-0C96931B7385}" srcOrd="1" destOrd="0" presId="urn:microsoft.com/office/officeart/2005/8/layout/process2"/>
    <dgm:cxn modelId="{C1D1AED9-0AB7-0047-9BC1-47EC86291D86}" type="presParOf" srcId="{6F2A6517-2C78-7047-8EB5-0C96931B7385}" destId="{F9031D4E-DC73-BF45-AA2B-04CF56A27D92}" srcOrd="0" destOrd="0" presId="urn:microsoft.com/office/officeart/2005/8/layout/process2"/>
    <dgm:cxn modelId="{41B637AF-49DE-124A-BB25-FC3DB1BD0B18}" type="presParOf" srcId="{1B333133-AF73-4740-8DAB-D9806DBB14A1}" destId="{041581B8-CE53-D54B-AF27-6E1E12F4450B}" srcOrd="2" destOrd="0" presId="urn:microsoft.com/office/officeart/2005/8/layout/process2"/>
    <dgm:cxn modelId="{3B8A4C31-04A4-384E-B40E-3E8DA25186D4}" type="presParOf" srcId="{1B333133-AF73-4740-8DAB-D9806DBB14A1}" destId="{7C85FD5C-9DA5-464C-816A-A2DE89185870}" srcOrd="3" destOrd="0" presId="urn:microsoft.com/office/officeart/2005/8/layout/process2"/>
    <dgm:cxn modelId="{18E81400-7E15-8740-87A5-64BF2581CC44}" type="presParOf" srcId="{7C85FD5C-9DA5-464C-816A-A2DE89185870}" destId="{47FE8644-2D3B-3D4B-84DE-899B12F63780}" srcOrd="0" destOrd="0" presId="urn:microsoft.com/office/officeart/2005/8/layout/process2"/>
    <dgm:cxn modelId="{844717C5-1EB0-8441-85EB-F633E446B746}" type="presParOf" srcId="{1B333133-AF73-4740-8DAB-D9806DBB14A1}" destId="{B7DF33D7-3B28-D148-AE5F-82B70240074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5D968-83FD-BC46-85AA-1FDC65580315}" type="doc">
      <dgm:prSet loTypeId="urn:microsoft.com/office/officeart/2005/8/layout/process2" loCatId="" qsTypeId="urn:microsoft.com/office/officeart/2005/8/quickstyle/simple1" qsCatId="simple" csTypeId="urn:microsoft.com/office/officeart/2005/8/colors/colorful1" csCatId="colorful" phldr="1"/>
      <dgm:spPr/>
    </dgm:pt>
    <dgm:pt modelId="{031C65EB-FBF8-F343-8F57-CA4FC7971975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/>
            <a:t>&lt;user&gt; you are so cool &lt;</a:t>
          </a:r>
          <a:r>
            <a:rPr lang="en-US" sz="2400" dirty="0" err="1"/>
            <a:t>emoji</a:t>
          </a:r>
          <a:r>
            <a:rPr lang="en-US" sz="2400" dirty="0"/>
            <a:t>&gt; &lt;smile&gt; &lt;heart&gt;</a:t>
          </a:r>
        </a:p>
      </dgm:t>
    </dgm:pt>
    <dgm:pt modelId="{4B5EF3FF-3D3C-0940-BFF3-EC7CBE6E3086}" type="parTrans" cxnId="{4AE6C6E2-293F-2947-9AAC-9FCAAE2AC8A4}">
      <dgm:prSet/>
      <dgm:spPr/>
      <dgm:t>
        <a:bodyPr/>
        <a:lstStyle/>
        <a:p>
          <a:endParaRPr lang="en-US"/>
        </a:p>
      </dgm:t>
    </dgm:pt>
    <dgm:pt modelId="{A48980F1-714E-1946-9819-EC97CA550FA2}" type="sibTrans" cxnId="{4AE6C6E2-293F-2947-9AAC-9FCAAE2AC8A4}">
      <dgm:prSet/>
      <dgm:spPr/>
      <dgm:t>
        <a:bodyPr/>
        <a:lstStyle/>
        <a:p>
          <a:endParaRPr lang="en-US"/>
        </a:p>
      </dgm:t>
    </dgm:pt>
    <dgm:pt modelId="{1B333133-AF73-4740-8DAB-D9806DBB14A1}" type="pres">
      <dgm:prSet presAssocID="{E515D968-83FD-BC46-85AA-1FDC65580315}" presName="linearFlow" presStyleCnt="0">
        <dgm:presLayoutVars>
          <dgm:resizeHandles val="exact"/>
        </dgm:presLayoutVars>
      </dgm:prSet>
      <dgm:spPr/>
    </dgm:pt>
    <dgm:pt modelId="{B7DF33D7-3B28-D148-AE5F-82B70240074C}" type="pres">
      <dgm:prSet presAssocID="{031C65EB-FBF8-F343-8F57-CA4FC7971975}" presName="node" presStyleLbl="node1" presStyleIdx="0" presStyleCnt="1" custScaleX="358183" custLinFactNeighborY="-2881">
        <dgm:presLayoutVars>
          <dgm:bulletEnabled val="1"/>
        </dgm:presLayoutVars>
      </dgm:prSet>
      <dgm:spPr/>
    </dgm:pt>
  </dgm:ptLst>
  <dgm:cxnLst>
    <dgm:cxn modelId="{E0E6278C-3A6E-7F43-96A5-B971BB6624D5}" type="presOf" srcId="{E515D968-83FD-BC46-85AA-1FDC65580315}" destId="{1B333133-AF73-4740-8DAB-D9806DBB14A1}" srcOrd="0" destOrd="0" presId="urn:microsoft.com/office/officeart/2005/8/layout/process2"/>
    <dgm:cxn modelId="{4AE6C6E2-293F-2947-9AAC-9FCAAE2AC8A4}" srcId="{E515D968-83FD-BC46-85AA-1FDC65580315}" destId="{031C65EB-FBF8-F343-8F57-CA4FC7971975}" srcOrd="0" destOrd="0" parTransId="{4B5EF3FF-3D3C-0940-BFF3-EC7CBE6E3086}" sibTransId="{A48980F1-714E-1946-9819-EC97CA550FA2}"/>
    <dgm:cxn modelId="{4640D9E6-6FBD-C545-A515-862673607444}" type="presOf" srcId="{031C65EB-FBF8-F343-8F57-CA4FC7971975}" destId="{B7DF33D7-3B28-D148-AE5F-82B70240074C}" srcOrd="0" destOrd="0" presId="urn:microsoft.com/office/officeart/2005/8/layout/process2"/>
    <dgm:cxn modelId="{366EBED1-99E8-C74E-8DE0-C54DD7EB03CC}" type="presParOf" srcId="{1B333133-AF73-4740-8DAB-D9806DBB14A1}" destId="{B7DF33D7-3B28-D148-AE5F-82B70240074C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15D968-83FD-BC46-85AA-1FDC65580315}" type="doc">
      <dgm:prSet loTypeId="urn:microsoft.com/office/officeart/2005/8/layout/process2" loCatId="" qsTypeId="urn:microsoft.com/office/officeart/2005/8/quickstyle/simple1" qsCatId="simple" csTypeId="urn:microsoft.com/office/officeart/2005/8/colors/colorful1" csCatId="colorful" phldr="1"/>
      <dgm:spPr/>
    </dgm:pt>
    <dgm:pt modelId="{031C65EB-FBF8-F343-8F57-CA4FC7971975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/>
            <a:t>&lt;user&gt; you are so cool &lt;</a:t>
          </a:r>
          <a:r>
            <a:rPr lang="en-US" sz="2400" dirty="0" err="1"/>
            <a:t>emoji</a:t>
          </a:r>
          <a:r>
            <a:rPr lang="en-US" sz="2400" dirty="0"/>
            <a:t>&gt; &lt;smile&gt; &lt;heart&gt;</a:t>
          </a:r>
        </a:p>
      </dgm:t>
    </dgm:pt>
    <dgm:pt modelId="{4B5EF3FF-3D3C-0940-BFF3-EC7CBE6E3086}" type="parTrans" cxnId="{4AE6C6E2-293F-2947-9AAC-9FCAAE2AC8A4}">
      <dgm:prSet/>
      <dgm:spPr/>
      <dgm:t>
        <a:bodyPr/>
        <a:lstStyle/>
        <a:p>
          <a:endParaRPr lang="en-US"/>
        </a:p>
      </dgm:t>
    </dgm:pt>
    <dgm:pt modelId="{A48980F1-714E-1946-9819-EC97CA550FA2}" type="sibTrans" cxnId="{4AE6C6E2-293F-2947-9AAC-9FCAAE2AC8A4}">
      <dgm:prSet/>
      <dgm:spPr/>
      <dgm:t>
        <a:bodyPr/>
        <a:lstStyle/>
        <a:p>
          <a:endParaRPr lang="en-US"/>
        </a:p>
      </dgm:t>
    </dgm:pt>
    <dgm:pt modelId="{1B333133-AF73-4740-8DAB-D9806DBB14A1}" type="pres">
      <dgm:prSet presAssocID="{E515D968-83FD-BC46-85AA-1FDC65580315}" presName="linearFlow" presStyleCnt="0">
        <dgm:presLayoutVars>
          <dgm:resizeHandles val="exact"/>
        </dgm:presLayoutVars>
      </dgm:prSet>
      <dgm:spPr/>
    </dgm:pt>
    <dgm:pt modelId="{B7DF33D7-3B28-D148-AE5F-82B70240074C}" type="pres">
      <dgm:prSet presAssocID="{031C65EB-FBF8-F343-8F57-CA4FC7971975}" presName="node" presStyleLbl="node1" presStyleIdx="0" presStyleCnt="1" custScaleX="358183" custLinFactNeighborY="-2881">
        <dgm:presLayoutVars>
          <dgm:bulletEnabled val="1"/>
        </dgm:presLayoutVars>
      </dgm:prSet>
      <dgm:spPr/>
    </dgm:pt>
  </dgm:ptLst>
  <dgm:cxnLst>
    <dgm:cxn modelId="{A62AF406-01AF-B942-BBDE-A942A7B383E7}" type="presOf" srcId="{E515D968-83FD-BC46-85AA-1FDC65580315}" destId="{1B333133-AF73-4740-8DAB-D9806DBB14A1}" srcOrd="0" destOrd="0" presId="urn:microsoft.com/office/officeart/2005/8/layout/process2"/>
    <dgm:cxn modelId="{61EE2FCA-7C8B-3044-BA87-ACFF8F479C94}" type="presOf" srcId="{031C65EB-FBF8-F343-8F57-CA4FC7971975}" destId="{B7DF33D7-3B28-D148-AE5F-82B70240074C}" srcOrd="0" destOrd="0" presId="urn:microsoft.com/office/officeart/2005/8/layout/process2"/>
    <dgm:cxn modelId="{4AE6C6E2-293F-2947-9AAC-9FCAAE2AC8A4}" srcId="{E515D968-83FD-BC46-85AA-1FDC65580315}" destId="{031C65EB-FBF8-F343-8F57-CA4FC7971975}" srcOrd="0" destOrd="0" parTransId="{4B5EF3FF-3D3C-0940-BFF3-EC7CBE6E3086}" sibTransId="{A48980F1-714E-1946-9819-EC97CA550FA2}"/>
    <dgm:cxn modelId="{99C9C0C2-1C24-E347-BAAF-DF8051B2605E}" type="presParOf" srcId="{1B333133-AF73-4740-8DAB-D9806DBB14A1}" destId="{B7DF33D7-3B28-D148-AE5F-82B70240074C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15D968-83FD-BC46-85AA-1FDC65580315}" type="doc">
      <dgm:prSet loTypeId="urn:microsoft.com/office/officeart/2005/8/layout/process2" loCatId="" qsTypeId="urn:microsoft.com/office/officeart/2005/8/quickstyle/simple1" qsCatId="simple" csTypeId="urn:microsoft.com/office/officeart/2005/8/colors/colorful1" csCatId="colorful" phldr="1"/>
      <dgm:spPr/>
    </dgm:pt>
    <dgm:pt modelId="{031C65EB-FBF8-F343-8F57-CA4FC7971975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/>
            <a:t>&lt;user&gt; you are so cool &lt;</a:t>
          </a:r>
          <a:r>
            <a:rPr lang="en-US" sz="2400" dirty="0" err="1"/>
            <a:t>emoji</a:t>
          </a:r>
          <a:r>
            <a:rPr lang="en-US" sz="2400" dirty="0"/>
            <a:t>&gt; &lt;smile&gt; &lt;heart&gt;</a:t>
          </a:r>
        </a:p>
      </dgm:t>
    </dgm:pt>
    <dgm:pt modelId="{4B5EF3FF-3D3C-0940-BFF3-EC7CBE6E3086}" type="parTrans" cxnId="{4AE6C6E2-293F-2947-9AAC-9FCAAE2AC8A4}">
      <dgm:prSet/>
      <dgm:spPr/>
      <dgm:t>
        <a:bodyPr/>
        <a:lstStyle/>
        <a:p>
          <a:endParaRPr lang="en-US"/>
        </a:p>
      </dgm:t>
    </dgm:pt>
    <dgm:pt modelId="{A48980F1-714E-1946-9819-EC97CA550FA2}" type="sibTrans" cxnId="{4AE6C6E2-293F-2947-9AAC-9FCAAE2AC8A4}">
      <dgm:prSet/>
      <dgm:spPr/>
      <dgm:t>
        <a:bodyPr/>
        <a:lstStyle/>
        <a:p>
          <a:endParaRPr lang="en-US"/>
        </a:p>
      </dgm:t>
    </dgm:pt>
    <dgm:pt modelId="{1B333133-AF73-4740-8DAB-D9806DBB14A1}" type="pres">
      <dgm:prSet presAssocID="{E515D968-83FD-BC46-85AA-1FDC65580315}" presName="linearFlow" presStyleCnt="0">
        <dgm:presLayoutVars>
          <dgm:resizeHandles val="exact"/>
        </dgm:presLayoutVars>
      </dgm:prSet>
      <dgm:spPr/>
    </dgm:pt>
    <dgm:pt modelId="{B7DF33D7-3B28-D148-AE5F-82B70240074C}" type="pres">
      <dgm:prSet presAssocID="{031C65EB-FBF8-F343-8F57-CA4FC7971975}" presName="node" presStyleLbl="node1" presStyleIdx="0" presStyleCnt="1" custScaleX="358183" custLinFactNeighborY="-2881">
        <dgm:presLayoutVars>
          <dgm:bulletEnabled val="1"/>
        </dgm:presLayoutVars>
      </dgm:prSet>
      <dgm:spPr/>
    </dgm:pt>
  </dgm:ptLst>
  <dgm:cxnLst>
    <dgm:cxn modelId="{DC8C45C0-9C21-F14A-8F52-B7AD6170D46C}" type="presOf" srcId="{031C65EB-FBF8-F343-8F57-CA4FC7971975}" destId="{B7DF33D7-3B28-D148-AE5F-82B70240074C}" srcOrd="0" destOrd="0" presId="urn:microsoft.com/office/officeart/2005/8/layout/process2"/>
    <dgm:cxn modelId="{348F81D1-4E3C-C240-8F7C-FB3B9E6338E1}" type="presOf" srcId="{E515D968-83FD-BC46-85AA-1FDC65580315}" destId="{1B333133-AF73-4740-8DAB-D9806DBB14A1}" srcOrd="0" destOrd="0" presId="urn:microsoft.com/office/officeart/2005/8/layout/process2"/>
    <dgm:cxn modelId="{4AE6C6E2-293F-2947-9AAC-9FCAAE2AC8A4}" srcId="{E515D968-83FD-BC46-85AA-1FDC65580315}" destId="{031C65EB-FBF8-F343-8F57-CA4FC7971975}" srcOrd="0" destOrd="0" parTransId="{4B5EF3FF-3D3C-0940-BFF3-EC7CBE6E3086}" sibTransId="{A48980F1-714E-1946-9819-EC97CA550FA2}"/>
    <dgm:cxn modelId="{A2D84ABF-100B-7B4B-B05D-53E9339A0248}" type="presParOf" srcId="{1B333133-AF73-4740-8DAB-D9806DBB14A1}" destId="{B7DF33D7-3B28-D148-AE5F-82B70240074C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15D968-83FD-BC46-85AA-1FDC65580315}" type="doc">
      <dgm:prSet loTypeId="urn:microsoft.com/office/officeart/2005/8/layout/process2" loCatId="" qsTypeId="urn:microsoft.com/office/officeart/2005/8/quickstyle/simple1" qsCatId="simple" csTypeId="urn:microsoft.com/office/officeart/2005/8/colors/colorful1" csCatId="colorful" phldr="1"/>
      <dgm:spPr/>
    </dgm:pt>
    <dgm:pt modelId="{031C65EB-FBF8-F343-8F57-CA4FC7971975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/>
            <a:t>amazing website ! &lt;</a:t>
          </a:r>
          <a:r>
            <a:rPr lang="en-US" sz="2400" dirty="0" err="1"/>
            <a:t>url</a:t>
          </a:r>
          <a:r>
            <a:rPr lang="en-US" sz="2400" dirty="0"/>
            <a:t>&gt; &lt;</a:t>
          </a:r>
          <a:r>
            <a:rPr lang="en-US" sz="2400" dirty="0" err="1"/>
            <a:t>hashtag</a:t>
          </a:r>
          <a:r>
            <a:rPr lang="en-US" sz="2400" dirty="0"/>
            <a:t>&gt; just &lt;</a:t>
          </a:r>
          <a:r>
            <a:rPr lang="en-US" sz="2400" dirty="0" err="1"/>
            <a:t>hashtag</a:t>
          </a:r>
          <a:r>
            <a:rPr lang="en-US" sz="2400" dirty="0"/>
            <a:t>&gt; kidding</a:t>
          </a:r>
        </a:p>
      </dgm:t>
    </dgm:pt>
    <dgm:pt modelId="{4B5EF3FF-3D3C-0940-BFF3-EC7CBE6E3086}" type="parTrans" cxnId="{4AE6C6E2-293F-2947-9AAC-9FCAAE2AC8A4}">
      <dgm:prSet/>
      <dgm:spPr/>
      <dgm:t>
        <a:bodyPr/>
        <a:lstStyle/>
        <a:p>
          <a:endParaRPr lang="en-US"/>
        </a:p>
      </dgm:t>
    </dgm:pt>
    <dgm:pt modelId="{A48980F1-714E-1946-9819-EC97CA550FA2}" type="sibTrans" cxnId="{4AE6C6E2-293F-2947-9AAC-9FCAAE2AC8A4}">
      <dgm:prSet/>
      <dgm:spPr/>
      <dgm:t>
        <a:bodyPr/>
        <a:lstStyle/>
        <a:p>
          <a:endParaRPr lang="en-US"/>
        </a:p>
      </dgm:t>
    </dgm:pt>
    <dgm:pt modelId="{1B333133-AF73-4740-8DAB-D9806DBB14A1}" type="pres">
      <dgm:prSet presAssocID="{E515D968-83FD-BC46-85AA-1FDC65580315}" presName="linearFlow" presStyleCnt="0">
        <dgm:presLayoutVars>
          <dgm:resizeHandles val="exact"/>
        </dgm:presLayoutVars>
      </dgm:prSet>
      <dgm:spPr/>
    </dgm:pt>
    <dgm:pt modelId="{B7DF33D7-3B28-D148-AE5F-82B70240074C}" type="pres">
      <dgm:prSet presAssocID="{031C65EB-FBF8-F343-8F57-CA4FC7971975}" presName="node" presStyleLbl="node1" presStyleIdx="0" presStyleCnt="1" custScaleX="358183" custLinFactNeighborY="-2881">
        <dgm:presLayoutVars>
          <dgm:bulletEnabled val="1"/>
        </dgm:presLayoutVars>
      </dgm:prSet>
      <dgm:spPr/>
    </dgm:pt>
  </dgm:ptLst>
  <dgm:cxnLst>
    <dgm:cxn modelId="{B0309C53-31A7-1942-A4D7-BEBD3849E3C9}" type="presOf" srcId="{031C65EB-FBF8-F343-8F57-CA4FC7971975}" destId="{B7DF33D7-3B28-D148-AE5F-82B70240074C}" srcOrd="0" destOrd="0" presId="urn:microsoft.com/office/officeart/2005/8/layout/process2"/>
    <dgm:cxn modelId="{9BA562A3-17AB-E446-B9A1-9E2F9BE6F19F}" type="presOf" srcId="{E515D968-83FD-BC46-85AA-1FDC65580315}" destId="{1B333133-AF73-4740-8DAB-D9806DBB14A1}" srcOrd="0" destOrd="0" presId="urn:microsoft.com/office/officeart/2005/8/layout/process2"/>
    <dgm:cxn modelId="{4AE6C6E2-293F-2947-9AAC-9FCAAE2AC8A4}" srcId="{E515D968-83FD-BC46-85AA-1FDC65580315}" destId="{031C65EB-FBF8-F343-8F57-CA4FC7971975}" srcOrd="0" destOrd="0" parTransId="{4B5EF3FF-3D3C-0940-BFF3-EC7CBE6E3086}" sibTransId="{A48980F1-714E-1946-9819-EC97CA550FA2}"/>
    <dgm:cxn modelId="{777054D0-F295-BE4C-960E-BB73BC4F9F34}" type="presParOf" srcId="{1B333133-AF73-4740-8DAB-D9806DBB14A1}" destId="{B7DF33D7-3B28-D148-AE5F-82B70240074C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1573A-9C23-DA41-8886-CA60A8BA2640}">
      <dsp:nvSpPr>
        <dsp:cNvPr id="0" name=""/>
        <dsp:cNvSpPr/>
      </dsp:nvSpPr>
      <dsp:spPr>
        <a:xfrm>
          <a:off x="0" y="1680"/>
          <a:ext cx="2024609" cy="859766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Training</a:t>
          </a:r>
          <a:r>
            <a:rPr lang="zh-CN" altLang="en-US" sz="2400" kern="1200" dirty="0"/>
            <a:t> </a:t>
          </a:r>
          <a:r>
            <a:rPr lang="en-US" altLang="zh-CN" sz="2400" kern="1200" dirty="0"/>
            <a:t>Data</a:t>
          </a:r>
          <a:endParaRPr lang="en-US" sz="2400" kern="1200" dirty="0"/>
        </a:p>
      </dsp:txBody>
      <dsp:txXfrm>
        <a:off x="25182" y="26862"/>
        <a:ext cx="1974245" cy="809402"/>
      </dsp:txXfrm>
    </dsp:sp>
    <dsp:sp modelId="{6F2A6517-2C78-7047-8EB5-0C96931B7385}">
      <dsp:nvSpPr>
        <dsp:cNvPr id="0" name=""/>
        <dsp:cNvSpPr/>
      </dsp:nvSpPr>
      <dsp:spPr>
        <a:xfrm rot="5400000">
          <a:off x="851098" y="882941"/>
          <a:ext cx="322412" cy="3868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896236" y="915182"/>
        <a:ext cx="232136" cy="225688"/>
      </dsp:txXfrm>
    </dsp:sp>
    <dsp:sp modelId="{041581B8-CE53-D54B-AF27-6E1E12F4450B}">
      <dsp:nvSpPr>
        <dsp:cNvPr id="0" name=""/>
        <dsp:cNvSpPr/>
      </dsp:nvSpPr>
      <dsp:spPr>
        <a:xfrm>
          <a:off x="0" y="1291330"/>
          <a:ext cx="2024609" cy="8597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Tokenize</a:t>
          </a:r>
          <a:endParaRPr lang="en-US" sz="2400" kern="1200" dirty="0"/>
        </a:p>
      </dsp:txBody>
      <dsp:txXfrm>
        <a:off x="25182" y="1316512"/>
        <a:ext cx="1974245" cy="809402"/>
      </dsp:txXfrm>
    </dsp:sp>
    <dsp:sp modelId="{7C85FD5C-9DA5-464C-816A-A2DE89185870}">
      <dsp:nvSpPr>
        <dsp:cNvPr id="0" name=""/>
        <dsp:cNvSpPr/>
      </dsp:nvSpPr>
      <dsp:spPr>
        <a:xfrm rot="5400000">
          <a:off x="851098" y="2172590"/>
          <a:ext cx="322412" cy="3868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896236" y="2204831"/>
        <a:ext cx="232136" cy="225688"/>
      </dsp:txXfrm>
    </dsp:sp>
    <dsp:sp modelId="{B7DF33D7-3B28-D148-AE5F-82B70240074C}">
      <dsp:nvSpPr>
        <dsp:cNvPr id="0" name=""/>
        <dsp:cNvSpPr/>
      </dsp:nvSpPr>
      <dsp:spPr>
        <a:xfrm>
          <a:off x="0" y="2580979"/>
          <a:ext cx="2024609" cy="859766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Word</a:t>
          </a:r>
          <a:r>
            <a:rPr lang="zh-CN" altLang="en-US" sz="2400" kern="1200" dirty="0"/>
            <a:t> </a:t>
          </a:r>
          <a:r>
            <a:rPr lang="en-US" altLang="zh-CN" sz="2400" kern="1200" dirty="0"/>
            <a:t>Embedding</a:t>
          </a:r>
          <a:endParaRPr lang="en-US" sz="2400" kern="1200" dirty="0"/>
        </a:p>
      </dsp:txBody>
      <dsp:txXfrm>
        <a:off x="25182" y="2606161"/>
        <a:ext cx="1974245" cy="809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F33D7-3B28-D148-AE5F-82B70240074C}">
      <dsp:nvSpPr>
        <dsp:cNvPr id="0" name=""/>
        <dsp:cNvSpPr/>
      </dsp:nvSpPr>
      <dsp:spPr>
        <a:xfrm>
          <a:off x="0" y="0"/>
          <a:ext cx="7769050" cy="616591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&lt;user&gt; you are so cool &lt;</a:t>
          </a:r>
          <a:r>
            <a:rPr lang="en-US" sz="2400" kern="1200" dirty="0" err="1"/>
            <a:t>emoji</a:t>
          </a:r>
          <a:r>
            <a:rPr lang="en-US" sz="2400" kern="1200" dirty="0"/>
            <a:t>&gt; &lt;smile&gt; &lt;heart&gt;</a:t>
          </a:r>
        </a:p>
      </dsp:txBody>
      <dsp:txXfrm>
        <a:off x="18059" y="18059"/>
        <a:ext cx="7732932" cy="580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F33D7-3B28-D148-AE5F-82B70240074C}">
      <dsp:nvSpPr>
        <dsp:cNvPr id="0" name=""/>
        <dsp:cNvSpPr/>
      </dsp:nvSpPr>
      <dsp:spPr>
        <a:xfrm>
          <a:off x="0" y="0"/>
          <a:ext cx="7769050" cy="616591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&lt;user&gt; you are so cool &lt;</a:t>
          </a:r>
          <a:r>
            <a:rPr lang="en-US" sz="2400" kern="1200" dirty="0" err="1"/>
            <a:t>emoji</a:t>
          </a:r>
          <a:r>
            <a:rPr lang="en-US" sz="2400" kern="1200" dirty="0"/>
            <a:t>&gt; &lt;smile&gt; &lt;heart&gt;</a:t>
          </a:r>
        </a:p>
      </dsp:txBody>
      <dsp:txXfrm>
        <a:off x="18059" y="18059"/>
        <a:ext cx="7732932" cy="5804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F33D7-3B28-D148-AE5F-82B70240074C}">
      <dsp:nvSpPr>
        <dsp:cNvPr id="0" name=""/>
        <dsp:cNvSpPr/>
      </dsp:nvSpPr>
      <dsp:spPr>
        <a:xfrm>
          <a:off x="0" y="0"/>
          <a:ext cx="7769050" cy="616591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&lt;user&gt; you are so cool &lt;</a:t>
          </a:r>
          <a:r>
            <a:rPr lang="en-US" sz="2400" kern="1200" dirty="0" err="1"/>
            <a:t>emoji</a:t>
          </a:r>
          <a:r>
            <a:rPr lang="en-US" sz="2400" kern="1200" dirty="0"/>
            <a:t>&gt; &lt;smile&gt; &lt;heart&gt;</a:t>
          </a:r>
        </a:p>
      </dsp:txBody>
      <dsp:txXfrm>
        <a:off x="18059" y="18059"/>
        <a:ext cx="7732932" cy="5804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F33D7-3B28-D148-AE5F-82B70240074C}">
      <dsp:nvSpPr>
        <dsp:cNvPr id="0" name=""/>
        <dsp:cNvSpPr/>
      </dsp:nvSpPr>
      <dsp:spPr>
        <a:xfrm>
          <a:off x="0" y="0"/>
          <a:ext cx="8439333" cy="616591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amazing website ! &lt;</a:t>
          </a:r>
          <a:r>
            <a:rPr lang="en-US" sz="2400" kern="1200" dirty="0" err="1"/>
            <a:t>url</a:t>
          </a:r>
          <a:r>
            <a:rPr lang="en-US" sz="2400" kern="1200" dirty="0"/>
            <a:t>&gt; &lt;</a:t>
          </a:r>
          <a:r>
            <a:rPr lang="en-US" sz="2400" kern="1200" dirty="0" err="1"/>
            <a:t>hashtag</a:t>
          </a:r>
          <a:r>
            <a:rPr lang="en-US" sz="2400" kern="1200" dirty="0"/>
            <a:t>&gt; just &lt;</a:t>
          </a:r>
          <a:r>
            <a:rPr lang="en-US" sz="2400" kern="1200" dirty="0" err="1"/>
            <a:t>hashtag</a:t>
          </a:r>
          <a:r>
            <a:rPr lang="en-US" sz="2400" kern="1200" dirty="0"/>
            <a:t>&gt; kidding</a:t>
          </a:r>
        </a:p>
      </dsp:txBody>
      <dsp:txXfrm>
        <a:off x="18059" y="18059"/>
        <a:ext cx="8403215" cy="580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4816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/</a:t>
            </a:r>
            <a:r>
              <a:rPr lang="en-US" dirty="0" err="1"/>
              <a:t>api_docs</a:t>
            </a:r>
            <a:r>
              <a:rPr lang="en-US" dirty="0"/>
              <a:t>/python/</a:t>
            </a:r>
            <a:r>
              <a:rPr lang="en-US" dirty="0" err="1"/>
              <a:t>tf</a:t>
            </a:r>
            <a:r>
              <a:rPr lang="en-US" dirty="0"/>
              <a:t>/</a:t>
            </a:r>
            <a:r>
              <a:rPr lang="en-US" dirty="0" err="1"/>
              <a:t>nn</a:t>
            </a:r>
            <a:r>
              <a:rPr lang="en-US" dirty="0"/>
              <a:t>/</a:t>
            </a:r>
            <a:r>
              <a:rPr lang="en-US" dirty="0" err="1"/>
              <a:t>softmax_cross_entropy_with_logits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3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last few years, deep neural networks have dominated pattern recognition.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37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61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website is amazing !!! https://</a:t>
            </a:r>
            <a:r>
              <a:rPr lang="en-US" dirty="0" err="1"/>
              <a:t>zhuangdizhu.github.io</a:t>
            </a:r>
            <a:r>
              <a:rPr lang="en-US" dirty="0"/>
              <a:t> #just #kidding</a:t>
            </a:r>
          </a:p>
          <a:p>
            <a:r>
              <a:rPr lang="en-US" dirty="0"/>
              <a:t>this website is amazing !  &lt;</a:t>
            </a:r>
            <a:r>
              <a:rPr lang="en-US" dirty="0" err="1"/>
              <a:t>url</a:t>
            </a:r>
            <a:r>
              <a:rPr lang="en-US" dirty="0"/>
              <a:t>&gt; &lt;</a:t>
            </a:r>
            <a:r>
              <a:rPr lang="en-US" dirty="0" err="1"/>
              <a:t>hashtag</a:t>
            </a:r>
            <a:r>
              <a:rPr lang="en-US" dirty="0"/>
              <a:t>&gt; just &lt;</a:t>
            </a:r>
            <a:r>
              <a:rPr lang="en-US" dirty="0" err="1"/>
              <a:t>hashtag</a:t>
            </a:r>
            <a:r>
              <a:rPr lang="en-US" dirty="0"/>
              <a:t>&gt; kidding</a:t>
            </a:r>
          </a:p>
          <a:p>
            <a:r>
              <a:rPr lang="en-US" dirty="0"/>
              <a:t>@</a:t>
            </a:r>
            <a:r>
              <a:rPr lang="en-US" dirty="0" err="1"/>
              <a:t>MrL</a:t>
            </a:r>
            <a:r>
              <a:rPr lang="en-US" dirty="0"/>
              <a:t> you are so </a:t>
            </a:r>
            <a:r>
              <a:rPr lang="en-US" dirty="0" err="1"/>
              <a:t>cooooooooool</a:t>
            </a:r>
            <a:r>
              <a:rPr lang="en-US" dirty="0"/>
              <a:t> :-) &lt;3</a:t>
            </a:r>
          </a:p>
          <a:p>
            <a:r>
              <a:rPr lang="en-US" dirty="0"/>
              <a:t>&lt;user&gt; you are so cool  &lt;smile&gt; &lt;heart&gt;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178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website is amazing !!! https://</a:t>
            </a:r>
            <a:r>
              <a:rPr lang="en-US" dirty="0" err="1"/>
              <a:t>zhuangdizhu.github.io</a:t>
            </a:r>
            <a:r>
              <a:rPr lang="en-US" dirty="0"/>
              <a:t> #just #kidding</a:t>
            </a:r>
          </a:p>
          <a:p>
            <a:r>
              <a:rPr lang="en-US" dirty="0"/>
              <a:t>this website is amazing !  &lt;</a:t>
            </a:r>
            <a:r>
              <a:rPr lang="en-US" dirty="0" err="1"/>
              <a:t>url</a:t>
            </a:r>
            <a:r>
              <a:rPr lang="en-US" dirty="0"/>
              <a:t>&gt; &lt;</a:t>
            </a:r>
            <a:r>
              <a:rPr lang="en-US" dirty="0" err="1"/>
              <a:t>hashtag</a:t>
            </a:r>
            <a:r>
              <a:rPr lang="en-US" dirty="0"/>
              <a:t>&gt; just &lt;</a:t>
            </a:r>
            <a:r>
              <a:rPr lang="en-US" dirty="0" err="1"/>
              <a:t>hashtag</a:t>
            </a:r>
            <a:r>
              <a:rPr lang="en-US" dirty="0"/>
              <a:t>&gt; kidding</a:t>
            </a:r>
          </a:p>
          <a:p>
            <a:r>
              <a:rPr lang="en-US" dirty="0"/>
              <a:t>@</a:t>
            </a:r>
            <a:r>
              <a:rPr lang="en-US" dirty="0" err="1"/>
              <a:t>MrL</a:t>
            </a:r>
            <a:r>
              <a:rPr lang="en-US" dirty="0"/>
              <a:t> you are so </a:t>
            </a:r>
            <a:r>
              <a:rPr lang="en-US" dirty="0" err="1"/>
              <a:t>cooooooooool</a:t>
            </a:r>
            <a:r>
              <a:rPr lang="en-US" dirty="0"/>
              <a:t> :-) &lt;3</a:t>
            </a:r>
          </a:p>
          <a:p>
            <a:r>
              <a:rPr lang="en-US" dirty="0"/>
              <a:t>&lt;user&gt; you are so cool  &lt;smile&gt; &lt;heart&gt;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1781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website is amazing !!! https://</a:t>
            </a:r>
            <a:r>
              <a:rPr lang="en-US" dirty="0" err="1"/>
              <a:t>zhuangdizhu.github.io</a:t>
            </a:r>
            <a:r>
              <a:rPr lang="en-US" dirty="0"/>
              <a:t> #just #kidding</a:t>
            </a:r>
          </a:p>
          <a:p>
            <a:r>
              <a:rPr lang="en-US" dirty="0"/>
              <a:t>this website is amazing !  &lt;</a:t>
            </a:r>
            <a:r>
              <a:rPr lang="en-US" dirty="0" err="1"/>
              <a:t>url</a:t>
            </a:r>
            <a:r>
              <a:rPr lang="en-US" dirty="0"/>
              <a:t>&gt; &lt;</a:t>
            </a:r>
            <a:r>
              <a:rPr lang="en-US" dirty="0" err="1"/>
              <a:t>hashtag</a:t>
            </a:r>
            <a:r>
              <a:rPr lang="en-US" dirty="0"/>
              <a:t>&gt; just &lt;</a:t>
            </a:r>
            <a:r>
              <a:rPr lang="en-US" dirty="0" err="1"/>
              <a:t>hashtag</a:t>
            </a:r>
            <a:r>
              <a:rPr lang="en-US" dirty="0"/>
              <a:t>&gt; kidding</a:t>
            </a:r>
          </a:p>
          <a:p>
            <a:r>
              <a:rPr lang="en-US" dirty="0"/>
              <a:t>@</a:t>
            </a:r>
            <a:r>
              <a:rPr lang="en-US" dirty="0" err="1"/>
              <a:t>MrL</a:t>
            </a:r>
            <a:r>
              <a:rPr lang="en-US" dirty="0"/>
              <a:t> you are so </a:t>
            </a:r>
            <a:r>
              <a:rPr lang="en-US" dirty="0" err="1"/>
              <a:t>cooooooooool</a:t>
            </a:r>
            <a:r>
              <a:rPr lang="en-US" dirty="0"/>
              <a:t> :-) &lt;3</a:t>
            </a:r>
          </a:p>
          <a:p>
            <a:r>
              <a:rPr lang="en-US" dirty="0"/>
              <a:t>&lt;user&gt; you are so cool  &lt;smile&gt; &lt;heart&gt;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1781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website is amazing !!! https://</a:t>
            </a:r>
            <a:r>
              <a:rPr lang="en-US" dirty="0" err="1"/>
              <a:t>zhuangdizhu.github.io</a:t>
            </a:r>
            <a:r>
              <a:rPr lang="en-US" dirty="0"/>
              <a:t> #just #kidding</a:t>
            </a:r>
          </a:p>
          <a:p>
            <a:r>
              <a:rPr lang="en-US" dirty="0"/>
              <a:t>this website is amazing !  &lt;</a:t>
            </a:r>
            <a:r>
              <a:rPr lang="en-US" dirty="0" err="1"/>
              <a:t>url</a:t>
            </a:r>
            <a:r>
              <a:rPr lang="en-US" dirty="0"/>
              <a:t>&gt; &lt;</a:t>
            </a:r>
            <a:r>
              <a:rPr lang="en-US" dirty="0" err="1"/>
              <a:t>hashtag</a:t>
            </a:r>
            <a:r>
              <a:rPr lang="en-US" dirty="0"/>
              <a:t>&gt; just &lt;</a:t>
            </a:r>
            <a:r>
              <a:rPr lang="en-US" dirty="0" err="1"/>
              <a:t>hashtag</a:t>
            </a:r>
            <a:r>
              <a:rPr lang="en-US" dirty="0"/>
              <a:t>&gt; kidding</a:t>
            </a:r>
          </a:p>
          <a:p>
            <a:r>
              <a:rPr lang="en-US" dirty="0"/>
              <a:t>@</a:t>
            </a:r>
            <a:r>
              <a:rPr lang="en-US" dirty="0" err="1"/>
              <a:t>MrL</a:t>
            </a:r>
            <a:r>
              <a:rPr lang="en-US" dirty="0"/>
              <a:t> you are so </a:t>
            </a:r>
            <a:r>
              <a:rPr lang="en-US" dirty="0" err="1"/>
              <a:t>cooooooooool</a:t>
            </a:r>
            <a:r>
              <a:rPr lang="en-US" dirty="0"/>
              <a:t> :-) &lt;3</a:t>
            </a:r>
          </a:p>
          <a:p>
            <a:r>
              <a:rPr lang="en-US" dirty="0"/>
              <a:t>&lt;user&gt; you are so cool  &lt;smile&gt; &lt;heart&gt;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1781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website is amazing !!! https://</a:t>
            </a:r>
            <a:r>
              <a:rPr lang="en-US" dirty="0" err="1"/>
              <a:t>zhuangdizhu.github.io</a:t>
            </a:r>
            <a:r>
              <a:rPr lang="en-US" dirty="0"/>
              <a:t> #just #kidding</a:t>
            </a:r>
          </a:p>
          <a:p>
            <a:r>
              <a:rPr lang="en-US" dirty="0"/>
              <a:t>this website is amazing !  &lt;</a:t>
            </a:r>
            <a:r>
              <a:rPr lang="en-US" dirty="0" err="1"/>
              <a:t>url</a:t>
            </a:r>
            <a:r>
              <a:rPr lang="en-US" dirty="0"/>
              <a:t>&gt; &lt;</a:t>
            </a:r>
            <a:r>
              <a:rPr lang="en-US" dirty="0" err="1"/>
              <a:t>hashtag</a:t>
            </a:r>
            <a:r>
              <a:rPr lang="en-US" dirty="0"/>
              <a:t>&gt; just &lt;</a:t>
            </a:r>
            <a:r>
              <a:rPr lang="en-US" dirty="0" err="1"/>
              <a:t>hashtag</a:t>
            </a:r>
            <a:r>
              <a:rPr lang="en-US" dirty="0"/>
              <a:t>&gt; kidding</a:t>
            </a:r>
          </a:p>
          <a:p>
            <a:r>
              <a:rPr lang="en-US" dirty="0"/>
              <a:t>@</a:t>
            </a:r>
            <a:r>
              <a:rPr lang="en-US" dirty="0" err="1"/>
              <a:t>MrL</a:t>
            </a:r>
            <a:r>
              <a:rPr lang="en-US" dirty="0"/>
              <a:t> you are so </a:t>
            </a:r>
            <a:r>
              <a:rPr lang="en-US" dirty="0" err="1"/>
              <a:t>cooooooooool</a:t>
            </a:r>
            <a:r>
              <a:rPr lang="en-US" dirty="0"/>
              <a:t> :-) &lt;3</a:t>
            </a:r>
          </a:p>
          <a:p>
            <a:r>
              <a:rPr lang="en-US" dirty="0"/>
              <a:t>&lt;user&gt; you are so cool  &lt;smile&gt; &lt;heart&gt;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178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9224" marR="0" lvl="1" indent="-3708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736096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779043"/>
            <a:ext cx="8229600" cy="8211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875091"/>
            <a:ext cx="8229600" cy="7251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AutoNum type="arabicPeriod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11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 descr="PP_MSU_chevron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hyperlink" Target="https://wtitter.com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 err="1"/>
              <a:t>Songci</a:t>
            </a:r>
            <a:endParaRPr lang="en-US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 lang="en-US" b="1" dirty="0">
              <a:solidFill>
                <a:srgbClr val="1845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Market</a:t>
            </a:r>
            <a:r>
              <a:rPr lang="zh-CN" altLang="en-US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Targeting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Stock</a:t>
            </a:r>
            <a:r>
              <a:rPr lang="zh-CN" altLang="en-US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Price</a:t>
            </a:r>
            <a:r>
              <a:rPr lang="zh-CN" altLang="en-US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r>
              <a:rPr lang="zh-CN" altLang="en-US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President</a:t>
            </a:r>
            <a:r>
              <a:rPr lang="zh-CN" altLang="en-US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Election</a:t>
            </a:r>
            <a:r>
              <a:rPr lang="zh-CN" altLang="en-US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r>
              <a:rPr lang="zh-CN" altLang="en-US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altLang="zh-CN" b="1" dirty="0">
              <a:solidFill>
                <a:srgbClr val="1845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mr-IN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lang="en-US" b="1" dirty="0">
              <a:solidFill>
                <a:srgbClr val="18453B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8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838182"/>
              </p:ext>
            </p:extLst>
          </p:nvPr>
        </p:nvGraphicFramePr>
        <p:xfrm>
          <a:off x="474364" y="2743357"/>
          <a:ext cx="7769050" cy="617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57200" y="1728839"/>
            <a:ext cx="7769050" cy="616591"/>
            <a:chOff x="0" y="1206"/>
            <a:chExt cx="8834100" cy="616591"/>
          </a:xfrm>
        </p:grpSpPr>
        <p:sp>
          <p:nvSpPr>
            <p:cNvPr id="15" name="Rounded Rectangle 14"/>
            <p:cNvSpPr/>
            <p:nvPr/>
          </p:nvSpPr>
          <p:spPr>
            <a:xfrm>
              <a:off x="0" y="1206"/>
              <a:ext cx="8834100" cy="61659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18059" y="19265"/>
              <a:ext cx="8797982" cy="5804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@</a:t>
              </a:r>
              <a:r>
                <a:rPr lang="en-US" sz="2400" dirty="0" err="1"/>
                <a:t>MrL</a:t>
              </a:r>
              <a:r>
                <a:rPr lang="en-US" sz="2400" dirty="0"/>
                <a:t> you are so </a:t>
              </a:r>
              <a:r>
                <a:rPr lang="en-US" sz="2400" dirty="0" err="1"/>
                <a:t>cooooooooool</a:t>
              </a:r>
              <a:r>
                <a:rPr lang="en-US" sz="2400" dirty="0"/>
                <a:t> 👍 :-) &lt;3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62148" y="2420945"/>
            <a:ext cx="386894" cy="322412"/>
            <a:chOff x="818857" y="915182"/>
            <a:chExt cx="386894" cy="322412"/>
          </a:xfrm>
        </p:grpSpPr>
        <p:sp>
          <p:nvSpPr>
            <p:cNvPr id="24" name="Right Arrow 23"/>
            <p:cNvSpPr/>
            <p:nvPr/>
          </p:nvSpPr>
          <p:spPr>
            <a:xfrm rot="5400000">
              <a:off x="851098" y="882941"/>
              <a:ext cx="322412" cy="38689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ight Arrow 4"/>
            <p:cNvSpPr/>
            <p:nvPr/>
          </p:nvSpPr>
          <p:spPr>
            <a:xfrm>
              <a:off x="896236" y="915182"/>
              <a:ext cx="232136" cy="225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1172" y="3464121"/>
            <a:ext cx="241975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&lt;User Name&gt;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37209" y="3450879"/>
            <a:ext cx="192129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&lt;Emotion&gt;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00753" y="3450879"/>
            <a:ext cx="260016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&lt;Abbreviation&gt;</a:t>
            </a:r>
          </a:p>
        </p:txBody>
      </p:sp>
    </p:spTree>
    <p:extLst>
      <p:ext uri="{BB962C8B-B14F-4D97-AF65-F5344CB8AC3E}">
        <p14:creationId xmlns:p14="http://schemas.microsoft.com/office/powerpoint/2010/main" val="19693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333988386"/>
              </p:ext>
            </p:extLst>
          </p:nvPr>
        </p:nvGraphicFramePr>
        <p:xfrm>
          <a:off x="474364" y="2743357"/>
          <a:ext cx="7769050" cy="617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57200" y="1728839"/>
            <a:ext cx="7769050" cy="616591"/>
            <a:chOff x="0" y="1206"/>
            <a:chExt cx="8834100" cy="616591"/>
          </a:xfrm>
        </p:grpSpPr>
        <p:sp>
          <p:nvSpPr>
            <p:cNvPr id="15" name="Rounded Rectangle 14"/>
            <p:cNvSpPr/>
            <p:nvPr/>
          </p:nvSpPr>
          <p:spPr>
            <a:xfrm>
              <a:off x="0" y="1206"/>
              <a:ext cx="8834100" cy="61659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18059" y="19265"/>
              <a:ext cx="8797982" cy="5804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@</a:t>
              </a:r>
              <a:r>
                <a:rPr lang="en-US" sz="2400" dirty="0" err="1"/>
                <a:t>MrL</a:t>
              </a:r>
              <a:r>
                <a:rPr lang="en-US" sz="2400" dirty="0"/>
                <a:t> you are so </a:t>
              </a:r>
              <a:r>
                <a:rPr lang="en-US" sz="2400" dirty="0" err="1"/>
                <a:t>cooooooooool</a:t>
              </a:r>
              <a:r>
                <a:rPr lang="en-US" sz="2400" dirty="0"/>
                <a:t> 👍 :-) &lt;3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62148" y="2420945"/>
            <a:ext cx="386894" cy="322412"/>
            <a:chOff x="818857" y="915182"/>
            <a:chExt cx="386894" cy="322412"/>
          </a:xfrm>
        </p:grpSpPr>
        <p:sp>
          <p:nvSpPr>
            <p:cNvPr id="24" name="Right Arrow 23"/>
            <p:cNvSpPr/>
            <p:nvPr/>
          </p:nvSpPr>
          <p:spPr>
            <a:xfrm rot="5400000">
              <a:off x="851098" y="882941"/>
              <a:ext cx="322412" cy="38689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ight Arrow 4"/>
            <p:cNvSpPr/>
            <p:nvPr/>
          </p:nvSpPr>
          <p:spPr>
            <a:xfrm>
              <a:off x="896236" y="915182"/>
              <a:ext cx="232136" cy="225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1172" y="3464121"/>
            <a:ext cx="241975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&lt;User Name&gt;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37209" y="3450879"/>
            <a:ext cx="192129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&lt;Emotion&gt;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00753" y="3450879"/>
            <a:ext cx="260016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&lt;Abbreviation&gt;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15212" y="6094740"/>
            <a:ext cx="132237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&lt;URL&gt;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86360" y="6094740"/>
            <a:ext cx="1941457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&lt;</a:t>
            </a:r>
            <a:r>
              <a:rPr lang="en-US" sz="2800" dirty="0" err="1"/>
              <a:t>H</a:t>
            </a:r>
            <a:r>
              <a:rPr lang="en-US" altLang="zh-CN" sz="2800" dirty="0" err="1"/>
              <a:t>ashtag</a:t>
            </a:r>
            <a:r>
              <a:rPr lang="en-US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2276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68382897"/>
              </p:ext>
            </p:extLst>
          </p:nvPr>
        </p:nvGraphicFramePr>
        <p:xfrm>
          <a:off x="474364" y="2743357"/>
          <a:ext cx="7769050" cy="617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57200" y="1728839"/>
            <a:ext cx="7769050" cy="616591"/>
            <a:chOff x="0" y="1206"/>
            <a:chExt cx="8834100" cy="616591"/>
          </a:xfrm>
        </p:grpSpPr>
        <p:sp>
          <p:nvSpPr>
            <p:cNvPr id="15" name="Rounded Rectangle 14"/>
            <p:cNvSpPr/>
            <p:nvPr/>
          </p:nvSpPr>
          <p:spPr>
            <a:xfrm>
              <a:off x="0" y="1206"/>
              <a:ext cx="8834100" cy="61659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18059" y="19265"/>
              <a:ext cx="8797982" cy="5804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@</a:t>
              </a:r>
              <a:r>
                <a:rPr lang="en-US" sz="2400" dirty="0" err="1"/>
                <a:t>MrL</a:t>
              </a:r>
              <a:r>
                <a:rPr lang="en-US" sz="2400" dirty="0"/>
                <a:t> you are so </a:t>
              </a:r>
              <a:r>
                <a:rPr lang="en-US" sz="2400" dirty="0" err="1"/>
                <a:t>cooooooooool</a:t>
              </a:r>
              <a:r>
                <a:rPr lang="en-US" sz="2400" dirty="0"/>
                <a:t> 👍 :-) &lt;3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62148" y="2420945"/>
            <a:ext cx="386894" cy="322412"/>
            <a:chOff x="818857" y="915182"/>
            <a:chExt cx="386894" cy="322412"/>
          </a:xfrm>
        </p:grpSpPr>
        <p:sp>
          <p:nvSpPr>
            <p:cNvPr id="24" name="Right Arrow 23"/>
            <p:cNvSpPr/>
            <p:nvPr/>
          </p:nvSpPr>
          <p:spPr>
            <a:xfrm rot="5400000">
              <a:off x="851098" y="882941"/>
              <a:ext cx="322412" cy="38689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ight Arrow 4"/>
            <p:cNvSpPr/>
            <p:nvPr/>
          </p:nvSpPr>
          <p:spPr>
            <a:xfrm>
              <a:off x="896236" y="915182"/>
              <a:ext cx="232136" cy="225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912831046"/>
              </p:ext>
            </p:extLst>
          </p:nvPr>
        </p:nvGraphicFramePr>
        <p:xfrm>
          <a:off x="458276" y="5429143"/>
          <a:ext cx="8439333" cy="617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51996" y="4361231"/>
            <a:ext cx="8439333" cy="616591"/>
            <a:chOff x="0" y="1206"/>
            <a:chExt cx="8834100" cy="616591"/>
          </a:xfrm>
        </p:grpSpPr>
        <p:sp>
          <p:nvSpPr>
            <p:cNvPr id="26" name="Rounded Rectangle 25"/>
            <p:cNvSpPr/>
            <p:nvPr/>
          </p:nvSpPr>
          <p:spPr>
            <a:xfrm>
              <a:off x="0" y="1206"/>
              <a:ext cx="8834100" cy="61659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18059" y="19265"/>
              <a:ext cx="8797982" cy="5804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Amazing website !!! </a:t>
              </a:r>
              <a:r>
                <a:rPr lang="en-US" sz="2400" dirty="0">
                  <a:hlinkClick r:id="rId13"/>
                </a:rPr>
                <a:t>https://wtitter.com</a:t>
              </a:r>
              <a:r>
                <a:rPr lang="en-US" sz="2400" dirty="0"/>
                <a:t> #just #kidding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27259" y="5055248"/>
            <a:ext cx="386894" cy="322412"/>
            <a:chOff x="818857" y="915182"/>
            <a:chExt cx="386894" cy="322412"/>
          </a:xfrm>
        </p:grpSpPr>
        <p:sp>
          <p:nvSpPr>
            <p:cNvPr id="29" name="Right Arrow 28"/>
            <p:cNvSpPr/>
            <p:nvPr/>
          </p:nvSpPr>
          <p:spPr>
            <a:xfrm rot="5400000">
              <a:off x="851098" y="882941"/>
              <a:ext cx="322412" cy="38689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ight Arrow 4"/>
            <p:cNvSpPr/>
            <p:nvPr/>
          </p:nvSpPr>
          <p:spPr>
            <a:xfrm>
              <a:off x="896236" y="915182"/>
              <a:ext cx="232136" cy="225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1172" y="3464121"/>
            <a:ext cx="241975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&lt;User Name&gt;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37209" y="3450879"/>
            <a:ext cx="192129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&lt;Emotion&gt;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00753" y="3450879"/>
            <a:ext cx="260016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&lt;Abbreviation&gt;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15212" y="6094740"/>
            <a:ext cx="132237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&lt;URL&gt;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86360" y="6094740"/>
            <a:ext cx="1941457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&lt;</a:t>
            </a:r>
            <a:r>
              <a:rPr lang="en-US" sz="2800" dirty="0" err="1"/>
              <a:t>H</a:t>
            </a:r>
            <a:r>
              <a:rPr lang="en-US" altLang="zh-CN" sz="2800" dirty="0" err="1"/>
              <a:t>ashtag</a:t>
            </a:r>
            <a:r>
              <a:rPr lang="en-US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8280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1290" y="3275112"/>
            <a:ext cx="435728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/>
              <a:t>&lt;</a:t>
            </a:r>
            <a:r>
              <a:rPr lang="zh-CN" altLang="en-US" sz="3200" dirty="0"/>
              <a:t>实验画出来图太丑了</a:t>
            </a:r>
            <a:r>
              <a:rPr lang="en-US" altLang="zh-CN" sz="3200" dirty="0"/>
              <a:t>&gt;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003690" y="4388533"/>
            <a:ext cx="435728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/>
              <a:t>&lt;</a:t>
            </a:r>
            <a:r>
              <a:rPr lang="zh-CN" altLang="en-US" sz="3200" dirty="0"/>
              <a:t>考虑要不要放这一页</a:t>
            </a:r>
            <a:r>
              <a:rPr lang="en-US" altLang="zh-CN" sz="3200" dirty="0"/>
              <a:t>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062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48652" y="2334415"/>
            <a:ext cx="1750704" cy="1664616"/>
          </a:xfrm>
          <a:prstGeom prst="rect">
            <a:avLst/>
          </a:prstGeom>
          <a:ln w="381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3449" y="2641265"/>
            <a:ext cx="1750704" cy="1664616"/>
          </a:xfrm>
          <a:prstGeom prst="rect">
            <a:avLst/>
          </a:prstGeom>
          <a:ln w="381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61844" y="2950164"/>
            <a:ext cx="1750704" cy="1664616"/>
          </a:xfrm>
          <a:prstGeom prst="rect">
            <a:avLst/>
          </a:prstGeom>
          <a:ln w="381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55" y="3474884"/>
            <a:ext cx="1013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batch</a:t>
            </a:r>
            <a:r>
              <a:rPr lang="zh-CN" altLang="en-US" sz="2400" dirty="0"/>
              <a:t> </a:t>
            </a:r>
            <a:r>
              <a:rPr lang="en-US" sz="2400" dirty="0"/>
              <a:t>size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9769" y="4787142"/>
            <a:ext cx="19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tweet</a:t>
            </a:r>
            <a:r>
              <a:rPr lang="zh-CN" altLang="en-US" sz="2400" dirty="0"/>
              <a:t> </a:t>
            </a:r>
            <a:r>
              <a:rPr lang="en-US" altLang="zh-CN" sz="2400" dirty="0"/>
              <a:t>length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87229" y="3086375"/>
            <a:ext cx="0" cy="1490664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111" y="4833906"/>
            <a:ext cx="1701292" cy="0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25806" y="3699345"/>
            <a:ext cx="876370" cy="1148878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8463868">
            <a:off x="2721649" y="4069007"/>
            <a:ext cx="197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embedding</a:t>
            </a:r>
            <a:r>
              <a:rPr lang="zh-CN" altLang="en-US" sz="2400" dirty="0"/>
              <a:t> </a:t>
            </a:r>
            <a:r>
              <a:rPr lang="en-US" altLang="zh-CN" sz="2400" dirty="0"/>
              <a:t>size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384995" y="2308634"/>
            <a:ext cx="1933613" cy="1997247"/>
            <a:chOff x="41157" y="2918886"/>
            <a:chExt cx="2577353" cy="648518"/>
          </a:xfrm>
        </p:grpSpPr>
        <p:sp>
          <p:nvSpPr>
            <p:cNvPr id="28" name="Rounded Rectangle 27"/>
            <p:cNvSpPr/>
            <p:nvPr/>
          </p:nvSpPr>
          <p:spPr>
            <a:xfrm>
              <a:off x="41157" y="2918886"/>
              <a:ext cx="2577353" cy="6485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60151" y="2937880"/>
              <a:ext cx="2539364" cy="6105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RNN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Model</a:t>
              </a:r>
              <a:endParaRPr lang="en-US" sz="2400" kern="1200" dirty="0"/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3585176" y="3140480"/>
            <a:ext cx="740096" cy="47306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5111" y="1657709"/>
            <a:ext cx="19759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Input</a:t>
            </a:r>
            <a:r>
              <a:rPr lang="en-US" altLang="zh-CN" sz="3200" dirty="0"/>
              <a:t>: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6710891" y="1715317"/>
            <a:ext cx="19759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Output</a:t>
            </a:r>
            <a:r>
              <a:rPr lang="en-US" altLang="zh-CN" sz="3200" dirty="0"/>
              <a:t>: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7399513" y="2399909"/>
            <a:ext cx="410001" cy="16646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925070" y="2955496"/>
            <a:ext cx="1013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batch</a:t>
            </a:r>
            <a:r>
              <a:rPr lang="zh-CN" altLang="en-US" sz="2400" dirty="0"/>
              <a:t> </a:t>
            </a:r>
            <a:r>
              <a:rPr lang="en-US" sz="2400" dirty="0"/>
              <a:t>size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031167" y="2559025"/>
            <a:ext cx="0" cy="1490664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16687" y="4152215"/>
            <a:ext cx="56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2</a:t>
            </a:r>
            <a:endParaRPr lang="en-US" sz="2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416687" y="4178966"/>
            <a:ext cx="562988" cy="0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6453464" y="3140480"/>
            <a:ext cx="740096" cy="47306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806171" y="4521521"/>
            <a:ext cx="1697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(</a:t>
            </a:r>
            <a:r>
              <a:rPr lang="en-US" altLang="zh-CN" sz="2400" dirty="0" err="1"/>
              <a:t>pos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neg</a:t>
            </a:r>
            <a:r>
              <a:rPr lang="en-US" altLang="zh-CN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702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</a:t>
            </a:r>
            <a:r>
              <a:rPr lang="zh-CN" altLang="en-US" dirty="0"/>
              <a:t> </a:t>
            </a:r>
            <a:r>
              <a:rPr lang="en-US" altLang="zh-CN" dirty="0"/>
              <a:t>RNN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rnn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9144000" cy="32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9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Outline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Background &amp; Motivation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System Architecture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Evaluation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7F7F7F"/>
                </a:solidFill>
                <a:latin typeface="Montserrat"/>
                <a:ea typeface="Montserrat"/>
                <a:cs typeface="Montserrat"/>
              </a:rPr>
              <a:t>Future Work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5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Twitter Dataset</a:t>
            </a:r>
          </a:p>
          <a:p>
            <a:pPr lvl="1"/>
            <a:r>
              <a:rPr lang="zh-CN" altLang="en-US" dirty="0"/>
              <a:t> </a:t>
            </a:r>
            <a:r>
              <a:rPr lang="zh-CN" altLang="zh-CN" dirty="0"/>
              <a:t>&lt;</a:t>
            </a:r>
            <a:r>
              <a:rPr lang="zh-CN" altLang="en-US" dirty="0"/>
              <a:t>帮我填一下谢谢</a:t>
            </a:r>
            <a:r>
              <a:rPr lang="zh-CN" altLang="zh-CN" dirty="0"/>
              <a:t>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We</a:t>
            </a:r>
            <a:r>
              <a:rPr lang="zh-CN" altLang="en-US" dirty="0"/>
              <a:t> </a:t>
            </a:r>
            <a:r>
              <a:rPr lang="en-US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</a:p>
          <a:p>
            <a:pPr lvl="1"/>
            <a:r>
              <a:rPr lang="en-US" dirty="0"/>
              <a:t>SVM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  <a:p>
            <a:pPr lvl="1"/>
            <a:r>
              <a:rPr lang="en-US" dirty="0"/>
              <a:t>Naïve</a:t>
            </a:r>
            <a:r>
              <a:rPr lang="zh-CN" altLang="en-US" dirty="0"/>
              <a:t> </a:t>
            </a:r>
            <a:r>
              <a:rPr lang="en-US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  <a:p>
            <a:pPr lvl="1"/>
            <a:r>
              <a:rPr lang="en-US" dirty="0"/>
              <a:t>Convolution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41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Python 2.7,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90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20" y="1237934"/>
            <a:ext cx="7577560" cy="52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rnn_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00"/>
            <a:ext cx="9144000" cy="24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2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rn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200"/>
            <a:ext cx="9144000" cy="31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3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LSTM_4lay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800"/>
            <a:ext cx="9144000" cy="343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8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Outline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A6A6A6"/>
                </a:solidFill>
                <a:latin typeface="Montserrat"/>
                <a:ea typeface="Montserrat"/>
                <a:cs typeface="Montserrat"/>
                <a:sym typeface="Montserrat"/>
              </a:rPr>
              <a:t>Background &amp; Motivation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System Architecture</a:t>
            </a:r>
            <a:endParaRPr lang="en-US" b="1" dirty="0">
              <a:solidFill>
                <a:srgbClr val="18453B"/>
              </a:solidFill>
              <a:latin typeface="Montserrat"/>
              <a:ea typeface="Montserrat"/>
              <a:cs typeface="Montserrat"/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Montserrat"/>
                <a:ea typeface="Montserrat"/>
                <a:cs typeface="Montserrat"/>
              </a:rPr>
              <a:t>Evaluation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Montserrat"/>
                <a:ea typeface="Montserrat"/>
                <a:cs typeface="Montserrat"/>
              </a:rPr>
              <a:t> Future Work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Tweeting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4048464"/>
              </p:ext>
            </p:extLst>
          </p:nvPr>
        </p:nvGraphicFramePr>
        <p:xfrm>
          <a:off x="420156" y="2198878"/>
          <a:ext cx="2024609" cy="3442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106639" y="3406169"/>
            <a:ext cx="3175396" cy="2015695"/>
            <a:chOff x="41157" y="2918886"/>
            <a:chExt cx="2577353" cy="648518"/>
          </a:xfrm>
        </p:grpSpPr>
        <p:sp>
          <p:nvSpPr>
            <p:cNvPr id="16" name="Rounded Rectangle 15"/>
            <p:cNvSpPr/>
            <p:nvPr/>
          </p:nvSpPr>
          <p:spPr>
            <a:xfrm>
              <a:off x="41157" y="2918886"/>
              <a:ext cx="2577353" cy="6485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60151" y="2937880"/>
              <a:ext cx="2539364" cy="6105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RNN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Model</a:t>
              </a:r>
              <a:endParaRPr lang="en-US" sz="2400" kern="1200" dirty="0"/>
            </a:p>
          </p:txBody>
        </p:sp>
      </p:grpSp>
      <p:sp>
        <p:nvSpPr>
          <p:cNvPr id="19" name="Bent Arrow 18"/>
          <p:cNvSpPr/>
          <p:nvPr/>
        </p:nvSpPr>
        <p:spPr>
          <a:xfrm flipV="1">
            <a:off x="1310780" y="5728844"/>
            <a:ext cx="560895" cy="491666"/>
          </a:xfrm>
          <a:prstGeom prst="bentArrow">
            <a:avLst>
              <a:gd name="adj1" fmla="val 39425"/>
              <a:gd name="adj2" fmla="val 38233"/>
              <a:gd name="adj3" fmla="val 50000"/>
              <a:gd name="adj4" fmla="val 36221"/>
            </a:avLst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16200000" flipV="1">
            <a:off x="3861474" y="5580790"/>
            <a:ext cx="544886" cy="594916"/>
          </a:xfrm>
          <a:prstGeom prst="bentArrow">
            <a:avLst>
              <a:gd name="adj1" fmla="val 39425"/>
              <a:gd name="adj2" fmla="val 38233"/>
              <a:gd name="adj3" fmla="val 50000"/>
              <a:gd name="adj4" fmla="val 36221"/>
            </a:avLst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564677" y="2198878"/>
            <a:ext cx="2024609" cy="859766"/>
            <a:chOff x="0" y="470038"/>
            <a:chExt cx="2024609" cy="859766"/>
          </a:xfrm>
          <a:solidFill>
            <a:srgbClr val="E797CC"/>
          </a:solidFill>
        </p:grpSpPr>
        <p:sp>
          <p:nvSpPr>
            <p:cNvPr id="23" name="Rounded Rectangle 22"/>
            <p:cNvSpPr/>
            <p:nvPr/>
          </p:nvSpPr>
          <p:spPr>
            <a:xfrm>
              <a:off x="0" y="470038"/>
              <a:ext cx="2024609" cy="85976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25182" y="495220"/>
              <a:ext cx="1974245" cy="8094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/>
                <a:t>Unseen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/>
                <a:t>tweet</a:t>
              </a:r>
              <a:endParaRPr lang="en-US" sz="24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58352" y="3158299"/>
            <a:ext cx="366025" cy="354100"/>
            <a:chOff x="702561" y="1463094"/>
            <a:chExt cx="619485" cy="516237"/>
          </a:xfrm>
          <a:solidFill>
            <a:srgbClr val="E797CC"/>
          </a:solidFill>
        </p:grpSpPr>
        <p:sp>
          <p:nvSpPr>
            <p:cNvPr id="29" name="Right Arrow 28"/>
            <p:cNvSpPr/>
            <p:nvPr/>
          </p:nvSpPr>
          <p:spPr>
            <a:xfrm rot="5400000">
              <a:off x="754185" y="1411470"/>
              <a:ext cx="516237" cy="619485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ight Arrow 4"/>
            <p:cNvSpPr/>
            <p:nvPr/>
          </p:nvSpPr>
          <p:spPr>
            <a:xfrm>
              <a:off x="826459" y="1463094"/>
              <a:ext cx="371691" cy="3613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539495" y="3518699"/>
            <a:ext cx="2024609" cy="859766"/>
            <a:chOff x="0" y="1291330"/>
            <a:chExt cx="2024609" cy="859766"/>
          </a:xfrm>
        </p:grpSpPr>
        <p:sp>
          <p:nvSpPr>
            <p:cNvPr id="50" name="Rounded Rectangle 49"/>
            <p:cNvSpPr/>
            <p:nvPr/>
          </p:nvSpPr>
          <p:spPr>
            <a:xfrm>
              <a:off x="0" y="1291330"/>
              <a:ext cx="2024609" cy="85976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4"/>
            <p:cNvSpPr/>
            <p:nvPr/>
          </p:nvSpPr>
          <p:spPr>
            <a:xfrm>
              <a:off x="25182" y="1316512"/>
              <a:ext cx="1974245" cy="8094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/>
                <a:t>Tokenize</a:t>
              </a:r>
              <a:endParaRPr lang="en-US" sz="2400" kern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358352" y="4432200"/>
            <a:ext cx="386894" cy="322412"/>
            <a:chOff x="818857" y="2204831"/>
            <a:chExt cx="386894" cy="322412"/>
          </a:xfrm>
        </p:grpSpPr>
        <p:sp>
          <p:nvSpPr>
            <p:cNvPr id="53" name="Right Arrow 52"/>
            <p:cNvSpPr/>
            <p:nvPr/>
          </p:nvSpPr>
          <p:spPr>
            <a:xfrm rot="5400000">
              <a:off x="851098" y="2172590"/>
              <a:ext cx="322412" cy="38689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ight Arrow 6"/>
            <p:cNvSpPr/>
            <p:nvPr/>
          </p:nvSpPr>
          <p:spPr>
            <a:xfrm>
              <a:off x="896236" y="2204831"/>
              <a:ext cx="232136" cy="225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539495" y="4808348"/>
            <a:ext cx="2024609" cy="859766"/>
            <a:chOff x="0" y="2580979"/>
            <a:chExt cx="2024609" cy="859766"/>
          </a:xfrm>
        </p:grpSpPr>
        <p:sp>
          <p:nvSpPr>
            <p:cNvPr id="56" name="Rounded Rectangle 55"/>
            <p:cNvSpPr/>
            <p:nvPr/>
          </p:nvSpPr>
          <p:spPr>
            <a:xfrm>
              <a:off x="0" y="2580979"/>
              <a:ext cx="2024609" cy="85976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57" name="Rounded Rectangle 8"/>
            <p:cNvSpPr/>
            <p:nvPr/>
          </p:nvSpPr>
          <p:spPr>
            <a:xfrm>
              <a:off x="25182" y="2606161"/>
              <a:ext cx="1974245" cy="8094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/>
                <a:t>Word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Embedding</a:t>
              </a:r>
              <a:endParaRPr lang="en-US" sz="2400" kern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72559" y="5877819"/>
            <a:ext cx="820399" cy="302951"/>
            <a:chOff x="0" y="470038"/>
            <a:chExt cx="2024609" cy="859766"/>
          </a:xfrm>
          <a:solidFill>
            <a:srgbClr val="E797CC"/>
          </a:solidFill>
        </p:grpSpPr>
        <p:sp>
          <p:nvSpPr>
            <p:cNvPr id="59" name="Rounded Rectangle 58"/>
            <p:cNvSpPr/>
            <p:nvPr/>
          </p:nvSpPr>
          <p:spPr>
            <a:xfrm>
              <a:off x="0" y="470038"/>
              <a:ext cx="2024609" cy="85976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066900" y="961044"/>
              <a:ext cx="932527" cy="3435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/>
            </a:p>
          </p:txBody>
        </p:sp>
      </p:grpSp>
      <p:sp>
        <p:nvSpPr>
          <p:cNvPr id="64" name="Bent Arrow 63"/>
          <p:cNvSpPr/>
          <p:nvPr/>
        </p:nvSpPr>
        <p:spPr>
          <a:xfrm rot="16200000">
            <a:off x="5253466" y="5516990"/>
            <a:ext cx="544887" cy="653870"/>
          </a:xfrm>
          <a:prstGeom prst="bentArrow">
            <a:avLst>
              <a:gd name="adj1" fmla="val 39425"/>
              <a:gd name="adj2" fmla="val 38233"/>
              <a:gd name="adj3" fmla="val 50000"/>
              <a:gd name="adj4" fmla="val 36221"/>
            </a:avLst>
          </a:prstGeom>
          <a:solidFill>
            <a:srgbClr val="E797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Bent Arrow 64"/>
          <p:cNvSpPr/>
          <p:nvPr/>
        </p:nvSpPr>
        <p:spPr>
          <a:xfrm flipH="1" flipV="1">
            <a:off x="7037150" y="5726115"/>
            <a:ext cx="564962" cy="491666"/>
          </a:xfrm>
          <a:prstGeom prst="bentArrow">
            <a:avLst>
              <a:gd name="adj1" fmla="val 39425"/>
              <a:gd name="adj2" fmla="val 38233"/>
              <a:gd name="adj3" fmla="val 50000"/>
              <a:gd name="adj4" fmla="val 36221"/>
            </a:avLst>
          </a:prstGeom>
          <a:solidFill>
            <a:srgbClr val="E797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Parallelogram 67"/>
          <p:cNvSpPr/>
          <p:nvPr/>
        </p:nvSpPr>
        <p:spPr>
          <a:xfrm>
            <a:off x="1913404" y="5762046"/>
            <a:ext cx="532077" cy="554110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arallelogram 68"/>
          <p:cNvSpPr/>
          <p:nvPr/>
        </p:nvSpPr>
        <p:spPr>
          <a:xfrm>
            <a:off x="3130040" y="5756616"/>
            <a:ext cx="532077" cy="554110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arallelogram 69"/>
          <p:cNvSpPr/>
          <p:nvPr/>
        </p:nvSpPr>
        <p:spPr>
          <a:xfrm>
            <a:off x="2530585" y="5739455"/>
            <a:ext cx="532077" cy="554110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5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35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1172" y="3464121"/>
            <a:ext cx="241975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&lt;User Name&gt;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37209" y="3450879"/>
            <a:ext cx="192129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&lt;Emotion&gt;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00753" y="3450879"/>
            <a:ext cx="260016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&lt;Abbreviation&gt;</a:t>
            </a:r>
          </a:p>
        </p:txBody>
      </p:sp>
    </p:spTree>
    <p:extLst>
      <p:ext uri="{BB962C8B-B14F-4D97-AF65-F5344CB8AC3E}">
        <p14:creationId xmlns:p14="http://schemas.microsoft.com/office/powerpoint/2010/main" val="2212868584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634</Words>
  <Application>Microsoft Office PowerPoint</Application>
  <PresentationFormat>On-screen Show (4:3)</PresentationFormat>
  <Paragraphs>132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Montserrat</vt:lpstr>
      <vt:lpstr>Noto Sans Symbols</vt:lpstr>
      <vt:lpstr>宋体</vt:lpstr>
      <vt:lpstr>Arial</vt:lpstr>
      <vt:lpstr>Calibri</vt:lpstr>
      <vt:lpstr>MSU Template 1</vt:lpstr>
      <vt:lpstr>Songci</vt:lpstr>
      <vt:lpstr>Genetic Algorithm</vt:lpstr>
      <vt:lpstr>Recurrent Neural Network</vt:lpstr>
      <vt:lpstr>Long Short Term Memory</vt:lpstr>
      <vt:lpstr>LSTM Network</vt:lpstr>
      <vt:lpstr>Outline</vt:lpstr>
      <vt:lpstr>Deep Tweeting Overview</vt:lpstr>
      <vt:lpstr>Tokenization </vt:lpstr>
      <vt:lpstr>Tokenization </vt:lpstr>
      <vt:lpstr>Tokenization </vt:lpstr>
      <vt:lpstr>Tokenization </vt:lpstr>
      <vt:lpstr>Tokenization </vt:lpstr>
      <vt:lpstr>Word Embedding</vt:lpstr>
      <vt:lpstr>RNN Training</vt:lpstr>
      <vt:lpstr>Bi-directional RNN Model</vt:lpstr>
      <vt:lpstr>Outline</vt:lpstr>
      <vt:lpstr>Evaluation Setup</vt:lpstr>
      <vt:lpstr>Evaluation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Proposition in Open Information Extraction</dc:title>
  <cp:lastModifiedBy>Wang Wei</cp:lastModifiedBy>
  <cp:revision>162</cp:revision>
  <dcterms:modified xsi:type="dcterms:W3CDTF">2017-04-22T20:29:11Z</dcterms:modified>
</cp:coreProperties>
</file>