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1.xml" ContentType="application/vnd.ms-office.chartex+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58" r:id="rId5"/>
    <p:sldId id="259" r:id="rId6"/>
    <p:sldId id="269" r:id="rId7"/>
    <p:sldId id="268" r:id="rId8"/>
    <p:sldId id="260" r:id="rId9"/>
    <p:sldId id="270" r:id="rId10"/>
    <p:sldId id="261" r:id="rId11"/>
    <p:sldId id="262" r:id="rId12"/>
    <p:sldId id="263" r:id="rId13"/>
    <p:sldId id="264" r:id="rId14"/>
    <p:sldId id="265" r:id="rId15"/>
    <p:sldId id="266" r:id="rId16"/>
    <p:sldId id="26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hkgh\Downloads\WORKINGONI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hkgh\Downloads\WORKINGONI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hkgh\Downloads\WORKINGONI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hkgh\Downloads\WORKINGONI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thkgh\Downloads\WORKINGONI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thkgh\Downloads\WORKINGONI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thkgh\Downloads\WORKINGONIT.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C:\Users\thkgh\Downloads\WORKINGONIT.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file:///C:\Users\thkgh\Downloads\WORKINGONIT.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thkgh\Downloads\WORKINGONI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[WORKINGONIT.xlsx]Top 10 Make_Model!PivotTable23</c:name>
    <c:fmtId val="12"/>
  </c:pivotSource>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solidFill>
                  <a:schemeClr val="dk1"/>
                </a:solidFill>
                <a:latin typeface="+mn-lt"/>
                <a:ea typeface="+mn-ea"/>
                <a:cs typeface="+mn-cs"/>
              </a:rPr>
              <a:t>Count by Manufacturer</a:t>
            </a:r>
            <a:endParaRPr lang="en-US"/>
          </a:p>
        </c:rich>
      </c:tx>
      <c:overlay val="0"/>
      <c:spPr>
        <a:solidFill>
          <a:schemeClr val="lt1"/>
        </a:solidFill>
        <a:ln w="25400" cap="flat" cmpd="sng" algn="ctr">
          <a:solidFill>
            <a:schemeClr val="accent2"/>
          </a:solidFill>
          <a:prstDash val="solid"/>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 10 Make_Model'!$B$3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10 Make_Model'!$A$4:$A$15</c:f>
              <c:strCache>
                <c:ptCount val="11"/>
                <c:pt idx="0">
                  <c:v>ford</c:v>
                </c:pt>
                <c:pt idx="1">
                  <c:v>chevrolet</c:v>
                </c:pt>
                <c:pt idx="2">
                  <c:v>toyota</c:v>
                </c:pt>
                <c:pt idx="3">
                  <c:v>nissan</c:v>
                </c:pt>
                <c:pt idx="4">
                  <c:v>ram</c:v>
                </c:pt>
                <c:pt idx="5">
                  <c:v>jeep</c:v>
                </c:pt>
                <c:pt idx="6">
                  <c:v>honda</c:v>
                </c:pt>
                <c:pt idx="7">
                  <c:v>gmc</c:v>
                </c:pt>
                <c:pt idx="8">
                  <c:v>volkswagen</c:v>
                </c:pt>
                <c:pt idx="9">
                  <c:v>dodge</c:v>
                </c:pt>
                <c:pt idx="10">
                  <c:v>bmw</c:v>
                </c:pt>
              </c:strCache>
            </c:strRef>
          </c:cat>
          <c:val>
            <c:numRef>
              <c:f>'Top 10 Make_Model'!$B$4:$B$15</c:f>
              <c:numCache>
                <c:formatCode>General</c:formatCode>
                <c:ptCount val="11"/>
                <c:pt idx="0">
                  <c:v>340</c:v>
                </c:pt>
                <c:pt idx="1">
                  <c:v>273</c:v>
                </c:pt>
                <c:pt idx="2">
                  <c:v>186</c:v>
                </c:pt>
                <c:pt idx="3">
                  <c:v>114</c:v>
                </c:pt>
                <c:pt idx="4">
                  <c:v>106</c:v>
                </c:pt>
                <c:pt idx="5">
                  <c:v>100</c:v>
                </c:pt>
                <c:pt idx="6">
                  <c:v>100</c:v>
                </c:pt>
                <c:pt idx="7">
                  <c:v>87</c:v>
                </c:pt>
                <c:pt idx="8">
                  <c:v>84</c:v>
                </c:pt>
                <c:pt idx="9">
                  <c:v>70</c:v>
                </c:pt>
                <c:pt idx="10">
                  <c:v>70</c:v>
                </c:pt>
              </c:numCache>
            </c:numRef>
          </c:val>
          <c:extLst>
            <c:ext xmlns:c16="http://schemas.microsoft.com/office/drawing/2014/chart" uri="{C3380CC4-5D6E-409C-BE32-E72D297353CC}">
              <c16:uniqueId val="{00000000-7236-4C9C-B961-BB10A5CB79F3}"/>
            </c:ext>
          </c:extLst>
        </c:ser>
        <c:dLbls>
          <c:dLblPos val="outEnd"/>
          <c:showLegendKey val="0"/>
          <c:showVal val="1"/>
          <c:showCatName val="0"/>
          <c:showSerName val="0"/>
          <c:showPercent val="0"/>
          <c:showBubbleSize val="0"/>
        </c:dLbls>
        <c:gapWidth val="219"/>
        <c:overlap val="-27"/>
        <c:axId val="17930191"/>
        <c:axId val="17919151"/>
      </c:barChart>
      <c:catAx>
        <c:axId val="17930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919151"/>
        <c:crosses val="autoZero"/>
        <c:auto val="1"/>
        <c:lblAlgn val="ctr"/>
        <c:lblOffset val="100"/>
        <c:noMultiLvlLbl val="0"/>
      </c:catAx>
      <c:valAx>
        <c:axId val="17919151"/>
        <c:scaling>
          <c:orientation val="minMax"/>
        </c:scaling>
        <c:delete val="1"/>
        <c:axPos val="l"/>
        <c:numFmt formatCode="General" sourceLinked="1"/>
        <c:majorTickMark val="none"/>
        <c:minorTickMark val="none"/>
        <c:tickLblPos val="nextTo"/>
        <c:crossAx val="17930191"/>
        <c:crosses val="autoZero"/>
        <c:crossBetween val="between"/>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[WORKINGONIT.xlsx]Top 10 Make_Model!PivotTable24</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 By Make/Model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 10 Make_Model'!$B$18</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10 Make_Model'!$A$19:$A$30</c:f>
              <c:strCache>
                <c:ptCount val="11"/>
                <c:pt idx="0">
                  <c:v>Ford F-150</c:v>
                </c:pt>
                <c:pt idx="1">
                  <c:v>Chevrolet Silverado 1500</c:v>
                </c:pt>
                <c:pt idx="2">
                  <c:v>Ram 2500</c:v>
                </c:pt>
                <c:pt idx="3">
                  <c:v>Ram 1500</c:v>
                </c:pt>
                <c:pt idx="4">
                  <c:v>Toyota Tacoma</c:v>
                </c:pt>
                <c:pt idx="5">
                  <c:v>Volkswagen Jetta</c:v>
                </c:pt>
                <c:pt idx="6">
                  <c:v>Nissan Altima</c:v>
                </c:pt>
                <c:pt idx="7">
                  <c:v>Toyota Prius</c:v>
                </c:pt>
                <c:pt idx="8">
                  <c:v>Chevrolet Silverado</c:v>
                </c:pt>
                <c:pt idx="9">
                  <c:v>Ford Mustang</c:v>
                </c:pt>
                <c:pt idx="10">
                  <c:v>Toyota Camry</c:v>
                </c:pt>
              </c:strCache>
            </c:strRef>
          </c:cat>
          <c:val>
            <c:numRef>
              <c:f>'Top 10 Make_Model'!$B$19:$B$30</c:f>
              <c:numCache>
                <c:formatCode>General</c:formatCode>
                <c:ptCount val="11"/>
                <c:pt idx="0">
                  <c:v>29</c:v>
                </c:pt>
                <c:pt idx="1">
                  <c:v>27</c:v>
                </c:pt>
                <c:pt idx="2">
                  <c:v>23</c:v>
                </c:pt>
                <c:pt idx="3">
                  <c:v>22</c:v>
                </c:pt>
                <c:pt idx="4">
                  <c:v>18</c:v>
                </c:pt>
                <c:pt idx="5">
                  <c:v>16</c:v>
                </c:pt>
                <c:pt idx="6">
                  <c:v>15</c:v>
                </c:pt>
                <c:pt idx="7">
                  <c:v>12</c:v>
                </c:pt>
                <c:pt idx="8">
                  <c:v>12</c:v>
                </c:pt>
                <c:pt idx="9">
                  <c:v>11</c:v>
                </c:pt>
                <c:pt idx="10">
                  <c:v>11</c:v>
                </c:pt>
              </c:numCache>
            </c:numRef>
          </c:val>
          <c:extLst>
            <c:ext xmlns:c16="http://schemas.microsoft.com/office/drawing/2014/chart" uri="{C3380CC4-5D6E-409C-BE32-E72D297353CC}">
              <c16:uniqueId val="{00000000-2AA5-43C5-BD1F-3C0EF8886259}"/>
            </c:ext>
          </c:extLst>
        </c:ser>
        <c:dLbls>
          <c:dLblPos val="outEnd"/>
          <c:showLegendKey val="0"/>
          <c:showVal val="1"/>
          <c:showCatName val="0"/>
          <c:showSerName val="0"/>
          <c:showPercent val="0"/>
          <c:showBubbleSize val="0"/>
        </c:dLbls>
        <c:gapWidth val="219"/>
        <c:overlap val="-27"/>
        <c:axId val="17933071"/>
        <c:axId val="17935951"/>
      </c:barChart>
      <c:catAx>
        <c:axId val="17933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35951"/>
        <c:crosses val="autoZero"/>
        <c:auto val="1"/>
        <c:lblAlgn val="ctr"/>
        <c:lblOffset val="100"/>
        <c:noMultiLvlLbl val="0"/>
      </c:catAx>
      <c:valAx>
        <c:axId val="17935951"/>
        <c:scaling>
          <c:orientation val="minMax"/>
        </c:scaling>
        <c:delete val="1"/>
        <c:axPos val="l"/>
        <c:numFmt formatCode="General" sourceLinked="1"/>
        <c:majorTickMark val="none"/>
        <c:minorTickMark val="none"/>
        <c:tickLblPos val="nextTo"/>
        <c:crossAx val="17933071"/>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[WORKINGONIT.xlsx]Model vs Price!PivotTable16</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High</a:t>
            </a:r>
            <a:r>
              <a:rPr lang="en-US" baseline="0"/>
              <a:t> Priced Segment vs Model Frequency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dLbl>
          <c:idx val="0"/>
          <c:layout>
            <c:manualLayout>
              <c:x val="3.215434083601286E-2"/>
              <c:y val="4.629629629629627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dLbl>
          <c:idx val="0"/>
          <c:layout>
            <c:manualLayout>
              <c:x val="3.215434083601286E-2"/>
              <c:y val="4.629629629629627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dLbl>
          <c:idx val="0"/>
          <c:layout>
            <c:manualLayout>
              <c:x val="3.215434083601286E-2"/>
              <c:y val="4.629629629629627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pieChart>
        <c:varyColors val="1"/>
        <c:ser>
          <c:idx val="0"/>
          <c:order val="0"/>
          <c:tx>
            <c:strRef>
              <c:f>'Model vs Price'!$B$4</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02B-4AE1-8923-3E45CBBCA27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02B-4AE1-8923-3E45CBBCA27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02B-4AE1-8923-3E45CBBCA27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02B-4AE1-8923-3E45CBBCA27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02B-4AE1-8923-3E45CBBCA275}"/>
              </c:ext>
            </c:extLst>
          </c:dPt>
          <c:dLbls>
            <c:dLbl>
              <c:idx val="4"/>
              <c:layout>
                <c:manualLayout>
                  <c:x val="3.215434083601286E-2"/>
                  <c:y val="4.6296296296296273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C02B-4AE1-8923-3E45CBBCA275}"/>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'Model vs Price'!$A$5:$A$10</c:f>
              <c:strCache>
                <c:ptCount val="5"/>
                <c:pt idx="0">
                  <c:v>Ram 2500</c:v>
                </c:pt>
                <c:pt idx="1">
                  <c:v>Chevrolet Silverado 1500</c:v>
                </c:pt>
                <c:pt idx="2">
                  <c:v>Ram 1500</c:v>
                </c:pt>
                <c:pt idx="3">
                  <c:v>Ford F-150</c:v>
                </c:pt>
                <c:pt idx="4">
                  <c:v>Jeep Wrangler Rubicon</c:v>
                </c:pt>
              </c:strCache>
            </c:strRef>
          </c:cat>
          <c:val>
            <c:numRef>
              <c:f>'Model vs Price'!$B$5:$B$10</c:f>
              <c:numCache>
                <c:formatCode>General</c:formatCode>
                <c:ptCount val="5"/>
                <c:pt idx="0">
                  <c:v>16</c:v>
                </c:pt>
                <c:pt idx="1">
                  <c:v>15</c:v>
                </c:pt>
                <c:pt idx="2">
                  <c:v>12</c:v>
                </c:pt>
                <c:pt idx="3">
                  <c:v>10</c:v>
                </c:pt>
                <c:pt idx="4">
                  <c:v>9</c:v>
                </c:pt>
              </c:numCache>
            </c:numRef>
          </c:val>
          <c:extLst>
            <c:ext xmlns:c16="http://schemas.microsoft.com/office/drawing/2014/chart" uri="{C3380CC4-5D6E-409C-BE32-E72D297353CC}">
              <c16:uniqueId val="{0000000A-C02B-4AE1-8923-3E45CBBCA275}"/>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[WORKINGONIT.xlsx]Model vs Price!PivotTable17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Low Priced Segment vs Model Frequency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r>
                  <a:rPr lang="en-US" baseline="0"/>
                  <a:t>UnIdentified
</a:t>
                </a:r>
                <a:fld id="{663226A3-9FF7-4BCD-9E9E-E1CA9626726C}" type="PERCENTAGE">
                  <a:rPr lang="en-US" baseline="0"/>
                  <a:pPr>
                    <a:defRPr sz="900" b="0" i="0" u="none" strike="noStrike" kern="1200" baseline="0">
                      <a:solidFill>
                        <a:schemeClr val="dk1">
                          <a:lumMod val="65000"/>
                          <a:lumOff val="35000"/>
                        </a:schemeClr>
                      </a:solidFill>
                      <a:latin typeface="+mn-lt"/>
                      <a:ea typeface="+mn-ea"/>
                      <a:cs typeface="+mn-cs"/>
                    </a:defRPr>
                  </a:pPr>
                  <a:t>[PERCENTAGE]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r>
                  <a:rPr lang="en-US" baseline="0"/>
                  <a:t>UnIdentified
</a:t>
                </a:r>
                <a:fld id="{663226A3-9FF7-4BCD-9E9E-E1CA9626726C}" type="PERCENTAGE">
                  <a:rPr lang="en-US" baseline="0"/>
                  <a:pPr>
                    <a:defRPr sz="900" b="0" i="0" u="none" strike="noStrike" kern="1200" baseline="0">
                      <a:solidFill>
                        <a:schemeClr val="dk1">
                          <a:lumMod val="65000"/>
                          <a:lumOff val="35000"/>
                        </a:schemeClr>
                      </a:solidFill>
                      <a:latin typeface="+mn-lt"/>
                      <a:ea typeface="+mn-ea"/>
                      <a:cs typeface="+mn-cs"/>
                    </a:defRPr>
                  </a:pPr>
                  <a:t>[PERCENTAGE]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dLbl>
          <c:idx val="0"/>
          <c:tx>
            <c:rich>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r>
                  <a:rPr lang="en-US" baseline="0"/>
                  <a:t>UnIdentified
</a:t>
                </a:r>
                <a:fld id="{663226A3-9FF7-4BCD-9E9E-E1CA9626726C}" type="PERCENTAGE">
                  <a:rPr lang="en-US" baseline="0"/>
                  <a:pPr>
                    <a:defRPr sz="900" b="0" i="0" u="none" strike="noStrike" kern="1200" baseline="0">
                      <a:solidFill>
                        <a:schemeClr val="dk1">
                          <a:lumMod val="65000"/>
                          <a:lumOff val="35000"/>
                        </a:schemeClr>
                      </a:solidFill>
                      <a:latin typeface="+mn-lt"/>
                      <a:ea typeface="+mn-ea"/>
                      <a:cs typeface="+mn-cs"/>
                    </a:defRPr>
                  </a:pPr>
                  <a:t>[PERCENTAGE]</a:t>
                </a:fld>
                <a:endParaRPr lang="en-US" baseline="0"/>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'Model vs Price'!$B$20</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ED5-4604-A133-DAAE43F319B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ED5-4604-A133-DAAE43F319B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ED5-4604-A133-DAAE43F319B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ED5-4604-A133-DAAE43F319B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ED5-4604-A133-DAAE43F319B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ED5-4604-A133-DAAE43F319B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ED5-4604-A133-DAAE43F319BF}"/>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ED5-4604-A133-DAAE43F319BF}"/>
              </c:ext>
            </c:extLst>
          </c:dPt>
          <c:dLbls>
            <c:dLbl>
              <c:idx val="1"/>
              <c:tx>
                <c:rich>
                  <a:bodyPr/>
                  <a:lstStyle/>
                  <a:p>
                    <a:r>
                      <a:rPr lang="en-US" baseline="0"/>
                      <a:t>UnIdentified
</a:t>
                    </a:r>
                    <a:fld id="{663226A3-9FF7-4BCD-9E9E-E1CA9626726C}" type="PERCENTAGE">
                      <a:rPr lang="en-US" baseline="0"/>
                      <a:pPr/>
                      <a:t>[PERCENTAGE]</a:t>
                    </a:fld>
                    <a:endParaRPr lang="en-US" baseline="0"/>
                  </a:p>
                </c:rich>
              </c:tx>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3ED5-4604-A133-DAAE43F319BF}"/>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'Model vs Price'!$A$21:$A$29</c:f>
              <c:strCache>
                <c:ptCount val="8"/>
                <c:pt idx="0">
                  <c:v>Ford F-150</c:v>
                </c:pt>
                <c:pt idx="1">
                  <c:v>.</c:v>
                </c:pt>
                <c:pt idx="2">
                  <c:v>Ram 1500</c:v>
                </c:pt>
                <c:pt idx="3">
                  <c:v>Honda Accord</c:v>
                </c:pt>
                <c:pt idx="4">
                  <c:v>Subaru Outback</c:v>
                </c:pt>
                <c:pt idx="5">
                  <c:v>Toyota Camry</c:v>
                </c:pt>
                <c:pt idx="6">
                  <c:v>Nissan Altima</c:v>
                </c:pt>
                <c:pt idx="7">
                  <c:v>Honda Civic Lx</c:v>
                </c:pt>
              </c:strCache>
            </c:strRef>
          </c:cat>
          <c:val>
            <c:numRef>
              <c:f>'Model vs Price'!$B$21:$B$29</c:f>
              <c:numCache>
                <c:formatCode>General</c:formatCode>
                <c:ptCount val="8"/>
                <c:pt idx="0">
                  <c:v>5</c:v>
                </c:pt>
                <c:pt idx="1">
                  <c:v>5</c:v>
                </c:pt>
                <c:pt idx="2">
                  <c:v>3</c:v>
                </c:pt>
                <c:pt idx="3">
                  <c:v>3</c:v>
                </c:pt>
                <c:pt idx="4">
                  <c:v>3</c:v>
                </c:pt>
                <c:pt idx="5">
                  <c:v>3</c:v>
                </c:pt>
                <c:pt idx="6">
                  <c:v>3</c:v>
                </c:pt>
                <c:pt idx="7">
                  <c:v>3</c:v>
                </c:pt>
              </c:numCache>
            </c:numRef>
          </c:val>
          <c:extLst>
            <c:ext xmlns:c16="http://schemas.microsoft.com/office/drawing/2014/chart" uri="{C3380CC4-5D6E-409C-BE32-E72D297353CC}">
              <c16:uniqueId val="{00000010-3ED5-4604-A133-DAAE43F319BF}"/>
            </c:ext>
          </c:extLst>
        </c:ser>
        <c:dLbls>
          <c:dLblPos val="bestFit"/>
          <c:showLegendKey val="0"/>
          <c:showVal val="1"/>
          <c:showCatName val="0"/>
          <c:showSerName val="0"/>
          <c:showPercent val="0"/>
          <c:showBubbleSize val="0"/>
          <c:showLeaderLines val="0"/>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[WORKINGONIT.xlsx]Avg Year by Price Segment!PivotTable25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Price By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'Avg Year by Price Segment'!$B$21</c:f>
              <c:strCache>
                <c:ptCount val="1"/>
                <c:pt idx="0">
                  <c:v>Total</c:v>
                </c:pt>
              </c:strCache>
            </c:strRef>
          </c:tx>
          <c:spPr>
            <a:ln w="28575" cap="rnd">
              <a:solidFill>
                <a:schemeClr val="accent1"/>
              </a:solidFill>
              <a:round/>
            </a:ln>
            <a:effectLst/>
          </c:spPr>
          <c:marker>
            <c:symbol val="none"/>
          </c:marker>
          <c:cat>
            <c:strRef>
              <c:f>'Avg Year by Price Segment'!$A$22:$A$63</c:f>
              <c:strCache>
                <c:ptCount val="41"/>
                <c:pt idx="0">
                  <c:v>1980</c:v>
                </c:pt>
                <c:pt idx="1">
                  <c:v>1981</c:v>
                </c:pt>
                <c:pt idx="2">
                  <c:v>1983</c:v>
                </c:pt>
                <c:pt idx="3">
                  <c:v>1984</c:v>
                </c:pt>
                <c:pt idx="4">
                  <c:v>1985</c:v>
                </c:pt>
                <c:pt idx="5">
                  <c:v>1986</c:v>
                </c:pt>
                <c:pt idx="6">
                  <c:v>1987</c:v>
                </c:pt>
                <c:pt idx="7">
                  <c:v>1988</c:v>
                </c:pt>
                <c:pt idx="8">
                  <c:v>1989</c:v>
                </c:pt>
                <c:pt idx="9">
                  <c:v>1990</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pt idx="34">
                  <c:v>2015</c:v>
                </c:pt>
                <c:pt idx="35">
                  <c:v>2016</c:v>
                </c:pt>
                <c:pt idx="36">
                  <c:v>2017</c:v>
                </c:pt>
                <c:pt idx="37">
                  <c:v>2018</c:v>
                </c:pt>
                <c:pt idx="38">
                  <c:v>2019</c:v>
                </c:pt>
                <c:pt idx="39">
                  <c:v>2020</c:v>
                </c:pt>
                <c:pt idx="40">
                  <c:v>2021</c:v>
                </c:pt>
              </c:strCache>
            </c:strRef>
          </c:cat>
          <c:val>
            <c:numRef>
              <c:f>'Avg Year by Price Segment'!$B$22:$B$63</c:f>
              <c:numCache>
                <c:formatCode>"$"#,##0</c:formatCode>
                <c:ptCount val="41"/>
                <c:pt idx="0">
                  <c:v>17250</c:v>
                </c:pt>
                <c:pt idx="1">
                  <c:v>27900</c:v>
                </c:pt>
                <c:pt idx="2">
                  <c:v>8739</c:v>
                </c:pt>
                <c:pt idx="3">
                  <c:v>13373.75</c:v>
                </c:pt>
                <c:pt idx="4">
                  <c:v>9491.6666666666661</c:v>
                </c:pt>
                <c:pt idx="5">
                  <c:v>16539.8</c:v>
                </c:pt>
                <c:pt idx="6">
                  <c:v>8767.8571428571431</c:v>
                </c:pt>
                <c:pt idx="7">
                  <c:v>10600</c:v>
                </c:pt>
                <c:pt idx="8">
                  <c:v>18743.5</c:v>
                </c:pt>
                <c:pt idx="9">
                  <c:v>5062.5</c:v>
                </c:pt>
                <c:pt idx="10">
                  <c:v>13957.142857142857</c:v>
                </c:pt>
                <c:pt idx="11">
                  <c:v>4616.666666666667</c:v>
                </c:pt>
                <c:pt idx="12">
                  <c:v>36069.555555555555</c:v>
                </c:pt>
                <c:pt idx="13">
                  <c:v>9120</c:v>
                </c:pt>
                <c:pt idx="14">
                  <c:v>6426.4285714285716</c:v>
                </c:pt>
                <c:pt idx="15">
                  <c:v>10305</c:v>
                </c:pt>
                <c:pt idx="16">
                  <c:v>13879.866666666667</c:v>
                </c:pt>
                <c:pt idx="17">
                  <c:v>5150</c:v>
                </c:pt>
                <c:pt idx="18">
                  <c:v>7012.8421052631575</c:v>
                </c:pt>
                <c:pt idx="19">
                  <c:v>7681</c:v>
                </c:pt>
                <c:pt idx="20">
                  <c:v>8395.961538461539</c:v>
                </c:pt>
                <c:pt idx="21">
                  <c:v>7767.1071428571431</c:v>
                </c:pt>
                <c:pt idx="22">
                  <c:v>6990.09375</c:v>
                </c:pt>
                <c:pt idx="23">
                  <c:v>8594.2777777777774</c:v>
                </c:pt>
                <c:pt idx="24">
                  <c:v>9961.8918918918916</c:v>
                </c:pt>
                <c:pt idx="25">
                  <c:v>8202.0483870967746</c:v>
                </c:pt>
                <c:pt idx="26">
                  <c:v>10851.864406779661</c:v>
                </c:pt>
                <c:pt idx="27">
                  <c:v>11091.388235294118</c:v>
                </c:pt>
                <c:pt idx="28">
                  <c:v>13221.195652173914</c:v>
                </c:pt>
                <c:pt idx="29">
                  <c:v>12475.125</c:v>
                </c:pt>
                <c:pt idx="30">
                  <c:v>13899.423529411764</c:v>
                </c:pt>
                <c:pt idx="31">
                  <c:v>16231.772727272728</c:v>
                </c:pt>
                <c:pt idx="32">
                  <c:v>17359.060975609755</c:v>
                </c:pt>
                <c:pt idx="33">
                  <c:v>21058.473684210527</c:v>
                </c:pt>
                <c:pt idx="34">
                  <c:v>21484.543956043955</c:v>
                </c:pt>
                <c:pt idx="35">
                  <c:v>24685.981481481482</c:v>
                </c:pt>
                <c:pt idx="36">
                  <c:v>30476.361788617887</c:v>
                </c:pt>
                <c:pt idx="37">
                  <c:v>32664.117647058825</c:v>
                </c:pt>
                <c:pt idx="38">
                  <c:v>32902.151351351349</c:v>
                </c:pt>
                <c:pt idx="39">
                  <c:v>39456.48344370861</c:v>
                </c:pt>
                <c:pt idx="40">
                  <c:v>51305.3</c:v>
                </c:pt>
              </c:numCache>
            </c:numRef>
          </c:val>
          <c:smooth val="0"/>
          <c:extLst>
            <c:ext xmlns:c16="http://schemas.microsoft.com/office/drawing/2014/chart" uri="{C3380CC4-5D6E-409C-BE32-E72D297353CC}">
              <c16:uniqueId val="{00000000-CACA-4073-814C-E926DD42F6CC}"/>
            </c:ext>
          </c:extLst>
        </c:ser>
        <c:dLbls>
          <c:showLegendKey val="0"/>
          <c:showVal val="0"/>
          <c:showCatName val="0"/>
          <c:showSerName val="0"/>
          <c:showPercent val="0"/>
          <c:showBubbleSize val="0"/>
        </c:dLbls>
        <c:smooth val="0"/>
        <c:axId val="17908111"/>
        <c:axId val="17908591"/>
      </c:lineChart>
      <c:catAx>
        <c:axId val="17908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08591"/>
        <c:crosses val="autoZero"/>
        <c:auto val="1"/>
        <c:lblAlgn val="ctr"/>
        <c:lblOffset val="100"/>
        <c:noMultiLvlLbl val="0"/>
      </c:catAx>
      <c:valAx>
        <c:axId val="17908591"/>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08111"/>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[WORKINGONIT.xlsx]Avg Year by Price Segment!PivotTable11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Year by Price Segment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'Avg Year by Price Segment'!$B$3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'Avg Year by Price Segment'!$A$4:$A$7</c:f>
              <c:strCache>
                <c:ptCount val="3"/>
                <c:pt idx="0">
                  <c:v>High</c:v>
                </c:pt>
                <c:pt idx="1">
                  <c:v>Low</c:v>
                </c:pt>
                <c:pt idx="2">
                  <c:v>Mid</c:v>
                </c:pt>
              </c:strCache>
            </c:strRef>
          </c:cat>
          <c:val>
            <c:numRef>
              <c:f>'Avg Year by Price Segment'!$B$4:$B$7</c:f>
              <c:numCache>
                <c:formatCode>0</c:formatCode>
                <c:ptCount val="3"/>
                <c:pt idx="0">
                  <c:v>2016.8272980501392</c:v>
                </c:pt>
                <c:pt idx="1">
                  <c:v>2001.7575757575758</c:v>
                </c:pt>
                <c:pt idx="2">
                  <c:v>2011.7638791286015</c:v>
                </c:pt>
              </c:numCache>
            </c:numRef>
          </c:val>
          <c:extLst>
            <c:ext xmlns:c16="http://schemas.microsoft.com/office/drawing/2014/chart" uri="{C3380CC4-5D6E-409C-BE32-E72D297353CC}">
              <c16:uniqueId val="{00000000-83CB-434C-8365-94901FDAE3D8}"/>
            </c:ext>
          </c:extLst>
        </c:ser>
        <c:dLbls>
          <c:dLblPos val="ctr"/>
          <c:showLegendKey val="0"/>
          <c:showVal val="1"/>
          <c:showCatName val="0"/>
          <c:showSerName val="0"/>
          <c:showPercent val="0"/>
          <c:showBubbleSize val="0"/>
        </c:dLbls>
        <c:gapWidth val="219"/>
        <c:overlap val="-27"/>
        <c:axId val="17923951"/>
        <c:axId val="17934031"/>
      </c:barChart>
      <c:catAx>
        <c:axId val="17923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34031"/>
        <c:crosses val="autoZero"/>
        <c:auto val="1"/>
        <c:lblAlgn val="ctr"/>
        <c:lblOffset val="100"/>
        <c:noMultiLvlLbl val="0"/>
      </c:catAx>
      <c:valAx>
        <c:axId val="17934031"/>
        <c:scaling>
          <c:orientation val="minMax"/>
        </c:scaling>
        <c:delete val="1"/>
        <c:axPos val="l"/>
        <c:numFmt formatCode="0" sourceLinked="1"/>
        <c:majorTickMark val="none"/>
        <c:minorTickMark val="none"/>
        <c:tickLblPos val="nextTo"/>
        <c:crossAx val="17923951"/>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[WORKINGONIT.xlsx]Fuel vs Price Segment!PivotTable5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High Priced Segment Fuel Breakdown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s>
    <c:plotArea>
      <c:layout/>
      <c:pieChart>
        <c:varyColors val="1"/>
        <c:ser>
          <c:idx val="0"/>
          <c:order val="0"/>
          <c:tx>
            <c:strRef>
              <c:f>'Fuel vs Price Segment'!$B$3:$B$4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9B2-4C67-839F-7A2E32AC090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9B2-4C67-839F-7A2E32AC090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9B2-4C67-839F-7A2E32AC090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9B2-4C67-839F-7A2E32AC090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9B2-4C67-839F-7A2E32AC0908}"/>
              </c:ext>
            </c:extLst>
          </c:dPt>
          <c:cat>
            <c:strRef>
              <c:f>'Fuel vs Price Segment'!$A$5:$A$10</c:f>
              <c:strCache>
                <c:ptCount val="5"/>
                <c:pt idx="0">
                  <c:v>diesel</c:v>
                </c:pt>
                <c:pt idx="1">
                  <c:v>electric</c:v>
                </c:pt>
                <c:pt idx="2">
                  <c:v>gas</c:v>
                </c:pt>
                <c:pt idx="3">
                  <c:v>hybrid</c:v>
                </c:pt>
                <c:pt idx="4">
                  <c:v>other</c:v>
                </c:pt>
              </c:strCache>
            </c:strRef>
          </c:cat>
          <c:val>
            <c:numRef>
              <c:f>'Fuel vs Price Segment'!$B$5:$B$10</c:f>
              <c:numCache>
                <c:formatCode>General</c:formatCode>
                <c:ptCount val="5"/>
                <c:pt idx="0">
                  <c:v>97</c:v>
                </c:pt>
                <c:pt idx="1">
                  <c:v>8</c:v>
                </c:pt>
                <c:pt idx="2">
                  <c:v>453</c:v>
                </c:pt>
                <c:pt idx="3">
                  <c:v>12</c:v>
                </c:pt>
                <c:pt idx="4">
                  <c:v>148</c:v>
                </c:pt>
              </c:numCache>
            </c:numRef>
          </c:val>
          <c:extLst>
            <c:ext xmlns:c16="http://schemas.microsoft.com/office/drawing/2014/chart" uri="{C3380CC4-5D6E-409C-BE32-E72D297353CC}">
              <c16:uniqueId val="{0000000A-19B2-4C67-839F-7A2E32AC0908}"/>
            </c:ext>
          </c:extLst>
        </c:ser>
        <c:ser>
          <c:idx val="1"/>
          <c:order val="1"/>
          <c:tx>
            <c:strRef>
              <c:f>'Fuel vs Price Segment'!$C$3:$C$4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C-19B2-4C67-839F-7A2E32AC090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E-19B2-4C67-839F-7A2E32AC090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0-19B2-4C67-839F-7A2E32AC090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2-19B2-4C67-839F-7A2E32AC090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4-19B2-4C67-839F-7A2E32AC0908}"/>
              </c:ext>
            </c:extLst>
          </c:dPt>
          <c:cat>
            <c:strRef>
              <c:f>'Fuel vs Price Segment'!$A$5:$A$10</c:f>
              <c:strCache>
                <c:ptCount val="5"/>
                <c:pt idx="0">
                  <c:v>diesel</c:v>
                </c:pt>
                <c:pt idx="1">
                  <c:v>electric</c:v>
                </c:pt>
                <c:pt idx="2">
                  <c:v>gas</c:v>
                </c:pt>
                <c:pt idx="3">
                  <c:v>hybrid</c:v>
                </c:pt>
                <c:pt idx="4">
                  <c:v>other</c:v>
                </c:pt>
              </c:strCache>
            </c:strRef>
          </c:cat>
          <c:val>
            <c:numRef>
              <c:f>'Fuel vs Price Segment'!$C$5:$C$10</c:f>
              <c:numCache>
                <c:formatCode>General</c:formatCode>
                <c:ptCount val="5"/>
                <c:pt idx="0">
                  <c:v>3</c:v>
                </c:pt>
                <c:pt idx="2">
                  <c:v>160</c:v>
                </c:pt>
                <c:pt idx="3">
                  <c:v>1</c:v>
                </c:pt>
                <c:pt idx="4">
                  <c:v>1</c:v>
                </c:pt>
              </c:numCache>
            </c:numRef>
          </c:val>
          <c:extLst>
            <c:ext xmlns:c16="http://schemas.microsoft.com/office/drawing/2014/chart" uri="{C3380CC4-5D6E-409C-BE32-E72D297353CC}">
              <c16:uniqueId val="{00000015-19B2-4C67-839F-7A2E32AC0908}"/>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[WORKINGONIT.xlsx]Fuel vs Price Segment!PivotTable27</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Low Priced Segment Fuel Breakdown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s>
    <c:plotArea>
      <c:layout/>
      <c:pieChart>
        <c:varyColors val="1"/>
        <c:ser>
          <c:idx val="0"/>
          <c:order val="0"/>
          <c:tx>
            <c:strRef>
              <c:f>'Fuel vs Price Segment'!$B$38:$B$39</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D52-48D9-A237-0C9949A8830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D52-48D9-A237-0C9949A8830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D52-48D9-A237-0C9949A8830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D52-48D9-A237-0C9949A88306}"/>
              </c:ext>
            </c:extLst>
          </c:dPt>
          <c:cat>
            <c:strRef>
              <c:f>'Fuel vs Price Segment'!$A$40:$A$44</c:f>
              <c:strCache>
                <c:ptCount val="4"/>
                <c:pt idx="0">
                  <c:v>diesel</c:v>
                </c:pt>
                <c:pt idx="1">
                  <c:v>gas</c:v>
                </c:pt>
                <c:pt idx="2">
                  <c:v>hybrid</c:v>
                </c:pt>
                <c:pt idx="3">
                  <c:v>other</c:v>
                </c:pt>
              </c:strCache>
            </c:strRef>
          </c:cat>
          <c:val>
            <c:numRef>
              <c:f>'Fuel vs Price Segment'!$B$40:$B$44</c:f>
              <c:numCache>
                <c:formatCode>General</c:formatCode>
                <c:ptCount val="4"/>
                <c:pt idx="0">
                  <c:v>3</c:v>
                </c:pt>
                <c:pt idx="1">
                  <c:v>160</c:v>
                </c:pt>
                <c:pt idx="2">
                  <c:v>1</c:v>
                </c:pt>
                <c:pt idx="3">
                  <c:v>1</c:v>
                </c:pt>
              </c:numCache>
            </c:numRef>
          </c:val>
          <c:extLst>
            <c:ext xmlns:c16="http://schemas.microsoft.com/office/drawing/2014/chart" uri="{C3380CC4-5D6E-409C-BE32-E72D297353CC}">
              <c16:uniqueId val="{00000008-1D52-48D9-A237-0C9949A8830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[WORKINGONIT.xlsx]Condition vs Price Segment!PivotTable18</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Low Priced Vehicles Frequency by Condition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'Condition vs Price Segment'!$B$1:$B$2</c:f>
              <c:strCache>
                <c:ptCount val="1"/>
                <c:pt idx="0">
                  <c:v>High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'Condition vs Price Segment'!$A$3:$A$9</c:f>
              <c:strCache>
                <c:ptCount val="6"/>
                <c:pt idx="0">
                  <c:v>good</c:v>
                </c:pt>
                <c:pt idx="1">
                  <c:v>excellent</c:v>
                </c:pt>
                <c:pt idx="2">
                  <c:v>like new</c:v>
                </c:pt>
                <c:pt idx="3">
                  <c:v>fair</c:v>
                </c:pt>
                <c:pt idx="4">
                  <c:v>new</c:v>
                </c:pt>
                <c:pt idx="5">
                  <c:v>salvage</c:v>
                </c:pt>
              </c:strCache>
            </c:strRef>
          </c:cat>
          <c:val>
            <c:numRef>
              <c:f>'Condition vs Price Segment'!$B$3:$B$9</c:f>
              <c:numCache>
                <c:formatCode>General</c:formatCode>
                <c:ptCount val="6"/>
                <c:pt idx="0">
                  <c:v>315</c:v>
                </c:pt>
                <c:pt idx="1">
                  <c:v>64</c:v>
                </c:pt>
                <c:pt idx="2">
                  <c:v>42</c:v>
                </c:pt>
                <c:pt idx="4">
                  <c:v>21</c:v>
                </c:pt>
              </c:numCache>
            </c:numRef>
          </c:val>
          <c:extLst>
            <c:ext xmlns:c16="http://schemas.microsoft.com/office/drawing/2014/chart" uri="{C3380CC4-5D6E-409C-BE32-E72D297353CC}">
              <c16:uniqueId val="{00000000-BF64-4714-86B0-1E5178164290}"/>
            </c:ext>
          </c:extLst>
        </c:ser>
        <c:ser>
          <c:idx val="1"/>
          <c:order val="1"/>
          <c:tx>
            <c:strRef>
              <c:f>'Condition vs Price Segment'!$C$1:$C$2</c:f>
              <c:strCache>
                <c:ptCount val="1"/>
                <c:pt idx="0">
                  <c:v>Low</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'Condition vs Price Segment'!$A$3:$A$9</c:f>
              <c:strCache>
                <c:ptCount val="6"/>
                <c:pt idx="0">
                  <c:v>good</c:v>
                </c:pt>
                <c:pt idx="1">
                  <c:v>excellent</c:v>
                </c:pt>
                <c:pt idx="2">
                  <c:v>like new</c:v>
                </c:pt>
                <c:pt idx="3">
                  <c:v>fair</c:v>
                </c:pt>
                <c:pt idx="4">
                  <c:v>new</c:v>
                </c:pt>
                <c:pt idx="5">
                  <c:v>salvage</c:v>
                </c:pt>
              </c:strCache>
            </c:strRef>
          </c:cat>
          <c:val>
            <c:numRef>
              <c:f>'Condition vs Price Segment'!$C$3:$C$9</c:f>
              <c:numCache>
                <c:formatCode>General</c:formatCode>
                <c:ptCount val="6"/>
                <c:pt idx="0">
                  <c:v>71</c:v>
                </c:pt>
                <c:pt idx="1">
                  <c:v>21</c:v>
                </c:pt>
                <c:pt idx="2">
                  <c:v>1</c:v>
                </c:pt>
                <c:pt idx="3">
                  <c:v>21</c:v>
                </c:pt>
                <c:pt idx="5">
                  <c:v>3</c:v>
                </c:pt>
              </c:numCache>
            </c:numRef>
          </c:val>
          <c:extLst>
            <c:ext xmlns:c16="http://schemas.microsoft.com/office/drawing/2014/chart" uri="{C3380CC4-5D6E-409C-BE32-E72D297353CC}">
              <c16:uniqueId val="{00000001-BF64-4714-86B0-1E5178164290}"/>
            </c:ext>
          </c:extLst>
        </c:ser>
        <c:ser>
          <c:idx val="2"/>
          <c:order val="2"/>
          <c:tx>
            <c:strRef>
              <c:f>'Condition vs Price Segment'!$D$1:$D$2</c:f>
              <c:strCache>
                <c:ptCount val="1"/>
                <c:pt idx="0">
                  <c:v>Mid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'Condition vs Price Segment'!$A$3:$A$9</c:f>
              <c:strCache>
                <c:ptCount val="6"/>
                <c:pt idx="0">
                  <c:v>good</c:v>
                </c:pt>
                <c:pt idx="1">
                  <c:v>excellent</c:v>
                </c:pt>
                <c:pt idx="2">
                  <c:v>like new</c:v>
                </c:pt>
                <c:pt idx="3">
                  <c:v>fair</c:v>
                </c:pt>
                <c:pt idx="4">
                  <c:v>new</c:v>
                </c:pt>
                <c:pt idx="5">
                  <c:v>salvage</c:v>
                </c:pt>
              </c:strCache>
            </c:strRef>
          </c:cat>
          <c:val>
            <c:numRef>
              <c:f>'Condition vs Price Segment'!$D$3:$D$9</c:f>
              <c:numCache>
                <c:formatCode>General</c:formatCode>
                <c:ptCount val="6"/>
                <c:pt idx="0">
                  <c:v>636</c:v>
                </c:pt>
                <c:pt idx="1">
                  <c:v>324</c:v>
                </c:pt>
                <c:pt idx="2">
                  <c:v>77</c:v>
                </c:pt>
                <c:pt idx="3">
                  <c:v>11</c:v>
                </c:pt>
                <c:pt idx="4">
                  <c:v>4</c:v>
                </c:pt>
                <c:pt idx="5">
                  <c:v>3</c:v>
                </c:pt>
              </c:numCache>
            </c:numRef>
          </c:val>
          <c:extLst>
            <c:ext xmlns:c16="http://schemas.microsoft.com/office/drawing/2014/chart" uri="{C3380CC4-5D6E-409C-BE32-E72D297353CC}">
              <c16:uniqueId val="{00000002-BF64-4714-86B0-1E5178164290}"/>
            </c:ext>
          </c:extLst>
        </c:ser>
        <c:dLbls>
          <c:dLblPos val="outEnd"/>
          <c:showLegendKey val="0"/>
          <c:showVal val="1"/>
          <c:showCatName val="0"/>
          <c:showSerName val="0"/>
          <c:showPercent val="0"/>
          <c:showBubbleSize val="0"/>
        </c:dLbls>
        <c:gapWidth val="219"/>
        <c:overlap val="-27"/>
        <c:axId val="17916751"/>
        <c:axId val="17900431"/>
      </c:barChart>
      <c:catAx>
        <c:axId val="179167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00431"/>
        <c:crosses val="autoZero"/>
        <c:auto val="1"/>
        <c:lblAlgn val="ctr"/>
        <c:lblOffset val="100"/>
        <c:noMultiLvlLbl val="0"/>
      </c:catAx>
      <c:valAx>
        <c:axId val="17900431"/>
        <c:scaling>
          <c:orientation val="minMax"/>
        </c:scaling>
        <c:delete val="1"/>
        <c:axPos val="l"/>
        <c:numFmt formatCode="General" sourceLinked="1"/>
        <c:majorTickMark val="none"/>
        <c:minorTickMark val="none"/>
        <c:tickLblPos val="nextTo"/>
        <c:crossAx val="179167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'Cleaned Data'!$A$2:$A$2307</cx:f>
        <cx:lvl ptCount="2306" formatCode="&quot;$&quot;#,##0">
          <cx:pt idx="0">6950</cx:pt>
          <cx:pt idx="1">6950</cx:pt>
          <cx:pt idx="2">53810</cx:pt>
          <cx:pt idx="3">7000</cx:pt>
          <cx:pt idx="4">62940</cx:pt>
          <cx:pt idx="5">7950</cx:pt>
          <cx:pt idx="6">39800</cx:pt>
          <cx:pt idx="7">32800</cx:pt>
          <cx:pt idx="8">14100</cx:pt>
          <cx:pt idx="9">15900</cx:pt>
          <cx:pt idx="10">24495</cx:pt>
          <cx:pt idx="11">34999</cx:pt>
          <cx:pt idx="12">47550</cx:pt>
          <cx:pt idx="13">56900</cx:pt>
          <cx:pt idx="14">30000</cx:pt>
          <cx:pt idx="15">8000</cx:pt>
          <cx:pt idx="16">45040</cx:pt>
          <cx:pt idx="17">8995</cx:pt>
          <cx:pt idx="18">3800</cx:pt>
          <cx:pt idx="19">5995</cx:pt>
          <cx:pt idx="20">7950</cx:pt>
          <cx:pt idx="21">23995</cx:pt>
          <cx:pt idx="22">62995</cx:pt>
          <cx:pt idx="23">3000</cx:pt>
          <cx:pt idx="24">15450</cx:pt>
          <cx:pt idx="25">11500</cx:pt>
          <cx:pt idx="26">3000</cx:pt>
          <cx:pt idx="27">46995</cx:pt>
          <cx:pt idx="28">20000</cx:pt>
          <cx:pt idx="29">27995</cx:pt>
          <cx:pt idx="30">34899</cx:pt>
          <cx:pt idx="31">7995</cx:pt>
          <cx:pt idx="32">7900</cx:pt>
          <cx:pt idx="33">7950</cx:pt>
          <cx:pt idx="34">53995</cx:pt>
          <cx:pt idx="35">22641</cx:pt>
          <cx:pt idx="36">18995</cx:pt>
          <cx:pt idx="37">24995</cx:pt>
          <cx:pt idx="38">21995</cx:pt>
          <cx:pt idx="39">7950</cx:pt>
          <cx:pt idx="40">2800</cx:pt>
          <cx:pt idx="41">18000</cx:pt>
          <cx:pt idx="42">3700</cx:pt>
          <cx:pt idx="43">8499</cx:pt>
          <cx:pt idx="44">16000</cx:pt>
          <cx:pt idx="45">4500</cx:pt>
          <cx:pt idx="46">64995</cx:pt>
          <cx:pt idx="47">62995</cx:pt>
          <cx:pt idx="48">52995</cx:pt>
          <cx:pt idx="49">5900</cx:pt>
          <cx:pt idx="50">4200</cx:pt>
          <cx:pt idx="51">20000</cx:pt>
          <cx:pt idx="52">15590</cx:pt>
          <cx:pt idx="53">15590</cx:pt>
          <cx:pt idx="54">43990</cx:pt>
          <cx:pt idx="55">47990</cx:pt>
          <cx:pt idx="56">16590</cx:pt>
          <cx:pt idx="57">16990</cx:pt>
          <cx:pt idx="58">22990</cx:pt>
          <cx:pt idx="59">18990</cx:pt>
          <cx:pt idx="60">53990</cx:pt>
          <cx:pt idx="61">61590</cx:pt>
          <cx:pt idx="62">18590</cx:pt>
          <cx:pt idx="63">22590</cx:pt>
          <cx:pt idx="64">18990</cx:pt>
          <cx:pt idx="65">16990</cx:pt>
          <cx:pt idx="66">53590</cx:pt>
          <cx:pt idx="67">54590</cx:pt>
          <cx:pt idx="68">53990</cx:pt>
          <cx:pt idx="69">28990</cx:pt>
          <cx:pt idx="70">30590</cx:pt>
          <cx:pt idx="71">17990</cx:pt>
          <cx:pt idx="72">26990</cx:pt>
          <cx:pt idx="73">39590</cx:pt>
          <cx:pt idx="74">23590</cx:pt>
          <cx:pt idx="75">24590</cx:pt>
          <cx:pt idx="76">21590</cx:pt>
          <cx:pt idx="77">23590</cx:pt>
          <cx:pt idx="78">28990</cx:pt>
          <cx:pt idx="79">16590</cx:pt>
          <cx:pt idx="80">30990</cx:pt>
          <cx:pt idx="81">21990</cx:pt>
          <cx:pt idx="82">15590</cx:pt>
          <cx:pt idx="83">24590</cx:pt>
          <cx:pt idx="84">38590</cx:pt>
          <cx:pt idx="85">20990</cx:pt>
          <cx:pt idx="86">25990</cx:pt>
          <cx:pt idx="87">21590</cx:pt>
          <cx:pt idx="88">28590</cx:pt>
          <cx:pt idx="89">28590</cx:pt>
          <cx:pt idx="90">24590</cx:pt>
          <cx:pt idx="91">25990</cx:pt>
          <cx:pt idx="92">19590</cx:pt>
          <cx:pt idx="93">36990</cx:pt>
          <cx:pt idx="94">40590</cx:pt>
          <cx:pt idx="95">15990</cx:pt>
          <cx:pt idx="96">23590</cx:pt>
          <cx:pt idx="97">25990</cx:pt>
          <cx:pt idx="98">17990</cx:pt>
          <cx:pt idx="99">17042</cx:pt>
          <cx:pt idx="100">32742</cx:pt>
          <cx:pt idx="101">18924</cx:pt>
          <cx:pt idx="102">7600</cx:pt>
          <cx:pt idx="103">21750</cx:pt>
          <cx:pt idx="104">30995</cx:pt>
          <cx:pt idx="105">20000</cx:pt>
          <cx:pt idx="106">20999</cx:pt>
          <cx:pt idx="107">27999</cx:pt>
          <cx:pt idx="108">2000</cx:pt>
          <cx:pt idx="109">23999</cx:pt>
          <cx:pt idx="110">16000</cx:pt>
          <cx:pt idx="111">55999</cx:pt>
          <cx:pt idx="112">13900</cx:pt>
          <cx:pt idx="113">5900</cx:pt>
          <cx:pt idx="114">1700</cx:pt>
          <cx:pt idx="115">30900</cx:pt>
          <cx:pt idx="116">6950</cx:pt>
          <cx:pt idx="117">5500</cx:pt>
          <cx:pt idx="118">7950</cx:pt>
          <cx:pt idx="119">3900</cx:pt>
          <cx:pt idx="120">9500</cx:pt>
          <cx:pt idx="121">3600</cx:pt>
          <cx:pt idx="122">19800</cx:pt>
          <cx:pt idx="123">18999</cx:pt>
          <cx:pt idx="124">3200</cx:pt>
          <cx:pt idx="125">12995</cx:pt>
          <cx:pt idx="126">14900</cx:pt>
          <cx:pt idx="127">6250</cx:pt>
          <cx:pt idx="128">26999</cx:pt>
          <cx:pt idx="129">34900</cx:pt>
          <cx:pt idx="130">6500</cx:pt>
          <cx:pt idx="131">47000</cx:pt>
          <cx:pt idx="132">37000</cx:pt>
          <cx:pt idx="133">39995</cx:pt>
          <cx:pt idx="134">9800</cx:pt>
          <cx:pt idx="135">6950</cx:pt>
          <cx:pt idx="136">9995</cx:pt>
          <cx:pt idx="137">3500</cx:pt>
          <cx:pt idx="138">9995</cx:pt>
          <cx:pt idx="139">17750</cx:pt>
          <cx:pt idx="140">4500</cx:pt>
          <cx:pt idx="141">12900</cx:pt>
          <cx:pt idx="142">3300</cx:pt>
          <cx:pt idx="143">4800</cx:pt>
          <cx:pt idx="144">4800</cx:pt>
          <cx:pt idx="145">58995</cx:pt>
          <cx:pt idx="146">60995</cx:pt>
          <cx:pt idx="147">42995</cx:pt>
          <cx:pt idx="148">2200</cx:pt>
          <cx:pt idx="149">18990</cx:pt>
          <cx:pt idx="150">28590</cx:pt>
          <cx:pt idx="151">14590</cx:pt>
          <cx:pt idx="152">30990</cx:pt>
          <cx:pt idx="153">16990</cx:pt>
          <cx:pt idx="154">25590</cx:pt>
          <cx:pt idx="155">30990</cx:pt>
          <cx:pt idx="156">33590</cx:pt>
          <cx:pt idx="157">26990</cx:pt>
          <cx:pt idx="158">34990</cx:pt>
          <cx:pt idx="159">30990</cx:pt>
          <cx:pt idx="160">37990</cx:pt>
          <cx:pt idx="161">31590</cx:pt>
          <cx:pt idx="162">17990</cx:pt>
          <cx:pt idx="163">37990</cx:pt>
          <cx:pt idx="164">26990</cx:pt>
          <cx:pt idx="165">24990</cx:pt>
          <cx:pt idx="166">23990</cx:pt>
          <cx:pt idx="167">33590</cx:pt>
          <cx:pt idx="168">33590</cx:pt>
          <cx:pt idx="169">28990</cx:pt>
          <cx:pt idx="170">38590</cx:pt>
          <cx:pt idx="171">18990</cx:pt>
          <cx:pt idx="172">32990</cx:pt>
          <cx:pt idx="173">24590</cx:pt>
          <cx:pt idx="174">21590</cx:pt>
          <cx:pt idx="175">27590</cx:pt>
          <cx:pt idx="176">31990</cx:pt>
          <cx:pt idx="177">25990</cx:pt>
          <cx:pt idx="178">16990</cx:pt>
          <cx:pt idx="179">34990</cx:pt>
          <cx:pt idx="180">24990</cx:pt>
          <cx:pt idx="181">29590</cx:pt>
          <cx:pt idx="182">21590</cx:pt>
          <cx:pt idx="183">21990</cx:pt>
          <cx:pt idx="184">37590</cx:pt>
          <cx:pt idx="185">23990</cx:pt>
          <cx:pt idx="186">24990</cx:pt>
          <cx:pt idx="187">15990</cx:pt>
          <cx:pt idx="188">27990</cx:pt>
          <cx:pt idx="189">18990</cx:pt>
          <cx:pt idx="190">17990</cx:pt>
          <cx:pt idx="191">24990</cx:pt>
          <cx:pt idx="192">18590</cx:pt>
          <cx:pt idx="193">17990</cx:pt>
          <cx:pt idx="194">33590</cx:pt>
          <cx:pt idx="195">15590</cx:pt>
          <cx:pt idx="196">27995</cx:pt>
          <cx:pt idx="197">38885</cx:pt>
          <cx:pt idx="198">19998</cx:pt>
          <cx:pt idx="199">44900</cx:pt>
          <cx:pt idx="200">8611</cx:pt>
          <cx:pt idx="201">25518</cx:pt>
          <cx:pt idx="202">21995</cx:pt>
          <cx:pt idx="203">18999</cx:pt>
          <cx:pt idx="204">49998</cx:pt>
          <cx:pt idx="205">56750</cx:pt>
          <cx:pt idx="206">27985</cx:pt>
          <cx:pt idx="207">27995</cx:pt>
          <cx:pt idx="208">16900</cx:pt>
          <cx:pt idx="209">32998</cx:pt>
          <cx:pt idx="210">48460</cx:pt>
          <cx:pt idx="211">27699</cx:pt>
          <cx:pt idx="212">35995</cx:pt>
          <cx:pt idx="213">43499</cx:pt>
          <cx:pt idx="214">22899</cx:pt>
          <cx:pt idx="215">5800</cx:pt>
          <cx:pt idx="216">19960</cx:pt>
          <cx:pt idx="217">32999</cx:pt>
          <cx:pt idx="218">43001</cx:pt>
          <cx:pt idx="219">30000</cx:pt>
          <cx:pt idx="220">9200</cx:pt>
          <cx:pt idx="221">16999</cx:pt>
          <cx:pt idx="222">36999</cx:pt>
          <cx:pt idx="223">19500</cx:pt>
          <cx:pt idx="224">24999</cx:pt>
          <cx:pt idx="225">24999</cx:pt>
          <cx:pt idx="226">27999</cx:pt>
          <cx:pt idx="227">13800</cx:pt>
          <cx:pt idx="228">12000</cx:pt>
          <cx:pt idx="229">14900</cx:pt>
          <cx:pt idx="230">46999</cx:pt>
          <cx:pt idx="231">29900</cx:pt>
          <cx:pt idx="232">8500</cx:pt>
          <cx:pt idx="233">7950</cx:pt>
          <cx:pt idx="234">17495</cx:pt>
          <cx:pt idx="235">15495</cx:pt>
          <cx:pt idx="236">13250</cx:pt>
          <cx:pt idx="237">13495</cx:pt>
          <cx:pt idx="238">7800</cx:pt>
          <cx:pt idx="239">36885</cx:pt>
          <cx:pt idx="240">16000</cx:pt>
          <cx:pt idx="241">10477</cx:pt>
          <cx:pt idx="242">7950</cx:pt>
          <cx:pt idx="243">11995</cx:pt>
          <cx:pt idx="244">8000</cx:pt>
          <cx:pt idx="245">4500</cx:pt>
          <cx:pt idx="246">5900</cx:pt>
          <cx:pt idx="247">43995</cx:pt>
          <cx:pt idx="248">47999</cx:pt>
          <cx:pt idx="249">9500</cx:pt>
          <cx:pt idx="250">39900</cx:pt>
          <cx:pt idx="251">25995</cx:pt>
          <cx:pt idx="252">7950</cx:pt>
          <cx:pt idx="253">81999</cx:pt>
          <cx:pt idx="254">2595</cx:pt>
          <cx:pt idx="255">6950</cx:pt>
          <cx:pt idx="256">8995</cx:pt>
          <cx:pt idx="257">15900</cx:pt>
          <cx:pt idx="258">12500</cx:pt>
          <cx:pt idx="259">10200</cx:pt>
          <cx:pt idx="260">10900</cx:pt>
          <cx:pt idx="261">7000</cx:pt>
          <cx:pt idx="262">15500</cx:pt>
          <cx:pt idx="263">46995</cx:pt>
          <cx:pt idx="264">61995</cx:pt>
          <cx:pt idx="265">56995</cx:pt>
          <cx:pt idx="266">6500</cx:pt>
          <cx:pt idx="267">2800</cx:pt>
          <cx:pt idx="268">67995</cx:pt>
          <cx:pt idx="269">48500</cx:pt>
          <cx:pt idx="270">8450</cx:pt>
          <cx:pt idx="271">5200</cx:pt>
          <cx:pt idx="272">7000</cx:pt>
          <cx:pt idx="273">6100</cx:pt>
          <cx:pt idx="274">4500</cx:pt>
          <cx:pt idx="275">5000</cx:pt>
          <cx:pt idx="276">4500</cx:pt>
          <cx:pt idx="277">8500</cx:pt>
          <cx:pt idx="278">37590</cx:pt>
          <cx:pt idx="279">38590</cx:pt>
          <cx:pt idx="280">33590</cx:pt>
          <cx:pt idx="281">33590</cx:pt>
          <cx:pt idx="282">19990</cx:pt>
          <cx:pt idx="283">20590</cx:pt>
          <cx:pt idx="284">38990</cx:pt>
          <cx:pt idx="285">16590</cx:pt>
          <cx:pt idx="286">21590</cx:pt>
          <cx:pt idx="287">34590</cx:pt>
          <cx:pt idx="288">16990</cx:pt>
          <cx:pt idx="289">15990</cx:pt>
          <cx:pt idx="290">28590</cx:pt>
          <cx:pt idx="291">23990</cx:pt>
          <cx:pt idx="292">36590</cx:pt>
          <cx:pt idx="293">17590</cx:pt>
          <cx:pt idx="294">34990</cx:pt>
          <cx:pt idx="295">35590</cx:pt>
          <cx:pt idx="296">26990</cx:pt>
          <cx:pt idx="297">15590</cx:pt>
          <cx:pt idx="298">37990</cx:pt>
          <cx:pt idx="299">32590</cx:pt>
          <cx:pt idx="300">35990</cx:pt>
          <cx:pt idx="301">27590</cx:pt>
          <cx:pt idx="302">22590</cx:pt>
          <cx:pt idx="303">38590</cx:pt>
          <cx:pt idx="304">24990</cx:pt>
          <cx:pt idx="305">19590</cx:pt>
          <cx:pt idx="306">16990</cx:pt>
          <cx:pt idx="307">19590</cx:pt>
          <cx:pt idx="308">17990</cx:pt>
          <cx:pt idx="309">39590</cx:pt>
          <cx:pt idx="310">23990</cx:pt>
          <cx:pt idx="311">23590</cx:pt>
          <cx:pt idx="312">36990</cx:pt>
          <cx:pt idx="313">17590</cx:pt>
          <cx:pt idx="314">15990</cx:pt>
          <cx:pt idx="315">31990</cx:pt>
          <cx:pt idx="316">21590</cx:pt>
          <cx:pt idx="317">17590</cx:pt>
          <cx:pt idx="318">32990</cx:pt>
          <cx:pt idx="319">26990</cx:pt>
          <cx:pt idx="320">27590</cx:pt>
          <cx:pt idx="321">28990</cx:pt>
          <cx:pt idx="322">17590</cx:pt>
          <cx:pt idx="323">26590</cx:pt>
          <cx:pt idx="324">39590</cx:pt>
          <cx:pt idx="325">14000</cx:pt>
          <cx:pt idx="326">30995</cx:pt>
          <cx:pt idx="327">10995</cx:pt>
          <cx:pt idx="328">8500</cx:pt>
          <cx:pt idx="329">13375</cx:pt>
          <cx:pt idx="330">27995</cx:pt>
          <cx:pt idx="331">29995</cx:pt>
          <cx:pt idx="332">11995</cx:pt>
          <cx:pt idx="333">11995</cx:pt>
          <cx:pt idx="334">17995</cx:pt>
          <cx:pt idx="335">19995</cx:pt>
          <cx:pt idx="336">6000</cx:pt>
          <cx:pt idx="337">12995</cx:pt>
          <cx:pt idx="338">7200</cx:pt>
          <cx:pt idx="339">17995</cx:pt>
          <cx:pt idx="340">18995</cx:pt>
          <cx:pt idx="341">17995</cx:pt>
          <cx:pt idx="342">15995</cx:pt>
          <cx:pt idx="343">13995</cx:pt>
          <cx:pt idx="344">19995</cx:pt>
          <cx:pt idx="345">26995</cx:pt>
          <cx:pt idx="346">20995</cx:pt>
          <cx:pt idx="347">10695</cx:pt>
          <cx:pt idx="348">11795</cx:pt>
          <cx:pt idx="349">16995</cx:pt>
          <cx:pt idx="350">59995</cx:pt>
          <cx:pt idx="351">39995</cx:pt>
          <cx:pt idx="352">42995</cx:pt>
          <cx:pt idx="353">16995</cx:pt>
          <cx:pt idx="354">18950</cx:pt>
          <cx:pt idx="355">22950</cx:pt>
          <cx:pt idx="356">34995</cx:pt>
          <cx:pt idx="357">13950</cx:pt>
          <cx:pt idx="358">15995</cx:pt>
          <cx:pt idx="359">12950</cx:pt>
          <cx:pt idx="360">37950</cx:pt>
          <cx:pt idx="361">14950</cx:pt>
          <cx:pt idx="362">14950</cx:pt>
          <cx:pt idx="363">8950</cx:pt>
          <cx:pt idx="364">32450</cx:pt>
          <cx:pt idx="365">10950</cx:pt>
          <cx:pt idx="366">9950</cx:pt>
          <cx:pt idx="367">10950</cx:pt>
          <cx:pt idx="368">7950</cx:pt>
          <cx:pt idx="369">8950</cx:pt>
          <cx:pt idx="370">31995</cx:pt>
          <cx:pt idx="371">6000</cx:pt>
          <cx:pt idx="372">7995</cx:pt>
          <cx:pt idx="373">23995</cx:pt>
          <cx:pt idx="374">8250</cx:pt>
          <cx:pt idx="375">12250</cx:pt>
          <cx:pt idx="376">20995</cx:pt>
          <cx:pt idx="377">81500</cx:pt>
          <cx:pt idx="378">7200</cx:pt>
          <cx:pt idx="379">7900</cx:pt>
          <cx:pt idx="380">16950</cx:pt>
          <cx:pt idx="381">11995</cx:pt>
          <cx:pt idx="382">5995</cx:pt>
          <cx:pt idx="383">9950</cx:pt>
          <cx:pt idx="384">1075</cx:pt>
          <cx:pt idx="385">16950</cx:pt>
          <cx:pt idx="386">22000</cx:pt>
          <cx:pt idx="387">3500</cx:pt>
          <cx:pt idx="388">7950</cx:pt>
          <cx:pt idx="389">14950</cx:pt>
          <cx:pt idx="390">10995</cx:pt>
          <cx:pt idx="391">13900</cx:pt>
          <cx:pt idx="392">43380</cx:pt>
          <cx:pt idx="393">10785</cx:pt>
          <cx:pt idx="394">49225</cx:pt>
          <cx:pt idx="395">15075</cx:pt>
          <cx:pt idx="396">20854</cx:pt>
          <cx:pt idx="397">17500</cx:pt>
          <cx:pt idx="398">12995</cx:pt>
          <cx:pt idx="399">9999</cx:pt>
          <cx:pt idx="400">12995</cx:pt>
          <cx:pt idx="401">25995</cx:pt>
          <cx:pt idx="402">14900</cx:pt>
          <cx:pt idx="403">8995</cx:pt>
          <cx:pt idx="404">8995</cx:pt>
          <cx:pt idx="405">12995</cx:pt>
          <cx:pt idx="406">10950</cx:pt>
          <cx:pt idx="407">10995</cx:pt>
          <cx:pt idx="408">14950</cx:pt>
          <cx:pt idx="409">19900</cx:pt>
          <cx:pt idx="410">10900</cx:pt>
          <cx:pt idx="411">9995</cx:pt>
          <cx:pt idx="412">4995</cx:pt>
          <cx:pt idx="413">6950</cx:pt>
          <cx:pt idx="414">10900</cx:pt>
          <cx:pt idx="415">7000</cx:pt>
          <cx:pt idx="416">22477</cx:pt>
          <cx:pt idx="417">9900</cx:pt>
          <cx:pt idx="418">45995</cx:pt>
          <cx:pt idx="419">20858</cx:pt>
          <cx:pt idx="420">6500</cx:pt>
          <cx:pt idx="421">45995</cx:pt>
          <cx:pt idx="422">45995</cx:pt>
          <cx:pt idx="423">20995</cx:pt>
          <cx:pt idx="424">6995</cx:pt>
          <cx:pt idx="425">23995</cx:pt>
          <cx:pt idx="426">52995</cx:pt>
          <cx:pt idx="427">37995</cx:pt>
          <cx:pt idx="428">31995</cx:pt>
          <cx:pt idx="429">29995</cx:pt>
          <cx:pt idx="430">31995</cx:pt>
          <cx:pt idx="431">20995</cx:pt>
          <cx:pt idx="432">25995</cx:pt>
          <cx:pt idx="433">15995</cx:pt>
          <cx:pt idx="434">22995</cx:pt>
          <cx:pt idx="435">6200</cx:pt>
          <cx:pt idx="436">14500</cx:pt>
          <cx:pt idx="437">28999</cx:pt>
          <cx:pt idx="438">36999</cx:pt>
          <cx:pt idx="439">26999</cx:pt>
          <cx:pt idx="440">64995</cx:pt>
          <cx:pt idx="441">62995</cx:pt>
          <cx:pt idx="442">43995</cx:pt>
          <cx:pt idx="443">68995</cx:pt>
          <cx:pt idx="444">55995</cx:pt>
          <cx:pt idx="445">65995</cx:pt>
          <cx:pt idx="446">67995</cx:pt>
          <cx:pt idx="447">39995</cx:pt>
          <cx:pt idx="448">82995</cx:pt>
          <cx:pt idx="449">63995</cx:pt>
          <cx:pt idx="450">72995</cx:pt>
          <cx:pt idx="451">68995</cx:pt>
          <cx:pt idx="452">66995</cx:pt>
          <cx:pt idx="453">42995</cx:pt>
          <cx:pt idx="454">67995</cx:pt>
          <cx:pt idx="455">40995</cx:pt>
          <cx:pt idx="456">52995</cx:pt>
          <cx:pt idx="457">13000</cx:pt>
          <cx:pt idx="458">36000</cx:pt>
          <cx:pt idx="459">7995</cx:pt>
          <cx:pt idx="460">1500</cx:pt>
          <cx:pt idx="461">6500</cx:pt>
          <cx:pt idx="462">5700</cx:pt>
          <cx:pt idx="463">8900</cx:pt>
          <cx:pt idx="464">21000</cx:pt>
          <cx:pt idx="465">19485</cx:pt>
          <cx:pt idx="466">16999</cx:pt>
          <cx:pt idx="467">34590</cx:pt>
          <cx:pt idx="468">23990</cx:pt>
          <cx:pt idx="469">17990</cx:pt>
          <cx:pt idx="470">29590</cx:pt>
          <cx:pt idx="471">20590</cx:pt>
          <cx:pt idx="472">24590</cx:pt>
          <cx:pt idx="473">38990</cx:pt>
          <cx:pt idx="474">34990</cx:pt>
          <cx:pt idx="475">21990</cx:pt>
          <cx:pt idx="476">36990</cx:pt>
          <cx:pt idx="477">29990</cx:pt>
          <cx:pt idx="478">25990</cx:pt>
          <cx:pt idx="479">37590</cx:pt>
          <cx:pt idx="480">16590</cx:pt>
          <cx:pt idx="481">23590</cx:pt>
          <cx:pt idx="482">23990</cx:pt>
          <cx:pt idx="483">29990</cx:pt>
          <cx:pt idx="484">22590</cx:pt>
          <cx:pt idx="485">19990</cx:pt>
          <cx:pt idx="486">35590</cx:pt>
          <cx:pt idx="487">23990</cx:pt>
          <cx:pt idx="488">16590</cx:pt>
          <cx:pt idx="489">23590</cx:pt>
          <cx:pt idx="490">29990</cx:pt>
          <cx:pt idx="491">17990</cx:pt>
          <cx:pt idx="492">15990</cx:pt>
          <cx:pt idx="493">31990</cx:pt>
          <cx:pt idx="494">20590</cx:pt>
          <cx:pt idx="495">34990</cx:pt>
          <cx:pt idx="496">25990</cx:pt>
          <cx:pt idx="497">28590</cx:pt>
          <cx:pt idx="498">25590</cx:pt>
          <cx:pt idx="499">20590</cx:pt>
          <cx:pt idx="500">18590</cx:pt>
          <cx:pt idx="501">31590</cx:pt>
          <cx:pt idx="502">36990</cx:pt>
          <cx:pt idx="503">26990</cx:pt>
          <cx:pt idx="504">29990</cx:pt>
          <cx:pt idx="505">24990</cx:pt>
          <cx:pt idx="506">25990</cx:pt>
          <cx:pt idx="507">15590</cx:pt>
          <cx:pt idx="508">26990</cx:pt>
          <cx:pt idx="509">34590</cx:pt>
          <cx:pt idx="510">24990</cx:pt>
          <cx:pt idx="511">34590</cx:pt>
          <cx:pt idx="512">19990</cx:pt>
          <cx:pt idx="513">16990</cx:pt>
          <cx:pt idx="514">47999</cx:pt>
          <cx:pt idx="515">3300</cx:pt>
          <cx:pt idx="516">3100</cx:pt>
          <cx:pt idx="517">8950</cx:pt>
          <cx:pt idx="518">700</cx:pt>
          <cx:pt idx="519">8995</cx:pt>
          <cx:pt idx="520">34999</cx:pt>
          <cx:pt idx="521">34999</cx:pt>
          <cx:pt idx="522">26999</cx:pt>
          <cx:pt idx="523">56999</cx:pt>
          <cx:pt idx="524">6200</cx:pt>
          <cx:pt idx="525">49995</cx:pt>
          <cx:pt idx="526">14000</cx:pt>
          <cx:pt idx="527">36996</cx:pt>
          <cx:pt idx="528">29995</cx:pt>
          <cx:pt idx="529">46995</cx:pt>
          <cx:pt idx="530">7995</cx:pt>
          <cx:pt idx="531">31995</cx:pt>
          <cx:pt idx="532">55995</cx:pt>
          <cx:pt idx="533">4600</cx:pt>
          <cx:pt idx="534">6900</cx:pt>
          <cx:pt idx="535">18495</cx:pt>
          <cx:pt idx="536">37995</cx:pt>
          <cx:pt idx="537">6900</cx:pt>
          <cx:pt idx="538">10500</cx:pt>
          <cx:pt idx="539">24995</cx:pt>
          <cx:pt idx="540">27999</cx:pt>
          <cx:pt idx="541">8995</cx:pt>
          <cx:pt idx="542">8995</cx:pt>
          <cx:pt idx="543">36000</cx:pt>
          <cx:pt idx="544">12488</cx:pt>
          <cx:pt idx="545">28477</cx:pt>
          <cx:pt idx="546">18977</cx:pt>
          <cx:pt idx="547">16000</cx:pt>
          <cx:pt idx="548">21838</cx:pt>
          <cx:pt idx="549">11999</cx:pt>
          <cx:pt idx="550">12877</cx:pt>
          <cx:pt idx="551">30644</cx:pt>
          <cx:pt idx="552">15999</cx:pt>
          <cx:pt idx="553">19999</cx:pt>
          <cx:pt idx="554">11700</cx:pt>
          <cx:pt idx="555">37999</cx:pt>
          <cx:pt idx="556">23000</cx:pt>
          <cx:pt idx="557">34899</cx:pt>
          <cx:pt idx="558">13995</cx:pt>
          <cx:pt idx="559">26088</cx:pt>
          <cx:pt idx="560">19733</cx:pt>
          <cx:pt idx="561">13625</cx:pt>
          <cx:pt idx="562">36477</cx:pt>
          <cx:pt idx="563">22422</cx:pt>
          <cx:pt idx="564">10055</cx:pt>
          <cx:pt idx="565">17366</cx:pt>
          <cx:pt idx="566">57645</cx:pt>
          <cx:pt idx="567">3750</cx:pt>
          <cx:pt idx="568">56750</cx:pt>
          <cx:pt idx="569">48460</cx:pt>
          <cx:pt idx="570">16899</cx:pt>
          <cx:pt idx="571">3000</cx:pt>
          <cx:pt idx="572">8400</cx:pt>
          <cx:pt idx="573">6495</cx:pt>
          <cx:pt idx="574">7950</cx:pt>
          <cx:pt idx="575">28500</cx:pt>
          <cx:pt idx="576">12995</cx:pt>
          <cx:pt idx="577">8995</cx:pt>
          <cx:pt idx="578">4800</cx:pt>
          <cx:pt idx="579">2950</cx:pt>
          <cx:pt idx="580">31995</cx:pt>
          <cx:pt idx="581">8499</cx:pt>
          <cx:pt idx="582">42750</cx:pt>
          <cx:pt idx="583">8500</cx:pt>
          <cx:pt idx="584">27999</cx:pt>
          <cx:pt idx="585">31998</cx:pt>
          <cx:pt idx="586">9995</cx:pt>
          <cx:pt idx="587">55999</cx:pt>
          <cx:pt idx="588">20999</cx:pt>
          <cx:pt idx="589">38888</cx:pt>
          <cx:pt idx="590">17000</cx:pt>
          <cx:pt idx="591">29999</cx:pt>
          <cx:pt idx="592">17000</cx:pt>
          <cx:pt idx="593">27999</cx:pt>
          <cx:pt idx="594">7950</cx:pt>
          <cx:pt idx="595">3750</cx:pt>
          <cx:pt idx="596">44999</cx:pt>
          <cx:pt idx="597">54995</cx:pt>
          <cx:pt idx="598">8995</cx:pt>
          <cx:pt idx="599">6000</cx:pt>
          <cx:pt idx="600">38888</cx:pt>
          <cx:pt idx="601">10900</cx:pt>
          <cx:pt idx="602">7900</cx:pt>
          <cx:pt idx="603">38599</cx:pt>
          <cx:pt idx="604">28388</cx:pt>
          <cx:pt idx="605">26977</cx:pt>
          <cx:pt idx="606">32477</cx:pt>
          <cx:pt idx="607">21188</cx:pt>
          <cx:pt idx="608">15222</cx:pt>
          <cx:pt idx="609">18144</cx:pt>
          <cx:pt idx="610">8995</cx:pt>
          <cx:pt idx="611">34998</cx:pt>
          <cx:pt idx="612">22995</cx:pt>
          <cx:pt idx="613">2300</cx:pt>
          <cx:pt idx="614">3950</cx:pt>
          <cx:pt idx="615">62825</cx:pt>
          <cx:pt idx="616">40995</cx:pt>
          <cx:pt idx="617">17999</cx:pt>
          <cx:pt idx="618">10995</cx:pt>
          <cx:pt idx="619">7100</cx:pt>
          <cx:pt idx="620">7500</cx:pt>
          <cx:pt idx="621">7950</cx:pt>
          <cx:pt idx="622">12000</cx:pt>
          <cx:pt idx="623">7900</cx:pt>
          <cx:pt idx="624">13995</cx:pt>
          <cx:pt idx="625">7900</cx:pt>
          <cx:pt idx="626">1000</cx:pt>
          <cx:pt idx="627">37000</cx:pt>
          <cx:pt idx="628">39500</cx:pt>
          <cx:pt idx="629">19900</cx:pt>
          <cx:pt idx="630">49500</cx:pt>
          <cx:pt idx="631">14900</cx:pt>
          <cx:pt idx="632">27900</cx:pt>
          <cx:pt idx="633">5900</cx:pt>
          <cx:pt idx="634">10999</cx:pt>
          <cx:pt idx="635">9200</cx:pt>
          <cx:pt idx="636">24500</cx:pt>
          <cx:pt idx="637">15900</cx:pt>
          <cx:pt idx="638">3500</cx:pt>
          <cx:pt idx="639">13950</cx:pt>
          <cx:pt idx="640">47995</cx:pt>
          <cx:pt idx="641">41995</cx:pt>
          <cx:pt idx="642">54900</cx:pt>
          <cx:pt idx="643">19000</cx:pt>
          <cx:pt idx="644">7900</cx:pt>
          <cx:pt idx="645">32260</cx:pt>
          <cx:pt idx="646">17990</cx:pt>
          <cx:pt idx="647">17080</cx:pt>
          <cx:pt idx="648">23000</cx:pt>
          <cx:pt idx="649">9995</cx:pt>
          <cx:pt idx="650">12995</cx:pt>
          <cx:pt idx="651">9995</cx:pt>
          <cx:pt idx="652">10995</cx:pt>
          <cx:pt idx="653">4995</cx:pt>
          <cx:pt idx="654">9995</cx:pt>
          <cx:pt idx="655">16950</cx:pt>
          <cx:pt idx="656">7995</cx:pt>
          <cx:pt idx="657">10400</cx:pt>
          <cx:pt idx="658">16993</cx:pt>
          <cx:pt idx="659">17115</cx:pt>
          <cx:pt idx="660">46733</cx:pt>
          <cx:pt idx="661">15988</cx:pt>
          <cx:pt idx="662">24888</cx:pt>
          <cx:pt idx="663">32688</cx:pt>
          <cx:pt idx="664">18447</cx:pt>
          <cx:pt idx="665">15858</cx:pt>
          <cx:pt idx="666">9850</cx:pt>
          <cx:pt idx="667">5850</cx:pt>
          <cx:pt idx="668">10500</cx:pt>
          <cx:pt idx="669">120000</cx:pt>
          <cx:pt idx="670">31995</cx:pt>
          <cx:pt idx="671">27698</cx:pt>
          <cx:pt idx="672">16899</cx:pt>
          <cx:pt idx="673">17990</cx:pt>
          <cx:pt idx="674">56750</cx:pt>
          <cx:pt idx="675">21590</cx:pt>
          <cx:pt idx="676">26990</cx:pt>
          <cx:pt idx="677">24990</cx:pt>
          <cx:pt idx="678">21990</cx:pt>
          <cx:pt idx="679">18990</cx:pt>
          <cx:pt idx="680">29590</cx:pt>
          <cx:pt idx="681">15590</cx:pt>
          <cx:pt idx="682">17590</cx:pt>
          <cx:pt idx="683">34990</cx:pt>
          <cx:pt idx="684">19990</cx:pt>
          <cx:pt idx="685">20990</cx:pt>
          <cx:pt idx="686">21990</cx:pt>
          <cx:pt idx="687">21990</cx:pt>
          <cx:pt idx="688">24590</cx:pt>
          <cx:pt idx="689">15590</cx:pt>
          <cx:pt idx="690">23990</cx:pt>
          <cx:pt idx="691">35590</cx:pt>
          <cx:pt idx="692">25990</cx:pt>
          <cx:pt idx="693">19990</cx:pt>
          <cx:pt idx="694">20990</cx:pt>
          <cx:pt idx="695">17990</cx:pt>
          <cx:pt idx="696">35590</cx:pt>
          <cx:pt idx="697">29990</cx:pt>
          <cx:pt idx="698">32990</cx:pt>
          <cx:pt idx="699">16590</cx:pt>
          <cx:pt idx="700">22990</cx:pt>
          <cx:pt idx="701">15590</cx:pt>
          <cx:pt idx="702">20590</cx:pt>
          <cx:pt idx="703">15990</cx:pt>
          <cx:pt idx="704">16990</cx:pt>
          <cx:pt idx="705">49995</cx:pt>
          <cx:pt idx="706">19990</cx:pt>
          <cx:pt idx="707">16990</cx:pt>
          <cx:pt idx="708">32590</cx:pt>
          <cx:pt idx="709">15990</cx:pt>
          <cx:pt idx="710">21590</cx:pt>
          <cx:pt idx="711">17590</cx:pt>
          <cx:pt idx="712">18990</cx:pt>
          <cx:pt idx="713">23590</cx:pt>
          <cx:pt idx="714">19590</cx:pt>
          <cx:pt idx="715">23990</cx:pt>
          <cx:pt idx="716">23990</cx:pt>
          <cx:pt idx="717">32990</cx:pt>
          <cx:pt idx="718">25990</cx:pt>
          <cx:pt idx="719">17990</cx:pt>
          <cx:pt idx="720">81999</cx:pt>
          <cx:pt idx="721">62825</cx:pt>
          <cx:pt idx="722">57645</cx:pt>
          <cx:pt idx="723">56999</cx:pt>
          <cx:pt idx="724">39999</cx:pt>
          <cx:pt idx="725">29995</cx:pt>
          <cx:pt idx="726">15000</cx:pt>
          <cx:pt idx="727">46095</cx:pt>
          <cx:pt idx="728">22500</cx:pt>
          <cx:pt idx="729">2359</cx:pt>
          <cx:pt idx="730">5000</cx:pt>
          <cx:pt idx="731">15500</cx:pt>
          <cx:pt idx="732">8500</cx:pt>
          <cx:pt idx="733">6500</cx:pt>
          <cx:pt idx="734">12995</cx:pt>
          <cx:pt idx="735">7950</cx:pt>
          <cx:pt idx="736">5000</cx:pt>
          <cx:pt idx="737">6995</cx:pt>
          <cx:pt idx="738">6900</cx:pt>
          <cx:pt idx="739">26750</cx:pt>
          <cx:pt idx="740">43999</cx:pt>
          <cx:pt idx="741">42750</cx:pt>
          <cx:pt idx="742">6975</cx:pt>
          <cx:pt idx="743">28750</cx:pt>
          <cx:pt idx="744">6000</cx:pt>
          <cx:pt idx="745">35500</cx:pt>
          <cx:pt idx="746">19590</cx:pt>
          <cx:pt idx="747">4500</cx:pt>
          <cx:pt idx="748">24495</cx:pt>
          <cx:pt idx="749">25990</cx:pt>
          <cx:pt idx="750">17500</cx:pt>
          <cx:pt idx="751">11995</cx:pt>
          <cx:pt idx="752">25945</cx:pt>
          <cx:pt idx="753">37996</cx:pt>
          <cx:pt idx="754">7900</cx:pt>
          <cx:pt idx="755">13500</cx:pt>
          <cx:pt idx="756">11900</cx:pt>
          <cx:pt idx="757">7950</cx:pt>
          <cx:pt idx="758">12000</cx:pt>
          <cx:pt idx="759">9900</cx:pt>
          <cx:pt idx="760">10900</cx:pt>
          <cx:pt idx="761">10950</cx:pt>
          <cx:pt idx="762">9200</cx:pt>
          <cx:pt idx="763">6950</cx:pt>
          <cx:pt idx="764">13950</cx:pt>
          <cx:pt idx="765">10995</cx:pt>
          <cx:pt idx="766">4700</cx:pt>
          <cx:pt idx="767">22999</cx:pt>
          <cx:pt idx="768">19900</cx:pt>
          <cx:pt idx="769">1600</cx:pt>
          <cx:pt idx="770">49735</cx:pt>
          <cx:pt idx="771">8150</cx:pt>
          <cx:pt idx="772">8900</cx:pt>
          <cx:pt idx="773">23430</cx:pt>
          <cx:pt idx="774">10995</cx:pt>
          <cx:pt idx="775">2600</cx:pt>
          <cx:pt idx="776">51999</cx:pt>
          <cx:pt idx="777">9900</cx:pt>
          <cx:pt idx="778">14900</cx:pt>
          <cx:pt idx="779">63995</cx:pt>
          <cx:pt idx="780">58995</cx:pt>
          <cx:pt idx="781">12500</cx:pt>
          <cx:pt idx="782">21500</cx:pt>
          <cx:pt idx="783">3000</cx:pt>
          <cx:pt idx="784">63750</cx:pt>
          <cx:pt idx="785">6950</cx:pt>
          <cx:pt idx="786">3550</cx:pt>
          <cx:pt idx="787">5000</cx:pt>
          <cx:pt idx="788">9500</cx:pt>
          <cx:pt idx="789">7200</cx:pt>
          <cx:pt idx="790">9100</cx:pt>
          <cx:pt idx="791">57995</cx:pt>
          <cx:pt idx="792">7500</cx:pt>
          <cx:pt idx="793">18590</cx:pt>
          <cx:pt idx="794">30990</cx:pt>
          <cx:pt idx="795">19990</cx:pt>
          <cx:pt idx="796">19990</cx:pt>
          <cx:pt idx="797">31590</cx:pt>
          <cx:pt idx="798">26990</cx:pt>
          <cx:pt idx="799">34990</cx:pt>
          <cx:pt idx="800">15590</cx:pt>
          <cx:pt idx="801">22990</cx:pt>
          <cx:pt idx="802">19990</cx:pt>
          <cx:pt idx="803">35990</cx:pt>
          <cx:pt idx="804">17990</cx:pt>
          <cx:pt idx="805">26990</cx:pt>
          <cx:pt idx="806">39590</cx:pt>
          <cx:pt idx="807">24590</cx:pt>
          <cx:pt idx="808">22990</cx:pt>
          <cx:pt idx="809">19590</cx:pt>
          <cx:pt idx="810">22590</cx:pt>
          <cx:pt idx="811">30590</cx:pt>
          <cx:pt idx="812">15590</cx:pt>
          <cx:pt idx="813">36990</cx:pt>
          <cx:pt idx="814">20590</cx:pt>
          <cx:pt idx="815">15590</cx:pt>
          <cx:pt idx="816">19990</cx:pt>
          <cx:pt idx="817">31590</cx:pt>
          <cx:pt idx="818">17990</cx:pt>
          <cx:pt idx="819">34590</cx:pt>
          <cx:pt idx="820">17590</cx:pt>
          <cx:pt idx="821">16990</cx:pt>
          <cx:pt idx="822">28990</cx:pt>
          <cx:pt idx="823">16990</cx:pt>
          <cx:pt idx="824">37590</cx:pt>
          <cx:pt idx="825">23590</cx:pt>
          <cx:pt idx="826">28990</cx:pt>
          <cx:pt idx="827">37990</cx:pt>
          <cx:pt idx="828">28590</cx:pt>
          <cx:pt idx="829">16990</cx:pt>
          <cx:pt idx="830">27590</cx:pt>
          <cx:pt idx="831">31990</cx:pt>
          <cx:pt idx="832">28590</cx:pt>
          <cx:pt idx="833">43727</cx:pt>
          <cx:pt idx="834">31422</cx:pt>
          <cx:pt idx="835">29990</cx:pt>
          <cx:pt idx="836">20990</cx:pt>
          <cx:pt idx="837">23990</cx:pt>
          <cx:pt idx="838">22990</cx:pt>
          <cx:pt idx="839">25990</cx:pt>
          <cx:pt idx="840">30990</cx:pt>
          <cx:pt idx="841">17990</cx:pt>
          <cx:pt idx="842">12900</cx:pt>
          <cx:pt idx="843">4600</cx:pt>
          <cx:pt idx="844">3200</cx:pt>
          <cx:pt idx="845">4500</cx:pt>
          <cx:pt idx="846">9500</cx:pt>
          <cx:pt idx="847">5900</cx:pt>
          <cx:pt idx="848">9000</cx:pt>
          <cx:pt idx="849">1000</cx:pt>
          <cx:pt idx="850">11500</cx:pt>
          <cx:pt idx="851">10800</cx:pt>
          <cx:pt idx="852">9500</cx:pt>
          <cx:pt idx="853">66995</cx:pt>
          <cx:pt idx="854">4800</cx:pt>
          <cx:pt idx="855">5995</cx:pt>
          <cx:pt idx="856">4950</cx:pt>
          <cx:pt idx="857">12500</cx:pt>
          <cx:pt idx="858">6750</cx:pt>
          <cx:pt idx="859">5200</cx:pt>
          <cx:pt idx="860">5000</cx:pt>
          <cx:pt idx="861">4000</cx:pt>
          <cx:pt idx="862">39500</cx:pt>
          <cx:pt idx="863">4000</cx:pt>
          <cx:pt idx="864">7950</cx:pt>
          <cx:pt idx="865">12500</cx:pt>
          <cx:pt idx="866">7950</cx:pt>
          <cx:pt idx="867">7950</cx:pt>
          <cx:pt idx="868">5695</cx:pt>
          <cx:pt idx="869">19950</cx:pt>
          <cx:pt idx="870">5500</cx:pt>
          <cx:pt idx="871">14000</cx:pt>
          <cx:pt idx="872">14500</cx:pt>
          <cx:pt idx="873">7695</cx:pt>
          <cx:pt idx="874">7950</cx:pt>
          <cx:pt idx="875">3500</cx:pt>
          <cx:pt idx="876">24500</cx:pt>
          <cx:pt idx="877">5000</cx:pt>
          <cx:pt idx="878">27500</cx:pt>
          <cx:pt idx="879">3500</cx:pt>
          <cx:pt idx="880">4500</cx:pt>
          <cx:pt idx="881">30000</cx:pt>
          <cx:pt idx="882">9500</cx:pt>
          <cx:pt idx="883">10000</cx:pt>
          <cx:pt idx="884">5800</cx:pt>
          <cx:pt idx="885">9000</cx:pt>
          <cx:pt idx="886">6000</cx:pt>
          <cx:pt idx="887">14000</cx:pt>
          <cx:pt idx="888">14000</cx:pt>
          <cx:pt idx="889">6900</cx:pt>
          <cx:pt idx="890">30645</cx:pt>
          <cx:pt idx="891">14675</cx:pt>
          <cx:pt idx="892">40450</cx:pt>
          <cx:pt idx="893">46812</cx:pt>
          <cx:pt idx="894">27990</cx:pt>
          <cx:pt idx="895">39590</cx:pt>
          <cx:pt idx="896">15590</cx:pt>
          <cx:pt idx="897">14990</cx:pt>
          <cx:pt idx="898">27990</cx:pt>
          <cx:pt idx="899">35990</cx:pt>
          <cx:pt idx="900">17990</cx:pt>
          <cx:pt idx="901">16590</cx:pt>
          <cx:pt idx="902">38590</cx:pt>
          <cx:pt idx="903">38990</cx:pt>
          <cx:pt idx="904">31990</cx:pt>
          <cx:pt idx="905">35990</cx:pt>
          <cx:pt idx="906">20990</cx:pt>
          <cx:pt idx="907">25590</cx:pt>
          <cx:pt idx="908">33590</cx:pt>
          <cx:pt idx="909">28990</cx:pt>
          <cx:pt idx="910">39590</cx:pt>
          <cx:pt idx="911">19590</cx:pt>
          <cx:pt idx="912">25990</cx:pt>
          <cx:pt idx="913">15590</cx:pt>
          <cx:pt idx="914">65000</cx:pt>
          <cx:pt idx="915">15990</cx:pt>
          <cx:pt idx="916">24990</cx:pt>
          <cx:pt idx="917">17590</cx:pt>
          <cx:pt idx="918">20590</cx:pt>
          <cx:pt idx="919">16590</cx:pt>
          <cx:pt idx="920">30990</cx:pt>
          <cx:pt idx="921">34590</cx:pt>
          <cx:pt idx="922">35990</cx:pt>
          <cx:pt idx="923">29990</cx:pt>
          <cx:pt idx="924">35590</cx:pt>
          <cx:pt idx="925">19590</cx:pt>
          <cx:pt idx="926">22590</cx:pt>
          <cx:pt idx="927">29990</cx:pt>
          <cx:pt idx="928">17590</cx:pt>
          <cx:pt idx="929">22590</cx:pt>
          <cx:pt idx="930">34990</cx:pt>
          <cx:pt idx="931">39990</cx:pt>
          <cx:pt idx="932">30590</cx:pt>
          <cx:pt idx="933">32990</cx:pt>
          <cx:pt idx="934">37990</cx:pt>
          <cx:pt idx="935">28990</cx:pt>
          <cx:pt idx="936">37590</cx:pt>
          <cx:pt idx="937">33990</cx:pt>
          <cx:pt idx="938">33990</cx:pt>
          <cx:pt idx="939">27590</cx:pt>
          <cx:pt idx="940">33590</cx:pt>
          <cx:pt idx="941">27990</cx:pt>
          <cx:pt idx="942">5500</cx:pt>
          <cx:pt idx="943">19800</cx:pt>
          <cx:pt idx="944">5450</cx:pt>
          <cx:pt idx="945">13000</cx:pt>
          <cx:pt idx="946">27800</cx:pt>
          <cx:pt idx="947">39995</cx:pt>
          <cx:pt idx="948">3450</cx:pt>
          <cx:pt idx="949">30000</cx:pt>
          <cx:pt idx="950">56995</cx:pt>
          <cx:pt idx="951">48995</cx:pt>
          <cx:pt idx="952">10499</cx:pt>
          <cx:pt idx="953">95000</cx:pt>
          <cx:pt idx="954">11500</cx:pt>
          <cx:pt idx="955">13995</cx:pt>
          <cx:pt idx="956">8950</cx:pt>
          <cx:pt idx="957">35995</cx:pt>
          <cx:pt idx="958">6900</cx:pt>
          <cx:pt idx="959">6500</cx:pt>
          <cx:pt idx="960">41995</cx:pt>
          <cx:pt idx="961">3000</cx:pt>
          <cx:pt idx="962">22575</cx:pt>
          <cx:pt idx="963">11995</cx:pt>
          <cx:pt idx="964">18999</cx:pt>
          <cx:pt idx="965">66995</cx:pt>
          <cx:pt idx="966">8995</cx:pt>
          <cx:pt idx="967">63750</cx:pt>
          <cx:pt idx="968">55999</cx:pt>
          <cx:pt idx="969">29995</cx:pt>
          <cx:pt idx="970">6600</cx:pt>
          <cx:pt idx="971">56999</cx:pt>
          <cx:pt idx="972">58200</cx:pt>
          <cx:pt idx="973">84477</cx:pt>
          <cx:pt idx="974">163540</cx:pt>
          <cx:pt idx="975">93450</cx:pt>
          <cx:pt idx="976">65000</cx:pt>
          <cx:pt idx="977">57000</cx:pt>
          <cx:pt idx="978">51999</cx:pt>
          <cx:pt idx="979">85500</cx:pt>
          <cx:pt idx="980">9000</cx:pt>
          <cx:pt idx="981">26750</cx:pt>
          <cx:pt idx="982">104000</cx:pt>
          <cx:pt idx="983">65000</cx:pt>
          <cx:pt idx="984">31995</cx:pt>
          <cx:pt idx="985">81999</cx:pt>
          <cx:pt idx="986">56000</cx:pt>
          <cx:pt idx="987">63900</cx:pt>
          <cx:pt idx="988">27999</cx:pt>
          <cx:pt idx="989">100000</cx:pt>
          <cx:pt idx="990">18000</cx:pt>
          <cx:pt idx="991">18500</cx:pt>
          <cx:pt idx="992">10500</cx:pt>
          <cx:pt idx="993">23995</cx:pt>
          <cx:pt idx="994">13000</cx:pt>
          <cx:pt idx="995">12550</cx:pt>
          <cx:pt idx="996">9025</cx:pt>
          <cx:pt idx="997">20995</cx:pt>
          <cx:pt idx="998">16525</cx:pt>
          <cx:pt idx="999">13550</cx:pt>
          <cx:pt idx="1000">13550</cx:pt>
          <cx:pt idx="1001">45000</cx:pt>
          <cx:pt idx="1002">30000</cx:pt>
          <cx:pt idx="1003">7500</cx:pt>
          <cx:pt idx="1004">49495</cx:pt>
          <cx:pt idx="1005">120706</cx:pt>
          <cx:pt idx="1006">18900</cx:pt>
          <cx:pt idx="1007">17998</cx:pt>
          <cx:pt idx="1008">7950</cx:pt>
          <cx:pt idx="1009">6500</cx:pt>
          <cx:pt idx="1010">7000</cx:pt>
          <cx:pt idx="1011">26572</cx:pt>
          <cx:pt idx="1012">129888</cx:pt>
          <cx:pt idx="1013">7000</cx:pt>
          <cx:pt idx="1014">6400</cx:pt>
          <cx:pt idx="1015">5500</cx:pt>
          <cx:pt idx="1016">21999</cx:pt>
          <cx:pt idx="1017">16500</cx:pt>
          <cx:pt idx="1018">7950</cx:pt>
          <cx:pt idx="1019">28000</cx:pt>
          <cx:pt idx="1020">7999</cx:pt>
          <cx:pt idx="1021">11500</cx:pt>
          <cx:pt idx="1022">18900</cx:pt>
          <cx:pt idx="1023">18900</cx:pt>
          <cx:pt idx="1024">9200</cx:pt>
          <cx:pt idx="1025">9800</cx:pt>
          <cx:pt idx="1026">11900</cx:pt>
          <cx:pt idx="1027">20000</cx:pt>
          <cx:pt idx="1028">14900</cx:pt>
          <cx:pt idx="1029">9900</cx:pt>
          <cx:pt idx="1030">11900</cx:pt>
          <cx:pt idx="1031">22475</cx:pt>
          <cx:pt idx="1032">28500</cx:pt>
          <cx:pt idx="1033">12995</cx:pt>
          <cx:pt idx="1034">27995</cx:pt>
          <cx:pt idx="1035">8500</cx:pt>
          <cx:pt idx="1036">22014</cx:pt>
          <cx:pt idx="1037">23399</cx:pt>
          <cx:pt idx="1038">5500</cx:pt>
          <cx:pt idx="1039">26999</cx:pt>
          <cx:pt idx="1040">10995</cx:pt>
          <cx:pt idx="1041">49999</cx:pt>
          <cx:pt idx="1042">7000</cx:pt>
          <cx:pt idx="1043">42350</cx:pt>
          <cx:pt idx="1044">13500</cx:pt>
          <cx:pt idx="1045">41999</cx:pt>
          <cx:pt idx="1046">26999</cx:pt>
          <cx:pt idx="1047">31999</cx:pt>
          <cx:pt idx="1048">19999</cx:pt>
          <cx:pt idx="1049">14699</cx:pt>
          <cx:pt idx="1050">28749</cx:pt>
          <cx:pt idx="1051">41999</cx:pt>
          <cx:pt idx="1052">39499</cx:pt>
          <cx:pt idx="1053">53499</cx:pt>
          <cx:pt idx="1054">29499</cx:pt>
          <cx:pt idx="1055">32999</cx:pt>
          <cx:pt idx="1056">24199</cx:pt>
          <cx:pt idx="1057">24999</cx:pt>
          <cx:pt idx="1058">27999</cx:pt>
          <cx:pt idx="1059">49999</cx:pt>
          <cx:pt idx="1060">31699</cx:pt>
          <cx:pt idx="1061">10000</cx:pt>
          <cx:pt idx="1062">10000</cx:pt>
          <cx:pt idx="1063">11650</cx:pt>
          <cx:pt idx="1064">6950</cx:pt>
          <cx:pt idx="1065">23500</cx:pt>
          <cx:pt idx="1066">6800</cx:pt>
          <cx:pt idx="1067">6500</cx:pt>
          <cx:pt idx="1068">21000</cx:pt>
          <cx:pt idx="1069">9000</cx:pt>
          <cx:pt idx="1070">14700</cx:pt>
          <cx:pt idx="1071">16500</cx:pt>
          <cx:pt idx="1072">9950</cx:pt>
          <cx:pt idx="1073">8950</cx:pt>
          <cx:pt idx="1074">7950</cx:pt>
          <cx:pt idx="1075">6950</cx:pt>
          <cx:pt idx="1076">18000</cx:pt>
          <cx:pt idx="1077">5500</cx:pt>
          <cx:pt idx="1078">7500</cx:pt>
          <cx:pt idx="1079">34990</cx:pt>
          <cx:pt idx="1080">17990</cx:pt>
          <cx:pt idx="1081">15590</cx:pt>
          <cx:pt idx="1082">29590</cx:pt>
          <cx:pt idx="1083">15990</cx:pt>
          <cx:pt idx="1084">17990</cx:pt>
          <cx:pt idx="1085">25990</cx:pt>
          <cx:pt idx="1086">24990</cx:pt>
          <cx:pt idx="1087">15990</cx:pt>
          <cx:pt idx="1088">17590</cx:pt>
          <cx:pt idx="1089">15990</cx:pt>
          <cx:pt idx="1090">19990</cx:pt>
          <cx:pt idx="1091">27990</cx:pt>
          <cx:pt idx="1092">24590</cx:pt>
          <cx:pt idx="1093">28990</cx:pt>
          <cx:pt idx="1094">37590</cx:pt>
          <cx:pt idx="1095">16990</cx:pt>
          <cx:pt idx="1096">14990</cx:pt>
          <cx:pt idx="1097">24990</cx:pt>
          <cx:pt idx="1098">39990</cx:pt>
          <cx:pt idx="1099">15590</cx:pt>
          <cx:pt idx="1100">18590</cx:pt>
          <cx:pt idx="1101">24990</cx:pt>
          <cx:pt idx="1102">16990</cx:pt>
          <cx:pt idx="1103">34590</cx:pt>
          <cx:pt idx="1104">17990</cx:pt>
          <cx:pt idx="1105">15990</cx:pt>
          <cx:pt idx="1106">36990</cx:pt>
          <cx:pt idx="1107">27990</cx:pt>
          <cx:pt idx="1108">26990</cx:pt>
          <cx:pt idx="1109">17590</cx:pt>
          <cx:pt idx="1110">15590</cx:pt>
          <cx:pt idx="1111">16590</cx:pt>
          <cx:pt idx="1112">33990</cx:pt>
          <cx:pt idx="1113">21990</cx:pt>
          <cx:pt idx="1114">24990</cx:pt>
          <cx:pt idx="1115">14990</cx:pt>
          <cx:pt idx="1116">20990</cx:pt>
          <cx:pt idx="1117">18990</cx:pt>
          <cx:pt idx="1118">26590</cx:pt>
          <cx:pt idx="1119">26990</cx:pt>
          <cx:pt idx="1120">14990</cx:pt>
          <cx:pt idx="1121">30590</cx:pt>
          <cx:pt idx="1122">19990</cx:pt>
          <cx:pt idx="1123">27990</cx:pt>
          <cx:pt idx="1124">7900</cx:pt>
          <cx:pt idx="1125">34590</cx:pt>
          <cx:pt idx="1126">39990</cx:pt>
          <cx:pt idx="1127">13995</cx:pt>
          <cx:pt idx="1128">3995</cx:pt>
          <cx:pt idx="1129">49982</cx:pt>
          <cx:pt idx="1130">26250</cx:pt>
          <cx:pt idx="1131">11995</cx:pt>
          <cx:pt idx="1132">8995</cx:pt>
          <cx:pt idx="1133">11999</cx:pt>
          <cx:pt idx="1134">9000</cx:pt>
          <cx:pt idx="1135">56900</cx:pt>
          <cx:pt idx="1136">57645</cx:pt>
          <cx:pt idx="1137">25000</cx:pt>
          <cx:pt idx="1138">16500</cx:pt>
          <cx:pt idx="1139">9000</cx:pt>
          <cx:pt idx="1140">7900</cx:pt>
          <cx:pt idx="1141">11950</cx:pt>
          <cx:pt idx="1142">12500</cx:pt>
          <cx:pt idx="1143">89000</cx:pt>
          <cx:pt idx="1144">9000</cx:pt>
          <cx:pt idx="1145">5750</cx:pt>
          <cx:pt idx="1146">21250</cx:pt>
          <cx:pt idx="1147">3850</cx:pt>
          <cx:pt idx="1148">24995</cx:pt>
          <cx:pt idx="1149">7250</cx:pt>
          <cx:pt idx="1150">6250</cx:pt>
          <cx:pt idx="1151">11000</cx:pt>
          <cx:pt idx="1152">5650</cx:pt>
          <cx:pt idx="1153">5700</cx:pt>
          <cx:pt idx="1154">3800</cx:pt>
          <cx:pt idx="1155">6950</cx:pt>
          <cx:pt idx="1156">15950</cx:pt>
          <cx:pt idx="1157">11900</cx:pt>
          <cx:pt idx="1158">6995</cx:pt>
          <cx:pt idx="1159">27495</cx:pt>
          <cx:pt idx="1160">8995</cx:pt>
          <cx:pt idx="1161">19995</cx:pt>
          <cx:pt idx="1162">87999</cx:pt>
          <cx:pt idx="1163">4900</cx:pt>
          <cx:pt idx="1164">6500</cx:pt>
          <cx:pt idx="1165">5500</cx:pt>
          <cx:pt idx="1166">7950</cx:pt>
          <cx:pt idx="1167">52995</cx:pt>
          <cx:pt idx="1168">51999</cx:pt>
          <cx:pt idx="1169">34999</cx:pt>
          <cx:pt idx="1170">4250</cx:pt>
          <cx:pt idx="1171">23500</cx:pt>
          <cx:pt idx="1172">8900</cx:pt>
          <cx:pt idx="1173">14712</cx:pt>
          <cx:pt idx="1174">7500</cx:pt>
          <cx:pt idx="1175">37750</cx:pt>
          <cx:pt idx="1176">47999</cx:pt>
          <cx:pt idx="1177">81999</cx:pt>
          <cx:pt idx="1178">12950</cx:pt>
          <cx:pt idx="1179">3099</cx:pt>
          <cx:pt idx="1180">3500</cx:pt>
          <cx:pt idx="1181">7950</cx:pt>
          <cx:pt idx="1182">14000</cx:pt>
          <cx:pt idx="1183">11200</cx:pt>
          <cx:pt idx="1184">15900</cx:pt>
          <cx:pt idx="1185">12900</cx:pt>
          <cx:pt idx="1186">1200</cx:pt>
          <cx:pt idx="1187">11900</cx:pt>
          <cx:pt idx="1188">12995</cx:pt>
          <cx:pt idx="1189">1995</cx:pt>
          <cx:pt idx="1190">4500</cx:pt>
          <cx:pt idx="1191">7950</cx:pt>
          <cx:pt idx="1192">4900</cx:pt>
          <cx:pt idx="1193">65995</cx:pt>
          <cx:pt idx="1194">49995</cx:pt>
          <cx:pt idx="1195">7450</cx:pt>
          <cx:pt idx="1196">18500</cx:pt>
          <cx:pt idx="1197">8500</cx:pt>
          <cx:pt idx="1198">64995</cx:pt>
          <cx:pt idx="1199">68995</cx:pt>
          <cx:pt idx="1200">54995</cx:pt>
          <cx:pt idx="1201">26500</cx:pt>
          <cx:pt idx="1202">50995</cx:pt>
          <cx:pt idx="1203">58995</cx:pt>
          <cx:pt idx="1204">49995</cx:pt>
          <cx:pt idx="1205">46995</cx:pt>
          <cx:pt idx="1206">82995</cx:pt>
          <cx:pt idx="1207">63995</cx:pt>
          <cx:pt idx="1208">72995</cx:pt>
          <cx:pt idx="1209">66995</cx:pt>
          <cx:pt idx="1210">42995</cx:pt>
          <cx:pt idx="1211">40995</cx:pt>
          <cx:pt idx="1212">64995</cx:pt>
          <cx:pt idx="1213">62995</cx:pt>
          <cx:pt idx="1214">69999</cx:pt>
          <cx:pt idx="1215">14000</cx:pt>
          <cx:pt idx="1216">29999</cx:pt>
          <cx:pt idx="1217">9000</cx:pt>
          <cx:pt idx="1218">6750</cx:pt>
          <cx:pt idx="1219">7500</cx:pt>
          <cx:pt idx="1220">5500</cx:pt>
          <cx:pt idx="1221">38999</cx:pt>
          <cx:pt idx="1222">35590</cx:pt>
          <cx:pt idx="1223">27990</cx:pt>
          <cx:pt idx="1224">28590</cx:pt>
          <cx:pt idx="1225">19990</cx:pt>
          <cx:pt idx="1226">27990</cx:pt>
          <cx:pt idx="1227">22590</cx:pt>
          <cx:pt idx="1228">35590</cx:pt>
          <cx:pt idx="1229">32990</cx:pt>
          <cx:pt idx="1230">34990</cx:pt>
          <cx:pt idx="1231">35990</cx:pt>
          <cx:pt idx="1232">28590</cx:pt>
          <cx:pt idx="1233">18990</cx:pt>
          <cx:pt idx="1234">19590</cx:pt>
          <cx:pt idx="1235">38990</cx:pt>
          <cx:pt idx="1236">29990</cx:pt>
          <cx:pt idx="1237">20990</cx:pt>
          <cx:pt idx="1238">19990</cx:pt>
          <cx:pt idx="1239">34990</cx:pt>
          <cx:pt idx="1240">28590</cx:pt>
          <cx:pt idx="1241">16990</cx:pt>
          <cx:pt idx="1242">20990</cx:pt>
          <cx:pt idx="1243">3500</cx:pt>
          <cx:pt idx="1244">32590</cx:pt>
          <cx:pt idx="1245">34990</cx:pt>
          <cx:pt idx="1246">17990</cx:pt>
          <cx:pt idx="1247">18990</cx:pt>
          <cx:pt idx="1248">22590</cx:pt>
          <cx:pt idx="1249">26990</cx:pt>
          <cx:pt idx="1250">32590</cx:pt>
          <cx:pt idx="1251">16590</cx:pt>
          <cx:pt idx="1252">27590</cx:pt>
          <cx:pt idx="1253">16990</cx:pt>
          <cx:pt idx="1254">30590</cx:pt>
          <cx:pt idx="1255">20990</cx:pt>
          <cx:pt idx="1256">32990</cx:pt>
          <cx:pt idx="1257">23590</cx:pt>
          <cx:pt idx="1258">28590</cx:pt>
          <cx:pt idx="1259">31990</cx:pt>
          <cx:pt idx="1260">17590</cx:pt>
          <cx:pt idx="1261">20590</cx:pt>
          <cx:pt idx="1262">17990</cx:pt>
          <cx:pt idx="1263">36990</cx:pt>
          <cx:pt idx="1264">27990</cx:pt>
          <cx:pt idx="1265">32990</cx:pt>
          <cx:pt idx="1266">23900</cx:pt>
          <cx:pt idx="1267">49852</cx:pt>
          <cx:pt idx="1268">28012</cx:pt>
          <cx:pt idx="1269">32455</cx:pt>
          <cx:pt idx="1270">22995</cx:pt>
          <cx:pt idx="1271">11800</cx:pt>
          <cx:pt idx="1272">73995</cx:pt>
          <cx:pt idx="1273">16900</cx:pt>
          <cx:pt idx="1274">6800</cx:pt>
          <cx:pt idx="1275">6900</cx:pt>
          <cx:pt idx="1276">7600</cx:pt>
          <cx:pt idx="1277">53706</cx:pt>
          <cx:pt idx="1278">9850</cx:pt>
          <cx:pt idx="1279">9995</cx:pt>
          <cx:pt idx="1280">14500</cx:pt>
          <cx:pt idx="1281">8950</cx:pt>
          <cx:pt idx="1282">5850</cx:pt>
          <cx:pt idx="1283">39255</cx:pt>
          <cx:pt idx="1284">50998</cx:pt>
          <cx:pt idx="1285">8350</cx:pt>
          <cx:pt idx="1286">14500</cx:pt>
          <cx:pt idx="1287">16000</cx:pt>
          <cx:pt idx="1288">43995</cx:pt>
          <cx:pt idx="1289">23900</cx:pt>
          <cx:pt idx="1290">81999</cx:pt>
          <cx:pt idx="1291">14000</cx:pt>
          <cx:pt idx="1292">20999</cx:pt>
          <cx:pt idx="1293">61750</cx:pt>
          <cx:pt idx="1294">66995</cx:pt>
          <cx:pt idx="1295">36999</cx:pt>
          <cx:pt idx="1296">29999</cx:pt>
          <cx:pt idx="1297">33990</cx:pt>
          <cx:pt idx="1298">34999</cx:pt>
          <cx:pt idx="1299">10000</cx:pt>
          <cx:pt idx="1300">16900</cx:pt>
          <cx:pt idx="1301">10800</cx:pt>
          <cx:pt idx="1302">9950</cx:pt>
          <cx:pt idx="1303">15950</cx:pt>
          <cx:pt idx="1304">8950</cx:pt>
          <cx:pt idx="1305">12950</cx:pt>
          <cx:pt idx="1306">8950</cx:pt>
          <cx:pt idx="1307">6900</cx:pt>
          <cx:pt idx="1308">49130</cx:pt>
          <cx:pt idx="1309">30000</cx:pt>
          <cx:pt idx="1310">12000</cx:pt>
          <cx:pt idx="1311">47999</cx:pt>
          <cx:pt idx="1312">29999</cx:pt>
          <cx:pt idx="1313">5800</cx:pt>
          <cx:pt idx="1314">7500</cx:pt>
          <cx:pt idx="1315">16995</cx:pt>
          <cx:pt idx="1316">5800</cx:pt>
          <cx:pt idx="1317">55995</cx:pt>
          <cx:pt idx="1318">58995</cx:pt>
          <cx:pt idx="1319">32995</cx:pt>
          <cx:pt idx="1320">24900</cx:pt>
          <cx:pt idx="1321">6000</cx:pt>
          <cx:pt idx="1322">2795</cx:pt>
          <cx:pt idx="1323">37995</cx:pt>
          <cx:pt idx="1324">14995</cx:pt>
          <cx:pt idx="1325">28000</cx:pt>
          <cx:pt idx="1326">11995</cx:pt>
          <cx:pt idx="1327">9900</cx:pt>
          <cx:pt idx="1328">5900</cx:pt>
          <cx:pt idx="1329">20995</cx:pt>
          <cx:pt idx="1330">26999</cx:pt>
          <cx:pt idx="1331">5100</cx:pt>
          <cx:pt idx="1332">38200</cx:pt>
          <cx:pt idx="1333">8250</cx:pt>
          <cx:pt idx="1334">8200</cx:pt>
          <cx:pt idx="1335">33900</cx:pt>
          <cx:pt idx="1336">15500</cx:pt>
          <cx:pt idx="1337">3350</cx:pt>
          <cx:pt idx="1338">4900</cx:pt>
          <cx:pt idx="1339">6500</cx:pt>
          <cx:pt idx="1340">13500</cx:pt>
          <cx:pt idx="1341">10600</cx:pt>
          <cx:pt idx="1342">10500</cx:pt>
          <cx:pt idx="1343">7000</cx:pt>
          <cx:pt idx="1344">49998</cx:pt>
          <cx:pt idx="1345">31998</cx:pt>
          <cx:pt idx="1346">44900</cx:pt>
          <cx:pt idx="1347">14999</cx:pt>
          <cx:pt idx="1348">26500</cx:pt>
          <cx:pt idx="1349">39995</cx:pt>
          <cx:pt idx="1350">5500</cx:pt>
          <cx:pt idx="1351">23999</cx:pt>
          <cx:pt idx="1352">47999</cx:pt>
          <cx:pt idx="1353">69999</cx:pt>
          <cx:pt idx="1354">19500</cx:pt>
          <cx:pt idx="1355">27500</cx:pt>
          <cx:pt idx="1356">13999</cx:pt>
          <cx:pt idx="1357">4999</cx:pt>
          <cx:pt idx="1358">26995</cx:pt>
          <cx:pt idx="1359">9850</cx:pt>
          <cx:pt idx="1360">32999</cx:pt>
          <cx:pt idx="1361">51999</cx:pt>
          <cx:pt idx="1362">49999</cx:pt>
          <cx:pt idx="1363">13999</cx:pt>
          <cx:pt idx="1364">6900</cx:pt>
          <cx:pt idx="1365">32995</cx:pt>
          <cx:pt idx="1366">3600</cx:pt>
          <cx:pt idx="1367">5599</cx:pt>
          <cx:pt idx="1368">23995</cx:pt>
          <cx:pt idx="1369">5500</cx:pt>
          <cx:pt idx="1370">24250</cx:pt>
          <cx:pt idx="1371">12900</cx:pt>
          <cx:pt idx="1372">17999</cx:pt>
          <cx:pt idx="1373">23500</cx:pt>
          <cx:pt idx="1374">8250</cx:pt>
          <cx:pt idx="1375">11000</cx:pt>
          <cx:pt idx="1376">5000</cx:pt>
          <cx:pt idx="1377">17000</cx:pt>
          <cx:pt idx="1378">11500</cx:pt>
          <cx:pt idx="1379">7999</cx:pt>
          <cx:pt idx="1380">17999</cx:pt>
          <cx:pt idx="1381">49950</cx:pt>
          <cx:pt idx="1382">33500</cx:pt>
          <cx:pt idx="1383">7832</cx:pt>
          <cx:pt idx="1384">27943</cx:pt>
          <cx:pt idx="1385">8997</cx:pt>
          <cx:pt idx="1386">25482</cx:pt>
          <cx:pt idx="1387">24495</cx:pt>
          <cx:pt idx="1388">5550</cx:pt>
          <cx:pt idx="1389">4900</cx:pt>
          <cx:pt idx="1390">54000</cx:pt>
          <cx:pt idx="1391">1850</cx:pt>
          <cx:pt idx="1392">10500</cx:pt>
          <cx:pt idx="1393">9750</cx:pt>
          <cx:pt idx="1394">2900</cx:pt>
          <cx:pt idx="1395">20000</cx:pt>
          <cx:pt idx="1396">7450</cx:pt>
          <cx:pt idx="1397">9750</cx:pt>
          <cx:pt idx="1398">500</cx:pt>
          <cx:pt idx="1399">39900</cx:pt>
          <cx:pt idx="1400">3200</cx:pt>
          <cx:pt idx="1401">23995</cx:pt>
          <cx:pt idx="1402">49500</cx:pt>
          <cx:pt idx="1403">13995</cx:pt>
          <cx:pt idx="1404">2600</cx:pt>
          <cx:pt idx="1405">3800</cx:pt>
          <cx:pt idx="1406">17590</cx:pt>
          <cx:pt idx="1407">30990</cx:pt>
          <cx:pt idx="1408">15590</cx:pt>
          <cx:pt idx="1409">32990</cx:pt>
          <cx:pt idx="1410">28590</cx:pt>
          <cx:pt idx="1411">22590</cx:pt>
          <cx:pt idx="1412">34590</cx:pt>
          <cx:pt idx="1413">28990</cx:pt>
          <cx:pt idx="1414">15590</cx:pt>
          <cx:pt idx="1415">15590</cx:pt>
          <cx:pt idx="1416">16990</cx:pt>
          <cx:pt idx="1417">15590</cx:pt>
          <cx:pt idx="1418">21990</cx:pt>
          <cx:pt idx="1419">19990</cx:pt>
          <cx:pt idx="1420">32990</cx:pt>
          <cx:pt idx="1421">39990</cx:pt>
          <cx:pt idx="1422">18990</cx:pt>
          <cx:pt idx="1423">23590</cx:pt>
          <cx:pt idx="1424">20990</cx:pt>
          <cx:pt idx="1425">19590</cx:pt>
          <cx:pt idx="1426">25990</cx:pt>
          <cx:pt idx="1427">23590</cx:pt>
          <cx:pt idx="1428">39990</cx:pt>
          <cx:pt idx="1429">7400</cx:pt>
          <cx:pt idx="1430">26590</cx:pt>
          <cx:pt idx="1431">31990</cx:pt>
          <cx:pt idx="1432">37990</cx:pt>
          <cx:pt idx="1433">34990</cx:pt>
          <cx:pt idx="1434">31590</cx:pt>
          <cx:pt idx="1435">22990</cx:pt>
          <cx:pt idx="1436">31990</cx:pt>
          <cx:pt idx="1437">19990</cx:pt>
          <cx:pt idx="1438">39590</cx:pt>
          <cx:pt idx="1439">36590</cx:pt>
          <cx:pt idx="1440">37590</cx:pt>
          <cx:pt idx="1441">19590</cx:pt>
          <cx:pt idx="1442">28590</cx:pt>
          <cx:pt idx="1443">37990</cx:pt>
          <cx:pt idx="1444">35590</cx:pt>
          <cx:pt idx="1445">35990</cx:pt>
          <cx:pt idx="1446">16590</cx:pt>
          <cx:pt idx="1447">15590</cx:pt>
          <cx:pt idx="1448">20990</cx:pt>
          <cx:pt idx="1449">21990</cx:pt>
          <cx:pt idx="1450">22990</cx:pt>
          <cx:pt idx="1451">15990</cx:pt>
          <cx:pt idx="1452">16590</cx:pt>
          <cx:pt idx="1453">31990</cx:pt>
          <cx:pt idx="1454">2000</cx:pt>
          <cx:pt idx="1455">22995</cx:pt>
          <cx:pt idx="1456">1995</cx:pt>
          <cx:pt idx="1457">6900</cx:pt>
          <cx:pt idx="1458">7950</cx:pt>
          <cx:pt idx="1459">15000</cx:pt>
          <cx:pt idx="1460">32900</cx:pt>
          <cx:pt idx="1461">6500</cx:pt>
          <cx:pt idx="1462">8500</cx:pt>
          <cx:pt idx="1463">7500</cx:pt>
          <cx:pt idx="1464">6900</cx:pt>
          <cx:pt idx="1465">15000</cx:pt>
          <cx:pt idx="1466">68995</cx:pt>
          <cx:pt idx="1467">64995</cx:pt>
          <cx:pt idx="1468">68995</cx:pt>
          <cx:pt idx="1469">67995</cx:pt>
          <cx:pt idx="1470">54995</cx:pt>
          <cx:pt idx="1471">39995</cx:pt>
          <cx:pt idx="1472">39995</cx:pt>
          <cx:pt idx="1473">39995</cx:pt>
          <cx:pt idx="1474">6500</cx:pt>
          <cx:pt idx="1475">20000</cx:pt>
          <cx:pt idx="1476">10900</cx:pt>
          <cx:pt idx="1477">13500</cx:pt>
          <cx:pt idx="1478">31000</cx:pt>
          <cx:pt idx="1479">17950</cx:pt>
          <cx:pt idx="1480">38950</cx:pt>
          <cx:pt idx="1481">32950</cx:pt>
          <cx:pt idx="1482">13950</cx:pt>
          <cx:pt idx="1483">16124</cx:pt>
          <cx:pt idx="1484">58687</cx:pt>
          <cx:pt idx="1485">28357</cx:pt>
          <cx:pt idx="1486">35852</cx:pt>
          <cx:pt idx="1487">14500</cx:pt>
          <cx:pt idx="1488">4900</cx:pt>
          <cx:pt idx="1489">139950</cx:pt>
          <cx:pt idx="1490">6995</cx:pt>
          <cx:pt idx="1491">20995</cx:pt>
          <cx:pt idx="1492">52995</cx:pt>
          <cx:pt idx="1493">37995</cx:pt>
          <cx:pt idx="1494">31995</cx:pt>
          <cx:pt idx="1495">23995</cx:pt>
          <cx:pt idx="1496">29995</cx:pt>
          <cx:pt idx="1497">31995</cx:pt>
          <cx:pt idx="1498">20995</cx:pt>
          <cx:pt idx="1499">25995</cx:pt>
          <cx:pt idx="1500">15995</cx:pt>
          <cx:pt idx="1501">22995</cx:pt>
          <cx:pt idx="1502">31990</cx:pt>
          <cx:pt idx="1503">34990</cx:pt>
          <cx:pt idx="1504">25990</cx:pt>
          <cx:pt idx="1505">30990</cx:pt>
          <cx:pt idx="1506">24590</cx:pt>
          <cx:pt idx="1507">30990</cx:pt>
          <cx:pt idx="1508">26990</cx:pt>
          <cx:pt idx="1509">25990</cx:pt>
          <cx:pt idx="1510">16590</cx:pt>
          <cx:pt idx="1511">34990</cx:pt>
          <cx:pt idx="1512">38990</cx:pt>
          <cx:pt idx="1513">18590</cx:pt>
          <cx:pt idx="1514">23590</cx:pt>
          <cx:pt idx="1515">24590</cx:pt>
          <cx:pt idx="1516">30990</cx:pt>
          <cx:pt idx="1517">21990</cx:pt>
          <cx:pt idx="1518">15990</cx:pt>
          <cx:pt idx="1519">15990</cx:pt>
          <cx:pt idx="1520">16990</cx:pt>
          <cx:pt idx="1521">31990</cx:pt>
          <cx:pt idx="1522">16590</cx:pt>
          <cx:pt idx="1523">17590</cx:pt>
          <cx:pt idx="1524">25990</cx:pt>
          <cx:pt idx="1525">34590</cx:pt>
          <cx:pt idx="1526">34990</cx:pt>
          <cx:pt idx="1527">35590</cx:pt>
          <cx:pt idx="1528">33590</cx:pt>
          <cx:pt idx="1529">36990</cx:pt>
          <cx:pt idx="1530">16990</cx:pt>
          <cx:pt idx="1531">31590</cx:pt>
          <cx:pt idx="1532">36590</cx:pt>
          <cx:pt idx="1533">31990</cx:pt>
          <cx:pt idx="1534">29990</cx:pt>
          <cx:pt idx="1535">25590</cx:pt>
          <cx:pt idx="1536">17590</cx:pt>
          <cx:pt idx="1537">31590</cx:pt>
          <cx:pt idx="1538">25590</cx:pt>
          <cx:pt idx="1539">22590</cx:pt>
          <cx:pt idx="1540">28990</cx:pt>
          <cx:pt idx="1541">28990</cx:pt>
          <cx:pt idx="1542">18590</cx:pt>
          <cx:pt idx="1543">17590</cx:pt>
          <cx:pt idx="1544">30990</cx:pt>
          <cx:pt idx="1545">18590</cx:pt>
          <cx:pt idx="1546">900</cx:pt>
          <cx:pt idx="1547">37990</cx:pt>
          <cx:pt idx="1548">17990</cx:pt>
          <cx:pt idx="1549">17990</cx:pt>
          <cx:pt idx="1550">31995</cx:pt>
          <cx:pt idx="1551">41995</cx:pt>
          <cx:pt idx="1552">13995</cx:pt>
          <cx:pt idx="1553">7995</cx:pt>
          <cx:pt idx="1554">5800</cx:pt>
          <cx:pt idx="1555">15000</cx:pt>
          <cx:pt idx="1556">7500</cx:pt>
          <cx:pt idx="1557">12500</cx:pt>
          <cx:pt idx="1558">14995</cx:pt>
          <cx:pt idx="1559">6950</cx:pt>
          <cx:pt idx="1560">6200</cx:pt>
          <cx:pt idx="1561">6900</cx:pt>
          <cx:pt idx="1562">7500</cx:pt>
          <cx:pt idx="1563">10850</cx:pt>
          <cx:pt idx="1564">12900</cx:pt>
          <cx:pt idx="1565">12900</cx:pt>
          <cx:pt idx="1566">8450</cx:pt>
          <cx:pt idx="1567">2400</cx:pt>
          <cx:pt idx="1568">7450</cx:pt>
          <cx:pt idx="1569">1950</cx:pt>
          <cx:pt idx="1570">3400</cx:pt>
          <cx:pt idx="1571">3950</cx:pt>
          <cx:pt idx="1572">10850</cx:pt>
          <cx:pt idx="1573">6900</cx:pt>
          <cx:pt idx="1574">7500</cx:pt>
          <cx:pt idx="1575">12495</cx:pt>
          <cx:pt idx="1576">8900</cx:pt>
          <cx:pt idx="1577">15995</cx:pt>
          <cx:pt idx="1578">3800</cx:pt>
          <cx:pt idx="1579">7950</cx:pt>
          <cx:pt idx="1580">900</cx:pt>
          <cx:pt idx="1581">17900</cx:pt>
          <cx:pt idx="1582">3750</cx:pt>
          <cx:pt idx="1583">10995</cx:pt>
          <cx:pt idx="1584">12900</cx:pt>
          <cx:pt idx="1585">6200</cx:pt>
          <cx:pt idx="1586">19950</cx:pt>
          <cx:pt idx="1587">13998</cx:pt>
          <cx:pt idx="1588">27998</cx:pt>
          <cx:pt idx="1589">12998</cx:pt>
          <cx:pt idx="1590">14950</cx:pt>
          <cx:pt idx="1591">15950</cx:pt>
          <cx:pt idx="1592">7950</cx:pt>
          <cx:pt idx="1593">12950</cx:pt>
          <cx:pt idx="1594">11998</cx:pt>
          <cx:pt idx="1595">33950</cx:pt>
          <cx:pt idx="1596">29998</cx:pt>
          <cx:pt idx="1597">12950</cx:pt>
          <cx:pt idx="1598">46998</cx:pt>
          <cx:pt idx="1599">33950</cx:pt>
          <cx:pt idx="1600">19898</cx:pt>
          <cx:pt idx="1601">2500</cx:pt>
          <cx:pt idx="1602">14950</cx:pt>
          <cx:pt idx="1603">20900</cx:pt>
          <cx:pt idx="1604">12995</cx:pt>
          <cx:pt idx="1605">19900</cx:pt>
          <cx:pt idx="1606">20900</cx:pt>
          <cx:pt idx="1607">21900</cx:pt>
          <cx:pt idx="1608">3750</cx:pt>
          <cx:pt idx="1609">4900</cx:pt>
          <cx:pt idx="1610">6500</cx:pt>
          <cx:pt idx="1611">7500</cx:pt>
          <cx:pt idx="1612">8500</cx:pt>
          <cx:pt idx="1613">14900</cx:pt>
          <cx:pt idx="1614">27500</cx:pt>
          <cx:pt idx="1615">9400</cx:pt>
          <cx:pt idx="1616">10800</cx:pt>
          <cx:pt idx="1617">8995</cx:pt>
          <cx:pt idx="1618">6200</cx:pt>
          <cx:pt idx="1619">9000</cx:pt>
          <cx:pt idx="1620">9995</cx:pt>
          <cx:pt idx="1621">81999</cx:pt>
          <cx:pt idx="1622">9995</cx:pt>
          <cx:pt idx="1623">6950</cx:pt>
          <cx:pt idx="1624">4500</cx:pt>
          <cx:pt idx="1625">13900</cx:pt>
          <cx:pt idx="1626">7800</cx:pt>
          <cx:pt idx="1627">6500</cx:pt>
          <cx:pt idx="1628">10950</cx:pt>
          <cx:pt idx="1629">8995</cx:pt>
          <cx:pt idx="1630">16995</cx:pt>
          <cx:pt idx="1631">16500</cx:pt>
          <cx:pt idx="1632">2200</cx:pt>
          <cx:pt idx="1633">5900</cx:pt>
          <cx:pt idx="1634">4800</cx:pt>
          <cx:pt idx="1635">7750</cx:pt>
          <cx:pt idx="1636">2600</cx:pt>
          <cx:pt idx="1637">16500</cx:pt>
          <cx:pt idx="1638">20500</cx:pt>
          <cx:pt idx="1639">12500</cx:pt>
          <cx:pt idx="1640">10975</cx:pt>
          <cx:pt idx="1641">6500</cx:pt>
          <cx:pt idx="1642">8400</cx:pt>
          <cx:pt idx="1643">7750</cx:pt>
          <cx:pt idx="1644">54000</cx:pt>
          <cx:pt idx="1645">21000</cx:pt>
          <cx:pt idx="1646">7900</cx:pt>
          <cx:pt idx="1647">26950</cx:pt>
          <cx:pt idx="1648">14950</cx:pt>
          <cx:pt idx="1649">3950</cx:pt>
          <cx:pt idx="1650">6850</cx:pt>
          <cx:pt idx="1651">5500</cx:pt>
          <cx:pt idx="1652">4600</cx:pt>
          <cx:pt idx="1653">5500</cx:pt>
          <cx:pt idx="1654">5200</cx:pt>
          <cx:pt idx="1655">4700</cx:pt>
          <cx:pt idx="1656">19950</cx:pt>
          <cx:pt idx="1657">6900</cx:pt>
          <cx:pt idx="1658">13950</cx:pt>
          <cx:pt idx="1659">5500</cx:pt>
          <cx:pt idx="1660">3900</cx:pt>
          <cx:pt idx="1661">14950</cx:pt>
          <cx:pt idx="1662">6500</cx:pt>
          <cx:pt idx="1663">9700</cx:pt>
          <cx:pt idx="1664">8950</cx:pt>
          <cx:pt idx="1665">8950</cx:pt>
          <cx:pt idx="1666">25950</cx:pt>
          <cx:pt idx="1667">14950</cx:pt>
          <cx:pt idx="1668">10950</cx:pt>
          <cx:pt idx="1669">12950</cx:pt>
          <cx:pt idx="1670">10950</cx:pt>
          <cx:pt idx="1671">21990</cx:pt>
          <cx:pt idx="1672">21990</cx:pt>
          <cx:pt idx="1673">33590</cx:pt>
          <cx:pt idx="1674">17590</cx:pt>
          <cx:pt idx="1675">12000</cx:pt>
          <cx:pt idx="1676">35990</cx:pt>
          <cx:pt idx="1677">15990</cx:pt>
          <cx:pt idx="1678">34990</cx:pt>
          <cx:pt idx="1679">35990</cx:pt>
          <cx:pt idx="1680">31990</cx:pt>
          <cx:pt idx="1681">25590</cx:pt>
          <cx:pt idx="1682">33590</cx:pt>
          <cx:pt idx="1683">20990</cx:pt>
          <cx:pt idx="1684">36990</cx:pt>
          <cx:pt idx="1685">34590</cx:pt>
          <cx:pt idx="1686">38590</cx:pt>
          <cx:pt idx="1687">26990</cx:pt>
          <cx:pt idx="1688">38590</cx:pt>
          <cx:pt idx="1689">26590</cx:pt>
          <cx:pt idx="1690">26990</cx:pt>
          <cx:pt idx="1691">15990</cx:pt>
          <cx:pt idx="1692">25990</cx:pt>
          <cx:pt idx="1693">39590</cx:pt>
          <cx:pt idx="1694">24990</cx:pt>
          <cx:pt idx="1695">15590</cx:pt>
          <cx:pt idx="1696">27990</cx:pt>
          <cx:pt idx="1697">32590</cx:pt>
          <cx:pt idx="1698">32990</cx:pt>
          <cx:pt idx="1699">8700</cx:pt>
          <cx:pt idx="1700">21990</cx:pt>
          <cx:pt idx="1701">28990</cx:pt>
          <cx:pt idx="1702">24990</cx:pt>
          <cx:pt idx="1703">35590</cx:pt>
          <cx:pt idx="1704">15990</cx:pt>
          <cx:pt idx="1705">22990</cx:pt>
          <cx:pt idx="1706">37990</cx:pt>
          <cx:pt idx="1707">16990</cx:pt>
          <cx:pt idx="1708">20990</cx:pt>
          <cx:pt idx="1709">33990</cx:pt>
          <cx:pt idx="1710">17990</cx:pt>
          <cx:pt idx="1711">19990</cx:pt>
          <cx:pt idx="1712">24990</cx:pt>
          <cx:pt idx="1713">22590</cx:pt>
          <cx:pt idx="1714">30590</cx:pt>
          <cx:pt idx="1715">29990</cx:pt>
          <cx:pt idx="1716">38990</cx:pt>
          <cx:pt idx="1717">29990</cx:pt>
          <cx:pt idx="1718">31990</cx:pt>
          <cx:pt idx="1719">36999</cx:pt>
          <cx:pt idx="1720">4000</cx:pt>
          <cx:pt idx="1721">10000</cx:pt>
          <cx:pt idx="1722">4000</cx:pt>
          <cx:pt idx="1723">8700</cx:pt>
          <cx:pt idx="1724">86999</cx:pt>
          <cx:pt idx="1725">3450</cx:pt>
          <cx:pt idx="1726">17900</cx:pt>
          <cx:pt idx="1727">36995</cx:pt>
          <cx:pt idx="1728">23995</cx:pt>
          <cx:pt idx="1729">5850</cx:pt>
          <cx:pt idx="1730">38900</cx:pt>
          <cx:pt idx="1731">10950</cx:pt>
          <cx:pt idx="1732">17500</cx:pt>
          <cx:pt idx="1733">6500</cx:pt>
          <cx:pt idx="1734">21999</cx:pt>
          <cx:pt idx="1735">9500</cx:pt>
          <cx:pt idx="1736">61995</cx:pt>
          <cx:pt idx="1737">51999</cx:pt>
          <cx:pt idx="1738">49995</cx:pt>
          <cx:pt idx="1739">13950</cx:pt>
          <cx:pt idx="1740">5500</cx:pt>
          <cx:pt idx="1741">13999</cx:pt>
          <cx:pt idx="1742">42000</cx:pt>
          <cx:pt idx="1743">14950</cx:pt>
          <cx:pt idx="1744">2650</cx:pt>
          <cx:pt idx="1745">24900</cx:pt>
          <cx:pt idx="1746">3500</cx:pt>
          <cx:pt idx="1747">7500</cx:pt>
          <cx:pt idx="1748">3500</cx:pt>
          <cx:pt idx="1749">4600</cx:pt>
          <cx:pt idx="1750">4200</cx:pt>
          <cx:pt idx="1751">2900</cx:pt>
          <cx:pt idx="1752">9900</cx:pt>
          <cx:pt idx="1753">7800</cx:pt>
          <cx:pt idx="1754">119900</cx:pt>
          <cx:pt idx="1755">26900</cx:pt>
          <cx:pt idx="1756">2950</cx:pt>
          <cx:pt idx="1757">4500</cx:pt>
          <cx:pt idx="1758">16900</cx:pt>
          <cx:pt idx="1759">7500</cx:pt>
          <cx:pt idx="1760">24900</cx:pt>
          <cx:pt idx="1761">6900</cx:pt>
          <cx:pt idx="1762">5800</cx:pt>
          <cx:pt idx="1763">4500</cx:pt>
          <cx:pt idx="1764">11995</cx:pt>
          <cx:pt idx="1765">7950</cx:pt>
          <cx:pt idx="1766">10500</cx:pt>
          <cx:pt idx="1767">12000</cx:pt>
          <cx:pt idx="1768">7950</cx:pt>
          <cx:pt idx="1769">6500</cx:pt>
          <cx:pt idx="1770">8950</cx:pt>
          <cx:pt idx="1771">48888</cx:pt>
          <cx:pt idx="1772">5000</cx:pt>
          <cx:pt idx="1773">7200</cx:pt>
          <cx:pt idx="1774">6995</cx:pt>
          <cx:pt idx="1775">4250</cx:pt>
          <cx:pt idx="1776">5500</cx:pt>
          <cx:pt idx="1777">9995</cx:pt>
          <cx:pt idx="1778">45000</cx:pt>
          <cx:pt idx="1779">6500</cx:pt>
          <cx:pt idx="1780">54995</cx:pt>
          <cx:pt idx="1781">24995</cx:pt>
          <cx:pt idx="1782">68995</cx:pt>
          <cx:pt idx="1783">44995</cx:pt>
          <cx:pt idx="1784">6300</cx:pt>
          <cx:pt idx="1785">3500</cx:pt>
          <cx:pt idx="1786">25000</cx:pt>
          <cx:pt idx="1787">23500</cx:pt>
          <cx:pt idx="1788">7950</cx:pt>
          <cx:pt idx="1789">32500</cx:pt>
          <cx:pt idx="1790">44995</cx:pt>
          <cx:pt idx="1791">69995</cx:pt>
          <cx:pt idx="1792">6000</cx:pt>
          <cx:pt idx="1793">8995</cx:pt>
          <cx:pt idx="1794">13900</cx:pt>
          <cx:pt idx="1795">4300</cx:pt>
          <cx:pt idx="1796">14800</cx:pt>
          <cx:pt idx="1797">1600</cx:pt>
          <cx:pt idx="1798">33369</cx:pt>
          <cx:pt idx="1799">68829</cx:pt>
          <cx:pt idx="1800">46659</cx:pt>
          <cx:pt idx="1801">34050</cx:pt>
          <cx:pt idx="1802">26622</cx:pt>
          <cx:pt idx="1803">16900</cx:pt>
          <cx:pt idx="1804">23707</cx:pt>
          <cx:pt idx="1805">34999</cx:pt>
          <cx:pt idx="1806">10900</cx:pt>
          <cx:pt idx="1807">10995</cx:pt>
          <cx:pt idx="1808">19250</cx:pt>
          <cx:pt idx="1809">5500</cx:pt>
          <cx:pt idx="1810">8700</cx:pt>
          <cx:pt idx="1811">20312</cx:pt>
          <cx:pt idx="1812">23695</cx:pt>
          <cx:pt idx="1813">10500</cx:pt>
          <cx:pt idx="1814">12900</cx:pt>
          <cx:pt idx="1815">10950</cx:pt>
          <cx:pt idx="1816">6950</cx:pt>
          <cx:pt idx="1817">25900</cx:pt>
          <cx:pt idx="1818">5500</cx:pt>
          <cx:pt idx="1819">27500</cx:pt>
          <cx:pt idx="1820">5900</cx:pt>
          <cx:pt idx="1821">5000</cx:pt>
          <cx:pt idx="1822">51991</cx:pt>
          <cx:pt idx="1823">600</cx:pt>
          <cx:pt idx="1824">6200</cx:pt>
          <cx:pt idx="1825">4950</cx:pt>
          <cx:pt idx="1826">6900</cx:pt>
          <cx:pt idx="1827">21675</cx:pt>
          <cx:pt idx="1828">22465</cx:pt>
          <cx:pt idx="1829">44282</cx:pt>
          <cx:pt idx="1830">30455</cx:pt>
          <cx:pt idx="1831">26418</cx:pt>
          <cx:pt idx="1832">9000</cx:pt>
          <cx:pt idx="1833">17750</cx:pt>
          <cx:pt idx="1834">3500</cx:pt>
          <cx:pt idx="1835">7900</cx:pt>
          <cx:pt idx="1836">29590</cx:pt>
          <cx:pt idx="1837">36990</cx:pt>
          <cx:pt idx="1838">30590</cx:pt>
          <cx:pt idx="1839">22990</cx:pt>
          <cx:pt idx="1840">25990</cx:pt>
          <cx:pt idx="1841">18590</cx:pt>
          <cx:pt idx="1842">28990</cx:pt>
          <cx:pt idx="1843">34990</cx:pt>
          <cx:pt idx="1844">23590</cx:pt>
          <cx:pt idx="1845">31590</cx:pt>
          <cx:pt idx="1846">19990</cx:pt>
          <cx:pt idx="1847">28990</cx:pt>
          <cx:pt idx="1848">34990</cx:pt>
          <cx:pt idx="1849">20590</cx:pt>
          <cx:pt idx="1850">35990</cx:pt>
          <cx:pt idx="1851">17990</cx:pt>
          <cx:pt idx="1852">29990</cx:pt>
          <cx:pt idx="1853">15990</cx:pt>
          <cx:pt idx="1854">19990</cx:pt>
          <cx:pt idx="1855">17590</cx:pt>
          <cx:pt idx="1856">21590</cx:pt>
          <cx:pt idx="1857">20990</cx:pt>
          <cx:pt idx="1858">19590</cx:pt>
          <cx:pt idx="1859">21990</cx:pt>
          <cx:pt idx="1860">24990</cx:pt>
          <cx:pt idx="1861">19990</cx:pt>
          <cx:pt idx="1862">24990</cx:pt>
          <cx:pt idx="1863">38590</cx:pt>
          <cx:pt idx="1864">16990</cx:pt>
          <cx:pt idx="1865">17990</cx:pt>
          <cx:pt idx="1866">15590</cx:pt>
          <cx:pt idx="1867">25590</cx:pt>
          <cx:pt idx="1868">22990</cx:pt>
          <cx:pt idx="1869">26590</cx:pt>
          <cx:pt idx="1870">17590</cx:pt>
          <cx:pt idx="1871">14990</cx:pt>
          <cx:pt idx="1872">16590</cx:pt>
          <cx:pt idx="1873">39590</cx:pt>
          <cx:pt idx="1874">37590</cx:pt>
          <cx:pt idx="1875">31990</cx:pt>
          <cx:pt idx="1876">30990</cx:pt>
          <cx:pt idx="1877">35990</cx:pt>
          <cx:pt idx="1878">29990</cx:pt>
          <cx:pt idx="1879">15590</cx:pt>
          <cx:pt idx="1880">22990</cx:pt>
          <cx:pt idx="1881">33590</cx:pt>
          <cx:pt idx="1882">27500</cx:pt>
          <cx:pt idx="1883">15500</cx:pt>
          <cx:pt idx="1884">5200</cx:pt>
          <cx:pt idx="1885">4200</cx:pt>
          <cx:pt idx="1886">37590</cx:pt>
          <cx:pt idx="1887">1500</cx:pt>
          <cx:pt idx="1888">3200</cx:pt>
          <cx:pt idx="1889">4300</cx:pt>
          <cx:pt idx="1890">6500</cx:pt>
          <cx:pt idx="1891">5500</cx:pt>
          <cx:pt idx="1892">6850</cx:pt>
          <cx:pt idx="1893">29995</cx:pt>
          <cx:pt idx="1894">7750</cx:pt>
          <cx:pt idx="1895">15900</cx:pt>
          <cx:pt idx="1896">12900</cx:pt>
          <cx:pt idx="1897">12900</cx:pt>
          <cx:pt idx="1898">6800</cx:pt>
          <cx:pt idx="1899">5500</cx:pt>
          <cx:pt idx="1900">42500</cx:pt>
          <cx:pt idx="1901">9500</cx:pt>
          <cx:pt idx="1902">20000</cx:pt>
          <cx:pt idx="1903">4000</cx:pt>
          <cx:pt idx="1904">37000</cx:pt>
          <cx:pt idx="1905">39999</cx:pt>
          <cx:pt idx="1906">8250</cx:pt>
          <cx:pt idx="1907">15500</cx:pt>
          <cx:pt idx="1908">32999</cx:pt>
          <cx:pt idx="1909">16000</cx:pt>
          <cx:pt idx="1910">6500</cx:pt>
          <cx:pt idx="1911">7500</cx:pt>
          <cx:pt idx="1912">9000</cx:pt>
          <cx:pt idx="1913">5000</cx:pt>
          <cx:pt idx="1914">8250</cx:pt>
          <cx:pt idx="1915">67000</cx:pt>
          <cx:pt idx="1916">1200</cx:pt>
          <cx:pt idx="1917">10750</cx:pt>
          <cx:pt idx="1918">23500</cx:pt>
          <cx:pt idx="1919">37900</cx:pt>
          <cx:pt idx="1920">9500</cx:pt>
          <cx:pt idx="1921">4800</cx:pt>
          <cx:pt idx="1922">26750</cx:pt>
          <cx:pt idx="1923">5000</cx:pt>
          <cx:pt idx="1924">7300</cx:pt>
          <cx:pt idx="1925">15000</cx:pt>
          <cx:pt idx="1926">5300</cx:pt>
          <cx:pt idx="1927">4000</cx:pt>
          <cx:pt idx="1928">2800</cx:pt>
          <cx:pt idx="1929">9800</cx:pt>
          <cx:pt idx="1930">46995</cx:pt>
          <cx:pt idx="1931">22000</cx:pt>
          <cx:pt idx="1932">6900</cx:pt>
          <cx:pt idx="1933">5000</cx:pt>
          <cx:pt idx="1934">1400</cx:pt>
          <cx:pt idx="1935">40000</cx:pt>
          <cx:pt idx="1936">8500</cx:pt>
          <cx:pt idx="1937">18000</cx:pt>
          <cx:pt idx="1938">16335</cx:pt>
          <cx:pt idx="1939">4400</cx:pt>
          <cx:pt idx="1940">19900</cx:pt>
          <cx:pt idx="1941">6000</cx:pt>
          <cx:pt idx="1942">3000</cx:pt>
          <cx:pt idx="1943">53657</cx:pt>
          <cx:pt idx="1944">32465</cx:pt>
          <cx:pt idx="1945">37131</cx:pt>
          <cx:pt idx="1946">21464</cx:pt>
          <cx:pt idx="1947">23629</cx:pt>
          <cx:pt idx="1948">5850</cx:pt>
          <cx:pt idx="1949">45995</cx:pt>
          <cx:pt idx="1950">46995</cx:pt>
          <cx:pt idx="1951">2500</cx:pt>
          <cx:pt idx="1952">34998</cx:pt>
          <cx:pt idx="1953">16995</cx:pt>
          <cx:pt idx="1954">47999</cx:pt>
          <cx:pt idx="1955">10950</cx:pt>
          <cx:pt idx="1956">8950</cx:pt>
          <cx:pt idx="1957">10950</cx:pt>
          <cx:pt idx="1958">9950</cx:pt>
          <cx:pt idx="1959">8950</cx:pt>
          <cx:pt idx="1960">2700</cx:pt>
          <cx:pt idx="1961">8500</cx:pt>
          <cx:pt idx="1962">6700</cx:pt>
          <cx:pt idx="1963">21250</cx:pt>
          <cx:pt idx="1964">23900</cx:pt>
          <cx:pt idx="1965">9995</cx:pt>
          <cx:pt idx="1966">30999</cx:pt>
          <cx:pt idx="1967">40000</cx:pt>
          <cx:pt idx="1968">16335</cx:pt>
          <cx:pt idx="1969">37990</cx:pt>
          <cx:pt idx="1970">24990</cx:pt>
          <cx:pt idx="1971">36990</cx:pt>
          <cx:pt idx="1972">25590</cx:pt>
          <cx:pt idx="1973">32590</cx:pt>
          <cx:pt idx="1974">27590</cx:pt>
          <cx:pt idx="1975">17990</cx:pt>
          <cx:pt idx="1976">30990</cx:pt>
          <cx:pt idx="1977">28990</cx:pt>
          <cx:pt idx="1978">26990</cx:pt>
          <cx:pt idx="1979">28590</cx:pt>
          <cx:pt idx="1980">26590</cx:pt>
          <cx:pt idx="1981">30590</cx:pt>
          <cx:pt idx="1982">18990</cx:pt>
          <cx:pt idx="1983">32590</cx:pt>
          <cx:pt idx="1984">21990</cx:pt>
          <cx:pt idx="1985">19990</cx:pt>
          <cx:pt idx="1986">31590</cx:pt>
          <cx:pt idx="1987">23990</cx:pt>
          <cx:pt idx="1988">39590</cx:pt>
          <cx:pt idx="1989">26590</cx:pt>
          <cx:pt idx="1990">18990</cx:pt>
          <cx:pt idx="1991">24590</cx:pt>
          <cx:pt idx="1992">24990</cx:pt>
          <cx:pt idx="1993">29990</cx:pt>
          <cx:pt idx="1994">33990</cx:pt>
          <cx:pt idx="1995">25990</cx:pt>
          <cx:pt idx="1996">38990</cx:pt>
          <cx:pt idx="1997">37990</cx:pt>
          <cx:pt idx="1998">26990</cx:pt>
          <cx:pt idx="1999">31590</cx:pt>
          <cx:pt idx="2000">29990</cx:pt>
          <cx:pt idx="2001">20990</cx:pt>
          <cx:pt idx="2002">25990</cx:pt>
          <cx:pt idx="2003">38990</cx:pt>
          <cx:pt idx="2004">27995</cx:pt>
          <cx:pt idx="2005">20590</cx:pt>
          <cx:pt idx="2006">19990</cx:pt>
          <cx:pt idx="2007">27990</cx:pt>
          <cx:pt idx="2008">28590</cx:pt>
          <cx:pt idx="2009">18590</cx:pt>
          <cx:pt idx="2010">20590</cx:pt>
          <cx:pt idx="2011">35590</cx:pt>
          <cx:pt idx="2012">26590</cx:pt>
          <cx:pt idx="2013">15590</cx:pt>
          <cx:pt idx="2014">48999</cx:pt>
          <cx:pt idx="2015">17990</cx:pt>
          <cx:pt idx="2016">24990</cx:pt>
          <cx:pt idx="2017">25990</cx:pt>
          <cx:pt idx="2018">4500</cx:pt>
          <cx:pt idx="2019">36999</cx:pt>
          <cx:pt idx="2020">20999</cx:pt>
          <cx:pt idx="2021">19995</cx:pt>
          <cx:pt idx="2022">6750</cx:pt>
          <cx:pt idx="2023">32500</cx:pt>
          <cx:pt idx="2024">39995</cx:pt>
          <cx:pt idx="2025">19500</cx:pt>
          <cx:pt idx="2026">18999</cx:pt>
          <cx:pt idx="2027">12499</cx:pt>
          <cx:pt idx="2028">10995</cx:pt>
          <cx:pt idx="2029">5700</cx:pt>
          <cx:pt idx="2030">9950</cx:pt>
          <cx:pt idx="2031">8950</cx:pt>
          <cx:pt idx="2032">9950</cx:pt>
          <cx:pt idx="2033">6200</cx:pt>
          <cx:pt idx="2034">5950</cx:pt>
          <cx:pt idx="2035">16580</cx:pt>
          <cx:pt idx="2036">8500</cx:pt>
          <cx:pt idx="2037">6500</cx:pt>
          <cx:pt idx="2038">16999</cx:pt>
          <cx:pt idx="2039">15995</cx:pt>
          <cx:pt idx="2040">36885</cx:pt>
          <cx:pt idx="2041">12995</cx:pt>
          <cx:pt idx="2042">5950</cx:pt>
          <cx:pt idx="2043">13995</cx:pt>
          <cx:pt idx="2044">17995</cx:pt>
          <cx:pt idx="2045">5900</cx:pt>
          <cx:pt idx="2046">15400</cx:pt>
          <cx:pt idx="2047">7650</cx:pt>
          <cx:pt idx="2048">23695</cx:pt>
          <cx:pt idx="2049">17930</cx:pt>
          <cx:pt idx="2050">16995</cx:pt>
          <cx:pt idx="2051">4000</cx:pt>
          <cx:pt idx="2052">3800</cx:pt>
          <cx:pt idx="2053">34000</cx:pt>
          <cx:pt idx="2054">76999</cx:pt>
          <cx:pt idx="2055">6900</cx:pt>
          <cx:pt idx="2056">18500</cx:pt>
          <cx:pt idx="2057">36995</cx:pt>
          <cx:pt idx="2058">41995</cx:pt>
          <cx:pt idx="2059">12995</cx:pt>
          <cx:pt idx="2060">21500</cx:pt>
          <cx:pt idx="2061">18995</cx:pt>
          <cx:pt idx="2062">74995</cx:pt>
          <cx:pt idx="2063">16999</cx:pt>
          <cx:pt idx="2064">13995</cx:pt>
          <cx:pt idx="2065">10995</cx:pt>
          <cx:pt idx="2066">6995</cx:pt>
          <cx:pt idx="2067">33999</cx:pt>
          <cx:pt idx="2068">22750</cx:pt>
          <cx:pt idx="2069">16995</cx:pt>
          <cx:pt idx="2070">7995</cx:pt>
          <cx:pt idx="2071">8995</cx:pt>
          <cx:pt idx="2072">26995</cx:pt>
          <cx:pt idx="2073">16995</cx:pt>
          <cx:pt idx="2074">31995</cx:pt>
          <cx:pt idx="2075">9995</cx:pt>
          <cx:pt idx="2076">28995</cx:pt>
          <cx:pt idx="2077">3950</cx:pt>
          <cx:pt idx="2078">9995</cx:pt>
          <cx:pt idx="2079">12999</cx:pt>
          <cx:pt idx="2080">14995</cx:pt>
          <cx:pt idx="2081">34500</cx:pt>
          <cx:pt idx="2082">18325</cx:pt>
          <cx:pt idx="2083">129888</cx:pt>
          <cx:pt idx="2084">15000</cx:pt>
          <cx:pt idx="2085">46000</cx:pt>
          <cx:pt idx="2086">21799</cx:pt>
          <cx:pt idx="2087">10995</cx:pt>
          <cx:pt idx="2088">6500</cx:pt>
          <cx:pt idx="2089">1400</cx:pt>
          <cx:pt idx="2090">9400</cx:pt>
          <cx:pt idx="2091">51999</cx:pt>
          <cx:pt idx="2092">2800</cx:pt>
          <cx:pt idx="2093">25545</cx:pt>
          <cx:pt idx="2094">55000</cx:pt>
          <cx:pt idx="2095">10995</cx:pt>
          <cx:pt idx="2096">7950</cx:pt>
          <cx:pt idx="2097">3600</cx:pt>
          <cx:pt idx="2098">56999</cx:pt>
          <cx:pt idx="2099">2000</cx:pt>
          <cx:pt idx="2100">9000</cx:pt>
          <cx:pt idx="2101">11995</cx:pt>
          <cx:pt idx="2102">14995</cx:pt>
          <cx:pt idx="2103">1750</cx:pt>
          <cx:pt idx="2104">6995</cx:pt>
          <cx:pt idx="2105">25500</cx:pt>
          <cx:pt idx="2106">5400</cx:pt>
          <cx:pt idx="2107">45890</cx:pt>
          <cx:pt idx="2108">3500</cx:pt>
          <cx:pt idx="2109">6800</cx:pt>
          <cx:pt idx="2110">5800</cx:pt>
          <cx:pt idx="2111">7950</cx:pt>
          <cx:pt idx="2112">1000</cx:pt>
          <cx:pt idx="2113">35995</cx:pt>
          <cx:pt idx="2114">4300</cx:pt>
          <cx:pt idx="2115">6995</cx:pt>
          <cx:pt idx="2116">17000</cx:pt>
          <cx:pt idx="2117">27000</cx:pt>
          <cx:pt idx="2118">57995</cx:pt>
          <cx:pt idx="2119">12900</cx:pt>
          <cx:pt idx="2120">10000</cx:pt>
          <cx:pt idx="2121">4000</cx:pt>
          <cx:pt idx="2122">14900</cx:pt>
          <cx:pt idx="2123">2000</cx:pt>
          <cx:pt idx="2124">5200</cx:pt>
          <cx:pt idx="2125">51000</cx:pt>
          <cx:pt idx="2126">11300</cx:pt>
          <cx:pt idx="2127">8200</cx:pt>
          <cx:pt idx="2128">8500</cx:pt>
          <cx:pt idx="2129">87999</cx:pt>
          <cx:pt idx="2130">7500</cx:pt>
          <cx:pt idx="2131">45995</cx:pt>
          <cx:pt idx="2132">61995</cx:pt>
          <cx:pt idx="2133">42995</cx:pt>
          <cx:pt idx="2134">42995</cx:pt>
          <cx:pt idx="2135">41995</cx:pt>
          <cx:pt idx="2136">5000</cx:pt>
          <cx:pt idx="2137">28999</cx:pt>
          <cx:pt idx="2138">4500</cx:pt>
          <cx:pt idx="2139">6500</cx:pt>
          <cx:pt idx="2140">9700</cx:pt>
          <cx:pt idx="2141">6300</cx:pt>
          <cx:pt idx="2142">5500</cx:pt>
          <cx:pt idx="2143">20900</cx:pt>
          <cx:pt idx="2144">12000</cx:pt>
          <cx:pt idx="2145">8600</cx:pt>
          <cx:pt idx="2146">4000</cx:pt>
          <cx:pt idx="2147">8000</cx:pt>
          <cx:pt idx="2148">9500</cx:pt>
          <cx:pt idx="2149">17042</cx:pt>
          <cx:pt idx="2150">22489</cx:pt>
          <cx:pt idx="2151">32742</cx:pt>
          <cx:pt idx="2152">8611</cx:pt>
          <cx:pt idx="2153">18924</cx:pt>
          <cx:pt idx="2154">1200</cx:pt>
          <cx:pt idx="2155">73995</cx:pt>
          <cx:pt idx="2156">37999</cx:pt>
          <cx:pt idx="2157">34999</cx:pt>
          <cx:pt idx="2158">48999</cx:pt>
          <cx:pt idx="2159">21400</cx:pt>
          <cx:pt idx="2160">16999</cx:pt>
          <cx:pt idx="2161">29995</cx:pt>
          <cx:pt idx="2162">46995</cx:pt>
          <cx:pt idx="2163">68995</cx:pt>
          <cx:pt idx="2164">30995</cx:pt>
          <cx:pt idx="2165">59995</cx:pt>
          <cx:pt idx="2166">32500</cx:pt>
          <cx:pt idx="2167">1750</cx:pt>
          <cx:pt idx="2168">3800</cx:pt>
          <cx:pt idx="2169">3000</cx:pt>
          <cx:pt idx="2170">17990</cx:pt>
          <cx:pt idx="2171">15590</cx:pt>
          <cx:pt idx="2172">38590</cx:pt>
          <cx:pt idx="2173">25590</cx:pt>
          <cx:pt idx="2174">16990</cx:pt>
          <cx:pt idx="2175">33885</cx:pt>
          <cx:pt idx="2176">19990</cx:pt>
          <cx:pt idx="2177">25590</cx:pt>
          <cx:pt idx="2178">24990</cx:pt>
          <cx:pt idx="2179">22590</cx:pt>
          <cx:pt idx="2180">39990</cx:pt>
          <cx:pt idx="2181">17990</cx:pt>
          <cx:pt idx="2182">30590</cx:pt>
          <cx:pt idx="2183">17990</cx:pt>
          <cx:pt idx="2184">36590</cx:pt>
          <cx:pt idx="2185">20590</cx:pt>
          <cx:pt idx="2186">19590</cx:pt>
          <cx:pt idx="2187">25990</cx:pt>
          <cx:pt idx="2188">15590</cx:pt>
          <cx:pt idx="2189">25990</cx:pt>
          <cx:pt idx="2190">39990</cx:pt>
          <cx:pt idx="2191">18990</cx:pt>
          <cx:pt idx="2192">19990</cx:pt>
          <cx:pt idx="2193">24990</cx:pt>
          <cx:pt idx="2194">22990</cx:pt>
          <cx:pt idx="2195">38990</cx:pt>
          <cx:pt idx="2196">22990</cx:pt>
          <cx:pt idx="2197">27990</cx:pt>
          <cx:pt idx="2198">34590</cx:pt>
          <cx:pt idx="2199">20590</cx:pt>
          <cx:pt idx="2200">19990</cx:pt>
          <cx:pt idx="2201">15990</cx:pt>
          <cx:pt idx="2202">20990</cx:pt>
          <cx:pt idx="2203">20590</cx:pt>
          <cx:pt idx="2204">17590</cx:pt>
          <cx:pt idx="2205">18590</cx:pt>
          <cx:pt idx="2206">34990</cx:pt>
          <cx:pt idx="2207">32590</cx:pt>
          <cx:pt idx="2208">22990</cx:pt>
          <cx:pt idx="2209">18590</cx:pt>
          <cx:pt idx="2210">25990</cx:pt>
          <cx:pt idx="2211">17590</cx:pt>
          <cx:pt idx="2212">24590</cx:pt>
          <cx:pt idx="2213">17590</cx:pt>
          <cx:pt idx="2214">18990</cx:pt>
          <cx:pt idx="2215">38590</cx:pt>
          <cx:pt idx="2216">25990</cx:pt>
          <cx:pt idx="2217">30990</cx:pt>
          <cx:pt idx="2218">8000</cx:pt>
          <cx:pt idx="2219">13500</cx:pt>
          <cx:pt idx="2220">5200</cx:pt>
          <cx:pt idx="2221">62000</cx:pt>
          <cx:pt idx="2222">6800</cx:pt>
          <cx:pt idx="2223">52995</cx:pt>
          <cx:pt idx="2224">27000</cx:pt>
          <cx:pt idx="2225">7600</cx:pt>
          <cx:pt idx="2226">14500</cx:pt>
          <cx:pt idx="2227">4550</cx:pt>
          <cx:pt idx="2228">10700</cx:pt>
          <cx:pt idx="2229">18500</cx:pt>
          <cx:pt idx="2230">26995</cx:pt>
          <cx:pt idx="2231">14995</cx:pt>
          <cx:pt idx="2232">23995</cx:pt>
          <cx:pt idx="2233">15995</cx:pt>
          <cx:pt idx="2234">16000</cx:pt>
          <cx:pt idx="2235">29995</cx:pt>
          <cx:pt idx="2236">29995</cx:pt>
          <cx:pt idx="2237">8500</cx:pt>
          <cx:pt idx="2238">11995</cx:pt>
          <cx:pt idx="2239">21460</cx:pt>
          <cx:pt idx="2240">21400</cx:pt>
          <cx:pt idx="2241">7995</cx:pt>
          <cx:pt idx="2242">7995</cx:pt>
          <cx:pt idx="2243">26995</cx:pt>
          <cx:pt idx="2244">55999</cx:pt>
          <cx:pt idx="2245">13995</cx:pt>
          <cx:pt idx="2246">4900</cx:pt>
          <cx:pt idx="2247">12500</cx:pt>
          <cx:pt idx="2248">5200</cx:pt>
          <cx:pt idx="2249">8600</cx:pt>
          <cx:pt idx="2250">3500</cx:pt>
          <cx:pt idx="2251">8500</cx:pt>
          <cx:pt idx="2252">9998</cx:pt>
          <cx:pt idx="2253">11995</cx:pt>
          <cx:pt idx="2254">7000</cx:pt>
          <cx:pt idx="2255">7950</cx:pt>
          <cx:pt idx="2256">41900</cx:pt>
          <cx:pt idx="2257">30900</cx:pt>
          <cx:pt idx="2258">2500</cx:pt>
          <cx:pt idx="2259">13000</cx:pt>
          <cx:pt idx="2260">6950</cx:pt>
          <cx:pt idx="2261">5000</cx:pt>
          <cx:pt idx="2262">1950</cx:pt>
          <cx:pt idx="2263">6950</cx:pt>
          <cx:pt idx="2264">2000</cx:pt>
          <cx:pt idx="2265">4500</cx:pt>
          <cx:pt idx="2266">21460</cx:pt>
          <cx:pt idx="2267">21995</cx:pt>
          <cx:pt idx="2268">36499</cx:pt>
          <cx:pt idx="2269">8950</cx:pt>
          <cx:pt idx="2270">5250</cx:pt>
          <cx:pt idx="2271">1000</cx:pt>
          <cx:pt idx="2272">3800</cx:pt>
          <cx:pt idx="2273">12987</cx:pt>
          <cx:pt idx="2274">9987</cx:pt>
          <cx:pt idx="2275">14987</cx:pt>
          <cx:pt idx="2276">9987</cx:pt>
          <cx:pt idx="2277">10987</cx:pt>
          <cx:pt idx="2278">24495</cx:pt>
          <cx:pt idx="2279">6750</cx:pt>
          <cx:pt idx="2280">6500</cx:pt>
          <cx:pt idx="2281">6995</cx:pt>
          <cx:pt idx="2282">8600</cx:pt>
          <cx:pt idx="2283">830</cx:pt>
          <cx:pt idx="2284">8900</cx:pt>
          <cx:pt idx="2285">6500</cx:pt>
          <cx:pt idx="2286">39999</cx:pt>
          <cx:pt idx="2287">7900</cx:pt>
          <cx:pt idx="2288">2000</cx:pt>
          <cx:pt idx="2289">5700</cx:pt>
          <cx:pt idx="2290">800</cx:pt>
          <cx:pt idx="2291">3700</cx:pt>
          <cx:pt idx="2292">7950</cx:pt>
          <cx:pt idx="2293">3200</cx:pt>
          <cx:pt idx="2294">3200</cx:pt>
          <cx:pt idx="2295">4500</cx:pt>
          <cx:pt idx="2296">8000</cx:pt>
          <cx:pt idx="2297">18500</cx:pt>
          <cx:pt idx="2298">10500</cx:pt>
          <cx:pt idx="2299">9025</cx:pt>
          <cx:pt idx="2300">16525</cx:pt>
          <cx:pt idx="2301">13550</cx:pt>
          <cx:pt idx="2302">8900</cx:pt>
          <cx:pt idx="2303">13550</cx:pt>
          <cx:pt idx="2304">5000</cx:pt>
          <cx:pt idx="2305">4700</cx:pt>
        </cx:lvl>
      </cx:numDim>
    </cx:data>
  </cx:chartData>
  <cx:chart>
    <cx:title pos="t" align="ctr" overlay="0">
      <cx:tx>
        <cx:txData>
          <cx:v>Distribution of Vehicle Prices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a:rPr>
            <a:t>Distribution of Vehicle Prices</a:t>
          </a:r>
        </a:p>
      </cx:txPr>
    </cx:title>
    <cx:plotArea>
      <cx:plotAreaRegion>
        <cx:series layoutId="clusteredColumn" uniqueId="{808184B5-D71C-4FE3-86C9-67CCBD017606}">
          <cx:dataId val="0"/>
          <cx:layoutPr>
            <cx:binning intervalClosed="r" underflow="2000" overflow="60000">
              <cx:binCount val="12"/>
            </cx:binning>
          </cx:layoutPr>
        </cx:series>
      </cx:plotAreaRegion>
      <cx:axis id="0">
        <cx:catScaling gapWidth="0.150000006"/>
        <cx:title>
          <cx:tx>
            <cx:txData>
              <cx:v>Price ($)</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a:rPr>
                <a:t>Price ($)</a:t>
              </a:r>
            </a:p>
          </cx:txPr>
        </cx:title>
        <cx:tickLabels/>
      </cx:axis>
      <cx:axis id="1">
        <cx:valScaling/>
        <cx:title>
          <cx:tx>
            <cx:txData>
              <cx:v>Number of Vehicles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a:rPr>
                <a:t>Number of Vehicles</a:t>
              </a:r>
            </a:p>
          </cx:txPr>
        </cx:title>
        <cx:majorGridlines/>
        <cx:tickLabels/>
      </cx:axis>
    </cx:plotArea>
  </cx:chart>
</cx: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1E0A84-40C3-4856-81D0-3F3A2A0E9410}"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98625D06-0EEE-4DA9-A582-A9170BB3738E}">
      <dgm:prSet/>
      <dgm:spPr/>
      <dgm:t>
        <a:bodyPr/>
        <a:lstStyle/>
        <a:p>
          <a:r>
            <a:rPr lang="en-US"/>
            <a:t>• High-end vehicles: newer (avg 2017), low mileage (~45k), trucks/SUVs (Ram, Jeep, Silverado)</a:t>
          </a:r>
        </a:p>
      </dgm:t>
    </dgm:pt>
    <dgm:pt modelId="{89792D6A-6B80-40EA-99F6-426A901AC580}" type="parTrans" cxnId="{97F697DA-8902-463F-B5BD-373EC1F70936}">
      <dgm:prSet/>
      <dgm:spPr/>
      <dgm:t>
        <a:bodyPr/>
        <a:lstStyle/>
        <a:p>
          <a:endParaRPr lang="en-US"/>
        </a:p>
      </dgm:t>
    </dgm:pt>
    <dgm:pt modelId="{B94A837F-94D8-47D9-8AFD-305719BD2414}" type="sibTrans" cxnId="{97F697DA-8902-463F-B5BD-373EC1F70936}">
      <dgm:prSet/>
      <dgm:spPr/>
      <dgm:t>
        <a:bodyPr/>
        <a:lstStyle/>
        <a:p>
          <a:endParaRPr lang="en-US"/>
        </a:p>
      </dgm:t>
    </dgm:pt>
    <dgm:pt modelId="{3BDCD5DF-6EE3-438A-B82F-C0FC61047B72}">
      <dgm:prSet/>
      <dgm:spPr/>
      <dgm:t>
        <a:bodyPr/>
        <a:lstStyle/>
        <a:p>
          <a:r>
            <a:rPr lang="en-US"/>
            <a:t>• Low-end vehicles: older (avg 2002), higher mileage (~154k), sedans (Accord, Camry, Outback)</a:t>
          </a:r>
        </a:p>
      </dgm:t>
    </dgm:pt>
    <dgm:pt modelId="{51ADE4E2-4AE3-4396-AAA1-C57A429478E6}" type="parTrans" cxnId="{C50FE686-ECB9-43BC-BDCE-B868274CC9EE}">
      <dgm:prSet/>
      <dgm:spPr/>
      <dgm:t>
        <a:bodyPr/>
        <a:lstStyle/>
        <a:p>
          <a:endParaRPr lang="en-US"/>
        </a:p>
      </dgm:t>
    </dgm:pt>
    <dgm:pt modelId="{6F4B6A3A-B2DD-404B-BA13-F96B85652B99}" type="sibTrans" cxnId="{C50FE686-ECB9-43BC-BDCE-B868274CC9EE}">
      <dgm:prSet/>
      <dgm:spPr/>
      <dgm:t>
        <a:bodyPr/>
        <a:lstStyle/>
        <a:p>
          <a:endParaRPr lang="en-US"/>
        </a:p>
      </dgm:t>
    </dgm:pt>
    <dgm:pt modelId="{F3C8AB03-18A4-4C24-B54E-933389EE6313}">
      <dgm:prSet/>
      <dgm:spPr/>
      <dgm:t>
        <a:bodyPr/>
        <a:lstStyle/>
        <a:p>
          <a:r>
            <a:rPr lang="en-US"/>
            <a:t>• Condition: 'Good' is standard across both segments</a:t>
          </a:r>
        </a:p>
      </dgm:t>
    </dgm:pt>
    <dgm:pt modelId="{3A75F345-72FB-459C-AD6E-C095BE46C820}" type="parTrans" cxnId="{8480954E-204A-42E7-8DFB-B4A48E03BA8F}">
      <dgm:prSet/>
      <dgm:spPr/>
      <dgm:t>
        <a:bodyPr/>
        <a:lstStyle/>
        <a:p>
          <a:endParaRPr lang="en-US"/>
        </a:p>
      </dgm:t>
    </dgm:pt>
    <dgm:pt modelId="{E1F5EF6E-2E81-4A1C-B9A6-CB89A0D871F9}" type="sibTrans" cxnId="{8480954E-204A-42E7-8DFB-B4A48E03BA8F}">
      <dgm:prSet/>
      <dgm:spPr/>
      <dgm:t>
        <a:bodyPr/>
        <a:lstStyle/>
        <a:p>
          <a:endParaRPr lang="en-US"/>
        </a:p>
      </dgm:t>
    </dgm:pt>
    <dgm:pt modelId="{4EF9870C-CDFC-400A-96FB-ECB37B19BF12}">
      <dgm:prSet/>
      <dgm:spPr/>
      <dgm:t>
        <a:bodyPr/>
        <a:lstStyle/>
        <a:p>
          <a:r>
            <a:rPr lang="en-US"/>
            <a:t>• Fuel: Gas dominates overall; diesel matters in premium trucks</a:t>
          </a:r>
        </a:p>
      </dgm:t>
    </dgm:pt>
    <dgm:pt modelId="{CC7FE954-E0D7-4C8F-87EA-2979C49C0628}" type="parTrans" cxnId="{E4DF3E1F-69B7-4754-ADE0-33F7A83A00F7}">
      <dgm:prSet/>
      <dgm:spPr/>
      <dgm:t>
        <a:bodyPr/>
        <a:lstStyle/>
        <a:p>
          <a:endParaRPr lang="en-US"/>
        </a:p>
      </dgm:t>
    </dgm:pt>
    <dgm:pt modelId="{F8570476-8B1D-43A9-9E4F-4CB73185472F}" type="sibTrans" cxnId="{E4DF3E1F-69B7-4754-ADE0-33F7A83A00F7}">
      <dgm:prSet/>
      <dgm:spPr/>
      <dgm:t>
        <a:bodyPr/>
        <a:lstStyle/>
        <a:p>
          <a:endParaRPr lang="en-US"/>
        </a:p>
      </dgm:t>
    </dgm:pt>
    <dgm:pt modelId="{525529FC-88DB-4C68-B1A5-213D5A48377E}" type="pres">
      <dgm:prSet presAssocID="{1A1E0A84-40C3-4856-81D0-3F3A2A0E9410}" presName="matrix" presStyleCnt="0">
        <dgm:presLayoutVars>
          <dgm:chMax val="1"/>
          <dgm:dir/>
          <dgm:resizeHandles val="exact"/>
        </dgm:presLayoutVars>
      </dgm:prSet>
      <dgm:spPr/>
    </dgm:pt>
    <dgm:pt modelId="{45F07924-15B0-4136-AE71-D9A0D0D30237}" type="pres">
      <dgm:prSet presAssocID="{1A1E0A84-40C3-4856-81D0-3F3A2A0E9410}" presName="diamond" presStyleLbl="bgShp" presStyleIdx="0" presStyleCnt="1"/>
      <dgm:spPr/>
    </dgm:pt>
    <dgm:pt modelId="{3C62FE08-BD61-40D8-BCAE-C86F287E2E4E}" type="pres">
      <dgm:prSet presAssocID="{1A1E0A84-40C3-4856-81D0-3F3A2A0E9410}" presName="quad1" presStyleLbl="node1" presStyleIdx="0" presStyleCnt="4">
        <dgm:presLayoutVars>
          <dgm:chMax val="0"/>
          <dgm:chPref val="0"/>
          <dgm:bulletEnabled val="1"/>
        </dgm:presLayoutVars>
      </dgm:prSet>
      <dgm:spPr/>
    </dgm:pt>
    <dgm:pt modelId="{A453E4C9-545C-4618-B7E9-73F4A7F364D7}" type="pres">
      <dgm:prSet presAssocID="{1A1E0A84-40C3-4856-81D0-3F3A2A0E9410}" presName="quad2" presStyleLbl="node1" presStyleIdx="1" presStyleCnt="4">
        <dgm:presLayoutVars>
          <dgm:chMax val="0"/>
          <dgm:chPref val="0"/>
          <dgm:bulletEnabled val="1"/>
        </dgm:presLayoutVars>
      </dgm:prSet>
      <dgm:spPr/>
    </dgm:pt>
    <dgm:pt modelId="{10E68CBE-427B-4511-BD9A-573CE0C1F923}" type="pres">
      <dgm:prSet presAssocID="{1A1E0A84-40C3-4856-81D0-3F3A2A0E9410}" presName="quad3" presStyleLbl="node1" presStyleIdx="2" presStyleCnt="4">
        <dgm:presLayoutVars>
          <dgm:chMax val="0"/>
          <dgm:chPref val="0"/>
          <dgm:bulletEnabled val="1"/>
        </dgm:presLayoutVars>
      </dgm:prSet>
      <dgm:spPr/>
    </dgm:pt>
    <dgm:pt modelId="{DCFD9254-E16C-4309-B4C6-4492AD2F2DB9}" type="pres">
      <dgm:prSet presAssocID="{1A1E0A84-40C3-4856-81D0-3F3A2A0E9410}" presName="quad4" presStyleLbl="node1" presStyleIdx="3" presStyleCnt="4">
        <dgm:presLayoutVars>
          <dgm:chMax val="0"/>
          <dgm:chPref val="0"/>
          <dgm:bulletEnabled val="1"/>
        </dgm:presLayoutVars>
      </dgm:prSet>
      <dgm:spPr/>
    </dgm:pt>
  </dgm:ptLst>
  <dgm:cxnLst>
    <dgm:cxn modelId="{B0606202-7CA6-4889-A456-99D0395B16FF}" type="presOf" srcId="{4EF9870C-CDFC-400A-96FB-ECB37B19BF12}" destId="{DCFD9254-E16C-4309-B4C6-4492AD2F2DB9}" srcOrd="0" destOrd="0" presId="urn:microsoft.com/office/officeart/2005/8/layout/matrix3"/>
    <dgm:cxn modelId="{E4DF3E1F-69B7-4754-ADE0-33F7A83A00F7}" srcId="{1A1E0A84-40C3-4856-81D0-3F3A2A0E9410}" destId="{4EF9870C-CDFC-400A-96FB-ECB37B19BF12}" srcOrd="3" destOrd="0" parTransId="{CC7FE954-E0D7-4C8F-87EA-2979C49C0628}" sibTransId="{F8570476-8B1D-43A9-9E4F-4CB73185472F}"/>
    <dgm:cxn modelId="{25AC3332-FFE6-4AC1-9C69-BFE4DD7ABDD7}" type="presOf" srcId="{F3C8AB03-18A4-4C24-B54E-933389EE6313}" destId="{10E68CBE-427B-4511-BD9A-573CE0C1F923}" srcOrd="0" destOrd="0" presId="urn:microsoft.com/office/officeart/2005/8/layout/matrix3"/>
    <dgm:cxn modelId="{C2966561-4A2B-48A7-A567-C9630D761951}" type="presOf" srcId="{1A1E0A84-40C3-4856-81D0-3F3A2A0E9410}" destId="{525529FC-88DB-4C68-B1A5-213D5A48377E}" srcOrd="0" destOrd="0" presId="urn:microsoft.com/office/officeart/2005/8/layout/matrix3"/>
    <dgm:cxn modelId="{8480954E-204A-42E7-8DFB-B4A48E03BA8F}" srcId="{1A1E0A84-40C3-4856-81D0-3F3A2A0E9410}" destId="{F3C8AB03-18A4-4C24-B54E-933389EE6313}" srcOrd="2" destOrd="0" parTransId="{3A75F345-72FB-459C-AD6E-C095BE46C820}" sibTransId="{E1F5EF6E-2E81-4A1C-B9A6-CB89A0D871F9}"/>
    <dgm:cxn modelId="{C50FE686-ECB9-43BC-BDCE-B868274CC9EE}" srcId="{1A1E0A84-40C3-4856-81D0-3F3A2A0E9410}" destId="{3BDCD5DF-6EE3-438A-B82F-C0FC61047B72}" srcOrd="1" destOrd="0" parTransId="{51ADE4E2-4AE3-4396-AAA1-C57A429478E6}" sibTransId="{6F4B6A3A-B2DD-404B-BA13-F96B85652B99}"/>
    <dgm:cxn modelId="{97F697DA-8902-463F-B5BD-373EC1F70936}" srcId="{1A1E0A84-40C3-4856-81D0-3F3A2A0E9410}" destId="{98625D06-0EEE-4DA9-A582-A9170BB3738E}" srcOrd="0" destOrd="0" parTransId="{89792D6A-6B80-40EA-99F6-426A901AC580}" sibTransId="{B94A837F-94D8-47D9-8AFD-305719BD2414}"/>
    <dgm:cxn modelId="{567DE6E1-8F2F-4704-B0BE-BBA1ABEF655D}" type="presOf" srcId="{3BDCD5DF-6EE3-438A-B82F-C0FC61047B72}" destId="{A453E4C9-545C-4618-B7E9-73F4A7F364D7}" srcOrd="0" destOrd="0" presId="urn:microsoft.com/office/officeart/2005/8/layout/matrix3"/>
    <dgm:cxn modelId="{68F931EA-9002-439E-99E4-0169A7614532}" type="presOf" srcId="{98625D06-0EEE-4DA9-A582-A9170BB3738E}" destId="{3C62FE08-BD61-40D8-BCAE-C86F287E2E4E}" srcOrd="0" destOrd="0" presId="urn:microsoft.com/office/officeart/2005/8/layout/matrix3"/>
    <dgm:cxn modelId="{574BDA61-BE70-48BF-B98E-CB500F440BC2}" type="presParOf" srcId="{525529FC-88DB-4C68-B1A5-213D5A48377E}" destId="{45F07924-15B0-4136-AE71-D9A0D0D30237}" srcOrd="0" destOrd="0" presId="urn:microsoft.com/office/officeart/2005/8/layout/matrix3"/>
    <dgm:cxn modelId="{56F5DE38-E953-4496-B81D-F509DF12E50D}" type="presParOf" srcId="{525529FC-88DB-4C68-B1A5-213D5A48377E}" destId="{3C62FE08-BD61-40D8-BCAE-C86F287E2E4E}" srcOrd="1" destOrd="0" presId="urn:microsoft.com/office/officeart/2005/8/layout/matrix3"/>
    <dgm:cxn modelId="{C5D926B4-E8FD-43E6-846A-EACCE76834C7}" type="presParOf" srcId="{525529FC-88DB-4C68-B1A5-213D5A48377E}" destId="{A453E4C9-545C-4618-B7E9-73F4A7F364D7}" srcOrd="2" destOrd="0" presId="urn:microsoft.com/office/officeart/2005/8/layout/matrix3"/>
    <dgm:cxn modelId="{435AA60E-1426-45E3-9C0D-801DD0D3944A}" type="presParOf" srcId="{525529FC-88DB-4C68-B1A5-213D5A48377E}" destId="{10E68CBE-427B-4511-BD9A-573CE0C1F923}" srcOrd="3" destOrd="0" presId="urn:microsoft.com/office/officeart/2005/8/layout/matrix3"/>
    <dgm:cxn modelId="{9E7B28F2-A36B-426A-842D-A1D80D98968A}" type="presParOf" srcId="{525529FC-88DB-4C68-B1A5-213D5A48377E}" destId="{DCFD9254-E16C-4309-B4C6-4492AD2F2DB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C791E5-E599-40B0-BC4F-90B7237D712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08B61F1-EADA-4CB4-AA6C-BCF3D2F4242B}">
      <dgm:prSet/>
      <dgm:spPr/>
      <dgm:t>
        <a:bodyPr/>
        <a:lstStyle/>
        <a:p>
          <a:r>
            <a:rPr lang="en-US"/>
            <a:t>• High-end buyers: Focus on newer, low-mile trucks/SUVs; market diesel capability</a:t>
          </a:r>
        </a:p>
      </dgm:t>
    </dgm:pt>
    <dgm:pt modelId="{04969D6E-3EB5-48EE-81FE-C62803473000}" type="parTrans" cxnId="{FA33FDB6-329B-481E-9E93-74B0E57B5E46}">
      <dgm:prSet/>
      <dgm:spPr/>
      <dgm:t>
        <a:bodyPr/>
        <a:lstStyle/>
        <a:p>
          <a:endParaRPr lang="en-US"/>
        </a:p>
      </dgm:t>
    </dgm:pt>
    <dgm:pt modelId="{5E6C16FA-6DD3-4CA2-B4E6-AD50A3D6B850}" type="sibTrans" cxnId="{FA33FDB6-329B-481E-9E93-74B0E57B5E46}">
      <dgm:prSet/>
      <dgm:spPr/>
      <dgm:t>
        <a:bodyPr/>
        <a:lstStyle/>
        <a:p>
          <a:endParaRPr lang="en-US"/>
        </a:p>
      </dgm:t>
    </dgm:pt>
    <dgm:pt modelId="{15FD0BF9-EC4E-4703-9810-1E38E812A1D2}">
      <dgm:prSet/>
      <dgm:spPr/>
      <dgm:t>
        <a:bodyPr/>
        <a:lstStyle/>
        <a:p>
          <a:r>
            <a:rPr lang="en-US"/>
            <a:t>• Low-end buyers: Emphasize reliability/condition of sedans; highlight value</a:t>
          </a:r>
        </a:p>
      </dgm:t>
    </dgm:pt>
    <dgm:pt modelId="{313A3257-08AF-4A04-8716-948778BD63BC}" type="parTrans" cxnId="{AB581261-7679-4F2D-8309-D1C5B3CF9410}">
      <dgm:prSet/>
      <dgm:spPr/>
      <dgm:t>
        <a:bodyPr/>
        <a:lstStyle/>
        <a:p>
          <a:endParaRPr lang="en-US"/>
        </a:p>
      </dgm:t>
    </dgm:pt>
    <dgm:pt modelId="{6DDE25EB-B99D-41D9-9F6E-881531C0D6FE}" type="sibTrans" cxnId="{AB581261-7679-4F2D-8309-D1C5B3CF9410}">
      <dgm:prSet/>
      <dgm:spPr/>
      <dgm:t>
        <a:bodyPr/>
        <a:lstStyle/>
        <a:p>
          <a:endParaRPr lang="en-US"/>
        </a:p>
      </dgm:t>
    </dgm:pt>
    <dgm:pt modelId="{CEFD9459-4317-4D67-AB91-7420214FBBA0}">
      <dgm:prSet/>
      <dgm:spPr/>
      <dgm:t>
        <a:bodyPr/>
        <a:lstStyle/>
        <a:p>
          <a:r>
            <a:rPr lang="en-US"/>
            <a:t>• Acquisition strategy: Prioritize off-lease vehicles in 'good' condition</a:t>
          </a:r>
        </a:p>
      </dgm:t>
    </dgm:pt>
    <dgm:pt modelId="{5F3E1CD7-E791-46FA-B382-A7EE40575E81}" type="parTrans" cxnId="{1DE36756-B689-49E2-8AF3-6C58543820EF}">
      <dgm:prSet/>
      <dgm:spPr/>
      <dgm:t>
        <a:bodyPr/>
        <a:lstStyle/>
        <a:p>
          <a:endParaRPr lang="en-US"/>
        </a:p>
      </dgm:t>
    </dgm:pt>
    <dgm:pt modelId="{CC1EC668-79B7-469F-949B-CA7E5B18342C}" type="sibTrans" cxnId="{1DE36756-B689-49E2-8AF3-6C58543820EF}">
      <dgm:prSet/>
      <dgm:spPr/>
      <dgm:t>
        <a:bodyPr/>
        <a:lstStyle/>
        <a:p>
          <a:endParaRPr lang="en-US"/>
        </a:p>
      </dgm:t>
    </dgm:pt>
    <dgm:pt modelId="{4847E19B-E290-494E-A92D-BADB321161AB}">
      <dgm:prSet/>
      <dgm:spPr/>
      <dgm:t>
        <a:bodyPr/>
        <a:lstStyle/>
        <a:p>
          <a:r>
            <a:rPr lang="en-US"/>
            <a:t>• Marketing strategy: Segment campaigns for value vs premium shoppers</a:t>
          </a:r>
        </a:p>
      </dgm:t>
    </dgm:pt>
    <dgm:pt modelId="{B24BCD8B-BA21-427B-B43A-6A0DE009616F}" type="parTrans" cxnId="{74716887-370B-4503-8CDA-BB337801203D}">
      <dgm:prSet/>
      <dgm:spPr/>
      <dgm:t>
        <a:bodyPr/>
        <a:lstStyle/>
        <a:p>
          <a:endParaRPr lang="en-US"/>
        </a:p>
      </dgm:t>
    </dgm:pt>
    <dgm:pt modelId="{60B6305E-D300-402A-93CA-06F8144DB9FD}" type="sibTrans" cxnId="{74716887-370B-4503-8CDA-BB337801203D}">
      <dgm:prSet/>
      <dgm:spPr/>
      <dgm:t>
        <a:bodyPr/>
        <a:lstStyle/>
        <a:p>
          <a:endParaRPr lang="en-US"/>
        </a:p>
      </dgm:t>
    </dgm:pt>
    <dgm:pt modelId="{797EE9D9-AAB8-4995-95DB-C549A6646859}" type="pres">
      <dgm:prSet presAssocID="{5BC791E5-E599-40B0-BC4F-90B7237D7123}" presName="linear" presStyleCnt="0">
        <dgm:presLayoutVars>
          <dgm:animLvl val="lvl"/>
          <dgm:resizeHandles val="exact"/>
        </dgm:presLayoutVars>
      </dgm:prSet>
      <dgm:spPr/>
    </dgm:pt>
    <dgm:pt modelId="{DDDC6293-51AB-447A-B4C2-1750C3670F97}" type="pres">
      <dgm:prSet presAssocID="{B08B61F1-EADA-4CB4-AA6C-BCF3D2F4242B}" presName="parentText" presStyleLbl="node1" presStyleIdx="0" presStyleCnt="4">
        <dgm:presLayoutVars>
          <dgm:chMax val="0"/>
          <dgm:bulletEnabled val="1"/>
        </dgm:presLayoutVars>
      </dgm:prSet>
      <dgm:spPr/>
    </dgm:pt>
    <dgm:pt modelId="{113E2FBB-8B71-4ADE-9438-0F00CF122F62}" type="pres">
      <dgm:prSet presAssocID="{5E6C16FA-6DD3-4CA2-B4E6-AD50A3D6B850}" presName="spacer" presStyleCnt="0"/>
      <dgm:spPr/>
    </dgm:pt>
    <dgm:pt modelId="{C602F475-F333-4F45-B1C5-4AA34AC2F072}" type="pres">
      <dgm:prSet presAssocID="{15FD0BF9-EC4E-4703-9810-1E38E812A1D2}" presName="parentText" presStyleLbl="node1" presStyleIdx="1" presStyleCnt="4">
        <dgm:presLayoutVars>
          <dgm:chMax val="0"/>
          <dgm:bulletEnabled val="1"/>
        </dgm:presLayoutVars>
      </dgm:prSet>
      <dgm:spPr/>
    </dgm:pt>
    <dgm:pt modelId="{4C320E5C-FA30-430D-9AB4-A1651CCEF43F}" type="pres">
      <dgm:prSet presAssocID="{6DDE25EB-B99D-41D9-9F6E-881531C0D6FE}" presName="spacer" presStyleCnt="0"/>
      <dgm:spPr/>
    </dgm:pt>
    <dgm:pt modelId="{C150B335-1FD7-4182-B0DC-DC23FEB8E0F1}" type="pres">
      <dgm:prSet presAssocID="{CEFD9459-4317-4D67-AB91-7420214FBBA0}" presName="parentText" presStyleLbl="node1" presStyleIdx="2" presStyleCnt="4">
        <dgm:presLayoutVars>
          <dgm:chMax val="0"/>
          <dgm:bulletEnabled val="1"/>
        </dgm:presLayoutVars>
      </dgm:prSet>
      <dgm:spPr/>
    </dgm:pt>
    <dgm:pt modelId="{338B5C00-14FE-4F08-B3EF-148EC6F00E2A}" type="pres">
      <dgm:prSet presAssocID="{CC1EC668-79B7-469F-949B-CA7E5B18342C}" presName="spacer" presStyleCnt="0"/>
      <dgm:spPr/>
    </dgm:pt>
    <dgm:pt modelId="{07843D7D-AC04-423E-8137-AC67B615708C}" type="pres">
      <dgm:prSet presAssocID="{4847E19B-E290-494E-A92D-BADB321161AB}" presName="parentText" presStyleLbl="node1" presStyleIdx="3" presStyleCnt="4">
        <dgm:presLayoutVars>
          <dgm:chMax val="0"/>
          <dgm:bulletEnabled val="1"/>
        </dgm:presLayoutVars>
      </dgm:prSet>
      <dgm:spPr/>
    </dgm:pt>
  </dgm:ptLst>
  <dgm:cxnLst>
    <dgm:cxn modelId="{C91BA910-2676-4CAB-BAE5-86D4A1F2FF07}" type="presOf" srcId="{15FD0BF9-EC4E-4703-9810-1E38E812A1D2}" destId="{C602F475-F333-4F45-B1C5-4AA34AC2F072}" srcOrd="0" destOrd="0" presId="urn:microsoft.com/office/officeart/2005/8/layout/vList2"/>
    <dgm:cxn modelId="{AB581261-7679-4F2D-8309-D1C5B3CF9410}" srcId="{5BC791E5-E599-40B0-BC4F-90B7237D7123}" destId="{15FD0BF9-EC4E-4703-9810-1E38E812A1D2}" srcOrd="1" destOrd="0" parTransId="{313A3257-08AF-4A04-8716-948778BD63BC}" sibTransId="{6DDE25EB-B99D-41D9-9F6E-881531C0D6FE}"/>
    <dgm:cxn modelId="{1DE36756-B689-49E2-8AF3-6C58543820EF}" srcId="{5BC791E5-E599-40B0-BC4F-90B7237D7123}" destId="{CEFD9459-4317-4D67-AB91-7420214FBBA0}" srcOrd="2" destOrd="0" parTransId="{5F3E1CD7-E791-46FA-B382-A7EE40575E81}" sibTransId="{CC1EC668-79B7-469F-949B-CA7E5B18342C}"/>
    <dgm:cxn modelId="{74716887-370B-4503-8CDA-BB337801203D}" srcId="{5BC791E5-E599-40B0-BC4F-90B7237D7123}" destId="{4847E19B-E290-494E-A92D-BADB321161AB}" srcOrd="3" destOrd="0" parTransId="{B24BCD8B-BA21-427B-B43A-6A0DE009616F}" sibTransId="{60B6305E-D300-402A-93CA-06F8144DB9FD}"/>
    <dgm:cxn modelId="{61D21D97-938B-4BBC-895A-92A34A8A268B}" type="presOf" srcId="{B08B61F1-EADA-4CB4-AA6C-BCF3D2F4242B}" destId="{DDDC6293-51AB-447A-B4C2-1750C3670F97}" srcOrd="0" destOrd="0" presId="urn:microsoft.com/office/officeart/2005/8/layout/vList2"/>
    <dgm:cxn modelId="{A4C65799-44DC-46A0-A2A5-55ACDD33CB13}" type="presOf" srcId="{4847E19B-E290-494E-A92D-BADB321161AB}" destId="{07843D7D-AC04-423E-8137-AC67B615708C}" srcOrd="0" destOrd="0" presId="urn:microsoft.com/office/officeart/2005/8/layout/vList2"/>
    <dgm:cxn modelId="{49096DAB-5517-475B-BC3D-5D30FE5E74E8}" type="presOf" srcId="{5BC791E5-E599-40B0-BC4F-90B7237D7123}" destId="{797EE9D9-AAB8-4995-95DB-C549A6646859}" srcOrd="0" destOrd="0" presId="urn:microsoft.com/office/officeart/2005/8/layout/vList2"/>
    <dgm:cxn modelId="{FA33FDB6-329B-481E-9E93-74B0E57B5E46}" srcId="{5BC791E5-E599-40B0-BC4F-90B7237D7123}" destId="{B08B61F1-EADA-4CB4-AA6C-BCF3D2F4242B}" srcOrd="0" destOrd="0" parTransId="{04969D6E-3EB5-48EE-81FE-C62803473000}" sibTransId="{5E6C16FA-6DD3-4CA2-B4E6-AD50A3D6B850}"/>
    <dgm:cxn modelId="{D37CCBEA-3C19-43AF-8A76-2A7B6AE6CBFC}" type="presOf" srcId="{CEFD9459-4317-4D67-AB91-7420214FBBA0}" destId="{C150B335-1FD7-4182-B0DC-DC23FEB8E0F1}" srcOrd="0" destOrd="0" presId="urn:microsoft.com/office/officeart/2005/8/layout/vList2"/>
    <dgm:cxn modelId="{FF9373E2-C7D0-4F29-9CEC-0AC3506B53F1}" type="presParOf" srcId="{797EE9D9-AAB8-4995-95DB-C549A6646859}" destId="{DDDC6293-51AB-447A-B4C2-1750C3670F97}" srcOrd="0" destOrd="0" presId="urn:microsoft.com/office/officeart/2005/8/layout/vList2"/>
    <dgm:cxn modelId="{DE2C7607-BC2D-45E8-8EFA-4C1837243A54}" type="presParOf" srcId="{797EE9D9-AAB8-4995-95DB-C549A6646859}" destId="{113E2FBB-8B71-4ADE-9438-0F00CF122F62}" srcOrd="1" destOrd="0" presId="urn:microsoft.com/office/officeart/2005/8/layout/vList2"/>
    <dgm:cxn modelId="{9C27983F-8A65-4FB8-8195-E9D4430D226E}" type="presParOf" srcId="{797EE9D9-AAB8-4995-95DB-C549A6646859}" destId="{C602F475-F333-4F45-B1C5-4AA34AC2F072}" srcOrd="2" destOrd="0" presId="urn:microsoft.com/office/officeart/2005/8/layout/vList2"/>
    <dgm:cxn modelId="{EEA3F960-187F-4FDF-82AB-9E84E481B199}" type="presParOf" srcId="{797EE9D9-AAB8-4995-95DB-C549A6646859}" destId="{4C320E5C-FA30-430D-9AB4-A1651CCEF43F}" srcOrd="3" destOrd="0" presId="urn:microsoft.com/office/officeart/2005/8/layout/vList2"/>
    <dgm:cxn modelId="{6538C6D0-FFC8-4625-8E13-F6820DF4A650}" type="presParOf" srcId="{797EE9D9-AAB8-4995-95DB-C549A6646859}" destId="{C150B335-1FD7-4182-B0DC-DC23FEB8E0F1}" srcOrd="4" destOrd="0" presId="urn:microsoft.com/office/officeart/2005/8/layout/vList2"/>
    <dgm:cxn modelId="{ADBD64DA-A6F5-4217-8A8F-F115F87C8AD5}" type="presParOf" srcId="{797EE9D9-AAB8-4995-95DB-C549A6646859}" destId="{338B5C00-14FE-4F08-B3EF-148EC6F00E2A}" srcOrd="5" destOrd="0" presId="urn:microsoft.com/office/officeart/2005/8/layout/vList2"/>
    <dgm:cxn modelId="{9835C4E8-9486-4845-9B1B-79934CE8686F}" type="presParOf" srcId="{797EE9D9-AAB8-4995-95DB-C549A6646859}" destId="{07843D7D-AC04-423E-8137-AC67B615708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419FD0-7185-4A17-81DC-B005DBCE45A1}"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3F49D3A2-9993-4187-854A-E02FB1546744}">
      <dgm:prSet/>
      <dgm:spPr/>
      <dgm:t>
        <a:bodyPr/>
        <a:lstStyle/>
        <a:p>
          <a:r>
            <a:rPr lang="en-US"/>
            <a:t>• Collect more detailed data (trim levels, accident history, geographic sub-markets)</a:t>
          </a:r>
        </a:p>
      </dgm:t>
    </dgm:pt>
    <dgm:pt modelId="{87FB1B27-8C79-4781-B7C7-0695D11C57DB}" type="parTrans" cxnId="{E78D882C-979A-4F0A-9CDF-6A46B6E463F8}">
      <dgm:prSet/>
      <dgm:spPr/>
      <dgm:t>
        <a:bodyPr/>
        <a:lstStyle/>
        <a:p>
          <a:endParaRPr lang="en-US"/>
        </a:p>
      </dgm:t>
    </dgm:pt>
    <dgm:pt modelId="{78CC0D1E-D70A-47C5-9925-0A2A4A2A3BDB}" type="sibTrans" cxnId="{E78D882C-979A-4F0A-9CDF-6A46B6E463F8}">
      <dgm:prSet/>
      <dgm:spPr/>
      <dgm:t>
        <a:bodyPr/>
        <a:lstStyle/>
        <a:p>
          <a:endParaRPr lang="en-US"/>
        </a:p>
      </dgm:t>
    </dgm:pt>
    <dgm:pt modelId="{89DF693F-A29B-4626-9FF0-D719BEB7BF01}">
      <dgm:prSet/>
      <dgm:spPr/>
      <dgm:t>
        <a:bodyPr/>
        <a:lstStyle/>
        <a:p>
          <a:r>
            <a:rPr lang="en-US"/>
            <a:t>• Track sales conversion (not just listings) for better targeting</a:t>
          </a:r>
        </a:p>
      </dgm:t>
    </dgm:pt>
    <dgm:pt modelId="{B198E6ED-6E6A-41E4-9670-806BB3968BBB}" type="parTrans" cxnId="{FD05701B-71A2-4921-BA3A-2E9950D04D16}">
      <dgm:prSet/>
      <dgm:spPr/>
      <dgm:t>
        <a:bodyPr/>
        <a:lstStyle/>
        <a:p>
          <a:endParaRPr lang="en-US"/>
        </a:p>
      </dgm:t>
    </dgm:pt>
    <dgm:pt modelId="{F277ACC6-8E26-44A3-AF6D-8D6F5C098DD8}" type="sibTrans" cxnId="{FD05701B-71A2-4921-BA3A-2E9950D04D16}">
      <dgm:prSet/>
      <dgm:spPr/>
      <dgm:t>
        <a:bodyPr/>
        <a:lstStyle/>
        <a:p>
          <a:endParaRPr lang="en-US"/>
        </a:p>
      </dgm:t>
    </dgm:pt>
    <dgm:pt modelId="{732927A3-B13D-4481-94A0-02E43556D8D2}">
      <dgm:prSet/>
      <dgm:spPr/>
      <dgm:t>
        <a:bodyPr/>
        <a:lstStyle/>
        <a:p>
          <a:r>
            <a:rPr lang="en-US"/>
            <a:t>• Explore seasonal patterns using posting_date</a:t>
          </a:r>
        </a:p>
      </dgm:t>
    </dgm:pt>
    <dgm:pt modelId="{5373F734-3DB3-4322-AB40-EC2E46CE75B2}" type="parTrans" cxnId="{28B221AA-23D2-4D5F-8013-6108580398A0}">
      <dgm:prSet/>
      <dgm:spPr/>
      <dgm:t>
        <a:bodyPr/>
        <a:lstStyle/>
        <a:p>
          <a:endParaRPr lang="en-US"/>
        </a:p>
      </dgm:t>
    </dgm:pt>
    <dgm:pt modelId="{8DB6D1A8-7C40-408C-9D5D-D6830ED66402}" type="sibTrans" cxnId="{28B221AA-23D2-4D5F-8013-6108580398A0}">
      <dgm:prSet/>
      <dgm:spPr/>
      <dgm:t>
        <a:bodyPr/>
        <a:lstStyle/>
        <a:p>
          <a:endParaRPr lang="en-US"/>
        </a:p>
      </dgm:t>
    </dgm:pt>
    <dgm:pt modelId="{18791860-1ECD-4537-81FB-55B2A1F050BB}">
      <dgm:prSet/>
      <dgm:spPr/>
      <dgm:t>
        <a:bodyPr/>
        <a:lstStyle/>
        <a:p>
          <a:r>
            <a:rPr lang="en-US"/>
            <a:t>• Expand analysis to regional comparisons beyond Albuquerque</a:t>
          </a:r>
        </a:p>
      </dgm:t>
    </dgm:pt>
    <dgm:pt modelId="{BA3C269E-06D2-4CFF-8C51-0BD7C073825A}" type="parTrans" cxnId="{F8E64400-733B-4A6E-A857-53FBD3184B65}">
      <dgm:prSet/>
      <dgm:spPr/>
      <dgm:t>
        <a:bodyPr/>
        <a:lstStyle/>
        <a:p>
          <a:endParaRPr lang="en-US"/>
        </a:p>
      </dgm:t>
    </dgm:pt>
    <dgm:pt modelId="{09B6FE37-1BB8-4AFB-85AC-2A4EE68660F7}" type="sibTrans" cxnId="{F8E64400-733B-4A6E-A857-53FBD3184B65}">
      <dgm:prSet/>
      <dgm:spPr/>
      <dgm:t>
        <a:bodyPr/>
        <a:lstStyle/>
        <a:p>
          <a:endParaRPr lang="en-US"/>
        </a:p>
      </dgm:t>
    </dgm:pt>
    <dgm:pt modelId="{9EFF91BB-EBB4-4A8B-A46E-10CA5CBAAE18}" type="pres">
      <dgm:prSet presAssocID="{FB419FD0-7185-4A17-81DC-B005DBCE45A1}" presName="vert0" presStyleCnt="0">
        <dgm:presLayoutVars>
          <dgm:dir/>
          <dgm:animOne val="branch"/>
          <dgm:animLvl val="lvl"/>
        </dgm:presLayoutVars>
      </dgm:prSet>
      <dgm:spPr/>
    </dgm:pt>
    <dgm:pt modelId="{D27381CF-7111-411F-9E28-6999F476FFE3}" type="pres">
      <dgm:prSet presAssocID="{3F49D3A2-9993-4187-854A-E02FB1546744}" presName="thickLine" presStyleLbl="alignNode1" presStyleIdx="0" presStyleCnt="4"/>
      <dgm:spPr/>
    </dgm:pt>
    <dgm:pt modelId="{B58DA59F-813A-44D5-916A-587B37665DF2}" type="pres">
      <dgm:prSet presAssocID="{3F49D3A2-9993-4187-854A-E02FB1546744}" presName="horz1" presStyleCnt="0"/>
      <dgm:spPr/>
    </dgm:pt>
    <dgm:pt modelId="{E3F8F204-78CF-49E2-A25A-1A548F3A8102}" type="pres">
      <dgm:prSet presAssocID="{3F49D3A2-9993-4187-854A-E02FB1546744}" presName="tx1" presStyleLbl="revTx" presStyleIdx="0" presStyleCnt="4"/>
      <dgm:spPr/>
    </dgm:pt>
    <dgm:pt modelId="{3BDA0052-CD07-424F-8FAF-FA225FC879E8}" type="pres">
      <dgm:prSet presAssocID="{3F49D3A2-9993-4187-854A-E02FB1546744}" presName="vert1" presStyleCnt="0"/>
      <dgm:spPr/>
    </dgm:pt>
    <dgm:pt modelId="{F451AF6F-1DF6-44F2-A1A0-A8987FA74866}" type="pres">
      <dgm:prSet presAssocID="{89DF693F-A29B-4626-9FF0-D719BEB7BF01}" presName="thickLine" presStyleLbl="alignNode1" presStyleIdx="1" presStyleCnt="4"/>
      <dgm:spPr/>
    </dgm:pt>
    <dgm:pt modelId="{778A7F6E-D44A-4127-A3F5-DD2E27F25E32}" type="pres">
      <dgm:prSet presAssocID="{89DF693F-A29B-4626-9FF0-D719BEB7BF01}" presName="horz1" presStyleCnt="0"/>
      <dgm:spPr/>
    </dgm:pt>
    <dgm:pt modelId="{05CA9331-3013-47DE-9AE7-FAD902F2E447}" type="pres">
      <dgm:prSet presAssocID="{89DF693F-A29B-4626-9FF0-D719BEB7BF01}" presName="tx1" presStyleLbl="revTx" presStyleIdx="1" presStyleCnt="4"/>
      <dgm:spPr/>
    </dgm:pt>
    <dgm:pt modelId="{A3C96554-E93B-4A6F-B7F6-73CBEAD789B6}" type="pres">
      <dgm:prSet presAssocID="{89DF693F-A29B-4626-9FF0-D719BEB7BF01}" presName="vert1" presStyleCnt="0"/>
      <dgm:spPr/>
    </dgm:pt>
    <dgm:pt modelId="{F8DA703D-AF10-409E-ADF4-98802DF578C6}" type="pres">
      <dgm:prSet presAssocID="{732927A3-B13D-4481-94A0-02E43556D8D2}" presName="thickLine" presStyleLbl="alignNode1" presStyleIdx="2" presStyleCnt="4"/>
      <dgm:spPr/>
    </dgm:pt>
    <dgm:pt modelId="{1691EC59-837F-44EE-A9AB-C98DFA48E9FD}" type="pres">
      <dgm:prSet presAssocID="{732927A3-B13D-4481-94A0-02E43556D8D2}" presName="horz1" presStyleCnt="0"/>
      <dgm:spPr/>
    </dgm:pt>
    <dgm:pt modelId="{BA33CF05-DD62-41CA-BC27-BE97B1AE775E}" type="pres">
      <dgm:prSet presAssocID="{732927A3-B13D-4481-94A0-02E43556D8D2}" presName="tx1" presStyleLbl="revTx" presStyleIdx="2" presStyleCnt="4"/>
      <dgm:spPr/>
    </dgm:pt>
    <dgm:pt modelId="{F0D432BC-104A-4036-BF72-5DC2065DD184}" type="pres">
      <dgm:prSet presAssocID="{732927A3-B13D-4481-94A0-02E43556D8D2}" presName="vert1" presStyleCnt="0"/>
      <dgm:spPr/>
    </dgm:pt>
    <dgm:pt modelId="{62751093-9EFE-4B74-8497-38F2A503B2C0}" type="pres">
      <dgm:prSet presAssocID="{18791860-1ECD-4537-81FB-55B2A1F050BB}" presName="thickLine" presStyleLbl="alignNode1" presStyleIdx="3" presStyleCnt="4"/>
      <dgm:spPr/>
    </dgm:pt>
    <dgm:pt modelId="{A6F7D370-7469-49D5-A81B-2C12C1B6D13D}" type="pres">
      <dgm:prSet presAssocID="{18791860-1ECD-4537-81FB-55B2A1F050BB}" presName="horz1" presStyleCnt="0"/>
      <dgm:spPr/>
    </dgm:pt>
    <dgm:pt modelId="{56DC2718-B045-41F3-8990-F4888570AE46}" type="pres">
      <dgm:prSet presAssocID="{18791860-1ECD-4537-81FB-55B2A1F050BB}" presName="tx1" presStyleLbl="revTx" presStyleIdx="3" presStyleCnt="4"/>
      <dgm:spPr/>
    </dgm:pt>
    <dgm:pt modelId="{491F32CC-F41B-4D04-A6A3-BE0419363709}" type="pres">
      <dgm:prSet presAssocID="{18791860-1ECD-4537-81FB-55B2A1F050BB}" presName="vert1" presStyleCnt="0"/>
      <dgm:spPr/>
    </dgm:pt>
  </dgm:ptLst>
  <dgm:cxnLst>
    <dgm:cxn modelId="{F8E64400-733B-4A6E-A857-53FBD3184B65}" srcId="{FB419FD0-7185-4A17-81DC-B005DBCE45A1}" destId="{18791860-1ECD-4537-81FB-55B2A1F050BB}" srcOrd="3" destOrd="0" parTransId="{BA3C269E-06D2-4CFF-8C51-0BD7C073825A}" sibTransId="{09B6FE37-1BB8-4AFB-85AC-2A4EE68660F7}"/>
    <dgm:cxn modelId="{FD05701B-71A2-4921-BA3A-2E9950D04D16}" srcId="{FB419FD0-7185-4A17-81DC-B005DBCE45A1}" destId="{89DF693F-A29B-4626-9FF0-D719BEB7BF01}" srcOrd="1" destOrd="0" parTransId="{B198E6ED-6E6A-41E4-9670-806BB3968BBB}" sibTransId="{F277ACC6-8E26-44A3-AF6D-8D6F5C098DD8}"/>
    <dgm:cxn modelId="{E78D882C-979A-4F0A-9CDF-6A46B6E463F8}" srcId="{FB419FD0-7185-4A17-81DC-B005DBCE45A1}" destId="{3F49D3A2-9993-4187-854A-E02FB1546744}" srcOrd="0" destOrd="0" parTransId="{87FB1B27-8C79-4781-B7C7-0695D11C57DB}" sibTransId="{78CC0D1E-D70A-47C5-9925-0A2A4A2A3BDB}"/>
    <dgm:cxn modelId="{295F3938-9477-4B01-BA3E-148AAD962458}" type="presOf" srcId="{89DF693F-A29B-4626-9FF0-D719BEB7BF01}" destId="{05CA9331-3013-47DE-9AE7-FAD902F2E447}" srcOrd="0" destOrd="0" presId="urn:microsoft.com/office/officeart/2008/layout/LinedList"/>
    <dgm:cxn modelId="{AD125D3D-3648-4207-A038-70B7E258A0EE}" type="presOf" srcId="{732927A3-B13D-4481-94A0-02E43556D8D2}" destId="{BA33CF05-DD62-41CA-BC27-BE97B1AE775E}" srcOrd="0" destOrd="0" presId="urn:microsoft.com/office/officeart/2008/layout/LinedList"/>
    <dgm:cxn modelId="{0877E968-009C-4B7D-B96C-35CF51F9F2F7}" type="presOf" srcId="{FB419FD0-7185-4A17-81DC-B005DBCE45A1}" destId="{9EFF91BB-EBB4-4A8B-A46E-10CA5CBAAE18}" srcOrd="0" destOrd="0" presId="urn:microsoft.com/office/officeart/2008/layout/LinedList"/>
    <dgm:cxn modelId="{F80D5E86-D1B6-4052-BF1F-A843258AB127}" type="presOf" srcId="{3F49D3A2-9993-4187-854A-E02FB1546744}" destId="{E3F8F204-78CF-49E2-A25A-1A548F3A8102}" srcOrd="0" destOrd="0" presId="urn:microsoft.com/office/officeart/2008/layout/LinedList"/>
    <dgm:cxn modelId="{28B221AA-23D2-4D5F-8013-6108580398A0}" srcId="{FB419FD0-7185-4A17-81DC-B005DBCE45A1}" destId="{732927A3-B13D-4481-94A0-02E43556D8D2}" srcOrd="2" destOrd="0" parTransId="{5373F734-3DB3-4322-AB40-EC2E46CE75B2}" sibTransId="{8DB6D1A8-7C40-408C-9D5D-D6830ED66402}"/>
    <dgm:cxn modelId="{07E052E0-B624-42FB-BF56-9DD72EB72E47}" type="presOf" srcId="{18791860-1ECD-4537-81FB-55B2A1F050BB}" destId="{56DC2718-B045-41F3-8990-F4888570AE46}" srcOrd="0" destOrd="0" presId="urn:microsoft.com/office/officeart/2008/layout/LinedList"/>
    <dgm:cxn modelId="{96F3766E-90DD-49D1-877C-68E65414F3D8}" type="presParOf" srcId="{9EFF91BB-EBB4-4A8B-A46E-10CA5CBAAE18}" destId="{D27381CF-7111-411F-9E28-6999F476FFE3}" srcOrd="0" destOrd="0" presId="urn:microsoft.com/office/officeart/2008/layout/LinedList"/>
    <dgm:cxn modelId="{202CD6EF-3D92-4BB1-8477-AA892C4ACF09}" type="presParOf" srcId="{9EFF91BB-EBB4-4A8B-A46E-10CA5CBAAE18}" destId="{B58DA59F-813A-44D5-916A-587B37665DF2}" srcOrd="1" destOrd="0" presId="urn:microsoft.com/office/officeart/2008/layout/LinedList"/>
    <dgm:cxn modelId="{1CE734F4-83A3-4A34-8EF7-CBC0EA525952}" type="presParOf" srcId="{B58DA59F-813A-44D5-916A-587B37665DF2}" destId="{E3F8F204-78CF-49E2-A25A-1A548F3A8102}" srcOrd="0" destOrd="0" presId="urn:microsoft.com/office/officeart/2008/layout/LinedList"/>
    <dgm:cxn modelId="{F7F71060-6866-4944-A725-D1AB81AAA7EE}" type="presParOf" srcId="{B58DA59F-813A-44D5-916A-587B37665DF2}" destId="{3BDA0052-CD07-424F-8FAF-FA225FC879E8}" srcOrd="1" destOrd="0" presId="urn:microsoft.com/office/officeart/2008/layout/LinedList"/>
    <dgm:cxn modelId="{5E2BBBCF-D635-44E8-8A31-7463589E4605}" type="presParOf" srcId="{9EFF91BB-EBB4-4A8B-A46E-10CA5CBAAE18}" destId="{F451AF6F-1DF6-44F2-A1A0-A8987FA74866}" srcOrd="2" destOrd="0" presId="urn:microsoft.com/office/officeart/2008/layout/LinedList"/>
    <dgm:cxn modelId="{F1E64B8B-C298-4815-975A-E361F96FEECC}" type="presParOf" srcId="{9EFF91BB-EBB4-4A8B-A46E-10CA5CBAAE18}" destId="{778A7F6E-D44A-4127-A3F5-DD2E27F25E32}" srcOrd="3" destOrd="0" presId="urn:microsoft.com/office/officeart/2008/layout/LinedList"/>
    <dgm:cxn modelId="{467ECD61-BECF-4569-A484-6F59D8843FFA}" type="presParOf" srcId="{778A7F6E-D44A-4127-A3F5-DD2E27F25E32}" destId="{05CA9331-3013-47DE-9AE7-FAD902F2E447}" srcOrd="0" destOrd="0" presId="urn:microsoft.com/office/officeart/2008/layout/LinedList"/>
    <dgm:cxn modelId="{A38A2DF4-1464-429E-8221-C15A27DA9E8E}" type="presParOf" srcId="{778A7F6E-D44A-4127-A3F5-DD2E27F25E32}" destId="{A3C96554-E93B-4A6F-B7F6-73CBEAD789B6}" srcOrd="1" destOrd="0" presId="urn:microsoft.com/office/officeart/2008/layout/LinedList"/>
    <dgm:cxn modelId="{7A2340D9-805B-44FA-8DB7-879357335556}" type="presParOf" srcId="{9EFF91BB-EBB4-4A8B-A46E-10CA5CBAAE18}" destId="{F8DA703D-AF10-409E-ADF4-98802DF578C6}" srcOrd="4" destOrd="0" presId="urn:microsoft.com/office/officeart/2008/layout/LinedList"/>
    <dgm:cxn modelId="{C37D532D-B65A-4E44-913C-28D648C8D215}" type="presParOf" srcId="{9EFF91BB-EBB4-4A8B-A46E-10CA5CBAAE18}" destId="{1691EC59-837F-44EE-A9AB-C98DFA48E9FD}" srcOrd="5" destOrd="0" presId="urn:microsoft.com/office/officeart/2008/layout/LinedList"/>
    <dgm:cxn modelId="{0DA80B6F-7FF5-4296-9339-ADC80979BEA1}" type="presParOf" srcId="{1691EC59-837F-44EE-A9AB-C98DFA48E9FD}" destId="{BA33CF05-DD62-41CA-BC27-BE97B1AE775E}" srcOrd="0" destOrd="0" presId="urn:microsoft.com/office/officeart/2008/layout/LinedList"/>
    <dgm:cxn modelId="{FDBE94C3-697A-4606-A82B-7A5CF495E838}" type="presParOf" srcId="{1691EC59-837F-44EE-A9AB-C98DFA48E9FD}" destId="{F0D432BC-104A-4036-BF72-5DC2065DD184}" srcOrd="1" destOrd="0" presId="urn:microsoft.com/office/officeart/2008/layout/LinedList"/>
    <dgm:cxn modelId="{5ABE9018-84F5-4CE3-BF2B-D129EBDCEAEC}" type="presParOf" srcId="{9EFF91BB-EBB4-4A8B-A46E-10CA5CBAAE18}" destId="{62751093-9EFE-4B74-8497-38F2A503B2C0}" srcOrd="6" destOrd="0" presId="urn:microsoft.com/office/officeart/2008/layout/LinedList"/>
    <dgm:cxn modelId="{2E4E1370-6E2E-45FC-BDC2-8D8C0012D5CA}" type="presParOf" srcId="{9EFF91BB-EBB4-4A8B-A46E-10CA5CBAAE18}" destId="{A6F7D370-7469-49D5-A81B-2C12C1B6D13D}" srcOrd="7" destOrd="0" presId="urn:microsoft.com/office/officeart/2008/layout/LinedList"/>
    <dgm:cxn modelId="{B59DB492-47D8-43DF-9A65-7D1FB9DC9619}" type="presParOf" srcId="{A6F7D370-7469-49D5-A81B-2C12C1B6D13D}" destId="{56DC2718-B045-41F3-8990-F4888570AE46}" srcOrd="0" destOrd="0" presId="urn:microsoft.com/office/officeart/2008/layout/LinedList"/>
    <dgm:cxn modelId="{D7467C17-62B7-4311-8795-519FA4C5A8B3}" type="presParOf" srcId="{A6F7D370-7469-49D5-A81B-2C12C1B6D13D}" destId="{491F32CC-F41B-4D04-A6A3-BE041936370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07924-15B0-4136-AE71-D9A0D0D30237}">
      <dsp:nvSpPr>
        <dsp:cNvPr id="0" name=""/>
        <dsp:cNvSpPr/>
      </dsp:nvSpPr>
      <dsp:spPr>
        <a:xfrm>
          <a:off x="0" y="405975"/>
          <a:ext cx="4718785" cy="4718785"/>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62FE08-BD61-40D8-BCAE-C86F287E2E4E}">
      <dsp:nvSpPr>
        <dsp:cNvPr id="0" name=""/>
        <dsp:cNvSpPr/>
      </dsp:nvSpPr>
      <dsp:spPr>
        <a:xfrm>
          <a:off x="448284" y="854259"/>
          <a:ext cx="1840326" cy="184032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High-end vehicles: newer (avg 2017), low mileage (~45k), trucks/SUVs (Ram, Jeep, Silverado)</a:t>
          </a:r>
        </a:p>
      </dsp:txBody>
      <dsp:txXfrm>
        <a:off x="538121" y="944096"/>
        <a:ext cx="1660652" cy="1660652"/>
      </dsp:txXfrm>
    </dsp:sp>
    <dsp:sp modelId="{A453E4C9-545C-4618-B7E9-73F4A7F364D7}">
      <dsp:nvSpPr>
        <dsp:cNvPr id="0" name=""/>
        <dsp:cNvSpPr/>
      </dsp:nvSpPr>
      <dsp:spPr>
        <a:xfrm>
          <a:off x="2430174" y="854259"/>
          <a:ext cx="1840326" cy="1840326"/>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Low-end vehicles: older (avg 2002), higher mileage (~154k), sedans (Accord, Camry, Outback)</a:t>
          </a:r>
        </a:p>
      </dsp:txBody>
      <dsp:txXfrm>
        <a:off x="2520011" y="944096"/>
        <a:ext cx="1660652" cy="1660652"/>
      </dsp:txXfrm>
    </dsp:sp>
    <dsp:sp modelId="{10E68CBE-427B-4511-BD9A-573CE0C1F923}">
      <dsp:nvSpPr>
        <dsp:cNvPr id="0" name=""/>
        <dsp:cNvSpPr/>
      </dsp:nvSpPr>
      <dsp:spPr>
        <a:xfrm>
          <a:off x="448284" y="2836149"/>
          <a:ext cx="1840326" cy="184032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Condition: 'Good' is standard across both segments</a:t>
          </a:r>
        </a:p>
      </dsp:txBody>
      <dsp:txXfrm>
        <a:off x="538121" y="2925986"/>
        <a:ext cx="1660652" cy="1660652"/>
      </dsp:txXfrm>
    </dsp:sp>
    <dsp:sp modelId="{DCFD9254-E16C-4309-B4C6-4492AD2F2DB9}">
      <dsp:nvSpPr>
        <dsp:cNvPr id="0" name=""/>
        <dsp:cNvSpPr/>
      </dsp:nvSpPr>
      <dsp:spPr>
        <a:xfrm>
          <a:off x="2430174" y="2836149"/>
          <a:ext cx="1840326" cy="184032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Fuel: Gas dominates overall; diesel matters in premium trucks</a:t>
          </a:r>
        </a:p>
      </dsp:txBody>
      <dsp:txXfrm>
        <a:off x="2520011" y="2925986"/>
        <a:ext cx="1660652" cy="16606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C6293-51AB-447A-B4C2-1750C3670F97}">
      <dsp:nvSpPr>
        <dsp:cNvPr id="0" name=""/>
        <dsp:cNvSpPr/>
      </dsp:nvSpPr>
      <dsp:spPr>
        <a:xfrm>
          <a:off x="0" y="22167"/>
          <a:ext cx="4718785" cy="131975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High-end buyers: Focus on newer, low-mile trucks/SUVs; market diesel capability</a:t>
          </a:r>
        </a:p>
      </dsp:txBody>
      <dsp:txXfrm>
        <a:off x="64425" y="86592"/>
        <a:ext cx="4589935" cy="1190909"/>
      </dsp:txXfrm>
    </dsp:sp>
    <dsp:sp modelId="{C602F475-F333-4F45-B1C5-4AA34AC2F072}">
      <dsp:nvSpPr>
        <dsp:cNvPr id="0" name=""/>
        <dsp:cNvSpPr/>
      </dsp:nvSpPr>
      <dsp:spPr>
        <a:xfrm>
          <a:off x="0" y="1411047"/>
          <a:ext cx="4718785" cy="1319759"/>
        </a:xfrm>
        <a:prstGeom prst="round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Low-end buyers: Emphasize reliability/condition of sedans; highlight value</a:t>
          </a:r>
        </a:p>
      </dsp:txBody>
      <dsp:txXfrm>
        <a:off x="64425" y="1475472"/>
        <a:ext cx="4589935" cy="1190909"/>
      </dsp:txXfrm>
    </dsp:sp>
    <dsp:sp modelId="{C150B335-1FD7-4182-B0DC-DC23FEB8E0F1}">
      <dsp:nvSpPr>
        <dsp:cNvPr id="0" name=""/>
        <dsp:cNvSpPr/>
      </dsp:nvSpPr>
      <dsp:spPr>
        <a:xfrm>
          <a:off x="0" y="2799927"/>
          <a:ext cx="4718785" cy="1319759"/>
        </a:xfrm>
        <a:prstGeom prst="round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Acquisition strategy: Prioritize off-lease vehicles in 'good' condition</a:t>
          </a:r>
        </a:p>
      </dsp:txBody>
      <dsp:txXfrm>
        <a:off x="64425" y="2864352"/>
        <a:ext cx="4589935" cy="1190909"/>
      </dsp:txXfrm>
    </dsp:sp>
    <dsp:sp modelId="{07843D7D-AC04-423E-8137-AC67B615708C}">
      <dsp:nvSpPr>
        <dsp:cNvPr id="0" name=""/>
        <dsp:cNvSpPr/>
      </dsp:nvSpPr>
      <dsp:spPr>
        <a:xfrm>
          <a:off x="0" y="4188807"/>
          <a:ext cx="4718785" cy="1319759"/>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Marketing strategy: Segment campaigns for value vs premium shoppers</a:t>
          </a:r>
        </a:p>
      </dsp:txBody>
      <dsp:txXfrm>
        <a:off x="64425" y="4253232"/>
        <a:ext cx="4589935" cy="11909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381CF-7111-411F-9E28-6999F476FFE3}">
      <dsp:nvSpPr>
        <dsp:cNvPr id="0" name=""/>
        <dsp:cNvSpPr/>
      </dsp:nvSpPr>
      <dsp:spPr>
        <a:xfrm>
          <a:off x="0" y="0"/>
          <a:ext cx="4718785"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F8F204-78CF-49E2-A25A-1A548F3A8102}">
      <dsp:nvSpPr>
        <dsp:cNvPr id="0" name=""/>
        <dsp:cNvSpPr/>
      </dsp:nvSpPr>
      <dsp:spPr>
        <a:xfrm>
          <a:off x="0" y="0"/>
          <a:ext cx="4718785"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Collect more detailed data (trim levels, accident history, geographic sub-markets)</a:t>
          </a:r>
        </a:p>
      </dsp:txBody>
      <dsp:txXfrm>
        <a:off x="0" y="0"/>
        <a:ext cx="4718785" cy="1382683"/>
      </dsp:txXfrm>
    </dsp:sp>
    <dsp:sp modelId="{F451AF6F-1DF6-44F2-A1A0-A8987FA74866}">
      <dsp:nvSpPr>
        <dsp:cNvPr id="0" name=""/>
        <dsp:cNvSpPr/>
      </dsp:nvSpPr>
      <dsp:spPr>
        <a:xfrm>
          <a:off x="0" y="1382683"/>
          <a:ext cx="4718785"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CA9331-3013-47DE-9AE7-FAD902F2E447}">
      <dsp:nvSpPr>
        <dsp:cNvPr id="0" name=""/>
        <dsp:cNvSpPr/>
      </dsp:nvSpPr>
      <dsp:spPr>
        <a:xfrm>
          <a:off x="0" y="1382683"/>
          <a:ext cx="4718785"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Track sales conversion (not just listings) for better targeting</a:t>
          </a:r>
        </a:p>
      </dsp:txBody>
      <dsp:txXfrm>
        <a:off x="0" y="1382683"/>
        <a:ext cx="4718785" cy="1382683"/>
      </dsp:txXfrm>
    </dsp:sp>
    <dsp:sp modelId="{F8DA703D-AF10-409E-ADF4-98802DF578C6}">
      <dsp:nvSpPr>
        <dsp:cNvPr id="0" name=""/>
        <dsp:cNvSpPr/>
      </dsp:nvSpPr>
      <dsp:spPr>
        <a:xfrm>
          <a:off x="0" y="2765367"/>
          <a:ext cx="4718785"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33CF05-DD62-41CA-BC27-BE97B1AE775E}">
      <dsp:nvSpPr>
        <dsp:cNvPr id="0" name=""/>
        <dsp:cNvSpPr/>
      </dsp:nvSpPr>
      <dsp:spPr>
        <a:xfrm>
          <a:off x="0" y="2765367"/>
          <a:ext cx="4718785"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Explore seasonal patterns using posting_date</a:t>
          </a:r>
        </a:p>
      </dsp:txBody>
      <dsp:txXfrm>
        <a:off x="0" y="2765367"/>
        <a:ext cx="4718785" cy="1382683"/>
      </dsp:txXfrm>
    </dsp:sp>
    <dsp:sp modelId="{62751093-9EFE-4B74-8497-38F2A503B2C0}">
      <dsp:nvSpPr>
        <dsp:cNvPr id="0" name=""/>
        <dsp:cNvSpPr/>
      </dsp:nvSpPr>
      <dsp:spPr>
        <a:xfrm>
          <a:off x="0" y="4148051"/>
          <a:ext cx="4718785"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DC2718-B045-41F3-8990-F4888570AE46}">
      <dsp:nvSpPr>
        <dsp:cNvPr id="0" name=""/>
        <dsp:cNvSpPr/>
      </dsp:nvSpPr>
      <dsp:spPr>
        <a:xfrm>
          <a:off x="0" y="4148051"/>
          <a:ext cx="4718785"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Expand analysis to regional comparisons beyond Albuquerque</a:t>
          </a:r>
        </a:p>
      </dsp:txBody>
      <dsp:txXfrm>
        <a:off x="0" y="4148051"/>
        <a:ext cx="4718785" cy="1382683"/>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871912" y="1562669"/>
            <a:ext cx="4227085" cy="2456597"/>
          </a:xfrm>
        </p:spPr>
        <p:txBody>
          <a:bodyPr anchor="b">
            <a:normAutofit/>
          </a:bodyPr>
          <a:lstStyle/>
          <a:p>
            <a:r>
              <a:rPr lang="en-US" sz="3800" dirty="0">
                <a:solidFill>
                  <a:schemeClr val="tx1">
                    <a:lumMod val="85000"/>
                    <a:lumOff val="15000"/>
                  </a:schemeClr>
                </a:solidFill>
              </a:rPr>
              <a:t>Used Vehicle Market Analysis In Albuquerque</a:t>
            </a:r>
          </a:p>
        </p:txBody>
      </p:sp>
      <p:sp>
        <p:nvSpPr>
          <p:cNvPr id="3" name="Subtitle 2"/>
          <p:cNvSpPr>
            <a:spLocks noGrp="1"/>
          </p:cNvSpPr>
          <p:nvPr>
            <p:ph type="subTitle" idx="1"/>
          </p:nvPr>
        </p:nvSpPr>
        <p:spPr>
          <a:xfrm>
            <a:off x="4236981" y="4298722"/>
            <a:ext cx="3508565" cy="1148885"/>
          </a:xfrm>
        </p:spPr>
        <p:txBody>
          <a:bodyPr anchor="t">
            <a:normAutofit/>
          </a:bodyPr>
          <a:lstStyle/>
          <a:p>
            <a:r>
              <a:rPr lang="en-US" sz="1600" dirty="0">
                <a:solidFill>
                  <a:schemeClr val="tx1">
                    <a:lumMod val="85000"/>
                    <a:lumOff val="15000"/>
                  </a:schemeClr>
                </a:solidFill>
              </a:rPr>
              <a:t>Insights for Sales, Marketing &amp; Inventory Strategy</a:t>
            </a:r>
          </a:p>
          <a:p>
            <a:r>
              <a:rPr lang="en-US" sz="1600" dirty="0">
                <a:solidFill>
                  <a:schemeClr val="tx1">
                    <a:lumMod val="85000"/>
                    <a:lumOff val="15000"/>
                  </a:schemeClr>
                </a:solidFill>
              </a:rPr>
              <a:t>Shahtab Amir| 09/22/2025</a:t>
            </a:r>
          </a:p>
        </p:txBody>
      </p:sp>
      <p:pic>
        <p:nvPicPr>
          <p:cNvPr id="15" name="Picture 14" descr="Toy cars lined up in a row on floor">
            <a:extLst>
              <a:ext uri="{FF2B5EF4-FFF2-40B4-BE49-F238E27FC236}">
                <a16:creationId xmlns:a16="http://schemas.microsoft.com/office/drawing/2014/main" id="{A1653862-DE24-2793-ED2A-1FCA8F9DA5B0}"/>
              </a:ext>
            </a:extLst>
          </p:cNvPr>
          <p:cNvPicPr>
            <a:picLocks noChangeAspect="1"/>
          </p:cNvPicPr>
          <p:nvPr/>
        </p:nvPicPr>
        <p:blipFill>
          <a:blip r:embed="rId2"/>
          <a:srcRect l="38511" r="35529"/>
          <a:stretch>
            <a:fillRect/>
          </a:stretch>
        </p:blipFill>
        <p:spPr>
          <a:xfrm>
            <a:off x="-5449" y="10"/>
            <a:ext cx="2677211" cy="6857990"/>
          </a:xfrm>
          <a:custGeom>
            <a:avLst/>
            <a:gdLst/>
            <a:ahLst/>
            <a:cxnLst/>
            <a:rect l="l" t="t" r="r" b="b"/>
            <a:pathLst>
              <a:path w="3569616" h="6858000">
                <a:moveTo>
                  <a:pt x="0" y="0"/>
                </a:moveTo>
                <a:lnTo>
                  <a:pt x="3119345" y="0"/>
                </a:lnTo>
                <a:lnTo>
                  <a:pt x="3123529" y="17226"/>
                </a:lnTo>
                <a:cubicBezTo>
                  <a:pt x="3124924" y="23927"/>
                  <a:pt x="3126075" y="29690"/>
                  <a:pt x="3127926" y="35733"/>
                </a:cubicBezTo>
                <a:cubicBezTo>
                  <a:pt x="3135983" y="55162"/>
                  <a:pt x="3152761" y="75163"/>
                  <a:pt x="3158476" y="86830"/>
                </a:cubicBezTo>
                <a:lnTo>
                  <a:pt x="3162217" y="105744"/>
                </a:lnTo>
                <a:lnTo>
                  <a:pt x="3166997" y="104727"/>
                </a:lnTo>
                <a:lnTo>
                  <a:pt x="3167793" y="111793"/>
                </a:lnTo>
                <a:lnTo>
                  <a:pt x="3168896" y="127609"/>
                </a:lnTo>
                <a:cubicBezTo>
                  <a:pt x="3170241" y="137435"/>
                  <a:pt x="3170795" y="164972"/>
                  <a:pt x="3173185" y="174906"/>
                </a:cubicBezTo>
                <a:cubicBezTo>
                  <a:pt x="3178510" y="177461"/>
                  <a:pt x="3181593" y="181749"/>
                  <a:pt x="3183238" y="187215"/>
                </a:cubicBezTo>
                <a:lnTo>
                  <a:pt x="3184145" y="199435"/>
                </a:lnTo>
                <a:lnTo>
                  <a:pt x="3200957" y="269529"/>
                </a:lnTo>
                <a:lnTo>
                  <a:pt x="3202491" y="279219"/>
                </a:lnTo>
                <a:lnTo>
                  <a:pt x="3206975" y="284221"/>
                </a:lnTo>
                <a:cubicBezTo>
                  <a:pt x="3208056" y="288198"/>
                  <a:pt x="3208241" y="299815"/>
                  <a:pt x="3208979" y="303078"/>
                </a:cubicBezTo>
                <a:cubicBezTo>
                  <a:pt x="3209786" y="303316"/>
                  <a:pt x="3210593" y="303555"/>
                  <a:pt x="3211400" y="303794"/>
                </a:cubicBezTo>
                <a:cubicBezTo>
                  <a:pt x="3215834" y="314048"/>
                  <a:pt x="3230882" y="352723"/>
                  <a:pt x="3235583" y="364595"/>
                </a:cubicBezTo>
                <a:cubicBezTo>
                  <a:pt x="3232098" y="367263"/>
                  <a:pt x="3238178" y="372307"/>
                  <a:pt x="3239601" y="375020"/>
                </a:cubicBezTo>
                <a:cubicBezTo>
                  <a:pt x="3237179" y="375617"/>
                  <a:pt x="3236854" y="382439"/>
                  <a:pt x="3239157" y="384290"/>
                </a:cubicBezTo>
                <a:cubicBezTo>
                  <a:pt x="3254070" y="431093"/>
                  <a:pt x="3227895" y="408920"/>
                  <a:pt x="3245230" y="435044"/>
                </a:cubicBezTo>
                <a:cubicBezTo>
                  <a:pt x="3246565" y="439781"/>
                  <a:pt x="3245820" y="443743"/>
                  <a:pt x="3244204" y="447282"/>
                </a:cubicBezTo>
                <a:lnTo>
                  <a:pt x="3240762" y="452630"/>
                </a:lnTo>
                <a:lnTo>
                  <a:pt x="3249093" y="471880"/>
                </a:lnTo>
                <a:cubicBezTo>
                  <a:pt x="3252174" y="481431"/>
                  <a:pt x="3254453" y="491548"/>
                  <a:pt x="3255857" y="501992"/>
                </a:cubicBezTo>
                <a:cubicBezTo>
                  <a:pt x="3250999" y="504682"/>
                  <a:pt x="3258622" y="512442"/>
                  <a:pt x="3260271" y="516223"/>
                </a:cubicBezTo>
                <a:cubicBezTo>
                  <a:pt x="3257006" y="516482"/>
                  <a:pt x="3255973" y="525173"/>
                  <a:pt x="3258865" y="528038"/>
                </a:cubicBezTo>
                <a:cubicBezTo>
                  <a:pt x="3274535" y="591283"/>
                  <a:pt x="3241762" y="557303"/>
                  <a:pt x="3262462" y="594499"/>
                </a:cubicBezTo>
                <a:cubicBezTo>
                  <a:pt x="3263816" y="600863"/>
                  <a:pt x="3262479" y="605795"/>
                  <a:pt x="3260024" y="610000"/>
                </a:cubicBezTo>
                <a:lnTo>
                  <a:pt x="3253721" y="617692"/>
                </a:lnTo>
                <a:lnTo>
                  <a:pt x="3256482" y="623204"/>
                </a:lnTo>
                <a:cubicBezTo>
                  <a:pt x="3258005" y="644600"/>
                  <a:pt x="3251476" y="651376"/>
                  <a:pt x="3259225" y="663365"/>
                </a:cubicBezTo>
                <a:cubicBezTo>
                  <a:pt x="3245876" y="682744"/>
                  <a:pt x="3258539" y="675670"/>
                  <a:pt x="3261631" y="689522"/>
                </a:cubicBezTo>
                <a:cubicBezTo>
                  <a:pt x="3265207" y="700373"/>
                  <a:pt x="3269507" y="679723"/>
                  <a:pt x="3271002" y="690492"/>
                </a:cubicBezTo>
                <a:cubicBezTo>
                  <a:pt x="3267989" y="702455"/>
                  <a:pt x="3279578" y="701125"/>
                  <a:pt x="3275760" y="713609"/>
                </a:cubicBezTo>
                <a:cubicBezTo>
                  <a:pt x="3266819" y="711239"/>
                  <a:pt x="3278954" y="737528"/>
                  <a:pt x="3271356" y="738880"/>
                </a:cubicBezTo>
                <a:cubicBezTo>
                  <a:pt x="3282938" y="748490"/>
                  <a:pt x="3269788" y="754591"/>
                  <a:pt x="3274016" y="768139"/>
                </a:cubicBezTo>
                <a:cubicBezTo>
                  <a:pt x="3278559" y="774347"/>
                  <a:pt x="3279560" y="778980"/>
                  <a:pt x="3275507" y="785654"/>
                </a:cubicBezTo>
                <a:cubicBezTo>
                  <a:pt x="3297514" y="814181"/>
                  <a:pt x="3277534" y="803670"/>
                  <a:pt x="3287024" y="831111"/>
                </a:cubicBezTo>
                <a:cubicBezTo>
                  <a:pt x="3296672" y="854655"/>
                  <a:pt x="3303659" y="881610"/>
                  <a:pt x="3324562" y="903604"/>
                </a:cubicBezTo>
                <a:cubicBezTo>
                  <a:pt x="3330338" y="907511"/>
                  <a:pt x="3333079" y="917872"/>
                  <a:pt x="3330682" y="926744"/>
                </a:cubicBezTo>
                <a:cubicBezTo>
                  <a:pt x="3330269" y="928269"/>
                  <a:pt x="3329716" y="929694"/>
                  <a:pt x="3329041" y="930971"/>
                </a:cubicBezTo>
                <a:cubicBezTo>
                  <a:pt x="3333270" y="950914"/>
                  <a:pt x="3351150" y="1023696"/>
                  <a:pt x="3356062" y="1046405"/>
                </a:cubicBezTo>
                <a:cubicBezTo>
                  <a:pt x="3349099" y="1048737"/>
                  <a:pt x="3362597" y="1059482"/>
                  <a:pt x="3358521" y="1067217"/>
                </a:cubicBezTo>
                <a:cubicBezTo>
                  <a:pt x="3354869" y="1072807"/>
                  <a:pt x="3358113" y="1077371"/>
                  <a:pt x="3358773" y="1082909"/>
                </a:cubicBezTo>
                <a:cubicBezTo>
                  <a:pt x="3356098" y="1090444"/>
                  <a:pt x="3363241" y="1113953"/>
                  <a:pt x="3367682" y="1119909"/>
                </a:cubicBezTo>
                <a:cubicBezTo>
                  <a:pt x="3382703" y="1133847"/>
                  <a:pt x="3374343" y="1168367"/>
                  <a:pt x="3385911" y="1180009"/>
                </a:cubicBezTo>
                <a:cubicBezTo>
                  <a:pt x="3387774" y="1184389"/>
                  <a:pt x="3388688" y="1188737"/>
                  <a:pt x="3389010" y="1193041"/>
                </a:cubicBezTo>
                <a:lnTo>
                  <a:pt x="3388572" y="1205179"/>
                </a:lnTo>
                <a:lnTo>
                  <a:pt x="3385768" y="1208811"/>
                </a:lnTo>
                <a:lnTo>
                  <a:pt x="3386975" y="1216129"/>
                </a:lnTo>
                <a:lnTo>
                  <a:pt x="3386647" y="1218271"/>
                </a:lnTo>
                <a:cubicBezTo>
                  <a:pt x="3386007" y="1222365"/>
                  <a:pt x="3385480" y="1226399"/>
                  <a:pt x="3385420" y="1230360"/>
                </a:cubicBezTo>
                <a:cubicBezTo>
                  <a:pt x="3400233" y="1224163"/>
                  <a:pt x="3387342" y="1263034"/>
                  <a:pt x="3398902" y="1251303"/>
                </a:cubicBezTo>
                <a:cubicBezTo>
                  <a:pt x="3401143" y="1271991"/>
                  <a:pt x="3411558" y="1255397"/>
                  <a:pt x="3402244" y="1281071"/>
                </a:cubicBezTo>
                <a:cubicBezTo>
                  <a:pt x="3416627" y="1312459"/>
                  <a:pt x="3415183" y="1363554"/>
                  <a:pt x="3435533" y="1387530"/>
                </a:cubicBezTo>
                <a:cubicBezTo>
                  <a:pt x="3428168" y="1384876"/>
                  <a:pt x="3423452" y="1398828"/>
                  <a:pt x="3427595" y="1407995"/>
                </a:cubicBezTo>
                <a:cubicBezTo>
                  <a:pt x="3398778" y="1398886"/>
                  <a:pt x="3455260" y="1443485"/>
                  <a:pt x="3436580" y="1453051"/>
                </a:cubicBezTo>
                <a:cubicBezTo>
                  <a:pt x="3454427" y="1452263"/>
                  <a:pt x="3487273" y="1492392"/>
                  <a:pt x="3473886" y="1513215"/>
                </a:cubicBezTo>
                <a:cubicBezTo>
                  <a:pt x="3479337" y="1543203"/>
                  <a:pt x="3495403" y="1563620"/>
                  <a:pt x="3491486" y="1595707"/>
                </a:cubicBezTo>
                <a:cubicBezTo>
                  <a:pt x="3493932" y="1596530"/>
                  <a:pt x="3496028" y="1598008"/>
                  <a:pt x="3497869" y="1599939"/>
                </a:cubicBezTo>
                <a:lnTo>
                  <a:pt x="3502453" y="1606503"/>
                </a:lnTo>
                <a:lnTo>
                  <a:pt x="3502232" y="1607846"/>
                </a:lnTo>
                <a:cubicBezTo>
                  <a:pt x="3502503" y="1613048"/>
                  <a:pt x="3503673" y="1615641"/>
                  <a:pt x="3505239" y="1617081"/>
                </a:cubicBezTo>
                <a:cubicBezTo>
                  <a:pt x="3505979" y="1617395"/>
                  <a:pt x="3506719" y="1617710"/>
                  <a:pt x="3507459" y="1618024"/>
                </a:cubicBezTo>
                <a:lnTo>
                  <a:pt x="3510011" y="1624022"/>
                </a:lnTo>
                <a:lnTo>
                  <a:pt x="3516358" y="1634929"/>
                </a:lnTo>
                <a:lnTo>
                  <a:pt x="3516308" y="1637821"/>
                </a:lnTo>
                <a:lnTo>
                  <a:pt x="3523955" y="1655598"/>
                </a:lnTo>
                <a:lnTo>
                  <a:pt x="3523473" y="1656247"/>
                </a:lnTo>
                <a:cubicBezTo>
                  <a:pt x="3522567" y="1658107"/>
                  <a:pt x="3522227" y="1660249"/>
                  <a:pt x="3523061" y="1663024"/>
                </a:cubicBezTo>
                <a:cubicBezTo>
                  <a:pt x="3513175" y="1664689"/>
                  <a:pt x="3520280" y="1667013"/>
                  <a:pt x="3523616" y="1675054"/>
                </a:cubicBezTo>
                <a:cubicBezTo>
                  <a:pt x="3509006" y="1679436"/>
                  <a:pt x="3523682" y="1698702"/>
                  <a:pt x="3517630" y="1707801"/>
                </a:cubicBezTo>
                <a:cubicBezTo>
                  <a:pt x="3520410" y="1713612"/>
                  <a:pt x="3523083" y="1719836"/>
                  <a:pt x="3525537" y="1726380"/>
                </a:cubicBezTo>
                <a:lnTo>
                  <a:pt x="3529903" y="1779986"/>
                </a:lnTo>
                <a:lnTo>
                  <a:pt x="3521468" y="1836998"/>
                </a:lnTo>
                <a:cubicBezTo>
                  <a:pt x="3522502" y="1857808"/>
                  <a:pt x="3519191" y="1876110"/>
                  <a:pt x="3523412" y="1893497"/>
                </a:cubicBezTo>
                <a:cubicBezTo>
                  <a:pt x="3520411" y="1900876"/>
                  <a:pt x="3519436" y="1907708"/>
                  <a:pt x="3525004" y="1913894"/>
                </a:cubicBezTo>
                <a:cubicBezTo>
                  <a:pt x="3524490" y="1933413"/>
                  <a:pt x="3517414" y="1938604"/>
                  <a:pt x="3523928" y="1950514"/>
                </a:cubicBezTo>
                <a:cubicBezTo>
                  <a:pt x="3512685" y="1962215"/>
                  <a:pt x="3517275" y="1962555"/>
                  <a:pt x="3521008" y="1967449"/>
                </a:cubicBezTo>
                <a:lnTo>
                  <a:pt x="3521297" y="1968163"/>
                </a:lnTo>
                <a:lnTo>
                  <a:pt x="3519686" y="1969768"/>
                </a:lnTo>
                <a:lnTo>
                  <a:pt x="3519089" y="1972904"/>
                </a:lnTo>
                <a:lnTo>
                  <a:pt x="3520122" y="1981289"/>
                </a:lnTo>
                <a:lnTo>
                  <a:pt x="3520948" y="1984413"/>
                </a:lnTo>
                <a:cubicBezTo>
                  <a:pt x="3521356" y="1986575"/>
                  <a:pt x="3521416" y="1988026"/>
                  <a:pt x="3521226" y="1989046"/>
                </a:cubicBezTo>
                <a:lnTo>
                  <a:pt x="3521092" y="1989171"/>
                </a:lnTo>
                <a:lnTo>
                  <a:pt x="3521624" y="1993492"/>
                </a:lnTo>
                <a:cubicBezTo>
                  <a:pt x="3522844" y="2000762"/>
                  <a:pt x="3524332" y="2007819"/>
                  <a:pt x="3525996" y="2014518"/>
                </a:cubicBezTo>
                <a:cubicBezTo>
                  <a:pt x="3518529" y="2020777"/>
                  <a:pt x="3529333" y="2045218"/>
                  <a:pt x="3514412" y="2043465"/>
                </a:cubicBezTo>
                <a:cubicBezTo>
                  <a:pt x="3516219" y="2052531"/>
                  <a:pt x="3522688" y="2057653"/>
                  <a:pt x="3512822" y="2055222"/>
                </a:cubicBezTo>
                <a:cubicBezTo>
                  <a:pt x="3513140" y="2058224"/>
                  <a:pt x="3512432" y="2060136"/>
                  <a:pt x="3511227" y="2061550"/>
                </a:cubicBezTo>
                <a:lnTo>
                  <a:pt x="3510645" y="2061975"/>
                </a:lnTo>
                <a:lnTo>
                  <a:pt x="3514907" y="2082129"/>
                </a:lnTo>
                <a:lnTo>
                  <a:pt x="3514347" y="2084880"/>
                </a:lnTo>
                <a:lnTo>
                  <a:pt x="3518565" y="2097919"/>
                </a:lnTo>
                <a:lnTo>
                  <a:pt x="3519976" y="2104707"/>
                </a:lnTo>
                <a:lnTo>
                  <a:pt x="3521958" y="2106519"/>
                </a:lnTo>
                <a:cubicBezTo>
                  <a:pt x="3523219" y="2108534"/>
                  <a:pt x="3523895" y="2111498"/>
                  <a:pt x="3523237" y="2116590"/>
                </a:cubicBezTo>
                <a:lnTo>
                  <a:pt x="3522786" y="2117790"/>
                </a:lnTo>
                <a:lnTo>
                  <a:pt x="3526064" y="2125947"/>
                </a:lnTo>
                <a:cubicBezTo>
                  <a:pt x="3527505" y="2128548"/>
                  <a:pt x="3529274" y="2130818"/>
                  <a:pt x="3531495" y="2132603"/>
                </a:cubicBezTo>
                <a:cubicBezTo>
                  <a:pt x="3522034" y="2161762"/>
                  <a:pt x="3533978" y="2187874"/>
                  <a:pt x="3533955" y="2218836"/>
                </a:cubicBezTo>
                <a:cubicBezTo>
                  <a:pt x="3517312" y="2233337"/>
                  <a:pt x="3542024" y="2285180"/>
                  <a:pt x="3559442" y="2291697"/>
                </a:cubicBezTo>
                <a:cubicBezTo>
                  <a:pt x="3544608" y="2292866"/>
                  <a:pt x="3567228" y="2330146"/>
                  <a:pt x="3568373" y="2340076"/>
                </a:cubicBezTo>
                <a:cubicBezTo>
                  <a:pt x="3568755" y="2343387"/>
                  <a:pt x="3566751" y="2343658"/>
                  <a:pt x="3560178" y="2338540"/>
                </a:cubicBezTo>
                <a:cubicBezTo>
                  <a:pt x="3562571" y="2349015"/>
                  <a:pt x="3555536" y="2360463"/>
                  <a:pt x="3548875" y="2354921"/>
                </a:cubicBezTo>
                <a:cubicBezTo>
                  <a:pt x="3564342" y="2386191"/>
                  <a:pt x="3553912" y="2434573"/>
                  <a:pt x="3562290" y="2470516"/>
                </a:cubicBezTo>
                <a:cubicBezTo>
                  <a:pt x="3548732" y="2491328"/>
                  <a:pt x="3561750" y="2479665"/>
                  <a:pt x="3560263" y="2500409"/>
                </a:cubicBezTo>
                <a:cubicBezTo>
                  <a:pt x="3573531" y="2493872"/>
                  <a:pt x="3554177" y="2525877"/>
                  <a:pt x="3569616" y="2525972"/>
                </a:cubicBezTo>
                <a:cubicBezTo>
                  <a:pt x="3568857" y="2529744"/>
                  <a:pt x="3567635" y="2533395"/>
                  <a:pt x="3566291" y="2537057"/>
                </a:cubicBezTo>
                <a:lnTo>
                  <a:pt x="3565595" y="2538979"/>
                </a:lnTo>
                <a:lnTo>
                  <a:pt x="3565471" y="2546483"/>
                </a:lnTo>
                <a:lnTo>
                  <a:pt x="3562111" y="2548822"/>
                </a:lnTo>
                <a:lnTo>
                  <a:pt x="3559542" y="2560277"/>
                </a:lnTo>
                <a:cubicBezTo>
                  <a:pt x="3559093" y="2564534"/>
                  <a:pt x="3559212" y="2569074"/>
                  <a:pt x="3560240" y="2574030"/>
                </a:cubicBezTo>
                <a:cubicBezTo>
                  <a:pt x="3567097" y="2585933"/>
                  <a:pt x="3560828" y="2605604"/>
                  <a:pt x="3562359" y="2622912"/>
                </a:cubicBezTo>
                <a:lnTo>
                  <a:pt x="3564740" y="2630748"/>
                </a:lnTo>
                <a:lnTo>
                  <a:pt x="3563214" y="2656947"/>
                </a:lnTo>
                <a:cubicBezTo>
                  <a:pt x="3563065" y="2664385"/>
                  <a:pt x="3563222" y="2672085"/>
                  <a:pt x="3563949" y="2680153"/>
                </a:cubicBezTo>
                <a:lnTo>
                  <a:pt x="3566383" y="2695058"/>
                </a:lnTo>
                <a:lnTo>
                  <a:pt x="3565385" y="2699075"/>
                </a:lnTo>
                <a:cubicBezTo>
                  <a:pt x="3565951" y="2705917"/>
                  <a:pt x="3570892" y="2714690"/>
                  <a:pt x="3565525" y="2714239"/>
                </a:cubicBezTo>
                <a:lnTo>
                  <a:pt x="3567847" y="2721812"/>
                </a:lnTo>
                <a:lnTo>
                  <a:pt x="3564077" y="2729693"/>
                </a:lnTo>
                <a:cubicBezTo>
                  <a:pt x="3563144" y="2730592"/>
                  <a:pt x="3562134" y="2731288"/>
                  <a:pt x="3561085" y="2731758"/>
                </a:cubicBezTo>
                <a:lnTo>
                  <a:pt x="3563149" y="2742418"/>
                </a:lnTo>
                <a:lnTo>
                  <a:pt x="3560661" y="2751437"/>
                </a:lnTo>
                <a:lnTo>
                  <a:pt x="3563126" y="2758989"/>
                </a:lnTo>
                <a:lnTo>
                  <a:pt x="3562876" y="2762207"/>
                </a:lnTo>
                <a:lnTo>
                  <a:pt x="3561866" y="2770236"/>
                </a:lnTo>
                <a:cubicBezTo>
                  <a:pt x="3561066" y="2774372"/>
                  <a:pt x="3560080" y="2779005"/>
                  <a:pt x="3559378" y="2784138"/>
                </a:cubicBezTo>
                <a:lnTo>
                  <a:pt x="3559178" y="2788436"/>
                </a:lnTo>
                <a:lnTo>
                  <a:pt x="3554648" y="2798068"/>
                </a:lnTo>
                <a:cubicBezTo>
                  <a:pt x="3551209" y="2805087"/>
                  <a:pt x="3548936" y="2810580"/>
                  <a:pt x="3551400" y="2816345"/>
                </a:cubicBezTo>
                <a:cubicBezTo>
                  <a:pt x="3547036" y="2826742"/>
                  <a:pt x="3533490" y="2834711"/>
                  <a:pt x="3538128" y="2849028"/>
                </a:cubicBezTo>
                <a:cubicBezTo>
                  <a:pt x="3531517" y="2845031"/>
                  <a:pt x="3538369" y="2865256"/>
                  <a:pt x="3532013" y="2868126"/>
                </a:cubicBezTo>
                <a:cubicBezTo>
                  <a:pt x="3526842" y="2869601"/>
                  <a:pt x="3527715" y="2876080"/>
                  <a:pt x="3526094" y="2881167"/>
                </a:cubicBezTo>
                <a:cubicBezTo>
                  <a:pt x="3520961" y="2885059"/>
                  <a:pt x="3517628" y="2910333"/>
                  <a:pt x="3518939" y="2918966"/>
                </a:cubicBezTo>
                <a:cubicBezTo>
                  <a:pt x="3525789" y="2943088"/>
                  <a:pt x="3505468" y="2964225"/>
                  <a:pt x="3510391" y="2983548"/>
                </a:cubicBezTo>
                <a:cubicBezTo>
                  <a:pt x="3510204" y="2988707"/>
                  <a:pt x="3509257" y="2993036"/>
                  <a:pt x="3507840" y="2996827"/>
                </a:cubicBezTo>
                <a:lnTo>
                  <a:pt x="3502741" y="3006379"/>
                </a:lnTo>
                <a:lnTo>
                  <a:pt x="3499028" y="3006971"/>
                </a:lnTo>
                <a:lnTo>
                  <a:pt x="3497157" y="3013976"/>
                </a:lnTo>
                <a:lnTo>
                  <a:pt x="3496053" y="3015450"/>
                </a:lnTo>
                <a:cubicBezTo>
                  <a:pt x="3493931" y="3018255"/>
                  <a:pt x="3491925" y="3021106"/>
                  <a:pt x="3490329" y="3024292"/>
                </a:cubicBezTo>
                <a:cubicBezTo>
                  <a:pt x="3504872" y="3031782"/>
                  <a:pt x="3479143" y="3052632"/>
                  <a:pt x="3493186" y="3052840"/>
                </a:cubicBezTo>
                <a:cubicBezTo>
                  <a:pt x="3486942" y="3071654"/>
                  <a:pt x="3501947" y="3066916"/>
                  <a:pt x="3484298" y="3080007"/>
                </a:cubicBezTo>
                <a:cubicBezTo>
                  <a:pt x="3483814" y="3117860"/>
                  <a:pt x="3462683" y="3158406"/>
                  <a:pt x="3469977" y="3195253"/>
                </a:cubicBezTo>
                <a:cubicBezTo>
                  <a:pt x="3464984" y="3186842"/>
                  <a:pt x="3455676" y="3194249"/>
                  <a:pt x="3455490" y="3205255"/>
                </a:cubicBezTo>
                <a:cubicBezTo>
                  <a:pt x="3435461" y="3173385"/>
                  <a:pt x="3464274" y="3257718"/>
                  <a:pt x="3445250" y="3249703"/>
                </a:cubicBezTo>
                <a:cubicBezTo>
                  <a:pt x="3460163" y="3264187"/>
                  <a:pt x="3471377" y="3324835"/>
                  <a:pt x="3452291" y="3330508"/>
                </a:cubicBezTo>
                <a:cubicBezTo>
                  <a:pt x="3445043" y="3359645"/>
                  <a:pt x="3450218" y="3389952"/>
                  <a:pt x="3434486" y="3412864"/>
                </a:cubicBezTo>
                <a:cubicBezTo>
                  <a:pt x="3436166" y="3415609"/>
                  <a:pt x="3437306" y="3418595"/>
                  <a:pt x="3438058" y="3421734"/>
                </a:cubicBezTo>
                <a:lnTo>
                  <a:pt x="3439245" y="3430986"/>
                </a:lnTo>
                <a:lnTo>
                  <a:pt x="3438541" y="3431897"/>
                </a:lnTo>
                <a:cubicBezTo>
                  <a:pt x="3436732" y="3436375"/>
                  <a:pt x="3436677" y="3439488"/>
                  <a:pt x="3437396" y="3441992"/>
                </a:cubicBezTo>
                <a:lnTo>
                  <a:pt x="3438843" y="3444647"/>
                </a:lnTo>
                <a:lnTo>
                  <a:pt x="3438591" y="3451712"/>
                </a:lnTo>
                <a:lnTo>
                  <a:pt x="3439527" y="3466008"/>
                </a:lnTo>
                <a:lnTo>
                  <a:pt x="3438357" y="3468331"/>
                </a:lnTo>
                <a:lnTo>
                  <a:pt x="3437674" y="3489343"/>
                </a:lnTo>
                <a:cubicBezTo>
                  <a:pt x="3437459" y="3489383"/>
                  <a:pt x="3437241" y="3489424"/>
                  <a:pt x="3437026" y="3489465"/>
                </a:cubicBezTo>
                <a:cubicBezTo>
                  <a:pt x="3435558" y="3490219"/>
                  <a:pt x="3434444" y="3491679"/>
                  <a:pt x="3434044" y="3494659"/>
                </a:cubicBezTo>
                <a:cubicBezTo>
                  <a:pt x="3425302" y="3487640"/>
                  <a:pt x="3430211" y="3495561"/>
                  <a:pt x="3429800" y="3504965"/>
                </a:cubicBezTo>
                <a:cubicBezTo>
                  <a:pt x="3416132" y="3496161"/>
                  <a:pt x="3420620" y="3524348"/>
                  <a:pt x="3412115" y="3526661"/>
                </a:cubicBezTo>
                <a:cubicBezTo>
                  <a:pt x="3412121" y="3533765"/>
                  <a:pt x="3411879" y="3541120"/>
                  <a:pt x="3411331" y="3548549"/>
                </a:cubicBezTo>
                <a:lnTo>
                  <a:pt x="3410824" y="3552872"/>
                </a:lnTo>
                <a:cubicBezTo>
                  <a:pt x="3410773" y="3552889"/>
                  <a:pt x="3410721" y="3552908"/>
                  <a:pt x="3410671" y="3552926"/>
                </a:cubicBezTo>
                <a:cubicBezTo>
                  <a:pt x="3410254" y="3553793"/>
                  <a:pt x="3409971" y="3555188"/>
                  <a:pt x="3409849" y="3557419"/>
                </a:cubicBezTo>
                <a:lnTo>
                  <a:pt x="3409902" y="3560756"/>
                </a:lnTo>
                <a:lnTo>
                  <a:pt x="3408918" y="3569144"/>
                </a:lnTo>
                <a:lnTo>
                  <a:pt x="3407623" y="3571810"/>
                </a:lnTo>
                <a:lnTo>
                  <a:pt x="3405729" y="3572549"/>
                </a:lnTo>
                <a:lnTo>
                  <a:pt x="3405835" y="3573359"/>
                </a:lnTo>
                <a:cubicBezTo>
                  <a:pt x="3408214" y="3579757"/>
                  <a:pt x="3412465" y="3582275"/>
                  <a:pt x="3399129" y="3587902"/>
                </a:cubicBezTo>
                <a:cubicBezTo>
                  <a:pt x="3402495" y="3602236"/>
                  <a:pt x="3394605" y="3603730"/>
                  <a:pt x="3389566" y="3621859"/>
                </a:cubicBezTo>
                <a:cubicBezTo>
                  <a:pt x="3393374" y="3630350"/>
                  <a:pt x="3390863" y="3636316"/>
                  <a:pt x="3386307" y="3641820"/>
                </a:cubicBezTo>
                <a:cubicBezTo>
                  <a:pt x="3386232" y="3660214"/>
                  <a:pt x="3378837" y="3675854"/>
                  <a:pt x="3374956" y="3695940"/>
                </a:cubicBezTo>
                <a:cubicBezTo>
                  <a:pt x="3378387" y="3718839"/>
                  <a:pt x="3365817" y="3728358"/>
                  <a:pt x="3361718" y="3749831"/>
                </a:cubicBezTo>
                <a:cubicBezTo>
                  <a:pt x="3370064" y="3770267"/>
                  <a:pt x="3350403" y="3763879"/>
                  <a:pt x="3344768" y="3774338"/>
                </a:cubicBezTo>
                <a:lnTo>
                  <a:pt x="3343985" y="3777418"/>
                </a:lnTo>
                <a:lnTo>
                  <a:pt x="3344520" y="3785849"/>
                </a:lnTo>
                <a:lnTo>
                  <a:pt x="3345162" y="3789023"/>
                </a:lnTo>
                <a:cubicBezTo>
                  <a:pt x="3345441" y="3791209"/>
                  <a:pt x="3345415" y="3792659"/>
                  <a:pt x="3345164" y="3793659"/>
                </a:cubicBezTo>
                <a:lnTo>
                  <a:pt x="3345024" y="3793774"/>
                </a:lnTo>
                <a:lnTo>
                  <a:pt x="3345300" y="3798119"/>
                </a:lnTo>
                <a:cubicBezTo>
                  <a:pt x="3346087" y="3805456"/>
                  <a:pt x="3347157" y="3812596"/>
                  <a:pt x="3348424" y="3819398"/>
                </a:cubicBezTo>
                <a:cubicBezTo>
                  <a:pt x="3340590" y="3825065"/>
                  <a:pt x="3349940" y="3850234"/>
                  <a:pt x="3335133" y="3847354"/>
                </a:cubicBezTo>
                <a:cubicBezTo>
                  <a:pt x="3336403" y="3856524"/>
                  <a:pt x="3342565" y="3862118"/>
                  <a:pt x="3332848" y="3858945"/>
                </a:cubicBezTo>
                <a:cubicBezTo>
                  <a:pt x="3332988" y="3861961"/>
                  <a:pt x="3332168" y="3863811"/>
                  <a:pt x="3330878" y="3865128"/>
                </a:cubicBezTo>
                <a:lnTo>
                  <a:pt x="3330273" y="3865510"/>
                </a:lnTo>
                <a:lnTo>
                  <a:pt x="3333337" y="3885908"/>
                </a:lnTo>
                <a:lnTo>
                  <a:pt x="3332616" y="3888608"/>
                </a:lnTo>
                <a:lnTo>
                  <a:pt x="3336057" y="3901916"/>
                </a:lnTo>
                <a:lnTo>
                  <a:pt x="3337066" y="3908785"/>
                </a:lnTo>
                <a:lnTo>
                  <a:pt x="3338940" y="3910739"/>
                </a:lnTo>
                <a:cubicBezTo>
                  <a:pt x="3340082" y="3912843"/>
                  <a:pt x="3340580" y="3915849"/>
                  <a:pt x="3339621" y="3920873"/>
                </a:cubicBezTo>
                <a:lnTo>
                  <a:pt x="3339102" y="3922032"/>
                </a:lnTo>
                <a:lnTo>
                  <a:pt x="3341891" y="3930408"/>
                </a:lnTo>
                <a:cubicBezTo>
                  <a:pt x="3343178" y="3933107"/>
                  <a:pt x="3344812" y="3935503"/>
                  <a:pt x="3346927" y="3937451"/>
                </a:cubicBezTo>
                <a:cubicBezTo>
                  <a:pt x="3335745" y="3965779"/>
                  <a:pt x="3346136" y="3992699"/>
                  <a:pt x="3344279" y="4023542"/>
                </a:cubicBezTo>
                <a:cubicBezTo>
                  <a:pt x="3347024" y="4058096"/>
                  <a:pt x="3350783" y="4081986"/>
                  <a:pt x="3351926" y="4104769"/>
                </a:cubicBezTo>
                <a:cubicBezTo>
                  <a:pt x="3353695" y="4115384"/>
                  <a:pt x="3359144" y="4193344"/>
                  <a:pt x="3352816" y="4187317"/>
                </a:cubicBezTo>
                <a:cubicBezTo>
                  <a:pt x="3366419" y="4219638"/>
                  <a:pt x="3351446" y="4239971"/>
                  <a:pt x="3357691" y="4276413"/>
                </a:cubicBezTo>
                <a:cubicBezTo>
                  <a:pt x="3342910" y="4296116"/>
                  <a:pt x="3356610" y="4285488"/>
                  <a:pt x="3353895" y="4306037"/>
                </a:cubicBezTo>
                <a:cubicBezTo>
                  <a:pt x="3367541" y="4300534"/>
                  <a:pt x="3346306" y="4330948"/>
                  <a:pt x="3361728" y="4332215"/>
                </a:cubicBezTo>
                <a:cubicBezTo>
                  <a:pt x="3360746" y="4335915"/>
                  <a:pt x="3359307" y="4339458"/>
                  <a:pt x="3357748" y="4343006"/>
                </a:cubicBezTo>
                <a:lnTo>
                  <a:pt x="3356941" y="4344866"/>
                </a:lnTo>
                <a:lnTo>
                  <a:pt x="3356370" y="4352332"/>
                </a:lnTo>
                <a:lnTo>
                  <a:pt x="3352876" y="4354407"/>
                </a:lnTo>
                <a:lnTo>
                  <a:pt x="3352683" y="4444689"/>
                </a:lnTo>
                <a:cubicBezTo>
                  <a:pt x="3355485" y="4452425"/>
                  <a:pt x="3356736" y="4477980"/>
                  <a:pt x="3352455" y="4483791"/>
                </a:cubicBezTo>
                <a:cubicBezTo>
                  <a:pt x="3351784" y="4489320"/>
                  <a:pt x="3353780" y="4495171"/>
                  <a:pt x="3349030" y="4498683"/>
                </a:cubicBezTo>
                <a:cubicBezTo>
                  <a:pt x="3346858" y="4510741"/>
                  <a:pt x="3341860" y="4538358"/>
                  <a:pt x="3339427" y="4556140"/>
                </a:cubicBezTo>
                <a:cubicBezTo>
                  <a:pt x="3342836" y="4560659"/>
                  <a:pt x="3341611" y="4566842"/>
                  <a:pt x="3339521" y="4574959"/>
                </a:cubicBezTo>
                <a:lnTo>
                  <a:pt x="3338246" y="4582576"/>
                </a:lnTo>
                <a:lnTo>
                  <a:pt x="3348539" y="4605460"/>
                </a:lnTo>
                <a:lnTo>
                  <a:pt x="3345760" y="4678575"/>
                </a:lnTo>
                <a:lnTo>
                  <a:pt x="3356250" y="4713574"/>
                </a:lnTo>
                <a:cubicBezTo>
                  <a:pt x="3358600" y="4727943"/>
                  <a:pt x="3359577" y="4741820"/>
                  <a:pt x="3361380" y="4755215"/>
                </a:cubicBezTo>
                <a:cubicBezTo>
                  <a:pt x="3363928" y="4785596"/>
                  <a:pt x="3347531" y="4766123"/>
                  <a:pt x="3361636" y="4803525"/>
                </a:cubicBezTo>
                <a:cubicBezTo>
                  <a:pt x="3356254" y="4807867"/>
                  <a:pt x="3356117" y="4812705"/>
                  <a:pt x="3358957" y="4820729"/>
                </a:cubicBezTo>
                <a:cubicBezTo>
                  <a:pt x="3359783" y="4835507"/>
                  <a:pt x="3345952" y="4834947"/>
                  <a:pt x="3354635" y="4849546"/>
                </a:cubicBezTo>
                <a:cubicBezTo>
                  <a:pt x="3350894" y="4848362"/>
                  <a:pt x="3350351" y="4855411"/>
                  <a:pt x="3349759" y="4861941"/>
                </a:cubicBezTo>
                <a:lnTo>
                  <a:pt x="3347368" y="4866228"/>
                </a:lnTo>
                <a:lnTo>
                  <a:pt x="3358408" y="4889535"/>
                </a:lnTo>
                <a:cubicBezTo>
                  <a:pt x="3373705" y="4931282"/>
                  <a:pt x="3382233" y="4982216"/>
                  <a:pt x="3393319" y="5017998"/>
                </a:cubicBezTo>
                <a:cubicBezTo>
                  <a:pt x="3368256" y="5040241"/>
                  <a:pt x="3392200" y="5029364"/>
                  <a:pt x="3389184" y="5055049"/>
                </a:cubicBezTo>
                <a:cubicBezTo>
                  <a:pt x="3413510" y="5050695"/>
                  <a:pt x="3377700" y="5085342"/>
                  <a:pt x="3405892" y="5089973"/>
                </a:cubicBezTo>
                <a:cubicBezTo>
                  <a:pt x="3404451" y="5094499"/>
                  <a:pt x="3402165" y="5098741"/>
                  <a:pt x="3399662" y="5102960"/>
                </a:cubicBezTo>
                <a:lnTo>
                  <a:pt x="3398363" y="5105176"/>
                </a:lnTo>
                <a:lnTo>
                  <a:pt x="3398026" y="5114590"/>
                </a:lnTo>
                <a:lnTo>
                  <a:pt x="3391859" y="5116550"/>
                </a:lnTo>
                <a:lnTo>
                  <a:pt x="3386999" y="5130226"/>
                </a:lnTo>
                <a:cubicBezTo>
                  <a:pt x="3386119" y="5135455"/>
                  <a:pt x="3386267" y="5141205"/>
                  <a:pt x="3388073" y="5147747"/>
                </a:cubicBezTo>
                <a:cubicBezTo>
                  <a:pt x="3400425" y="5164741"/>
                  <a:pt x="3388688" y="5187675"/>
                  <a:pt x="3391234" y="5209919"/>
                </a:cubicBezTo>
                <a:lnTo>
                  <a:pt x="3395469" y="5220481"/>
                </a:lnTo>
                <a:lnTo>
                  <a:pt x="3392518" y="5250830"/>
                </a:lnTo>
                <a:lnTo>
                  <a:pt x="3393800" y="5252877"/>
                </a:lnTo>
                <a:cubicBezTo>
                  <a:pt x="3393941" y="5258188"/>
                  <a:pt x="3392357" y="5268832"/>
                  <a:pt x="3393361" y="5282697"/>
                </a:cubicBezTo>
                <a:lnTo>
                  <a:pt x="3399825" y="5336059"/>
                </a:lnTo>
                <a:lnTo>
                  <a:pt x="3392824" y="5344884"/>
                </a:lnTo>
                <a:lnTo>
                  <a:pt x="3389277" y="5345998"/>
                </a:lnTo>
                <a:lnTo>
                  <a:pt x="3390946" y="5360636"/>
                </a:lnTo>
                <a:lnTo>
                  <a:pt x="3386366" y="5371486"/>
                </a:lnTo>
                <a:lnTo>
                  <a:pt x="3390662" y="5381496"/>
                </a:lnTo>
                <a:lnTo>
                  <a:pt x="3388199" y="5395290"/>
                </a:lnTo>
                <a:cubicBezTo>
                  <a:pt x="3386677" y="5400263"/>
                  <a:pt x="3384810" y="5405812"/>
                  <a:pt x="3383455" y="5412069"/>
                </a:cubicBezTo>
                <a:lnTo>
                  <a:pt x="3376345" y="5426008"/>
                </a:lnTo>
                <a:lnTo>
                  <a:pt x="3374012" y="5448470"/>
                </a:lnTo>
                <a:cubicBezTo>
                  <a:pt x="3372358" y="5465848"/>
                  <a:pt x="3370199" y="5482458"/>
                  <a:pt x="3365299" y="5498771"/>
                </a:cubicBezTo>
                <a:cubicBezTo>
                  <a:pt x="3368242" y="5512292"/>
                  <a:pt x="3368289" y="5524931"/>
                  <a:pt x="3358774" y="5536815"/>
                </a:cubicBezTo>
                <a:cubicBezTo>
                  <a:pt x="3355554" y="5573082"/>
                  <a:pt x="3364982" y="5582256"/>
                  <a:pt x="3352897" y="5604851"/>
                </a:cubicBezTo>
                <a:cubicBezTo>
                  <a:pt x="3357655" y="5611851"/>
                  <a:pt x="3360065" y="5616619"/>
                  <a:pt x="3360918" y="5620215"/>
                </a:cubicBezTo>
                <a:cubicBezTo>
                  <a:pt x="3363482" y="5631010"/>
                  <a:pt x="3352061" y="5631235"/>
                  <a:pt x="3348145" y="5649365"/>
                </a:cubicBezTo>
                <a:cubicBezTo>
                  <a:pt x="3342329" y="5668683"/>
                  <a:pt x="3336842" y="5635583"/>
                  <a:pt x="3334135" y="5654076"/>
                </a:cubicBezTo>
                <a:cubicBezTo>
                  <a:pt x="3338089" y="5673079"/>
                  <a:pt x="3320876" y="5674673"/>
                  <a:pt x="3326011" y="5694285"/>
                </a:cubicBezTo>
                <a:cubicBezTo>
                  <a:pt x="3339441" y="5687377"/>
                  <a:pt x="3320185" y="5735320"/>
                  <a:pt x="3331448" y="5735077"/>
                </a:cubicBezTo>
                <a:cubicBezTo>
                  <a:pt x="3313758" y="5754960"/>
                  <a:pt x="3333086" y="5760823"/>
                  <a:pt x="3326180" y="5784860"/>
                </a:cubicBezTo>
                <a:cubicBezTo>
                  <a:pt x="3319129" y="5796737"/>
                  <a:pt x="3317432" y="5804806"/>
                  <a:pt x="3323175" y="5814629"/>
                </a:cubicBezTo>
                <a:cubicBezTo>
                  <a:pt x="3289103" y="5869565"/>
                  <a:pt x="3319352" y="5845410"/>
                  <a:pt x="3303983" y="5894405"/>
                </a:cubicBezTo>
                <a:lnTo>
                  <a:pt x="3302615" y="5898375"/>
                </a:lnTo>
                <a:lnTo>
                  <a:pt x="3305988" y="5914019"/>
                </a:lnTo>
                <a:cubicBezTo>
                  <a:pt x="3306566" y="5914416"/>
                  <a:pt x="3307142" y="5914813"/>
                  <a:pt x="3307720" y="5915209"/>
                </a:cubicBezTo>
                <a:lnTo>
                  <a:pt x="3288942" y="5962966"/>
                </a:lnTo>
                <a:lnTo>
                  <a:pt x="3289995" y="5969791"/>
                </a:lnTo>
                <a:lnTo>
                  <a:pt x="3273219" y="6000303"/>
                </a:lnTo>
                <a:lnTo>
                  <a:pt x="3266971" y="6016394"/>
                </a:lnTo>
                <a:lnTo>
                  <a:pt x="3258268" y="6034498"/>
                </a:lnTo>
                <a:lnTo>
                  <a:pt x="3262376" y="6046147"/>
                </a:lnTo>
                <a:cubicBezTo>
                  <a:pt x="3269023" y="6073717"/>
                  <a:pt x="3250846" y="6118951"/>
                  <a:pt x="3274161" y="6127097"/>
                </a:cubicBezTo>
                <a:cubicBezTo>
                  <a:pt x="3261055" y="6140796"/>
                  <a:pt x="3284255" y="6151240"/>
                  <a:pt x="3287116" y="6165061"/>
                </a:cubicBezTo>
                <a:cubicBezTo>
                  <a:pt x="3278972" y="6176795"/>
                  <a:pt x="3286959" y="6181809"/>
                  <a:pt x="3289289" y="6191816"/>
                </a:cubicBezTo>
                <a:cubicBezTo>
                  <a:pt x="3284123" y="6196765"/>
                  <a:pt x="3284941" y="6205311"/>
                  <a:pt x="3291517" y="6207797"/>
                </a:cubicBezTo>
                <a:cubicBezTo>
                  <a:pt x="3306003" y="6202672"/>
                  <a:pt x="3300501" y="6232914"/>
                  <a:pt x="3310808" y="6234442"/>
                </a:cubicBezTo>
                <a:cubicBezTo>
                  <a:pt x="3314005" y="6251566"/>
                  <a:pt x="3305763" y="6327405"/>
                  <a:pt x="3322832" y="6339012"/>
                </a:cubicBezTo>
                <a:cubicBezTo>
                  <a:pt x="3332735" y="6373401"/>
                  <a:pt x="3309981" y="6425589"/>
                  <a:pt x="3311360" y="6440393"/>
                </a:cubicBezTo>
                <a:cubicBezTo>
                  <a:pt x="3282540" y="6457108"/>
                  <a:pt x="3365374" y="6523495"/>
                  <a:pt x="3370963" y="6586374"/>
                </a:cubicBezTo>
                <a:cubicBezTo>
                  <a:pt x="3368621" y="6595055"/>
                  <a:pt x="3368943" y="6599590"/>
                  <a:pt x="3375863" y="6601412"/>
                </a:cubicBezTo>
                <a:cubicBezTo>
                  <a:pt x="3380798" y="6617525"/>
                  <a:pt x="3389212" y="6649404"/>
                  <a:pt x="3400578" y="6683057"/>
                </a:cubicBezTo>
                <a:cubicBezTo>
                  <a:pt x="3408645" y="6705148"/>
                  <a:pt x="3410628" y="6805370"/>
                  <a:pt x="3417831" y="6852700"/>
                </a:cubicBezTo>
                <a:lnTo>
                  <a:pt x="3418926" y="6858000"/>
                </a:lnTo>
                <a:lnTo>
                  <a:pt x="0" y="6858000"/>
                </a:ln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2458" y="196743"/>
            <a:ext cx="3637258" cy="2377013"/>
          </a:xfrm>
        </p:spPr>
        <p:txBody>
          <a:bodyPr anchor="t">
            <a:normAutofit fontScale="85000" lnSpcReduction="10000"/>
          </a:bodyPr>
          <a:lstStyle/>
          <a:p>
            <a:r>
              <a:rPr lang="en-US" sz="1900" dirty="0"/>
              <a:t>Target 2017 for vehicles in the High Segment, most buyers are ok more than a few years old (it may not be necessary to pay more for newer model to attract most buyers)</a:t>
            </a:r>
          </a:p>
          <a:p>
            <a:r>
              <a:rPr lang="en-US" sz="1900" dirty="0"/>
              <a:t>Low Segment shoppers are ok with models as old as 2002 so acquire as much as you can for popular models even if they are much older</a:t>
            </a:r>
          </a:p>
        </p:txBody>
      </p:sp>
      <p:graphicFrame>
        <p:nvGraphicFramePr>
          <p:cNvPr id="4" name="Chart 3">
            <a:extLst>
              <a:ext uri="{FF2B5EF4-FFF2-40B4-BE49-F238E27FC236}">
                <a16:creationId xmlns:a16="http://schemas.microsoft.com/office/drawing/2014/main" id="{B592E132-A26C-7DC4-3D2F-B91A3F33DD82}"/>
              </a:ext>
            </a:extLst>
          </p:cNvPr>
          <p:cNvGraphicFramePr>
            <a:graphicFrameLocks/>
          </p:cNvGraphicFramePr>
          <p:nvPr>
            <p:extLst>
              <p:ext uri="{D42A27DB-BD31-4B8C-83A1-F6EECF244321}">
                <p14:modId xmlns:p14="http://schemas.microsoft.com/office/powerpoint/2010/main" val="3246994997"/>
              </p:ext>
            </p:extLst>
          </p:nvPr>
        </p:nvGraphicFramePr>
        <p:xfrm>
          <a:off x="209640" y="3008671"/>
          <a:ext cx="4509844" cy="36969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792C7310-3132-E524-7EDF-9E606A653151}"/>
              </a:ext>
            </a:extLst>
          </p:cNvPr>
          <p:cNvGraphicFramePr>
            <a:graphicFrameLocks/>
          </p:cNvGraphicFramePr>
          <p:nvPr>
            <p:extLst>
              <p:ext uri="{D42A27DB-BD31-4B8C-83A1-F6EECF244321}">
                <p14:modId xmlns:p14="http://schemas.microsoft.com/office/powerpoint/2010/main" val="3621557062"/>
              </p:ext>
            </p:extLst>
          </p:nvPr>
        </p:nvGraphicFramePr>
        <p:xfrm>
          <a:off x="4817806" y="100780"/>
          <a:ext cx="4129549" cy="305783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A825D98-C9CE-3191-8AA5-78B97578F601}"/>
              </a:ext>
            </a:extLst>
          </p:cNvPr>
          <p:cNvSpPr txBox="1"/>
          <p:nvPr/>
        </p:nvSpPr>
        <p:spPr>
          <a:xfrm>
            <a:off x="4965290" y="3429000"/>
            <a:ext cx="4129549" cy="1477328"/>
          </a:xfrm>
          <a:prstGeom prst="rect">
            <a:avLst/>
          </a:prstGeom>
          <a:noFill/>
        </p:spPr>
        <p:txBody>
          <a:bodyPr wrap="square" rtlCol="0">
            <a:spAutoFit/>
          </a:bodyPr>
          <a:lstStyle/>
          <a:p>
            <a:r>
              <a:rPr lang="en-US" dirty="0"/>
              <a:t>The trend has spikes in years prior to 1997 due to unique or rare vehicles but generally price rises for newer model years (it does not mean they are the most common)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pPr>
              <a:lnSpc>
                <a:spcPct val="90000"/>
              </a:lnSpc>
            </a:pPr>
            <a:r>
              <a:rPr lang="en-US" sz="3600" dirty="0"/>
              <a:t> Price Distribution</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r>
              <a:rPr lang="en-US" sz="1900" dirty="0"/>
              <a:t>Histogram showing clustering of vehicles in the $10k–$20k range.</a:t>
            </a:r>
          </a:p>
          <a:p>
            <a:endParaRPr lang="en-US" sz="1900" dirty="0"/>
          </a:p>
        </p:txBody>
      </p:sp>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19EAA450-093C-46A9-A056-9D7C41EEF7DB}"/>
                  </a:ext>
                </a:extLst>
              </p:cNvPr>
              <p:cNvGraphicFramePr/>
              <p:nvPr>
                <p:extLst>
                  <p:ext uri="{D42A27DB-BD31-4B8C-83A1-F6EECF244321}">
                    <p14:modId xmlns:p14="http://schemas.microsoft.com/office/powerpoint/2010/main" val="1718941024"/>
                  </p:ext>
                </p:extLst>
              </p:nvPr>
            </p:nvGraphicFramePr>
            <p:xfrm>
              <a:off x="3044952" y="221052"/>
              <a:ext cx="6099048" cy="6636948"/>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19EAA450-093C-46A9-A056-9D7C41EEF7DB}"/>
                  </a:ext>
                </a:extLst>
              </p:cNvPr>
              <p:cNvPicPr>
                <a:picLocks noGrp="1" noRot="1" noChangeAspect="1" noMove="1" noResize="1" noEditPoints="1" noAdjustHandles="1" noChangeArrowheads="1" noChangeShapeType="1"/>
              </p:cNvPicPr>
              <p:nvPr/>
            </p:nvPicPr>
            <p:blipFill>
              <a:blip r:embed="rId3"/>
              <a:stretch>
                <a:fillRect/>
              </a:stretch>
            </p:blipFill>
            <p:spPr>
              <a:xfrm>
                <a:off x="3044952" y="221052"/>
                <a:ext cx="6099048" cy="6636948"/>
              </a:xfrm>
              <a:prstGeom prst="rect">
                <a:avLst/>
              </a:prstGeom>
            </p:spPr>
          </p:pic>
        </mc:Fallback>
      </mc:AlternateContent>
      <p:graphicFrame>
        <p:nvGraphicFramePr>
          <p:cNvPr id="6" name="Table 5">
            <a:extLst>
              <a:ext uri="{FF2B5EF4-FFF2-40B4-BE49-F238E27FC236}">
                <a16:creationId xmlns:a16="http://schemas.microsoft.com/office/drawing/2014/main" id="{387BA373-77A6-B21C-B34A-1BA35B62781D}"/>
              </a:ext>
            </a:extLst>
          </p:cNvPr>
          <p:cNvGraphicFramePr>
            <a:graphicFrameLocks noGrp="1"/>
          </p:cNvGraphicFramePr>
          <p:nvPr>
            <p:extLst>
              <p:ext uri="{D42A27DB-BD31-4B8C-83A1-F6EECF244321}">
                <p14:modId xmlns:p14="http://schemas.microsoft.com/office/powerpoint/2010/main" val="3920322329"/>
              </p:ext>
            </p:extLst>
          </p:nvPr>
        </p:nvGraphicFramePr>
        <p:xfrm>
          <a:off x="1149477" y="4131341"/>
          <a:ext cx="1219200" cy="219456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474709402"/>
                    </a:ext>
                  </a:extLst>
                </a:gridCol>
                <a:gridCol w="609600">
                  <a:extLst>
                    <a:ext uri="{9D8B030D-6E8A-4147-A177-3AD203B41FA5}">
                      <a16:colId xmlns:a16="http://schemas.microsoft.com/office/drawing/2014/main" val="3364194550"/>
                    </a:ext>
                  </a:extLst>
                </a:gridCol>
              </a:tblGrid>
              <a:tr h="182880">
                <a:tc>
                  <a:txBody>
                    <a:bodyPr/>
                    <a:lstStyle/>
                    <a:p>
                      <a:pPr algn="ctr" fontAlgn="b">
                        <a:buNone/>
                      </a:pPr>
                      <a:r>
                        <a:rPr lang="en-US" sz="1100" u="none" strike="noStrike">
                          <a:effectLst/>
                        </a:rPr>
                        <a:t>Bin</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US" sz="1100" u="none" strike="noStrike">
                          <a:effectLst/>
                        </a:rPr>
                        <a:t>Frequency</a:t>
                      </a:r>
                      <a:endParaRPr lang="en-US" sz="1100" b="0" i="1"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5237304"/>
                  </a:ext>
                </a:extLst>
              </a:tr>
              <a:tr h="182880">
                <a:tc>
                  <a:txBody>
                    <a:bodyPr/>
                    <a:lstStyle/>
                    <a:p>
                      <a:pPr algn="r" fontAlgn="b">
                        <a:buNone/>
                      </a:pPr>
                      <a:r>
                        <a:rPr lang="en-US" sz="1100" u="none" strike="noStrike">
                          <a:effectLst/>
                        </a:rPr>
                        <a:t>$31,000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US" sz="1100" u="none" strike="noStrike">
                          <a:effectLst/>
                        </a:rPr>
                        <a:t>586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5808413"/>
                  </a:ext>
                </a:extLst>
              </a:tr>
              <a:tr h="182880">
                <a:tc>
                  <a:txBody>
                    <a:bodyPr/>
                    <a:lstStyle/>
                    <a:p>
                      <a:pPr algn="r" fontAlgn="b">
                        <a:buNone/>
                      </a:pPr>
                      <a:r>
                        <a:rPr lang="en-US" sz="1100" u="none" strike="noStrike">
                          <a:effectLst/>
                        </a:rPr>
                        <a:t>$13,600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US" sz="1100" u="none" strike="noStrike">
                          <a:effectLst/>
                        </a:rPr>
                        <a:t>381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5040441"/>
                  </a:ext>
                </a:extLst>
              </a:tr>
              <a:tr h="182880">
                <a:tc>
                  <a:txBody>
                    <a:bodyPr/>
                    <a:lstStyle/>
                    <a:p>
                      <a:pPr algn="r" fontAlgn="b">
                        <a:buNone/>
                      </a:pPr>
                      <a:r>
                        <a:rPr lang="en-US" sz="1100" u="none" strike="noStrike">
                          <a:effectLst/>
                        </a:rPr>
                        <a:t>$7,800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US" sz="1100" u="none" strike="noStrike">
                          <a:effectLst/>
                        </a:rPr>
                        <a:t>374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303164"/>
                  </a:ext>
                </a:extLst>
              </a:tr>
              <a:tr h="182880">
                <a:tc>
                  <a:txBody>
                    <a:bodyPr/>
                    <a:lstStyle/>
                    <a:p>
                      <a:pPr algn="r" fontAlgn="b">
                        <a:buNone/>
                      </a:pPr>
                      <a:r>
                        <a:rPr lang="en-US" sz="1100" u="none" strike="noStrike">
                          <a:effectLst/>
                        </a:rPr>
                        <a:t>$19,400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US" sz="1100" u="none" strike="noStrike">
                          <a:effectLst/>
                        </a:rPr>
                        <a:t>374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5874447"/>
                  </a:ext>
                </a:extLst>
              </a:tr>
              <a:tr h="182880">
                <a:tc>
                  <a:txBody>
                    <a:bodyPr/>
                    <a:lstStyle/>
                    <a:p>
                      <a:pPr algn="r" fontAlgn="b">
                        <a:buNone/>
                      </a:pPr>
                      <a:r>
                        <a:rPr lang="en-US" sz="1100" u="none" strike="noStrike">
                          <a:effectLst/>
                        </a:rPr>
                        <a:t>$36,800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US" sz="1100" u="none" strike="noStrike">
                          <a:effectLst/>
                        </a:rPr>
                        <a:t>189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5889982"/>
                  </a:ext>
                </a:extLst>
              </a:tr>
              <a:tr h="182880">
                <a:tc>
                  <a:txBody>
                    <a:bodyPr/>
                    <a:lstStyle/>
                    <a:p>
                      <a:pPr algn="r" fontAlgn="b">
                        <a:buNone/>
                      </a:pPr>
                      <a:r>
                        <a:rPr lang="en-US" sz="1100" u="none" strike="noStrike">
                          <a:effectLst/>
                        </a:rPr>
                        <a:t>$42,600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US" sz="1100" u="none" strike="noStrike">
                          <a:effectLst/>
                        </a:rPr>
                        <a:t>136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1038646"/>
                  </a:ext>
                </a:extLst>
              </a:tr>
              <a:tr h="182880">
                <a:tc>
                  <a:txBody>
                    <a:bodyPr/>
                    <a:lstStyle/>
                    <a:p>
                      <a:pPr algn="r" fontAlgn="b">
                        <a:buNone/>
                      </a:pPr>
                      <a:r>
                        <a:rPr lang="en-US" sz="1100" u="none" strike="noStrike">
                          <a:effectLst/>
                        </a:rPr>
                        <a:t>$252,001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US" sz="1100" u="none" strike="noStrike">
                          <a:effectLst/>
                        </a:rPr>
                        <a:t>83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0887877"/>
                  </a:ext>
                </a:extLst>
              </a:tr>
              <a:tr h="182880">
                <a:tc>
                  <a:txBody>
                    <a:bodyPr/>
                    <a:lstStyle/>
                    <a:p>
                      <a:pPr algn="r" fontAlgn="b">
                        <a:buNone/>
                      </a:pPr>
                      <a:r>
                        <a:rPr lang="en-US" sz="1100" u="none" strike="noStrike">
                          <a:effectLst/>
                        </a:rPr>
                        <a:t>$48,400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US" sz="1100" u="none" strike="noStrike">
                          <a:effectLst/>
                        </a:rPr>
                        <a:t>56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37997130"/>
                  </a:ext>
                </a:extLst>
              </a:tr>
              <a:tr h="182880">
                <a:tc>
                  <a:txBody>
                    <a:bodyPr/>
                    <a:lstStyle/>
                    <a:p>
                      <a:pPr algn="r" fontAlgn="b">
                        <a:buNone/>
                      </a:pPr>
                      <a:r>
                        <a:rPr lang="en-US" sz="1100" u="none" strike="noStrike">
                          <a:effectLst/>
                        </a:rPr>
                        <a:t>$54,200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61027464"/>
                  </a:ext>
                </a:extLst>
              </a:tr>
              <a:tr h="182880">
                <a:tc>
                  <a:txBody>
                    <a:bodyPr/>
                    <a:lstStyle/>
                    <a:p>
                      <a:pPr algn="r" fontAlgn="b">
                        <a:buNone/>
                      </a:pPr>
                      <a:r>
                        <a:rPr lang="en-US" sz="1100" u="none" strike="noStrike">
                          <a:effectLst/>
                        </a:rPr>
                        <a:t>$60,000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1789147"/>
                  </a:ext>
                </a:extLst>
              </a:tr>
              <a:tr h="182880">
                <a:tc>
                  <a:txBody>
                    <a:bodyPr/>
                    <a:lstStyle/>
                    <a:p>
                      <a:pPr algn="r" fontAlgn="b">
                        <a:buNone/>
                      </a:pPr>
                      <a:r>
                        <a:rPr lang="en-US" sz="1100" u="none" strike="noStrike">
                          <a:effectLst/>
                        </a:rPr>
                        <a:t>$2,000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84169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Fuel Type Distribution</a:t>
            </a:r>
          </a:p>
        </p:txBody>
      </p:sp>
      <p:sp>
        <p:nvSpPr>
          <p:cNvPr id="3" name="Content Placeholder 2"/>
          <p:cNvSpPr>
            <a:spLocks noGrp="1"/>
          </p:cNvSpPr>
          <p:nvPr>
            <p:ph idx="1"/>
          </p:nvPr>
        </p:nvSpPr>
        <p:spPr/>
        <p:txBody>
          <a:bodyPr/>
          <a:lstStyle/>
          <a:p>
            <a:pPr marL="0" indent="0">
              <a:buNone/>
            </a:pPr>
            <a:endParaRPr dirty="0"/>
          </a:p>
        </p:txBody>
      </p:sp>
      <p:graphicFrame>
        <p:nvGraphicFramePr>
          <p:cNvPr id="4" name="Chart 3">
            <a:extLst>
              <a:ext uri="{FF2B5EF4-FFF2-40B4-BE49-F238E27FC236}">
                <a16:creationId xmlns:a16="http://schemas.microsoft.com/office/drawing/2014/main" id="{86571F68-A676-7A31-F8F5-40147DC49F16}"/>
              </a:ext>
            </a:extLst>
          </p:cNvPr>
          <p:cNvGraphicFramePr>
            <a:graphicFrameLocks/>
          </p:cNvGraphicFramePr>
          <p:nvPr>
            <p:extLst>
              <p:ext uri="{D42A27DB-BD31-4B8C-83A1-F6EECF244321}">
                <p14:modId xmlns:p14="http://schemas.microsoft.com/office/powerpoint/2010/main" val="1553951151"/>
              </p:ext>
            </p:extLst>
          </p:nvPr>
        </p:nvGraphicFramePr>
        <p:xfrm>
          <a:off x="0" y="1119981"/>
          <a:ext cx="4876800" cy="29257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CCEFA21-00D6-69F9-7E28-2E2872B72D28}"/>
              </a:ext>
            </a:extLst>
          </p:cNvPr>
          <p:cNvGraphicFramePr>
            <a:graphicFrameLocks/>
          </p:cNvGraphicFramePr>
          <p:nvPr>
            <p:extLst>
              <p:ext uri="{D42A27DB-BD31-4B8C-83A1-F6EECF244321}">
                <p14:modId xmlns:p14="http://schemas.microsoft.com/office/powerpoint/2010/main" val="1621527556"/>
              </p:ext>
            </p:extLst>
          </p:nvPr>
        </p:nvGraphicFramePr>
        <p:xfrm>
          <a:off x="4277032" y="3977481"/>
          <a:ext cx="4586748" cy="256063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FE1D4553-4046-0CBD-6D07-6DCA7C3A49BF}"/>
              </a:ext>
            </a:extLst>
          </p:cNvPr>
          <p:cNvSpPr txBox="1"/>
          <p:nvPr/>
        </p:nvSpPr>
        <p:spPr>
          <a:xfrm>
            <a:off x="5029200" y="1647612"/>
            <a:ext cx="3657600" cy="1754326"/>
          </a:xfrm>
          <a:prstGeom prst="rect">
            <a:avLst/>
          </a:prstGeom>
          <a:noFill/>
        </p:spPr>
        <p:txBody>
          <a:bodyPr wrap="square" rtlCol="0">
            <a:spAutoFit/>
          </a:bodyPr>
          <a:lstStyle/>
          <a:p>
            <a:r>
              <a:rPr lang="en-US" dirty="0"/>
              <a:t> Fuel type is predominately gas but an interesting finding is that is a noticeable market for high end Diesel Trucks.  Target these shoppers through campaigns to capture this segment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Visualization – Price by Condition</a:t>
            </a:r>
          </a:p>
        </p:txBody>
      </p:sp>
      <p:sp>
        <p:nvSpPr>
          <p:cNvPr id="3" name="Content Placeholder 2"/>
          <p:cNvSpPr>
            <a:spLocks noGrp="1"/>
          </p:cNvSpPr>
          <p:nvPr>
            <p:ph idx="1"/>
          </p:nvPr>
        </p:nvSpPr>
        <p:spPr/>
        <p:txBody>
          <a:bodyPr/>
          <a:lstStyle/>
          <a:p>
            <a:pPr marL="0" indent="0">
              <a:buNone/>
            </a:pPr>
            <a:endParaRPr dirty="0"/>
          </a:p>
        </p:txBody>
      </p:sp>
      <p:graphicFrame>
        <p:nvGraphicFramePr>
          <p:cNvPr id="4" name="Chart 3">
            <a:extLst>
              <a:ext uri="{FF2B5EF4-FFF2-40B4-BE49-F238E27FC236}">
                <a16:creationId xmlns:a16="http://schemas.microsoft.com/office/drawing/2014/main" id="{5750F611-B6F2-4D05-9798-029E83EB23E6}"/>
              </a:ext>
            </a:extLst>
          </p:cNvPr>
          <p:cNvGraphicFramePr>
            <a:graphicFrameLocks/>
          </p:cNvGraphicFramePr>
          <p:nvPr>
            <p:extLst>
              <p:ext uri="{D42A27DB-BD31-4B8C-83A1-F6EECF244321}">
                <p14:modId xmlns:p14="http://schemas.microsoft.com/office/powerpoint/2010/main" val="1812507556"/>
              </p:ext>
            </p:extLst>
          </p:nvPr>
        </p:nvGraphicFramePr>
        <p:xfrm>
          <a:off x="-1" y="1600200"/>
          <a:ext cx="6725265" cy="502539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2D7CBDF-9ABC-DDCC-4842-44EEAE81FFF7}"/>
              </a:ext>
            </a:extLst>
          </p:cNvPr>
          <p:cNvSpPr txBox="1"/>
          <p:nvPr/>
        </p:nvSpPr>
        <p:spPr>
          <a:xfrm>
            <a:off x="5697792" y="1600200"/>
            <a:ext cx="3357717" cy="1477328"/>
          </a:xfrm>
          <a:prstGeom prst="rect">
            <a:avLst/>
          </a:prstGeom>
          <a:noFill/>
        </p:spPr>
        <p:txBody>
          <a:bodyPr wrap="square" rtlCol="0">
            <a:spAutoFit/>
          </a:bodyPr>
          <a:lstStyle/>
          <a:p>
            <a:r>
              <a:rPr lang="en-US" dirty="0"/>
              <a:t>Surprisingly good vehicles are the most common in the high end segment.  Acquire premium vehicles that may not be like new or excellent.</a:t>
            </a:r>
          </a:p>
        </p:txBody>
      </p:sp>
      <p:sp>
        <p:nvSpPr>
          <p:cNvPr id="6" name="TextBox 5">
            <a:extLst>
              <a:ext uri="{FF2B5EF4-FFF2-40B4-BE49-F238E27FC236}">
                <a16:creationId xmlns:a16="http://schemas.microsoft.com/office/drawing/2014/main" id="{A3F831F0-2CD3-BEBF-0A33-DEC731D0242F}"/>
              </a:ext>
            </a:extLst>
          </p:cNvPr>
          <p:cNvSpPr txBox="1"/>
          <p:nvPr/>
        </p:nvSpPr>
        <p:spPr>
          <a:xfrm>
            <a:off x="6599902" y="3193954"/>
            <a:ext cx="2337621" cy="3139321"/>
          </a:xfrm>
          <a:prstGeom prst="rect">
            <a:avLst/>
          </a:prstGeom>
          <a:noFill/>
        </p:spPr>
        <p:txBody>
          <a:bodyPr wrap="square" rtlCol="0">
            <a:spAutoFit/>
          </a:bodyPr>
          <a:lstStyle/>
          <a:p>
            <a:r>
              <a:rPr lang="en-US" dirty="0"/>
              <a:t>Shoppers in the low segment may place a premium on quality as salvage, fair conditions are not as common.  Ensure messaging relays reliability and emphasize reconditioning and brand commitment to quality.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384350"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p:cNvSpPr>
            <a:spLocks noGrp="1"/>
          </p:cNvSpPr>
          <p:nvPr>
            <p:ph type="title"/>
          </p:nvPr>
        </p:nvSpPr>
        <p:spPr>
          <a:xfrm>
            <a:off x="628650" y="643467"/>
            <a:ext cx="2213403" cy="5571066"/>
          </a:xfrm>
        </p:spPr>
        <p:txBody>
          <a:bodyPr>
            <a:normAutofit/>
          </a:bodyPr>
          <a:lstStyle/>
          <a:p>
            <a:r>
              <a:rPr lang="en-US">
                <a:solidFill>
                  <a:srgbClr val="FFFFFF"/>
                </a:solidFill>
              </a:rPr>
              <a:t>Final Analysis</a:t>
            </a:r>
          </a:p>
        </p:txBody>
      </p:sp>
      <p:graphicFrame>
        <p:nvGraphicFramePr>
          <p:cNvPr id="5" name="Content Placeholder 2">
            <a:extLst>
              <a:ext uri="{FF2B5EF4-FFF2-40B4-BE49-F238E27FC236}">
                <a16:creationId xmlns:a16="http://schemas.microsoft.com/office/drawing/2014/main" id="{E66EECD8-D171-D587-8018-9BC490A20118}"/>
              </a:ext>
            </a:extLst>
          </p:cNvPr>
          <p:cNvGraphicFramePr>
            <a:graphicFrameLocks noGrp="1"/>
          </p:cNvGraphicFramePr>
          <p:nvPr>
            <p:ph idx="1"/>
            <p:extLst>
              <p:ext uri="{D42A27DB-BD31-4B8C-83A1-F6EECF244321}">
                <p14:modId xmlns:p14="http://schemas.microsoft.com/office/powerpoint/2010/main" val="2017694830"/>
              </p:ext>
            </p:extLst>
          </p:nvPr>
        </p:nvGraphicFramePr>
        <p:xfrm>
          <a:off x="3905730" y="643466"/>
          <a:ext cx="4718785"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384350"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p:cNvSpPr>
            <a:spLocks noGrp="1"/>
          </p:cNvSpPr>
          <p:nvPr>
            <p:ph type="title"/>
          </p:nvPr>
        </p:nvSpPr>
        <p:spPr>
          <a:xfrm>
            <a:off x="628650" y="643467"/>
            <a:ext cx="2213403" cy="5571066"/>
          </a:xfrm>
        </p:spPr>
        <p:txBody>
          <a:bodyPr>
            <a:normAutofit/>
          </a:bodyPr>
          <a:lstStyle/>
          <a:p>
            <a:r>
              <a:rPr lang="en-US" sz="2100">
                <a:solidFill>
                  <a:srgbClr val="FFFFFF"/>
                </a:solidFill>
              </a:rPr>
              <a:t>Recommendations</a:t>
            </a:r>
          </a:p>
        </p:txBody>
      </p:sp>
      <p:graphicFrame>
        <p:nvGraphicFramePr>
          <p:cNvPr id="5" name="Content Placeholder 2">
            <a:extLst>
              <a:ext uri="{FF2B5EF4-FFF2-40B4-BE49-F238E27FC236}">
                <a16:creationId xmlns:a16="http://schemas.microsoft.com/office/drawing/2014/main" id="{4259329C-CA29-6981-A639-878964281E7D}"/>
              </a:ext>
            </a:extLst>
          </p:cNvPr>
          <p:cNvGraphicFramePr>
            <a:graphicFrameLocks noGrp="1"/>
          </p:cNvGraphicFramePr>
          <p:nvPr>
            <p:ph idx="1"/>
            <p:extLst>
              <p:ext uri="{D42A27DB-BD31-4B8C-83A1-F6EECF244321}">
                <p14:modId xmlns:p14="http://schemas.microsoft.com/office/powerpoint/2010/main" val="1618795990"/>
              </p:ext>
            </p:extLst>
          </p:nvPr>
        </p:nvGraphicFramePr>
        <p:xfrm>
          <a:off x="3905730" y="643466"/>
          <a:ext cx="4718785"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384350"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p:cNvSpPr>
            <a:spLocks noGrp="1"/>
          </p:cNvSpPr>
          <p:nvPr>
            <p:ph type="title"/>
          </p:nvPr>
        </p:nvSpPr>
        <p:spPr>
          <a:xfrm>
            <a:off x="628650" y="643467"/>
            <a:ext cx="2213403" cy="5571066"/>
          </a:xfrm>
        </p:spPr>
        <p:txBody>
          <a:bodyPr>
            <a:normAutofit/>
          </a:bodyPr>
          <a:lstStyle/>
          <a:p>
            <a:r>
              <a:rPr lang="en-US">
                <a:solidFill>
                  <a:srgbClr val="FFFFFF"/>
                </a:solidFill>
              </a:rPr>
              <a:t>Next Steps</a:t>
            </a:r>
          </a:p>
        </p:txBody>
      </p:sp>
      <p:graphicFrame>
        <p:nvGraphicFramePr>
          <p:cNvPr id="5" name="Content Placeholder 2">
            <a:extLst>
              <a:ext uri="{FF2B5EF4-FFF2-40B4-BE49-F238E27FC236}">
                <a16:creationId xmlns:a16="http://schemas.microsoft.com/office/drawing/2014/main" id="{389E5DD2-1289-4366-FA5E-8A484F2F49BC}"/>
              </a:ext>
            </a:extLst>
          </p:cNvPr>
          <p:cNvGraphicFramePr>
            <a:graphicFrameLocks noGrp="1"/>
          </p:cNvGraphicFramePr>
          <p:nvPr>
            <p:ph idx="1"/>
            <p:extLst>
              <p:ext uri="{D42A27DB-BD31-4B8C-83A1-F6EECF244321}">
                <p14:modId xmlns:p14="http://schemas.microsoft.com/office/powerpoint/2010/main" val="679171578"/>
              </p:ext>
            </p:extLst>
          </p:nvPr>
        </p:nvGraphicFramePr>
        <p:xfrm>
          <a:off x="3905730" y="643466"/>
          <a:ext cx="4718785"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a:t>The Problem</a:t>
            </a:r>
          </a:p>
        </p:txBody>
      </p:sp>
      <p:sp>
        <p:nvSpPr>
          <p:cNvPr id="3" name="Content Placeholder 2"/>
          <p:cNvSpPr>
            <a:spLocks noGrp="1"/>
          </p:cNvSpPr>
          <p:nvPr>
            <p:ph idx="1"/>
          </p:nvPr>
        </p:nvSpPr>
        <p:spPr>
          <a:xfrm>
            <a:off x="571351" y="2743200"/>
            <a:ext cx="3485179" cy="3613149"/>
          </a:xfrm>
        </p:spPr>
        <p:txBody>
          <a:bodyPr anchor="ctr">
            <a:normAutofit/>
          </a:bodyPr>
          <a:lstStyle/>
          <a:p>
            <a:r>
              <a:rPr lang="en-US" sz="1700" dirty="0"/>
              <a:t>We will analyze the Albuquerque used-vehicle Craigslist market data  to guide marketing and inventory decisions.</a:t>
            </a:r>
          </a:p>
          <a:p>
            <a:endParaRPr lang="en-US" sz="1700" dirty="0"/>
          </a:p>
          <a:p>
            <a:r>
              <a:rPr lang="en-US" sz="1700" dirty="0"/>
              <a:t>Main challenge: Identify which vehicles sell at the high vs low ends of the price range, and what characteristics define them.</a:t>
            </a:r>
          </a:p>
        </p:txBody>
      </p:sp>
      <p:pic>
        <p:nvPicPr>
          <p:cNvPr id="5" name="Picture 4" descr="Cars parked in a line">
            <a:extLst>
              <a:ext uri="{FF2B5EF4-FFF2-40B4-BE49-F238E27FC236}">
                <a16:creationId xmlns:a16="http://schemas.microsoft.com/office/drawing/2014/main" id="{FCBF5F6D-CD1C-EE01-DCDC-32D9AE692271}"/>
              </a:ext>
            </a:extLst>
          </p:cNvPr>
          <p:cNvPicPr>
            <a:picLocks noChangeAspect="1"/>
          </p:cNvPicPr>
          <p:nvPr/>
        </p:nvPicPr>
        <p:blipFill>
          <a:blip r:embed="rId2"/>
          <a:srcRect l="33794" r="16150"/>
          <a:stretch>
            <a:fillRect/>
          </a:stretch>
        </p:blipFill>
        <p:spPr>
          <a:xfrm>
            <a:off x="4572000" y="1"/>
            <a:ext cx="4577118"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6DCE-6B8B-6F72-EC3B-0D8378640B2A}"/>
              </a:ext>
            </a:extLst>
          </p:cNvPr>
          <p:cNvSpPr>
            <a:spLocks noGrp="1"/>
          </p:cNvSpPr>
          <p:nvPr>
            <p:ph type="title"/>
          </p:nvPr>
        </p:nvSpPr>
        <p:spPr/>
        <p:txBody>
          <a:bodyPr/>
          <a:lstStyle/>
          <a:p>
            <a:r>
              <a:rPr lang="en-US" dirty="0"/>
              <a:t>Preface On Data Cleaning</a:t>
            </a:r>
          </a:p>
        </p:txBody>
      </p:sp>
      <p:sp>
        <p:nvSpPr>
          <p:cNvPr id="3" name="Content Placeholder 2">
            <a:extLst>
              <a:ext uri="{FF2B5EF4-FFF2-40B4-BE49-F238E27FC236}">
                <a16:creationId xmlns:a16="http://schemas.microsoft.com/office/drawing/2014/main" id="{BA012B8D-A91F-CE79-7314-B1F34E878B07}"/>
              </a:ext>
            </a:extLst>
          </p:cNvPr>
          <p:cNvSpPr>
            <a:spLocks noGrp="1"/>
          </p:cNvSpPr>
          <p:nvPr>
            <p:ph idx="1"/>
          </p:nvPr>
        </p:nvSpPr>
        <p:spPr/>
        <p:txBody>
          <a:bodyPr/>
          <a:lstStyle/>
          <a:p>
            <a:r>
              <a:rPr lang="en-US" sz="2000" dirty="0"/>
              <a:t>Extensive Data cleaning was required due to critical missing or incorrect information (</a:t>
            </a:r>
            <a:r>
              <a:rPr lang="en-US" sz="2000" dirty="0" err="1"/>
              <a:t>e.g</a:t>
            </a:r>
            <a:r>
              <a:rPr lang="en-US" sz="2000" dirty="0"/>
              <a:t> </a:t>
            </a:r>
            <a:r>
              <a:rPr lang="en-US" sz="2000" dirty="0" err="1"/>
              <a:t>price,miles</a:t>
            </a:r>
            <a:r>
              <a:rPr lang="en-US" sz="2000" dirty="0"/>
              <a:t>, </a:t>
            </a:r>
            <a:r>
              <a:rPr lang="en-US" sz="2000" dirty="0" err="1"/>
              <a:t>etc</a:t>
            </a:r>
            <a:r>
              <a:rPr lang="en-US" sz="2000" dirty="0"/>
              <a:t>), and duplicates of the same listing.  This would skew the data and potentially make findings unreliable or inaccurate.  The goal is to generate actionable insights built on a solid base of data.</a:t>
            </a:r>
          </a:p>
          <a:p>
            <a:pPr lvl="1"/>
            <a:r>
              <a:rPr lang="en-US" sz="2000" dirty="0"/>
              <a:t>Fields outside of realistic price or mileage were dropped</a:t>
            </a:r>
          </a:p>
          <a:p>
            <a:pPr lvl="1"/>
            <a:r>
              <a:rPr lang="en-US" sz="2000" dirty="0"/>
              <a:t>Manufacturers and other fields were filled in if the model was clearly identified </a:t>
            </a:r>
          </a:p>
          <a:p>
            <a:pPr lvl="1"/>
            <a:endParaRPr lang="en-US" sz="2000" dirty="0"/>
          </a:p>
          <a:p>
            <a:pPr lvl="1"/>
            <a:endParaRPr lang="en-US" sz="2000" dirty="0"/>
          </a:p>
          <a:p>
            <a:endParaRPr lang="en-US" dirty="0"/>
          </a:p>
        </p:txBody>
      </p:sp>
    </p:spTree>
    <p:extLst>
      <p:ext uri="{BB962C8B-B14F-4D97-AF65-F5344CB8AC3E}">
        <p14:creationId xmlns:p14="http://schemas.microsoft.com/office/powerpoint/2010/main" val="3695690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Key Questions</a:t>
            </a:r>
          </a:p>
        </p:txBody>
      </p:sp>
      <p:sp>
        <p:nvSpPr>
          <p:cNvPr id="3" name="Content Placeholder 2"/>
          <p:cNvSpPr>
            <a:spLocks noGrp="1"/>
          </p:cNvSpPr>
          <p:nvPr>
            <p:ph idx="1"/>
          </p:nvPr>
        </p:nvSpPr>
        <p:spPr>
          <a:xfrm>
            <a:off x="571350" y="2470244"/>
            <a:ext cx="4000647" cy="3769835"/>
          </a:xfrm>
        </p:spPr>
        <p:txBody>
          <a:bodyPr anchor="ctr">
            <a:normAutofit/>
          </a:bodyPr>
          <a:lstStyle/>
          <a:p>
            <a:r>
              <a:rPr lang="en-US" sz="1700"/>
              <a:t>• What kinds of vehicles are being sold in Albuquerque?</a:t>
            </a:r>
          </a:p>
          <a:p>
            <a:r>
              <a:rPr lang="en-US" sz="1700"/>
              <a:t>• What characteristics are common in high-priced vs low-priced vehicles?</a:t>
            </a:r>
          </a:p>
          <a:p>
            <a:r>
              <a:rPr lang="en-US" sz="1700"/>
              <a:t>• Which manufacturers and models are most popular?</a:t>
            </a:r>
          </a:p>
          <a:p>
            <a:r>
              <a:rPr lang="en-US" sz="1700"/>
              <a:t>• How do condition, mileage, year, and fuel type affect pricing?</a:t>
            </a:r>
          </a:p>
        </p:txBody>
      </p:sp>
      <p:pic>
        <p:nvPicPr>
          <p:cNvPr id="5" name="Picture 4" descr="Large car parking lot from above">
            <a:extLst>
              <a:ext uri="{FF2B5EF4-FFF2-40B4-BE49-F238E27FC236}">
                <a16:creationId xmlns:a16="http://schemas.microsoft.com/office/drawing/2014/main" id="{A8131F4A-CF21-38CA-8AD5-F3D5DB031C76}"/>
              </a:ext>
            </a:extLst>
          </p:cNvPr>
          <p:cNvPicPr>
            <a:picLocks noChangeAspect="1"/>
          </p:cNvPicPr>
          <p:nvPr/>
        </p:nvPicPr>
        <p:blipFill>
          <a:blip r:embed="rId2"/>
          <a:srcRect l="14562" r="46706"/>
          <a:stretch>
            <a:fillRect/>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dirty="0">
                <a:solidFill>
                  <a:srgbClr val="FFFFFF"/>
                </a:solidFill>
              </a:rPr>
              <a:t>What Kind of Vehicles are Sold locally?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Content Placeholder 2"/>
          <p:cNvSpPr>
            <a:spLocks noGrp="1"/>
          </p:cNvSpPr>
          <p:nvPr>
            <p:ph idx="1"/>
          </p:nvPr>
        </p:nvSpPr>
        <p:spPr>
          <a:xfrm>
            <a:off x="3335481" y="591344"/>
            <a:ext cx="5179868" cy="5585619"/>
          </a:xfrm>
        </p:spPr>
        <p:txBody>
          <a:bodyPr anchor="ctr">
            <a:normAutofit/>
          </a:bodyPr>
          <a:lstStyle/>
          <a:p>
            <a:pPr>
              <a:lnSpc>
                <a:spcPct val="90000"/>
              </a:lnSpc>
            </a:pPr>
            <a:r>
              <a:rPr sz="2200" dirty="0"/>
              <a:t>• ~2,900 original records, reduced to ~2,300 after cleaning</a:t>
            </a:r>
            <a:endParaRPr lang="en-US" sz="2200" dirty="0"/>
          </a:p>
          <a:p>
            <a:pPr lvl="1">
              <a:lnSpc>
                <a:spcPct val="90000"/>
              </a:lnSpc>
            </a:pPr>
            <a:r>
              <a:rPr lang="en-US" sz="1800" dirty="0"/>
              <a:t>Necessary to provide accurate analysis</a:t>
            </a:r>
            <a:endParaRPr sz="1800" dirty="0"/>
          </a:p>
          <a:p>
            <a:pPr>
              <a:lnSpc>
                <a:spcPct val="90000"/>
              </a:lnSpc>
            </a:pPr>
            <a:r>
              <a:rPr sz="2200" dirty="0"/>
              <a:t>• Fields: manufacturer, model, year, condition, odometer, price, fuel, drive, type, etc.</a:t>
            </a:r>
          </a:p>
          <a:p>
            <a:pPr>
              <a:lnSpc>
                <a:spcPct val="90000"/>
              </a:lnSpc>
            </a:pPr>
            <a:r>
              <a:rPr sz="2200" dirty="0"/>
              <a:t>• Data Types: categorical (make, condition, fuel), numerical (price, odometer, year)</a:t>
            </a:r>
          </a:p>
          <a:p>
            <a:pPr>
              <a:lnSpc>
                <a:spcPct val="90000"/>
              </a:lnSpc>
            </a:pPr>
            <a:endParaRPr sz="2200" dirty="0"/>
          </a:p>
          <a:p>
            <a:pPr>
              <a:lnSpc>
                <a:spcPct val="90000"/>
              </a:lnSpc>
            </a:pPr>
            <a:r>
              <a:rPr sz="2200" dirty="0"/>
              <a:t>Key Statistics:</a:t>
            </a:r>
          </a:p>
          <a:p>
            <a:pPr>
              <a:lnSpc>
                <a:spcPct val="90000"/>
              </a:lnSpc>
            </a:pPr>
            <a:r>
              <a:rPr sz="2200" dirty="0"/>
              <a:t>• Price range: $500 – $163,540 (avg $22,665)</a:t>
            </a:r>
          </a:p>
          <a:p>
            <a:pPr>
              <a:lnSpc>
                <a:spcPct val="90000"/>
              </a:lnSpc>
            </a:pPr>
            <a:r>
              <a:rPr sz="2200" dirty="0"/>
              <a:t>• Odometer range: 0 – 492,000 miles (avg ~79,700)</a:t>
            </a:r>
          </a:p>
          <a:p>
            <a:pPr>
              <a:lnSpc>
                <a:spcPct val="90000"/>
              </a:lnSpc>
            </a:pPr>
            <a:r>
              <a:rPr sz="2200" dirty="0"/>
              <a:t>• Year range: 1980 – 2021 (avg 2013)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F260EF-B8A0-D569-D485-C31106EAA288}"/>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What do the Numbers Say?</a:t>
            </a:r>
          </a:p>
        </p:txBody>
      </p:sp>
      <p:graphicFrame>
        <p:nvGraphicFramePr>
          <p:cNvPr id="4" name="Content Placeholder 3">
            <a:extLst>
              <a:ext uri="{FF2B5EF4-FFF2-40B4-BE49-F238E27FC236}">
                <a16:creationId xmlns:a16="http://schemas.microsoft.com/office/drawing/2014/main" id="{07224A16-8A70-1686-7E2D-B5C093B188B1}"/>
              </a:ext>
            </a:extLst>
          </p:cNvPr>
          <p:cNvGraphicFramePr>
            <a:graphicFrameLocks noGrp="1"/>
          </p:cNvGraphicFramePr>
          <p:nvPr>
            <p:ph idx="1"/>
            <p:extLst>
              <p:ext uri="{D42A27DB-BD31-4B8C-83A1-F6EECF244321}">
                <p14:modId xmlns:p14="http://schemas.microsoft.com/office/powerpoint/2010/main" val="1544867015"/>
              </p:ext>
            </p:extLst>
          </p:nvPr>
        </p:nvGraphicFramePr>
        <p:xfrm>
          <a:off x="324168" y="2714748"/>
          <a:ext cx="8495666" cy="2955254"/>
        </p:xfrm>
        <a:graphic>
          <a:graphicData uri="http://schemas.openxmlformats.org/drawingml/2006/table">
            <a:tbl>
              <a:tblPr>
                <a:tableStyleId>{5C22544A-7EE6-4342-B048-85BDC9FD1C3A}</a:tableStyleId>
              </a:tblPr>
              <a:tblGrid>
                <a:gridCol w="1359672">
                  <a:extLst>
                    <a:ext uri="{9D8B030D-6E8A-4147-A177-3AD203B41FA5}">
                      <a16:colId xmlns:a16="http://schemas.microsoft.com/office/drawing/2014/main" val="3798884673"/>
                    </a:ext>
                  </a:extLst>
                </a:gridCol>
                <a:gridCol w="1460642">
                  <a:extLst>
                    <a:ext uri="{9D8B030D-6E8A-4147-A177-3AD203B41FA5}">
                      <a16:colId xmlns:a16="http://schemas.microsoft.com/office/drawing/2014/main" val="2855329783"/>
                    </a:ext>
                  </a:extLst>
                </a:gridCol>
                <a:gridCol w="401524">
                  <a:extLst>
                    <a:ext uri="{9D8B030D-6E8A-4147-A177-3AD203B41FA5}">
                      <a16:colId xmlns:a16="http://schemas.microsoft.com/office/drawing/2014/main" val="2880436310"/>
                    </a:ext>
                  </a:extLst>
                </a:gridCol>
                <a:gridCol w="1359672">
                  <a:extLst>
                    <a:ext uri="{9D8B030D-6E8A-4147-A177-3AD203B41FA5}">
                      <a16:colId xmlns:a16="http://schemas.microsoft.com/office/drawing/2014/main" val="2746663095"/>
                    </a:ext>
                  </a:extLst>
                </a:gridCol>
                <a:gridCol w="972368">
                  <a:extLst>
                    <a:ext uri="{9D8B030D-6E8A-4147-A177-3AD203B41FA5}">
                      <a16:colId xmlns:a16="http://schemas.microsoft.com/office/drawing/2014/main" val="3482102383"/>
                    </a:ext>
                  </a:extLst>
                </a:gridCol>
                <a:gridCol w="401524">
                  <a:extLst>
                    <a:ext uri="{9D8B030D-6E8A-4147-A177-3AD203B41FA5}">
                      <a16:colId xmlns:a16="http://schemas.microsoft.com/office/drawing/2014/main" val="1981668700"/>
                    </a:ext>
                  </a:extLst>
                </a:gridCol>
                <a:gridCol w="1359672">
                  <a:extLst>
                    <a:ext uri="{9D8B030D-6E8A-4147-A177-3AD203B41FA5}">
                      <a16:colId xmlns:a16="http://schemas.microsoft.com/office/drawing/2014/main" val="4200923895"/>
                    </a:ext>
                  </a:extLst>
                </a:gridCol>
                <a:gridCol w="1180592">
                  <a:extLst>
                    <a:ext uri="{9D8B030D-6E8A-4147-A177-3AD203B41FA5}">
                      <a16:colId xmlns:a16="http://schemas.microsoft.com/office/drawing/2014/main" val="2667316498"/>
                    </a:ext>
                  </a:extLst>
                </a:gridCol>
              </a:tblGrid>
              <a:tr h="195826">
                <a:tc gridSpan="2">
                  <a:txBody>
                    <a:bodyPr/>
                    <a:lstStyle/>
                    <a:p>
                      <a:pPr algn="ctr" fontAlgn="b">
                        <a:buNone/>
                      </a:pPr>
                      <a:r>
                        <a:rPr lang="en-US" sz="1000" u="sng" strike="noStrike">
                          <a:effectLst/>
                        </a:rPr>
                        <a:t> </a:t>
                      </a:r>
                      <a:r>
                        <a:rPr lang="en-US" sz="1000" b="1" u="sng" strike="noStrike">
                          <a:effectLst/>
                        </a:rPr>
                        <a:t>odometer </a:t>
                      </a:r>
                      <a:endParaRPr lang="en-US" sz="1000" b="1" i="1" u="sng" strike="noStrike">
                        <a:solidFill>
                          <a:srgbClr val="000000"/>
                        </a:solidFill>
                        <a:effectLst/>
                        <a:latin typeface="Calibri" panose="020F0502020204030204" pitchFamily="34" charset="0"/>
                      </a:endParaRPr>
                    </a:p>
                  </a:txBody>
                  <a:tcPr marL="6843" marR="6843" marT="6843" marB="0" anchor="b"/>
                </a:tc>
                <a:tc hMerge="1">
                  <a:txBody>
                    <a:bodyPr/>
                    <a:lstStyle/>
                    <a:p>
                      <a:endParaRPr lang="en-US"/>
                    </a:p>
                  </a:txBody>
                  <a:tcPr/>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gridSpan="2">
                  <a:txBody>
                    <a:bodyPr/>
                    <a:lstStyle/>
                    <a:p>
                      <a:pPr algn="ctr" fontAlgn="b">
                        <a:buNone/>
                      </a:pPr>
                      <a:r>
                        <a:rPr lang="en-US" sz="1000" b="1" u="sng" strike="noStrike">
                          <a:effectLst/>
                        </a:rPr>
                        <a:t> year </a:t>
                      </a:r>
                      <a:endParaRPr lang="en-US" sz="1000" b="1" i="1" u="sng" strike="noStrike">
                        <a:solidFill>
                          <a:srgbClr val="000000"/>
                        </a:solidFill>
                        <a:effectLst/>
                        <a:latin typeface="Calibri" panose="020F0502020204030204" pitchFamily="34" charset="0"/>
                      </a:endParaRPr>
                    </a:p>
                  </a:txBody>
                  <a:tcPr marL="6843" marR="6843" marT="6843" marB="0" anchor="b"/>
                </a:tc>
                <a:tc hMerge="1">
                  <a:txBody>
                    <a:bodyPr/>
                    <a:lstStyle/>
                    <a:p>
                      <a:endParaRPr lang="en-US"/>
                    </a:p>
                  </a:txBody>
                  <a:tcPr/>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gridSpan="2">
                  <a:txBody>
                    <a:bodyPr/>
                    <a:lstStyle/>
                    <a:p>
                      <a:pPr algn="ctr" fontAlgn="b">
                        <a:buNone/>
                      </a:pPr>
                      <a:r>
                        <a:rPr lang="en-US" sz="1000" b="1" u="sng" strike="noStrike">
                          <a:effectLst/>
                        </a:rPr>
                        <a:t> price </a:t>
                      </a:r>
                      <a:endParaRPr lang="en-US" sz="1000" b="1" i="1" u="sng" strike="noStrike">
                        <a:solidFill>
                          <a:srgbClr val="000000"/>
                        </a:solidFill>
                        <a:effectLst/>
                        <a:latin typeface="Calibri" panose="020F0502020204030204" pitchFamily="34" charset="0"/>
                      </a:endParaRPr>
                    </a:p>
                  </a:txBody>
                  <a:tcPr marL="6843" marR="6843" marT="6843" marB="0" anchor="b"/>
                </a:tc>
                <a:tc hMerge="1">
                  <a:txBody>
                    <a:bodyPr/>
                    <a:lstStyle/>
                    <a:p>
                      <a:endParaRPr lang="en-US"/>
                    </a:p>
                  </a:txBody>
                  <a:tcPr/>
                </a:tc>
                <a:extLst>
                  <a:ext uri="{0D108BD9-81ED-4DB2-BD59-A6C34878D82A}">
                    <a16:rowId xmlns:a16="http://schemas.microsoft.com/office/drawing/2014/main" val="3773311209"/>
                  </a:ext>
                </a:extLst>
              </a:tr>
              <a:tr h="213690">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extLst>
                  <a:ext uri="{0D108BD9-81ED-4DB2-BD59-A6C34878D82A}">
                    <a16:rowId xmlns:a16="http://schemas.microsoft.com/office/drawing/2014/main" val="2866394535"/>
                  </a:ext>
                </a:extLst>
              </a:tr>
              <a:tr h="195826">
                <a:tc>
                  <a:txBody>
                    <a:bodyPr/>
                    <a:lstStyle/>
                    <a:p>
                      <a:pPr algn="l" fontAlgn="b">
                        <a:buNone/>
                      </a:pPr>
                      <a:r>
                        <a:rPr lang="en-US" sz="1000" u="none" strike="noStrike">
                          <a:effectLst/>
                        </a:rPr>
                        <a:t> Mean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79,707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Mean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r" fontAlgn="b">
                        <a:buNone/>
                      </a:pPr>
                      <a:r>
                        <a:rPr lang="en-US" sz="1000" u="none" strike="noStrike">
                          <a:effectLst/>
                        </a:rPr>
                        <a:t>2013</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Mean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22,665 </a:t>
                      </a:r>
                      <a:endParaRPr lang="en-US" sz="1000" b="0" i="0" u="none" strike="noStrike">
                        <a:solidFill>
                          <a:srgbClr val="000000"/>
                        </a:solidFill>
                        <a:effectLst/>
                        <a:latin typeface="Calibri" panose="020F0502020204030204" pitchFamily="34" charset="0"/>
                      </a:endParaRPr>
                    </a:p>
                  </a:txBody>
                  <a:tcPr marL="6843" marR="6843" marT="6843" marB="0" anchor="b"/>
                </a:tc>
                <a:extLst>
                  <a:ext uri="{0D108BD9-81ED-4DB2-BD59-A6C34878D82A}">
                    <a16:rowId xmlns:a16="http://schemas.microsoft.com/office/drawing/2014/main" val="3860084558"/>
                  </a:ext>
                </a:extLst>
              </a:tr>
              <a:tr h="195826">
                <a:tc>
                  <a:txBody>
                    <a:bodyPr/>
                    <a:lstStyle/>
                    <a:p>
                      <a:pPr algn="l" fontAlgn="b">
                        <a:buNone/>
                      </a:pPr>
                      <a:r>
                        <a:rPr lang="en-US" sz="1000" u="none" strike="noStrike">
                          <a:effectLst/>
                        </a:rPr>
                        <a:t> Standard Error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1,330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Standard Error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r" fontAlgn="b">
                        <a:buNone/>
                      </a:pPr>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Standard Error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354 </a:t>
                      </a:r>
                      <a:endParaRPr lang="en-US" sz="1000" b="0" i="0" u="none" strike="noStrike">
                        <a:solidFill>
                          <a:srgbClr val="000000"/>
                        </a:solidFill>
                        <a:effectLst/>
                        <a:latin typeface="Calibri" panose="020F0502020204030204" pitchFamily="34" charset="0"/>
                      </a:endParaRPr>
                    </a:p>
                  </a:txBody>
                  <a:tcPr marL="6843" marR="6843" marT="6843" marB="0" anchor="b"/>
                </a:tc>
                <a:extLst>
                  <a:ext uri="{0D108BD9-81ED-4DB2-BD59-A6C34878D82A}">
                    <a16:rowId xmlns:a16="http://schemas.microsoft.com/office/drawing/2014/main" val="3434889005"/>
                  </a:ext>
                </a:extLst>
              </a:tr>
              <a:tr h="195826">
                <a:tc>
                  <a:txBody>
                    <a:bodyPr/>
                    <a:lstStyle/>
                    <a:p>
                      <a:pPr algn="l" fontAlgn="b">
                        <a:buNone/>
                      </a:pPr>
                      <a:r>
                        <a:rPr lang="en-US" sz="1000" u="none" strike="noStrike">
                          <a:effectLst/>
                        </a:rPr>
                        <a:t> Median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a:t>
                      </a:r>
                      <a:r>
                        <a:rPr lang="en-US" sz="1000" u="none" strike="noStrike">
                          <a:effectLst/>
                          <a:highlight>
                            <a:srgbClr val="FFFF00"/>
                          </a:highlight>
                        </a:rPr>
                        <a:t>65,402 </a:t>
                      </a:r>
                      <a:endParaRPr lang="en-US" sz="1000" b="0" i="0" u="none" strike="noStrike">
                        <a:solidFill>
                          <a:srgbClr val="000000"/>
                        </a:solidFill>
                        <a:effectLst/>
                        <a:highlight>
                          <a:srgbClr val="FFFF00"/>
                        </a:highligh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Median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r" fontAlgn="b">
                        <a:buNone/>
                      </a:pPr>
                      <a:r>
                        <a:rPr lang="en-US" sz="1000" u="none" strike="noStrike">
                          <a:effectLst/>
                          <a:highlight>
                            <a:srgbClr val="FFFF00"/>
                          </a:highlight>
                        </a:rPr>
                        <a:t>2015</a:t>
                      </a:r>
                      <a:endParaRPr lang="en-US" sz="1000" b="0" i="0" u="none" strike="noStrike">
                        <a:solidFill>
                          <a:srgbClr val="000000"/>
                        </a:solidFill>
                        <a:effectLst/>
                        <a:highlight>
                          <a:srgbClr val="FFFF00"/>
                        </a:highligh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Median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a:t>
                      </a:r>
                      <a:r>
                        <a:rPr lang="en-US" sz="1000" u="none" strike="noStrike">
                          <a:effectLst/>
                          <a:highlight>
                            <a:srgbClr val="FFFF00"/>
                          </a:highlight>
                        </a:rPr>
                        <a:t>18,990 </a:t>
                      </a:r>
                      <a:endParaRPr lang="en-US" sz="1000" b="0" i="0" u="none" strike="noStrike">
                        <a:solidFill>
                          <a:srgbClr val="000000"/>
                        </a:solidFill>
                        <a:effectLst/>
                        <a:highlight>
                          <a:srgbClr val="FFFF00"/>
                        </a:highlight>
                        <a:latin typeface="Calibri" panose="020F0502020204030204" pitchFamily="34" charset="0"/>
                      </a:endParaRPr>
                    </a:p>
                  </a:txBody>
                  <a:tcPr marL="6843" marR="6843" marT="6843" marB="0" anchor="b"/>
                </a:tc>
                <a:extLst>
                  <a:ext uri="{0D108BD9-81ED-4DB2-BD59-A6C34878D82A}">
                    <a16:rowId xmlns:a16="http://schemas.microsoft.com/office/drawing/2014/main" val="4156151590"/>
                  </a:ext>
                </a:extLst>
              </a:tr>
              <a:tr h="195826">
                <a:tc>
                  <a:txBody>
                    <a:bodyPr/>
                    <a:lstStyle/>
                    <a:p>
                      <a:pPr algn="l" fontAlgn="b">
                        <a:buNone/>
                      </a:pPr>
                      <a:r>
                        <a:rPr lang="en-US" sz="1000" u="none" strike="noStrike">
                          <a:effectLst/>
                        </a:rPr>
                        <a:t> Mode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10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Mode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r" fontAlgn="b">
                        <a:buNone/>
                      </a:pPr>
                      <a:r>
                        <a:rPr lang="en-US" sz="1000" u="none" strike="noStrike">
                          <a:effectLst/>
                        </a:rPr>
                        <a:t>2018</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Mode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7,950 </a:t>
                      </a:r>
                      <a:endParaRPr lang="en-US" sz="1000" b="0" i="0" u="none" strike="noStrike">
                        <a:solidFill>
                          <a:srgbClr val="000000"/>
                        </a:solidFill>
                        <a:effectLst/>
                        <a:latin typeface="Calibri" panose="020F0502020204030204" pitchFamily="34" charset="0"/>
                      </a:endParaRPr>
                    </a:p>
                  </a:txBody>
                  <a:tcPr marL="6843" marR="6843" marT="6843" marB="0" anchor="b"/>
                </a:tc>
                <a:extLst>
                  <a:ext uri="{0D108BD9-81ED-4DB2-BD59-A6C34878D82A}">
                    <a16:rowId xmlns:a16="http://schemas.microsoft.com/office/drawing/2014/main" val="341409714"/>
                  </a:ext>
                </a:extLst>
              </a:tr>
              <a:tr h="195826">
                <a:tc>
                  <a:txBody>
                    <a:bodyPr/>
                    <a:lstStyle/>
                    <a:p>
                      <a:pPr algn="l" fontAlgn="b">
                        <a:buNone/>
                      </a:pPr>
                      <a:r>
                        <a:rPr lang="en-US" sz="1000" u="none" strike="noStrike">
                          <a:effectLst/>
                        </a:rPr>
                        <a:t> Standard Deviation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63,723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Standard Deviation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r" fontAlgn="b">
                        <a:buNone/>
                      </a:pPr>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Standard Deviation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17,018 </a:t>
                      </a:r>
                      <a:endParaRPr lang="en-US" sz="1000" b="0" i="0" u="none" strike="noStrike">
                        <a:solidFill>
                          <a:srgbClr val="000000"/>
                        </a:solidFill>
                        <a:effectLst/>
                        <a:latin typeface="Calibri" panose="020F0502020204030204" pitchFamily="34" charset="0"/>
                      </a:endParaRPr>
                    </a:p>
                  </a:txBody>
                  <a:tcPr marL="6843" marR="6843" marT="6843" marB="0" anchor="b"/>
                </a:tc>
                <a:extLst>
                  <a:ext uri="{0D108BD9-81ED-4DB2-BD59-A6C34878D82A}">
                    <a16:rowId xmlns:a16="http://schemas.microsoft.com/office/drawing/2014/main" val="2002861142"/>
                  </a:ext>
                </a:extLst>
              </a:tr>
              <a:tr h="195826">
                <a:tc>
                  <a:txBody>
                    <a:bodyPr/>
                    <a:lstStyle/>
                    <a:p>
                      <a:pPr algn="l" fontAlgn="b">
                        <a:buNone/>
                      </a:pPr>
                      <a:r>
                        <a:rPr lang="en-US" sz="1000" u="none" strike="noStrike">
                          <a:effectLst/>
                        </a:rPr>
                        <a:t> Sample Variance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4,060,640,974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Sample Variance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r" fontAlgn="b">
                        <a:buNone/>
                      </a:pPr>
                      <a:r>
                        <a:rPr lang="en-US" sz="1000" u="none" strike="noStrike">
                          <a:effectLst/>
                        </a:rPr>
                        <a:t>52</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Sample Variance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289,616,082 </a:t>
                      </a:r>
                      <a:endParaRPr lang="en-US" sz="1000" b="0" i="0" u="none" strike="noStrike">
                        <a:solidFill>
                          <a:srgbClr val="000000"/>
                        </a:solidFill>
                        <a:effectLst/>
                        <a:latin typeface="Calibri" panose="020F0502020204030204" pitchFamily="34" charset="0"/>
                      </a:endParaRPr>
                    </a:p>
                  </a:txBody>
                  <a:tcPr marL="6843" marR="6843" marT="6843" marB="0" anchor="b"/>
                </a:tc>
                <a:extLst>
                  <a:ext uri="{0D108BD9-81ED-4DB2-BD59-A6C34878D82A}">
                    <a16:rowId xmlns:a16="http://schemas.microsoft.com/office/drawing/2014/main" val="204866472"/>
                  </a:ext>
                </a:extLst>
              </a:tr>
              <a:tr h="195826">
                <a:tc>
                  <a:txBody>
                    <a:bodyPr/>
                    <a:lstStyle/>
                    <a:p>
                      <a:pPr algn="l" fontAlgn="b">
                        <a:buNone/>
                      </a:pPr>
                      <a:r>
                        <a:rPr lang="en-US" sz="1000" u="none" strike="noStrike">
                          <a:effectLst/>
                        </a:rPr>
                        <a:t> Kurtosis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2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Kurtosis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r" fontAlgn="b">
                        <a:buNone/>
                      </a:pPr>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Kurtosis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7 </a:t>
                      </a:r>
                      <a:endParaRPr lang="en-US" sz="1000" b="0" i="0" u="none" strike="noStrike">
                        <a:solidFill>
                          <a:srgbClr val="000000"/>
                        </a:solidFill>
                        <a:effectLst/>
                        <a:latin typeface="Calibri" panose="020F0502020204030204" pitchFamily="34" charset="0"/>
                      </a:endParaRPr>
                    </a:p>
                  </a:txBody>
                  <a:tcPr marL="6843" marR="6843" marT="6843" marB="0" anchor="b"/>
                </a:tc>
                <a:extLst>
                  <a:ext uri="{0D108BD9-81ED-4DB2-BD59-A6C34878D82A}">
                    <a16:rowId xmlns:a16="http://schemas.microsoft.com/office/drawing/2014/main" val="338422585"/>
                  </a:ext>
                </a:extLst>
              </a:tr>
              <a:tr h="195826">
                <a:tc>
                  <a:txBody>
                    <a:bodyPr/>
                    <a:lstStyle/>
                    <a:p>
                      <a:pPr algn="l" fontAlgn="b">
                        <a:buNone/>
                      </a:pPr>
                      <a:r>
                        <a:rPr lang="en-US" sz="1000" u="none" strike="noStrike">
                          <a:effectLst/>
                        </a:rPr>
                        <a:t> Skewness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1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Skewness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r" fontAlgn="b">
                        <a:buNone/>
                      </a:pPr>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Skewness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2 </a:t>
                      </a:r>
                      <a:endParaRPr lang="en-US" sz="1000" b="0" i="0" u="none" strike="noStrike">
                        <a:solidFill>
                          <a:srgbClr val="000000"/>
                        </a:solidFill>
                        <a:effectLst/>
                        <a:latin typeface="Calibri" panose="020F0502020204030204" pitchFamily="34" charset="0"/>
                      </a:endParaRPr>
                    </a:p>
                  </a:txBody>
                  <a:tcPr marL="6843" marR="6843" marT="6843" marB="0" anchor="b"/>
                </a:tc>
                <a:extLst>
                  <a:ext uri="{0D108BD9-81ED-4DB2-BD59-A6C34878D82A}">
                    <a16:rowId xmlns:a16="http://schemas.microsoft.com/office/drawing/2014/main" val="3098939646"/>
                  </a:ext>
                </a:extLst>
              </a:tr>
              <a:tr h="195826">
                <a:tc>
                  <a:txBody>
                    <a:bodyPr/>
                    <a:lstStyle/>
                    <a:p>
                      <a:pPr algn="l" fontAlgn="b">
                        <a:buNone/>
                      </a:pPr>
                      <a:r>
                        <a:rPr lang="en-US" sz="1000" u="none" strike="noStrike">
                          <a:effectLst/>
                        </a:rPr>
                        <a:t> Range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492,000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Range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r" fontAlgn="b">
                        <a:buNone/>
                      </a:pPr>
                      <a:r>
                        <a:rPr lang="en-US" sz="1000" u="none" strike="noStrike">
                          <a:effectLst/>
                        </a:rPr>
                        <a:t>41</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Range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163,040 </a:t>
                      </a:r>
                      <a:endParaRPr lang="en-US" sz="1000" b="0" i="0" u="none" strike="noStrike">
                        <a:solidFill>
                          <a:srgbClr val="000000"/>
                        </a:solidFill>
                        <a:effectLst/>
                        <a:latin typeface="Calibri" panose="020F0502020204030204" pitchFamily="34" charset="0"/>
                      </a:endParaRPr>
                    </a:p>
                  </a:txBody>
                  <a:tcPr marL="6843" marR="6843" marT="6843" marB="0" anchor="b"/>
                </a:tc>
                <a:extLst>
                  <a:ext uri="{0D108BD9-81ED-4DB2-BD59-A6C34878D82A}">
                    <a16:rowId xmlns:a16="http://schemas.microsoft.com/office/drawing/2014/main" val="1011480607"/>
                  </a:ext>
                </a:extLst>
              </a:tr>
              <a:tr h="195826">
                <a:tc>
                  <a:txBody>
                    <a:bodyPr/>
                    <a:lstStyle/>
                    <a:p>
                      <a:pPr algn="l" fontAlgn="b">
                        <a:buNone/>
                      </a:pPr>
                      <a:r>
                        <a:rPr lang="en-US" sz="1000" u="none" strike="noStrike">
                          <a:effectLst/>
                        </a:rPr>
                        <a:t> Minimum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Minimum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r" fontAlgn="b">
                        <a:buNone/>
                      </a:pPr>
                      <a:r>
                        <a:rPr lang="en-US" sz="1000" u="none" strike="noStrike">
                          <a:effectLst/>
                        </a:rPr>
                        <a:t>1980</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Minimum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500 </a:t>
                      </a:r>
                      <a:endParaRPr lang="en-US" sz="1000" b="0" i="0" u="none" strike="noStrike">
                        <a:solidFill>
                          <a:srgbClr val="000000"/>
                        </a:solidFill>
                        <a:effectLst/>
                        <a:latin typeface="Calibri" panose="020F0502020204030204" pitchFamily="34" charset="0"/>
                      </a:endParaRPr>
                    </a:p>
                  </a:txBody>
                  <a:tcPr marL="6843" marR="6843" marT="6843" marB="0" anchor="b"/>
                </a:tc>
                <a:extLst>
                  <a:ext uri="{0D108BD9-81ED-4DB2-BD59-A6C34878D82A}">
                    <a16:rowId xmlns:a16="http://schemas.microsoft.com/office/drawing/2014/main" val="1720920938"/>
                  </a:ext>
                </a:extLst>
              </a:tr>
              <a:tr h="195826">
                <a:tc>
                  <a:txBody>
                    <a:bodyPr/>
                    <a:lstStyle/>
                    <a:p>
                      <a:pPr algn="l" fontAlgn="b">
                        <a:buNone/>
                      </a:pPr>
                      <a:r>
                        <a:rPr lang="en-US" sz="1000" u="none" strike="noStrike">
                          <a:effectLst/>
                        </a:rPr>
                        <a:t> Maximum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492,000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Maximum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r" fontAlgn="b">
                        <a:buNone/>
                      </a:pPr>
                      <a:r>
                        <a:rPr lang="en-US" sz="1000" u="none" strike="noStrike">
                          <a:effectLst/>
                        </a:rPr>
                        <a:t>2021</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Maximum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163,540 </a:t>
                      </a:r>
                      <a:endParaRPr lang="en-US" sz="1000" b="0" i="0" u="none" strike="noStrike">
                        <a:solidFill>
                          <a:srgbClr val="000000"/>
                        </a:solidFill>
                        <a:effectLst/>
                        <a:latin typeface="Calibri" panose="020F0502020204030204" pitchFamily="34" charset="0"/>
                      </a:endParaRPr>
                    </a:p>
                  </a:txBody>
                  <a:tcPr marL="6843" marR="6843" marT="6843" marB="0" anchor="b"/>
                </a:tc>
                <a:extLst>
                  <a:ext uri="{0D108BD9-81ED-4DB2-BD59-A6C34878D82A}">
                    <a16:rowId xmlns:a16="http://schemas.microsoft.com/office/drawing/2014/main" val="5874933"/>
                  </a:ext>
                </a:extLst>
              </a:tr>
              <a:tr h="195826">
                <a:tc>
                  <a:txBody>
                    <a:bodyPr/>
                    <a:lstStyle/>
                    <a:p>
                      <a:pPr algn="l" fontAlgn="b">
                        <a:buNone/>
                      </a:pPr>
                      <a:r>
                        <a:rPr lang="en-US" sz="1000" u="none" strike="noStrike">
                          <a:effectLst/>
                        </a:rPr>
                        <a:t> Sum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182,848,549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Sum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r" fontAlgn="b">
                        <a:buNone/>
                      </a:pPr>
                      <a:r>
                        <a:rPr lang="en-US" sz="1000" u="none" strike="noStrike">
                          <a:effectLst/>
                        </a:rPr>
                        <a:t>4641112</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Sum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52,265,298 </a:t>
                      </a:r>
                      <a:endParaRPr lang="en-US" sz="1000" b="0" i="0" u="none" strike="noStrike">
                        <a:solidFill>
                          <a:srgbClr val="000000"/>
                        </a:solidFill>
                        <a:effectLst/>
                        <a:latin typeface="Calibri" panose="020F0502020204030204" pitchFamily="34" charset="0"/>
                      </a:endParaRPr>
                    </a:p>
                  </a:txBody>
                  <a:tcPr marL="6843" marR="6843" marT="6843" marB="0" anchor="b"/>
                </a:tc>
                <a:extLst>
                  <a:ext uri="{0D108BD9-81ED-4DB2-BD59-A6C34878D82A}">
                    <a16:rowId xmlns:a16="http://schemas.microsoft.com/office/drawing/2014/main" val="1624505720"/>
                  </a:ext>
                </a:extLst>
              </a:tr>
              <a:tr h="195826">
                <a:tc>
                  <a:txBody>
                    <a:bodyPr/>
                    <a:lstStyle/>
                    <a:p>
                      <a:pPr algn="l" fontAlgn="b">
                        <a:buNone/>
                      </a:pPr>
                      <a:r>
                        <a:rPr lang="en-US" sz="1000" u="none" strike="noStrike">
                          <a:effectLst/>
                        </a:rPr>
                        <a:t> Count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2,294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Count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r" fontAlgn="b">
                        <a:buNone/>
                      </a:pPr>
                      <a:r>
                        <a:rPr lang="en-US" sz="1000" u="none" strike="noStrike">
                          <a:effectLst/>
                        </a:rPr>
                        <a:t>2306</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Count </a:t>
                      </a:r>
                      <a:endParaRPr lang="en-US" sz="1000" b="0" i="0" u="none" strike="noStrike">
                        <a:solidFill>
                          <a:srgbClr val="000000"/>
                        </a:solidFill>
                        <a:effectLst/>
                        <a:latin typeface="Calibri" panose="020F0502020204030204" pitchFamily="34" charset="0"/>
                      </a:endParaRPr>
                    </a:p>
                  </a:txBody>
                  <a:tcPr marL="6843" marR="6843" marT="6843" marB="0" anchor="b"/>
                </a:tc>
                <a:tc>
                  <a:txBody>
                    <a:bodyPr/>
                    <a:lstStyle/>
                    <a:p>
                      <a:pPr algn="l" fontAlgn="b">
                        <a:buNone/>
                      </a:pPr>
                      <a:r>
                        <a:rPr lang="en-US" sz="1000" u="none" strike="noStrike">
                          <a:effectLst/>
                        </a:rPr>
                        <a:t>                    2,306 </a:t>
                      </a:r>
                      <a:endParaRPr lang="en-US" sz="1000" b="0" i="0" u="none" strike="noStrike">
                        <a:solidFill>
                          <a:srgbClr val="000000"/>
                        </a:solidFill>
                        <a:effectLst/>
                        <a:latin typeface="Calibri" panose="020F0502020204030204" pitchFamily="34" charset="0"/>
                      </a:endParaRPr>
                    </a:p>
                  </a:txBody>
                  <a:tcPr marL="6843" marR="6843" marT="6843" marB="0" anchor="b"/>
                </a:tc>
                <a:extLst>
                  <a:ext uri="{0D108BD9-81ED-4DB2-BD59-A6C34878D82A}">
                    <a16:rowId xmlns:a16="http://schemas.microsoft.com/office/drawing/2014/main" val="2834862016"/>
                  </a:ext>
                </a:extLst>
              </a:tr>
            </a:tbl>
          </a:graphicData>
        </a:graphic>
      </p:graphicFrame>
    </p:spTree>
    <p:extLst>
      <p:ext uri="{BB962C8B-B14F-4D97-AF65-F5344CB8AC3E}">
        <p14:creationId xmlns:p14="http://schemas.microsoft.com/office/powerpoint/2010/main" val="196017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6075" y="-1"/>
            <a:ext cx="7817925"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A5838D-3FD7-9610-7C2F-3011F28AD1C3}"/>
              </a:ext>
            </a:extLst>
          </p:cNvPr>
          <p:cNvSpPr>
            <a:spLocks noGrp="1"/>
          </p:cNvSpPr>
          <p:nvPr>
            <p:ph type="title"/>
          </p:nvPr>
        </p:nvSpPr>
        <p:spPr>
          <a:xfrm>
            <a:off x="4493418" y="279400"/>
            <a:ext cx="4021932" cy="1892300"/>
          </a:xfrm>
        </p:spPr>
        <p:txBody>
          <a:bodyPr>
            <a:normAutofit/>
          </a:bodyPr>
          <a:lstStyle/>
          <a:p>
            <a:r>
              <a:rPr lang="en-US" dirty="0"/>
              <a:t>Top 10 Manufacturers</a:t>
            </a:r>
          </a:p>
        </p:txBody>
      </p:sp>
      <p:graphicFrame>
        <p:nvGraphicFramePr>
          <p:cNvPr id="8" name="Content Placeholder 7">
            <a:extLst>
              <a:ext uri="{FF2B5EF4-FFF2-40B4-BE49-F238E27FC236}">
                <a16:creationId xmlns:a16="http://schemas.microsoft.com/office/drawing/2014/main" id="{461BB57B-01C9-D747-8464-A20570B6FD1C}"/>
              </a:ext>
            </a:extLst>
          </p:cNvPr>
          <p:cNvGraphicFramePr>
            <a:graphicFrameLocks noGrp="1"/>
          </p:cNvGraphicFramePr>
          <p:nvPr>
            <p:ph idx="1"/>
            <p:extLst>
              <p:ext uri="{D42A27DB-BD31-4B8C-83A1-F6EECF244321}">
                <p14:modId xmlns:p14="http://schemas.microsoft.com/office/powerpoint/2010/main" val="2470529273"/>
              </p:ext>
            </p:extLst>
          </p:nvPr>
        </p:nvGraphicFramePr>
        <p:xfrm>
          <a:off x="628650" y="2028825"/>
          <a:ext cx="7886700" cy="414813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16D767C-1317-FB66-0528-7FBEB60D05F0}"/>
              </a:ext>
            </a:extLst>
          </p:cNvPr>
          <p:cNvSpPr txBox="1"/>
          <p:nvPr/>
        </p:nvSpPr>
        <p:spPr>
          <a:xfrm>
            <a:off x="628650" y="648929"/>
            <a:ext cx="2399685" cy="646331"/>
          </a:xfrm>
          <a:prstGeom prst="rect">
            <a:avLst/>
          </a:prstGeom>
          <a:noFill/>
        </p:spPr>
        <p:txBody>
          <a:bodyPr wrap="square" rtlCol="0">
            <a:spAutoFit/>
          </a:bodyPr>
          <a:lstStyle/>
          <a:p>
            <a:r>
              <a:rPr lang="en-US" dirty="0"/>
              <a:t>Which Brands are Most Common?</a:t>
            </a:r>
          </a:p>
        </p:txBody>
      </p:sp>
    </p:spTree>
    <p:extLst>
      <p:ext uri="{BB962C8B-B14F-4D97-AF65-F5344CB8AC3E}">
        <p14:creationId xmlns:p14="http://schemas.microsoft.com/office/powerpoint/2010/main" val="3140351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Rectangle 4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200">
                <a:solidFill>
                  <a:srgbClr val="FFFFFF"/>
                </a:solidFill>
              </a:rPr>
              <a:t>Visualization – Top 10 Models</a:t>
            </a:r>
          </a:p>
        </p:txBody>
      </p:sp>
      <p:sp>
        <p:nvSpPr>
          <p:cNvPr id="3" name="Content Placeholder 2"/>
          <p:cNvSpPr>
            <a:spLocks noGrp="1"/>
          </p:cNvSpPr>
          <p:nvPr>
            <p:ph idx="1"/>
          </p:nvPr>
        </p:nvSpPr>
        <p:spPr>
          <a:xfrm>
            <a:off x="3436295" y="649480"/>
            <a:ext cx="2268977" cy="5546047"/>
          </a:xfrm>
        </p:spPr>
        <p:txBody>
          <a:bodyPr anchor="ctr">
            <a:normAutofit/>
          </a:bodyPr>
          <a:lstStyle/>
          <a:p>
            <a:r>
              <a:rPr lang="en-US" sz="1700" dirty="0"/>
              <a:t>Column chart lists the most common vehicle models.</a:t>
            </a:r>
          </a:p>
          <a:p>
            <a:endParaRPr lang="en-US" sz="1700" dirty="0"/>
          </a:p>
          <a:p>
            <a:r>
              <a:rPr lang="en-US" sz="1700" dirty="0"/>
              <a:t>Focus should be placed on acquiring these models as the are the most popular</a:t>
            </a:r>
          </a:p>
          <a:p>
            <a:pPr lvl="1"/>
            <a:r>
              <a:rPr lang="en-US" sz="1300" dirty="0"/>
              <a:t>Targeted Advertisement for Truck Owners and Sedan buyers to maximize market share</a:t>
            </a:r>
          </a:p>
        </p:txBody>
      </p:sp>
      <p:graphicFrame>
        <p:nvGraphicFramePr>
          <p:cNvPr id="7" name="Chart 6">
            <a:extLst>
              <a:ext uri="{FF2B5EF4-FFF2-40B4-BE49-F238E27FC236}">
                <a16:creationId xmlns:a16="http://schemas.microsoft.com/office/drawing/2014/main" id="{976C5BAB-E1EE-4C81-0753-E27F8F380CC7}"/>
              </a:ext>
            </a:extLst>
          </p:cNvPr>
          <p:cNvGraphicFramePr>
            <a:graphicFrameLocks/>
          </p:cNvGraphicFramePr>
          <p:nvPr>
            <p:extLst>
              <p:ext uri="{D42A27DB-BD31-4B8C-83A1-F6EECF244321}">
                <p14:modId xmlns:p14="http://schemas.microsoft.com/office/powerpoint/2010/main" val="4027917325"/>
              </p:ext>
            </p:extLst>
          </p:nvPr>
        </p:nvGraphicFramePr>
        <p:xfrm>
          <a:off x="6082126" y="473654"/>
          <a:ext cx="2711832" cy="592257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D22B-33E0-8936-6EC3-E29E2125CB76}"/>
              </a:ext>
            </a:extLst>
          </p:cNvPr>
          <p:cNvSpPr>
            <a:spLocks noGrp="1"/>
          </p:cNvSpPr>
          <p:nvPr>
            <p:ph type="title"/>
          </p:nvPr>
        </p:nvSpPr>
        <p:spPr/>
        <p:txBody>
          <a:bodyPr/>
          <a:lstStyle/>
          <a:p>
            <a:r>
              <a:rPr lang="en-US" dirty="0"/>
              <a:t>High vs Low Price Models</a:t>
            </a:r>
          </a:p>
        </p:txBody>
      </p:sp>
      <p:graphicFrame>
        <p:nvGraphicFramePr>
          <p:cNvPr id="4" name="Content Placeholder 3">
            <a:extLst>
              <a:ext uri="{FF2B5EF4-FFF2-40B4-BE49-F238E27FC236}">
                <a16:creationId xmlns:a16="http://schemas.microsoft.com/office/drawing/2014/main" id="{BF5EA695-6ADF-8F1F-0D73-A9097FE9076A}"/>
              </a:ext>
            </a:extLst>
          </p:cNvPr>
          <p:cNvGraphicFramePr>
            <a:graphicFrameLocks noGrp="1"/>
          </p:cNvGraphicFramePr>
          <p:nvPr>
            <p:ph idx="1"/>
            <p:extLst>
              <p:ext uri="{D42A27DB-BD31-4B8C-83A1-F6EECF244321}">
                <p14:modId xmlns:p14="http://schemas.microsoft.com/office/powerpoint/2010/main" val="2271941235"/>
              </p:ext>
            </p:extLst>
          </p:nvPr>
        </p:nvGraphicFramePr>
        <p:xfrm>
          <a:off x="-447369" y="1521542"/>
          <a:ext cx="5835446" cy="31291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DA20708-6B02-4F1C-C9D9-05BDDFA5CF49}"/>
              </a:ext>
            </a:extLst>
          </p:cNvPr>
          <p:cNvGraphicFramePr>
            <a:graphicFrameLocks/>
          </p:cNvGraphicFramePr>
          <p:nvPr>
            <p:extLst>
              <p:ext uri="{D42A27DB-BD31-4B8C-83A1-F6EECF244321}">
                <p14:modId xmlns:p14="http://schemas.microsoft.com/office/powerpoint/2010/main" val="1251228289"/>
              </p:ext>
            </p:extLst>
          </p:nvPr>
        </p:nvGraphicFramePr>
        <p:xfrm>
          <a:off x="3952569" y="3234813"/>
          <a:ext cx="5203724" cy="344362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C77F844D-5B21-DCF7-A06C-3D77D376B624}"/>
              </a:ext>
            </a:extLst>
          </p:cNvPr>
          <p:cNvSpPr txBox="1"/>
          <p:nvPr/>
        </p:nvSpPr>
        <p:spPr>
          <a:xfrm>
            <a:off x="5073445" y="1460823"/>
            <a:ext cx="2979174" cy="1754326"/>
          </a:xfrm>
          <a:prstGeom prst="rect">
            <a:avLst/>
          </a:prstGeom>
          <a:noFill/>
        </p:spPr>
        <p:txBody>
          <a:bodyPr wrap="square" rtlCol="0">
            <a:spAutoFit/>
          </a:bodyPr>
          <a:lstStyle/>
          <a:p>
            <a:r>
              <a:rPr lang="en-US" dirty="0"/>
              <a:t>Trucks and the Rubicon are the high-end market in the area.  Focus advertisement efforts on these buyers by offering promotions on these vehicles</a:t>
            </a:r>
          </a:p>
        </p:txBody>
      </p:sp>
      <p:sp>
        <p:nvSpPr>
          <p:cNvPr id="7" name="TextBox 6">
            <a:extLst>
              <a:ext uri="{FF2B5EF4-FFF2-40B4-BE49-F238E27FC236}">
                <a16:creationId xmlns:a16="http://schemas.microsoft.com/office/drawing/2014/main" id="{54930CE1-D041-672C-510D-7DFD7310AE39}"/>
              </a:ext>
            </a:extLst>
          </p:cNvPr>
          <p:cNvSpPr txBox="1"/>
          <p:nvPr/>
        </p:nvSpPr>
        <p:spPr>
          <a:xfrm>
            <a:off x="621889" y="4754561"/>
            <a:ext cx="369693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F-150, Ram 1500 hold strong across all price segments so advertising these models will attract both segments of market</a:t>
            </a:r>
          </a:p>
          <a:p>
            <a:pPr marL="285750" indent="-285750">
              <a:buFont typeface="Arial" panose="020B0604020202020204" pitchFamily="34" charset="0"/>
              <a:buChar char="•"/>
            </a:pPr>
            <a:r>
              <a:rPr lang="en-US" dirty="0"/>
              <a:t>For first time or value shoppers focus on the reliable sedans (Accord, Civic, Camry, Altima) </a:t>
            </a:r>
          </a:p>
        </p:txBody>
      </p:sp>
    </p:spTree>
    <p:extLst>
      <p:ext uri="{BB962C8B-B14F-4D97-AF65-F5344CB8AC3E}">
        <p14:creationId xmlns:p14="http://schemas.microsoft.com/office/powerpoint/2010/main" val="1564754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756</TotalTime>
  <Words>1057</Words>
  <Application>Microsoft Office PowerPoint</Application>
  <PresentationFormat>On-screen Show (4:3)</PresentationFormat>
  <Paragraphs>183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Used Vehicle Market Analysis In Albuquerque</vt:lpstr>
      <vt:lpstr>The Problem</vt:lpstr>
      <vt:lpstr>Preface On Data Cleaning</vt:lpstr>
      <vt:lpstr>Key Questions</vt:lpstr>
      <vt:lpstr>What Kind of Vehicles are Sold locally?</vt:lpstr>
      <vt:lpstr>What do the Numbers Say?</vt:lpstr>
      <vt:lpstr>Top 10 Manufacturers</vt:lpstr>
      <vt:lpstr>Visualization – Top 10 Models</vt:lpstr>
      <vt:lpstr>High vs Low Price Models</vt:lpstr>
      <vt:lpstr>PowerPoint Presentation</vt:lpstr>
      <vt:lpstr> Price Distribution</vt:lpstr>
      <vt:lpstr>Fuel Type Distribution</vt:lpstr>
      <vt:lpstr>Visualization – Price by Condition</vt:lpstr>
      <vt:lpstr>Final Analysis</vt:lpstr>
      <vt:lpstr>Recommendations</vt:lpstr>
      <vt:lpstr>Next Steps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 S</cp:lastModifiedBy>
  <cp:revision>4</cp:revision>
  <dcterms:created xsi:type="dcterms:W3CDTF">2013-01-27T09:14:16Z</dcterms:created>
  <dcterms:modified xsi:type="dcterms:W3CDTF">2025-09-26T03:29:40Z</dcterms:modified>
  <cp:category/>
</cp:coreProperties>
</file>