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gXfIinxMYrS75EfzI8ZG83/x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id Melin" userId="2b55bee4-be9b-4ade-9882-6cd53206de3b" providerId="ADAL" clId="{55C99E46-76C6-41D6-A46C-D325F5EAC506}"/>
    <pc:docChg chg="custSel addSld modSld">
      <pc:chgData name="Ingrid Melin" userId="2b55bee4-be9b-4ade-9882-6cd53206de3b" providerId="ADAL" clId="{55C99E46-76C6-41D6-A46C-D325F5EAC506}" dt="2022-10-26T10:49:32.257" v="118" actId="1076"/>
      <pc:docMkLst>
        <pc:docMk/>
      </pc:docMkLst>
      <pc:sldChg chg="modSp mod">
        <pc:chgData name="Ingrid Melin" userId="2b55bee4-be9b-4ade-9882-6cd53206de3b" providerId="ADAL" clId="{55C99E46-76C6-41D6-A46C-D325F5EAC506}" dt="2022-10-26T09:26:49.063" v="2" actId="20577"/>
        <pc:sldMkLst>
          <pc:docMk/>
          <pc:sldMk cId="0" sldId="273"/>
        </pc:sldMkLst>
        <pc:spChg chg="mod">
          <ac:chgData name="Ingrid Melin" userId="2b55bee4-be9b-4ade-9882-6cd53206de3b" providerId="ADAL" clId="{55C99E46-76C6-41D6-A46C-D325F5EAC506}" dt="2022-10-26T09:26:49.063" v="2" actId="20577"/>
          <ac:spMkLst>
            <pc:docMk/>
            <pc:sldMk cId="0" sldId="273"/>
            <ac:spMk id="599" creationId="{00000000-0000-0000-0000-000000000000}"/>
          </ac:spMkLst>
        </pc:spChg>
      </pc:sldChg>
      <pc:sldChg chg="delSp modSp new mod">
        <pc:chgData name="Ingrid Melin" userId="2b55bee4-be9b-4ade-9882-6cd53206de3b" providerId="ADAL" clId="{55C99E46-76C6-41D6-A46C-D325F5EAC506}" dt="2022-10-26T10:49:32.257" v="118" actId="1076"/>
        <pc:sldMkLst>
          <pc:docMk/>
          <pc:sldMk cId="1346584032" sldId="274"/>
        </pc:sldMkLst>
        <pc:spChg chg="del mod">
          <ac:chgData name="Ingrid Melin" userId="2b55bee4-be9b-4ade-9882-6cd53206de3b" providerId="ADAL" clId="{55C99E46-76C6-41D6-A46C-D325F5EAC506}" dt="2022-10-26T10:49:25.267" v="117" actId="478"/>
          <ac:spMkLst>
            <pc:docMk/>
            <pc:sldMk cId="1346584032" sldId="274"/>
            <ac:spMk id="2" creationId="{316B13A4-EAF8-2DC6-AC14-5D536217B5CD}"/>
          </ac:spMkLst>
        </pc:spChg>
        <pc:spChg chg="mod">
          <ac:chgData name="Ingrid Melin" userId="2b55bee4-be9b-4ade-9882-6cd53206de3b" providerId="ADAL" clId="{55C99E46-76C6-41D6-A46C-D325F5EAC506}" dt="2022-10-26T10:49:32.257" v="118" actId="1076"/>
          <ac:spMkLst>
            <pc:docMk/>
            <pc:sldMk cId="1346584032" sldId="274"/>
            <ac:spMk id="3" creationId="{5E726DD4-D5ED-21ED-E1F6-6B6953B948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7270e67cb1_4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17270e67cb1_4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7270e67cb1_4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17270e67cb1_4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7270e67cb1_4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7270e67cb1_4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7270e67cb1_4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17270e67cb1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7270e67cb1_4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17270e67cb1_4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7270e67cb1_4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17270e67cb1_4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721f8c7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721f8c7e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721f8c7e9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721f8c7e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721f8c7e9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1721f8c7e9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21f8c7e9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721f8c7e9c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1721f8c7e9c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21f8c7e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721f8c7e9c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721f8c7e9c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721f8c7e9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721f8c7e9c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1721f8c7e9c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721f8c7e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721f8c7e9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1721f8c7e9c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721f8c7e9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721f8c7e9c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1721f8c7e9c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270e67cb1_4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7270e67cb1_4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6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0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0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0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0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0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270e67cb1_4_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g17270e67cb1_4_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g17270e67cb1_4_4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g17270e67cb1_4_4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g17270e67cb1_4_4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270e67cb1_4_5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g17270e67cb1_4_5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g17270e67cb1_4_5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g17270e67cb1_4_5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g17270e67cb1_4_5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270e67cb1_4_5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17270e67cb1_4_5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g17270e67cb1_4_59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g17270e67cb1_4_5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g17270e67cb1_4_5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g17270e67cb1_4_5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270e67cb1_4_6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g17270e67cb1_4_6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g17270e67cb1_4_6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g17270e67cb1_4_6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05" name="Google Shape;305;g17270e67cb1_4_6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g17270e67cb1_4_6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g17270e67cb1_4_6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g17270e67cb1_4_6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70e67cb1_4_7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g17270e67cb1_4_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g17270e67cb1_4_7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g17270e67cb1_4_7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270e67cb1_4_8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g17270e67cb1_4_8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g17270e67cb1_4_8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270e67cb1_4_84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g17270e67cb1_4_84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g17270e67cb1_4_84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22" name="Google Shape;322;g17270e67cb1_4_8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g17270e67cb1_4_8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g17270e67cb1_4_8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70e67cb1_4_9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g17270e67cb1_4_9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328" name="Google Shape;328;g17270e67cb1_4_9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29" name="Google Shape;329;g17270e67cb1_4_9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g17270e67cb1_4_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g17270e67cb1_4_9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70e67cb1_4_98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g17270e67cb1_4_98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335" name="Google Shape;335;g17270e67cb1_4_9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36" name="Google Shape;336;g17270e67cb1_4_9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g17270e67cb1_4_9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g17270e67cb1_4_9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270e67cb1_4_105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g17270e67cb1_4_105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42" name="Google Shape;342;g17270e67cb1_4_10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g17270e67cb1_4_10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g17270e67cb1_4_10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270e67cb1_4_111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g17270e67cb1_4_111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48" name="Google Shape;348;g17270e67cb1_4_11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49" name="Google Shape;349;g17270e67cb1_4_1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g17270e67cb1_4_1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g17270e67cb1_4_1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52" name="Google Shape;352;g17270e67cb1_4_11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7270e67cb1_4_11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270e67cb1_4_120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g17270e67cb1_4_120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357" name="Google Shape;357;g17270e67cb1_4_1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g17270e67cb1_4_1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g17270e67cb1_4_1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270e67cb1_4_12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g17270e67cb1_4_12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63" name="Google Shape;363;g17270e67cb1_4_12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364" name="Google Shape;364;g17270e67cb1_4_12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65" name="Google Shape;365;g17270e67cb1_4_12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366" name="Google Shape;366;g17270e67cb1_4_12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67" name="Google Shape;367;g17270e67cb1_4_12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368" name="Google Shape;368;g17270e67cb1_4_1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g17270e67cb1_4_1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g17270e67cb1_4_1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270e67cb1_4_1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g17270e67cb1_4_1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74" name="Google Shape;374;g17270e67cb1_4_1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375" name="Google Shape;375;g17270e67cb1_4_1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376" name="Google Shape;376;g17270e67cb1_4_1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77" name="Google Shape;377;g17270e67cb1_4_1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378" name="Google Shape;378;g17270e67cb1_4_1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379" name="Google Shape;379;g17270e67cb1_4_1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g17270e67cb1_4_1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381" name="Google Shape;381;g17270e67cb1_4_1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382" name="Google Shape;382;g17270e67cb1_4_1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g17270e67cb1_4_1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g17270e67cb1_4_1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270e67cb1_4_15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g17270e67cb1_4_151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g17270e67cb1_4_15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g17270e67cb1_4_15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g17270e67cb1_4_15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270e67cb1_4_15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g17270e67cb1_4_15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g17270e67cb1_4_15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g17270e67cb1_4_15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g17270e67cb1_4_15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17270e67cb1_4_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g17270e67cb1_4_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g17270e67cb1_4_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g17270e67cb1_4_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17270e67cb1_4_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17270e67cb1_4_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17270e67cb1_4_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g17270e67cb1_4_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17270e67cb1_4_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g17270e67cb1_4_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g17270e67cb1_4_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17270e67cb1_4_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17270e67cb1_4_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g17270e67cb1_4_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" name="Google Shape;249;g17270e67cb1_4_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0" name="Google Shape;250;g17270e67cb1_4_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g17270e67cb1_4_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g17270e67cb1_4_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g17270e67cb1_4_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17270e67cb1_4_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17270e67cb1_4_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g17270e67cb1_4_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7270e67cb1_4_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g17270e67cb1_4_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17270e67cb1_4_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g17270e67cb1_4_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g17270e67cb1_4_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7270e67cb1_4_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7270e67cb1_4_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g17270e67cb1_4_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g17270e67cb1_4_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g17270e67cb1_4_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g17270e67cb1_4_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17270e67cb1_4_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g17270e67cb1_4_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g17270e67cb1_4_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7270e67cb1_4_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g17270e67cb1_4_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17270e67cb1_4_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g17270e67cb1_4_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17270e67cb1_4_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g17270e67cb1_4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g17270e67cb1_4_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8" name="Google Shape;278;g17270e67cb1_4_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9" name="Google Shape;279;g17270e67cb1_4_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0" name="Google Shape;280;g17270e67cb1_4_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02" name="Google Shape;402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3" name="Google Shape;403;p1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4" name="Google Shape;404;p1" descr="close up of circuit board"/>
          <p:cNvPicPr preferRelativeResize="0"/>
          <p:nvPr/>
        </p:nvPicPr>
        <p:blipFill rotWithShape="1">
          <a:blip r:embed="rId5">
            <a:alphaModFix amt="30000"/>
          </a:blip>
          <a:srcRect t="6504" b="9201"/>
          <a:stretch/>
        </p:blipFill>
        <p:spPr>
          <a:xfrm>
            <a:off x="-2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06" name="Google Shape;406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dk1">
                <a:alpha val="80000"/>
              </a:schemeClr>
            </a:solidFill>
            <a:ln w="19050" cap="sq" cmpd="sng">
              <a:solidFill>
                <a:schemeClr val="lt2">
                  <a:alpha val="6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89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08" name="Google Shape;408;p1"/>
              <p:cNvSpPr/>
              <p:nvPr/>
            </p:nvSpPr>
            <p:spPr>
              <a:xfrm rot="-5400000" flipH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09" name="Google Shape;409;p1"/>
              <p:cNvSpPr/>
              <p:nvPr/>
            </p:nvSpPr>
            <p:spPr>
              <a:xfrm rot="-5400000" flipH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 rot="-5400000" flipH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 rot="-5400000" flipH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2" name="Google Shape;412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3" name="Google Shape;413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6" name="Google Shape;416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19" name="Google Shape;419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22" name="Google Shape;422;p1"/>
              <p:cNvSpPr/>
              <p:nvPr/>
            </p:nvSpPr>
            <p:spPr>
              <a:xfrm rot="-54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23" name="Google Shape;423;p1"/>
              <p:cNvSpPr/>
              <p:nvPr/>
            </p:nvSpPr>
            <p:spPr>
              <a:xfrm rot="-54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 rot="-54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 rot="-54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426" name="Google Shape;426;p1"/>
              <p:cNvSpPr/>
              <p:nvPr/>
            </p:nvSpPr>
            <p:spPr>
              <a:xfrm rot="-54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 rot="-54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8" name="Google Shape;428;p1"/>
          <p:cNvSpPr txBox="1"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IE"/>
              <a:t>NETWORK INTRUSION DETECTION SYSTEM</a:t>
            </a:r>
            <a:endParaRPr/>
          </a:p>
        </p:txBody>
      </p:sp>
      <p:sp>
        <p:nvSpPr>
          <p:cNvPr id="429" name="Google Shape;429;p1"/>
          <p:cNvSpPr txBox="1"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E"/>
              <a:t>BY INGRID MELIN, PATRYK KAISER AND DANIEL MACKEY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270e67cb1_4_16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 sz="4000" i="1">
                <a:solidFill>
                  <a:schemeClr val="lt1"/>
                </a:solidFill>
              </a:rPr>
              <a:t>Architecture Design</a:t>
            </a:r>
            <a:endParaRPr sz="4000" i="1">
              <a:solidFill>
                <a:schemeClr val="lt1"/>
              </a:solidFill>
            </a:endParaRPr>
          </a:p>
        </p:txBody>
      </p:sp>
      <p:pic>
        <p:nvPicPr>
          <p:cNvPr id="487" name="Google Shape;487;g17270e67cb1_4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916" y="2498103"/>
            <a:ext cx="10194992" cy="256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270e67cb1_4_17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 sz="4000"/>
              <a:t>What might the dataset look like?</a:t>
            </a:r>
            <a:br>
              <a:rPr lang="en-IE"/>
            </a:br>
            <a:r>
              <a:rPr lang="en-IE" sz="2400"/>
              <a:t>“Dataset Format of Incoming Connections“</a:t>
            </a:r>
            <a:br>
              <a:rPr lang="en-IE" sz="3200"/>
            </a:br>
            <a:r>
              <a:rPr lang="en-IE" sz="2800"/>
              <a:t>Using Wireshark and feature extractor</a:t>
            </a:r>
            <a:endParaRPr/>
          </a:p>
        </p:txBody>
      </p:sp>
      <p:pic>
        <p:nvPicPr>
          <p:cNvPr id="493" name="Google Shape;493;g17270e67cb1_4_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88" y="2151235"/>
            <a:ext cx="10512248" cy="39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17270e67cb1_4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875" y="6052236"/>
            <a:ext cx="10512249" cy="66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7270e67cb1_4_18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 sz="4000"/>
              <a:t>Format of our dataset</a:t>
            </a:r>
            <a:endParaRPr sz="4000"/>
          </a:p>
        </p:txBody>
      </p:sp>
      <p:sp>
        <p:nvSpPr>
          <p:cNvPr id="500" name="Google Shape;500;g17270e67cb1_4_180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9" cy="424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5989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Char char="❖"/>
            </a:pPr>
            <a:r>
              <a:rPr lang="en-IE"/>
              <a:t>Packet signatures are very important and will teach our SML Program data patterns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None/>
            </a:pPr>
            <a:endParaRPr/>
          </a:p>
          <a:p>
            <a:pPr marL="8572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1351"/>
              <a:buNone/>
            </a:pPr>
            <a:endParaRPr/>
          </a:p>
          <a:p>
            <a:pPr marL="457200" lvl="0" indent="-35989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Char char="❖"/>
            </a:pPr>
            <a:r>
              <a:rPr lang="en-IE"/>
              <a:t>Format above is sourced from Canadian Cybersecurity Institute Website</a:t>
            </a:r>
            <a:endParaRPr/>
          </a:p>
          <a:p>
            <a:pPr marL="457200" lvl="0" indent="-35989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Char char="❖"/>
            </a:pPr>
            <a:r>
              <a:rPr lang="en-IE"/>
              <a:t>An example of a signature is Destination port, Flow Duration, Total Forward Packets</a:t>
            </a:r>
            <a:endParaRPr/>
          </a:p>
          <a:p>
            <a:pPr marL="457200" lvl="0" indent="-35989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Char char="❖"/>
            </a:pPr>
            <a:r>
              <a:rPr lang="en-IE"/>
              <a:t>Mean, Standard Deviation and Z scores are heavily used in Normalization of feature vector patterns and comparing them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None/>
            </a:pP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1351"/>
              <a:buNone/>
            </a:pPr>
            <a:endParaRPr/>
          </a:p>
        </p:txBody>
      </p:sp>
      <p:pic>
        <p:nvPicPr>
          <p:cNvPr id="501" name="Google Shape;501;g17270e67cb1_4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11" y="2798631"/>
            <a:ext cx="11160199" cy="66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7270e67cb1_4_186"/>
          <p:cNvSpPr txBox="1"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>
                <a:solidFill>
                  <a:schemeClr val="lt1"/>
                </a:solidFill>
              </a:rPr>
              <a:t>Proposed Technical Approach</a:t>
            </a:r>
            <a:br>
              <a:rPr lang="en-IE">
                <a:solidFill>
                  <a:schemeClr val="lt1"/>
                </a:solidFill>
              </a:rPr>
            </a:br>
            <a:r>
              <a:rPr lang="en-IE" sz="2800"/>
              <a:t>TensorFlow, Kera + SKLearn Machine Learning</a:t>
            </a:r>
            <a:br>
              <a:rPr lang="en-IE" sz="2800"/>
            </a:br>
            <a:r>
              <a:rPr lang="en-IE" sz="2400"/>
              <a:t>“Multi-Class Classification”</a:t>
            </a:r>
            <a:endParaRPr/>
          </a:p>
        </p:txBody>
      </p:sp>
      <p:pic>
        <p:nvPicPr>
          <p:cNvPr id="507" name="Google Shape;507;g17270e67cb1_4_186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238" y="1806084"/>
            <a:ext cx="8390347" cy="498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17270e67cb1_4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5929" y="4404238"/>
            <a:ext cx="6500423" cy="99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7270e67cb1_4_19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/>
              <a:t>Measures of Success</a:t>
            </a:r>
            <a:br>
              <a:rPr lang="en-IE"/>
            </a:br>
            <a:endParaRPr/>
          </a:p>
        </p:txBody>
      </p:sp>
      <p:sp>
        <p:nvSpPr>
          <p:cNvPr id="514" name="Google Shape;514;g17270e67cb1_4_192"/>
          <p:cNvSpPr txBox="1">
            <a:spLocks noGrp="1"/>
          </p:cNvSpPr>
          <p:nvPr>
            <p:ph type="body" idx="1"/>
          </p:nvPr>
        </p:nvSpPr>
        <p:spPr>
          <a:xfrm>
            <a:off x="1197590" y="2097088"/>
            <a:ext cx="9793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305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32"/>
              <a:buChar char="❖"/>
            </a:pPr>
            <a:r>
              <a:rPr lang="en-IE"/>
              <a:t>Accuracy rating of 95%+ would be ideal</a:t>
            </a:r>
            <a:endParaRPr/>
          </a:p>
          <a:p>
            <a:pPr marL="457200" lvl="0" indent="-38305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32"/>
              <a:buChar char="❖"/>
            </a:pPr>
            <a:r>
              <a:rPr lang="en-IE"/>
              <a:t>False positives are possibly unavoidable</a:t>
            </a:r>
            <a:endParaRPr/>
          </a:p>
          <a:p>
            <a:pPr marL="457200" lvl="0" indent="-38305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32"/>
              <a:buChar char="❖"/>
            </a:pPr>
            <a:r>
              <a:rPr lang="en-IE"/>
              <a:t>No intention to impede traffic</a:t>
            </a:r>
            <a:endParaRPr/>
          </a:p>
          <a:p>
            <a:pPr marL="457200" lvl="0" indent="-38305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32"/>
              <a:buChar char="❖"/>
            </a:pPr>
            <a:r>
              <a:rPr lang="en-IE"/>
              <a:t>System does not itself mitigate connection sources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32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270e67cb1_4_19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/>
              <a:t>Improving Accuracy</a:t>
            </a:r>
            <a:endParaRPr/>
          </a:p>
        </p:txBody>
      </p:sp>
      <p:sp>
        <p:nvSpPr>
          <p:cNvPr id="520" name="Google Shape;520;g17270e67cb1_4_197"/>
          <p:cNvSpPr txBox="1">
            <a:spLocks noGrp="1"/>
          </p:cNvSpPr>
          <p:nvPr>
            <p:ph type="body" idx="1"/>
          </p:nvPr>
        </p:nvSpPr>
        <p:spPr>
          <a:xfrm>
            <a:off x="1141400" y="2249474"/>
            <a:ext cx="9906000" cy="4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270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14"/>
              <a:buChar char="❖"/>
            </a:pPr>
            <a:r>
              <a:rPr lang="en-IE"/>
              <a:t>Tensorflow and its Keras Deep Learning Module enhance accuracy, while reducing loss</a:t>
            </a:r>
            <a:endParaRPr/>
          </a:p>
          <a:p>
            <a:pPr marL="457200" lvl="0" indent="-43270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14"/>
              <a:buChar char="❖"/>
            </a:pPr>
            <a:r>
              <a:rPr lang="en-IE"/>
              <a:t>Larger datasets mean more knowledge</a:t>
            </a:r>
            <a:endParaRPr/>
          </a:p>
          <a:p>
            <a:pPr marL="457200" lvl="0" indent="-43270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14"/>
              <a:buChar char="❖"/>
            </a:pPr>
            <a:r>
              <a:rPr lang="en-IE"/>
              <a:t>Variance of data parameters</a:t>
            </a:r>
            <a:endParaRPr/>
          </a:p>
          <a:p>
            <a:pPr marL="457200" lvl="0" indent="-43270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14"/>
              <a:buChar char="❖"/>
            </a:pPr>
            <a:r>
              <a:rPr lang="en-IE"/>
              <a:t>Make training sets bigger</a:t>
            </a:r>
            <a:endParaRPr/>
          </a:p>
          <a:p>
            <a:pPr marL="457200" lvl="0" indent="-43270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14"/>
              <a:buChar char="❖"/>
            </a:pPr>
            <a:r>
              <a:rPr lang="en-IE"/>
              <a:t>Avoid overfitting, prevent too much variance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E"/>
              <a:t>AGILE METHODOLOGIES: </a:t>
            </a:r>
            <a:br>
              <a:rPr lang="en-IE"/>
            </a:br>
            <a:r>
              <a:rPr lang="en-IE"/>
              <a:t>SCRUM MEETINGS AND SPRINTS</a:t>
            </a:r>
            <a:endParaRPr/>
          </a:p>
        </p:txBody>
      </p:sp>
      <p:sp>
        <p:nvSpPr>
          <p:cNvPr id="526" name="Google Shape;526;p2"/>
          <p:cNvSpPr txBox="1">
            <a:spLocks noGrp="1"/>
          </p:cNvSpPr>
          <p:nvPr>
            <p:ph type="body" idx="1"/>
          </p:nvPr>
        </p:nvSpPr>
        <p:spPr>
          <a:xfrm>
            <a:off x="1141412" y="1970843"/>
            <a:ext cx="9905999" cy="434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ans Symbols"/>
              <a:buChar char="❖"/>
            </a:pPr>
            <a:r>
              <a:rPr lang="en-IE"/>
              <a:t>We as a team have agreed to meet daily for 15 minutes, to discuss how we are progressing with the project.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ans Symbols"/>
              <a:buChar char="❖"/>
            </a:pPr>
            <a:r>
              <a:rPr lang="en-IE"/>
              <a:t>The project manager keeps a record of each scrum meeting we have had.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ans Symbols"/>
              <a:buChar char="❖"/>
            </a:pPr>
            <a:r>
              <a:rPr lang="en-IE"/>
              <a:t>Scrum questions: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❖"/>
            </a:pPr>
            <a:r>
              <a:rPr lang="en-IE"/>
              <a:t>What have you done to date?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❖"/>
            </a:pPr>
            <a:r>
              <a:rPr lang="en-IE"/>
              <a:t>What are you currently working on?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❖"/>
            </a:pPr>
            <a:r>
              <a:rPr lang="en-IE"/>
              <a:t>Do you have any problems/queries?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ans Symbols"/>
              <a:buChar char="❖"/>
            </a:pPr>
            <a:r>
              <a:rPr lang="en-IE"/>
              <a:t>We go on a call once a week to touch base and to help each other out with the tasks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532" name="Google Shape;532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33" name="Google Shape;533;p3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4" name="Google Shape;534;p3" descr="close up of circuit board"/>
          <p:cNvPicPr preferRelativeResize="0"/>
          <p:nvPr/>
        </p:nvPicPr>
        <p:blipFill rotWithShape="1">
          <a:blip r:embed="rId5">
            <a:alphaModFix amt="30000"/>
          </a:blip>
          <a:srcRect l="17220" r="921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36" name="Google Shape;536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42" name="Google Shape;542;p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43" name="Google Shape;543;p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45" name="Google Shape;545;p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46" name="Google Shape;546;p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49" name="Google Shape;549;p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51" name="Google Shape;551;p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54" name="Google Shape;554;p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57" name="Google Shape;557;p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59" name="Google Shape;559;p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61" name="Google Shape;561;p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63" name="Google Shape;563;p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67" name="Google Shape;567;p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68" name="Google Shape;568;p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70" name="Google Shape;570;p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71" name="Google Shape;571;p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73" name="Google Shape;573;p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75" name="Google Shape;575;p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78" name="Google Shape;578;p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80" name="Google Shape;580;p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83" name="Google Shape;583;p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84" name="Google Shape;584;p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87" name="Google Shape;587;p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89" name="Google Shape;589;p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"/>
          <p:cNvSpPr txBox="1">
            <a:spLocks noGrp="1"/>
          </p:cNvSpPr>
          <p:nvPr>
            <p:ph type="title"/>
          </p:nvPr>
        </p:nvSpPr>
        <p:spPr>
          <a:xfrm>
            <a:off x="8212666" y="181230"/>
            <a:ext cx="3084891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IE" sz="3200"/>
              <a:t>KANBAN BOARD</a:t>
            </a:r>
            <a:endParaRPr/>
          </a:p>
        </p:txBody>
      </p:sp>
      <p:sp>
        <p:nvSpPr>
          <p:cNvPr id="591" name="Google Shape;591;p3"/>
          <p:cNvSpPr txBox="1">
            <a:spLocks noGrp="1"/>
          </p:cNvSpPr>
          <p:nvPr>
            <p:ph type="body" idx="1"/>
          </p:nvPr>
        </p:nvSpPr>
        <p:spPr>
          <a:xfrm>
            <a:off x="7962519" y="1744663"/>
            <a:ext cx="3084892" cy="44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IE" sz="1600"/>
              <a:t> Our Kanban board allows us to keep a visual track of the status of our project tasks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IE" sz="1600"/>
              <a:t>We have broken the project down into manageable tasks and arranged them into sprints.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IE" sz="1600"/>
              <a:t>Tasks are lined up under the “To Do” column, and then are moved along the board until they are all under the “Done” column.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IE" sz="1600"/>
              <a:t>This project has three sprints. Each sprint into colour coded and put in order.</a:t>
            </a:r>
            <a:endParaRPr/>
          </a:p>
          <a:p>
            <a:pPr marL="228600" lvl="0" indent="-101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endParaRPr sz="1600"/>
          </a:p>
        </p:txBody>
      </p:sp>
      <p:pic>
        <p:nvPicPr>
          <p:cNvPr id="592" name="Google Shape;59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399" y="180632"/>
            <a:ext cx="5145157" cy="421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56215" y="2911833"/>
            <a:ext cx="5337389" cy="381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1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E"/>
              <a:t>GANTT CHART</a:t>
            </a:r>
            <a:endParaRPr/>
          </a:p>
        </p:txBody>
      </p:sp>
      <p:sp>
        <p:nvSpPr>
          <p:cNvPr id="599" name="Google Shape;599;p4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2569453" cy="380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❖"/>
            </a:pPr>
            <a:r>
              <a:rPr lang="en-IE" dirty="0"/>
              <a:t>The Gantt chart provides an overall timeline for the project.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❖"/>
            </a:pPr>
            <a:r>
              <a:rPr lang="en-IE" dirty="0"/>
              <a:t>Each task is lined up along the edge and the relevant time slot that is associated with the task is placed next to it.</a:t>
            </a:r>
            <a:endParaRPr dirty="0"/>
          </a:p>
        </p:txBody>
      </p:sp>
      <p:pic>
        <p:nvPicPr>
          <p:cNvPr id="600" name="Google Shape;6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1787" y="2097088"/>
            <a:ext cx="7676813" cy="35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6DD4-D5ED-21ED-E1F6-6B6953B9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290" y="1391647"/>
            <a:ext cx="9905999" cy="3541714"/>
          </a:xfrm>
        </p:spPr>
        <p:txBody>
          <a:bodyPr>
            <a:normAutofit/>
          </a:bodyPr>
          <a:lstStyle/>
          <a:p>
            <a:pPr marL="85725" indent="0" algn="ctr">
              <a:buNone/>
            </a:pPr>
            <a:r>
              <a:rPr lang="en-IE" sz="6600" dirty="0"/>
              <a:t>Thank you!</a:t>
            </a:r>
          </a:p>
          <a:p>
            <a:pPr marL="85725" indent="0" algn="ctr">
              <a:buNone/>
            </a:pPr>
            <a:r>
              <a:rPr lang="en-IE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465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21f8c7e9c_0_0"/>
          <p:cNvSpPr txBox="1">
            <a:spLocks noGrp="1"/>
          </p:cNvSpPr>
          <p:nvPr>
            <p:ph type="ctrTitle"/>
          </p:nvPr>
        </p:nvSpPr>
        <p:spPr>
          <a:xfrm>
            <a:off x="1816700" y="455492"/>
            <a:ext cx="8791500" cy="86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600"/>
              <a:t>Introduction</a:t>
            </a:r>
            <a:endParaRPr sz="3600"/>
          </a:p>
        </p:txBody>
      </p:sp>
      <p:sp>
        <p:nvSpPr>
          <p:cNvPr id="436" name="Google Shape;436;g1721f8c7e9c_0_0"/>
          <p:cNvSpPr txBox="1">
            <a:spLocks noGrp="1"/>
          </p:cNvSpPr>
          <p:nvPr>
            <p:ph type="subTitle" idx="1"/>
          </p:nvPr>
        </p:nvSpPr>
        <p:spPr>
          <a:xfrm>
            <a:off x="1876425" y="2110161"/>
            <a:ext cx="8791500" cy="314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>
                <a:solidFill>
                  <a:schemeClr val="lt1"/>
                </a:solidFill>
              </a:rPr>
              <a:t>We propose to develop a Network Intrusion Detection System (IDS).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>
                <a:solidFill>
                  <a:schemeClr val="lt1"/>
                </a:solidFill>
              </a:rPr>
              <a:t>We aim to implement this system using supervised machine learning (SML). 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>
                <a:solidFill>
                  <a:schemeClr val="lt1"/>
                </a:solidFill>
              </a:rPr>
              <a:t>SML makes use of labeled data to help train an artificial intelligence (AI) which will classify network traffic based on features they share and detect potential cyber-attacks.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21f8c7e9c_0_6"/>
          <p:cNvSpPr txBox="1">
            <a:spLocks noGrp="1"/>
          </p:cNvSpPr>
          <p:nvPr>
            <p:ph type="subTitle" idx="1"/>
          </p:nvPr>
        </p:nvSpPr>
        <p:spPr>
          <a:xfrm>
            <a:off x="1876425" y="1015301"/>
            <a:ext cx="8791500" cy="4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 dirty="0">
                <a:solidFill>
                  <a:schemeClr val="lt1"/>
                </a:solidFill>
              </a:rPr>
              <a:t>Our research shows that these are the most common types of attacks detected by an IDS:</a:t>
            </a:r>
          </a:p>
          <a:p>
            <a:pPr lvl="1" indent="-381000" algn="l">
              <a:lnSpc>
                <a:spcPct val="110000"/>
              </a:lnSpc>
              <a:spcBef>
                <a:spcPts val="1000"/>
              </a:spcBef>
              <a:buSzPts val="2400"/>
              <a:buFont typeface="Arial"/>
              <a:buChar char="❖"/>
            </a:pPr>
            <a:r>
              <a:rPr lang="en-IE" sz="2400" dirty="0">
                <a:solidFill>
                  <a:schemeClr val="lt1"/>
                </a:solidFill>
              </a:rPr>
              <a:t>Denial of Service (DoS)</a:t>
            </a:r>
          </a:p>
          <a:p>
            <a:pPr lvl="1" indent="-381000" algn="l">
              <a:lnSpc>
                <a:spcPct val="110000"/>
              </a:lnSpc>
              <a:spcBef>
                <a:spcPts val="1000"/>
              </a:spcBef>
              <a:buSzPts val="2400"/>
              <a:buFont typeface="Arial"/>
              <a:buChar char="❖"/>
            </a:pPr>
            <a:r>
              <a:rPr lang="en-IE" sz="2400" dirty="0"/>
              <a:t>TCP scan</a:t>
            </a:r>
          </a:p>
          <a:p>
            <a:pPr lvl="1" indent="-381000" algn="l">
              <a:lnSpc>
                <a:spcPct val="110000"/>
              </a:lnSpc>
              <a:spcBef>
                <a:spcPts val="1000"/>
              </a:spcBef>
              <a:buSzPts val="2400"/>
              <a:buFont typeface="Arial"/>
              <a:buChar char="❖"/>
            </a:pPr>
            <a:r>
              <a:rPr lang="en-IE" sz="2400" dirty="0">
                <a:solidFill>
                  <a:schemeClr val="lt1"/>
                </a:solidFill>
              </a:rPr>
              <a:t>UDP scan</a:t>
            </a:r>
          </a:p>
          <a:p>
            <a:pPr lvl="1" indent="-381000" algn="l">
              <a:lnSpc>
                <a:spcPct val="110000"/>
              </a:lnSpc>
              <a:spcBef>
                <a:spcPts val="1000"/>
              </a:spcBef>
              <a:buSzPts val="2400"/>
              <a:buFont typeface="Arial"/>
              <a:buChar char="❖"/>
            </a:pPr>
            <a:r>
              <a:rPr lang="en-IE" sz="2400" dirty="0"/>
              <a:t>SYN scan</a:t>
            </a:r>
          </a:p>
          <a:p>
            <a:pPr lvl="1" indent="-381000" algn="l">
              <a:lnSpc>
                <a:spcPct val="110000"/>
              </a:lnSpc>
              <a:spcBef>
                <a:spcPts val="1000"/>
              </a:spcBef>
              <a:buSzPts val="2400"/>
              <a:buFont typeface="Arial"/>
              <a:buChar char="❖"/>
            </a:pPr>
            <a:r>
              <a:rPr lang="en-IE" sz="2400" dirty="0">
                <a:solidFill>
                  <a:schemeClr val="lt1"/>
                </a:solidFill>
              </a:rPr>
              <a:t>ICMP </a:t>
            </a:r>
            <a:r>
              <a:rPr lang="en-IE" sz="2400" dirty="0"/>
              <a:t>scan</a:t>
            </a:r>
          </a:p>
          <a:p>
            <a:pPr lvl="1" indent="-381000" algn="l">
              <a:lnSpc>
                <a:spcPct val="110000"/>
              </a:lnSpc>
              <a:spcBef>
                <a:spcPts val="1000"/>
              </a:spcBef>
              <a:buSzPts val="2400"/>
              <a:buFont typeface="Arial"/>
              <a:buChar char="❖"/>
            </a:pPr>
            <a:r>
              <a:rPr lang="en-IE" sz="2400" dirty="0">
                <a:solidFill>
                  <a:schemeClr val="lt1"/>
                </a:solidFill>
              </a:rPr>
              <a:t>SSH/FTP </a:t>
            </a:r>
            <a:r>
              <a:rPr lang="en-IE" sz="2400" dirty="0" err="1">
                <a:solidFill>
                  <a:schemeClr val="lt1"/>
                </a:solidFill>
              </a:rPr>
              <a:t>bruteforce</a:t>
            </a:r>
            <a:r>
              <a:rPr lang="en-IE" sz="2400" dirty="0">
                <a:solidFill>
                  <a:schemeClr val="lt1"/>
                </a:solidFill>
              </a:rPr>
              <a:t> using dictionary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 dirty="0">
                <a:solidFill>
                  <a:schemeClr val="lt1"/>
                </a:solidFill>
              </a:rPr>
              <a:t>Our goal is to detect these common types of attacks.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21f8c7e9c_0_13"/>
          <p:cNvSpPr txBox="1">
            <a:spLocks noGrp="1"/>
          </p:cNvSpPr>
          <p:nvPr>
            <p:ph type="ctrTitle"/>
          </p:nvPr>
        </p:nvSpPr>
        <p:spPr>
          <a:xfrm>
            <a:off x="1876425" y="1122373"/>
            <a:ext cx="8791500" cy="73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600"/>
              <a:t>Whats next?</a:t>
            </a:r>
            <a:endParaRPr sz="3600"/>
          </a:p>
        </p:txBody>
      </p:sp>
      <p:sp>
        <p:nvSpPr>
          <p:cNvPr id="449" name="Google Shape;449;g1721f8c7e9c_0_13"/>
          <p:cNvSpPr txBox="1">
            <a:spLocks noGrp="1"/>
          </p:cNvSpPr>
          <p:nvPr>
            <p:ph type="subTitle" idx="1"/>
          </p:nvPr>
        </p:nvSpPr>
        <p:spPr>
          <a:xfrm>
            <a:off x="1876425" y="2189775"/>
            <a:ext cx="8791500" cy="22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>
                <a:solidFill>
                  <a:schemeClr val="lt1"/>
                </a:solidFill>
              </a:rPr>
              <a:t>Our system will log attacks that it detects.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>
                <a:solidFill>
                  <a:schemeClr val="lt1"/>
                </a:solidFill>
              </a:rPr>
              <a:t>We will develop a front-end website to display alerts and statistics on network activity.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-IE" sz="2400">
                <a:solidFill>
                  <a:schemeClr val="lt1"/>
                </a:solidFill>
              </a:rPr>
              <a:t>Network administrators will get an overview of the network using visualizations of traffic, most common attacks detected, etc.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21f8c7e9c_0_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721f8c7e9c_0_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7" name="Google Shape;457;g1721f8c7e9c_0_19"/>
          <p:cNvPicPr preferRelativeResize="0"/>
          <p:nvPr/>
        </p:nvPicPr>
        <p:blipFill rotWithShape="1">
          <a:blip r:embed="rId3">
            <a:alphaModFix/>
          </a:blip>
          <a:srcRect l="4051" t="17759" r="9555" b="11792"/>
          <a:stretch/>
        </p:blipFill>
        <p:spPr>
          <a:xfrm>
            <a:off x="195450" y="535095"/>
            <a:ext cx="11641800" cy="553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g1721f8c7e9c_0_27"/>
          <p:cNvPicPr preferRelativeResize="0"/>
          <p:nvPr/>
        </p:nvPicPr>
        <p:blipFill rotWithShape="1">
          <a:blip r:embed="rId3">
            <a:alphaModFix/>
          </a:blip>
          <a:srcRect l="5185" t="4371" r="8822" b="4362"/>
          <a:stretch/>
        </p:blipFill>
        <p:spPr>
          <a:xfrm>
            <a:off x="3098650" y="404125"/>
            <a:ext cx="4864200" cy="63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1721f8c7e9c_0_35"/>
          <p:cNvPicPr preferRelativeResize="0"/>
          <p:nvPr/>
        </p:nvPicPr>
        <p:blipFill rotWithShape="1">
          <a:blip r:embed="rId3">
            <a:alphaModFix/>
          </a:blip>
          <a:srcRect l="41187" t="16112" r="14260" b="29155"/>
          <a:stretch/>
        </p:blipFill>
        <p:spPr>
          <a:xfrm>
            <a:off x="1964075" y="250600"/>
            <a:ext cx="8263850" cy="63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g1721f8c7e9c_0_43"/>
          <p:cNvPicPr preferRelativeResize="0"/>
          <p:nvPr/>
        </p:nvPicPr>
        <p:blipFill rotWithShape="1">
          <a:blip r:embed="rId3">
            <a:alphaModFix/>
          </a:blip>
          <a:srcRect l="6716" t="14767" b="6049"/>
          <a:stretch/>
        </p:blipFill>
        <p:spPr>
          <a:xfrm>
            <a:off x="3048788" y="-243150"/>
            <a:ext cx="6446775" cy="71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270e67cb1_4_16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E"/>
              <a:t>Designing and Building </a:t>
            </a:r>
            <a:br>
              <a:rPr lang="en-IE"/>
            </a:br>
            <a:r>
              <a:rPr lang="en-IE"/>
              <a:t>a Machine Learning Model </a:t>
            </a:r>
            <a:endParaRPr/>
          </a:p>
        </p:txBody>
      </p:sp>
      <p:sp>
        <p:nvSpPr>
          <p:cNvPr id="481" name="Google Shape;481;g17270e67cb1_4_16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9" cy="398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572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en-IE"/>
              <a:t>Software and modules we intend to use:</a:t>
            </a:r>
            <a:endParaRPr/>
          </a:p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E"/>
              <a:t>Python</a:t>
            </a:r>
            <a:endParaRPr/>
          </a:p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E"/>
              <a:t>SKLearn</a:t>
            </a:r>
            <a:endParaRPr/>
          </a:p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E"/>
              <a:t>Keras</a:t>
            </a:r>
            <a:endParaRPr/>
          </a:p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E"/>
              <a:t>Tensorflow</a:t>
            </a:r>
            <a:endParaRPr/>
          </a:p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E"/>
              <a:t>Wireshark, to test our model</a:t>
            </a:r>
            <a:endParaRPr/>
          </a:p>
          <a:p>
            <a:pPr marL="8572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en-IE"/>
              <a:t>Will be used to ultimately build the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584</Words>
  <Application>Microsoft Office PowerPoint</Application>
  <PresentationFormat>Widescreen</PresentationFormat>
  <Paragraphs>72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Noto Sans Symbols</vt:lpstr>
      <vt:lpstr>Twentieth Century</vt:lpstr>
      <vt:lpstr>Circuit</vt:lpstr>
      <vt:lpstr>Circuit</vt:lpstr>
      <vt:lpstr>NETWORK INTRUSION DETECTION SYSTEM</vt:lpstr>
      <vt:lpstr>Introduction</vt:lpstr>
      <vt:lpstr>PowerPoint Presentation</vt:lpstr>
      <vt:lpstr>Whats next?</vt:lpstr>
      <vt:lpstr>PowerPoint Presentation</vt:lpstr>
      <vt:lpstr>PowerPoint Presentation</vt:lpstr>
      <vt:lpstr>PowerPoint Presentation</vt:lpstr>
      <vt:lpstr>PowerPoint Presentation</vt:lpstr>
      <vt:lpstr>Designing and Building  a Machine Learning Model </vt:lpstr>
      <vt:lpstr>Architecture Design</vt:lpstr>
      <vt:lpstr>What might the dataset look like? “Dataset Format of Incoming Connections“ Using Wireshark and feature extractor</vt:lpstr>
      <vt:lpstr>Format of our dataset</vt:lpstr>
      <vt:lpstr>Proposed Technical Approach TensorFlow, Kera + SKLearn Machine Learning “Multi-Class Classification”</vt:lpstr>
      <vt:lpstr>Measures of Success </vt:lpstr>
      <vt:lpstr>Improving Accuracy</vt:lpstr>
      <vt:lpstr>AGILE METHODOLOGIES:  SCRUM MEETINGS AND SPRINTS</vt:lpstr>
      <vt:lpstr>KANBAN BOARD</vt:lpstr>
      <vt:lpstr>GANTT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SYSTEM</dc:title>
  <dc:creator>Ingrid Melin</dc:creator>
  <cp:lastModifiedBy>Ingrid Melin</cp:lastModifiedBy>
  <cp:revision>1</cp:revision>
  <dcterms:created xsi:type="dcterms:W3CDTF">2022-10-20T08:24:08Z</dcterms:created>
  <dcterms:modified xsi:type="dcterms:W3CDTF">2022-10-26T10:49:34Z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