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32" r:id="rId3"/>
    <p:sldId id="333" r:id="rId4"/>
    <p:sldId id="328" r:id="rId5"/>
    <p:sldId id="315" r:id="rId6"/>
    <p:sldId id="316" r:id="rId7"/>
    <p:sldId id="317" r:id="rId8"/>
    <p:sldId id="318" r:id="rId9"/>
    <p:sldId id="319" r:id="rId10"/>
    <p:sldId id="320" r:id="rId11"/>
    <p:sldId id="291" r:id="rId12"/>
    <p:sldId id="283" r:id="rId13"/>
    <p:sldId id="290" r:id="rId14"/>
    <p:sldId id="292" r:id="rId15"/>
    <p:sldId id="293" r:id="rId16"/>
    <p:sldId id="294" r:id="rId17"/>
    <p:sldId id="269" r:id="rId18"/>
    <p:sldId id="281" r:id="rId19"/>
    <p:sldId id="313" r:id="rId20"/>
    <p:sldId id="322" r:id="rId21"/>
    <p:sldId id="306" r:id="rId22"/>
    <p:sldId id="307" r:id="rId23"/>
    <p:sldId id="308" r:id="rId24"/>
    <p:sldId id="288" r:id="rId25"/>
    <p:sldId id="265" r:id="rId26"/>
    <p:sldId id="266" r:id="rId27"/>
    <p:sldId id="263" r:id="rId28"/>
    <p:sldId id="331" r:id="rId29"/>
    <p:sldId id="286" r:id="rId30"/>
    <p:sldId id="330" r:id="rId31"/>
    <p:sldId id="329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F57-68BB-4A3A-BEE9-C1956AAB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A147-6BB0-4E6B-9EFD-B18983B6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783-EBB8-431E-B50D-295718E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D7FF-CFBE-42A2-8192-3AA06F0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1E0-389E-4E10-BD5D-02EB1FF0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C4A-2737-49BA-AB53-1100093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1E3C-D51F-4FAE-9B18-E8F50DE4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C954-8398-400C-92FB-73F0C0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4452-6AFE-4CCC-A5AC-F6285A87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C11D-2EEE-4FCC-ACB3-2CBD7537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84CA-7CC2-4169-9893-F50359B0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2A34-CF7B-4D29-869D-E9401157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23F-9E00-4DB8-8BF2-1135549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D258-130F-4297-9CC8-BE1025A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A16A-49AB-4B86-AF85-0F41C2A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D63-4567-4811-96E3-90C0B88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F8B-2736-41AA-A4C6-78195322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454D-6885-4039-9AC2-7301FEE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43-F6D5-47E7-B291-45A0557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011-CBD5-4058-8C4C-E01D3A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BE7-1169-42CC-A327-B719F14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66FF-B913-4DFB-ADAB-C687296F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D00C-5266-4D86-B1E1-66836CA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57D6-AA06-43E6-8D5B-D9A1569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69E1-0153-47DE-BAD2-3AC1864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E2E-ABC4-4678-AA51-5CEAB1E4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1BF-FD2A-45A0-9DA2-295D4E76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75C2-CB57-45EE-9FE1-6E504A0A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F0DA-E02A-44E6-9CA7-84B872B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8CD0-7700-4F69-8B1A-827D53E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EBA9-65EE-459A-B8F3-08A8355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C8C-F71B-43D0-BC15-BE2B4D4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FFB8-3A91-43BD-BD06-02F1E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E652-9F92-404E-B2EA-338C9DB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A7AB3-9C6A-483E-95D5-DA6D8D3A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56C-4DC8-4730-95B7-9BF6FB9F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DD6B-82F3-4710-B6E6-B92F51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A5E-4A86-4BB7-AFCE-6DA6D31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345E-4083-4326-8CEF-AA9A1A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90B-54F5-4592-B3AF-81462B6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02CD-7D27-4F7D-B1F1-AAB6E7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CB1C-5795-4117-B1C5-0954735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835-5C02-46EE-9023-ED20479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76D-8195-42CE-B39F-B8BEFC3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F40-9AC8-4994-B2D2-AAF8FB4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0EFB-7EB8-4FE6-ABD1-3AAE9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E1A-2062-4FB2-BF5E-6208339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31D-CB0E-41F0-8CD5-A3267FD3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A73F-0A49-47AE-A30C-61DCD2BF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2B3C-F42D-48F0-9B6C-0647D03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D861-E982-40DB-A6D3-ACE3849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192B-06AF-4C0C-8A18-267ED51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9E7B-881E-45A5-AAA7-CFFE3C6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41F73-75F3-4EAD-B17E-E79E804E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6589-0D9C-4278-9C9F-3E29787B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F336-154B-4D52-952F-65BCC8E4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970F-60B6-4F92-BC59-E3A64E4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E315-27EC-4C66-BEF1-E99A607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2469-7D98-48B1-A274-532091F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1489-A3CC-470F-B035-318437D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582A-ABA2-4832-B9FE-3E8393CE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896D-2456-4C0D-8D19-158625EBE73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985-0BC0-4302-AB61-87F5ACA9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30CE-D3D2-47E1-ABF6-B0FAFA53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yourSeasUsername@lnxsrv06.seas.ucla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refcar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net.ucla.edu/seasnet-accoun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ucla.edu/it-support-center/services/virtual-private-network-vpn-cli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4F8B-8F78-4E24-8457-CF0D85DD4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97L Discussion 1B/1C</a:t>
            </a:r>
            <a:br>
              <a:rPr lang="en-US" dirty="0"/>
            </a:br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53317-505C-472D-B6BA-CD06C43B7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53A2-3563-461E-9B84-C57DF772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Connect to the School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8F23-21D5-42B9-A107-ABF1C0ED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 to the UCLA VPN first, the URL is ssl.vpn.ucla.edu</a:t>
            </a:r>
          </a:p>
          <a:p>
            <a:pPr lvl="1"/>
            <a:r>
              <a:rPr lang="en-US" dirty="0"/>
              <a:t>There will be a DUO prompt after you enter your UCLA username/password</a:t>
            </a:r>
          </a:p>
          <a:p>
            <a:r>
              <a:rPr lang="en-US" dirty="0"/>
              <a:t>Connect to the Linux Server with your SEASNET Account</a:t>
            </a:r>
          </a:p>
          <a:p>
            <a:pPr lvl="1"/>
            <a:r>
              <a:rPr lang="en-US" dirty="0"/>
              <a:t>If you are using Putty</a:t>
            </a:r>
          </a:p>
          <a:p>
            <a:pPr lvl="2"/>
            <a:r>
              <a:rPr lang="en-US" dirty="0"/>
              <a:t>Type in the server name (i.e. lnxsrv07.seas.ucla.edu)</a:t>
            </a:r>
          </a:p>
          <a:p>
            <a:pPr lvl="2"/>
            <a:r>
              <a:rPr lang="en-US" dirty="0"/>
              <a:t>Make sure the SSH radial is selected</a:t>
            </a:r>
          </a:p>
          <a:p>
            <a:pPr lvl="2"/>
            <a:r>
              <a:rPr lang="en-US" dirty="0"/>
              <a:t>Select Open at the bottom</a:t>
            </a:r>
          </a:p>
          <a:p>
            <a:pPr lvl="2"/>
            <a:r>
              <a:rPr lang="en-US" dirty="0"/>
              <a:t>Type your SEAS Username and password</a:t>
            </a:r>
          </a:p>
          <a:p>
            <a:pPr lvl="1"/>
            <a:r>
              <a:rPr lang="en-US" dirty="0"/>
              <a:t>If you are using MacOS terminal</a:t>
            </a:r>
          </a:p>
          <a:p>
            <a:pPr lvl="2"/>
            <a:r>
              <a:rPr lang="en-US" dirty="0"/>
              <a:t>Type: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yourSeasUsername@lnxsrv06.seas.ucla.edu</a:t>
            </a:r>
            <a:endParaRPr lang="en-US" dirty="0"/>
          </a:p>
          <a:p>
            <a:r>
              <a:rPr lang="en-US" dirty="0"/>
              <a:t>NOTE – if it is your first time connecting, then hit yes at the prompt asking you to trust the server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C3CD-1C8C-4DCC-869B-94D79A6B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15" y="2977675"/>
            <a:ext cx="426779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0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1CD1-6143-464A-A443-DEA6B8F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Server Files to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B866-8C05-45A4-A661-3533F100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1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know </a:t>
            </a:r>
            <a:r>
              <a:rPr lang="en-US" b="1" dirty="0"/>
              <a:t>git</a:t>
            </a:r>
            <a:r>
              <a:rPr lang="en-US" dirty="0"/>
              <a:t> already – feel free to use git to create a directory on your local device and the school server to push/pull files</a:t>
            </a:r>
          </a:p>
          <a:p>
            <a:pPr lvl="1"/>
            <a:r>
              <a:rPr lang="en-US" dirty="0"/>
              <a:t>If you don’t know git – we will learn it later in this class so don’t worry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GUI option – Tools like </a:t>
            </a:r>
            <a:r>
              <a:rPr lang="en-US" b="1" dirty="0"/>
              <a:t>WinSCP</a:t>
            </a:r>
            <a:r>
              <a:rPr lang="en-US" dirty="0"/>
              <a:t> and </a:t>
            </a:r>
            <a:r>
              <a:rPr lang="en-US" b="1" dirty="0"/>
              <a:t>FileZilla</a:t>
            </a:r>
            <a:r>
              <a:rPr lang="en-US" dirty="0"/>
              <a:t> let you create a session to the server and give you a file explorer view. You can then drag and drop files between local and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 option – The </a:t>
            </a:r>
            <a:r>
              <a:rPr lang="en-US" b="1" dirty="0" err="1"/>
              <a:t>scp</a:t>
            </a:r>
            <a:r>
              <a:rPr lang="en-US" dirty="0"/>
              <a:t> command lets you copy files from remote servers to local. The format will be: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username@lnxsrv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seas.ucla.edu:foobar.txt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/absolute/path/to/directory</a:t>
            </a:r>
          </a:p>
        </p:txBody>
      </p:sp>
    </p:spTree>
    <p:extLst>
      <p:ext uri="{BB962C8B-B14F-4D97-AF65-F5344CB8AC3E}">
        <p14:creationId xmlns:p14="http://schemas.microsoft.com/office/powerpoint/2010/main" val="80139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59F8-07D7-427A-A27E-B76C26E3A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0D694-A80B-4CB5-A2C5-BE72B4491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Linux distros of 2020: for beginners and advanced users ...">
            <a:extLst>
              <a:ext uri="{FF2B5EF4-FFF2-40B4-BE49-F238E27FC236}">
                <a16:creationId xmlns:a16="http://schemas.microsoft.com/office/drawing/2014/main" id="{574C762E-7707-4AA0-B7A7-C8EC42418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2" r="13402"/>
          <a:stretch/>
        </p:blipFill>
        <p:spPr bwMode="auto">
          <a:xfrm>
            <a:off x="4778823" y="3509963"/>
            <a:ext cx="263435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33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6B4-8DDB-4607-A667-107655F3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tree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D3B55-E2E5-4515-AA9B-8AD7CAAFD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30853"/>
              </p:ext>
            </p:extLst>
          </p:nvPr>
        </p:nvGraphicFramePr>
        <p:xfrm>
          <a:off x="838200" y="1463675"/>
          <a:ext cx="10515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204645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15961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pwd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print working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46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ls [directory]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693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cd [directory]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change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236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44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1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mkdir</a:t>
                      </a:r>
                      <a:r>
                        <a:rPr lang="en-US" sz="2400" dirty="0"/>
                        <a:t> [directory]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make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601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touch [file]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creates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81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rm [file]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removes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123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rmdir</a:t>
                      </a:r>
                      <a:r>
                        <a:rPr lang="en-US" sz="2400" dirty="0"/>
                        <a:t> [directory]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351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mv [SOURCE] [DESTINATION]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Move/rename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558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cp [SOURCE] [DESTINATION]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Copy files and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1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3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6B4-8DDB-4607-A667-107655F3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and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A7DE-4B07-448D-897E-62B8E5B2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files have an Absolute File Path that points to their exact location</a:t>
            </a:r>
          </a:p>
          <a:p>
            <a:pPr lvl="1"/>
            <a:r>
              <a:rPr lang="en-US" dirty="0"/>
              <a:t>Root directory is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So an absolute path starts at the root and goes to the file</a:t>
            </a:r>
          </a:p>
          <a:p>
            <a:pPr lvl="2"/>
            <a:r>
              <a:rPr lang="en-US" dirty="0"/>
              <a:t>Example -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/local/bin</a:t>
            </a:r>
          </a:p>
          <a:p>
            <a:r>
              <a:rPr lang="en-US" dirty="0"/>
              <a:t>Relative paths are based on the present working directory (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do not begin with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../subdir/</a:t>
            </a:r>
            <a:r>
              <a:rPr lang="en-US" dirty="0" err="1">
                <a:latin typeface="Consolas" panose="020B0609020204030204" pitchFamily="49" charset="0"/>
              </a:rPr>
              <a:t>myFile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anotherSubDir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differentFile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6B4-8DDB-4607-A667-107655F3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A7DE-4B07-448D-897E-62B8E5B2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when you need to learn more about a command, use man</a:t>
            </a:r>
          </a:p>
          <a:p>
            <a:pPr lvl="1"/>
            <a:r>
              <a:rPr lang="en-US" dirty="0"/>
              <a:t>Built-in docs for </a:t>
            </a:r>
            <a:r>
              <a:rPr lang="en-US" dirty="0" err="1"/>
              <a:t>linux</a:t>
            </a:r>
            <a:r>
              <a:rPr lang="en-US" dirty="0"/>
              <a:t> commands</a:t>
            </a:r>
          </a:p>
          <a:p>
            <a:pPr lvl="1"/>
            <a:endParaRPr lang="en-US" dirty="0"/>
          </a:p>
          <a:p>
            <a:r>
              <a:rPr lang="en-US" dirty="0"/>
              <a:t>Example – man ls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6B4-8DDB-4607-A667-107655F3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A7DE-4B07-448D-897E-62B8E5B2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man to find out what these do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tail</a:t>
            </a:r>
          </a:p>
          <a:p>
            <a:r>
              <a:rPr lang="en-US" dirty="0"/>
              <a:t>echo</a:t>
            </a:r>
          </a:p>
          <a:p>
            <a:r>
              <a:rPr lang="en-US" dirty="0"/>
              <a:t>which</a:t>
            </a:r>
          </a:p>
          <a:p>
            <a:r>
              <a:rPr lang="en-US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401178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Revisited, Permissions and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first character in the output of </a:t>
            </a:r>
            <a:r>
              <a:rPr lang="en-US" dirty="0">
                <a:solidFill>
                  <a:srgbClr val="FF0000"/>
                </a:solidFill>
              </a:rPr>
              <a:t>ls -l </a:t>
            </a:r>
            <a:r>
              <a:rPr lang="en-US" dirty="0"/>
              <a:t>will be:</a:t>
            </a:r>
          </a:p>
          <a:p>
            <a:pPr lvl="1"/>
            <a:r>
              <a:rPr lang="en-US" sz="2000" dirty="0"/>
              <a:t>l for symbolic links</a:t>
            </a:r>
          </a:p>
          <a:p>
            <a:pPr lvl="1"/>
            <a:r>
              <a:rPr lang="en-US" sz="2000" dirty="0"/>
              <a:t>- for a regular file</a:t>
            </a:r>
          </a:p>
          <a:p>
            <a:pPr lvl="1"/>
            <a:r>
              <a:rPr lang="en-US" sz="2000" dirty="0"/>
              <a:t>d for a directory. </a:t>
            </a:r>
          </a:p>
          <a:p>
            <a:r>
              <a:rPr lang="en-US" dirty="0"/>
              <a:t>The rest of the characters in the first field indicate the permission bits.</a:t>
            </a:r>
          </a:p>
          <a:p>
            <a:pPr lvl="1"/>
            <a:r>
              <a:rPr lang="en-US" sz="2000" dirty="0"/>
              <a:t>The first three bits are permissions for the owner of the file.</a:t>
            </a:r>
          </a:p>
          <a:p>
            <a:pPr lvl="1"/>
            <a:r>
              <a:rPr lang="en-US" sz="2000" dirty="0"/>
              <a:t>The next three bits are for the user group that owns with the file.</a:t>
            </a:r>
          </a:p>
          <a:p>
            <a:pPr lvl="1"/>
            <a:r>
              <a:rPr lang="en-US" sz="2000" dirty="0"/>
              <a:t>The last three bits are for all other users on the system.</a:t>
            </a:r>
          </a:p>
          <a:p>
            <a:pPr lvl="2"/>
            <a:r>
              <a:rPr lang="en-US" sz="1800" dirty="0"/>
              <a:t>r can read</a:t>
            </a:r>
          </a:p>
          <a:p>
            <a:pPr lvl="2"/>
            <a:r>
              <a:rPr lang="en-US" sz="1800" dirty="0"/>
              <a:t>w can write</a:t>
            </a:r>
          </a:p>
          <a:p>
            <a:pPr lvl="2"/>
            <a:r>
              <a:rPr lang="en-US" sz="1800" dirty="0"/>
              <a:t>x can execute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1325563"/>
          </a:xfrm>
        </p:spPr>
        <p:txBody>
          <a:bodyPr/>
          <a:lstStyle/>
          <a:p>
            <a:r>
              <a:rPr lang="en-US" dirty="0"/>
              <a:t>Permissions and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233"/>
            <a:ext cx="10515600" cy="51976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Reading the bits</a:t>
            </a:r>
          </a:p>
          <a:p>
            <a:pPr lvl="1"/>
            <a:r>
              <a:rPr lang="en-US" b="1" dirty="0"/>
              <a:t>u</a:t>
            </a:r>
            <a:r>
              <a:rPr lang="en-US" dirty="0"/>
              <a:t> owner, first 3 bits</a:t>
            </a:r>
          </a:p>
          <a:p>
            <a:pPr lvl="1"/>
            <a:r>
              <a:rPr lang="en-US" b="1" dirty="0"/>
              <a:t>g</a:t>
            </a:r>
            <a:r>
              <a:rPr lang="en-US" dirty="0"/>
              <a:t> user group that owns the file, next 3 bits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users not in u and g, last 3 bits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all three groups, all 9 bits</a:t>
            </a:r>
          </a:p>
          <a:p>
            <a:r>
              <a:rPr lang="en-US" dirty="0"/>
              <a:t>Commands to modify permissions</a:t>
            </a:r>
          </a:p>
          <a:p>
            <a:pPr lvl="1"/>
            <a:r>
              <a:rPr lang="en-US" b="1" dirty="0"/>
              <a:t>+</a:t>
            </a:r>
            <a:r>
              <a:rPr lang="en-US" dirty="0"/>
              <a:t> add permissions</a:t>
            </a:r>
          </a:p>
          <a:p>
            <a:pPr lvl="1"/>
            <a:r>
              <a:rPr lang="en-US" b="1" dirty="0"/>
              <a:t>-</a:t>
            </a:r>
            <a:r>
              <a:rPr lang="en-US" dirty="0"/>
              <a:t> remove permissions</a:t>
            </a:r>
          </a:p>
          <a:p>
            <a:pPr lvl="1"/>
            <a:r>
              <a:rPr lang="en-US" b="1" dirty="0"/>
              <a:t>=</a:t>
            </a:r>
            <a:r>
              <a:rPr lang="en-US" dirty="0"/>
              <a:t> set permissions equal to</a:t>
            </a:r>
          </a:p>
          <a:p>
            <a:r>
              <a:rPr lang="en-US" dirty="0"/>
              <a:t>Corresponding flags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 can read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 can write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can execute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some-file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go-</a:t>
            </a:r>
            <a:r>
              <a:rPr lang="en-US" dirty="0" err="1"/>
              <a:t>wx</a:t>
            </a:r>
            <a:r>
              <a:rPr lang="en-US" dirty="0"/>
              <a:t> some-file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and </a:t>
            </a:r>
            <a:r>
              <a:rPr lang="en-US" dirty="0" err="1"/>
              <a:t>chmod</a:t>
            </a:r>
            <a:r>
              <a:rPr lang="en-US" dirty="0"/>
              <a:t> – Binary and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0744"/>
          </a:xfrm>
        </p:spPr>
        <p:txBody>
          <a:bodyPr>
            <a:normAutofit/>
          </a:bodyPr>
          <a:lstStyle/>
          <a:p>
            <a:r>
              <a:rPr lang="en-US" dirty="0"/>
              <a:t>Another way to represent permissions is with a number, based on the binary representation of the desired bits.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550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Will set the permission of </a:t>
            </a:r>
            <a:r>
              <a:rPr lang="en-US" dirty="0" err="1"/>
              <a:t>myFile</a:t>
            </a:r>
            <a:r>
              <a:rPr lang="en-US" dirty="0"/>
              <a:t> to 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-x---</a:t>
            </a:r>
          </a:p>
          <a:p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7411-C53D-4AE1-A607-5448552C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6374"/>
            <a:ext cx="10515600" cy="11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B603-47D7-4EE3-98F3-405C12BD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4B10-CF8B-43B1-9EBC-A6A749FF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– Daniel Meirovitch</a:t>
            </a:r>
          </a:p>
          <a:p>
            <a:pPr lvl="1"/>
            <a:r>
              <a:rPr lang="en-US" dirty="0"/>
              <a:t>Contact Info + Office Hours on CCLE</a:t>
            </a:r>
          </a:p>
          <a:p>
            <a:r>
              <a:rPr lang="en-US" dirty="0"/>
              <a:t>LAs</a:t>
            </a:r>
          </a:p>
          <a:p>
            <a:pPr lvl="1"/>
            <a:r>
              <a:rPr lang="en-US" dirty="0"/>
              <a:t>Frank Zheng</a:t>
            </a:r>
          </a:p>
          <a:p>
            <a:pPr lvl="1"/>
            <a:r>
              <a:rPr lang="en-US" dirty="0"/>
              <a:t>Jim Zhou</a:t>
            </a:r>
          </a:p>
        </p:txBody>
      </p:sp>
    </p:spTree>
    <p:extLst>
      <p:ext uri="{BB962C8B-B14F-4D97-AF65-F5344CB8AC3E}">
        <p14:creationId xmlns:p14="http://schemas.microsoft.com/office/powerpoint/2010/main" val="221774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B6E8-A7BF-4E25-BEE5-EE1510AB6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Shell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8A3A8-1599-4698-8F00-3C51174CB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in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programs read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 (input to terminal)</a:t>
            </a:r>
          </a:p>
          <a:p>
            <a:pPr marL="0" indent="0">
              <a:buNone/>
            </a:pPr>
            <a:r>
              <a:rPr lang="en-US" dirty="0"/>
              <a:t>Then write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(output to terminal)</a:t>
            </a:r>
          </a:p>
          <a:p>
            <a:pPr marL="0" indent="0">
              <a:buNone/>
            </a:pPr>
            <a:r>
              <a:rPr lang="en-US" dirty="0"/>
              <a:t>Send error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echo hello</a:t>
            </a:r>
            <a:r>
              <a:rPr lang="en-US" dirty="0"/>
              <a:t> -&gt; writes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cat non-existent-file</a:t>
            </a:r>
            <a:r>
              <a:rPr lang="en-US" dirty="0"/>
              <a:t> -&gt; writes to stderr</a:t>
            </a:r>
          </a:p>
          <a:p>
            <a:pPr marL="0" indent="0">
              <a:buNone/>
            </a:pPr>
            <a:r>
              <a:rPr lang="en-US" i="1" dirty="0"/>
              <a:t>cat -&gt; </a:t>
            </a:r>
            <a:r>
              <a:rPr lang="en-US" dirty="0"/>
              <a:t>waits for stdin, and then writes to </a:t>
            </a:r>
            <a:r>
              <a:rPr lang="en-US" dirty="0" err="1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0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– Pipeline Operator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you </a:t>
            </a:r>
            <a:r>
              <a:rPr lang="en-US" b="1" dirty="0"/>
              <a:t>PIPE</a:t>
            </a:r>
            <a:r>
              <a:rPr lang="en-US" dirty="0"/>
              <a:t> output from one command as input to a second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$ </a:t>
            </a:r>
            <a:r>
              <a:rPr lang="en-US" altLang="en-US" sz="1800" b="1" dirty="0">
                <a:latin typeface="Courier New" panose="02070309020205020404" pitchFamily="49" charset="0"/>
              </a:rPr>
              <a:t>who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george</a:t>
            </a:r>
            <a:r>
              <a:rPr lang="en-US" altLang="en-US" sz="1800" dirty="0">
                <a:latin typeface="Courier New" panose="02070309020205020404" pitchFamily="49" charset="0"/>
              </a:rPr>
              <a:t> 		pts/2 		Dec 31 16:39 (valley-forge.example.com)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betsy</a:t>
            </a:r>
            <a:r>
              <a:rPr lang="en-US" altLang="en-US" sz="1800" dirty="0">
                <a:latin typeface="Courier New" panose="02070309020205020404" pitchFamily="49" charset="0"/>
              </a:rPr>
              <a:t> 			pts/3 		Dec 27 11:07 (flags-r-us.example.com)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benjamin</a:t>
            </a:r>
            <a:r>
              <a:rPr lang="en-US" altLang="en-US" sz="1800" dirty="0">
                <a:latin typeface="Courier New" panose="02070309020205020404" pitchFamily="49" charset="0"/>
              </a:rPr>
              <a:t> 		</a:t>
            </a:r>
            <a:r>
              <a:rPr lang="en-US" altLang="en-US" sz="1800" dirty="0" err="1">
                <a:latin typeface="Courier New" panose="02070309020205020404" pitchFamily="49" charset="0"/>
              </a:rPr>
              <a:t>dtlocal</a:t>
            </a:r>
            <a:r>
              <a:rPr lang="en-US" altLang="en-US" sz="1800" dirty="0">
                <a:latin typeface="Courier New" panose="02070309020205020404" pitchFamily="49" charset="0"/>
              </a:rPr>
              <a:t> 	Dec 27 17:55 (kites.example.com)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jhancock</a:t>
            </a:r>
            <a:r>
              <a:rPr lang="en-US" altLang="en-US" sz="1800" dirty="0">
                <a:latin typeface="Courier New" panose="02070309020205020404" pitchFamily="49" charset="0"/>
              </a:rPr>
              <a:t> 		pts/5		Dec 27 17:55 (:32)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Camus			pts/6 		Dec 31 16:22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tolstoy</a:t>
            </a:r>
            <a:r>
              <a:rPr lang="en-US" altLang="en-US" sz="1800" dirty="0">
                <a:latin typeface="Courier New" panose="02070309020205020404" pitchFamily="49" charset="0"/>
              </a:rPr>
              <a:t> 		pts/14 	Jan 2 06:42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$ </a:t>
            </a:r>
            <a:r>
              <a:rPr lang="en-US" altLang="en-US" sz="2400" b="1" dirty="0">
                <a:latin typeface="Courier New" panose="02070309020205020404" pitchFamily="49" charset="0"/>
              </a:rPr>
              <a:t>who |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wc</a:t>
            </a:r>
            <a:r>
              <a:rPr lang="en-US" altLang="en-US" sz="2400" b="1" dirty="0">
                <a:latin typeface="Courier New" panose="02070309020205020404" pitchFamily="49" charset="0"/>
              </a:rPr>
              <a:t> -l 		</a:t>
            </a:r>
            <a:r>
              <a:rPr lang="en-US" altLang="en-US" sz="2400" i="1" dirty="0">
                <a:latin typeface="Courier New" panose="02070309020205020404" pitchFamily="49" charset="0"/>
              </a:rPr>
              <a:t>Count users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6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23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– &lt;, &gt;, and 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&lt; takes the file instead of the terminal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 a b &lt; some-file.txt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&gt; Redirect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en-US" dirty="0"/>
              <a:t> and make it overwrite the file (erases previous contents)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‘this will be the new text in the file’ 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&gt;&gt; Redirect </a:t>
            </a:r>
            <a:r>
              <a:rPr lang="en-US" altLang="en-US" dirty="0" err="1"/>
              <a:t>stdout</a:t>
            </a:r>
            <a:r>
              <a:rPr lang="en-US" altLang="en-US" dirty="0"/>
              <a:t> and appends to the file (preserves previous contents)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‘new line at end of file’ 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cs typeface="Courier New" panose="02070309020205020404" pitchFamily="49" charset="0"/>
              </a:rPr>
              <a:t>2&gt; and 2&gt;&gt; same as above, but redirects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en-US" dirty="0">
                <a:cs typeface="Courier New" panose="02070309020205020404" pitchFamily="49" charset="0"/>
              </a:rPr>
              <a:t> instead.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non-existent-file &gt; out.log 2&gt; error.log</a:t>
            </a:r>
          </a:p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0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C7C6-F6D9-432D-B24A-6CA2E1A3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BF91-2881-4097-9E4D-48EDDE15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900" dirty="0"/>
              <a:t>The shell allows us to assign variables by assigning things like:</a:t>
            </a:r>
          </a:p>
          <a:p>
            <a:pPr marL="4572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</a:p>
          <a:p>
            <a:pPr marL="4572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echo $a</a:t>
            </a:r>
          </a:p>
          <a:p>
            <a:r>
              <a:rPr lang="en-US" sz="2900" dirty="0">
                <a:cs typeface="Courier New" panose="02070309020205020404" pitchFamily="49" charset="0"/>
              </a:rPr>
              <a:t>But shell variables disappear on logoff, they are specific to the session</a:t>
            </a:r>
          </a:p>
        </p:txBody>
      </p:sp>
    </p:spTree>
    <p:extLst>
      <p:ext uri="{BB962C8B-B14F-4D97-AF65-F5344CB8AC3E}">
        <p14:creationId xmlns:p14="http://schemas.microsoft.com/office/powerpoint/2010/main" val="3850146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6B4-8DDB-4607-A667-107655F3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A7DE-4B07-448D-897E-62B8E5B2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Echo prints output of a command to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$ </a:t>
            </a:r>
            <a:r>
              <a:rPr lang="en-US" altLang="en-US" b="1" dirty="0">
                <a:latin typeface="Courier New" panose="02070309020205020404" pitchFamily="49" charset="0"/>
              </a:rPr>
              <a:t>echo Now is the time for all good men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Now is the time for all good men 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$ </a:t>
            </a:r>
            <a:r>
              <a:rPr lang="en-US" altLang="en-US" b="1" dirty="0">
                <a:latin typeface="Courier New" panose="02070309020205020404" pitchFamily="49" charset="0"/>
              </a:rPr>
              <a:t>echo to come to the aid of their country.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to come to the aid of their country. </a:t>
            </a:r>
          </a:p>
          <a:p>
            <a:pPr marL="0" indent="0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There is also fancier output with </a:t>
            </a:r>
            <a:r>
              <a:rPr lang="en-US" altLang="en-US" dirty="0" err="1"/>
              <a:t>printf</a:t>
            </a:r>
            <a:r>
              <a:rPr lang="en-US" altLang="en-US" dirty="0"/>
              <a:t>, which can refer to its man page for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5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6B4-8DDB-4607-A667-107655F3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A7DE-4B07-448D-897E-62B8E5B2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Translate or delete characters</a:t>
            </a:r>
          </a:p>
          <a:p>
            <a:r>
              <a:rPr lang="en-US" dirty="0"/>
              <a:t>tr SET1 SET2</a:t>
            </a:r>
          </a:p>
          <a:p>
            <a:pPr lvl="1"/>
            <a:r>
              <a:rPr lang="en-US" dirty="0"/>
              <a:t>Translate characters in SET1 to SET2</a:t>
            </a:r>
          </a:p>
          <a:p>
            <a:pPr lvl="1"/>
            <a:r>
              <a:rPr lang="en-US" dirty="0"/>
              <a:t>e.g. echo "hello world" | tr "o" "a“</a:t>
            </a:r>
          </a:p>
          <a:p>
            <a:r>
              <a:rPr lang="en-US" dirty="0"/>
              <a:t>tr -d SET</a:t>
            </a:r>
          </a:p>
          <a:p>
            <a:pPr lvl="1"/>
            <a:r>
              <a:rPr lang="en-US" dirty="0"/>
              <a:t>Deletes any characters in SET</a:t>
            </a:r>
          </a:p>
          <a:p>
            <a:pPr lvl="1"/>
            <a:r>
              <a:rPr lang="en-US" dirty="0"/>
              <a:t>e.g. echo "hello world" | tr -d "lo“</a:t>
            </a:r>
          </a:p>
          <a:p>
            <a:r>
              <a:rPr lang="en-US" dirty="0"/>
              <a:t>tr -s SET</a:t>
            </a:r>
          </a:p>
          <a:p>
            <a:pPr lvl="1"/>
            <a:r>
              <a:rPr lang="en-US" dirty="0"/>
              <a:t>"Squeezes” consecutive, repeated letters into single occurrence</a:t>
            </a:r>
          </a:p>
          <a:p>
            <a:pPr lvl="1"/>
            <a:r>
              <a:rPr lang="en-US" dirty="0"/>
              <a:t>e.g. echo "hello world" | tr -s "l"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4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Sorts lines of input to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-e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\n” &gt; hi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hi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–u hi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–r hi</a:t>
            </a:r>
          </a:p>
        </p:txBody>
      </p:sp>
    </p:spTree>
    <p:extLst>
      <p:ext uri="{BB962C8B-B14F-4D97-AF65-F5344CB8AC3E}">
        <p14:creationId xmlns:p14="http://schemas.microsoft.com/office/powerpoint/2010/main" val="1785043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2452-8A51-4F2B-A356-32F5DF97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602-A34D-4019-9419-664B6659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264" cy="4351338"/>
          </a:xfrm>
        </p:spPr>
        <p:txBody>
          <a:bodyPr/>
          <a:lstStyle/>
          <a:p>
            <a:r>
              <a:rPr lang="en-US" dirty="0"/>
              <a:t>Create a file</a:t>
            </a:r>
          </a:p>
          <a:p>
            <a:pPr lvl="1"/>
            <a:r>
              <a:rPr lang="en-US" dirty="0"/>
              <a:t>typical extension is .</a:t>
            </a:r>
            <a:r>
              <a:rPr lang="en-US" dirty="0" err="1"/>
              <a:t>sh</a:t>
            </a:r>
            <a:r>
              <a:rPr lang="en-US" dirty="0"/>
              <a:t> but not required</a:t>
            </a:r>
          </a:p>
          <a:p>
            <a:r>
              <a:rPr lang="en-US" dirty="0"/>
              <a:t>In the first line, write `</a:t>
            </a:r>
            <a:r>
              <a:rPr lang="en-US" dirty="0">
                <a:latin typeface="Consolas" panose="020B0609020204030204" pitchFamily="49" charset="0"/>
              </a:rPr>
              <a:t>#!/bin/bash`</a:t>
            </a:r>
          </a:p>
          <a:p>
            <a:pPr lvl="1"/>
            <a:r>
              <a:rPr lang="en-US" dirty="0"/>
              <a:t>Why? See in the next slide</a:t>
            </a:r>
          </a:p>
          <a:p>
            <a:r>
              <a:rPr lang="en-US" dirty="0"/>
              <a:t>To execute a script (or any other executable), you do `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myscript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pPr lvl="1"/>
            <a:r>
              <a:rPr lang="en-US" dirty="0"/>
              <a:t>May not work, why not?</a:t>
            </a:r>
          </a:p>
          <a:p>
            <a:pPr lvl="1"/>
            <a:r>
              <a:rPr lang="en-US" dirty="0"/>
              <a:t>Add execute permissions with `</a:t>
            </a:r>
            <a:r>
              <a:rPr lang="en-US" dirty="0" err="1">
                <a:latin typeface="Consolas" panose="020B0609020204030204" pitchFamily="49" charset="0"/>
              </a:rPr>
              <a:t>chmod</a:t>
            </a:r>
            <a:r>
              <a:rPr lang="en-US" dirty="0">
                <a:latin typeface="Consolas" panose="020B0609020204030204" pitchFamily="49" charset="0"/>
              </a:rPr>
              <a:t> +x </a:t>
            </a:r>
            <a:r>
              <a:rPr lang="en-US" dirty="0" err="1">
                <a:latin typeface="Consolas" panose="020B0609020204030204" pitchFamily="49" charset="0"/>
              </a:rPr>
              <a:t>myscript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C6314-DA97-4E5B-AC67-E50D009E2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31"/>
          <a:stretch/>
        </p:blipFill>
        <p:spPr>
          <a:xfrm>
            <a:off x="838200" y="5227892"/>
            <a:ext cx="5681834" cy="94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3AB8B7-19A8-4B34-BED4-E635E47C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91"/>
          <a:stretch/>
        </p:blipFill>
        <p:spPr>
          <a:xfrm>
            <a:off x="6874002" y="5142738"/>
            <a:ext cx="5033462" cy="10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323F-910C-4044-ACCD-FA6E443F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#! in the first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D02-B145-45FE-AFAA-A7CABA68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When the shell runs a program, it asks the kernel to start a new process and run the given program in that process.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It knows how to do this for compiled programs but for a script, the kernel will fail, returning a “not executable format file” error.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To tell the OS how to run the file we specify </a:t>
            </a:r>
            <a:r>
              <a:rPr lang="en-US" altLang="en-US" sz="2400" b="1" dirty="0"/>
              <a:t>#!/</a:t>
            </a:r>
            <a:r>
              <a:rPr lang="en-US" altLang="en-US" sz="2400" b="1" dirty="0" err="1"/>
              <a:t>usr</a:t>
            </a:r>
            <a:r>
              <a:rPr lang="en-US" altLang="en-US" sz="2400" b="1" dirty="0"/>
              <a:t>/bin/bash </a:t>
            </a:r>
            <a:r>
              <a:rPr lang="en-US" altLang="en-US" sz="2400" dirty="0"/>
              <a:t>so it knows to use the bash interpreter to run the file.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NOTE – normally # starts a comment line in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4806-CD41-46DA-805B-0088EF2E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8E9C-1B0E-4A8B-A469-BBB7C7FD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Discussion Structure For Now (We can talk about this)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hour will be for Lecture/Review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hour will be for hands-on practice led by LAs</a:t>
            </a:r>
          </a:p>
          <a:p>
            <a:pPr lvl="1"/>
            <a:endParaRPr lang="en-US" dirty="0"/>
          </a:p>
          <a:p>
            <a:r>
              <a:rPr lang="en-US" dirty="0"/>
              <a:t>Other possibilities?</a:t>
            </a:r>
          </a:p>
          <a:p>
            <a:pPr lvl="1"/>
            <a:r>
              <a:rPr lang="en-US" dirty="0"/>
              <a:t>Flipped classroom</a:t>
            </a:r>
          </a:p>
          <a:p>
            <a:pPr lvl="1"/>
            <a:r>
              <a:rPr lang="en-US" dirty="0"/>
              <a:t>Extra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38E-37BC-49E0-B8BC-B25E623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shell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F339-169B-4BC2-A8B7-ECBE9CC6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 be accessed from within your shell script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8F341-8807-44F8-8EE2-A0EAF60FC378}"/>
              </a:ext>
            </a:extLst>
          </p:cNvPr>
          <p:cNvGraphicFramePr>
            <a:graphicFrameLocks noGrp="1"/>
          </p:cNvGraphicFramePr>
          <p:nvPr/>
        </p:nvGraphicFramePr>
        <p:xfrm>
          <a:off x="964734" y="2606834"/>
          <a:ext cx="9195266" cy="2578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492">
                  <a:extLst>
                    <a:ext uri="{9D8B030D-6E8A-4147-A177-3AD203B41FA5}">
                      <a16:colId xmlns:a16="http://schemas.microsoft.com/office/drawing/2014/main" val="2629310731"/>
                    </a:ext>
                  </a:extLst>
                </a:gridCol>
                <a:gridCol w="5302774">
                  <a:extLst>
                    <a:ext uri="{9D8B030D-6E8A-4147-A177-3AD203B41FA5}">
                      <a16:colId xmlns:a16="http://schemas.microsoft.com/office/drawing/2014/main" val="346487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arguments provided to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7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$1, $2,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etc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and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argument,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${10}, ${26},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etc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arguments greater than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6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763" marR="0" lvl="1" indent="-47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61963" algn="l"/>
                        </a:tabLst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status of last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running 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9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0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B6E8-A7BF-4E25-BEE5-EE1510AB6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8A3A8-1599-4698-8F00-3C51174CB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94B0-F55C-4A40-9506-86EF2A84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Emacs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8423-48B6-4A31-BB9D-984D2F3D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get stuck with Emacs, can refer here</a:t>
            </a:r>
          </a:p>
          <a:p>
            <a:pPr lvl="1"/>
            <a:r>
              <a:rPr lang="en-US" dirty="0">
                <a:hlinkClick r:id="rId2"/>
              </a:rPr>
              <a:t>https://www.gnu.org/software/emacs/refcards/pdf/refcard.pdf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729D-015F-472E-B294-FB0B3DDD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out for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1422-11E3-468E-ACEB-0CCDC466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– I highly recommend Piazza. All the TAs will be checking regularly, so you will probably get your question answered faster there. And other students can discuss and benefit too!</a:t>
            </a:r>
          </a:p>
          <a:p>
            <a:r>
              <a:rPr lang="en-US" dirty="0"/>
              <a:t>Of course still free to email me if you don’t feel the question is a good fit for Piazza</a:t>
            </a:r>
          </a:p>
          <a:p>
            <a:r>
              <a:rPr lang="en-US" dirty="0"/>
              <a:t>We may also ask for some questions/issues that you come to office hours. Especially if it is more hands-on debugging</a:t>
            </a:r>
          </a:p>
        </p:txBody>
      </p:sp>
    </p:spTree>
    <p:extLst>
      <p:ext uri="{BB962C8B-B14F-4D97-AF65-F5344CB8AC3E}">
        <p14:creationId xmlns:p14="http://schemas.microsoft.com/office/powerpoint/2010/main" val="408341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4F8B-8F78-4E24-8457-CF0D85DD4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53317-505C-472D-B6BA-CD06C43B7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E155-D4DE-42E6-82F6-68026727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059A-7899-43EB-B0C8-A6CAEC0F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you do most of your work on the school servers.</a:t>
            </a:r>
          </a:p>
          <a:p>
            <a:pPr lvl="1"/>
            <a:r>
              <a:rPr lang="en-US" dirty="0"/>
              <a:t>Once you are more comfortable with Linux and the tools, you could setup a local environment, but ultimately, we will always run your code on the school servers to verify it works</a:t>
            </a:r>
          </a:p>
          <a:p>
            <a:pPr lvl="1"/>
            <a:endParaRPr lang="en-US" dirty="0"/>
          </a:p>
          <a:p>
            <a:r>
              <a:rPr lang="en-US" dirty="0"/>
              <a:t>The Linux Servers are run by SEASNET</a:t>
            </a:r>
          </a:p>
          <a:p>
            <a:pPr lvl="1"/>
            <a:r>
              <a:rPr lang="en-US" dirty="0"/>
              <a:t>Unless told otherwise please always use one of: lnxsrv06, 07, 09, or 10</a:t>
            </a:r>
          </a:p>
        </p:txBody>
      </p:sp>
    </p:spTree>
    <p:extLst>
      <p:ext uri="{BB962C8B-B14F-4D97-AF65-F5344CB8AC3E}">
        <p14:creationId xmlns:p14="http://schemas.microsoft.com/office/powerpoint/2010/main" val="57268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A58F-DCA6-4B9E-8333-D49265DC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Make a SEASNET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4FB6-332E-4E77-BBB1-E9F1C125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 – this account is different than your normal UCLA Bruin Account</a:t>
            </a:r>
          </a:p>
          <a:p>
            <a:endParaRPr lang="en-US" dirty="0"/>
          </a:p>
          <a:p>
            <a:r>
              <a:rPr lang="en-US" dirty="0"/>
              <a:t>If you have made an account before as an engineering student than it should still work</a:t>
            </a:r>
          </a:p>
          <a:p>
            <a:r>
              <a:rPr lang="en-US" dirty="0"/>
              <a:t>If you are a non-engineering student, than you may need to manually renew it</a:t>
            </a:r>
          </a:p>
          <a:p>
            <a:r>
              <a:rPr lang="en-US" dirty="0"/>
              <a:t>If you have never had a SEASNET account before, than you will need to request one</a:t>
            </a:r>
          </a:p>
          <a:p>
            <a:endParaRPr lang="en-US" dirty="0"/>
          </a:p>
          <a:p>
            <a:r>
              <a:rPr lang="en-US" dirty="0"/>
              <a:t>Review this webpage on SEASNET Accounts:</a:t>
            </a:r>
          </a:p>
          <a:p>
            <a:pPr lvl="1"/>
            <a:r>
              <a:rPr lang="en-US" dirty="0">
                <a:hlinkClick r:id="rId2"/>
              </a:rPr>
              <a:t>https://www.seasnet.ucla.edu/seasnet-accounts/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0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644-FAAB-46AD-9003-B6B9391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Download the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3161-4035-452B-81FD-92997C83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UCLA VPN Client for your Operating System</a:t>
            </a:r>
          </a:p>
          <a:p>
            <a:pPr lvl="1"/>
            <a:r>
              <a:rPr lang="en-US" dirty="0">
                <a:hlinkClick r:id="rId2"/>
              </a:rPr>
              <a:t>https://www.it.ucla.edu/it-support-center/services/virtual-private-network-vpn-clients</a:t>
            </a:r>
            <a:endParaRPr lang="en-US" dirty="0"/>
          </a:p>
          <a:p>
            <a:pPr lvl="1"/>
            <a:r>
              <a:rPr lang="en-US" dirty="0"/>
              <a:t>(The SSL Client in the middle column is usually recommended)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7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7ECB-718E-4596-9A83-3F8CBB07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Download a SSH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5641-888B-47D6-AE93-0E079DF9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Clients are used to connect to remote command line terminals</a:t>
            </a:r>
          </a:p>
          <a:p>
            <a:endParaRPr lang="en-US" dirty="0"/>
          </a:p>
          <a:p>
            <a:r>
              <a:rPr lang="en-US" dirty="0"/>
              <a:t>A recommended client for Windows is called Putty</a:t>
            </a:r>
          </a:p>
          <a:p>
            <a:pPr lvl="1"/>
            <a:r>
              <a:rPr lang="en-US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MacOS has a built-in terminal that works as a SSH Client</a:t>
            </a:r>
          </a:p>
        </p:txBody>
      </p:sp>
    </p:spTree>
    <p:extLst>
      <p:ext uri="{BB962C8B-B14F-4D97-AF65-F5344CB8AC3E}">
        <p14:creationId xmlns:p14="http://schemas.microsoft.com/office/powerpoint/2010/main" val="127034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1834</Words>
  <Application>Microsoft Office PowerPoint</Application>
  <PresentationFormat>Widescreen</PresentationFormat>
  <Paragraphs>251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97L Discussion 1B/1C Week 1</vt:lpstr>
      <vt:lpstr>Introductions</vt:lpstr>
      <vt:lpstr>Discussion Logistics</vt:lpstr>
      <vt:lpstr>Reaching out for Help!</vt:lpstr>
      <vt:lpstr>Environment Setup</vt:lpstr>
      <vt:lpstr>School Servers</vt:lpstr>
      <vt:lpstr>Step 1 – Make a SEASNET Account</vt:lpstr>
      <vt:lpstr>Step 2 - Download the VPN</vt:lpstr>
      <vt:lpstr>Step 3 – Download a SSH Client</vt:lpstr>
      <vt:lpstr>Step 4 – Connect to the School Server</vt:lpstr>
      <vt:lpstr>How to copy Server Files to Local</vt:lpstr>
      <vt:lpstr>Working with Linux</vt:lpstr>
      <vt:lpstr>Working with the file tree</vt:lpstr>
      <vt:lpstr>Relative and Absolute File Paths</vt:lpstr>
      <vt:lpstr>man</vt:lpstr>
      <vt:lpstr>Other useful commands</vt:lpstr>
      <vt:lpstr>ls Revisited, Permissions and chmod</vt:lpstr>
      <vt:lpstr>Permissions and chmod</vt:lpstr>
      <vt:lpstr>Permissions and chmod – Binary and Decimal</vt:lpstr>
      <vt:lpstr>More Shell Tricks</vt:lpstr>
      <vt:lpstr>I/O Redirection in the Shell</vt:lpstr>
      <vt:lpstr>I/O Redirection – Pipeline Operator |</vt:lpstr>
      <vt:lpstr>I/O Redirection – &lt;, &gt;, and &gt;&gt;</vt:lpstr>
      <vt:lpstr>Shell Variables</vt:lpstr>
      <vt:lpstr>echo</vt:lpstr>
      <vt:lpstr>tr</vt:lpstr>
      <vt:lpstr>sort</vt:lpstr>
      <vt:lpstr>Writing your first shell script</vt:lpstr>
      <vt:lpstr>#! in the first line</vt:lpstr>
      <vt:lpstr>Built-in shell variables</vt:lpstr>
      <vt:lpstr>Text Editors</vt:lpstr>
      <vt:lpstr>Emacs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Meirovitch</dc:creator>
  <cp:lastModifiedBy>Austyn Adams</cp:lastModifiedBy>
  <cp:revision>46</cp:revision>
  <dcterms:created xsi:type="dcterms:W3CDTF">2020-01-06T19:05:24Z</dcterms:created>
  <dcterms:modified xsi:type="dcterms:W3CDTF">2021-01-09T21:40:34Z</dcterms:modified>
</cp:coreProperties>
</file>