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9" r:id="rId3"/>
    <p:sldId id="328" r:id="rId4"/>
    <p:sldId id="331" r:id="rId5"/>
    <p:sldId id="286" r:id="rId6"/>
    <p:sldId id="310" r:id="rId7"/>
    <p:sldId id="330" r:id="rId8"/>
    <p:sldId id="326" r:id="rId9"/>
    <p:sldId id="312" r:id="rId10"/>
    <p:sldId id="327" r:id="rId11"/>
    <p:sldId id="313" r:id="rId12"/>
    <p:sldId id="318" r:id="rId13"/>
    <p:sldId id="316" r:id="rId14"/>
    <p:sldId id="341" r:id="rId15"/>
    <p:sldId id="335" r:id="rId16"/>
    <p:sldId id="285" r:id="rId17"/>
    <p:sldId id="337" r:id="rId18"/>
    <p:sldId id="338" r:id="rId19"/>
    <p:sldId id="340" r:id="rId20"/>
    <p:sldId id="33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BDDF-E773-4533-9E86-B62B5CB9A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1BDD9-0D2F-433D-9035-8E85474F5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803C1-B638-44A0-8A87-7AE6E152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98E1-AEA1-43EE-9B39-664CECDFB01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FE649-E05F-4A8E-910C-89D8915B3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4EE97-BC82-430A-B41E-D7DDD6F2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506DF-7257-4026-AC8C-75CC9D39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F2DC-8A5A-41F0-A22E-C9772E5B0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A4571-2A4F-4096-B99F-04D6FC4D1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1C975-79E8-47FC-BEFA-C6BDEB14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98E1-AEA1-43EE-9B39-664CECDFB01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9B045-0371-4CCC-BA7B-789CB9C78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F6697-46E8-4FF5-9516-841EADBD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506DF-7257-4026-AC8C-75CC9D39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9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62616E-961F-48FE-AEC6-88D23D1E6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E6D5F-D93A-47A5-8127-9131915E6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8664-4F26-4657-AEAF-124EF503A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98E1-AEA1-43EE-9B39-664CECDFB01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7B6E3-81BA-4C94-855C-D32707B7A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5CF41-748C-48B5-93F8-48B43562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506DF-7257-4026-AC8C-75CC9D39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9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10E4-4860-41B8-98FC-2E1886C7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15A3-CE7F-46BA-ABAB-B42E8F5C1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A1C02-A17C-4938-8661-F647A04C5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98E1-AEA1-43EE-9B39-664CECDFB01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316CA-1257-45A1-908B-C71FB956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0B5FE-D86B-40A3-A3EA-566A7DE6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506DF-7257-4026-AC8C-75CC9D39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0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0926-8A63-48B4-B1EF-BAD84956C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95EEF-2C04-469A-9B09-105E3F058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99CF4-AC33-400F-B341-DE24BE2A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98E1-AEA1-43EE-9B39-664CECDFB01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409FD-2C1A-42CE-804D-0992EF88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B6CFE-53D6-4D0D-B098-238D3F7B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506DF-7257-4026-AC8C-75CC9D39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7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EF3E-DA00-4E8B-A591-B8D443E9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49BA8-E5DE-4C62-8198-940CE72AB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36218-0070-46B3-BDB6-60C5F243E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CDD0D-0E7C-4B94-8DB0-1515846F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98E1-AEA1-43EE-9B39-664CECDFB01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8D667-84C5-4FDC-924E-9C807DCB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DA6B8-226F-4F4C-809E-7539F2FE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506DF-7257-4026-AC8C-75CC9D39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2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F703-C130-40DB-8BA6-2E340C81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B5F09-8191-45FF-8F1F-C47CA2557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FF949-ADAF-4E9E-9AF6-73D3E9FA1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8C50FF-D840-4C7E-9A40-1A940DAA7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302974-E7D4-4446-B4EB-ED075FC3E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E85F3-CBF8-4CAB-9548-0D4F994C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98E1-AEA1-43EE-9B39-664CECDFB01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5FB9A-0ABB-4017-945B-FF51E92FB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BE57E-A670-4FA4-BE23-E4646FB2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506DF-7257-4026-AC8C-75CC9D39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3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9EB5-FB2D-41F9-B10F-6CC9A71D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44AF3-45A7-49B9-A7FC-35F316671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98E1-AEA1-43EE-9B39-664CECDFB01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33874-499C-4B08-88F6-11BEB2A8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A6278-4312-423B-97F7-E2916745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506DF-7257-4026-AC8C-75CC9D39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3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9D67D-3F05-4CE8-A381-20B6AFDF4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98E1-AEA1-43EE-9B39-664CECDFB01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2C8253-A65E-44A7-AD53-BB9BF32C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E845A-BCD8-47B6-A7E3-C302D7F2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506DF-7257-4026-AC8C-75CC9D39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9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26B1-2E8A-44E2-8E2A-420147EF9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68E76-182E-4888-9D02-FD885BCDB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32995-5A8A-4672-B23A-0FE258EFF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B485-9329-4827-9D81-B093F7C59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98E1-AEA1-43EE-9B39-664CECDFB01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A2AE5-C6F8-4E8A-8E5E-64CC0923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F9033-D10B-406F-A41B-6A6E2FAE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506DF-7257-4026-AC8C-75CC9D39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5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ECB94-CDB9-4C40-9582-DAB993072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8F4A28-8528-4B29-9676-B8AC87377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A80EA-0A38-4492-9DA8-DE793FCE9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001D6-AAE6-47B3-B69F-C721707EE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98E1-AEA1-43EE-9B39-664CECDFB01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7B52C-1714-4F32-BA07-A69D6E5C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BCF60-310F-48EB-A1FE-4B56A777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506DF-7257-4026-AC8C-75CC9D39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0D478-4BA6-4BD9-999D-6FB0795B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588F6-48EE-4BDB-B4DD-173DE0F36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D0874-CB35-4466-BDA8-D9CFE016A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A98E1-AEA1-43EE-9B39-664CECDFB01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433F0-C21F-4699-9429-26BA874E0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0986-2A26-4555-9712-2E4661218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506DF-7257-4026-AC8C-75CC9D39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6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ldp.org/LDP/Bash-Beginners-Guide/html/sect_07_01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unix/shell_scripting.htm" TargetMode="External"/><Relationship Id="rId2" Type="http://schemas.openxmlformats.org/officeDocument/2006/relationships/hyperlink" Target="https://pubs.opengroup.org/onlinepubs/9699919799/utilities/content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ldp.org/LDP/abs/html/index.html" TargetMode="External"/><Relationship Id="rId4" Type="http://schemas.openxmlformats.org/officeDocument/2006/relationships/hyperlink" Target="https://guide.bash.academy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8558-FAE5-429C-989A-49244A99B2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97L Discussion 1B/1C</a:t>
            </a:r>
            <a:br>
              <a:rPr lang="en-US" dirty="0"/>
            </a:br>
            <a:r>
              <a:rPr lang="en-US" dirty="0"/>
              <a:t>Week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870E4-AB5A-4B3D-AE7B-0F3B18797E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8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F38E-37BC-49E0-B8BC-B25E6238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7F339-169B-4BC2-A8B7-ECBE9CC6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Bash is a “weakly typed” language. In this specific case, it means:</a:t>
            </a:r>
          </a:p>
          <a:p>
            <a:pPr lvl="1"/>
            <a:r>
              <a:rPr lang="en-US" dirty="0"/>
              <a:t>You do not need to declare type for Bash variables</a:t>
            </a:r>
          </a:p>
          <a:p>
            <a:pPr lvl="1"/>
            <a:r>
              <a:rPr lang="en-US" dirty="0"/>
              <a:t>Operations usually assume strings. For example, what is the output below: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BF86D5-6165-4F35-BB59-78DC39B145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256"/>
          <a:stretch/>
        </p:blipFill>
        <p:spPr>
          <a:xfrm>
            <a:off x="1615820" y="3017139"/>
            <a:ext cx="1355979" cy="130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54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2FE6-4707-4245-89CD-06D8B4D1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D4B7F-FE5F-424E-9567-C83C87DE7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92"/>
            <a:ext cx="10515600" cy="4351338"/>
          </a:xfrm>
        </p:spPr>
        <p:txBody>
          <a:bodyPr>
            <a:noAutofit/>
          </a:bodyPr>
          <a:lstStyle/>
          <a:p>
            <a:r>
              <a:rPr lang="en-US" dirty="0"/>
              <a:t>Using the $(…) syntax we can assign the output of a command in the (…) to a variable</a:t>
            </a:r>
          </a:p>
          <a:p>
            <a:endParaRPr lang="en-US" dirty="0"/>
          </a:p>
          <a:p>
            <a:r>
              <a:rPr lang="en-US" dirty="0"/>
              <a:t>Example 1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Example 2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NOTE – can also be nested $(… $(…))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BFF09-1EA2-4678-91D8-7ABBA0D79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511" b="50000"/>
          <a:stretch/>
        </p:blipFill>
        <p:spPr>
          <a:xfrm>
            <a:off x="2944069" y="2670884"/>
            <a:ext cx="3260979" cy="12710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92AB8C-EEE0-47D0-9F9B-5880A17134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602" r="57906"/>
          <a:stretch/>
        </p:blipFill>
        <p:spPr>
          <a:xfrm>
            <a:off x="2944069" y="4254106"/>
            <a:ext cx="5623716" cy="127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18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9B80-F0FD-4CB5-BF50-E6E3589C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F59DC9-E5A5-409A-8C11-386DCCA3C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874" b="12474"/>
          <a:stretch/>
        </p:blipFill>
        <p:spPr>
          <a:xfrm>
            <a:off x="838200" y="1690688"/>
            <a:ext cx="10512260" cy="424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32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F38E-37BC-49E0-B8BC-B25E6238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514BF-29B8-4E34-9F34-819631BAE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01FD49-A60F-4E89-9099-961D28D13F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059"/>
          <a:stretch/>
        </p:blipFill>
        <p:spPr>
          <a:xfrm>
            <a:off x="838201" y="1825625"/>
            <a:ext cx="8764750" cy="317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65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2A4F-3710-4A5F-96FA-955635F1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EBA8-78AE-4D88-AB90-6FC98B1BD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 Comparisons</a:t>
            </a:r>
          </a:p>
          <a:p>
            <a:pPr lvl="1"/>
            <a:r>
              <a:rPr lang="en-US" dirty="0"/>
              <a:t>-eq, -</a:t>
            </a:r>
            <a:r>
              <a:rPr lang="en-US" dirty="0" err="1"/>
              <a:t>gt</a:t>
            </a:r>
            <a:r>
              <a:rPr lang="en-US" dirty="0"/>
              <a:t>, -</a:t>
            </a:r>
            <a:r>
              <a:rPr lang="en-US" dirty="0" err="1"/>
              <a:t>lt</a:t>
            </a:r>
            <a:r>
              <a:rPr lang="en-US" dirty="0"/>
              <a:t>, -</a:t>
            </a:r>
            <a:r>
              <a:rPr lang="en-US" dirty="0" err="1"/>
              <a:t>ge</a:t>
            </a:r>
            <a:r>
              <a:rPr lang="en-US" dirty="0"/>
              <a:t>, -le</a:t>
            </a:r>
          </a:p>
          <a:p>
            <a:r>
              <a:rPr lang="en-US" dirty="0"/>
              <a:t>String Comparisons</a:t>
            </a:r>
          </a:p>
          <a:p>
            <a:pPr lvl="1"/>
            <a:r>
              <a:rPr lang="en-US" dirty="0"/>
              <a:t>==, !=, &lt;, &gt;</a:t>
            </a:r>
          </a:p>
          <a:p>
            <a:r>
              <a:rPr lang="en-US" dirty="0"/>
              <a:t>General Reference –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http://tldp.org/LDP/Bash-Beginners-Guide/html/sect_07_01.html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93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4CA4-141B-4CCE-97EB-1B9556BA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Exiting a Shell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AEFA9-0D4C-48C5-84AE-9FE3C997F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Scripts can complete on their own, but if you want to explicitly quit…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exit N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exit 1</a:t>
            </a:r>
          </a:p>
          <a:p>
            <a:pPr lvl="1"/>
            <a:endParaRPr lang="en-US" dirty="0"/>
          </a:p>
          <a:p>
            <a:r>
              <a:rPr lang="en-US" dirty="0"/>
              <a:t>The number provided is the “status” that the now terminated process will return</a:t>
            </a:r>
          </a:p>
          <a:p>
            <a:pPr lvl="1"/>
            <a:r>
              <a:rPr lang="en-US" dirty="0"/>
              <a:t>0 is considered a success</a:t>
            </a:r>
          </a:p>
          <a:p>
            <a:pPr lvl="1"/>
            <a:r>
              <a:rPr lang="en-US" dirty="0"/>
              <a:t>Non-0 is considered a failure</a:t>
            </a:r>
          </a:p>
        </p:txBody>
      </p:sp>
    </p:spTree>
    <p:extLst>
      <p:ext uri="{BB962C8B-B14F-4D97-AF65-F5344CB8AC3E}">
        <p14:creationId xmlns:p14="http://schemas.microsoft.com/office/powerpoint/2010/main" val="593346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C807-9046-492C-880E-C86D7920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Scripting – Helpful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3CFBE-AEC9-4902-BBE1-CFF4CCCB1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POSIX Shell Specification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https://pubs.opengroup.org/onlinepubs/9699919799/utilities/contents.html</a:t>
            </a:r>
            <a:endParaRPr lang="en-US" sz="2400" dirty="0"/>
          </a:p>
          <a:p>
            <a:r>
              <a:rPr lang="en-US" sz="2400" dirty="0"/>
              <a:t>A quick intro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https://www.tutorialspoint.com/unix/shell_scripting.htm</a:t>
            </a:r>
            <a:endParaRPr lang="en-US" sz="2400" dirty="0"/>
          </a:p>
          <a:p>
            <a:r>
              <a:rPr lang="en-US" sz="2400" dirty="0"/>
              <a:t>Bash Academy (more detailed web guide) 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https://guide.bash.academy/</a:t>
            </a:r>
            <a:endParaRPr lang="en-US" sz="2400" dirty="0"/>
          </a:p>
          <a:p>
            <a:r>
              <a:rPr lang="en-US" sz="2400" dirty="0"/>
              <a:t>A tutorial more specific to Bash</a:t>
            </a:r>
          </a:p>
          <a:p>
            <a:pPr marL="0" indent="0">
              <a:buNone/>
            </a:pPr>
            <a:r>
              <a:rPr lang="en-US" sz="2400" dirty="0">
                <a:hlinkClick r:id="rId5"/>
              </a:rPr>
              <a:t>https://www.tldp.org/LDP/abs/html/index.html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63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8558-FAE5-429C-989A-49244A99B2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870E4-AB5A-4B3D-AE7B-0F3B18797E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72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30D6-965C-401E-BC72-6986C9D4E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6195D-B032-457B-B2A6-FF5BB133D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open-ended, a lot of freedom to create the idea you like</a:t>
            </a:r>
          </a:p>
          <a:p>
            <a:pPr lvl="1"/>
            <a:r>
              <a:rPr lang="en-US" dirty="0"/>
              <a:t>Great for a resume!</a:t>
            </a:r>
          </a:p>
          <a:p>
            <a:r>
              <a:rPr lang="en-US" dirty="0"/>
              <a:t>Some key requirements:</a:t>
            </a:r>
          </a:p>
          <a:p>
            <a:pPr lvl="1"/>
            <a:r>
              <a:rPr lang="en-US" dirty="0"/>
              <a:t>Some type of Client-Server Application, implies:</a:t>
            </a:r>
          </a:p>
          <a:p>
            <a:pPr lvl="2"/>
            <a:r>
              <a:rPr lang="en-US" dirty="0"/>
              <a:t>Some Front-end Technologies</a:t>
            </a:r>
          </a:p>
          <a:p>
            <a:pPr lvl="2"/>
            <a:r>
              <a:rPr lang="en-US" dirty="0"/>
              <a:t>Some Back-end Technologies</a:t>
            </a:r>
          </a:p>
          <a:p>
            <a:pPr lvl="1"/>
            <a:r>
              <a:rPr lang="en-US" dirty="0"/>
              <a:t>Application should have:</a:t>
            </a:r>
          </a:p>
          <a:p>
            <a:pPr lvl="2"/>
            <a:r>
              <a:rPr lang="en-US" dirty="0"/>
              <a:t>Dynamic data, website updates based on what is sent back and forth to the server</a:t>
            </a:r>
          </a:p>
          <a:p>
            <a:pPr lvl="2"/>
            <a:r>
              <a:rPr lang="en-US" dirty="0"/>
              <a:t>Client can upload persistent data to server</a:t>
            </a:r>
          </a:p>
          <a:p>
            <a:pPr lvl="2"/>
            <a:r>
              <a:rPr lang="en-US" dirty="0"/>
              <a:t>Can search through server-side data</a:t>
            </a:r>
          </a:p>
          <a:p>
            <a:pPr lvl="2"/>
            <a:r>
              <a:rPr lang="en-US" dirty="0"/>
              <a:t>3 more unique features, based on your project idea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408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8558-FAE5-429C-989A-49244A99B2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870E4-AB5A-4B3D-AE7B-0F3B18797E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75DB-D218-4B9A-9D1D-71C11BF9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8CC91-A3C6-478A-B42A-C486123DA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1 Due Tonight by 11:59 PM</a:t>
            </a:r>
          </a:p>
          <a:p>
            <a:r>
              <a:rPr lang="en-US" dirty="0"/>
              <a:t>Assignment 2 is Due on Week 4 Tuesday</a:t>
            </a:r>
          </a:p>
          <a:p>
            <a:r>
              <a:rPr lang="en-US" dirty="0"/>
              <a:t>Initial Project Proposal is Due on Week 4 Sunday</a:t>
            </a:r>
          </a:p>
          <a:p>
            <a:r>
              <a:rPr lang="en-US" dirty="0"/>
              <a:t>Assignment 3 is Due on Week 5 Monday</a:t>
            </a:r>
          </a:p>
        </p:txBody>
      </p:sp>
    </p:spTree>
    <p:extLst>
      <p:ext uri="{BB962C8B-B14F-4D97-AF65-F5344CB8AC3E}">
        <p14:creationId xmlns:p14="http://schemas.microsoft.com/office/powerpoint/2010/main" val="2800696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0A70-47A1-40D1-A275-36CD322B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comes next for the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C538B-B618-4DAA-858C-734B5A785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up in teams of 5</a:t>
            </a:r>
          </a:p>
          <a:p>
            <a:pPr lvl="1"/>
            <a:r>
              <a:rPr lang="en-US" dirty="0"/>
              <a:t>We have a sign-up sheet on CCLE/Piazza</a:t>
            </a:r>
          </a:p>
          <a:p>
            <a:pPr lvl="1"/>
            <a:r>
              <a:rPr lang="en-US" dirty="0"/>
              <a:t>If you already have a group of 2 or more, you can sign yourself up as a group with your preferred working </a:t>
            </a:r>
            <a:r>
              <a:rPr lang="en-US" dirty="0" err="1"/>
              <a:t>timezone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you are an individual, you can reach out to groups you are interested in working with. OR you can just put yourself and your preferred </a:t>
            </a:r>
            <a:r>
              <a:rPr lang="en-US" dirty="0" err="1"/>
              <a:t>timezone</a:t>
            </a:r>
            <a:r>
              <a:rPr lang="en-US" dirty="0"/>
              <a:t> on the right-hand side, we will randomly allocate </a:t>
            </a:r>
            <a:r>
              <a:rPr lang="en-US" dirty="0" err="1"/>
              <a:t>hese</a:t>
            </a:r>
            <a:r>
              <a:rPr lang="en-US" dirty="0"/>
              <a:t> students at the end</a:t>
            </a:r>
          </a:p>
          <a:p>
            <a:r>
              <a:rPr lang="en-US" dirty="0"/>
              <a:t>Initial Project Proposal is due Friday Week 4</a:t>
            </a:r>
          </a:p>
          <a:p>
            <a:r>
              <a:rPr lang="en-US" dirty="0"/>
              <a:t>Assignment 3 is due two days later (Sunday) and is a React tutorial, which is one of the technologies you will use for the project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7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2A4F-3710-4A5F-96FA-955635F1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 – Pipeline Operator |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EBA8-78AE-4D88-AB90-6FC98B1BD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Lets you </a:t>
            </a:r>
            <a:r>
              <a:rPr lang="en-US" b="1" dirty="0"/>
              <a:t>PIPE</a:t>
            </a:r>
            <a:r>
              <a:rPr lang="en-US" dirty="0"/>
              <a:t> output from one command as input to a second command.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$ </a:t>
            </a:r>
            <a:r>
              <a:rPr lang="en-US" altLang="en-US" sz="1800" b="1" dirty="0">
                <a:latin typeface="Courier New" panose="02070309020205020404" pitchFamily="49" charset="0"/>
              </a:rPr>
              <a:t>who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george</a:t>
            </a:r>
            <a:r>
              <a:rPr lang="en-US" altLang="en-US" sz="1800" dirty="0">
                <a:latin typeface="Courier New" panose="02070309020205020404" pitchFamily="49" charset="0"/>
              </a:rPr>
              <a:t> 		pts/2 	Dec 31 16:39 (valley-forge.example.com)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betsy</a:t>
            </a:r>
            <a:r>
              <a:rPr lang="en-US" altLang="en-US" sz="1800" dirty="0">
                <a:latin typeface="Courier New" panose="02070309020205020404" pitchFamily="49" charset="0"/>
              </a:rPr>
              <a:t> 		pts/3 	Dec 27 11:07 (flags-r-us.example.com)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benjamin</a:t>
            </a:r>
            <a:r>
              <a:rPr lang="en-US" altLang="en-US" sz="1800" dirty="0">
                <a:latin typeface="Courier New" panose="02070309020205020404" pitchFamily="49" charset="0"/>
              </a:rPr>
              <a:t> 	</a:t>
            </a:r>
            <a:r>
              <a:rPr lang="en-US" altLang="en-US" sz="1800" dirty="0" err="1">
                <a:latin typeface="Courier New" panose="02070309020205020404" pitchFamily="49" charset="0"/>
              </a:rPr>
              <a:t>dtlocal</a:t>
            </a:r>
            <a:r>
              <a:rPr lang="en-US" altLang="en-US" sz="1800" dirty="0">
                <a:latin typeface="Courier New" panose="02070309020205020404" pitchFamily="49" charset="0"/>
              </a:rPr>
              <a:t> 	Dec 27 17:55 (kites.example.com)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jhancock</a:t>
            </a:r>
            <a:r>
              <a:rPr lang="en-US" altLang="en-US" sz="1800" dirty="0">
                <a:latin typeface="Courier New" panose="02070309020205020404" pitchFamily="49" charset="0"/>
              </a:rPr>
              <a:t> 	pts/5	Dec 27 17:55 (:32)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Camus		pts/6 	Dec 31 16:22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tolstoy</a:t>
            </a:r>
            <a:r>
              <a:rPr lang="en-US" altLang="en-US" sz="1800" dirty="0">
                <a:latin typeface="Courier New" panose="02070309020205020404" pitchFamily="49" charset="0"/>
              </a:rPr>
              <a:t> 		pts/14 	Jan 2 06:42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$ </a:t>
            </a:r>
            <a:r>
              <a:rPr lang="en-US" altLang="en-US" sz="2400" b="1" dirty="0">
                <a:latin typeface="Courier New" panose="02070309020205020404" pitchFamily="49" charset="0"/>
              </a:rPr>
              <a:t>who |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wc</a:t>
            </a:r>
            <a:r>
              <a:rPr lang="en-US" altLang="en-US" sz="2400" b="1" dirty="0">
                <a:latin typeface="Courier New" panose="02070309020205020404" pitchFamily="49" charset="0"/>
              </a:rPr>
              <a:t> -l 		</a:t>
            </a:r>
            <a:r>
              <a:rPr lang="en-US" altLang="en-US" sz="2400" i="1" dirty="0">
                <a:latin typeface="Courier New" panose="02070309020205020404" pitchFamily="49" charset="0"/>
              </a:rPr>
              <a:t>Count users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6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215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2452-8A51-4F2B-A356-32F5DF97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your first shell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7602-A34D-4019-9419-664B66594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69264" cy="4351338"/>
          </a:xfrm>
        </p:spPr>
        <p:txBody>
          <a:bodyPr/>
          <a:lstStyle/>
          <a:p>
            <a:r>
              <a:rPr lang="en-US" dirty="0"/>
              <a:t>Create a file</a:t>
            </a:r>
          </a:p>
          <a:p>
            <a:pPr lvl="1"/>
            <a:r>
              <a:rPr lang="en-US" dirty="0"/>
              <a:t>typical extension is .</a:t>
            </a:r>
            <a:r>
              <a:rPr lang="en-US" dirty="0" err="1"/>
              <a:t>sh</a:t>
            </a:r>
            <a:r>
              <a:rPr lang="en-US" dirty="0"/>
              <a:t> but not required</a:t>
            </a:r>
          </a:p>
          <a:p>
            <a:r>
              <a:rPr lang="en-US" dirty="0"/>
              <a:t>In the first line, write `</a:t>
            </a:r>
            <a:r>
              <a:rPr lang="en-US" dirty="0">
                <a:latin typeface="Consolas" panose="020B0609020204030204" pitchFamily="49" charset="0"/>
              </a:rPr>
              <a:t>#!/bin/bash`</a:t>
            </a:r>
          </a:p>
          <a:p>
            <a:pPr lvl="1"/>
            <a:r>
              <a:rPr lang="en-US" dirty="0"/>
              <a:t>Why? See in the next slide</a:t>
            </a:r>
          </a:p>
          <a:p>
            <a:r>
              <a:rPr lang="en-US" dirty="0"/>
              <a:t>To execute a script (or any other executable), you do `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 err="1">
                <a:latin typeface="Consolas" panose="020B0609020204030204" pitchFamily="49" charset="0"/>
              </a:rPr>
              <a:t>myscript</a:t>
            </a:r>
            <a:r>
              <a:rPr lang="en-US" dirty="0">
                <a:latin typeface="Consolas" panose="020B0609020204030204" pitchFamily="49" charset="0"/>
              </a:rPr>
              <a:t>`</a:t>
            </a:r>
          </a:p>
          <a:p>
            <a:pPr lvl="1"/>
            <a:r>
              <a:rPr lang="en-US" dirty="0"/>
              <a:t>May not work, why not?</a:t>
            </a:r>
          </a:p>
          <a:p>
            <a:pPr lvl="1"/>
            <a:r>
              <a:rPr lang="en-US" dirty="0"/>
              <a:t>Add execute permissions with `</a:t>
            </a:r>
            <a:r>
              <a:rPr lang="en-US" dirty="0" err="1">
                <a:latin typeface="Consolas" panose="020B0609020204030204" pitchFamily="49" charset="0"/>
              </a:rPr>
              <a:t>chmod</a:t>
            </a:r>
            <a:r>
              <a:rPr lang="en-US" dirty="0">
                <a:latin typeface="Consolas" panose="020B0609020204030204" pitchFamily="49" charset="0"/>
              </a:rPr>
              <a:t> +x </a:t>
            </a:r>
            <a:r>
              <a:rPr lang="en-US" dirty="0" err="1">
                <a:latin typeface="Consolas" panose="020B0609020204030204" pitchFamily="49" charset="0"/>
              </a:rPr>
              <a:t>myscript</a:t>
            </a:r>
            <a:r>
              <a:rPr lang="en-US" dirty="0">
                <a:latin typeface="Consolas" panose="020B0609020204030204" pitchFamily="49" charset="0"/>
              </a:rPr>
              <a:t>`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9C6314-DA97-4E5B-AC67-E50D009E2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031"/>
          <a:stretch/>
        </p:blipFill>
        <p:spPr>
          <a:xfrm>
            <a:off x="838200" y="5227892"/>
            <a:ext cx="5681834" cy="949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3AB8B7-19A8-4B34-BED4-E635E47C8A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791"/>
          <a:stretch/>
        </p:blipFill>
        <p:spPr>
          <a:xfrm>
            <a:off x="6874002" y="5142738"/>
            <a:ext cx="5033462" cy="109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6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323F-910C-4044-ACCD-FA6E443F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#! in the first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0AD02-B145-45FE-AFAA-A7CABA68D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When the shell runs a program, it asks the kernel to start a new process and run the given program in that process.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It knows how to do this for compiled programs but for a script, the kernel will fail, returning a “not executable format file” error.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To tell the OS how to run the file we specify </a:t>
            </a:r>
            <a:r>
              <a:rPr lang="en-US" altLang="en-US" sz="2400" b="1" dirty="0"/>
              <a:t>#!/</a:t>
            </a:r>
            <a:r>
              <a:rPr lang="en-US" altLang="en-US" sz="2400" b="1" dirty="0" err="1"/>
              <a:t>usr</a:t>
            </a:r>
            <a:r>
              <a:rPr lang="en-US" altLang="en-US" sz="2400" b="1" dirty="0"/>
              <a:t>/bin/bash </a:t>
            </a:r>
            <a:r>
              <a:rPr lang="en-US" altLang="en-US" sz="2400" dirty="0"/>
              <a:t>so it knows to use the bash interpreter to run the file.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NOTE – normally # starts a comment line in 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53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F38E-37BC-49E0-B8BC-B25E6238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7F339-169B-4BC2-A8B7-ECBE9CC6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assign variables directly: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x=hello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y=world</a:t>
            </a:r>
          </a:p>
          <a:p>
            <a:pPr lvl="1"/>
            <a:r>
              <a:rPr lang="en-US" dirty="0"/>
              <a:t>Note no space in between the =</a:t>
            </a:r>
          </a:p>
          <a:p>
            <a:r>
              <a:rPr lang="en-US" dirty="0"/>
              <a:t>If we want our variable to contain whitespace, we need quotes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z=“hello world”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14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F38E-37BC-49E0-B8BC-B25E6238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shell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7F339-169B-4BC2-A8B7-ECBE9CC6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 be accessed from within your shell script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68F341-8807-44F8-8EE2-A0EAF60FC378}"/>
              </a:ext>
            </a:extLst>
          </p:cNvPr>
          <p:cNvGraphicFramePr>
            <a:graphicFrameLocks noGrp="1"/>
          </p:cNvGraphicFramePr>
          <p:nvPr/>
        </p:nvGraphicFramePr>
        <p:xfrm>
          <a:off x="964734" y="2606834"/>
          <a:ext cx="9195266" cy="2578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492">
                  <a:extLst>
                    <a:ext uri="{9D8B030D-6E8A-4147-A177-3AD203B41FA5}">
                      <a16:colId xmlns:a16="http://schemas.microsoft.com/office/drawing/2014/main" val="2629310731"/>
                    </a:ext>
                  </a:extLst>
                </a:gridCol>
                <a:gridCol w="5302774">
                  <a:extLst>
                    <a:ext uri="{9D8B030D-6E8A-4147-A177-3AD203B41FA5}">
                      <a16:colId xmlns:a16="http://schemas.microsoft.com/office/drawing/2014/main" val="3464876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Number of arguments provided to 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378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43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$1, $2, 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etc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and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argument,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37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${10}, ${26}, 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etc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arguments greater than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67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763" marR="0" lvl="1" indent="-4763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461963" algn="l"/>
                        </a:tabLst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Exit status of last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157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running 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399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002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1D75-0F09-4253-BF18-7578109E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and Using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2F97A-24BD-4BB4-ADA8-5C4C37DCC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the variable with $ symbol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$a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If variable has whitespace (newlines, tabs, </a:t>
            </a:r>
            <a:r>
              <a:rPr lang="en-US" dirty="0" err="1">
                <a:cs typeface="Courier New" panose="02070309020205020404" pitchFamily="49" charset="0"/>
              </a:rPr>
              <a:t>etc</a:t>
            </a:r>
            <a:r>
              <a:rPr lang="en-US" dirty="0">
                <a:cs typeface="Courier New" panose="02070309020205020404" pitchFamily="49" charset="0"/>
              </a:rPr>
              <a:t>) then surround with quotes when accessing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“$b”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Can also easily concatenate string by using them in a new string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comboXY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=“$x $y”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37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F38E-37BC-49E0-B8BC-B25E6238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7F339-169B-4BC2-A8B7-ECBE9CC6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$x and ${x} are mostly equivalent, but {} is less ambiguous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z=“$x $y” </a:t>
            </a:r>
            <a:r>
              <a:rPr lang="en-US" dirty="0">
                <a:cs typeface="Courier New" panose="02070309020205020404" pitchFamily="49" charset="0"/>
              </a:rPr>
              <a:t>is the same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z=“${x} ${y}”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but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z=“$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dirty="0">
                <a:cs typeface="Courier New" panose="02070309020205020404" pitchFamily="49" charset="0"/>
              </a:rPr>
              <a:t>is different 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z=“${x}x${y}”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09235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988</Words>
  <Application>Microsoft Office PowerPoint</Application>
  <PresentationFormat>Widescreen</PresentationFormat>
  <Paragraphs>135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Courier New</vt:lpstr>
      <vt:lpstr>Office Theme</vt:lpstr>
      <vt:lpstr>97L Discussion 1B/1C Week 1</vt:lpstr>
      <vt:lpstr>Reminders</vt:lpstr>
      <vt:lpstr>I/O Redirection – Pipeline Operator |</vt:lpstr>
      <vt:lpstr>Writing your first shell script</vt:lpstr>
      <vt:lpstr>#! in the first line</vt:lpstr>
      <vt:lpstr>Shell Variables</vt:lpstr>
      <vt:lpstr>Built-in shell variables</vt:lpstr>
      <vt:lpstr>Accessing and Using Variables</vt:lpstr>
      <vt:lpstr>Parameter Expansion</vt:lpstr>
      <vt:lpstr>Bash Typing</vt:lpstr>
      <vt:lpstr>Command Substitution</vt:lpstr>
      <vt:lpstr>For Loop</vt:lpstr>
      <vt:lpstr>If statement</vt:lpstr>
      <vt:lpstr>Comparison Operators</vt:lpstr>
      <vt:lpstr>Exiting a Shell Script</vt:lpstr>
      <vt:lpstr>Shell Scripting – Helpful Links</vt:lpstr>
      <vt:lpstr>Project Intro</vt:lpstr>
      <vt:lpstr>Project Requirements</vt:lpstr>
      <vt:lpstr>Project Examples</vt:lpstr>
      <vt:lpstr>What comes next for the Project?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97L Discussion 1B/1C Week 1</dc:title>
  <dc:creator>Daniel Meirovitch</dc:creator>
  <cp:lastModifiedBy>Austyn Adams</cp:lastModifiedBy>
  <cp:revision>8</cp:revision>
  <dcterms:created xsi:type="dcterms:W3CDTF">2021-01-14T07:17:03Z</dcterms:created>
  <dcterms:modified xsi:type="dcterms:W3CDTF">2021-01-20T04:52:44Z</dcterms:modified>
</cp:coreProperties>
</file>