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84" r:id="rId3"/>
    <p:sldId id="374" r:id="rId4"/>
    <p:sldId id="376" r:id="rId5"/>
    <p:sldId id="377" r:id="rId6"/>
    <p:sldId id="378" r:id="rId7"/>
    <p:sldId id="379" r:id="rId8"/>
    <p:sldId id="380" r:id="rId9"/>
    <p:sldId id="382" r:id="rId10"/>
    <p:sldId id="383" r:id="rId11"/>
    <p:sldId id="287" r:id="rId12"/>
    <p:sldId id="370" r:id="rId13"/>
    <p:sldId id="371" r:id="rId14"/>
    <p:sldId id="334" r:id="rId15"/>
    <p:sldId id="372" r:id="rId16"/>
    <p:sldId id="325" r:id="rId17"/>
    <p:sldId id="324" r:id="rId18"/>
    <p:sldId id="336" r:id="rId19"/>
    <p:sldId id="333" r:id="rId20"/>
    <p:sldId id="335" r:id="rId21"/>
    <p:sldId id="373" r:id="rId22"/>
    <p:sldId id="332" r:id="rId23"/>
    <p:sldId id="337" r:id="rId24"/>
    <p:sldId id="338" r:id="rId25"/>
    <p:sldId id="326" r:id="rId26"/>
    <p:sldId id="341" r:id="rId27"/>
    <p:sldId id="342" r:id="rId28"/>
    <p:sldId id="34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5793" autoAdjust="0"/>
  </p:normalViewPr>
  <p:slideViewPr>
    <p:cSldViewPr snapToGrid="0">
      <p:cViewPr varScale="1">
        <p:scale>
          <a:sx n="50" d="100"/>
          <a:sy n="50" d="100"/>
        </p:scale>
        <p:origin x="1244"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28AD4-C95D-4CFF-BFCB-69EAB0E28C2E}"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112BE-3BCF-4266-BFCC-B097E5AE79D0}" type="slidenum">
              <a:rPr lang="en-US" smtClean="0"/>
              <a:t>‹#›</a:t>
            </a:fld>
            <a:endParaRPr lang="en-US"/>
          </a:p>
        </p:txBody>
      </p:sp>
    </p:spTree>
    <p:extLst>
      <p:ext uri="{BB962C8B-B14F-4D97-AF65-F5344CB8AC3E}">
        <p14:creationId xmlns:p14="http://schemas.microsoft.com/office/powerpoint/2010/main" val="13170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9</a:t>
            </a:fld>
            <a:endParaRPr lang="en-US"/>
          </a:p>
        </p:txBody>
      </p:sp>
    </p:spTree>
    <p:extLst>
      <p:ext uri="{BB962C8B-B14F-4D97-AF65-F5344CB8AC3E}">
        <p14:creationId xmlns:p14="http://schemas.microsoft.com/office/powerpoint/2010/main" val="168408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10</a:t>
            </a:fld>
            <a:endParaRPr lang="en-US"/>
          </a:p>
        </p:txBody>
      </p:sp>
    </p:spTree>
    <p:extLst>
      <p:ext uri="{BB962C8B-B14F-4D97-AF65-F5344CB8AC3E}">
        <p14:creationId xmlns:p14="http://schemas.microsoft.com/office/powerpoint/2010/main" val="191068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Declared variables automatically infer types</a:t>
            </a:r>
          </a:p>
          <a:p>
            <a:r>
              <a:rPr lang="en-US" sz="1200" b="0" kern="1200" dirty="0">
                <a:solidFill>
                  <a:schemeClr val="tx1"/>
                </a:solidFill>
                <a:effectLst/>
                <a:latin typeface="+mn-lt"/>
                <a:ea typeface="+mn-ea"/>
                <a:cs typeface="+mn-cs"/>
              </a:rPr>
              <a:t>x = 1</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Python is dynamically typed: variables can be re-assigned</a:t>
            </a:r>
          </a:p>
          <a:p>
            <a:r>
              <a:rPr lang="en-US" sz="1200" b="0" kern="1200" dirty="0">
                <a:solidFill>
                  <a:schemeClr val="tx1"/>
                </a:solidFill>
                <a:effectLst/>
                <a:latin typeface="+mn-lt"/>
                <a:ea typeface="+mn-ea"/>
                <a:cs typeface="+mn-cs"/>
              </a:rPr>
              <a:t># to a value of a different type</a:t>
            </a:r>
          </a:p>
          <a:p>
            <a:r>
              <a:rPr lang="en-US" sz="1200" b="0" kern="1200" dirty="0">
                <a:solidFill>
                  <a:schemeClr val="tx1"/>
                </a:solidFill>
                <a:effectLst/>
                <a:latin typeface="+mn-lt"/>
                <a:ea typeface="+mn-ea"/>
                <a:cs typeface="+mn-cs"/>
              </a:rPr>
              <a:t>x = "Aa"</a:t>
            </a:r>
          </a:p>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15</a:t>
            </a:fld>
            <a:endParaRPr lang="en-US" dirty="0"/>
          </a:p>
        </p:txBody>
      </p:sp>
    </p:spTree>
    <p:extLst>
      <p:ext uri="{BB962C8B-B14F-4D97-AF65-F5344CB8AC3E}">
        <p14:creationId xmlns:p14="http://schemas.microsoft.com/office/powerpoint/2010/main" val="71402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Immutable types cannot be modified after creation</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answer_to_life</a:t>
            </a:r>
            <a:r>
              <a:rPr lang="en-US" sz="1200" b="0" kern="1200" dirty="0">
                <a:solidFill>
                  <a:schemeClr val="tx1"/>
                </a:solidFill>
                <a:effectLst/>
                <a:latin typeface="+mn-lt"/>
                <a:ea typeface="+mn-ea"/>
                <a:cs typeface="+mn-cs"/>
              </a:rPr>
              <a:t> = 42             # int</a:t>
            </a:r>
          </a:p>
          <a:p>
            <a:r>
              <a:rPr lang="en-US" sz="1200" b="0" kern="1200" dirty="0">
                <a:solidFill>
                  <a:schemeClr val="tx1"/>
                </a:solidFill>
                <a:effectLst/>
                <a:latin typeface="+mn-lt"/>
                <a:ea typeface="+mn-ea"/>
                <a:cs typeface="+mn-cs"/>
              </a:rPr>
              <a:t>pi = 3.14159                    # float</a:t>
            </a:r>
          </a:p>
          <a:p>
            <a:r>
              <a:rPr lang="en-US" sz="1200" b="0" kern="1200" dirty="0" err="1">
                <a:solidFill>
                  <a:schemeClr val="tx1"/>
                </a:solidFill>
                <a:effectLst/>
                <a:latin typeface="+mn-lt"/>
                <a:ea typeface="+mn-ea"/>
                <a:cs typeface="+mn-cs"/>
              </a:rPr>
              <a:t>is_tired</a:t>
            </a:r>
            <a:r>
              <a:rPr lang="en-US" sz="1200" b="0" kern="1200" dirty="0">
                <a:solidFill>
                  <a:schemeClr val="tx1"/>
                </a:solidFill>
                <a:effectLst/>
                <a:latin typeface="+mn-lt"/>
                <a:ea typeface="+mn-ea"/>
                <a:cs typeface="+mn-cs"/>
              </a:rPr>
              <a:t> = True                 # bool</a:t>
            </a:r>
          </a:p>
          <a:p>
            <a:r>
              <a:rPr lang="en-US" sz="1200" b="0" kern="1200" dirty="0">
                <a:solidFill>
                  <a:schemeClr val="tx1"/>
                </a:solidFill>
                <a:effectLst/>
                <a:latin typeface="+mn-lt"/>
                <a:ea typeface="+mn-ea"/>
                <a:cs typeface="+mn-cs"/>
              </a:rPr>
              <a:t>greeting = "hello"              # str</a:t>
            </a:r>
          </a:p>
          <a:p>
            <a:r>
              <a:rPr lang="en-US" sz="1200" b="0" kern="1200" dirty="0">
                <a:solidFill>
                  <a:schemeClr val="tx1"/>
                </a:solidFill>
                <a:effectLst/>
                <a:latin typeface="+mn-lt"/>
                <a:ea typeface="+mn-ea"/>
                <a:cs typeface="+mn-cs"/>
              </a:rPr>
              <a:t>directions = ('N', 'S', 'E', 'W')       # tuple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Mutable types can be modified after creation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words = [3, "blind", "mice"]            # list</a:t>
            </a:r>
          </a:p>
          <a:p>
            <a:r>
              <a:rPr lang="en-US" sz="1200" b="0" kern="1200" dirty="0">
                <a:solidFill>
                  <a:schemeClr val="tx1"/>
                </a:solidFill>
                <a:effectLst/>
                <a:latin typeface="+mn-lt"/>
                <a:ea typeface="+mn-ea"/>
                <a:cs typeface="+mn-cs"/>
              </a:rPr>
              <a:t>fruits = {1: "apple", 2: "banana"}      # dict</a:t>
            </a:r>
          </a:p>
          <a:p>
            <a:r>
              <a:rPr lang="en-US" sz="1200" b="0" kern="1200" dirty="0">
                <a:solidFill>
                  <a:schemeClr val="tx1"/>
                </a:solidFill>
                <a:effectLst/>
                <a:latin typeface="+mn-lt"/>
                <a:ea typeface="+mn-ea"/>
                <a:cs typeface="+mn-cs"/>
              </a:rPr>
              <a:t>letters = </a:t>
            </a:r>
            <a:r>
              <a:rPr lang="en-US" sz="1200" b="0" i="1" kern="1200" dirty="0">
                <a:solidFill>
                  <a:schemeClr val="tx1"/>
                </a:solidFill>
                <a:effectLst/>
                <a:latin typeface="+mn-lt"/>
                <a:ea typeface="+mn-ea"/>
                <a:cs typeface="+mn-cs"/>
              </a:rPr>
              <a:t>set</a:t>
            </a:r>
            <a:r>
              <a:rPr lang="en-US" sz="1200" b="0" kern="1200" dirty="0">
                <a:solidFill>
                  <a:schemeClr val="tx1"/>
                </a:solidFill>
                <a:effectLst/>
                <a:latin typeface="+mn-lt"/>
                <a:ea typeface="+mn-ea"/>
                <a:cs typeface="+mn-cs"/>
              </a:rPr>
              <a:t>(['a', 'b', 'c'])          # set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Lists, dictionaries, and sets can be heterogeneous,</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a.k.a</a:t>
            </a:r>
            <a:r>
              <a:rPr lang="en-US" sz="1200" b="0" kern="1200" dirty="0">
                <a:solidFill>
                  <a:schemeClr val="tx1"/>
                </a:solidFill>
                <a:effectLst/>
                <a:latin typeface="+mn-lt"/>
                <a:ea typeface="+mn-ea"/>
                <a:cs typeface="+mn-cs"/>
              </a:rPr>
              <a:t> have elements of different types</a:t>
            </a:r>
          </a:p>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17</a:t>
            </a:fld>
            <a:endParaRPr lang="en-US" dirty="0"/>
          </a:p>
        </p:txBody>
      </p:sp>
    </p:spTree>
    <p:extLst>
      <p:ext uri="{BB962C8B-B14F-4D97-AF65-F5344CB8AC3E}">
        <p14:creationId xmlns:p14="http://schemas.microsoft.com/office/powerpoint/2010/main" val="2169763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Booleans are spelled out: and, or, not</a:t>
            </a:r>
          </a:p>
          <a:p>
            <a:r>
              <a:rPr lang="en-US" sz="1200" b="0" kern="1200" dirty="0">
                <a:solidFill>
                  <a:schemeClr val="tx1"/>
                </a:solidFill>
                <a:effectLst/>
                <a:latin typeface="+mn-lt"/>
                <a:ea typeface="+mn-ea"/>
                <a:cs typeface="+mn-cs"/>
              </a:rPr>
              <a:t>True and False</a:t>
            </a:r>
          </a:p>
          <a:p>
            <a:r>
              <a:rPr lang="en-US" sz="1200" b="0" kern="1200" dirty="0">
                <a:solidFill>
                  <a:schemeClr val="tx1"/>
                </a:solidFill>
                <a:effectLst/>
                <a:latin typeface="+mn-lt"/>
                <a:ea typeface="+mn-ea"/>
                <a:cs typeface="+mn-cs"/>
              </a:rPr>
              <a:t>True or False</a:t>
            </a:r>
          </a:p>
          <a:p>
            <a:r>
              <a:rPr lang="en-US" sz="1200" b="0" kern="1200" dirty="0">
                <a:solidFill>
                  <a:schemeClr val="tx1"/>
                </a:solidFill>
                <a:effectLst/>
                <a:latin typeface="+mn-lt"/>
                <a:ea typeface="+mn-ea"/>
                <a:cs typeface="+mn-cs"/>
              </a:rPr>
              <a:t>not False</a:t>
            </a:r>
          </a:p>
          <a:p>
            <a:endParaRPr lang="en-US" dirty="0"/>
          </a:p>
          <a:p>
            <a:r>
              <a:rPr lang="en-US" sz="1200" b="0" kern="1200" dirty="0">
                <a:solidFill>
                  <a:schemeClr val="tx1"/>
                </a:solidFill>
                <a:effectLst/>
                <a:latin typeface="+mn-lt"/>
                <a:ea typeface="+mn-ea"/>
                <a:cs typeface="+mn-cs"/>
              </a:rPr>
              <a:t># Other comparators from C should look familiar</a:t>
            </a:r>
          </a:p>
          <a:p>
            <a:r>
              <a:rPr lang="en-US" sz="1200" b="0" kern="1200" dirty="0">
                <a:solidFill>
                  <a:schemeClr val="tx1"/>
                </a:solidFill>
                <a:effectLst/>
                <a:latin typeface="+mn-lt"/>
                <a:ea typeface="+mn-ea"/>
                <a:cs typeface="+mn-cs"/>
              </a:rPr>
              <a:t>1 &lt; 2</a:t>
            </a:r>
          </a:p>
          <a:p>
            <a:r>
              <a:rPr lang="en-US" sz="1200" b="0" kern="1200" dirty="0">
                <a:solidFill>
                  <a:schemeClr val="tx1"/>
                </a:solidFill>
                <a:effectLst/>
                <a:latin typeface="+mn-lt"/>
                <a:ea typeface="+mn-ea"/>
                <a:cs typeface="+mn-cs"/>
              </a:rPr>
              <a:t>2 &gt; 1</a:t>
            </a:r>
          </a:p>
          <a:p>
            <a:r>
              <a:rPr lang="en-US" sz="1200" b="0" kern="1200" dirty="0">
                <a:solidFill>
                  <a:schemeClr val="tx1"/>
                </a:solidFill>
                <a:effectLst/>
                <a:latin typeface="+mn-lt"/>
                <a:ea typeface="+mn-ea"/>
                <a:cs typeface="+mn-cs"/>
              </a:rPr>
              <a:t>1 &lt;= 2</a:t>
            </a:r>
          </a:p>
          <a:p>
            <a:r>
              <a:rPr lang="en-US" sz="1200" b="0" kern="1200" dirty="0">
                <a:solidFill>
                  <a:schemeClr val="tx1"/>
                </a:solidFill>
                <a:effectLst/>
                <a:latin typeface="+mn-lt"/>
                <a:ea typeface="+mn-ea"/>
                <a:cs typeface="+mn-cs"/>
              </a:rPr>
              <a:t>1 &gt;= 1</a:t>
            </a:r>
          </a:p>
          <a:p>
            <a:r>
              <a:rPr lang="en-US" sz="1200" b="0" kern="1200" dirty="0">
                <a:solidFill>
                  <a:schemeClr val="tx1"/>
                </a:solidFill>
                <a:effectLst/>
                <a:latin typeface="+mn-lt"/>
                <a:ea typeface="+mn-ea"/>
                <a:cs typeface="+mn-cs"/>
              </a:rPr>
              <a:t>1 != 2</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If Statements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rainy = False</a:t>
            </a:r>
          </a:p>
          <a:p>
            <a:r>
              <a:rPr lang="en-US" sz="1200" b="0" kern="1200" dirty="0">
                <a:solidFill>
                  <a:schemeClr val="tx1"/>
                </a:solidFill>
                <a:effectLst/>
                <a:latin typeface="+mn-lt"/>
                <a:ea typeface="+mn-ea"/>
                <a:cs typeface="+mn-cs"/>
              </a:rPr>
              <a:t>today = "Saturday"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(today == "Saturday" or today == "Sunday") and not rainy:</a:t>
            </a:r>
          </a:p>
          <a:p>
            <a:r>
              <a:rPr lang="en-US" sz="1200" b="0" kern="1200" dirty="0">
                <a:solidFill>
                  <a:schemeClr val="tx1"/>
                </a:solidFill>
                <a:effectLst/>
                <a:latin typeface="+mn-lt"/>
                <a:ea typeface="+mn-ea"/>
                <a:cs typeface="+mn-cs"/>
              </a:rPr>
              <a:t>    print("Go to the beach")</a:t>
            </a:r>
          </a:p>
          <a:p>
            <a:r>
              <a:rPr lang="en-US" sz="1200" b="0" kern="1200" dirty="0" err="1">
                <a:solidFill>
                  <a:schemeClr val="tx1"/>
                </a:solidFill>
                <a:effectLst/>
                <a:latin typeface="+mn-lt"/>
                <a:ea typeface="+mn-ea"/>
                <a:cs typeface="+mn-cs"/>
              </a:rPr>
              <a:t>elif</a:t>
            </a:r>
            <a:r>
              <a:rPr lang="en-US" sz="1200" b="0" kern="1200" dirty="0">
                <a:solidFill>
                  <a:schemeClr val="tx1"/>
                </a:solidFill>
                <a:effectLst/>
                <a:latin typeface="+mn-lt"/>
                <a:ea typeface="+mn-ea"/>
                <a:cs typeface="+mn-cs"/>
              </a:rPr>
              <a:t> not rainy:</a:t>
            </a:r>
          </a:p>
          <a:p>
            <a:r>
              <a:rPr lang="en-US" sz="1200" b="0" kern="1200" dirty="0">
                <a:solidFill>
                  <a:schemeClr val="tx1"/>
                </a:solidFill>
                <a:effectLst/>
                <a:latin typeface="+mn-lt"/>
                <a:ea typeface="+mn-ea"/>
                <a:cs typeface="+mn-cs"/>
              </a:rPr>
              <a:t>    print("Go to class")</a:t>
            </a:r>
          </a:p>
          <a:p>
            <a:r>
              <a:rPr lang="en-US" sz="1200" b="0" kern="1200" dirty="0">
                <a:solidFill>
                  <a:schemeClr val="tx1"/>
                </a:solidFill>
                <a:effectLst/>
                <a:latin typeface="+mn-lt"/>
                <a:ea typeface="+mn-ea"/>
                <a:cs typeface="+mn-cs"/>
              </a:rPr>
              <a:t>else:</a:t>
            </a:r>
          </a:p>
          <a:p>
            <a:r>
              <a:rPr lang="en-US" sz="1200" b="0" kern="1200" dirty="0">
                <a:solidFill>
                  <a:schemeClr val="tx1"/>
                </a:solidFill>
                <a:effectLst/>
                <a:latin typeface="+mn-lt"/>
                <a:ea typeface="+mn-ea"/>
                <a:cs typeface="+mn-cs"/>
              </a:rPr>
              <a:t>    print("Stay inside")</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19</a:t>
            </a:fld>
            <a:endParaRPr lang="en-US" dirty="0"/>
          </a:p>
        </p:txBody>
      </p:sp>
    </p:spTree>
    <p:extLst>
      <p:ext uri="{BB962C8B-B14F-4D97-AF65-F5344CB8AC3E}">
        <p14:creationId xmlns:p14="http://schemas.microsoft.com/office/powerpoint/2010/main" val="295101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Use == for value equality</a:t>
            </a:r>
          </a:p>
          <a:p>
            <a:r>
              <a:rPr lang="en-US" sz="1200" b="0" kern="1200" dirty="0">
                <a:solidFill>
                  <a:schemeClr val="tx1"/>
                </a:solidFill>
                <a:effectLst/>
                <a:latin typeface="+mn-lt"/>
                <a:ea typeface="+mn-ea"/>
                <a:cs typeface="+mn-cs"/>
              </a:rPr>
              <a:t># Use "is" for object equality (compares in memory)</a:t>
            </a:r>
          </a:p>
          <a:p>
            <a:r>
              <a:rPr lang="en-US" sz="1200" b="0" kern="1200" dirty="0">
                <a:solidFill>
                  <a:schemeClr val="tx1"/>
                </a:solidFill>
                <a:effectLst/>
                <a:latin typeface="+mn-lt"/>
                <a:ea typeface="+mn-ea"/>
                <a:cs typeface="+mn-cs"/>
              </a:rPr>
              <a:t>x = [1]</a:t>
            </a:r>
          </a:p>
          <a:p>
            <a:r>
              <a:rPr lang="en-US" sz="1200" b="0" kern="1200" dirty="0">
                <a:solidFill>
                  <a:schemeClr val="tx1"/>
                </a:solidFill>
                <a:effectLst/>
                <a:latin typeface="+mn-lt"/>
                <a:ea typeface="+mn-ea"/>
                <a:cs typeface="+mn-cs"/>
              </a:rPr>
              <a:t>y = [2]</a:t>
            </a:r>
          </a:p>
          <a:p>
            <a:r>
              <a:rPr lang="en-US" sz="1200" b="0" kern="1200" dirty="0">
                <a:solidFill>
                  <a:schemeClr val="tx1"/>
                </a:solidFill>
                <a:effectLst/>
                <a:latin typeface="+mn-lt"/>
                <a:ea typeface="+mn-ea"/>
                <a:cs typeface="+mn-cs"/>
              </a:rPr>
              <a:t>z = [1]</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print(x == z)</a:t>
            </a:r>
          </a:p>
          <a:p>
            <a:r>
              <a:rPr lang="en-US" sz="1200" b="0" kern="1200" dirty="0">
                <a:solidFill>
                  <a:schemeClr val="tx1"/>
                </a:solidFill>
                <a:effectLst/>
                <a:latin typeface="+mn-lt"/>
                <a:ea typeface="+mn-ea"/>
                <a:cs typeface="+mn-cs"/>
              </a:rPr>
              <a:t>print(x == 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print(x is x)</a:t>
            </a:r>
          </a:p>
          <a:p>
            <a:r>
              <a:rPr lang="en-US" sz="1200" b="0" kern="1200" dirty="0">
                <a:solidFill>
                  <a:schemeClr val="tx1"/>
                </a:solidFill>
                <a:effectLst/>
                <a:latin typeface="+mn-lt"/>
                <a:ea typeface="+mn-ea"/>
                <a:cs typeface="+mn-cs"/>
              </a:rPr>
              <a:t>print(x is z)</a:t>
            </a:r>
          </a:p>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20</a:t>
            </a:fld>
            <a:endParaRPr lang="en-US" dirty="0"/>
          </a:p>
        </p:txBody>
      </p:sp>
    </p:spTree>
    <p:extLst>
      <p:ext uri="{BB962C8B-B14F-4D97-AF65-F5344CB8AC3E}">
        <p14:creationId xmlns:p14="http://schemas.microsoft.com/office/powerpoint/2010/main" val="358521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Lists """</a:t>
            </a:r>
          </a:p>
          <a:p>
            <a:r>
              <a:rPr lang="en-US" sz="1200" b="0" kern="1200" dirty="0" err="1">
                <a:solidFill>
                  <a:schemeClr val="tx1"/>
                </a:solidFill>
                <a:effectLst/>
                <a:latin typeface="+mn-lt"/>
                <a:ea typeface="+mn-ea"/>
                <a:cs typeface="+mn-cs"/>
              </a:rPr>
              <a:t>my_list</a:t>
            </a:r>
            <a:r>
              <a:rPr lang="en-US" sz="1200" b="0" kern="1200" dirty="0">
                <a:solidFill>
                  <a:schemeClr val="tx1"/>
                </a:solidFill>
                <a:effectLst/>
                <a:latin typeface="+mn-lt"/>
                <a:ea typeface="+mn-ea"/>
                <a:cs typeface="+mn-cs"/>
              </a:rPr>
              <a:t> = []                    # Declare empty list</a:t>
            </a:r>
          </a:p>
          <a:p>
            <a:r>
              <a:rPr lang="en-US" sz="1200" b="0" kern="1200" dirty="0">
                <a:solidFill>
                  <a:schemeClr val="tx1"/>
                </a:solidFill>
                <a:effectLst/>
                <a:latin typeface="+mn-lt"/>
                <a:ea typeface="+mn-ea"/>
                <a:cs typeface="+mn-cs"/>
              </a:rPr>
              <a:t>l = [1, 2, "red", "green"]      # Declare (heterogeneous) list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len</a:t>
            </a:r>
            <a:r>
              <a:rPr lang="en-US" sz="1200" b="0" kern="1200" dirty="0">
                <a:solidFill>
                  <a:schemeClr val="tx1"/>
                </a:solidFill>
                <a:effectLst/>
                <a:latin typeface="+mn-lt"/>
                <a:ea typeface="+mn-ea"/>
                <a:cs typeface="+mn-cs"/>
              </a:rPr>
              <a:t>(l)                          # List length (</a:t>
            </a:r>
            <a:r>
              <a:rPr lang="en-US" sz="1200" b="0" kern="1200" dirty="0" err="1">
                <a:solidFill>
                  <a:schemeClr val="tx1"/>
                </a:solidFill>
                <a:effectLst/>
                <a:latin typeface="+mn-lt"/>
                <a:ea typeface="+mn-ea"/>
                <a:cs typeface="+mn-cs"/>
              </a:rPr>
              <a:t>len</a:t>
            </a:r>
            <a:r>
              <a:rPr lang="en-US" sz="1200" b="0" kern="1200" dirty="0">
                <a:solidFill>
                  <a:schemeClr val="tx1"/>
                </a:solidFill>
                <a:effectLst/>
                <a:latin typeface="+mn-lt"/>
                <a:ea typeface="+mn-ea"/>
                <a:cs typeface="+mn-cs"/>
              </a:rPr>
              <a:t>() works on other sequences too)</a:t>
            </a:r>
          </a:p>
          <a:p>
            <a:r>
              <a:rPr lang="en-US" sz="1200" b="0" kern="1200" dirty="0">
                <a:solidFill>
                  <a:schemeClr val="tx1"/>
                </a:solidFill>
                <a:effectLst/>
                <a:latin typeface="+mn-lt"/>
                <a:ea typeface="+mn-ea"/>
                <a:cs typeface="+mn-cs"/>
              </a:rPr>
              <a:t>"red" in l                      # Check if list contains value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Modifying Lists</a:t>
            </a:r>
          </a:p>
          <a:p>
            <a:r>
              <a:rPr lang="en-US" sz="1200" b="0" kern="1200" dirty="0" err="1">
                <a:solidFill>
                  <a:schemeClr val="tx1"/>
                </a:solidFill>
                <a:effectLst/>
                <a:latin typeface="+mn-lt"/>
                <a:ea typeface="+mn-ea"/>
                <a:cs typeface="+mn-cs"/>
              </a:rPr>
              <a:t>l.remove</a:t>
            </a:r>
            <a:r>
              <a:rPr lang="en-US" sz="1200" b="0" kern="1200" dirty="0">
                <a:solidFill>
                  <a:schemeClr val="tx1"/>
                </a:solidFill>
                <a:effectLst/>
                <a:latin typeface="+mn-lt"/>
                <a:ea typeface="+mn-ea"/>
                <a:cs typeface="+mn-cs"/>
              </a:rPr>
              <a:t>("green")               # Remove first </a:t>
            </a:r>
            <a:r>
              <a:rPr lang="en-US" sz="1200" b="0" kern="1200" dirty="0" err="1">
                <a:solidFill>
                  <a:schemeClr val="tx1"/>
                </a:solidFill>
                <a:effectLst/>
                <a:latin typeface="+mn-lt"/>
                <a:ea typeface="+mn-ea"/>
                <a:cs typeface="+mn-cs"/>
              </a:rPr>
              <a:t>occurence</a:t>
            </a:r>
            <a:r>
              <a:rPr lang="en-US" sz="1200" b="0" kern="1200" dirty="0">
                <a:solidFill>
                  <a:schemeClr val="tx1"/>
                </a:solidFill>
                <a:effectLst/>
                <a:latin typeface="+mn-lt"/>
                <a:ea typeface="+mn-ea"/>
                <a:cs typeface="+mn-cs"/>
              </a:rPr>
              <a:t> of "green"</a:t>
            </a:r>
          </a:p>
          <a:p>
            <a:r>
              <a:rPr lang="en-US" sz="1200" b="0" kern="1200" dirty="0" err="1">
                <a:solidFill>
                  <a:schemeClr val="tx1"/>
                </a:solidFill>
                <a:effectLst/>
                <a:latin typeface="+mn-lt"/>
                <a:ea typeface="+mn-ea"/>
                <a:cs typeface="+mn-cs"/>
              </a:rPr>
              <a:t>l.append</a:t>
            </a:r>
            <a:r>
              <a:rPr lang="en-US" sz="1200" b="0" kern="1200" dirty="0">
                <a:solidFill>
                  <a:schemeClr val="tx1"/>
                </a:solidFill>
                <a:effectLst/>
                <a:latin typeface="+mn-lt"/>
                <a:ea typeface="+mn-ea"/>
                <a:cs typeface="+mn-cs"/>
              </a:rPr>
              <a:t>("blue")                # Append "blue"</a:t>
            </a:r>
          </a:p>
          <a:p>
            <a:r>
              <a:rPr lang="en-US" sz="1200" b="0" kern="1200" dirty="0" err="1">
                <a:solidFill>
                  <a:schemeClr val="tx1"/>
                </a:solidFill>
                <a:effectLst/>
                <a:latin typeface="+mn-lt"/>
                <a:ea typeface="+mn-ea"/>
                <a:cs typeface="+mn-cs"/>
              </a:rPr>
              <a:t>my_list.append</a:t>
            </a:r>
            <a:r>
              <a:rPr lang="en-US" sz="1200" b="0" kern="1200" dirty="0">
                <a:solidFill>
                  <a:schemeClr val="tx1"/>
                </a:solidFill>
                <a:effectLst/>
                <a:latin typeface="+mn-lt"/>
                <a:ea typeface="+mn-ea"/>
                <a:cs typeface="+mn-cs"/>
              </a:rPr>
              <a:t>("yellow")        # Append "yellow"</a:t>
            </a:r>
          </a:p>
          <a:p>
            <a:r>
              <a:rPr lang="en-US" sz="1200" b="0" kern="1200" dirty="0" err="1">
                <a:solidFill>
                  <a:schemeClr val="tx1"/>
                </a:solidFill>
                <a:effectLst/>
                <a:latin typeface="+mn-lt"/>
                <a:ea typeface="+mn-ea"/>
                <a:cs typeface="+mn-cs"/>
              </a:rPr>
              <a:t>my_list.extend</a:t>
            </a:r>
            <a:r>
              <a:rPr lang="en-US" sz="1200" b="0" kern="1200" dirty="0">
                <a:solidFill>
                  <a:schemeClr val="tx1"/>
                </a:solidFill>
                <a:effectLst/>
                <a:latin typeface="+mn-lt"/>
                <a:ea typeface="+mn-ea"/>
                <a:cs typeface="+mn-cs"/>
              </a:rPr>
              <a:t>(l)               # Merge two lists (can also use +=)</a:t>
            </a:r>
          </a:p>
          <a:p>
            <a:r>
              <a:rPr lang="en-US" sz="1200" b="0" kern="1200" dirty="0">
                <a:solidFill>
                  <a:schemeClr val="tx1"/>
                </a:solidFill>
                <a:effectLst/>
                <a:latin typeface="+mn-lt"/>
                <a:ea typeface="+mn-ea"/>
                <a:cs typeface="+mn-cs"/>
              </a:rPr>
              <a:t>print(f”{l}”)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print(f”{</a:t>
            </a:r>
            <a:r>
              <a:rPr lang="en-US" sz="1200" b="0" kern="1200" dirty="0" err="1">
                <a:solidFill>
                  <a:schemeClr val="tx1"/>
                </a:solidFill>
                <a:effectLst/>
                <a:latin typeface="+mn-lt"/>
                <a:ea typeface="+mn-ea"/>
                <a:cs typeface="+mn-cs"/>
              </a:rPr>
              <a:t>my_list</a:t>
            </a:r>
            <a:r>
              <a:rPr lang="en-US" sz="1200" b="0" kern="1200" dirty="0">
                <a:solidFill>
                  <a:schemeClr val="tx1"/>
                </a:solidFill>
                <a:effectLst/>
                <a:latin typeface="+mn-lt"/>
                <a:ea typeface="+mn-ea"/>
                <a:cs typeface="+mn-cs"/>
              </a:rPr>
              <a:t>}”)</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21</a:t>
            </a:fld>
            <a:endParaRPr lang="en-US" dirty="0"/>
          </a:p>
        </p:txBody>
      </p:sp>
    </p:spTree>
    <p:extLst>
      <p:ext uri="{BB962C8B-B14F-4D97-AF65-F5344CB8AC3E}">
        <p14:creationId xmlns:p14="http://schemas.microsoft.com/office/powerpoint/2010/main" val="342184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use of ‘self’ - the first argument for any class function will always be treated as referring to the object the function is called on. It can be called anything, but it’s good practice to call it ‘self’. To change one of self’s variables x, you must use self.x; using x by itself will create a local variable x instead of referencing the member variable x</a:t>
            </a:r>
          </a:p>
          <a:p>
            <a:endParaRPr lang="en-US" dirty="0"/>
          </a:p>
          <a:p>
            <a:r>
              <a:rPr lang="en-US" dirty="0"/>
              <a:t>If you want to write a method that does not rely on accessing class variables, you can use the @staticmethod decorator (insert ‘@staticmethod’ right before the def) to write a function where the first argument does NOT refer to self.</a:t>
            </a:r>
          </a:p>
          <a:p>
            <a:r>
              <a:rPr lang="en-US" dirty="0"/>
              <a:t>If you want a function to be able to access class variables, use @classmethod</a:t>
            </a:r>
          </a:p>
        </p:txBody>
      </p:sp>
      <p:sp>
        <p:nvSpPr>
          <p:cNvPr id="4" name="Slide Number Placeholder 3"/>
          <p:cNvSpPr>
            <a:spLocks noGrp="1"/>
          </p:cNvSpPr>
          <p:nvPr>
            <p:ph type="sldNum" sz="quarter" idx="5"/>
          </p:nvPr>
        </p:nvSpPr>
        <p:spPr/>
        <p:txBody>
          <a:bodyPr/>
          <a:lstStyle/>
          <a:p>
            <a:fld id="{BCB112BE-3BCF-4266-BFCC-B097E5AE79D0}" type="slidenum">
              <a:rPr lang="en-US" smtClean="0"/>
              <a:t>26</a:t>
            </a:fld>
            <a:endParaRPr lang="en-US" dirty="0"/>
          </a:p>
        </p:txBody>
      </p:sp>
    </p:spTree>
    <p:extLst>
      <p:ext uri="{BB962C8B-B14F-4D97-AF65-F5344CB8AC3E}">
        <p14:creationId xmlns:p14="http://schemas.microsoft.com/office/powerpoint/2010/main" val="229115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112BE-3BCF-4266-BFCC-B097E5AE79D0}" type="slidenum">
              <a:rPr lang="en-US" smtClean="0"/>
              <a:t>27</a:t>
            </a:fld>
            <a:endParaRPr lang="en-US" dirty="0"/>
          </a:p>
        </p:txBody>
      </p:sp>
    </p:spTree>
    <p:extLst>
      <p:ext uri="{BB962C8B-B14F-4D97-AF65-F5344CB8AC3E}">
        <p14:creationId xmlns:p14="http://schemas.microsoft.com/office/powerpoint/2010/main" val="2645470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AF57-68BB-4A3A-BEE9-C1956AABE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FA147-6BB0-4E6B-9EFD-B18983B60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340783-EBB8-431E-B50D-295718E26051}"/>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5" name="Footer Placeholder 4">
            <a:extLst>
              <a:ext uri="{FF2B5EF4-FFF2-40B4-BE49-F238E27FC236}">
                <a16:creationId xmlns:a16="http://schemas.microsoft.com/office/drawing/2014/main" id="{8BFAD7FF-CFBE-42A2-8192-3AA06F09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651E0-389E-4E10-BD5D-02EB1FF0163B}"/>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91869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2C4A-2737-49BA-AB53-110009376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561E3C-D51F-4FAE-9B18-E8F50DE48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BC954-8398-400C-92FB-73F0C0D52DC4}"/>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5" name="Footer Placeholder 4">
            <a:extLst>
              <a:ext uri="{FF2B5EF4-FFF2-40B4-BE49-F238E27FC236}">
                <a16:creationId xmlns:a16="http://schemas.microsoft.com/office/drawing/2014/main" id="{6D814452-6AFE-4CCC-A5AC-F6285A87C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0C11D-2EEE-4FCC-ACB3-2CBD753738F5}"/>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329623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184CA-7CC2-4169-9893-F50359B03A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32A34-CF7B-4D29-869D-E940115725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F823F-9E00-4DB8-8BF2-1135549121CE}"/>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5" name="Footer Placeholder 4">
            <a:extLst>
              <a:ext uri="{FF2B5EF4-FFF2-40B4-BE49-F238E27FC236}">
                <a16:creationId xmlns:a16="http://schemas.microsoft.com/office/drawing/2014/main" id="{61E0D258-130F-4297-9CC8-BE1025A00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CA16A-49AB-4B86-AF85-0F41C2A60E36}"/>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342055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ED63-4567-4811-96E3-90C0B88E0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7C1F8B-2736-41AA-A4C6-781953225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4454D-6885-4039-9AC2-7301FEE07263}"/>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5" name="Footer Placeholder 4">
            <a:extLst>
              <a:ext uri="{FF2B5EF4-FFF2-40B4-BE49-F238E27FC236}">
                <a16:creationId xmlns:a16="http://schemas.microsoft.com/office/drawing/2014/main" id="{92860A43-F6D5-47E7-B291-45A055791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28011-CBD5-4058-8C4C-E01D3AA1C741}"/>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220314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CBE7-1169-42CC-A327-B719F145C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C566FF-B913-4DFB-ADAB-C687296F0A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8D00C-5266-4D86-B1E1-66836CAC8DEE}"/>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5" name="Footer Placeholder 4">
            <a:extLst>
              <a:ext uri="{FF2B5EF4-FFF2-40B4-BE49-F238E27FC236}">
                <a16:creationId xmlns:a16="http://schemas.microsoft.com/office/drawing/2014/main" id="{0F0057D6-AA06-43E6-8D5B-D9A1569C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C69E1-0153-47DE-BAD2-3AC18644E03B}"/>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246188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DE2E-ABC4-4678-AA51-5CEAB1E40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341BF-FD2A-45A0-9DA2-295D4E76F7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A75C2-CB57-45EE-9FE1-6E504A0A99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0EF0DA-E02A-44E6-9CA7-84B872BC73DF}"/>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6" name="Footer Placeholder 5">
            <a:extLst>
              <a:ext uri="{FF2B5EF4-FFF2-40B4-BE49-F238E27FC236}">
                <a16:creationId xmlns:a16="http://schemas.microsoft.com/office/drawing/2014/main" id="{94698CD0-7700-4F69-8B1A-827D53E2C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EEBA9-65EE-459A-B8F3-08A835526D45}"/>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356414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FC8C-F71B-43D0-BC15-BE2B4D4FC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BFFB8-3A91-43BD-BD06-02F1E5EA8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EE652-9F92-404E-B2EA-338C9DB04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A7AB3-9C6A-483E-95D5-DA6D8D3AA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C456C-4DC8-4730-95B7-9BF6FB9FD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7DD6B-82F3-4710-B6E6-B92F51AFE803}"/>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8" name="Footer Placeholder 7">
            <a:extLst>
              <a:ext uri="{FF2B5EF4-FFF2-40B4-BE49-F238E27FC236}">
                <a16:creationId xmlns:a16="http://schemas.microsoft.com/office/drawing/2014/main" id="{25CA9A5E-4A86-4BB7-AFCE-6DA6D31B7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0C345E-4083-4326-8CEF-AA9A1A72214A}"/>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329441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990B-54F5-4592-B3AF-81462B6548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F002CD-7D27-4F7D-B1F1-AAB6E79E39AA}"/>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4" name="Footer Placeholder 3">
            <a:extLst>
              <a:ext uri="{FF2B5EF4-FFF2-40B4-BE49-F238E27FC236}">
                <a16:creationId xmlns:a16="http://schemas.microsoft.com/office/drawing/2014/main" id="{07D1CB1C-5795-4117-B1C5-0954735286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71835-5C02-46EE-9023-ED204799171C}"/>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14643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FF76D-8195-42CE-B39F-B8BEFC39059D}"/>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3" name="Footer Placeholder 2">
            <a:extLst>
              <a:ext uri="{FF2B5EF4-FFF2-40B4-BE49-F238E27FC236}">
                <a16:creationId xmlns:a16="http://schemas.microsoft.com/office/drawing/2014/main" id="{3A0EAF40-9AC8-4994-B2D2-AAF8FB43C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E0EFB-7EB8-4FE6-ABD1-3AAE9337D02C}"/>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320361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AE1A-2062-4FB2-BF5E-6208339E4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0731D-CB0E-41F0-8CD5-A3267FD3F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2A73F-0A49-47AE-A30C-61DCD2BF6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52B3C-F42D-48F0-9B6C-0647D03111B1}"/>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6" name="Footer Placeholder 5">
            <a:extLst>
              <a:ext uri="{FF2B5EF4-FFF2-40B4-BE49-F238E27FC236}">
                <a16:creationId xmlns:a16="http://schemas.microsoft.com/office/drawing/2014/main" id="{BADCD861-E982-40DB-A6D3-ACE384962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1192B-06AF-4C0C-8A18-267ED5117F3C}"/>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136275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E7B-881E-45A5-AAA7-CFFE3C6B8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F41F73-75F3-4EAD-B17E-E79E804E6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A6589-0D9C-4278-9C9F-3E29787B6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8F336-154B-4D52-952F-65BCC8E48B96}"/>
              </a:ext>
            </a:extLst>
          </p:cNvPr>
          <p:cNvSpPr>
            <a:spLocks noGrp="1"/>
          </p:cNvSpPr>
          <p:nvPr>
            <p:ph type="dt" sz="half" idx="10"/>
          </p:nvPr>
        </p:nvSpPr>
        <p:spPr/>
        <p:txBody>
          <a:bodyPr/>
          <a:lstStyle/>
          <a:p>
            <a:fld id="{0EFE896D-2456-4C0D-8D19-158625EBE736}" type="datetimeFigureOut">
              <a:rPr lang="en-US" smtClean="0"/>
              <a:t>1/24/2021</a:t>
            </a:fld>
            <a:endParaRPr lang="en-US"/>
          </a:p>
        </p:txBody>
      </p:sp>
      <p:sp>
        <p:nvSpPr>
          <p:cNvPr id="6" name="Footer Placeholder 5">
            <a:extLst>
              <a:ext uri="{FF2B5EF4-FFF2-40B4-BE49-F238E27FC236}">
                <a16:creationId xmlns:a16="http://schemas.microsoft.com/office/drawing/2014/main" id="{68CF970F-60B6-4F92-BC59-E3A64E4AA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DE315-27EC-4C66-BEF1-E99A6075E600}"/>
              </a:ext>
            </a:extLst>
          </p:cNvPr>
          <p:cNvSpPr>
            <a:spLocks noGrp="1"/>
          </p:cNvSpPr>
          <p:nvPr>
            <p:ph type="sldNum" sz="quarter" idx="12"/>
          </p:nvPr>
        </p:nvSpPr>
        <p:spPr/>
        <p:txBody>
          <a:bodyPr/>
          <a:lstStyle/>
          <a:p>
            <a:fld id="{D276A007-B1AB-4E6B-834E-C474A077DDBB}" type="slidenum">
              <a:rPr lang="en-US" smtClean="0"/>
              <a:t>‹#›</a:t>
            </a:fld>
            <a:endParaRPr lang="en-US"/>
          </a:p>
        </p:txBody>
      </p:sp>
    </p:spTree>
    <p:extLst>
      <p:ext uri="{BB962C8B-B14F-4D97-AF65-F5344CB8AC3E}">
        <p14:creationId xmlns:p14="http://schemas.microsoft.com/office/powerpoint/2010/main" val="190530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12469-7D98-48B1-A274-532091F48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E1489-A3CC-470F-B035-318437D641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2582A-ABA2-4832-B9FE-3E8393CE7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E896D-2456-4C0D-8D19-158625EBE736}" type="datetimeFigureOut">
              <a:rPr lang="en-US" smtClean="0"/>
              <a:t>1/24/2021</a:t>
            </a:fld>
            <a:endParaRPr lang="en-US"/>
          </a:p>
        </p:txBody>
      </p:sp>
      <p:sp>
        <p:nvSpPr>
          <p:cNvPr id="5" name="Footer Placeholder 4">
            <a:extLst>
              <a:ext uri="{FF2B5EF4-FFF2-40B4-BE49-F238E27FC236}">
                <a16:creationId xmlns:a16="http://schemas.microsoft.com/office/drawing/2014/main" id="{10FEA985-0BC0-4302-AB61-87F5ACA91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9430CE-D3D2-47E1-ABF6-B0FAFA53C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6A007-B1AB-4E6B-834E-C474A077DDBB}" type="slidenum">
              <a:rPr lang="en-US" smtClean="0"/>
              <a:t>‹#›</a:t>
            </a:fld>
            <a:endParaRPr lang="en-US"/>
          </a:p>
        </p:txBody>
      </p:sp>
    </p:spTree>
    <p:extLst>
      <p:ext uri="{BB962C8B-B14F-4D97-AF65-F5344CB8AC3E}">
        <p14:creationId xmlns:p14="http://schemas.microsoft.com/office/powerpoint/2010/main" val="13283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forms.gle/FYpCKK15N2uyszgX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lisp/lisp_operators.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FD29-525A-442F-86F5-A1B2157EFADE}"/>
              </a:ext>
            </a:extLst>
          </p:cNvPr>
          <p:cNvSpPr>
            <a:spLocks noGrp="1"/>
          </p:cNvSpPr>
          <p:nvPr>
            <p:ph type="ctrTitle"/>
          </p:nvPr>
        </p:nvSpPr>
        <p:spPr/>
        <p:txBody>
          <a:bodyPr/>
          <a:lstStyle/>
          <a:p>
            <a:r>
              <a:rPr lang="en-US" dirty="0"/>
              <a:t>UCLA CS97</a:t>
            </a:r>
            <a:br>
              <a:rPr lang="en-US" dirty="0"/>
            </a:br>
            <a:r>
              <a:rPr lang="en-US" dirty="0"/>
              <a:t>Discussion 1B/1C</a:t>
            </a:r>
          </a:p>
        </p:txBody>
      </p:sp>
      <p:sp>
        <p:nvSpPr>
          <p:cNvPr id="3" name="Subtitle 2">
            <a:extLst>
              <a:ext uri="{FF2B5EF4-FFF2-40B4-BE49-F238E27FC236}">
                <a16:creationId xmlns:a16="http://schemas.microsoft.com/office/drawing/2014/main" id="{D6744778-D46E-4C68-80DC-CA90CDB2D14C}"/>
              </a:ext>
            </a:extLst>
          </p:cNvPr>
          <p:cNvSpPr>
            <a:spLocks noGrp="1"/>
          </p:cNvSpPr>
          <p:nvPr>
            <p:ph type="subTitle" idx="1"/>
          </p:nvPr>
        </p:nvSpPr>
        <p:spPr/>
        <p:txBody>
          <a:bodyPr>
            <a:normAutofit/>
          </a:bodyPr>
          <a:lstStyle/>
          <a:p>
            <a:r>
              <a:rPr lang="en-US" dirty="0"/>
              <a:t>Week 3</a:t>
            </a:r>
          </a:p>
        </p:txBody>
      </p:sp>
    </p:spTree>
    <p:extLst>
      <p:ext uri="{BB962C8B-B14F-4D97-AF65-F5344CB8AC3E}">
        <p14:creationId xmlns:p14="http://schemas.microsoft.com/office/powerpoint/2010/main" val="35495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B9DF-327E-4CCC-8C21-D1ED49E272DE}"/>
              </a:ext>
            </a:extLst>
          </p:cNvPr>
          <p:cNvSpPr>
            <a:spLocks noGrp="1"/>
          </p:cNvSpPr>
          <p:nvPr>
            <p:ph type="title"/>
          </p:nvPr>
        </p:nvSpPr>
        <p:spPr/>
        <p:txBody>
          <a:bodyPr/>
          <a:lstStyle/>
          <a:p>
            <a:r>
              <a:rPr lang="en-US" dirty="0"/>
              <a:t>Message (Printing in Emacs LISP)</a:t>
            </a:r>
          </a:p>
        </p:txBody>
      </p:sp>
      <p:sp>
        <p:nvSpPr>
          <p:cNvPr id="3" name="Content Placeholder 2">
            <a:extLst>
              <a:ext uri="{FF2B5EF4-FFF2-40B4-BE49-F238E27FC236}">
                <a16:creationId xmlns:a16="http://schemas.microsoft.com/office/drawing/2014/main" id="{F84ED570-283F-464B-9FD7-0E7C9CA29B88}"/>
              </a:ext>
            </a:extLst>
          </p:cNvPr>
          <p:cNvSpPr>
            <a:spLocks noGrp="1"/>
          </p:cNvSpPr>
          <p:nvPr>
            <p:ph idx="1"/>
          </p:nvPr>
        </p:nvSpPr>
        <p:spPr/>
        <p:txBody>
          <a:bodyPr/>
          <a:lstStyle/>
          <a:p>
            <a:r>
              <a:rPr lang="en-US" dirty="0"/>
              <a:t>Prints a string to </a:t>
            </a:r>
            <a:r>
              <a:rPr lang="en-US" dirty="0" err="1"/>
              <a:t>stdout</a:t>
            </a:r>
            <a:endParaRPr lang="en-US" dirty="0"/>
          </a:p>
          <a:p>
            <a:r>
              <a:rPr lang="en-US" dirty="0"/>
              <a:t>Can provide variable arguments to insert into string</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;Example Usage</a:t>
            </a:r>
          </a:p>
          <a:p>
            <a:pPr marL="0" indent="0">
              <a:buNone/>
            </a:pPr>
            <a:r>
              <a:rPr lang="en-US" dirty="0">
                <a:latin typeface="Consolas" panose="020B0609020204030204" pitchFamily="49" charset="0"/>
              </a:rPr>
              <a:t>(message "print this")		;output = "print this"</a:t>
            </a:r>
          </a:p>
          <a:p>
            <a:pPr marL="0" indent="0">
              <a:buNone/>
            </a:pPr>
            <a:r>
              <a:rPr lang="en-US" dirty="0">
                <a:latin typeface="Consolas" panose="020B0609020204030204" pitchFamily="49" charset="0"/>
              </a:rPr>
              <a:t>(message "print %s" string)	;output = "print string"</a:t>
            </a:r>
          </a:p>
          <a:p>
            <a:pPr marL="0" indent="0">
              <a:buNone/>
            </a:pPr>
            <a:r>
              <a:rPr lang="en-US" dirty="0">
                <a:latin typeface="Consolas" panose="020B0609020204030204" pitchFamily="49" charset="0"/>
              </a:rPr>
              <a:t>(message "print %d %d" 1 2)	;output = "print 1 2"</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48693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A928-2C68-4220-8018-433C053D6C5D}"/>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3B6B3BCB-56A1-4676-B296-A8069275F9FD}"/>
              </a:ext>
            </a:extLst>
          </p:cNvPr>
          <p:cNvSpPr>
            <a:spLocks noGrp="1"/>
          </p:cNvSpPr>
          <p:nvPr>
            <p:ph type="subTitle" idx="1"/>
          </p:nvPr>
        </p:nvSpPr>
        <p:spPr/>
        <p:txBody>
          <a:bodyPr/>
          <a:lstStyle/>
          <a:p>
            <a:endParaRPr lang="en-US" dirty="0"/>
          </a:p>
        </p:txBody>
      </p:sp>
      <p:pic>
        <p:nvPicPr>
          <p:cNvPr id="1026" name="Picture 2" descr="Python Official Logo Scripting Programming Language&quot; Art Board Print by  rainwater11 | Redbubble">
            <a:extLst>
              <a:ext uri="{FF2B5EF4-FFF2-40B4-BE49-F238E27FC236}">
                <a16:creationId xmlns:a16="http://schemas.microsoft.com/office/drawing/2014/main" id="{5FE50ADC-101D-4B56-B4F4-65EA11E72E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04" b="12495"/>
          <a:stretch/>
        </p:blipFill>
        <p:spPr bwMode="auto">
          <a:xfrm>
            <a:off x="5069470" y="4019891"/>
            <a:ext cx="2053060" cy="212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82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9EEC-9491-471B-A5CC-18B6D9341AD3}"/>
              </a:ext>
            </a:extLst>
          </p:cNvPr>
          <p:cNvSpPr>
            <a:spLocks noGrp="1"/>
          </p:cNvSpPr>
          <p:nvPr>
            <p:ph type="title"/>
          </p:nvPr>
        </p:nvSpPr>
        <p:spPr/>
        <p:txBody>
          <a:bodyPr/>
          <a:lstStyle/>
          <a:p>
            <a:r>
              <a:rPr lang="en-US" dirty="0"/>
              <a:t>Python History</a:t>
            </a:r>
          </a:p>
        </p:txBody>
      </p:sp>
      <p:sp>
        <p:nvSpPr>
          <p:cNvPr id="3" name="Content Placeholder 2">
            <a:extLst>
              <a:ext uri="{FF2B5EF4-FFF2-40B4-BE49-F238E27FC236}">
                <a16:creationId xmlns:a16="http://schemas.microsoft.com/office/drawing/2014/main" id="{FB1940E7-5A81-4710-9057-C1990F474C4C}"/>
              </a:ext>
            </a:extLst>
          </p:cNvPr>
          <p:cNvSpPr>
            <a:spLocks noGrp="1"/>
          </p:cNvSpPr>
          <p:nvPr>
            <p:ph idx="1"/>
          </p:nvPr>
        </p:nvSpPr>
        <p:spPr/>
        <p:txBody>
          <a:bodyPr/>
          <a:lstStyle/>
          <a:p>
            <a:r>
              <a:rPr lang="en-US" dirty="0"/>
              <a:t>Developed Guido van Rossum in the Netherlands</a:t>
            </a:r>
          </a:p>
          <a:p>
            <a:pPr lvl="1"/>
            <a:r>
              <a:rPr lang="en-US" dirty="0"/>
              <a:t>Guido was named BDFL or Benevolent Dictator For Life of Python</a:t>
            </a:r>
          </a:p>
          <a:p>
            <a:pPr lvl="1"/>
            <a:r>
              <a:rPr lang="en-US" dirty="0"/>
              <a:t>Has since helped shape and lead Python’s development</a:t>
            </a:r>
          </a:p>
          <a:p>
            <a:pPr lvl="1"/>
            <a:endParaRPr lang="en-US" dirty="0"/>
          </a:p>
          <a:p>
            <a:r>
              <a:rPr lang="en-US" dirty="0"/>
              <a:t>Python was named due to Guido being a fan of Monty Python’s Flying Circus (A British Comedy Show)</a:t>
            </a:r>
          </a:p>
          <a:p>
            <a:endParaRPr lang="en-US" dirty="0"/>
          </a:p>
          <a:p>
            <a:r>
              <a:rPr lang="en-US" dirty="0"/>
              <a:t>There is a “Zen of Python” to describe the language philosophy</a:t>
            </a:r>
          </a:p>
          <a:p>
            <a:pPr lvl="1"/>
            <a:r>
              <a:rPr lang="en-US" dirty="0"/>
              <a:t>Big focus on readability</a:t>
            </a:r>
          </a:p>
          <a:p>
            <a:endParaRPr lang="en-US" dirty="0"/>
          </a:p>
          <a:p>
            <a:endParaRPr lang="en-US" dirty="0"/>
          </a:p>
          <a:p>
            <a:pPr lvl="1"/>
            <a:endParaRPr lang="en-US" dirty="0"/>
          </a:p>
        </p:txBody>
      </p:sp>
    </p:spTree>
    <p:extLst>
      <p:ext uri="{BB962C8B-B14F-4D97-AF65-F5344CB8AC3E}">
        <p14:creationId xmlns:p14="http://schemas.microsoft.com/office/powerpoint/2010/main" val="305438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9EEC-9491-471B-A5CC-18B6D9341AD3}"/>
              </a:ext>
            </a:extLst>
          </p:cNvPr>
          <p:cNvSpPr>
            <a:spLocks noGrp="1"/>
          </p:cNvSpPr>
          <p:nvPr>
            <p:ph type="title"/>
          </p:nvPr>
        </p:nvSpPr>
        <p:spPr/>
        <p:txBody>
          <a:bodyPr/>
          <a:lstStyle/>
          <a:p>
            <a:r>
              <a:rPr lang="en-US" dirty="0"/>
              <a:t>Why is Python So Popular?</a:t>
            </a:r>
          </a:p>
        </p:txBody>
      </p:sp>
      <p:sp>
        <p:nvSpPr>
          <p:cNvPr id="3" name="Content Placeholder 2">
            <a:extLst>
              <a:ext uri="{FF2B5EF4-FFF2-40B4-BE49-F238E27FC236}">
                <a16:creationId xmlns:a16="http://schemas.microsoft.com/office/drawing/2014/main" id="{FB1940E7-5A81-4710-9057-C1990F474C4C}"/>
              </a:ext>
            </a:extLst>
          </p:cNvPr>
          <p:cNvSpPr>
            <a:spLocks noGrp="1"/>
          </p:cNvSpPr>
          <p:nvPr>
            <p:ph idx="1"/>
          </p:nvPr>
        </p:nvSpPr>
        <p:spPr/>
        <p:txBody>
          <a:bodyPr/>
          <a:lstStyle/>
          <a:p>
            <a:r>
              <a:rPr lang="en-US" dirty="0"/>
              <a:t>Python is accessible. Code is very readable and easy to write</a:t>
            </a:r>
          </a:p>
          <a:p>
            <a:pPr lvl="1"/>
            <a:r>
              <a:rPr lang="en-US" dirty="0"/>
              <a:t>Language features like dynamic typing and indentation help</a:t>
            </a:r>
          </a:p>
          <a:p>
            <a:pPr lvl="1"/>
            <a:endParaRPr lang="en-US" dirty="0"/>
          </a:p>
          <a:p>
            <a:r>
              <a:rPr lang="en-US" dirty="0"/>
              <a:t>Many powerful libraries and tools</a:t>
            </a:r>
          </a:p>
          <a:p>
            <a:pPr lvl="1"/>
            <a:r>
              <a:rPr lang="en-US" dirty="0"/>
              <a:t>Data science, Web Dev, etc.</a:t>
            </a:r>
          </a:p>
          <a:p>
            <a:pPr lvl="1"/>
            <a:endParaRPr lang="en-US" dirty="0"/>
          </a:p>
          <a:p>
            <a:r>
              <a:rPr lang="en-US" dirty="0"/>
              <a:t>Good developer support and active community involvement in open-source development</a:t>
            </a:r>
          </a:p>
          <a:p>
            <a:pPr lvl="1"/>
            <a:endParaRPr lang="en-US" dirty="0"/>
          </a:p>
          <a:p>
            <a:endParaRPr lang="en-US" dirty="0"/>
          </a:p>
          <a:p>
            <a:endParaRPr lang="en-US" dirty="0"/>
          </a:p>
          <a:p>
            <a:pPr lvl="1"/>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383470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BE58-8D75-49FD-A4E3-40F142D6C313}"/>
              </a:ext>
            </a:extLst>
          </p:cNvPr>
          <p:cNvSpPr>
            <a:spLocks noGrp="1"/>
          </p:cNvSpPr>
          <p:nvPr>
            <p:ph type="title"/>
          </p:nvPr>
        </p:nvSpPr>
        <p:spPr/>
        <p:txBody>
          <a:bodyPr/>
          <a:lstStyle/>
          <a:p>
            <a:r>
              <a:rPr lang="en-US" dirty="0"/>
              <a:t>Note on Python Versions</a:t>
            </a:r>
          </a:p>
        </p:txBody>
      </p:sp>
      <p:sp>
        <p:nvSpPr>
          <p:cNvPr id="3" name="Content Placeholder 2">
            <a:extLst>
              <a:ext uri="{FF2B5EF4-FFF2-40B4-BE49-F238E27FC236}">
                <a16:creationId xmlns:a16="http://schemas.microsoft.com/office/drawing/2014/main" id="{848FF7E9-25B7-497B-8072-729FD190984B}"/>
              </a:ext>
            </a:extLst>
          </p:cNvPr>
          <p:cNvSpPr>
            <a:spLocks noGrp="1"/>
          </p:cNvSpPr>
          <p:nvPr>
            <p:ph idx="1"/>
          </p:nvPr>
        </p:nvSpPr>
        <p:spPr/>
        <p:txBody>
          <a:bodyPr>
            <a:normAutofit/>
          </a:bodyPr>
          <a:lstStyle/>
          <a:p>
            <a:r>
              <a:rPr lang="en-US" dirty="0"/>
              <a:t>Python3 is the current version (specifically 3.9.1) and nearly all new Python development is done with Python3</a:t>
            </a:r>
          </a:p>
          <a:p>
            <a:r>
              <a:rPr lang="en-US" dirty="0"/>
              <a:t>Python2 was popular as well, but became End-of-Life at the start of 2020. </a:t>
            </a:r>
          </a:p>
          <a:p>
            <a:pPr lvl="1"/>
            <a:r>
              <a:rPr lang="en-US" dirty="0"/>
              <a:t>There is still plenty of now “legacy” applications still running Python2</a:t>
            </a:r>
          </a:p>
          <a:p>
            <a:endParaRPr lang="en-US" dirty="0"/>
          </a:p>
          <a:p>
            <a:r>
              <a:rPr lang="en-US" dirty="0"/>
              <a:t>We will use Python3, and that does add additional features</a:t>
            </a:r>
          </a:p>
          <a:p>
            <a:r>
              <a:rPr lang="en-US" dirty="0"/>
              <a:t>Access with </a:t>
            </a:r>
            <a:r>
              <a:rPr lang="en-US" b="1" dirty="0"/>
              <a:t>python3</a:t>
            </a:r>
            <a:r>
              <a:rPr lang="en-US" dirty="0"/>
              <a:t> from command-line</a:t>
            </a:r>
          </a:p>
        </p:txBody>
      </p:sp>
    </p:spTree>
    <p:extLst>
      <p:ext uri="{BB962C8B-B14F-4D97-AF65-F5344CB8AC3E}">
        <p14:creationId xmlns:p14="http://schemas.microsoft.com/office/powerpoint/2010/main" val="130519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BE58-8D75-49FD-A4E3-40F142D6C313}"/>
              </a:ext>
            </a:extLst>
          </p:cNvPr>
          <p:cNvSpPr>
            <a:spLocks noGrp="1"/>
          </p:cNvSpPr>
          <p:nvPr>
            <p:ph type="title"/>
          </p:nvPr>
        </p:nvSpPr>
        <p:spPr/>
        <p:txBody>
          <a:bodyPr/>
          <a:lstStyle/>
          <a:p>
            <a:r>
              <a:rPr lang="en-US" dirty="0"/>
              <a:t>Python Coding Basics</a:t>
            </a:r>
          </a:p>
        </p:txBody>
      </p:sp>
      <p:sp>
        <p:nvSpPr>
          <p:cNvPr id="3" name="Content Placeholder 2">
            <a:extLst>
              <a:ext uri="{FF2B5EF4-FFF2-40B4-BE49-F238E27FC236}">
                <a16:creationId xmlns:a16="http://schemas.microsoft.com/office/drawing/2014/main" id="{848FF7E9-25B7-497B-8072-729FD190984B}"/>
              </a:ext>
            </a:extLst>
          </p:cNvPr>
          <p:cNvSpPr>
            <a:spLocks noGrp="1"/>
          </p:cNvSpPr>
          <p:nvPr>
            <p:ph idx="1"/>
          </p:nvPr>
        </p:nvSpPr>
        <p:spPr/>
        <p:txBody>
          <a:bodyPr>
            <a:normAutofit lnSpcReduction="10000"/>
          </a:bodyPr>
          <a:lstStyle/>
          <a:p>
            <a:r>
              <a:rPr lang="en-US" dirty="0"/>
              <a:t>Python in an interpreted language – no compilers</a:t>
            </a:r>
          </a:p>
          <a:p>
            <a:r>
              <a:rPr lang="en-US" dirty="0"/>
              <a:t>Python is dynamically typed</a:t>
            </a:r>
          </a:p>
          <a:p>
            <a:pPr lvl="1"/>
            <a:r>
              <a:rPr lang="en-US" dirty="0"/>
              <a:t>You do not have to declare the type of your variable, and there is no compiler to check for errors related to that (type checking)</a:t>
            </a:r>
          </a:p>
          <a:p>
            <a:pPr lvl="1"/>
            <a:r>
              <a:rPr lang="en-US" dirty="0"/>
              <a:t>Offer goods flexibility, but can lead to potential bugs and unsafe code in the long-term</a:t>
            </a:r>
          </a:p>
          <a:p>
            <a:r>
              <a:rPr lang="en-US" dirty="0"/>
              <a:t>Typical uses</a:t>
            </a:r>
          </a:p>
          <a:p>
            <a:pPr lvl="1"/>
            <a:r>
              <a:rPr lang="en-US" dirty="0"/>
              <a:t>Prototyping and Scripting</a:t>
            </a:r>
          </a:p>
          <a:p>
            <a:pPr lvl="1"/>
            <a:r>
              <a:rPr lang="en-US" dirty="0"/>
              <a:t>Research – ML, Data Science</a:t>
            </a:r>
          </a:p>
          <a:p>
            <a:pPr lvl="1"/>
            <a:r>
              <a:rPr lang="en-US" dirty="0"/>
              <a:t>Leetcode</a:t>
            </a:r>
          </a:p>
          <a:p>
            <a:pPr lvl="1"/>
            <a:r>
              <a:rPr lang="en-US" dirty="0"/>
              <a:t>Some web-related code (Django/Flask)</a:t>
            </a:r>
          </a:p>
        </p:txBody>
      </p:sp>
    </p:spTree>
    <p:extLst>
      <p:ext uri="{BB962C8B-B14F-4D97-AF65-F5344CB8AC3E}">
        <p14:creationId xmlns:p14="http://schemas.microsoft.com/office/powerpoint/2010/main" val="227478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A928-2C68-4220-8018-433C053D6C5D}"/>
              </a:ext>
            </a:extLst>
          </p:cNvPr>
          <p:cNvSpPr>
            <a:spLocks noGrp="1"/>
          </p:cNvSpPr>
          <p:nvPr>
            <p:ph type="ctrTitle"/>
          </p:nvPr>
        </p:nvSpPr>
        <p:spPr/>
        <p:txBody>
          <a:bodyPr/>
          <a:lstStyle/>
          <a:p>
            <a:r>
              <a:rPr lang="en-US" dirty="0"/>
              <a:t>Python Examples</a:t>
            </a:r>
          </a:p>
        </p:txBody>
      </p:sp>
      <p:sp>
        <p:nvSpPr>
          <p:cNvPr id="3" name="Subtitle 2">
            <a:extLst>
              <a:ext uri="{FF2B5EF4-FFF2-40B4-BE49-F238E27FC236}">
                <a16:creationId xmlns:a16="http://schemas.microsoft.com/office/drawing/2014/main" id="{3B6B3BCB-56A1-4676-B296-A8069275F9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79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B70C-1FA3-4C03-A398-37E74C180BDC}"/>
              </a:ext>
            </a:extLst>
          </p:cNvPr>
          <p:cNvSpPr>
            <a:spLocks noGrp="1"/>
          </p:cNvSpPr>
          <p:nvPr>
            <p:ph type="title"/>
          </p:nvPr>
        </p:nvSpPr>
        <p:spPr/>
        <p:txBody>
          <a:bodyPr/>
          <a:lstStyle/>
          <a:p>
            <a:r>
              <a:rPr lang="en-US" dirty="0"/>
              <a:t>Data Types – Mutability and Immutability</a:t>
            </a:r>
          </a:p>
        </p:txBody>
      </p:sp>
      <p:sp>
        <p:nvSpPr>
          <p:cNvPr id="3" name="Content Placeholder 2">
            <a:extLst>
              <a:ext uri="{FF2B5EF4-FFF2-40B4-BE49-F238E27FC236}">
                <a16:creationId xmlns:a16="http://schemas.microsoft.com/office/drawing/2014/main" id="{A11A8AC8-6A68-407C-B78E-D5CC5B4EA514}"/>
              </a:ext>
            </a:extLst>
          </p:cNvPr>
          <p:cNvSpPr>
            <a:spLocks noGrp="1"/>
          </p:cNvSpPr>
          <p:nvPr>
            <p:ph sz="half" idx="1"/>
          </p:nvPr>
        </p:nvSpPr>
        <p:spPr/>
        <p:txBody>
          <a:bodyPr/>
          <a:lstStyle/>
          <a:p>
            <a:r>
              <a:rPr lang="en-US" dirty="0"/>
              <a:t>Some immutable types</a:t>
            </a:r>
          </a:p>
          <a:p>
            <a:pPr lvl="1"/>
            <a:r>
              <a:rPr lang="en-US" dirty="0"/>
              <a:t>Int</a:t>
            </a:r>
          </a:p>
          <a:p>
            <a:pPr lvl="1"/>
            <a:r>
              <a:rPr lang="en-US" dirty="0"/>
              <a:t>Float</a:t>
            </a:r>
          </a:p>
          <a:p>
            <a:pPr lvl="1"/>
            <a:r>
              <a:rPr lang="en-US" dirty="0"/>
              <a:t>Bool</a:t>
            </a:r>
          </a:p>
          <a:p>
            <a:pPr lvl="1"/>
            <a:r>
              <a:rPr lang="en-US" dirty="0"/>
              <a:t>Tuple</a:t>
            </a:r>
          </a:p>
          <a:p>
            <a:pPr lvl="1"/>
            <a:r>
              <a:rPr lang="en-US" dirty="0"/>
              <a:t>Str</a:t>
            </a:r>
          </a:p>
          <a:p>
            <a:endParaRPr lang="en-US" dirty="0"/>
          </a:p>
        </p:txBody>
      </p:sp>
      <p:sp>
        <p:nvSpPr>
          <p:cNvPr id="4" name="Content Placeholder 3">
            <a:extLst>
              <a:ext uri="{FF2B5EF4-FFF2-40B4-BE49-F238E27FC236}">
                <a16:creationId xmlns:a16="http://schemas.microsoft.com/office/drawing/2014/main" id="{F8F5723D-46E0-4AD1-9E9F-64BF6A40A102}"/>
              </a:ext>
            </a:extLst>
          </p:cNvPr>
          <p:cNvSpPr>
            <a:spLocks noGrp="1"/>
          </p:cNvSpPr>
          <p:nvPr>
            <p:ph sz="half" idx="2"/>
          </p:nvPr>
        </p:nvSpPr>
        <p:spPr/>
        <p:txBody>
          <a:bodyPr/>
          <a:lstStyle/>
          <a:p>
            <a:r>
              <a:rPr lang="en-US" dirty="0"/>
              <a:t>Some mutable types</a:t>
            </a:r>
          </a:p>
          <a:p>
            <a:pPr lvl="1"/>
            <a:r>
              <a:rPr lang="en-US" dirty="0"/>
              <a:t>List</a:t>
            </a:r>
          </a:p>
          <a:p>
            <a:pPr lvl="1"/>
            <a:r>
              <a:rPr lang="en-US" dirty="0"/>
              <a:t>Dict</a:t>
            </a:r>
          </a:p>
          <a:p>
            <a:pPr lvl="1"/>
            <a:r>
              <a:rPr lang="en-US" dirty="0"/>
              <a:t>Set</a:t>
            </a:r>
          </a:p>
          <a:p>
            <a:pPr marL="457200" lvl="1" indent="0">
              <a:buNone/>
            </a:pPr>
            <a:endParaRPr lang="en-US" dirty="0"/>
          </a:p>
        </p:txBody>
      </p:sp>
      <p:sp>
        <p:nvSpPr>
          <p:cNvPr id="5" name="TextBox 4">
            <a:extLst>
              <a:ext uri="{FF2B5EF4-FFF2-40B4-BE49-F238E27FC236}">
                <a16:creationId xmlns:a16="http://schemas.microsoft.com/office/drawing/2014/main" id="{22D7C164-DD6D-46F4-9083-1EA365CA4B4B}"/>
              </a:ext>
            </a:extLst>
          </p:cNvPr>
          <p:cNvSpPr txBox="1"/>
          <p:nvPr/>
        </p:nvSpPr>
        <p:spPr>
          <a:xfrm>
            <a:off x="838200" y="4345576"/>
            <a:ext cx="10515600" cy="830997"/>
          </a:xfrm>
          <a:prstGeom prst="rect">
            <a:avLst/>
          </a:prstGeom>
          <a:noFill/>
        </p:spPr>
        <p:txBody>
          <a:bodyPr wrap="square" rtlCol="0">
            <a:spAutoFit/>
          </a:bodyPr>
          <a:lstStyle/>
          <a:p>
            <a:r>
              <a:rPr lang="en-US" sz="2400" dirty="0"/>
              <a:t>NOTE – Python is dynamically typed. So you do not need to declare these types when you create a variable</a:t>
            </a:r>
          </a:p>
        </p:txBody>
      </p:sp>
    </p:spTree>
    <p:extLst>
      <p:ext uri="{BB962C8B-B14F-4D97-AF65-F5344CB8AC3E}">
        <p14:creationId xmlns:p14="http://schemas.microsoft.com/office/powerpoint/2010/main" val="138748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D578-3450-41DC-82B1-A3F994662372}"/>
              </a:ext>
            </a:extLst>
          </p:cNvPr>
          <p:cNvSpPr>
            <a:spLocks noGrp="1"/>
          </p:cNvSpPr>
          <p:nvPr>
            <p:ph type="title"/>
          </p:nvPr>
        </p:nvSpPr>
        <p:spPr/>
        <p:txBody>
          <a:bodyPr/>
          <a:lstStyle/>
          <a:p>
            <a:r>
              <a:rPr lang="en-US" dirty="0"/>
              <a:t>Printing</a:t>
            </a:r>
          </a:p>
        </p:txBody>
      </p:sp>
      <p:sp>
        <p:nvSpPr>
          <p:cNvPr id="3" name="Content Placeholder 2">
            <a:extLst>
              <a:ext uri="{FF2B5EF4-FFF2-40B4-BE49-F238E27FC236}">
                <a16:creationId xmlns:a16="http://schemas.microsoft.com/office/drawing/2014/main" id="{0E2CB50A-FB59-4098-AC1A-7D001BBCA41F}"/>
              </a:ext>
            </a:extLst>
          </p:cNvPr>
          <p:cNvSpPr>
            <a:spLocks noGrp="1"/>
          </p:cNvSpPr>
          <p:nvPr>
            <p:ph idx="1"/>
          </p:nvPr>
        </p:nvSpPr>
        <p:spPr/>
        <p:txBody>
          <a:bodyPr/>
          <a:lstStyle/>
          <a:p>
            <a:r>
              <a:rPr lang="en-US" dirty="0">
                <a:cs typeface="Courier New" panose="02070309020205020404" pitchFamily="49" charset="0"/>
              </a:rPr>
              <a:t>Print() function</a:t>
            </a:r>
          </a:p>
          <a:p>
            <a:pPr lvl="1"/>
            <a:r>
              <a:rPr lang="en-US" dirty="0">
                <a:cs typeface="Courier New" panose="02070309020205020404" pitchFamily="49" charset="0"/>
              </a:rPr>
              <a:t>Print(‘hello_world’)</a:t>
            </a:r>
          </a:p>
          <a:p>
            <a:r>
              <a:rPr lang="en-US" dirty="0">
                <a:cs typeface="Courier New" panose="02070309020205020404" pitchFamily="49" charset="0"/>
              </a:rPr>
              <a:t>Multiple ways to print variables from print function.</a:t>
            </a:r>
          </a:p>
          <a:p>
            <a:pPr lvl="1"/>
            <a:r>
              <a:rPr lang="en-US" dirty="0">
                <a:cs typeface="Courier New" panose="02070309020205020404" pitchFamily="49" charset="0"/>
              </a:rPr>
              <a:t>My preferred way is to use the f-string (only in Python 3.6+)</a:t>
            </a:r>
          </a:p>
          <a:p>
            <a:pPr lvl="1"/>
            <a:r>
              <a:rPr lang="en-US" dirty="0">
                <a:cs typeface="Courier New" panose="02070309020205020404" pitchFamily="49" charset="0"/>
              </a:rPr>
              <a:t>Print(f “{var1} {var2}”)</a:t>
            </a:r>
          </a:p>
          <a:p>
            <a:pPr lvl="1"/>
            <a:endParaRPr lang="en-US" dirty="0"/>
          </a:p>
          <a:p>
            <a:r>
              <a:rPr lang="en-US" dirty="0"/>
              <a:t>Other ways include:</a:t>
            </a:r>
          </a:p>
          <a:p>
            <a:pPr lvl="1"/>
            <a:r>
              <a:rPr lang="en-US" dirty="0"/>
              <a:t>String concatenation (+ sign)</a:t>
            </a:r>
          </a:p>
          <a:p>
            <a:pPr lvl="1"/>
            <a:r>
              <a:rPr lang="en-US" dirty="0"/>
              <a:t>.format()</a:t>
            </a:r>
          </a:p>
          <a:p>
            <a:pPr lvl="1"/>
            <a:r>
              <a:rPr lang="en-US" dirty="0"/>
              <a:t>% identifiers like in C</a:t>
            </a:r>
          </a:p>
          <a:p>
            <a:pPr lvl="1"/>
            <a:endParaRPr lang="en-US" dirty="0"/>
          </a:p>
        </p:txBody>
      </p:sp>
    </p:spTree>
    <p:extLst>
      <p:ext uri="{BB962C8B-B14F-4D97-AF65-F5344CB8AC3E}">
        <p14:creationId xmlns:p14="http://schemas.microsoft.com/office/powerpoint/2010/main" val="158737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33F8-07A3-4862-B6DB-E590F4B80C7F}"/>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FAE6A051-82C2-48A7-82BD-C4C25B493E38}"/>
              </a:ext>
            </a:extLst>
          </p:cNvPr>
          <p:cNvSpPr>
            <a:spLocks noGrp="1"/>
          </p:cNvSpPr>
          <p:nvPr>
            <p:ph idx="1"/>
          </p:nvPr>
        </p:nvSpPr>
        <p:spPr/>
        <p:txBody>
          <a:bodyPr>
            <a:normAutofit/>
          </a:bodyPr>
          <a:lstStyle/>
          <a:p>
            <a:r>
              <a:rPr lang="en-US" dirty="0">
                <a:cs typeface="Courier New" panose="02070309020205020404" pitchFamily="49" charset="0"/>
              </a:rPr>
              <a:t>Have access to typical operators from C</a:t>
            </a:r>
          </a:p>
          <a:p>
            <a:pPr lvl="1"/>
            <a:r>
              <a:rPr lang="en-US" dirty="0">
                <a:latin typeface="Courier New" panose="02070309020205020404" pitchFamily="49" charset="0"/>
                <a:cs typeface="Courier New" panose="02070309020205020404" pitchFamily="49" charset="0"/>
              </a:rPr>
              <a:t>&lt;, &lt;=, &gt;, &gt;=, ==, !=</a:t>
            </a:r>
          </a:p>
          <a:p>
            <a:r>
              <a:rPr lang="en-US" dirty="0">
                <a:cs typeface="Courier New" panose="02070309020205020404" pitchFamily="49" charset="0"/>
              </a:rPr>
              <a:t>And/Or/Not are just spelled out</a:t>
            </a:r>
          </a:p>
          <a:p>
            <a:pPr lvl="1"/>
            <a:r>
              <a:rPr lang="en-US" dirty="0">
                <a:latin typeface="Courier New" panose="02070309020205020404" pitchFamily="49" charset="0"/>
                <a:cs typeface="Courier New" panose="02070309020205020404" pitchFamily="49" charset="0"/>
              </a:rPr>
              <a:t>if cond1 and cond2</a:t>
            </a:r>
          </a:p>
          <a:p>
            <a:pPr lvl="1"/>
            <a:r>
              <a:rPr lang="en-US" dirty="0">
                <a:latin typeface="Courier New" panose="02070309020205020404" pitchFamily="49" charset="0"/>
                <a:cs typeface="Courier New" panose="02070309020205020404" pitchFamily="49" charset="0"/>
              </a:rPr>
              <a:t>if cond3 or cond4</a:t>
            </a:r>
          </a:p>
          <a:p>
            <a:pPr lvl="1"/>
            <a:r>
              <a:rPr lang="en-US" dirty="0">
                <a:latin typeface="Courier New" panose="02070309020205020404" pitchFamily="49" charset="0"/>
                <a:cs typeface="Courier New" panose="02070309020205020404" pitchFamily="49" charset="0"/>
              </a:rPr>
              <a:t>if not (cond5)</a:t>
            </a:r>
          </a:p>
          <a:p>
            <a:r>
              <a:rPr lang="en-US" dirty="0">
                <a:cs typeface="Courier New" panose="02070309020205020404" pitchFamily="49" charset="0"/>
              </a:rPr>
              <a:t>Can run simplified checks to see if values are in list/set</a:t>
            </a:r>
          </a:p>
          <a:p>
            <a:pPr lvl="1"/>
            <a:r>
              <a:rPr lang="en-US" dirty="0">
                <a:latin typeface="Courier New" panose="02070309020205020404" pitchFamily="49" charset="0"/>
                <a:cs typeface="Courier New" panose="02070309020205020404" pitchFamily="49" charset="0"/>
              </a:rPr>
              <a:t>if val in list</a:t>
            </a:r>
          </a:p>
          <a:p>
            <a:pPr lvl="1"/>
            <a:r>
              <a:rPr lang="en-US" dirty="0">
                <a:latin typeface="Courier New" panose="02070309020205020404" pitchFamily="49" charset="0"/>
                <a:cs typeface="Courier New" panose="02070309020205020404" pitchFamily="49" charset="0"/>
              </a:rPr>
              <a:t>If substring in bigger_string</a:t>
            </a:r>
          </a:p>
        </p:txBody>
      </p:sp>
    </p:spTree>
    <p:extLst>
      <p:ext uri="{BB962C8B-B14F-4D97-AF65-F5344CB8AC3E}">
        <p14:creationId xmlns:p14="http://schemas.microsoft.com/office/powerpoint/2010/main" val="48268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537F-5BC6-473E-89DA-513FB2E9ED93}"/>
              </a:ext>
            </a:extLst>
          </p:cNvPr>
          <p:cNvSpPr>
            <a:spLocks noGrp="1"/>
          </p:cNvSpPr>
          <p:nvPr>
            <p:ph type="title"/>
          </p:nvPr>
        </p:nvSpPr>
        <p:spPr/>
        <p:txBody>
          <a:bodyPr/>
          <a:lstStyle/>
          <a:p>
            <a:r>
              <a:rPr lang="en-US" dirty="0"/>
              <a:t>Feedback Survey for our Discussion</a:t>
            </a:r>
          </a:p>
        </p:txBody>
      </p:sp>
      <p:sp>
        <p:nvSpPr>
          <p:cNvPr id="3" name="Content Placeholder 2">
            <a:extLst>
              <a:ext uri="{FF2B5EF4-FFF2-40B4-BE49-F238E27FC236}">
                <a16:creationId xmlns:a16="http://schemas.microsoft.com/office/drawing/2014/main" id="{7035BC75-44F8-4888-84B1-CE511A513DAB}"/>
              </a:ext>
            </a:extLst>
          </p:cNvPr>
          <p:cNvSpPr>
            <a:spLocks noGrp="1"/>
          </p:cNvSpPr>
          <p:nvPr>
            <p:ph idx="1"/>
          </p:nvPr>
        </p:nvSpPr>
        <p:spPr/>
        <p:txBody>
          <a:bodyPr/>
          <a:lstStyle/>
          <a:p>
            <a:r>
              <a:rPr lang="en-US" dirty="0"/>
              <a:t>Let us know what is helping you the most, or what is not so useful.</a:t>
            </a:r>
          </a:p>
          <a:p>
            <a:r>
              <a:rPr lang="en-US" dirty="0"/>
              <a:t>Be as honest as you want! Its anonymous!</a:t>
            </a:r>
          </a:p>
          <a:p>
            <a:r>
              <a:rPr lang="en-US" dirty="0">
                <a:hlinkClick r:id="rId2"/>
              </a:rPr>
              <a:t>https://forms.gle/FYpCKK15N2uyszgX6</a:t>
            </a:r>
            <a:r>
              <a:rPr lang="en-US" dirty="0"/>
              <a:t> </a:t>
            </a:r>
          </a:p>
        </p:txBody>
      </p:sp>
    </p:spTree>
    <p:extLst>
      <p:ext uri="{BB962C8B-B14F-4D97-AF65-F5344CB8AC3E}">
        <p14:creationId xmlns:p14="http://schemas.microsoft.com/office/powerpoint/2010/main" val="1520583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D578-3450-41DC-82B1-A3F994662372}"/>
              </a:ext>
            </a:extLst>
          </p:cNvPr>
          <p:cNvSpPr>
            <a:spLocks noGrp="1"/>
          </p:cNvSpPr>
          <p:nvPr>
            <p:ph type="title"/>
          </p:nvPr>
        </p:nvSpPr>
        <p:spPr/>
        <p:txBody>
          <a:bodyPr/>
          <a:lstStyle/>
          <a:p>
            <a:r>
              <a:rPr lang="en-US" dirty="0"/>
              <a:t>is vs ==</a:t>
            </a:r>
          </a:p>
        </p:txBody>
      </p:sp>
      <p:sp>
        <p:nvSpPr>
          <p:cNvPr id="3" name="Content Placeholder 2">
            <a:extLst>
              <a:ext uri="{FF2B5EF4-FFF2-40B4-BE49-F238E27FC236}">
                <a16:creationId xmlns:a16="http://schemas.microsoft.com/office/drawing/2014/main" id="{0E2CB50A-FB59-4098-AC1A-7D001BBCA41F}"/>
              </a:ext>
            </a:extLst>
          </p:cNvPr>
          <p:cNvSpPr>
            <a:spLocks noGrp="1"/>
          </p:cNvSpPr>
          <p:nvPr>
            <p:ph idx="1"/>
          </p:nvPr>
        </p:nvSpPr>
        <p:spPr/>
        <p:txBody>
          <a:bodyPr/>
          <a:lstStyle/>
          <a:p>
            <a:r>
              <a:rPr lang="en-US" dirty="0">
                <a:cs typeface="Courier New" panose="02070309020205020404" pitchFamily="49" charset="0"/>
              </a:rPr>
              <a:t>is compares memory addresses</a:t>
            </a:r>
          </a:p>
          <a:p>
            <a:r>
              <a:rPr lang="en-US" dirty="0">
                <a:cs typeface="Courier New" panose="02070309020205020404" pitchFamily="49" charset="0"/>
              </a:rPr>
              <a:t>== invokes the obj._eq_ method</a:t>
            </a:r>
          </a:p>
          <a:p>
            <a:pPr lvl="1"/>
            <a:r>
              <a:rPr lang="en-US" dirty="0">
                <a:cs typeface="Courier New" panose="02070309020205020404" pitchFamily="49" charset="0"/>
              </a:rPr>
              <a:t>Primarily used for value comparisons</a:t>
            </a:r>
          </a:p>
          <a:p>
            <a:r>
              <a:rPr lang="en-US" dirty="0">
                <a:cs typeface="Courier New" panose="02070309020205020404" pitchFamily="49" charset="0"/>
              </a:rPr>
              <a:t>“is None” is preferred over “== None” if the goal is to test for None</a:t>
            </a:r>
          </a:p>
          <a:p>
            <a:endParaRPr lang="en-US" dirty="0"/>
          </a:p>
        </p:txBody>
      </p:sp>
    </p:spTree>
    <p:extLst>
      <p:ext uri="{BB962C8B-B14F-4D97-AF65-F5344CB8AC3E}">
        <p14:creationId xmlns:p14="http://schemas.microsoft.com/office/powerpoint/2010/main" val="80506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0BC4-F11C-4D45-AB42-9723ECE36F9D}"/>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24F4D780-802D-4065-8BA7-5E1D0FF9E8B8}"/>
              </a:ext>
            </a:extLst>
          </p:cNvPr>
          <p:cNvSpPr>
            <a:spLocks noGrp="1"/>
          </p:cNvSpPr>
          <p:nvPr>
            <p:ph idx="1"/>
          </p:nvPr>
        </p:nvSpPr>
        <p:spPr/>
        <p:txBody>
          <a:bodyPr/>
          <a:lstStyle/>
          <a:p>
            <a:r>
              <a:rPr lang="en-US" dirty="0"/>
              <a:t>Python lists act like C++ Vectors</a:t>
            </a:r>
          </a:p>
          <a:p>
            <a:pPr lvl="1"/>
            <a:r>
              <a:rPr lang="en-US" dirty="0"/>
              <a:t>They track their own size</a:t>
            </a:r>
          </a:p>
          <a:p>
            <a:pPr lvl="1"/>
            <a:r>
              <a:rPr lang="en-US" dirty="0"/>
              <a:t>You can add/remove elements, and the list will resize as necessary</a:t>
            </a:r>
          </a:p>
          <a:p>
            <a:pPr lvl="1"/>
            <a:endParaRPr lang="en-US" dirty="0"/>
          </a:p>
          <a:p>
            <a:r>
              <a:rPr lang="en-US" dirty="0"/>
              <a:t>You can access elements like in C++</a:t>
            </a:r>
          </a:p>
          <a:p>
            <a:pPr lvl="1"/>
            <a:r>
              <a:rPr lang="en-US" dirty="0" err="1">
                <a:latin typeface="Courier New" panose="02070309020205020404" pitchFamily="49" charset="0"/>
                <a:cs typeface="Courier New" panose="02070309020205020404" pitchFamily="49" charset="0"/>
              </a:rPr>
              <a:t>my_list</a:t>
            </a:r>
            <a:r>
              <a:rPr lang="en-US" dirty="0">
                <a:latin typeface="Courier New" panose="02070309020205020404" pitchFamily="49" charset="0"/>
                <a:cs typeface="Courier New" panose="02070309020205020404" pitchFamily="49" charset="0"/>
              </a:rPr>
              <a:t>[index]</a:t>
            </a:r>
          </a:p>
          <a:p>
            <a:pPr lvl="1"/>
            <a:endParaRPr lang="en-US" dirty="0"/>
          </a:p>
        </p:txBody>
      </p:sp>
    </p:spTree>
    <p:extLst>
      <p:ext uri="{BB962C8B-B14F-4D97-AF65-F5344CB8AC3E}">
        <p14:creationId xmlns:p14="http://schemas.microsoft.com/office/powerpoint/2010/main" val="596952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33F8-07A3-4862-B6DB-E590F4B80C7F}"/>
              </a:ext>
            </a:extLst>
          </p:cNvPr>
          <p:cNvSpPr>
            <a:spLocks noGrp="1"/>
          </p:cNvSpPr>
          <p:nvPr>
            <p:ph type="title"/>
          </p:nvPr>
        </p:nvSpPr>
        <p:spPr/>
        <p:txBody>
          <a:bodyPr/>
          <a:lstStyle/>
          <a:p>
            <a:r>
              <a:rPr lang="en-US" dirty="0"/>
              <a:t>Range and For-in</a:t>
            </a:r>
          </a:p>
        </p:txBody>
      </p:sp>
      <p:sp>
        <p:nvSpPr>
          <p:cNvPr id="3" name="Content Placeholder 2">
            <a:extLst>
              <a:ext uri="{FF2B5EF4-FFF2-40B4-BE49-F238E27FC236}">
                <a16:creationId xmlns:a16="http://schemas.microsoft.com/office/drawing/2014/main" id="{FAE6A051-82C2-48A7-82BD-C4C25B493E38}"/>
              </a:ext>
            </a:extLst>
          </p:cNvPr>
          <p:cNvSpPr>
            <a:spLocks noGrp="1"/>
          </p:cNvSpPr>
          <p:nvPr>
            <p:ph idx="1"/>
          </p:nvPr>
        </p:nvSpPr>
        <p:spPr/>
        <p:txBody>
          <a:bodyPr>
            <a:normAutofit/>
          </a:bodyPr>
          <a:lstStyle/>
          <a:p>
            <a:r>
              <a:rPr lang="en-US" dirty="0">
                <a:cs typeface="Courier New" panose="02070309020205020404" pitchFamily="49" charset="0"/>
              </a:rPr>
              <a:t>Range is a function to generate an immutable sequence type, useful for loops.</a:t>
            </a:r>
          </a:p>
          <a:p>
            <a:endParaRPr lang="en-US" dirty="0">
              <a:cs typeface="Courier New" panose="02070309020205020404" pitchFamily="49" charset="0"/>
            </a:endParaRPr>
          </a:p>
          <a:p>
            <a:endParaRPr lang="en-US"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Can also access contents of a list/set/dict directly</a:t>
            </a:r>
          </a:p>
          <a:p>
            <a:pPr lvl="1"/>
            <a:endParaRPr lang="en-US" dirty="0">
              <a:cs typeface="Courier New" panose="02070309020205020404" pitchFamily="49" charset="0"/>
            </a:endParaRPr>
          </a:p>
        </p:txBody>
      </p:sp>
      <p:pic>
        <p:nvPicPr>
          <p:cNvPr id="4" name="Picture 3">
            <a:extLst>
              <a:ext uri="{FF2B5EF4-FFF2-40B4-BE49-F238E27FC236}">
                <a16:creationId xmlns:a16="http://schemas.microsoft.com/office/drawing/2014/main" id="{B7C54D91-185D-4EC5-9F4F-460E69B820A5}"/>
              </a:ext>
            </a:extLst>
          </p:cNvPr>
          <p:cNvPicPr>
            <a:picLocks noChangeAspect="1"/>
          </p:cNvPicPr>
          <p:nvPr/>
        </p:nvPicPr>
        <p:blipFill rotWithShape="1">
          <a:blip r:embed="rId2"/>
          <a:srcRect r="69915"/>
          <a:stretch/>
        </p:blipFill>
        <p:spPr>
          <a:xfrm>
            <a:off x="1136957" y="2668524"/>
            <a:ext cx="3957345" cy="1206790"/>
          </a:xfrm>
          <a:prstGeom prst="rect">
            <a:avLst/>
          </a:prstGeom>
        </p:spPr>
      </p:pic>
      <p:pic>
        <p:nvPicPr>
          <p:cNvPr id="5" name="Picture 4">
            <a:extLst>
              <a:ext uri="{FF2B5EF4-FFF2-40B4-BE49-F238E27FC236}">
                <a16:creationId xmlns:a16="http://schemas.microsoft.com/office/drawing/2014/main" id="{D379551D-C2E3-44CB-A296-B029A53A0A7E}"/>
              </a:ext>
            </a:extLst>
          </p:cNvPr>
          <p:cNvPicPr>
            <a:picLocks noChangeAspect="1"/>
          </p:cNvPicPr>
          <p:nvPr/>
        </p:nvPicPr>
        <p:blipFill rotWithShape="1">
          <a:blip r:embed="rId3"/>
          <a:srcRect r="63861"/>
          <a:stretch/>
        </p:blipFill>
        <p:spPr>
          <a:xfrm>
            <a:off x="1136958" y="4750869"/>
            <a:ext cx="3957344" cy="1341363"/>
          </a:xfrm>
          <a:prstGeom prst="rect">
            <a:avLst/>
          </a:prstGeom>
        </p:spPr>
      </p:pic>
    </p:spTree>
    <p:extLst>
      <p:ext uri="{BB962C8B-B14F-4D97-AF65-F5344CB8AC3E}">
        <p14:creationId xmlns:p14="http://schemas.microsoft.com/office/powerpoint/2010/main" val="199341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D578-3450-41DC-82B1-A3F9946623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E2CB50A-FB59-4098-AC1A-7D001BBCA41F}"/>
              </a:ext>
            </a:extLst>
          </p:cNvPr>
          <p:cNvSpPr>
            <a:spLocks noGrp="1"/>
          </p:cNvSpPr>
          <p:nvPr>
            <p:ph idx="1"/>
          </p:nvPr>
        </p:nvSpPr>
        <p:spPr/>
        <p:txBody>
          <a:bodyPr/>
          <a:lstStyle/>
          <a:p>
            <a:pPr marL="457200" lvl="1" indent="0">
              <a:buNone/>
            </a:pPr>
            <a:endParaRPr lang="en-US" dirty="0"/>
          </a:p>
          <a:p>
            <a:pPr lvl="1"/>
            <a:endParaRPr lang="en-US" dirty="0"/>
          </a:p>
        </p:txBody>
      </p:sp>
      <p:pic>
        <p:nvPicPr>
          <p:cNvPr id="4" name="Picture 3">
            <a:extLst>
              <a:ext uri="{FF2B5EF4-FFF2-40B4-BE49-F238E27FC236}">
                <a16:creationId xmlns:a16="http://schemas.microsoft.com/office/drawing/2014/main" id="{7390FE39-AAFD-4849-8348-2059A1407B56}"/>
              </a:ext>
            </a:extLst>
          </p:cNvPr>
          <p:cNvPicPr>
            <a:picLocks noChangeAspect="1"/>
          </p:cNvPicPr>
          <p:nvPr/>
        </p:nvPicPr>
        <p:blipFill rotWithShape="1">
          <a:blip r:embed="rId2"/>
          <a:srcRect r="69860" b="-4688"/>
          <a:stretch/>
        </p:blipFill>
        <p:spPr>
          <a:xfrm>
            <a:off x="838200" y="1690688"/>
            <a:ext cx="5047229" cy="1078231"/>
          </a:xfrm>
          <a:prstGeom prst="rect">
            <a:avLst/>
          </a:prstGeom>
        </p:spPr>
      </p:pic>
      <p:pic>
        <p:nvPicPr>
          <p:cNvPr id="6" name="Picture 5">
            <a:extLst>
              <a:ext uri="{FF2B5EF4-FFF2-40B4-BE49-F238E27FC236}">
                <a16:creationId xmlns:a16="http://schemas.microsoft.com/office/drawing/2014/main" id="{6B02C0E2-6230-4C09-ADEA-C5C3CAE1E4B2}"/>
              </a:ext>
            </a:extLst>
          </p:cNvPr>
          <p:cNvPicPr>
            <a:picLocks noChangeAspect="1"/>
          </p:cNvPicPr>
          <p:nvPr/>
        </p:nvPicPr>
        <p:blipFill rotWithShape="1">
          <a:blip r:embed="rId3"/>
          <a:srcRect r="50000"/>
          <a:stretch/>
        </p:blipFill>
        <p:spPr>
          <a:xfrm>
            <a:off x="838200" y="3429000"/>
            <a:ext cx="7475252" cy="1371600"/>
          </a:xfrm>
          <a:prstGeom prst="rect">
            <a:avLst/>
          </a:prstGeom>
        </p:spPr>
      </p:pic>
    </p:spTree>
    <p:extLst>
      <p:ext uri="{BB962C8B-B14F-4D97-AF65-F5344CB8AC3E}">
        <p14:creationId xmlns:p14="http://schemas.microsoft.com/office/powerpoint/2010/main" val="603018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D578-3450-41DC-82B1-A3F994662372}"/>
              </a:ext>
            </a:extLst>
          </p:cNvPr>
          <p:cNvSpPr>
            <a:spLocks noGrp="1"/>
          </p:cNvSpPr>
          <p:nvPr>
            <p:ph type="title"/>
          </p:nvPr>
        </p:nvSpPr>
        <p:spPr/>
        <p:txBody>
          <a:bodyPr/>
          <a:lstStyle/>
          <a:p>
            <a:r>
              <a:rPr lang="en-US" dirty="0"/>
              <a:t>Indentation and Whitespace</a:t>
            </a:r>
          </a:p>
        </p:txBody>
      </p:sp>
      <p:sp>
        <p:nvSpPr>
          <p:cNvPr id="3" name="Content Placeholder 2">
            <a:extLst>
              <a:ext uri="{FF2B5EF4-FFF2-40B4-BE49-F238E27FC236}">
                <a16:creationId xmlns:a16="http://schemas.microsoft.com/office/drawing/2014/main" id="{0E2CB50A-FB59-4098-AC1A-7D001BBCA41F}"/>
              </a:ext>
            </a:extLst>
          </p:cNvPr>
          <p:cNvSpPr>
            <a:spLocks noGrp="1"/>
          </p:cNvSpPr>
          <p:nvPr>
            <p:ph idx="1"/>
          </p:nvPr>
        </p:nvSpPr>
        <p:spPr>
          <a:xfrm>
            <a:off x="838200" y="1477283"/>
            <a:ext cx="10515600" cy="4351338"/>
          </a:xfrm>
        </p:spPr>
        <p:txBody>
          <a:bodyPr/>
          <a:lstStyle/>
          <a:p>
            <a:r>
              <a:rPr lang="en-US" dirty="0">
                <a:cs typeface="Courier New" panose="02070309020205020404" pitchFamily="49" charset="0"/>
              </a:rPr>
              <a:t>Python is very sensitive to indentation and whitespace</a:t>
            </a:r>
          </a:p>
          <a:p>
            <a:r>
              <a:rPr lang="en-US" dirty="0">
                <a:cs typeface="Courier New" panose="02070309020205020404" pitchFamily="49" charset="0"/>
              </a:rPr>
              <a:t>Each code block needs to be indented to be grouped together</a:t>
            </a:r>
          </a:p>
          <a:p>
            <a:pPr lvl="1"/>
            <a:r>
              <a:rPr lang="en-US" dirty="0">
                <a:cs typeface="Courier New" panose="02070309020205020404" pitchFamily="49" charset="0"/>
              </a:rPr>
              <a:t>The python interpreter will assign scope that way</a:t>
            </a:r>
          </a:p>
          <a:p>
            <a:pPr lvl="1"/>
            <a:r>
              <a:rPr lang="en-US" dirty="0">
                <a:cs typeface="Courier New" panose="02070309020205020404" pitchFamily="49" charset="0"/>
              </a:rPr>
              <a:t>Try to only use tabs or spaces, a mixture of both can mess up the grouping</a:t>
            </a:r>
          </a:p>
          <a:p>
            <a:r>
              <a:rPr lang="en-US" dirty="0">
                <a:cs typeface="Courier New" panose="02070309020205020404" pitchFamily="49" charset="0"/>
              </a:rPr>
              <a:t>Statements the begin a new block (if, loops, functions) need a :</a:t>
            </a:r>
          </a:p>
          <a:p>
            <a:r>
              <a:rPr lang="en-US" dirty="0">
                <a:cs typeface="Courier New" panose="02070309020205020404" pitchFamily="49" charset="0"/>
              </a:rPr>
              <a:t>Note – no semicolons required!</a:t>
            </a:r>
            <a:endParaRPr lang="en-US" dirty="0"/>
          </a:p>
          <a:p>
            <a:pPr lvl="1"/>
            <a:endParaRPr lang="en-US" dirty="0"/>
          </a:p>
        </p:txBody>
      </p:sp>
      <p:pic>
        <p:nvPicPr>
          <p:cNvPr id="4" name="Picture 3">
            <a:extLst>
              <a:ext uri="{FF2B5EF4-FFF2-40B4-BE49-F238E27FC236}">
                <a16:creationId xmlns:a16="http://schemas.microsoft.com/office/drawing/2014/main" id="{3AE7D53E-955A-4260-B6FA-3E5F269000D3}"/>
              </a:ext>
            </a:extLst>
          </p:cNvPr>
          <p:cNvPicPr>
            <a:picLocks noChangeAspect="1"/>
          </p:cNvPicPr>
          <p:nvPr/>
        </p:nvPicPr>
        <p:blipFill rotWithShape="1">
          <a:blip r:embed="rId2"/>
          <a:srcRect r="50000"/>
          <a:stretch/>
        </p:blipFill>
        <p:spPr>
          <a:xfrm>
            <a:off x="2358374" y="4230188"/>
            <a:ext cx="7475252" cy="1371600"/>
          </a:xfrm>
          <a:prstGeom prst="rect">
            <a:avLst/>
          </a:prstGeom>
        </p:spPr>
      </p:pic>
    </p:spTree>
    <p:extLst>
      <p:ext uri="{BB962C8B-B14F-4D97-AF65-F5344CB8AC3E}">
        <p14:creationId xmlns:p14="http://schemas.microsoft.com/office/powerpoint/2010/main" val="38388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2A4F-3710-4A5F-96FA-955635F10F2C}"/>
              </a:ext>
            </a:extLst>
          </p:cNvPr>
          <p:cNvSpPr>
            <a:spLocks noGrp="1"/>
          </p:cNvSpPr>
          <p:nvPr>
            <p:ph type="title"/>
          </p:nvPr>
        </p:nvSpPr>
        <p:spPr/>
        <p:txBody>
          <a:bodyPr/>
          <a:lstStyle/>
          <a:p>
            <a:r>
              <a:rPr lang="en-US" dirty="0"/>
              <a:t>Naming Convention</a:t>
            </a:r>
          </a:p>
        </p:txBody>
      </p:sp>
      <p:sp>
        <p:nvSpPr>
          <p:cNvPr id="3" name="Content Placeholder 2">
            <a:extLst>
              <a:ext uri="{FF2B5EF4-FFF2-40B4-BE49-F238E27FC236}">
                <a16:creationId xmlns:a16="http://schemas.microsoft.com/office/drawing/2014/main" id="{0809EBA8-78AE-4D88-AB90-6FC98B1BDC78}"/>
              </a:ext>
            </a:extLst>
          </p:cNvPr>
          <p:cNvSpPr>
            <a:spLocks noGrp="1"/>
          </p:cNvSpPr>
          <p:nvPr>
            <p:ph idx="1"/>
          </p:nvPr>
        </p:nvSpPr>
        <p:spPr>
          <a:xfrm>
            <a:off x="838200" y="1690688"/>
            <a:ext cx="10515600" cy="4351338"/>
          </a:xfrm>
        </p:spPr>
        <p:txBody>
          <a:bodyPr>
            <a:noAutofit/>
          </a:bodyPr>
          <a:lstStyle/>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UpperCamelCase for class names</a:t>
            </a: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CAPITALIZED_WITH_UNDERSCORES for script level constants</a:t>
            </a: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snake_case for everything else</a:t>
            </a: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 </a:t>
            </a: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CONST_VAR = 3</a:t>
            </a: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def functions_snake_case():</a:t>
            </a:r>
          </a:p>
          <a:p>
            <a:pPr marL="457200" lvl="1" indent="0">
              <a:lnSpc>
                <a:spcPct val="100000"/>
              </a:lnSpc>
              <a:spcBef>
                <a:spcPts val="0"/>
              </a:spcBef>
              <a:buNone/>
            </a:pPr>
            <a:r>
              <a:rPr lang="en-US" sz="1800" dirty="0">
                <a:latin typeface="Courier New" panose="02070309020205020404" pitchFamily="49" charset="0"/>
                <a:cs typeface="Courier New" panose="02070309020205020404" pitchFamily="49" charset="0"/>
              </a:rPr>
              <a:t># this is how we define a function in Python</a:t>
            </a:r>
          </a:p>
          <a:p>
            <a:pPr marL="457200" lvl="1" indent="0">
              <a:lnSpc>
                <a:spcPct val="100000"/>
              </a:lnSpc>
              <a:spcBef>
                <a:spcPts val="0"/>
              </a:spcBef>
              <a:buNone/>
            </a:pPr>
            <a:r>
              <a:rPr lang="en-US" sz="1800" dirty="0">
                <a:latin typeface="Courier New" panose="02070309020205020404" pitchFamily="49" charset="0"/>
                <a:cs typeface="Courier New" panose="02070309020205020404" pitchFamily="49" charset="0"/>
              </a:rPr>
              <a:t>variables_snake_case = 1</a:t>
            </a:r>
          </a:p>
          <a:p>
            <a:pPr marL="0" indent="0">
              <a:lnSpc>
                <a:spcPct val="100000"/>
              </a:lnSpc>
              <a:spcBef>
                <a:spcPts val="0"/>
              </a:spcBef>
              <a:buNone/>
            </a:pPr>
            <a:r>
              <a:rPr lang="en-US" sz="1800" dirty="0">
                <a:latin typeface="Courier New" panose="02070309020205020404" pitchFamily="49" charset="0"/>
                <a:cs typeface="Courier New" panose="02070309020205020404" pitchFamily="49" charset="0"/>
              </a:rPr>
              <a:t>class ClassName:</a:t>
            </a:r>
          </a:p>
          <a:p>
            <a:pPr marL="457200" lvl="1" indent="0">
              <a:lnSpc>
                <a:spcPct val="100000"/>
              </a:lnSpc>
              <a:spcBef>
                <a:spcPts val="0"/>
              </a:spcBef>
              <a:buNone/>
            </a:pPr>
            <a:r>
              <a:rPr lang="en-US" sz="1800" dirty="0">
                <a:latin typeface="Courier New" panose="02070309020205020404" pitchFamily="49" charset="0"/>
                <a:cs typeface="Courier New" panose="02070309020205020404" pitchFamily="49" charset="0"/>
              </a:rPr>
              <a:t># this is how we define a class in Python</a:t>
            </a:r>
          </a:p>
          <a:p>
            <a:pPr marL="457200" lvl="1" indent="0">
              <a:lnSpc>
                <a:spcPct val="100000"/>
              </a:lnSpc>
              <a:spcBef>
                <a:spcPts val="0"/>
              </a:spcBef>
              <a:buNone/>
            </a:pPr>
            <a:r>
              <a:rPr lang="en-US" sz="1800" dirty="0">
                <a:latin typeface="Courier New" panose="02070309020205020404" pitchFamily="49" charset="0"/>
                <a:cs typeface="Courier New" panose="02070309020205020404" pitchFamily="49" charset="0"/>
              </a:rPr>
              <a:t>def methods_snake_case(self):</a:t>
            </a:r>
          </a:p>
          <a:p>
            <a:pPr marL="457200" lvl="1" indent="0">
              <a:lnSpc>
                <a:spcPct val="100000"/>
              </a:lnSpc>
              <a:spcBef>
                <a:spcPts val="0"/>
              </a:spcBef>
              <a:buNone/>
            </a:pPr>
            <a:r>
              <a:rPr lang="en-US" sz="1800" dirty="0">
                <a:latin typeface="Courier New" panose="02070309020205020404" pitchFamily="49" charset="0"/>
                <a:cs typeface="Courier New" panose="02070309020205020404" pitchFamily="49" charset="0"/>
              </a:rPr>
              <a:t>	print("descriptive names")</a:t>
            </a:r>
          </a:p>
        </p:txBody>
      </p:sp>
    </p:spTree>
    <p:extLst>
      <p:ext uri="{BB962C8B-B14F-4D97-AF65-F5344CB8AC3E}">
        <p14:creationId xmlns:p14="http://schemas.microsoft.com/office/powerpoint/2010/main" val="2178324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2AAA-FC86-4F78-A571-90AF18FACB54}"/>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680448BE-881B-4AE3-A5A5-89C493DADA4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B51B181-A379-49E4-8DB7-B13889CC2CDB}"/>
              </a:ext>
            </a:extLst>
          </p:cNvPr>
          <p:cNvPicPr>
            <a:picLocks noChangeAspect="1"/>
          </p:cNvPicPr>
          <p:nvPr/>
        </p:nvPicPr>
        <p:blipFill rotWithShape="1">
          <a:blip r:embed="rId3"/>
          <a:srcRect r="32545"/>
          <a:stretch/>
        </p:blipFill>
        <p:spPr>
          <a:xfrm>
            <a:off x="2348048" y="1690688"/>
            <a:ext cx="7495903" cy="4351338"/>
          </a:xfrm>
          <a:prstGeom prst="rect">
            <a:avLst/>
          </a:prstGeom>
        </p:spPr>
      </p:pic>
    </p:spTree>
    <p:extLst>
      <p:ext uri="{BB962C8B-B14F-4D97-AF65-F5344CB8AC3E}">
        <p14:creationId xmlns:p14="http://schemas.microsoft.com/office/powerpoint/2010/main" val="1592935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2AAA-FC86-4F78-A571-90AF18FACB54}"/>
              </a:ext>
            </a:extLst>
          </p:cNvPr>
          <p:cNvSpPr>
            <a:spLocks noGrp="1"/>
          </p:cNvSpPr>
          <p:nvPr>
            <p:ph type="title"/>
          </p:nvPr>
        </p:nvSpPr>
        <p:spPr/>
        <p:txBody>
          <a:bodyPr/>
          <a:lstStyle/>
          <a:p>
            <a:r>
              <a:rPr lang="en-US" dirty="0"/>
              <a:t>Notes on Classes</a:t>
            </a:r>
          </a:p>
        </p:txBody>
      </p:sp>
      <p:sp>
        <p:nvSpPr>
          <p:cNvPr id="3" name="Content Placeholder 2">
            <a:extLst>
              <a:ext uri="{FF2B5EF4-FFF2-40B4-BE49-F238E27FC236}">
                <a16:creationId xmlns:a16="http://schemas.microsoft.com/office/drawing/2014/main" id="{680448BE-881B-4AE3-A5A5-89C493DADA4F}"/>
              </a:ext>
            </a:extLst>
          </p:cNvPr>
          <p:cNvSpPr>
            <a:spLocks noGrp="1"/>
          </p:cNvSpPr>
          <p:nvPr>
            <p:ph idx="1"/>
          </p:nvPr>
        </p:nvSpPr>
        <p:spPr/>
        <p:txBody>
          <a:bodyPr>
            <a:normAutofit/>
          </a:bodyPr>
          <a:lstStyle/>
          <a:p>
            <a:r>
              <a:rPr lang="en-US" dirty="0"/>
              <a:t>‘self’</a:t>
            </a:r>
          </a:p>
          <a:p>
            <a:pPr lvl="1"/>
            <a:r>
              <a:rPr lang="en-US" dirty="0"/>
              <a:t>The first argument of any class function will always be the object the function is called on.</a:t>
            </a:r>
          </a:p>
          <a:p>
            <a:pPr lvl="1"/>
            <a:r>
              <a:rPr lang="en-US" dirty="0"/>
              <a:t>This variable can be called anything, but convention is to use ‘self’</a:t>
            </a:r>
          </a:p>
          <a:p>
            <a:pPr lvl="1"/>
            <a:r>
              <a:rPr lang="en-US" dirty="0"/>
              <a:t>To change an object’s variable x. You must use self.x</a:t>
            </a:r>
          </a:p>
          <a:p>
            <a:endParaRPr lang="en-US" dirty="0"/>
          </a:p>
          <a:p>
            <a:endParaRPr lang="en-US" dirty="0"/>
          </a:p>
        </p:txBody>
      </p:sp>
    </p:spTree>
    <p:extLst>
      <p:ext uri="{BB962C8B-B14F-4D97-AF65-F5344CB8AC3E}">
        <p14:creationId xmlns:p14="http://schemas.microsoft.com/office/powerpoint/2010/main" val="248236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2A4F-3710-4A5F-96FA-955635F10F2C}"/>
              </a:ext>
            </a:extLst>
          </p:cNvPr>
          <p:cNvSpPr>
            <a:spLocks noGrp="1"/>
          </p:cNvSpPr>
          <p:nvPr>
            <p:ph type="title"/>
          </p:nvPr>
        </p:nvSpPr>
        <p:spPr/>
        <p:txBody>
          <a:bodyPr/>
          <a:lstStyle/>
          <a:p>
            <a:r>
              <a:rPr lang="en-US" dirty="0"/>
              <a:t>Import</a:t>
            </a:r>
          </a:p>
        </p:txBody>
      </p:sp>
      <p:sp>
        <p:nvSpPr>
          <p:cNvPr id="3" name="Content Placeholder 2">
            <a:extLst>
              <a:ext uri="{FF2B5EF4-FFF2-40B4-BE49-F238E27FC236}">
                <a16:creationId xmlns:a16="http://schemas.microsoft.com/office/drawing/2014/main" id="{0809EBA8-78AE-4D88-AB90-6FC98B1BDC78}"/>
              </a:ext>
            </a:extLst>
          </p:cNvPr>
          <p:cNvSpPr>
            <a:spLocks noGrp="1"/>
          </p:cNvSpPr>
          <p:nvPr>
            <p:ph idx="1"/>
          </p:nvPr>
        </p:nvSpPr>
        <p:spPr>
          <a:xfrm>
            <a:off x="838200" y="1690688"/>
            <a:ext cx="10515600" cy="4351338"/>
          </a:xfrm>
        </p:spPr>
        <p:txBody>
          <a:bodyPr>
            <a:noAutofit/>
          </a:bodyPr>
          <a:lstStyle/>
          <a:p>
            <a:pPr marL="0" indent="0">
              <a:lnSpc>
                <a:spcPct val="100000"/>
              </a:lnSpc>
              <a:spcBef>
                <a:spcPts val="0"/>
              </a:spcBef>
              <a:buNone/>
            </a:pPr>
            <a:endParaRPr lang="en-US" sz="1800" dirty="0"/>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a:lnSpc>
                <a:spcPct val="100000"/>
              </a:lnSpc>
              <a:spcBef>
                <a:spcPts val="0"/>
              </a:spcBef>
            </a:pPr>
            <a:r>
              <a:rPr lang="en-US" sz="2000" dirty="0">
                <a:cs typeface="Courier New" panose="02070309020205020404" pitchFamily="49" charset="0"/>
              </a:rPr>
              <a:t>When some_module is imported, the interpreter pauses run.py and reads all the lines in some_moduly.py</a:t>
            </a:r>
          </a:p>
          <a:p>
            <a:pPr lvl="1">
              <a:lnSpc>
                <a:spcPct val="100000"/>
              </a:lnSpc>
              <a:spcBef>
                <a:spcPts val="0"/>
              </a:spcBef>
            </a:pPr>
            <a:r>
              <a:rPr lang="en-US" sz="2000" dirty="0">
                <a:cs typeface="Courier New" panose="02070309020205020404" pitchFamily="49" charset="0"/>
              </a:rPr>
              <a:t>def’s are definitions to be remembered</a:t>
            </a:r>
          </a:p>
          <a:p>
            <a:pPr lvl="1">
              <a:lnSpc>
                <a:spcPct val="100000"/>
              </a:lnSpc>
              <a:spcBef>
                <a:spcPts val="0"/>
              </a:spcBef>
            </a:pPr>
            <a:r>
              <a:rPr lang="en-US" sz="2000" dirty="0">
                <a:cs typeface="Courier New" panose="02070309020205020404" pitchFamily="49" charset="0"/>
              </a:rPr>
              <a:t>Other lines are executed</a:t>
            </a:r>
          </a:p>
          <a:p>
            <a:pPr>
              <a:lnSpc>
                <a:spcPct val="100000"/>
              </a:lnSpc>
              <a:spcBef>
                <a:spcPts val="0"/>
              </a:spcBef>
            </a:pPr>
            <a:endParaRPr lang="en-US" sz="2000" dirty="0">
              <a:cs typeface="Courier New" panose="02070309020205020404" pitchFamily="49" charset="0"/>
            </a:endParaRPr>
          </a:p>
          <a:p>
            <a:pPr>
              <a:lnSpc>
                <a:spcPct val="100000"/>
              </a:lnSpc>
              <a:spcBef>
                <a:spcPts val="0"/>
              </a:spcBef>
            </a:pPr>
            <a:r>
              <a:rPr lang="en-US" sz="2000" dirty="0">
                <a:cs typeface="Courier New" panose="02070309020205020404" pitchFamily="49" charset="0"/>
              </a:rPr>
              <a:t>Another variant of import is:</a:t>
            </a:r>
          </a:p>
          <a:p>
            <a:pPr lvl="1">
              <a:lnSpc>
                <a:spcPct val="100000"/>
              </a:lnSpc>
              <a:spcBef>
                <a:spcPts val="0"/>
              </a:spcBef>
            </a:pPr>
            <a:r>
              <a:rPr lang="en-US" sz="2000" dirty="0">
                <a:cs typeface="Courier New" panose="02070309020205020404" pitchFamily="49" charset="0"/>
              </a:rPr>
              <a:t>from some_module import foreign_function</a:t>
            </a:r>
          </a:p>
        </p:txBody>
      </p:sp>
      <p:pic>
        <p:nvPicPr>
          <p:cNvPr id="4" name="Picture 3">
            <a:extLst>
              <a:ext uri="{FF2B5EF4-FFF2-40B4-BE49-F238E27FC236}">
                <a16:creationId xmlns:a16="http://schemas.microsoft.com/office/drawing/2014/main" id="{2800352C-ADC6-43D6-B090-804CDD2B8D7A}"/>
              </a:ext>
            </a:extLst>
          </p:cNvPr>
          <p:cNvPicPr>
            <a:picLocks noChangeAspect="1"/>
          </p:cNvPicPr>
          <p:nvPr/>
        </p:nvPicPr>
        <p:blipFill rotWithShape="1">
          <a:blip r:embed="rId2"/>
          <a:srcRect r="54979"/>
          <a:stretch/>
        </p:blipFill>
        <p:spPr>
          <a:xfrm>
            <a:off x="6568439" y="1371600"/>
            <a:ext cx="5062307" cy="2057400"/>
          </a:xfrm>
          <a:prstGeom prst="rect">
            <a:avLst/>
          </a:prstGeom>
        </p:spPr>
      </p:pic>
      <p:pic>
        <p:nvPicPr>
          <p:cNvPr id="5" name="Picture 4">
            <a:extLst>
              <a:ext uri="{FF2B5EF4-FFF2-40B4-BE49-F238E27FC236}">
                <a16:creationId xmlns:a16="http://schemas.microsoft.com/office/drawing/2014/main" id="{A15965B4-4EC4-40BC-9973-4487C9361E86}"/>
              </a:ext>
            </a:extLst>
          </p:cNvPr>
          <p:cNvPicPr>
            <a:picLocks noChangeAspect="1"/>
          </p:cNvPicPr>
          <p:nvPr/>
        </p:nvPicPr>
        <p:blipFill rotWithShape="1">
          <a:blip r:embed="rId3"/>
          <a:srcRect r="50000"/>
          <a:stretch/>
        </p:blipFill>
        <p:spPr>
          <a:xfrm>
            <a:off x="561254" y="1874378"/>
            <a:ext cx="5595891" cy="1370932"/>
          </a:xfrm>
          <a:prstGeom prst="rect">
            <a:avLst/>
          </a:prstGeom>
        </p:spPr>
      </p:pic>
    </p:spTree>
    <p:extLst>
      <p:ext uri="{BB962C8B-B14F-4D97-AF65-F5344CB8AC3E}">
        <p14:creationId xmlns:p14="http://schemas.microsoft.com/office/powerpoint/2010/main" val="369538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A928-2C68-4220-8018-433C053D6C5D}"/>
              </a:ext>
            </a:extLst>
          </p:cNvPr>
          <p:cNvSpPr>
            <a:spLocks noGrp="1"/>
          </p:cNvSpPr>
          <p:nvPr>
            <p:ph type="ctrTitle"/>
          </p:nvPr>
        </p:nvSpPr>
        <p:spPr/>
        <p:txBody>
          <a:bodyPr/>
          <a:lstStyle/>
          <a:p>
            <a:r>
              <a:rPr lang="en-US" dirty="0"/>
              <a:t>LISP</a:t>
            </a:r>
          </a:p>
        </p:txBody>
      </p:sp>
      <p:sp>
        <p:nvSpPr>
          <p:cNvPr id="3" name="Subtitle 2">
            <a:extLst>
              <a:ext uri="{FF2B5EF4-FFF2-40B4-BE49-F238E27FC236}">
                <a16:creationId xmlns:a16="http://schemas.microsoft.com/office/drawing/2014/main" id="{3B6B3BCB-56A1-4676-B296-A8069275F9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007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C6CE-86AC-496B-94BE-453D75EA8CD4}"/>
              </a:ext>
            </a:extLst>
          </p:cNvPr>
          <p:cNvSpPr>
            <a:spLocks noGrp="1"/>
          </p:cNvSpPr>
          <p:nvPr>
            <p:ph type="title"/>
          </p:nvPr>
        </p:nvSpPr>
        <p:spPr/>
        <p:txBody>
          <a:bodyPr/>
          <a:lstStyle/>
          <a:p>
            <a:r>
              <a:rPr lang="en-US" dirty="0"/>
              <a:t>LISP History and Why do We Care?</a:t>
            </a:r>
          </a:p>
        </p:txBody>
      </p:sp>
      <p:sp>
        <p:nvSpPr>
          <p:cNvPr id="3" name="Content Placeholder 2">
            <a:extLst>
              <a:ext uri="{FF2B5EF4-FFF2-40B4-BE49-F238E27FC236}">
                <a16:creationId xmlns:a16="http://schemas.microsoft.com/office/drawing/2014/main" id="{5CF8E8D5-746A-4921-8531-1F8A6375720C}"/>
              </a:ext>
            </a:extLst>
          </p:cNvPr>
          <p:cNvSpPr>
            <a:spLocks noGrp="1"/>
          </p:cNvSpPr>
          <p:nvPr>
            <p:ph idx="1"/>
          </p:nvPr>
        </p:nvSpPr>
        <p:spPr/>
        <p:txBody>
          <a:bodyPr/>
          <a:lstStyle/>
          <a:p>
            <a:r>
              <a:rPr lang="en-US" dirty="0"/>
              <a:t>LISP was created in the late 1950s, 2</a:t>
            </a:r>
            <a:r>
              <a:rPr lang="en-US" baseline="30000" dirty="0"/>
              <a:t>nd</a:t>
            </a:r>
            <a:r>
              <a:rPr lang="en-US" dirty="0"/>
              <a:t> oldest high-level programming language</a:t>
            </a:r>
          </a:p>
          <a:p>
            <a:r>
              <a:rPr lang="en-US" dirty="0"/>
              <a:t>LISP is a </a:t>
            </a:r>
            <a:r>
              <a:rPr lang="en-US" b="1" dirty="0"/>
              <a:t>functional</a:t>
            </a:r>
            <a:r>
              <a:rPr lang="en-US" dirty="0"/>
              <a:t> programming language, and was commonly used in a lot of AI research (before ML/Deep Learning became cool)</a:t>
            </a:r>
          </a:p>
          <a:p>
            <a:r>
              <a:rPr lang="en-US" dirty="0"/>
              <a:t>Why do we care now though?</a:t>
            </a:r>
          </a:p>
          <a:p>
            <a:pPr lvl="1"/>
            <a:r>
              <a:rPr lang="en-US" dirty="0"/>
              <a:t>Many Emacs functions are written in LISP</a:t>
            </a:r>
          </a:p>
          <a:p>
            <a:pPr lvl="1"/>
            <a:r>
              <a:rPr lang="en-US" dirty="0"/>
              <a:t>We can then use LISP to add/modify functions to Emacs</a:t>
            </a:r>
          </a:p>
          <a:p>
            <a:pPr lvl="1"/>
            <a:r>
              <a:rPr lang="en-US" dirty="0"/>
              <a:t>Similar to how people add extensions to Chrome/</a:t>
            </a:r>
            <a:r>
              <a:rPr lang="en-US" dirty="0" err="1"/>
              <a:t>VSCode</a:t>
            </a:r>
            <a:r>
              <a:rPr lang="en-US" dirty="0"/>
              <a:t>/</a:t>
            </a:r>
            <a:r>
              <a:rPr lang="en-US" dirty="0" err="1"/>
              <a:t>etc</a:t>
            </a:r>
            <a:r>
              <a:rPr lang="en-US" dirty="0"/>
              <a:t> to enhance their development experience</a:t>
            </a:r>
          </a:p>
        </p:txBody>
      </p:sp>
    </p:spTree>
    <p:extLst>
      <p:ext uri="{BB962C8B-B14F-4D97-AF65-F5344CB8AC3E}">
        <p14:creationId xmlns:p14="http://schemas.microsoft.com/office/powerpoint/2010/main" val="2609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9D16-A6B5-4C31-A2B0-7FDC081DCB91}"/>
              </a:ext>
            </a:extLst>
          </p:cNvPr>
          <p:cNvSpPr>
            <a:spLocks noGrp="1"/>
          </p:cNvSpPr>
          <p:nvPr>
            <p:ph type="title"/>
          </p:nvPr>
        </p:nvSpPr>
        <p:spPr/>
        <p:txBody>
          <a:bodyPr/>
          <a:lstStyle/>
          <a:p>
            <a:r>
              <a:rPr lang="en-US" dirty="0"/>
              <a:t>LISP Basics</a:t>
            </a:r>
          </a:p>
        </p:txBody>
      </p:sp>
      <p:sp>
        <p:nvSpPr>
          <p:cNvPr id="3" name="Content Placeholder 2">
            <a:extLst>
              <a:ext uri="{FF2B5EF4-FFF2-40B4-BE49-F238E27FC236}">
                <a16:creationId xmlns:a16="http://schemas.microsoft.com/office/drawing/2014/main" id="{6690C6B4-577C-43E9-9A3C-C34194A2E5EB}"/>
              </a:ext>
            </a:extLst>
          </p:cNvPr>
          <p:cNvSpPr>
            <a:spLocks noGrp="1"/>
          </p:cNvSpPr>
          <p:nvPr>
            <p:ph idx="1"/>
          </p:nvPr>
        </p:nvSpPr>
        <p:spPr/>
        <p:txBody>
          <a:bodyPr>
            <a:normAutofit/>
          </a:bodyPr>
          <a:lstStyle/>
          <a:p>
            <a:r>
              <a:rPr lang="en-US" dirty="0"/>
              <a:t>Everything is a list structure, and there is a LOT of parentheses</a:t>
            </a:r>
          </a:p>
          <a:p>
            <a:r>
              <a:rPr lang="en-US" dirty="0"/>
              <a:t>So because everything is represented with a list, using a function is evaluated almost always the same way</a:t>
            </a:r>
          </a:p>
          <a:p>
            <a:pPr marL="0" indent="0">
              <a:buNone/>
            </a:pPr>
            <a:endParaRPr lang="en-US" dirty="0"/>
          </a:p>
          <a:p>
            <a:pPr marL="0" indent="0">
              <a:buNone/>
            </a:pPr>
            <a:r>
              <a:rPr lang="en-US" dirty="0">
                <a:latin typeface="Consolas" panose="020B0609020204030204" pitchFamily="49" charset="0"/>
              </a:rPr>
              <a:t>; Semicolon is a comment</a:t>
            </a:r>
          </a:p>
          <a:p>
            <a:pPr marL="0" indent="0">
              <a:buNone/>
            </a:pPr>
            <a:r>
              <a:rPr lang="en-US" dirty="0">
                <a:latin typeface="Consolas" panose="020B0609020204030204" pitchFamily="49" charset="0"/>
              </a:rPr>
              <a:t>; Call (</a:t>
            </a:r>
            <a:r>
              <a:rPr lang="en-US" dirty="0" err="1">
                <a:latin typeface="Consolas" panose="020B0609020204030204" pitchFamily="49" charset="0"/>
              </a:rPr>
              <a:t>yourFunction</a:t>
            </a:r>
            <a:r>
              <a:rPr lang="en-US" dirty="0">
                <a:latin typeface="Consolas" panose="020B0609020204030204" pitchFamily="49" charset="0"/>
              </a:rPr>
              <a:t> arg1 arg2)</a:t>
            </a:r>
          </a:p>
          <a:p>
            <a:pPr marL="0" indent="0">
              <a:buNone/>
            </a:pPr>
            <a:r>
              <a:rPr lang="en-US" dirty="0">
                <a:latin typeface="Consolas" panose="020B0609020204030204" pitchFamily="49" charset="0"/>
              </a:rPr>
              <a:t>(+ 1 2) ; = 3</a:t>
            </a:r>
          </a:p>
          <a:p>
            <a:pPr marL="0" indent="0">
              <a:buNone/>
            </a:pPr>
            <a:r>
              <a:rPr lang="en-US" dirty="0">
                <a:latin typeface="Consolas" panose="020B0609020204030204" pitchFamily="49" charset="0"/>
              </a:rPr>
              <a:t>(* 2 3) ; = 6</a:t>
            </a:r>
          </a:p>
          <a:p>
            <a:pPr marL="0" indent="0">
              <a:buNone/>
            </a:pPr>
            <a:endParaRPr lang="en-US" dirty="0"/>
          </a:p>
        </p:txBody>
      </p:sp>
    </p:spTree>
    <p:extLst>
      <p:ext uri="{BB962C8B-B14F-4D97-AF65-F5344CB8AC3E}">
        <p14:creationId xmlns:p14="http://schemas.microsoft.com/office/powerpoint/2010/main" val="352167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51B9-6C72-4D07-AE9E-A077CDDFF270}"/>
              </a:ext>
            </a:extLst>
          </p:cNvPr>
          <p:cNvSpPr>
            <a:spLocks noGrp="1"/>
          </p:cNvSpPr>
          <p:nvPr>
            <p:ph type="title"/>
          </p:nvPr>
        </p:nvSpPr>
        <p:spPr/>
        <p:txBody>
          <a:bodyPr/>
          <a:lstStyle/>
          <a:p>
            <a:r>
              <a:rPr lang="en-US" dirty="0"/>
              <a:t>LISP Conditionals (If statements)</a:t>
            </a:r>
          </a:p>
        </p:txBody>
      </p:sp>
      <p:sp>
        <p:nvSpPr>
          <p:cNvPr id="3" name="Content Placeholder 2">
            <a:extLst>
              <a:ext uri="{FF2B5EF4-FFF2-40B4-BE49-F238E27FC236}">
                <a16:creationId xmlns:a16="http://schemas.microsoft.com/office/drawing/2014/main" id="{06D9BC39-2956-45D4-AF38-1A59DD286124}"/>
              </a:ext>
            </a:extLst>
          </p:cNvPr>
          <p:cNvSpPr>
            <a:spLocks noGrp="1"/>
          </p:cNvSpPr>
          <p:nvPr>
            <p:ph idx="1"/>
          </p:nvPr>
        </p:nvSpPr>
        <p:spPr/>
        <p:txBody>
          <a:bodyPr>
            <a:normAutofit fontScale="85000" lnSpcReduction="20000"/>
          </a:bodyPr>
          <a:lstStyle/>
          <a:p>
            <a:r>
              <a:rPr lang="en-US" dirty="0"/>
              <a:t>Like in C++, you can have a "if-then" or an "if-then-else" statement</a:t>
            </a:r>
          </a:p>
          <a:p>
            <a:r>
              <a:rPr lang="en-US" dirty="0"/>
              <a:t>Keep note of the parenthesis's placement</a:t>
            </a:r>
          </a:p>
          <a:p>
            <a:pPr marL="0" indent="0">
              <a:buNone/>
            </a:pPr>
            <a:endParaRPr lang="en-US" dirty="0"/>
          </a:p>
          <a:p>
            <a:pPr marL="0" indent="0">
              <a:buNone/>
            </a:pPr>
            <a:r>
              <a:rPr lang="en-US" dirty="0">
                <a:latin typeface="Consolas" panose="020B0609020204030204" pitchFamily="49" charset="0"/>
              </a:rPr>
              <a:t>;If-Then statement</a:t>
            </a:r>
          </a:p>
          <a:p>
            <a:pPr marL="0" indent="0">
              <a:buNone/>
            </a:pPr>
            <a:r>
              <a:rPr lang="en-US" dirty="0">
                <a:latin typeface="Consolas" panose="020B0609020204030204" pitchFamily="49" charset="0"/>
              </a:rPr>
              <a:t>(if (&gt; 3 5)						; if-part</a:t>
            </a:r>
          </a:p>
          <a:p>
            <a:pPr marL="0" indent="0">
              <a:buNone/>
            </a:pPr>
            <a:r>
              <a:rPr lang="en-US" dirty="0">
                <a:latin typeface="Consolas" panose="020B0609020204030204" pitchFamily="49" charset="0"/>
              </a:rPr>
              <a:t>	(message "3 is greater than 5")) 	; then-part</a:t>
            </a:r>
          </a:p>
          <a:p>
            <a:endParaRPr lang="en-US" dirty="0"/>
          </a:p>
          <a:p>
            <a:pPr marL="0" indent="0">
              <a:buNone/>
            </a:pPr>
            <a:r>
              <a:rPr lang="en-US" dirty="0">
                <a:latin typeface="Consolas" panose="020B0609020204030204" pitchFamily="49" charset="0"/>
              </a:rPr>
              <a:t>;If-Then-Else statement</a:t>
            </a:r>
          </a:p>
          <a:p>
            <a:pPr marL="0" indent="0">
              <a:buNone/>
            </a:pPr>
            <a:r>
              <a:rPr lang="en-US" dirty="0">
                <a:latin typeface="Consolas" panose="020B0609020204030204" pitchFamily="49" charset="0"/>
              </a:rPr>
              <a:t>(if (&gt; 3 5)						; if-part</a:t>
            </a:r>
          </a:p>
          <a:p>
            <a:pPr marL="0" indent="0">
              <a:buNone/>
            </a:pPr>
            <a:r>
              <a:rPr lang="en-US" dirty="0">
                <a:latin typeface="Consolas" panose="020B0609020204030204" pitchFamily="49" charset="0"/>
              </a:rPr>
              <a:t>	(message "3 is greater than 5")		; then-part</a:t>
            </a:r>
          </a:p>
          <a:p>
            <a:pPr marL="0" indent="0">
              <a:buNone/>
            </a:pPr>
            <a:r>
              <a:rPr lang="en-US" dirty="0">
                <a:latin typeface="Consolas" panose="020B0609020204030204" pitchFamily="49" charset="0"/>
              </a:rPr>
              <a:t>	(message "3 is NOT greater than 5"))	; else-part</a:t>
            </a:r>
          </a:p>
          <a:p>
            <a:pPr marL="0" indent="0">
              <a:buNone/>
            </a:pPr>
            <a:endParaRPr lang="en-US" dirty="0"/>
          </a:p>
        </p:txBody>
      </p:sp>
    </p:spTree>
    <p:extLst>
      <p:ext uri="{BB962C8B-B14F-4D97-AF65-F5344CB8AC3E}">
        <p14:creationId xmlns:p14="http://schemas.microsoft.com/office/powerpoint/2010/main" val="387821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33F6-6469-446D-A290-25AC7EB138B0}"/>
              </a:ext>
            </a:extLst>
          </p:cNvPr>
          <p:cNvSpPr>
            <a:spLocks noGrp="1"/>
          </p:cNvSpPr>
          <p:nvPr>
            <p:ph type="title"/>
          </p:nvPr>
        </p:nvSpPr>
        <p:spPr/>
        <p:txBody>
          <a:bodyPr/>
          <a:lstStyle/>
          <a:p>
            <a:r>
              <a:rPr lang="en-US" dirty="0"/>
              <a:t>Conditional Operators</a:t>
            </a:r>
          </a:p>
        </p:txBody>
      </p:sp>
      <p:sp>
        <p:nvSpPr>
          <p:cNvPr id="3" name="Content Placeholder 2">
            <a:extLst>
              <a:ext uri="{FF2B5EF4-FFF2-40B4-BE49-F238E27FC236}">
                <a16:creationId xmlns:a16="http://schemas.microsoft.com/office/drawing/2014/main" id="{D294E070-CD9C-4FBD-8E48-5128287F7E73}"/>
              </a:ext>
            </a:extLst>
          </p:cNvPr>
          <p:cNvSpPr>
            <a:spLocks noGrp="1"/>
          </p:cNvSpPr>
          <p:nvPr>
            <p:ph idx="1"/>
          </p:nvPr>
        </p:nvSpPr>
        <p:spPr/>
        <p:txBody>
          <a:bodyPr/>
          <a:lstStyle/>
          <a:p>
            <a:r>
              <a:rPr lang="en-US" dirty="0">
                <a:hlinkClick r:id="rId2"/>
              </a:rPr>
              <a:t>https://www.tutorialspoint.com/lisp/lisp_operators.htm</a:t>
            </a:r>
            <a:r>
              <a:rPr lang="en-US" dirty="0"/>
              <a:t> </a:t>
            </a:r>
          </a:p>
        </p:txBody>
      </p:sp>
    </p:spTree>
    <p:extLst>
      <p:ext uri="{BB962C8B-B14F-4D97-AF65-F5344CB8AC3E}">
        <p14:creationId xmlns:p14="http://schemas.microsoft.com/office/powerpoint/2010/main" val="231092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755C-3C2D-4280-9A4E-27DA4C7035FF}"/>
              </a:ext>
            </a:extLst>
          </p:cNvPr>
          <p:cNvSpPr>
            <a:spLocks noGrp="1"/>
          </p:cNvSpPr>
          <p:nvPr>
            <p:ph type="title"/>
          </p:nvPr>
        </p:nvSpPr>
        <p:spPr/>
        <p:txBody>
          <a:bodyPr/>
          <a:lstStyle/>
          <a:p>
            <a:r>
              <a:rPr lang="en-US" dirty="0"/>
              <a:t>LISP Functions</a:t>
            </a:r>
          </a:p>
        </p:txBody>
      </p:sp>
      <p:sp>
        <p:nvSpPr>
          <p:cNvPr id="3" name="Content Placeholder 2">
            <a:extLst>
              <a:ext uri="{FF2B5EF4-FFF2-40B4-BE49-F238E27FC236}">
                <a16:creationId xmlns:a16="http://schemas.microsoft.com/office/drawing/2014/main" id="{529CE9C3-E8AF-48C4-9C57-DA8FAC345B10}"/>
              </a:ext>
            </a:extLst>
          </p:cNvPr>
          <p:cNvSpPr>
            <a:spLocks noGrp="1"/>
          </p:cNvSpPr>
          <p:nvPr>
            <p:ph idx="1"/>
          </p:nvPr>
        </p:nvSpPr>
        <p:spPr/>
        <p:txBody>
          <a:bodyPr>
            <a:normAutofit fontScale="77500" lnSpcReduction="20000"/>
          </a:bodyPr>
          <a:lstStyle/>
          <a:p>
            <a:r>
              <a:rPr lang="en-US" dirty="0"/>
              <a:t>Can write your own functions with the syntax below!</a:t>
            </a:r>
          </a:p>
          <a:p>
            <a:endParaRPr lang="en-US" dirty="0"/>
          </a:p>
          <a:p>
            <a:pPr marL="0" indent="0">
              <a:buNone/>
            </a:pPr>
            <a:r>
              <a:rPr lang="en-US" dirty="0">
                <a:latin typeface="Consolas" panose="020B0609020204030204" pitchFamily="49" charset="0"/>
              </a:rPr>
              <a:t>;Define a function</a:t>
            </a:r>
          </a:p>
          <a:p>
            <a:pPr marL="0" indent="0">
              <a:buNone/>
            </a:pPr>
            <a:r>
              <a:rPr lang="en-US" dirty="0">
                <a:latin typeface="Consolas" panose="020B0609020204030204" pitchFamily="49" charset="0"/>
              </a:rPr>
              <a:t>;(</a:t>
            </a:r>
            <a:r>
              <a:rPr lang="en-US" dirty="0" err="1">
                <a:latin typeface="Consolas" panose="020B0609020204030204" pitchFamily="49" charset="0"/>
              </a:rPr>
              <a:t>defun</a:t>
            </a:r>
            <a:r>
              <a:rPr lang="en-US" dirty="0">
                <a:latin typeface="Consolas" panose="020B0609020204030204" pitchFamily="49" charset="0"/>
              </a:rPr>
              <a:t> function-name (arguments…)</a:t>
            </a:r>
          </a:p>
          <a:p>
            <a:pPr marL="0" indent="0">
              <a:buNone/>
            </a:pPr>
            <a:r>
              <a:rPr lang="en-US" dirty="0">
                <a:latin typeface="Consolas" panose="020B0609020204030204" pitchFamily="49" charset="0"/>
              </a:rPr>
              <a:t>;	function-body…)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;Example Definition</a:t>
            </a:r>
          </a:p>
          <a:p>
            <a:pPr marL="0" indent="0">
              <a:buNone/>
            </a:pPr>
            <a:r>
              <a:rPr lang="en-US" dirty="0">
                <a:latin typeface="Consolas" panose="020B0609020204030204" pitchFamily="49" charset="0"/>
              </a:rPr>
              <a:t>(</a:t>
            </a:r>
            <a:r>
              <a:rPr lang="en-US" dirty="0" err="1">
                <a:latin typeface="Consolas" panose="020B0609020204030204" pitchFamily="49" charset="0"/>
              </a:rPr>
              <a:t>defun</a:t>
            </a:r>
            <a:r>
              <a:rPr lang="en-US" dirty="0">
                <a:latin typeface="Consolas" panose="020B0609020204030204" pitchFamily="49" charset="0"/>
              </a:rPr>
              <a:t> multiply-by-seven (number)</a:t>
            </a:r>
          </a:p>
          <a:p>
            <a:pPr marL="0" indent="0">
              <a:buNone/>
            </a:pPr>
            <a:r>
              <a:rPr lang="en-US" dirty="0">
                <a:latin typeface="Consolas" panose="020B0609020204030204" pitchFamily="49" charset="0"/>
              </a:rPr>
              <a:t>	(* 7 number))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;Example Usage</a:t>
            </a:r>
          </a:p>
          <a:p>
            <a:pPr marL="0" indent="0">
              <a:buNone/>
            </a:pPr>
            <a:r>
              <a:rPr lang="en-US" dirty="0">
                <a:latin typeface="Consolas" panose="020B0609020204030204" pitchFamily="49" charset="0"/>
              </a:rPr>
              <a:t>(multiply-by-seven 5) ; = 35</a:t>
            </a:r>
          </a:p>
        </p:txBody>
      </p:sp>
    </p:spTree>
    <p:extLst>
      <p:ext uri="{BB962C8B-B14F-4D97-AF65-F5344CB8AC3E}">
        <p14:creationId xmlns:p14="http://schemas.microsoft.com/office/powerpoint/2010/main" val="220635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2B83-2A2B-4265-B34F-2865A80F1E00}"/>
              </a:ext>
            </a:extLst>
          </p:cNvPr>
          <p:cNvSpPr>
            <a:spLocks noGrp="1"/>
          </p:cNvSpPr>
          <p:nvPr>
            <p:ph type="title"/>
          </p:nvPr>
        </p:nvSpPr>
        <p:spPr/>
        <p:txBody>
          <a:bodyPr/>
          <a:lstStyle/>
          <a:p>
            <a:r>
              <a:rPr lang="en-US" dirty="0"/>
              <a:t>Variables – Let/Set</a:t>
            </a:r>
          </a:p>
        </p:txBody>
      </p:sp>
      <p:sp>
        <p:nvSpPr>
          <p:cNvPr id="3" name="Content Placeholder 2">
            <a:extLst>
              <a:ext uri="{FF2B5EF4-FFF2-40B4-BE49-F238E27FC236}">
                <a16:creationId xmlns:a16="http://schemas.microsoft.com/office/drawing/2014/main" id="{1CD8D98B-CF44-4C0E-BCFA-D81AD4F1D94E}"/>
              </a:ext>
            </a:extLst>
          </p:cNvPr>
          <p:cNvSpPr>
            <a:spLocks noGrp="1"/>
          </p:cNvSpPr>
          <p:nvPr>
            <p:ph idx="1"/>
          </p:nvPr>
        </p:nvSpPr>
        <p:spPr/>
        <p:txBody>
          <a:bodyPr>
            <a:normAutofit fontScale="92500" lnSpcReduction="10000"/>
          </a:bodyPr>
          <a:lstStyle/>
          <a:p>
            <a:r>
              <a:rPr lang="en-US" dirty="0"/>
              <a:t>Let</a:t>
            </a:r>
          </a:p>
          <a:p>
            <a:pPr lvl="1"/>
            <a:r>
              <a:rPr lang="en-US" dirty="0"/>
              <a:t>Define a local scope, and variables within that scope</a:t>
            </a:r>
          </a:p>
          <a:p>
            <a:pPr marL="0" indent="0">
              <a:buNone/>
            </a:pPr>
            <a:r>
              <a:rPr lang="en-US" dirty="0">
                <a:latin typeface="Consolas" panose="020B0609020204030204" pitchFamily="49" charset="0"/>
              </a:rPr>
              <a:t>;Example Usage</a:t>
            </a:r>
          </a:p>
          <a:p>
            <a:pPr marL="0" indent="0">
              <a:buNone/>
            </a:pPr>
            <a:r>
              <a:rPr lang="en-US" dirty="0">
                <a:latin typeface="Consolas" panose="020B0609020204030204" pitchFamily="49" charset="0"/>
              </a:rPr>
              <a:t>(let ((x 1)) 	; x is now 1</a:t>
            </a:r>
          </a:p>
          <a:p>
            <a:pPr marL="0" indent="0">
              <a:buNone/>
            </a:pPr>
            <a:r>
              <a:rPr lang="en-US" dirty="0">
                <a:latin typeface="Consolas" panose="020B0609020204030204" pitchFamily="49" charset="0"/>
              </a:rPr>
              <a:t>	(- x 2))	; result is -1</a:t>
            </a:r>
          </a:p>
          <a:p>
            <a:r>
              <a:rPr lang="en-US" dirty="0" err="1"/>
              <a:t>Setq</a:t>
            </a:r>
            <a:endParaRPr lang="en-US" dirty="0"/>
          </a:p>
          <a:p>
            <a:pPr lvl="1"/>
            <a:r>
              <a:rPr lang="en-US" dirty="0"/>
              <a:t>Sets a variable value within the existing scope. Can update a variable value</a:t>
            </a:r>
          </a:p>
          <a:p>
            <a:pPr marL="0" indent="0">
              <a:buNone/>
            </a:pPr>
            <a:r>
              <a:rPr lang="en-US" dirty="0">
                <a:latin typeface="Consolas" panose="020B0609020204030204" pitchFamily="49" charset="0"/>
              </a:rPr>
              <a:t>;Example Usage</a:t>
            </a:r>
          </a:p>
          <a:p>
            <a:pPr marL="0" indent="0">
              <a:buNone/>
            </a:pPr>
            <a:r>
              <a:rPr lang="en-US" dirty="0">
                <a:latin typeface="Consolas" panose="020B0609020204030204" pitchFamily="49" charset="0"/>
              </a:rPr>
              <a:t>(</a:t>
            </a:r>
            <a:r>
              <a:rPr lang="en-US" dirty="0" err="1">
                <a:latin typeface="Consolas" panose="020B0609020204030204" pitchFamily="49" charset="0"/>
              </a:rPr>
              <a:t>setq</a:t>
            </a:r>
            <a:r>
              <a:rPr lang="en-US" dirty="0">
                <a:latin typeface="Consolas" panose="020B0609020204030204" pitchFamily="49" charset="0"/>
              </a:rPr>
              <a:t> x 1) 	; x is now 1</a:t>
            </a:r>
          </a:p>
          <a:p>
            <a:pPr marL="0" indent="0">
              <a:buNone/>
            </a:pPr>
            <a:r>
              <a:rPr lang="en-US" dirty="0">
                <a:latin typeface="Consolas" panose="020B0609020204030204" pitchFamily="49" charset="0"/>
              </a:rPr>
              <a:t>(+ x 2)	; result is 3</a:t>
            </a:r>
          </a:p>
          <a:p>
            <a:pPr marL="457200" lvl="1" indent="0">
              <a:buNone/>
            </a:pPr>
            <a:endParaRPr lang="en-US" dirty="0"/>
          </a:p>
          <a:p>
            <a:pPr marL="0" indent="0">
              <a:buNone/>
            </a:pPr>
            <a:endParaRPr lang="en-US"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025403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1915</Words>
  <Application>Microsoft Office PowerPoint</Application>
  <PresentationFormat>Widescreen</PresentationFormat>
  <Paragraphs>279</Paragraphs>
  <Slides>28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Courier New</vt:lpstr>
      <vt:lpstr>Office Theme</vt:lpstr>
      <vt:lpstr>UCLA CS97 Discussion 1B/1C</vt:lpstr>
      <vt:lpstr>Feedback Survey for our Discussion</vt:lpstr>
      <vt:lpstr>LISP</vt:lpstr>
      <vt:lpstr>LISP History and Why do We Care?</vt:lpstr>
      <vt:lpstr>LISP Basics</vt:lpstr>
      <vt:lpstr>LISP Conditionals (If statements)</vt:lpstr>
      <vt:lpstr>Conditional Operators</vt:lpstr>
      <vt:lpstr>LISP Functions</vt:lpstr>
      <vt:lpstr>Variables – Let/Set</vt:lpstr>
      <vt:lpstr>Message (Printing in Emacs LISP)</vt:lpstr>
      <vt:lpstr>Python</vt:lpstr>
      <vt:lpstr>Python History</vt:lpstr>
      <vt:lpstr>Why is Python So Popular?</vt:lpstr>
      <vt:lpstr>Note on Python Versions</vt:lpstr>
      <vt:lpstr>Python Coding Basics</vt:lpstr>
      <vt:lpstr>Python Examples</vt:lpstr>
      <vt:lpstr>Data Types – Mutability and Immutability</vt:lpstr>
      <vt:lpstr>Printing</vt:lpstr>
      <vt:lpstr>Conditionals</vt:lpstr>
      <vt:lpstr>is vs ==</vt:lpstr>
      <vt:lpstr>Lists</vt:lpstr>
      <vt:lpstr>Range and For-in</vt:lpstr>
      <vt:lpstr>Functions</vt:lpstr>
      <vt:lpstr>Indentation and Whitespace</vt:lpstr>
      <vt:lpstr>Naming Convention</vt:lpstr>
      <vt:lpstr>Classes</vt:lpstr>
      <vt:lpstr>Notes on Classes</vt:lpstr>
      <vt:lpstr>Import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Meirovitch</dc:creator>
  <cp:lastModifiedBy>Austyn Adams</cp:lastModifiedBy>
  <cp:revision>83</cp:revision>
  <dcterms:created xsi:type="dcterms:W3CDTF">2020-01-06T19:05:24Z</dcterms:created>
  <dcterms:modified xsi:type="dcterms:W3CDTF">2021-01-24T20:28:41Z</dcterms:modified>
</cp:coreProperties>
</file>