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58" r:id="rId3"/>
    <p:sldId id="470" r:id="rId4"/>
    <p:sldId id="354" r:id="rId5"/>
    <p:sldId id="370" r:id="rId6"/>
    <p:sldId id="371" r:id="rId7"/>
    <p:sldId id="559" r:id="rId8"/>
    <p:sldId id="372" r:id="rId9"/>
    <p:sldId id="378" r:id="rId10"/>
    <p:sldId id="560" r:id="rId11"/>
    <p:sldId id="561" r:id="rId12"/>
    <p:sldId id="384" r:id="rId13"/>
    <p:sldId id="380" r:id="rId14"/>
    <p:sldId id="374" r:id="rId15"/>
    <p:sldId id="375" r:id="rId16"/>
    <p:sldId id="382" r:id="rId17"/>
    <p:sldId id="381" r:id="rId18"/>
    <p:sldId id="297" r:id="rId19"/>
    <p:sldId id="385" r:id="rId20"/>
    <p:sldId id="386" r:id="rId21"/>
    <p:sldId id="387" r:id="rId22"/>
    <p:sldId id="411" r:id="rId23"/>
    <p:sldId id="412" r:id="rId24"/>
    <p:sldId id="413" r:id="rId25"/>
    <p:sldId id="415" r:id="rId26"/>
    <p:sldId id="419" r:id="rId27"/>
    <p:sldId id="391" r:id="rId28"/>
    <p:sldId id="392" r:id="rId29"/>
    <p:sldId id="361" r:id="rId30"/>
    <p:sldId id="345" r:id="rId31"/>
    <p:sldId id="346" r:id="rId32"/>
    <p:sldId id="347" r:id="rId33"/>
    <p:sldId id="348" r:id="rId34"/>
    <p:sldId id="3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1914" autoAdjust="0"/>
  </p:normalViewPr>
  <p:slideViewPr>
    <p:cSldViewPr snapToGrid="0">
      <p:cViewPr varScale="1">
        <p:scale>
          <a:sx n="66" d="100"/>
          <a:sy n="66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8AD4-C95D-4CFF-BFCB-69EAB0E28C2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112BE-3BCF-4266-BFCC-B097E5AE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ce8ac3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cce8ac3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0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F57-68BB-4A3A-BEE9-C1956AAB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A147-6BB0-4E6B-9EFD-B18983B6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783-EBB8-431E-B50D-295718E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D7FF-CFBE-42A2-8192-3AA06F0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1E0-389E-4E10-BD5D-02EB1FF0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C4A-2737-49BA-AB53-1100093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1E3C-D51F-4FAE-9B18-E8F50DE4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C954-8398-400C-92FB-73F0C0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4452-6AFE-4CCC-A5AC-F6285A87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C11D-2EEE-4FCC-ACB3-2CBD7537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84CA-7CC2-4169-9893-F50359B0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2A34-CF7B-4D29-869D-E9401157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23F-9E00-4DB8-8BF2-1135549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D258-130F-4297-9CC8-BE1025A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A16A-49AB-4B86-AF85-0F41C2A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04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D63-4567-4811-96E3-90C0B88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F8B-2736-41AA-A4C6-78195322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454D-6885-4039-9AC2-7301FEE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43-F6D5-47E7-B291-45A0557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011-CBD5-4058-8C4C-E01D3A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BE7-1169-42CC-A327-B719F14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66FF-B913-4DFB-ADAB-C687296F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D00C-5266-4D86-B1E1-66836CA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57D6-AA06-43E6-8D5B-D9A1569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69E1-0153-47DE-BAD2-3AC1864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E2E-ABC4-4678-AA51-5CEAB1E4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1BF-FD2A-45A0-9DA2-295D4E76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75C2-CB57-45EE-9FE1-6E504A0A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F0DA-E02A-44E6-9CA7-84B872B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8CD0-7700-4F69-8B1A-827D53E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EBA9-65EE-459A-B8F3-08A8355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C8C-F71B-43D0-BC15-BE2B4D4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FFB8-3A91-43BD-BD06-02F1E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E652-9F92-404E-B2EA-338C9DB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A7AB3-9C6A-483E-95D5-DA6D8D3A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56C-4DC8-4730-95B7-9BF6FB9F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DD6B-82F3-4710-B6E6-B92F51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A5E-4A86-4BB7-AFCE-6DA6D31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345E-4083-4326-8CEF-AA9A1A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90B-54F5-4592-B3AF-81462B6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02CD-7D27-4F7D-B1F1-AAB6E7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CB1C-5795-4117-B1C5-0954735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835-5C02-46EE-9023-ED20479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76D-8195-42CE-B39F-B8BEFC3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F40-9AC8-4994-B2D2-AAF8FB4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0EFB-7EB8-4FE6-ABD1-3AAE9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E1A-2062-4FB2-BF5E-6208339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31D-CB0E-41F0-8CD5-A3267FD3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A73F-0A49-47AE-A30C-61DCD2BF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2B3C-F42D-48F0-9B6C-0647D03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D861-E982-40DB-A6D3-ACE3849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192B-06AF-4C0C-8A18-267ED51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9E7B-881E-45A5-AAA7-CFFE3C6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41F73-75F3-4EAD-B17E-E79E804E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6589-0D9C-4278-9C9F-3E29787B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F336-154B-4D52-952F-65BCC8E4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970F-60B6-4F92-BC59-E3A64E4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E315-27EC-4C66-BEF1-E99A607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2469-7D98-48B1-A274-532091F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1489-A3CC-470F-B035-318437D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582A-ABA2-4832-B9FE-3E8393CE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896D-2456-4C0D-8D19-158625EBE73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985-0BC0-4302-AB61-87F5ACA9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30CE-D3D2-47E1-ABF6-B0FAFA53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tutorialspoint.com/c_standard_library/c_function_printf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UCLA CS97</a:t>
            </a:r>
            <a:br>
              <a:rPr lang="en-US" dirty="0"/>
            </a:br>
            <a:r>
              <a:rPr lang="en-US" dirty="0"/>
              <a:t>Discussion 1B/1C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354951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9133-2C43-48F1-8075-8E9ABFBA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BEA0-6C6D-499B-886F-61EEBAC2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Just like in languages like JavaScript, or Python, we can bind variables to functions. We just need to use function pointers.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3CA8A-3406-4345-9645-5A48B673A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18"/>
          <a:stretch/>
        </p:blipFill>
        <p:spPr>
          <a:xfrm>
            <a:off x="3578405" y="2744057"/>
            <a:ext cx="5035190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D9DD-2A3C-4E83-9D0E-9C6ACEEF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example of a function 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4E1A2-03FB-4706-9530-5FC4E71F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65"/>
          <a:stretch/>
        </p:blipFill>
        <p:spPr>
          <a:xfrm>
            <a:off x="3170766" y="1533099"/>
            <a:ext cx="5850467" cy="43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Comes from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73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F4F0-74E5-495E-ADF7-4AD017F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9EA5-EE2D-4AE4-84A9-11FB36E3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uses File Pointers to access files in various modes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 for reading, </a:t>
            </a:r>
            <a:r>
              <a:rPr lang="en-US" b="1" dirty="0"/>
              <a:t>w</a:t>
            </a:r>
            <a:r>
              <a:rPr lang="en-US" dirty="0"/>
              <a:t> for writing, </a:t>
            </a:r>
            <a:r>
              <a:rPr lang="en-US" b="1" dirty="0"/>
              <a:t>a</a:t>
            </a:r>
            <a:r>
              <a:rPr lang="en-US" dirty="0"/>
              <a:t> for append</a:t>
            </a:r>
          </a:p>
          <a:p>
            <a:pPr lvl="1"/>
            <a:r>
              <a:rPr lang="en-US" dirty="0"/>
              <a:t>More options for more features</a:t>
            </a:r>
          </a:p>
          <a:p>
            <a:r>
              <a:rPr lang="en-US" dirty="0"/>
              <a:t>Note reserved file descriptors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stderr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C1BE3-EFE8-4207-8079-BD341BE30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44"/>
          <a:stretch/>
        </p:blipFill>
        <p:spPr>
          <a:xfrm>
            <a:off x="3136900" y="3660136"/>
            <a:ext cx="5918199" cy="25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BFBC-C32C-4075-9C25-CDAB49D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C -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9F35-23D6-4C97-A02A-EC6C0133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typical way to print characters/strings to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Use format specifiers to print variables passed as arguments</a:t>
            </a:r>
          </a:p>
          <a:p>
            <a:pPr lvl="1"/>
            <a:r>
              <a:rPr lang="en-US" dirty="0"/>
              <a:t>%d for int, %s for string, %c for chars,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https://www.tutorialspoint.com/c_standard_library/c_function_printf.htm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DF6A2-803F-434C-9A02-AF906F8C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33"/>
          <a:stretch/>
        </p:blipFill>
        <p:spPr>
          <a:xfrm>
            <a:off x="838200" y="3966771"/>
            <a:ext cx="10693757" cy="21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BFBC-C32C-4075-9C25-CDAB49D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C – </a:t>
            </a:r>
            <a:r>
              <a:rPr lang="en-US" dirty="0" err="1"/>
              <a:t>getchar</a:t>
            </a:r>
            <a:r>
              <a:rPr lang="en-US" dirty="0"/>
              <a:t>/</a:t>
            </a:r>
            <a:r>
              <a:rPr lang="en-US" dirty="0" err="1"/>
              <a:t>putchar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9F35-23D6-4C97-A02A-EC6C0133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Read/Write a single character from stdin/</a:t>
            </a:r>
            <a:r>
              <a:rPr lang="en-US" dirty="0" err="1"/>
              <a:t>stdout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9E72B-0E44-4721-AB83-91427E87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2" y="2581905"/>
            <a:ext cx="10334636" cy="28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0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Memory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– comes from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19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BFBC-C32C-4075-9C25-CDAB49D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9F35-23D6-4C97-A02A-EC6C0133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memory block on the heap of a specified size</a:t>
            </a:r>
          </a:p>
          <a:p>
            <a:r>
              <a:rPr lang="en-US" dirty="0"/>
              <a:t>Typically used for arrays (can also be strings in C) where we don’t know the size of the array until runtime</a:t>
            </a:r>
          </a:p>
          <a:p>
            <a:pPr lvl="1"/>
            <a:r>
              <a:rPr lang="en-US" dirty="0"/>
              <a:t>Like creating a user-chosen size Connect-4 board</a:t>
            </a:r>
          </a:p>
          <a:p>
            <a:r>
              <a:rPr lang="en-US" dirty="0"/>
              <a:t>3 functions to be aware of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malloc() </a:t>
            </a:r>
            <a:r>
              <a:rPr lang="en-US" dirty="0"/>
              <a:t>– allocates memory, is like </a:t>
            </a:r>
            <a:r>
              <a:rPr lang="en-US" b="1" dirty="0"/>
              <a:t>new</a:t>
            </a:r>
            <a:r>
              <a:rPr lang="en-US" dirty="0"/>
              <a:t> in C++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– deallocates memory, is like </a:t>
            </a:r>
            <a:r>
              <a:rPr lang="en-US" b="1" dirty="0"/>
              <a:t>delete</a:t>
            </a:r>
            <a:r>
              <a:rPr lang="en-US" dirty="0"/>
              <a:t> in C++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– reallocates previous block to a new size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void *malloc(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/>
              <a:t> is a function used to dynamically allocate memory in the number of bytes specified, and returns an address to that chunk.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</a:t>
            </a:r>
            <a:r>
              <a:rPr lang="en-US" dirty="0" err="1"/>
              <a:t>sizeof</a:t>
            </a:r>
            <a:r>
              <a:rPr lang="en-US" dirty="0"/>
              <a:t>(int) in example above, malloc needs to allocate the number of bytes required for 10 </a:t>
            </a:r>
            <a:r>
              <a:rPr lang="en-US" dirty="0" err="1"/>
              <a:t>ints</a:t>
            </a:r>
            <a:r>
              <a:rPr lang="en-US" dirty="0"/>
              <a:t>. An int is not a single byte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5D0B6-C8F7-4C21-87D4-9DBEFDF0B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78"/>
          <a:stretch/>
        </p:blipFill>
        <p:spPr>
          <a:xfrm>
            <a:off x="2043506" y="3243805"/>
            <a:ext cx="7841274" cy="21553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68F2-3D9C-4581-9F87-75CC40F6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E8B8-C069-45EC-8AF8-BEBE37B8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Deallocates memory created by malloc</a:t>
            </a:r>
          </a:p>
          <a:p>
            <a:r>
              <a:rPr lang="en-US" dirty="0"/>
              <a:t>If you forget to free – you get memory leaks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DD957-46A4-452F-907D-6303017E0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62"/>
          <a:stretch/>
        </p:blipFill>
        <p:spPr>
          <a:xfrm>
            <a:off x="838200" y="2947194"/>
            <a:ext cx="10375496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DB4-D2A9-4B9F-ACA3-948CA89A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440-EAE6-4FED-A3A4-D3CA7746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4 due yesterday (Feb 18)</a:t>
            </a:r>
          </a:p>
          <a:p>
            <a:r>
              <a:rPr lang="en-US" dirty="0"/>
              <a:t>Assignment 5 due next Wednesday (Feb 24)</a:t>
            </a:r>
          </a:p>
          <a:p>
            <a:r>
              <a:rPr lang="en-US" dirty="0">
                <a:solidFill>
                  <a:srgbClr val="FF0000"/>
                </a:solidFill>
              </a:rPr>
              <a:t>Midterm Grades coming soon</a:t>
            </a:r>
          </a:p>
        </p:txBody>
      </p:sp>
    </p:spTree>
    <p:extLst>
      <p:ext uri="{BB962C8B-B14F-4D97-AF65-F5344CB8AC3E}">
        <p14:creationId xmlns:p14="http://schemas.microsoft.com/office/powerpoint/2010/main" val="113107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0935-37E2-47C2-93BF-F248C5D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CE3-8941-49B4-B922-5BE5EF7A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size of previously allocated memory</a:t>
            </a:r>
          </a:p>
          <a:p>
            <a:pPr lvl="1"/>
            <a:r>
              <a:rPr lang="en-US" dirty="0"/>
              <a:t>Move C-String from size 10 array to size 100</a:t>
            </a:r>
          </a:p>
          <a:p>
            <a:r>
              <a:rPr lang="en-US" dirty="0"/>
              <a:t>Memory address may be different, but the contents are preserved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63639-2CAE-4650-853C-FA4666A02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37"/>
          <a:stretch/>
        </p:blipFill>
        <p:spPr>
          <a:xfrm>
            <a:off x="838200" y="3557036"/>
            <a:ext cx="10516495" cy="15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9133-2C43-48F1-8075-8E9ABFBA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Memory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BEA0-6C6D-499B-886F-61EEBAC2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Using Before Writing</a:t>
            </a:r>
          </a:p>
          <a:p>
            <a:pPr lvl="1"/>
            <a:r>
              <a:rPr lang="en-US" sz="2000" dirty="0" err="1"/>
              <a:t>Malloc’d</a:t>
            </a:r>
            <a:r>
              <a:rPr lang="en-US" sz="2000" dirty="0"/>
              <a:t> memory contents initialize to garbage, you need to write to it before you can try to use it.</a:t>
            </a:r>
          </a:p>
          <a:p>
            <a:r>
              <a:rPr lang="en-US" sz="2400" b="1" dirty="0"/>
              <a:t>Forgetting to free</a:t>
            </a:r>
          </a:p>
          <a:p>
            <a:pPr lvl="1"/>
            <a:r>
              <a:rPr lang="en-US" sz="2000" dirty="0"/>
              <a:t>Causes memory leak</a:t>
            </a:r>
          </a:p>
          <a:p>
            <a:r>
              <a:rPr lang="en-US" sz="2400" b="1" dirty="0"/>
              <a:t>Double free </a:t>
            </a:r>
            <a:r>
              <a:rPr lang="en-US" sz="2400" dirty="0"/>
              <a:t>(freeing the same address twice)</a:t>
            </a:r>
            <a:endParaRPr lang="en-US" b="1" dirty="0"/>
          </a:p>
          <a:p>
            <a:pPr lvl="1"/>
            <a:r>
              <a:rPr lang="en-US" sz="2100" dirty="0"/>
              <a:t>Causes undefined behavior and maybe a seg-fault</a:t>
            </a:r>
          </a:p>
          <a:p>
            <a:r>
              <a:rPr lang="en-US" sz="2400" b="1" dirty="0"/>
              <a:t>Using after free </a:t>
            </a:r>
            <a:r>
              <a:rPr lang="en-US" sz="2400" dirty="0"/>
              <a:t>(</a:t>
            </a:r>
            <a:r>
              <a:rPr lang="en-US" dirty="0"/>
              <a:t>dangling pointer</a:t>
            </a:r>
            <a:r>
              <a:rPr lang="en-US" sz="2400" dirty="0"/>
              <a:t>)</a:t>
            </a:r>
            <a:endParaRPr lang="en-US" dirty="0"/>
          </a:p>
          <a:p>
            <a:pPr lvl="1"/>
            <a:r>
              <a:rPr lang="en-US" sz="2000" dirty="0"/>
              <a:t>causes undefined behavior</a:t>
            </a:r>
          </a:p>
          <a:p>
            <a:r>
              <a:rPr lang="en-US" sz="2400" b="1" dirty="0"/>
              <a:t>Reading/Writing past the sizes of your array</a:t>
            </a:r>
          </a:p>
          <a:p>
            <a:pPr lvl="1"/>
            <a:r>
              <a:rPr lang="en-US" sz="2000" dirty="0"/>
              <a:t>causes undefined behavior</a:t>
            </a:r>
          </a:p>
          <a:p>
            <a:endParaRPr lang="en-US" sz="2400" dirty="0"/>
          </a:p>
          <a:p>
            <a:r>
              <a:rPr lang="en-US" sz="2400" dirty="0"/>
              <a:t>NOTE – Dynamic Memory issues typically troubleshot with </a:t>
            </a:r>
            <a:r>
              <a:rPr lang="en-US" sz="2400" dirty="0" err="1"/>
              <a:t>Valgrind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5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Comes from &lt;</a:t>
            </a:r>
            <a:r>
              <a:rPr lang="en-US" dirty="0" err="1"/>
              <a:t>unistd.h</a:t>
            </a:r>
            <a:r>
              <a:rPr lang="en-US" dirty="0"/>
              <a:t>&gt; library</a:t>
            </a:r>
          </a:p>
        </p:txBody>
      </p:sp>
    </p:spTree>
    <p:extLst>
      <p:ext uri="{BB962C8B-B14F-4D97-AF65-F5344CB8AC3E}">
        <p14:creationId xmlns:p14="http://schemas.microsoft.com/office/powerpoint/2010/main" val="405105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92A-7303-4052-9447-8522D2E0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B0FB-A0A3-4838-9EFA-7AEF44F3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user programs need the kernel to perform a privileged operation, they request that via a systems call.</a:t>
            </a:r>
          </a:p>
          <a:p>
            <a:r>
              <a:rPr lang="en-US" dirty="0"/>
              <a:t>What are common privileged operations? </a:t>
            </a:r>
          </a:p>
          <a:p>
            <a:pPr lvl="1"/>
            <a:r>
              <a:rPr lang="en-US" dirty="0"/>
              <a:t>Process Control – need to alter process execution of a running program</a:t>
            </a:r>
          </a:p>
          <a:p>
            <a:pPr lvl="1"/>
            <a:r>
              <a:rPr lang="en-US" b="1" dirty="0"/>
              <a:t>File management </a:t>
            </a:r>
            <a:r>
              <a:rPr lang="en-US" dirty="0"/>
              <a:t>– create/delete/read/write to files</a:t>
            </a:r>
          </a:p>
          <a:p>
            <a:pPr lvl="1"/>
            <a:r>
              <a:rPr lang="en-US" dirty="0"/>
              <a:t>Device Management – manipulate peripherals</a:t>
            </a:r>
          </a:p>
          <a:p>
            <a:pPr lvl="1"/>
            <a:r>
              <a:rPr lang="en-US" dirty="0"/>
              <a:t>Information Management – retrieve information from OS like time/date</a:t>
            </a:r>
          </a:p>
          <a:p>
            <a:pPr lvl="1"/>
            <a:r>
              <a:rPr lang="en-US" dirty="0"/>
              <a:t>Communication – Create </a:t>
            </a:r>
            <a:r>
              <a:rPr lang="en-US" dirty="0" err="1"/>
              <a:t>interprocess</a:t>
            </a:r>
            <a:r>
              <a:rPr lang="en-US" dirty="0"/>
              <a:t> communication channels</a:t>
            </a:r>
          </a:p>
          <a:p>
            <a:r>
              <a:rPr lang="en-US" dirty="0"/>
              <a:t>It is expensive (in terms of performance) to execute these privileged operations.</a:t>
            </a:r>
          </a:p>
          <a:p>
            <a:pPr lvl="1"/>
            <a:r>
              <a:rPr lang="en-US" dirty="0"/>
              <a:t>Requires computer to switch between User and Kernel mode to execute these</a:t>
            </a:r>
          </a:p>
        </p:txBody>
      </p:sp>
    </p:spTree>
    <p:extLst>
      <p:ext uri="{BB962C8B-B14F-4D97-AF65-F5344CB8AC3E}">
        <p14:creationId xmlns:p14="http://schemas.microsoft.com/office/powerpoint/2010/main" val="155372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92A-7303-4052-9447-8522D2E0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vs Library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B0FB-A0A3-4838-9EFA-7AEF44F3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typically use library calls, like </a:t>
            </a:r>
            <a:r>
              <a:rPr lang="en-US" dirty="0" err="1"/>
              <a:t>putchar</a:t>
            </a:r>
            <a:r>
              <a:rPr lang="en-US" dirty="0"/>
              <a:t> or </a:t>
            </a:r>
            <a:r>
              <a:rPr lang="en-US" dirty="0" err="1"/>
              <a:t>printf</a:t>
            </a:r>
            <a:r>
              <a:rPr lang="en-US" dirty="0"/>
              <a:t>. How do they perform privileged operations like printing to the screen?</a:t>
            </a:r>
          </a:p>
          <a:p>
            <a:pPr lvl="1"/>
            <a:r>
              <a:rPr lang="en-US" dirty="0"/>
              <a:t>They make System Calls!</a:t>
            </a:r>
          </a:p>
          <a:p>
            <a:r>
              <a:rPr lang="en-US" dirty="0"/>
              <a:t>Note these library calls are typically more efficient than if we wrote our own versions, since they minimize the number of system calls made</a:t>
            </a:r>
          </a:p>
          <a:p>
            <a:pPr lvl="1"/>
            <a:r>
              <a:rPr lang="en-US" dirty="0"/>
              <a:t>Remember, privilege switch is expensive</a:t>
            </a:r>
          </a:p>
          <a:p>
            <a:r>
              <a:rPr lang="en-US" dirty="0"/>
              <a:t>Library calls also abstract the process of making system calls, making them portable across systems</a:t>
            </a:r>
          </a:p>
          <a:p>
            <a:pPr lvl="1"/>
            <a:r>
              <a:rPr lang="en-US" dirty="0"/>
              <a:t>The system calls in </a:t>
            </a:r>
            <a:r>
              <a:rPr lang="en-US" dirty="0" err="1"/>
              <a:t>unistd.h</a:t>
            </a:r>
            <a:r>
              <a:rPr lang="en-US" dirty="0"/>
              <a:t> only work for POSIX systems. (Not Windows)</a:t>
            </a:r>
          </a:p>
        </p:txBody>
      </p:sp>
    </p:spTree>
    <p:extLst>
      <p:ext uri="{BB962C8B-B14F-4D97-AF65-F5344CB8AC3E}">
        <p14:creationId xmlns:p14="http://schemas.microsoft.com/office/powerpoint/2010/main" val="114869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92A-7303-4052-9447-8522D2E0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–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B0FB-A0A3-4838-9EFA-7AEF44F3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//write n number of bytes from files described by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to buffer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, void* buffer,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is a </a:t>
            </a:r>
            <a:r>
              <a:rPr lang="en-US" dirty="0" err="1">
                <a:cs typeface="Courier New" panose="02070309020205020404" pitchFamily="49" charset="0"/>
              </a:rPr>
              <a:t>fd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fd</a:t>
            </a:r>
            <a:r>
              <a:rPr lang="en-US" sz="2000" dirty="0">
                <a:cs typeface="Courier New" panose="02070309020205020404" pitchFamily="49" charset="0"/>
              </a:rPr>
              <a:t> stands for file descriptor. It is an integer which represents an open file handle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STDIN, STDOUT, STDERR are already open for you at the start of your program on 0, 1, 2 respectively</a:t>
            </a:r>
          </a:p>
          <a:p>
            <a:r>
              <a:rPr lang="en-US" dirty="0">
                <a:cs typeface="Courier New" panose="02070309020205020404" pitchFamily="49" charset="0"/>
              </a:rPr>
              <a:t>What is a buffer?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Typically, some kind of array</a:t>
            </a:r>
          </a:p>
        </p:txBody>
      </p:sp>
    </p:spTree>
    <p:extLst>
      <p:ext uri="{BB962C8B-B14F-4D97-AF65-F5344CB8AC3E}">
        <p14:creationId xmlns:p14="http://schemas.microsoft.com/office/powerpoint/2010/main" val="408175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E7C4-DEE3-4873-B480-44C38577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syscall</a:t>
            </a:r>
            <a:r>
              <a:rPr lang="en-US" dirty="0"/>
              <a:t> –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7F15-CB62-4A51-86DA-05D04B6E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A2BC6-2F0F-44EF-890B-824AB8F8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2" y="1974185"/>
            <a:ext cx="10592575" cy="29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Compiling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EAB9-7FA7-4151-9C90-D66A9F7D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FC2A-4608-4BC6-A015-8E64F8A1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Very similar compilation process between C and C++ (preprocess, convert to assembly code, convert to binary object file, link objects together into executable binary)</a:t>
            </a:r>
          </a:p>
          <a:p>
            <a:r>
              <a:rPr lang="en-US" dirty="0"/>
              <a:t>Instead of g++, use </a:t>
            </a:r>
            <a:r>
              <a:rPr lang="en-US" dirty="0" err="1"/>
              <a:t>gcc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–g –Wall –std=c99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outputExec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</a:t>
            </a:r>
            <a:r>
              <a:rPr lang="en-US" dirty="0">
                <a:cs typeface="Courier New" panose="02070309020205020404" pitchFamily="49" charset="0"/>
              </a:rPr>
              <a:t>-&gt; Display compiler warnings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dirty="0">
                <a:cs typeface="Courier New" panose="02070309020205020404" pitchFamily="49" charset="0"/>
              </a:rPr>
              <a:t>-&gt; Make the program </a:t>
            </a:r>
            <a:r>
              <a:rPr lang="en-US" dirty="0" err="1">
                <a:cs typeface="Courier New" panose="02070309020205020404" pitchFamily="49" charset="0"/>
              </a:rPr>
              <a:t>debuggable</a:t>
            </a:r>
            <a:r>
              <a:rPr lang="en-US" dirty="0">
                <a:cs typeface="Courier New" panose="02070309020205020404" pitchFamily="49" charset="0"/>
              </a:rPr>
              <a:t> with </a:t>
            </a:r>
            <a:r>
              <a:rPr lang="en-US" dirty="0" err="1">
                <a:cs typeface="Courier New" panose="02070309020205020404" pitchFamily="49" charset="0"/>
              </a:rPr>
              <a:t>gdb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valgrind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-std=c99 </a:t>
            </a:r>
            <a:r>
              <a:rPr lang="en-US" dirty="0">
                <a:cs typeface="Courier New" panose="02070309020205020404" pitchFamily="49" charset="0"/>
              </a:rPr>
              <a:t>-&gt; use C99 Standard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dirty="0">
                <a:cs typeface="Courier New" panose="02070309020205020404" pitchFamily="49" charset="0"/>
              </a:rPr>
              <a:t>-&gt; specify output file name</a:t>
            </a:r>
          </a:p>
        </p:txBody>
      </p:sp>
    </p:spTree>
    <p:extLst>
      <p:ext uri="{BB962C8B-B14F-4D97-AF65-F5344CB8AC3E}">
        <p14:creationId xmlns:p14="http://schemas.microsoft.com/office/powerpoint/2010/main" val="3599638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BE58-8D75-49FD-A4E3-40F142D6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7E9-25B7-497B-8072-729FD190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complex applications require multiple files to be compiled</a:t>
            </a:r>
          </a:p>
          <a:p>
            <a:r>
              <a:rPr lang="en-US" dirty="0"/>
              <a:t>Example: “Car” Program written in C++</a:t>
            </a:r>
          </a:p>
          <a:p>
            <a:pPr lvl="1"/>
            <a:r>
              <a:rPr lang="en-US" dirty="0"/>
              <a:t>Car.cpp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Navigation.cpp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Engine.cpp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Sensor.cpp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How can we compile them together?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g++ car.cpp navigation.cpp engine.cpp sensor.cpp -o car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happens if we update a single file’s source code?</a:t>
            </a:r>
          </a:p>
        </p:txBody>
      </p:sp>
    </p:spTree>
    <p:extLst>
      <p:ext uri="{BB962C8B-B14F-4D97-AF65-F5344CB8AC3E}">
        <p14:creationId xmlns:p14="http://schemas.microsoft.com/office/powerpoint/2010/main" val="115920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Overview of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1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BE58-8D75-49FD-A4E3-40F142D6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7E9-25B7-497B-8072-729FD190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a build tool for C/C++</a:t>
            </a:r>
          </a:p>
          <a:p>
            <a:r>
              <a:rPr lang="en-US" dirty="0"/>
              <a:t>Allows you to specify compiler targets/commands and dependencies. Will then build objects as necessary and compiles only what is needed based on which files have been updated.</a:t>
            </a:r>
          </a:p>
        </p:txBody>
      </p:sp>
    </p:spTree>
    <p:extLst>
      <p:ext uri="{BB962C8B-B14F-4D97-AF65-F5344CB8AC3E}">
        <p14:creationId xmlns:p14="http://schemas.microsoft.com/office/powerpoint/2010/main" val="150028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CEB6-80E7-43ED-908C-49978859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– 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6947-E4E0-48CE-AEBF-D8FC71CDB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6DE9-3B69-4487-BBEF-B40BC69C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40D-CE36-446F-88E3-B3DBEC21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3EC19-6E8E-4BD1-AA80-7C81E16F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" y="0"/>
            <a:ext cx="1218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F0FD-CFFD-414F-948B-AF9C0EF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1C5-D4C1-4D93-94F3-D4837E5E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AD0B9-504A-4234-9A0B-A589462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"/>
            <a:ext cx="12192000" cy="6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3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5D05-6C0E-430D-837F-F75E9F1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803-EB47-4E6C-A03D-104988A1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file named just “</a:t>
            </a:r>
            <a:r>
              <a:rPr lang="en-US" dirty="0" err="1"/>
              <a:t>makefile</a:t>
            </a:r>
            <a:r>
              <a:rPr lang="en-US" dirty="0"/>
              <a:t>” then you can access it via Shell commands</a:t>
            </a:r>
          </a:p>
          <a:p>
            <a:pPr lvl="1"/>
            <a:r>
              <a:rPr lang="en-US" dirty="0"/>
              <a:t>Make – compile the default target</a:t>
            </a:r>
          </a:p>
          <a:p>
            <a:pPr lvl="1"/>
            <a:r>
              <a:rPr lang="en-US" dirty="0"/>
              <a:t>Make all – should compile everything</a:t>
            </a:r>
          </a:p>
          <a:p>
            <a:pPr lvl="1"/>
            <a:r>
              <a:rPr lang="en-US" dirty="0"/>
              <a:t>Make install – should install things in the right place</a:t>
            </a:r>
          </a:p>
          <a:p>
            <a:pPr lvl="1"/>
            <a:r>
              <a:rPr lang="en-US" dirty="0"/>
              <a:t>Make clean – should clean things up</a:t>
            </a:r>
          </a:p>
          <a:p>
            <a:pPr lvl="1"/>
            <a:r>
              <a:rPr lang="en-US" dirty="0"/>
              <a:t>Make [target] – call commands for just that group</a:t>
            </a:r>
          </a:p>
        </p:txBody>
      </p:sp>
    </p:spTree>
    <p:extLst>
      <p:ext uri="{BB962C8B-B14F-4D97-AF65-F5344CB8AC3E}">
        <p14:creationId xmlns:p14="http://schemas.microsoft.com/office/powerpoint/2010/main" val="319743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09EE-A7CC-4646-BD60-B6916427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AA34-14EB-4281-B2F6-849E18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 without the plusses!</a:t>
            </a:r>
          </a:p>
          <a:p>
            <a:pPr lvl="1"/>
            <a:r>
              <a:rPr lang="en-US" sz="2000" dirty="0"/>
              <a:t>C++ was created to be C with extra features</a:t>
            </a:r>
          </a:p>
          <a:p>
            <a:r>
              <a:rPr lang="en-US" sz="2400" dirty="0"/>
              <a:t>C was created in 1972 at Bell Labs by Dennis Ritchie (Ken Thompson also helped)</a:t>
            </a:r>
          </a:p>
          <a:p>
            <a:pPr lvl="1"/>
            <a:r>
              <a:rPr lang="en-US" sz="2000" dirty="0"/>
              <a:t>The development of C is closely tied to the development of Unix as an OS</a:t>
            </a:r>
          </a:p>
          <a:p>
            <a:pPr lvl="1"/>
            <a:r>
              <a:rPr lang="en-US" sz="2000" dirty="0"/>
              <a:t>Started as a new systems programming language B, but was improved and renamed C</a:t>
            </a:r>
          </a:p>
          <a:p>
            <a:pPr lvl="1"/>
            <a:r>
              <a:rPr lang="en-US" sz="2000" dirty="0"/>
              <a:t>Multiple versions since then</a:t>
            </a:r>
          </a:p>
          <a:p>
            <a:pPr lvl="2"/>
            <a:r>
              <a:rPr lang="en-US" sz="1800" dirty="0"/>
              <a:t>C89 was the first C standardized for any ANSI system</a:t>
            </a:r>
          </a:p>
          <a:p>
            <a:pPr lvl="2"/>
            <a:r>
              <a:rPr lang="en-US" sz="1800" dirty="0"/>
              <a:t>C99 is pretty common to work with too (Mostly C89 with added features. Like declaring variables in the for loop! And // comments)</a:t>
            </a:r>
          </a:p>
          <a:p>
            <a:r>
              <a:rPr lang="en-US" sz="2400" dirty="0"/>
              <a:t>What is C useful for?</a:t>
            </a:r>
          </a:p>
        </p:txBody>
      </p:sp>
    </p:spTree>
    <p:extLst>
      <p:ext uri="{BB962C8B-B14F-4D97-AF65-F5344CB8AC3E}">
        <p14:creationId xmlns:p14="http://schemas.microsoft.com/office/powerpoint/2010/main" val="239444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090-9B8C-43CA-8512-640065AE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8C51-D977-4CF5-BB86-CD2AE575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what did original C have?</a:t>
            </a:r>
          </a:p>
          <a:p>
            <a:pPr lvl="1"/>
            <a:r>
              <a:rPr lang="en-US" dirty="0"/>
              <a:t>Still manual memory management</a:t>
            </a:r>
          </a:p>
          <a:p>
            <a:pPr lvl="1"/>
            <a:r>
              <a:rPr lang="en-US" dirty="0"/>
              <a:t>Still a compiled language</a:t>
            </a:r>
          </a:p>
          <a:p>
            <a:pPr lvl="1"/>
            <a:r>
              <a:rPr lang="en-US" dirty="0"/>
              <a:t>Same basic data types (int, float, double, char,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What is missing that you are used to from C++?</a:t>
            </a:r>
          </a:p>
          <a:p>
            <a:pPr lvl="1"/>
            <a:r>
              <a:rPr lang="en-US" dirty="0"/>
              <a:t>Classes – C is procedural and NOT object-oriented</a:t>
            </a:r>
          </a:p>
          <a:p>
            <a:pPr lvl="1"/>
            <a:r>
              <a:rPr lang="en-US" dirty="0"/>
              <a:t>Standard Template Library (STL)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String objects – C uses char arrays or C-Strings</a:t>
            </a:r>
          </a:p>
          <a:p>
            <a:pPr lvl="1"/>
            <a:r>
              <a:rPr lang="en-US" dirty="0"/>
              <a:t>Stream operators like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&lt;&lt;, &gt;&gt;</a:t>
            </a:r>
          </a:p>
          <a:p>
            <a:pPr lvl="1"/>
            <a:r>
              <a:rPr lang="en-US" dirty="0"/>
              <a:t>No bool – False is 0 and True is anything else</a:t>
            </a:r>
          </a:p>
          <a:p>
            <a:r>
              <a:rPr lang="en-US" dirty="0"/>
              <a:t>Good place for syntax </a:t>
            </a:r>
            <a:r>
              <a:rPr lang="en-US"/>
              <a:t>and tutorials</a:t>
            </a:r>
          </a:p>
          <a:p>
            <a:pPr lvl="1"/>
            <a:r>
              <a:rPr lang="en-US" dirty="0">
                <a:hlinkClick r:id="rId3"/>
              </a:rPr>
              <a:t>https://www.programiz.com/c-programming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090-9B8C-43CA-8512-640065AE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8C51-D977-4CF5-BB86-CD2AE575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Structs are the closest things we have to a class in C.</a:t>
            </a:r>
          </a:p>
          <a:p>
            <a:pPr lvl="1"/>
            <a:r>
              <a:rPr lang="en-US" dirty="0"/>
              <a:t>Note – we can only pack variables in a struct. No methods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69753-C2FA-4656-A247-2B4648E7A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60"/>
          <a:stretch/>
        </p:blipFill>
        <p:spPr>
          <a:xfrm>
            <a:off x="1412245" y="2895091"/>
            <a:ext cx="4683755" cy="29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7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92F0-6718-45AF-B512-F616196D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structs vs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98A3-DC23-47BC-AEAB-FCBDEC5D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you think of</a:t>
            </a:r>
          </a:p>
          <a:p>
            <a:pPr lvl="1"/>
            <a:r>
              <a:rPr lang="en-US" dirty="0"/>
              <a:t>You have an object, which has a method to do something for that object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myObject.someMethod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In C you think of</a:t>
            </a:r>
          </a:p>
          <a:p>
            <a:pPr lvl="1"/>
            <a:r>
              <a:rPr lang="en-US" dirty="0"/>
              <a:t>You have a function which can do something given some parameters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myStruct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090-9B8C-43CA-8512-640065AE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8C51-D977-4CF5-BB86-CD2AE575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C++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even have pointers to functions!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FE0DA-3D7C-42C7-B891-4EB9932C0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7"/>
          <a:stretch/>
        </p:blipFill>
        <p:spPr>
          <a:xfrm>
            <a:off x="360063" y="2462612"/>
            <a:ext cx="11471874" cy="16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4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090-9B8C-43CA-8512-640065AE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8C51-D977-4CF5-BB86-CD2AE575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– you can’t pass by reference in C. So you need to pass by Pointer.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539AE-3B63-4980-86CA-68CFAEF28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83"/>
          <a:stretch/>
        </p:blipFill>
        <p:spPr>
          <a:xfrm>
            <a:off x="3119122" y="2836863"/>
            <a:ext cx="5953755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1451</Words>
  <Application>Microsoft Office PowerPoint</Application>
  <PresentationFormat>Widescreen</PresentationFormat>
  <Paragraphs>184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Office Theme</vt:lpstr>
      <vt:lpstr>UCLA CS97 Discussion 1B/1C</vt:lpstr>
      <vt:lpstr>Announcements</vt:lpstr>
      <vt:lpstr>Quick Overview of C</vt:lpstr>
      <vt:lpstr>What is C</vt:lpstr>
      <vt:lpstr>C vs C++</vt:lpstr>
      <vt:lpstr>Structs</vt:lpstr>
      <vt:lpstr>Usage of structs vs classes</vt:lpstr>
      <vt:lpstr>Pointers</vt:lpstr>
      <vt:lpstr>Pointers</vt:lpstr>
      <vt:lpstr>Passing function as arguments</vt:lpstr>
      <vt:lpstr>More useful example of a function pointer</vt:lpstr>
      <vt:lpstr>File I/O in C</vt:lpstr>
      <vt:lpstr>File Pointers</vt:lpstr>
      <vt:lpstr>I/O in C - printf</vt:lpstr>
      <vt:lpstr>I/O in C – getchar/putchar</vt:lpstr>
      <vt:lpstr>Dynamic Memory in C</vt:lpstr>
      <vt:lpstr>Dynamic Memory</vt:lpstr>
      <vt:lpstr>malloc</vt:lpstr>
      <vt:lpstr>free</vt:lpstr>
      <vt:lpstr>realloc</vt:lpstr>
      <vt:lpstr>Common Dynamic Memory Issues</vt:lpstr>
      <vt:lpstr>System Calls</vt:lpstr>
      <vt:lpstr>What is a System Call</vt:lpstr>
      <vt:lpstr>System Call vs Library Call</vt:lpstr>
      <vt:lpstr>System Calls – read/write</vt:lpstr>
      <vt:lpstr>Example syscall – write</vt:lpstr>
      <vt:lpstr>Compiling in C</vt:lpstr>
      <vt:lpstr>General Overview</vt:lpstr>
      <vt:lpstr>Compiling with Multiple Files</vt:lpstr>
      <vt:lpstr>Quick Intro to Makefile</vt:lpstr>
      <vt:lpstr>Makefile – Example 1</vt:lpstr>
      <vt:lpstr>PowerPoint Presentation</vt:lpstr>
      <vt:lpstr>PowerPoint Presentation</vt:lpstr>
      <vt:lpstr>Standard Make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Meirovitch</dc:creator>
  <cp:lastModifiedBy>Austyn Adams</cp:lastModifiedBy>
  <cp:revision>178</cp:revision>
  <dcterms:created xsi:type="dcterms:W3CDTF">2020-01-06T19:05:24Z</dcterms:created>
  <dcterms:modified xsi:type="dcterms:W3CDTF">2021-02-22T22:59:16Z</dcterms:modified>
</cp:coreProperties>
</file>