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80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2E12EA-CE46-4775-8925-33B4B3F27F57}" type="slidenum">
              <a:rPr lang="en-IE" sz="1200">
                <a:latin typeface="Times New Roman" panose="02020603050405020304" pitchFamily="18" charset="0"/>
              </a:rPr>
              <a:pPr eaLnBrk="1" hangingPunct="1"/>
              <a:t>23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3249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142A0-F00D-4F94-AAB4-C3ECA8EE83CE}" type="slidenum">
              <a:rPr lang="en-IE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6873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D253D4-54FB-4330-826B-2DEB528EE2CD}" type="slidenum">
              <a:rPr lang="en-IE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79142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17/02/2014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GameObjects in code..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Create a “prefab” (a game object with some components attached)</a:t>
            </a:r>
          </a:p>
          <a:p>
            <a:r>
              <a:rPr lang="en-IE" dirty="0" smtClean="0"/>
              <a:t>This is done automatically when you import a model</a:t>
            </a:r>
          </a:p>
          <a:p>
            <a:r>
              <a:rPr lang="en-IE" dirty="0" smtClean="0"/>
              <a:t>Create a public field in the game component</a:t>
            </a:r>
          </a:p>
          <a:p>
            <a:pPr lvl="1"/>
            <a:r>
              <a:rPr lang="en-IE" dirty="0" smtClean="0"/>
              <a:t>This exposes the field to the Unity editor</a:t>
            </a:r>
          </a:p>
          <a:p>
            <a:r>
              <a:rPr lang="en-IE" dirty="0" smtClean="0"/>
              <a:t>Drag the prefab over to the field in the editor</a:t>
            </a:r>
          </a:p>
          <a:p>
            <a:r>
              <a:rPr lang="en-IE" dirty="0" smtClean="0"/>
              <a:t>Write code: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boid =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IE" dirty="0"/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/>
              <a:t>.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Instantiate(prefab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boid.tag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"boid"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boid.AddComponent&lt;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boid.transform.position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position;</a:t>
            </a: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65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Referencing other GameObjects/GameComponents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Use the tag to assign a string tag to the object</a:t>
            </a:r>
          </a:p>
          <a:p>
            <a:r>
              <a:rPr lang="en-IE" dirty="0" smtClean="0"/>
              <a:t>Use: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[] obstacles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.FindGameObjectsWithTag(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obstacles =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.FindGameObjectWithTag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get a component of a GameObject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2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Debugging C#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Can’t use VisualStudio without an expensive plugin</a:t>
            </a:r>
          </a:p>
          <a:p>
            <a:r>
              <a:rPr lang="en-IE" dirty="0" smtClean="0"/>
              <a:t>Instead use MonoDevelop</a:t>
            </a:r>
          </a:p>
          <a:p>
            <a:r>
              <a:rPr lang="en-IE" dirty="0" smtClean="0"/>
              <a:t>The .sln .csproj files get regenerated each time you build your project</a:t>
            </a:r>
          </a:p>
          <a:p>
            <a:r>
              <a:rPr lang="en-IE" dirty="0" smtClean="0"/>
              <a:t>Add these to your .gitignore file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breakpoints etc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Choose Run | Attach to Process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Unity must be already running but not running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Run the project in Unity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16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Game AI Framework!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617"/>
            <a:ext cx="74676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smtClean="0"/>
              <a:t>SteeringBehaviours</a:t>
            </a:r>
          </a:p>
          <a:p>
            <a:pPr lvl="1"/>
            <a:r>
              <a:rPr lang="en-IE" dirty="0" smtClean="0"/>
              <a:t>A GameComponent </a:t>
            </a:r>
          </a:p>
          <a:p>
            <a:pPr lvl="1"/>
            <a:r>
              <a:rPr lang="en-IE" dirty="0" smtClean="0"/>
              <a:t>Implements all the behaviours!</a:t>
            </a:r>
          </a:p>
          <a:p>
            <a:pPr lvl="1"/>
            <a:r>
              <a:rPr lang="en-IE" dirty="0" smtClean="0"/>
              <a:t>You must call Params.Load before using</a:t>
            </a:r>
          </a:p>
          <a:p>
            <a:pPr lvl="1"/>
            <a:r>
              <a:rPr lang="en-IE" dirty="0" smtClean="0"/>
              <a:t>Uses bit masking to control which behaviours are turned on</a:t>
            </a:r>
          </a:p>
          <a:p>
            <a:pPr lvl="1"/>
            <a:r>
              <a:rPr lang="en-IE" dirty="0" smtClean="0"/>
              <a:t>Has properties that are exposed in Unity</a:t>
            </a:r>
          </a:p>
          <a:p>
            <a:r>
              <a:rPr lang="en-IE" dirty="0" smtClean="0"/>
              <a:t>SteeringManager</a:t>
            </a:r>
          </a:p>
          <a:p>
            <a:pPr lvl="1"/>
            <a:r>
              <a:rPr lang="en-IE" dirty="0" smtClean="0"/>
              <a:t>A singleton</a:t>
            </a:r>
          </a:p>
          <a:p>
            <a:pPr lvl="1"/>
            <a:r>
              <a:rPr lang="en-IE" dirty="0" smtClean="0"/>
              <a:t>Attached to a GameObject with no renderer</a:t>
            </a:r>
          </a:p>
          <a:p>
            <a:pPr lvl="1"/>
            <a:r>
              <a:rPr lang="en-IE" dirty="0" smtClean="0"/>
              <a:t>Used to control which scenario is run</a:t>
            </a:r>
          </a:p>
          <a:p>
            <a:pPr lvl="1"/>
            <a:r>
              <a:rPr lang="en-IE" dirty="0" smtClean="0"/>
              <a:t>Displays the HUD</a:t>
            </a:r>
          </a:p>
          <a:p>
            <a:pPr lvl="1"/>
            <a:r>
              <a:rPr lang="en-IE" dirty="0" smtClean="0"/>
              <a:t>Handles turning on and off various display settings</a:t>
            </a:r>
          </a:p>
          <a:p>
            <a:pPr lvl="1"/>
            <a:r>
              <a:rPr lang="en-IE" dirty="0" smtClean="0"/>
              <a:t>Exposes the prefabs required by the scenarios</a:t>
            </a:r>
          </a:p>
          <a:p>
            <a:pPr lvl="1"/>
            <a:r>
              <a:rPr lang="en-IE" dirty="0" smtClean="0"/>
              <a:t>Should not be necessary if you are using the Unity editor to create scenes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1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Scenario</a:t>
            </a:r>
          </a:p>
          <a:p>
            <a:pPr lvl="1"/>
            <a:r>
              <a:rPr lang="en-IE" dirty="0" smtClean="0"/>
              <a:t>Base class for each of the demos</a:t>
            </a:r>
          </a:p>
          <a:p>
            <a:pPr lvl="1"/>
            <a:r>
              <a:rPr lang="en-IE" dirty="0" smtClean="0"/>
              <a:t>Has Setup, Update and TearDown methods</a:t>
            </a:r>
          </a:p>
          <a:p>
            <a:pPr lvl="1"/>
            <a:r>
              <a:rPr lang="en-IE" dirty="0" smtClean="0"/>
              <a:t>Handles mouse clicks to move the targetPos of the behaviours</a:t>
            </a:r>
          </a:p>
          <a:p>
            <a:pPr lvl="1"/>
            <a:r>
              <a:rPr lang="en-IE" dirty="0" smtClean="0"/>
              <a:t>leader is a special game object</a:t>
            </a:r>
          </a:p>
          <a:p>
            <a:pPr lvl="1"/>
            <a:r>
              <a:rPr lang="en-IE" dirty="0" smtClean="0"/>
              <a:t>TearDown removes all the objects from the scene</a:t>
            </a:r>
          </a:p>
          <a:p>
            <a:r>
              <a:rPr lang="en-IE" dirty="0" smtClean="0"/>
              <a:t>Special tags!</a:t>
            </a:r>
          </a:p>
          <a:p>
            <a:pPr lvl="1"/>
            <a:r>
              <a:rPr lang="en-IE" dirty="0" smtClean="0"/>
              <a:t>“boid”, “obstacle”, “MainCamera”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5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SeekScenario</a:t>
            </a:r>
          </a:p>
          <a:p>
            <a:r>
              <a:rPr lang="en-IE" dirty="0" smtClean="0"/>
              <a:t>ArriveScenario</a:t>
            </a:r>
          </a:p>
          <a:p>
            <a:r>
              <a:rPr lang="en-IE" dirty="0" smtClean="0"/>
              <a:t>PursueScenario</a:t>
            </a:r>
          </a:p>
          <a:p>
            <a:r>
              <a:rPr lang="en-IE" dirty="0" smtClean="0"/>
              <a:t>StateMachineScenario</a:t>
            </a:r>
          </a:p>
          <a:p>
            <a:r>
              <a:rPr lang="en-IE" dirty="0" smtClean="0"/>
              <a:t>PathFollowingScenario</a:t>
            </a:r>
          </a:p>
          <a:p>
            <a:r>
              <a:rPr lang="en-IE" dirty="0" smtClean="0"/>
              <a:t>PathFindingScenario</a:t>
            </a:r>
          </a:p>
          <a:p>
            <a:r>
              <a:rPr lang="en-IE" dirty="0" smtClean="0"/>
              <a:t>ObstacleAvoidanceScenario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Allows you to store lots of booleans in a single int value</a:t>
            </a:r>
          </a:p>
          <a:p>
            <a:r>
              <a:rPr lang="en-IE" dirty="0" smtClean="0"/>
              <a:t>First create a mask with the bit you want</a:t>
            </a:r>
          </a:p>
          <a:p>
            <a:pPr lvl="1"/>
            <a:r>
              <a:rPr lang="en-IE" dirty="0" smtClean="0"/>
              <a:t>int mask = 1 &lt;&lt; 5</a:t>
            </a:r>
          </a:p>
          <a:p>
            <a:r>
              <a:rPr lang="en-IE" dirty="0" smtClean="0"/>
              <a:t>Operations</a:t>
            </a:r>
          </a:p>
          <a:p>
            <a:pPr lvl="1"/>
            <a:r>
              <a:rPr lang="en-IE" dirty="0" smtClean="0"/>
              <a:t>Set a bit</a:t>
            </a:r>
          </a:p>
          <a:p>
            <a:pPr lvl="2"/>
            <a:r>
              <a:rPr lang="en-IE" dirty="0" smtClean="0"/>
              <a:t>OR with the mask</a:t>
            </a:r>
          </a:p>
          <a:p>
            <a:pPr lvl="1"/>
            <a:r>
              <a:rPr lang="en-IE" dirty="0" smtClean="0"/>
              <a:t>Clear a bit</a:t>
            </a:r>
          </a:p>
          <a:p>
            <a:pPr lvl="2"/>
            <a:r>
              <a:rPr lang="en-IE" dirty="0" smtClean="0"/>
              <a:t>AND with the inverse of the mask</a:t>
            </a:r>
          </a:p>
          <a:p>
            <a:pPr lvl="1"/>
            <a:r>
              <a:rPr lang="en-IE" dirty="0" smtClean="0"/>
              <a:t>Toggle a bit</a:t>
            </a:r>
          </a:p>
          <a:p>
            <a:pPr lvl="2"/>
            <a:r>
              <a:rPr lang="en-IE" dirty="0" smtClean="0"/>
              <a:t>XOR with the mask</a:t>
            </a:r>
          </a:p>
          <a:p>
            <a:pPr lvl="1"/>
            <a:r>
              <a:rPr lang="en-IE" dirty="0" smtClean="0"/>
              <a:t>Read a bit</a:t>
            </a:r>
          </a:p>
          <a:p>
            <a:pPr lvl="2"/>
            <a:r>
              <a:rPr lang="en-IE" dirty="0" smtClean="0"/>
              <a:t>AND with the mask and check for non zero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2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isOn(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((flags &amp;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 ==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|= ((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turnOff(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&amp;= ( ~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7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program fleets (amongst other things)</a:t>
            </a:r>
          </a:p>
          <a:p>
            <a:r>
              <a:rPr lang="en-IE" dirty="0" smtClean="0"/>
              <a:t>Similar to pursue but with 2 differences</a:t>
            </a:r>
          </a:p>
          <a:p>
            <a:pPr lvl="1"/>
            <a:r>
              <a:rPr lang="en-IE" dirty="0" smtClean="0"/>
              <a:t>The agent pursues an offset (in local space) of the target agent</a:t>
            </a:r>
          </a:p>
          <a:p>
            <a:pPr lvl="1"/>
            <a:r>
              <a:rPr lang="en-IE" dirty="0" smtClean="0"/>
              <a:t>Transform the offset by the target agents Transform object to get the target</a:t>
            </a:r>
          </a:p>
          <a:p>
            <a:pPr lvl="1"/>
            <a:r>
              <a:rPr lang="en-IE" dirty="0" smtClean="0"/>
              <a:t>Use dead reckoning same as pursue</a:t>
            </a:r>
          </a:p>
          <a:p>
            <a:pPr lvl="1"/>
            <a:r>
              <a:rPr lang="en-IE" dirty="0" smtClean="0"/>
              <a:t>We use arrive instead of seek to keek in formation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6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will learn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basics</a:t>
            </a:r>
          </a:p>
          <a:p>
            <a:r>
              <a:rPr lang="en-IE" dirty="0" smtClean="0"/>
              <a:t>The framework code for the examples on this course</a:t>
            </a:r>
          </a:p>
          <a:p>
            <a:r>
              <a:rPr lang="en-IE" smtClean="0"/>
              <a:t>Implementing steering behaviours in Unity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5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OffsetPursuit(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leader.transform.TransformPoint(offset);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 = (target - transform.position).magnitude;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lookAhead = (dist /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"max_speed"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target + (lookAhead * 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&gt;().velocity);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checkNaN(target);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Arrive(target);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40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Uses “feelers”</a:t>
            </a:r>
          </a:p>
          <a:p>
            <a:pPr lvl="1"/>
            <a:r>
              <a:rPr lang="en-IE" dirty="0" smtClean="0"/>
              <a:t>Points projected in front of the agent</a:t>
            </a:r>
          </a:p>
          <a:p>
            <a:pPr lvl="1"/>
            <a:r>
              <a:rPr lang="en-IE" dirty="0" smtClean="0"/>
              <a:t>3 for 2D 5 for 3D</a:t>
            </a:r>
          </a:p>
          <a:p>
            <a:pPr lvl="1"/>
            <a:r>
              <a:rPr lang="en-IE" dirty="0" smtClean="0"/>
              <a:t>Make them in local space</a:t>
            </a:r>
          </a:p>
          <a:p>
            <a:pPr lvl="1"/>
            <a:r>
              <a:rPr lang="en-IE" dirty="0" smtClean="0"/>
              <a:t>Use the forward basis vector and a quaternion to make them</a:t>
            </a:r>
          </a:p>
          <a:p>
            <a:pPr lvl="1"/>
            <a:r>
              <a:rPr lang="en-IE" dirty="0" smtClean="0"/>
              <a:t>Transform to world space</a:t>
            </a:r>
          </a:p>
          <a:p>
            <a:pPr lvl="1"/>
            <a:r>
              <a:rPr lang="en-IE" dirty="0" smtClean="0"/>
              <a:t>Can use Plane geometry to check the points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40768"/>
            <a:ext cx="3543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37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74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Planes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Can be described using a point on the plane and a normal vector, a vector perpendicular to the plane</a:t>
            </a:r>
          </a:p>
          <a:p>
            <a:pPr eaLnBrk="1" hangingPunct="1"/>
            <a:endParaRPr lang="en-IE" smtClean="0"/>
          </a:p>
          <a:p>
            <a:pPr lvl="1" eaLnBrk="1" hangingPunct="1"/>
            <a:endParaRPr lang="en-IE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4000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5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038600" cy="4114800"/>
          </a:xfrm>
        </p:spPr>
        <p:txBody>
          <a:bodyPr/>
          <a:lstStyle/>
          <a:p>
            <a:pPr eaLnBrk="1" hangingPunct="1"/>
            <a:r>
              <a:rPr lang="en-IE" sz="2800" dirty="0" smtClean="0"/>
              <a:t>Remember</a:t>
            </a:r>
          </a:p>
          <a:p>
            <a:pPr eaLnBrk="1" hangingPunct="1"/>
            <a:r>
              <a:rPr lang="en-IE" sz="2800" dirty="0" smtClean="0"/>
              <a:t>Cos(90) = 0, so</a:t>
            </a:r>
          </a:p>
          <a:p>
            <a:pPr eaLnBrk="1" hangingPunct="1"/>
            <a:r>
              <a:rPr lang="en-IE" sz="2800" dirty="0" smtClean="0"/>
              <a:t>If A and B are perpendicular vectors:</a:t>
            </a:r>
            <a:br>
              <a:rPr lang="en-IE" sz="2800" dirty="0" smtClean="0"/>
            </a:br>
            <a:r>
              <a:rPr lang="en-IE" sz="2800" dirty="0" smtClean="0"/>
              <a:t>A.B = 0</a:t>
            </a:r>
          </a:p>
          <a:p>
            <a:pPr eaLnBrk="1" hangingPunct="1"/>
            <a:r>
              <a:rPr lang="en-IE" sz="2800" dirty="0" smtClean="0"/>
              <a:t>The equation of a plane is given by</a:t>
            </a:r>
          </a:p>
          <a:p>
            <a:pPr lvl="1" eaLnBrk="1" hangingPunct="1"/>
            <a:r>
              <a:rPr lang="en-IE" sz="2400" dirty="0" smtClean="0"/>
              <a:t>n.(p – p</a:t>
            </a:r>
            <a:r>
              <a:rPr lang="en-IE" sz="2400" baseline="-25000" dirty="0" smtClean="0"/>
              <a:t>0</a:t>
            </a:r>
            <a:r>
              <a:rPr lang="en-IE" sz="2400" dirty="0" smtClean="0"/>
              <a:t>) = 0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000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n.(p-p0) Can be written as: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n.p –n.p0 (Distributive)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We can therefore write the equation as:</a:t>
            </a:r>
            <a:br>
              <a:rPr lang="en-IE" sz="2800" dirty="0" smtClean="0"/>
            </a:br>
            <a:r>
              <a:rPr lang="en-IE" sz="2800" dirty="0" smtClean="0"/>
              <a:t>n.p + d = 0</a:t>
            </a:r>
            <a:br>
              <a:rPr lang="en-IE" sz="2800" dirty="0" smtClean="0"/>
            </a:br>
            <a:r>
              <a:rPr lang="en-IE" sz="2800" dirty="0" smtClean="0"/>
              <a:t>Where d = -n.p0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also shortest signed distance from the origin to the plane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 plane is 4 values A, B, C and D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A, B, C are the normal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the shortest signed distance to the plane</a:t>
            </a:r>
            <a:br>
              <a:rPr lang="en-IE" sz="2800" dirty="0" smtClean="0"/>
            </a:br>
            <a:endParaRPr lang="en-IE" sz="2800" dirty="0" smtClean="0"/>
          </a:p>
          <a:p>
            <a:pPr eaLnBrk="1" hangingPunct="1">
              <a:lnSpc>
                <a:spcPct val="80000"/>
              </a:lnSpc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7739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Planes in Unity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27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2700" dirty="0">
                <a:latin typeface="Calibri" charset="0"/>
              </a:rPr>
              <a:t>Unity is </a:t>
            </a:r>
            <a:r>
              <a:rPr lang="en-IE" sz="2700" dirty="0" smtClean="0">
                <a:latin typeface="Calibri" charset="0"/>
              </a:rPr>
              <a:t>an platform for making games</a:t>
            </a:r>
            <a:endParaRPr lang="en-IE" sz="27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IE" sz="2700" dirty="0" smtClean="0">
                <a:latin typeface="Calibri" charset="0"/>
              </a:rPr>
              <a:t>Features</a:t>
            </a:r>
            <a:endParaRPr lang="en-IE" sz="27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IE" sz="2400" dirty="0">
                <a:latin typeface="Calibri" charset="0"/>
              </a:rPr>
              <a:t>Game </a:t>
            </a:r>
            <a:r>
              <a:rPr lang="en-IE" sz="2400" dirty="0" smtClean="0">
                <a:latin typeface="Calibri" charset="0"/>
              </a:rPr>
              <a:t>engine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Scene editor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3D or 2D Games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GameObjects, GameComponents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PhysX and Box2D physics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Class library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Bindings for C#, Boo and JavaScript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Uses MONO (Open Source .Net)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Runtimes for PC, Mac, Linux,  IOS, Android etc etc.</a:t>
            </a:r>
            <a:endParaRPr lang="en-IE" sz="2400" dirty="0">
              <a:latin typeface="Calibri" charset="0"/>
            </a:endParaRPr>
          </a:p>
        </p:txBody>
      </p:sp>
      <p:pic>
        <p:nvPicPr>
          <p:cNvPr id="1026" name="Picture 2" descr="NVIDIA® PhysX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9876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gfx47.com/wp-content/uploads/2011/02/unity3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228"/>
            <a:ext cx="1634213" cy="122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441.photobucket.com/albums/qq133/enedenoe/mono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1721"/>
            <a:ext cx="1327534" cy="11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nigma-dev.org/docs/wiki/images/a/ab/Box2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80" y="537428"/>
            <a:ext cx="1962863" cy="49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industry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Huge presence at GDC</a:t>
            </a:r>
          </a:p>
          <a:p>
            <a:r>
              <a:rPr lang="en-IE" dirty="0" smtClean="0"/>
              <a:t>Very popular amongst indies</a:t>
            </a:r>
          </a:p>
          <a:p>
            <a:r>
              <a:rPr lang="en-IE" dirty="0" smtClean="0"/>
              <a:t>Free &amp; Pro versions</a:t>
            </a:r>
          </a:p>
          <a:p>
            <a:pPr lvl="1"/>
            <a:r>
              <a:rPr lang="en-IE" dirty="0" smtClean="0"/>
              <a:t>Free for games up to 100K</a:t>
            </a:r>
          </a:p>
          <a:p>
            <a:pPr lvl="1"/>
            <a:r>
              <a:rPr lang="en-IE" dirty="0" smtClean="0"/>
              <a:t>Pro version has a few extra features</a:t>
            </a:r>
          </a:p>
          <a:p>
            <a:pPr lvl="1"/>
            <a:r>
              <a:rPr lang="en-IE" dirty="0" smtClean="0"/>
              <a:t>Including Rift support</a:t>
            </a:r>
          </a:p>
          <a:p>
            <a:pPr lvl="1"/>
            <a:r>
              <a:rPr lang="en-IE" dirty="0" smtClean="0"/>
              <a:t>Pro version is expensive </a:t>
            </a:r>
          </a:p>
          <a:p>
            <a:pPr lvl="1"/>
            <a:r>
              <a:rPr lang="en-IE" dirty="0" smtClean="0"/>
              <a:t>75 Euro PM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87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9" y="116632"/>
            <a:ext cx="8169561" cy="5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GameObject</a:t>
            </a:r>
          </a:p>
          <a:p>
            <a:pPr lvl="1"/>
            <a:r>
              <a:rPr lang="en-IE" dirty="0" smtClean="0"/>
              <a:t>Represents anything in the scene</a:t>
            </a:r>
          </a:p>
          <a:p>
            <a:pPr lvl="1"/>
            <a:r>
              <a:rPr lang="en-IE" dirty="0" smtClean="0"/>
              <a:t>Has a Transform object</a:t>
            </a:r>
          </a:p>
          <a:p>
            <a:pPr lvl="1"/>
            <a:r>
              <a:rPr lang="en-IE" dirty="0" smtClean="0"/>
              <a:t>Does not draw itself! (Thats what a GameComponent is for)</a:t>
            </a:r>
          </a:p>
          <a:p>
            <a:pPr lvl="1"/>
            <a:r>
              <a:rPr lang="en-IE" dirty="0" smtClean="0"/>
              <a:t>Can contain other GameComponents</a:t>
            </a:r>
          </a:p>
          <a:p>
            <a:pPr lvl="1"/>
            <a:r>
              <a:rPr lang="en-IE" dirty="0" smtClean="0"/>
              <a:t>Can be attached to other GameObject’s</a:t>
            </a:r>
          </a:p>
          <a:p>
            <a:pPr lvl="2"/>
            <a:r>
              <a:rPr lang="en-IE" dirty="0" smtClean="0"/>
              <a:t>Parent’s transform is multiplied into the child’s</a:t>
            </a:r>
          </a:p>
          <a:p>
            <a:pPr lvl="1"/>
            <a:r>
              <a:rPr lang="en-IE" dirty="0" smtClean="0"/>
              <a:t>You rarely extend GameObject</a:t>
            </a:r>
          </a:p>
          <a:p>
            <a:r>
              <a:rPr lang="en-IE" dirty="0" smtClean="0"/>
              <a:t>GameComponent</a:t>
            </a:r>
          </a:p>
          <a:p>
            <a:pPr lvl="1"/>
            <a:r>
              <a:rPr lang="en-IE" dirty="0" smtClean="0"/>
              <a:t>Contained by a GameObject (GameObject’s can have multiple GameComponents attached)</a:t>
            </a:r>
          </a:p>
          <a:p>
            <a:pPr lvl="1"/>
            <a:r>
              <a:rPr lang="en-IE" dirty="0" smtClean="0"/>
              <a:t>Start – Called at the start of the lifetime</a:t>
            </a:r>
          </a:p>
          <a:p>
            <a:pPr lvl="1"/>
            <a:r>
              <a:rPr lang="en-IE" dirty="0" smtClean="0"/>
              <a:t>Update – Called once per frame</a:t>
            </a:r>
          </a:p>
          <a:p>
            <a:pPr lvl="1"/>
            <a:r>
              <a:rPr lang="en-IE" dirty="0" smtClean="0"/>
              <a:t>Use Time.deltaTime to get the time delta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58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Transform</a:t>
            </a:r>
          </a:p>
          <a:p>
            <a:pPr lvl="1"/>
            <a:r>
              <a:rPr lang="en-IE" dirty="0" smtClean="0"/>
              <a:t>Contains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up</a:t>
            </a:r>
            <a:r>
              <a:rPr lang="en-IE" dirty="0" smtClean="0"/>
              <a:t> and </a:t>
            </a:r>
            <a:r>
              <a:rPr lang="en-IE" i="1" dirty="0" smtClean="0"/>
              <a:t>right</a:t>
            </a:r>
            <a:r>
              <a:rPr lang="en-IE" dirty="0" smtClean="0"/>
              <a:t> vectors</a:t>
            </a:r>
          </a:p>
          <a:p>
            <a:pPr lvl="1"/>
            <a:r>
              <a:rPr lang="en-IE" dirty="0" smtClean="0"/>
              <a:t>A quaternion called </a:t>
            </a:r>
            <a:r>
              <a:rPr lang="en-IE" i="1" dirty="0" smtClean="0"/>
              <a:t>rotation</a:t>
            </a:r>
          </a:p>
          <a:p>
            <a:pPr lvl="1"/>
            <a:r>
              <a:rPr lang="en-IE" dirty="0" smtClean="0"/>
              <a:t>A </a:t>
            </a:r>
            <a:r>
              <a:rPr lang="en-IE" i="1" dirty="0" smtClean="0"/>
              <a:t>position</a:t>
            </a:r>
            <a:r>
              <a:rPr lang="en-IE" dirty="0" smtClean="0"/>
              <a:t> vector</a:t>
            </a:r>
          </a:p>
          <a:p>
            <a:pPr lvl="1"/>
            <a:r>
              <a:rPr lang="en-IE" dirty="0" smtClean="0"/>
              <a:t>Probably has a world transform, but its not visible?</a:t>
            </a:r>
          </a:p>
          <a:p>
            <a:pPr lvl="1"/>
            <a:r>
              <a:rPr lang="en-IE" dirty="0" smtClean="0"/>
              <a:t>This is the object that controls the GameObject’s world transform</a:t>
            </a:r>
          </a:p>
          <a:p>
            <a:r>
              <a:rPr lang="en-IE" dirty="0" smtClean="0"/>
              <a:t>Renderer</a:t>
            </a:r>
          </a:p>
          <a:p>
            <a:pPr lvl="1"/>
            <a:r>
              <a:rPr lang="en-IE" dirty="0" smtClean="0"/>
              <a:t>A subclass of GameComponent</a:t>
            </a:r>
          </a:p>
          <a:p>
            <a:pPr lvl="1"/>
            <a:r>
              <a:rPr lang="en-IE" dirty="0" smtClean="0"/>
              <a:t>There are lots of subclasses for different types of drawable object</a:t>
            </a:r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1862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Vector3</a:t>
            </a:r>
          </a:p>
          <a:p>
            <a:pPr lvl="1"/>
            <a:r>
              <a:rPr lang="en-IE" dirty="0" smtClean="0"/>
              <a:t>x, y, z fields (lowercase)</a:t>
            </a:r>
          </a:p>
          <a:p>
            <a:pPr lvl="1"/>
            <a:r>
              <a:rPr lang="en-IE" dirty="0" smtClean="0"/>
              <a:t>+, -, * / overloaded</a:t>
            </a:r>
          </a:p>
          <a:p>
            <a:pPr lvl="1"/>
            <a:r>
              <a:rPr lang="en-IE" dirty="0" smtClean="0"/>
              <a:t>magnitude (lowercase)</a:t>
            </a:r>
          </a:p>
          <a:p>
            <a:pPr lvl="1"/>
            <a:r>
              <a:rPr lang="en-IE" dirty="0" smtClean="0"/>
              <a:t>Dot, Cross, Normalize (static methods)</a:t>
            </a:r>
          </a:p>
          <a:p>
            <a:pPr lvl="1"/>
            <a:r>
              <a:rPr lang="en-IE" dirty="0" smtClean="0"/>
              <a:t>Use the static fields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right</a:t>
            </a:r>
            <a:r>
              <a:rPr lang="en-IE" dirty="0" smtClean="0"/>
              <a:t> and </a:t>
            </a:r>
            <a:r>
              <a:rPr lang="en-IE" i="1" dirty="0" smtClean="0"/>
              <a:t>up</a:t>
            </a:r>
            <a:r>
              <a:rPr lang="en-IE" dirty="0" smtClean="0"/>
              <a:t> to get the basis vectors</a:t>
            </a:r>
          </a:p>
          <a:p>
            <a:r>
              <a:rPr lang="en-IE" dirty="0" smtClean="0"/>
              <a:t>Quaternion</a:t>
            </a:r>
          </a:p>
          <a:p>
            <a:pPr lvl="1"/>
            <a:r>
              <a:rPr lang="en-IE" dirty="0" smtClean="0"/>
              <a:t>w, x, y, z fields (lowercase)</a:t>
            </a:r>
          </a:p>
          <a:p>
            <a:pPr lvl="1"/>
            <a:r>
              <a:rPr lang="en-IE" dirty="0" smtClean="0"/>
              <a:t>* is overloaded for quaternions and vectors</a:t>
            </a:r>
          </a:p>
          <a:p>
            <a:pPr lvl="1"/>
            <a:r>
              <a:rPr lang="en-IE" dirty="0" smtClean="0"/>
              <a:t>* a vector rotates the vector by the quaternion</a:t>
            </a:r>
          </a:p>
          <a:p>
            <a:pPr lvl="1"/>
            <a:r>
              <a:rPr lang="en-IE" dirty="0" smtClean="0"/>
              <a:t>Use: </a:t>
            </a:r>
          </a:p>
          <a:p>
            <a:pPr lvl="2"/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 q =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.AngleAxis(90,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.up);</a:t>
            </a:r>
          </a:p>
          <a:p>
            <a:pPr lvl="2"/>
            <a:r>
              <a:rPr lang="en-IE" dirty="0" smtClean="0"/>
              <a:t>To make one!</a:t>
            </a:r>
          </a:p>
          <a:p>
            <a:pPr lvl="2"/>
            <a:r>
              <a:rPr lang="en-IE" dirty="0" smtClean="0"/>
              <a:t>Angle is in degrees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9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Matrix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Are not supported!</a:t>
            </a:r>
          </a:p>
          <a:p>
            <a:r>
              <a:rPr lang="en-IE" dirty="0" smtClean="0"/>
              <a:t>Instead use a quaternion for rotations and</a:t>
            </a:r>
          </a:p>
          <a:p>
            <a:r>
              <a:rPr lang="en-IE" dirty="0" smtClean="0"/>
              <a:t>Transform object for everything else (including rotations)</a:t>
            </a:r>
          </a:p>
          <a:p>
            <a:r>
              <a:rPr lang="en-IE" dirty="0" smtClean="0"/>
              <a:t>E.g: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target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leader.transform.TransformPoint(offset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transform a point by the transform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Also:</a:t>
            </a:r>
          </a:p>
          <a:p>
            <a:pPr lvl="2"/>
            <a:r>
              <a:rPr lang="en-IE" dirty="0" smtClean="0"/>
              <a:t>TransformDirection</a:t>
            </a:r>
          </a:p>
          <a:p>
            <a:pPr lvl="2"/>
            <a:r>
              <a:rPr lang="en-IE" dirty="0" smtClean="0"/>
              <a:t>InverseTransformDirection</a:t>
            </a:r>
            <a:endParaRPr lang="en-IE" dirty="0"/>
          </a:p>
          <a:p>
            <a:pPr lvl="2"/>
            <a:r>
              <a:rPr lang="en-IE" dirty="0" smtClean="0"/>
              <a:t>InverseTransformPoint</a:t>
            </a:r>
            <a:endParaRPr lang="en-IE" dirty="0"/>
          </a:p>
          <a:p>
            <a:pPr lvl="1"/>
            <a:endParaRPr lang="en-IE" dirty="0">
              <a:solidFill>
                <a:prstClr val="black"/>
              </a:solidFill>
            </a:endParaRP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1197</Words>
  <Application>Microsoft Office PowerPoint</Application>
  <PresentationFormat>On-screen Show (4:3)</PresentationFormat>
  <Paragraphs>245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Office Theme</vt:lpstr>
      <vt:lpstr>Game AI (Game Engines 2)</vt:lpstr>
      <vt:lpstr>What we will learn today</vt:lpstr>
      <vt:lpstr>PowerPoint Presentation</vt:lpstr>
      <vt:lpstr>In industry</vt:lpstr>
      <vt:lpstr>PowerPoint Presentation</vt:lpstr>
      <vt:lpstr>Concepts</vt:lpstr>
      <vt:lpstr>Concepts</vt:lpstr>
      <vt:lpstr>Useful Classes</vt:lpstr>
      <vt:lpstr>Matrix operations</vt:lpstr>
      <vt:lpstr>Creating GameObjects in code..</vt:lpstr>
      <vt:lpstr>Referencing other GameObjects/GameComponents</vt:lpstr>
      <vt:lpstr>Debugging C# Code</vt:lpstr>
      <vt:lpstr>My Game AI Framework!</vt:lpstr>
      <vt:lpstr>Main Classes</vt:lpstr>
      <vt:lpstr>Main Classes</vt:lpstr>
      <vt:lpstr>Subclasses</vt:lpstr>
      <vt:lpstr>Bitmasking</vt:lpstr>
      <vt:lpstr>In code:</vt:lpstr>
      <vt:lpstr>Offset pursuit (3D)</vt:lpstr>
      <vt:lpstr>Code...</vt:lpstr>
      <vt:lpstr>Wall Avoidance (3D)</vt:lpstr>
      <vt:lpstr>In code...</vt:lpstr>
      <vt:lpstr>Planes</vt:lpstr>
      <vt:lpstr>Equation of a plane</vt:lpstr>
      <vt:lpstr>Equation of a plane</vt:lpstr>
      <vt:lpstr>Planes in Unity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66</cp:revision>
  <dcterms:created xsi:type="dcterms:W3CDTF">2013-06-11T15:29:07Z</dcterms:created>
  <dcterms:modified xsi:type="dcterms:W3CDTF">2014-02-17T17:16:21Z</dcterms:modified>
</cp:coreProperties>
</file>