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6"/>
  </p:notesMasterIdLst>
  <p:sldIdLst>
    <p:sldId id="256" r:id="rId2"/>
    <p:sldId id="257" r:id="rId3"/>
    <p:sldId id="260" r:id="rId4"/>
    <p:sldId id="261" r:id="rId5"/>
    <p:sldId id="262" r:id="rId6"/>
    <p:sldId id="263" r:id="rId7"/>
    <p:sldId id="265" r:id="rId8"/>
    <p:sldId id="269" r:id="rId9"/>
    <p:sldId id="264" r:id="rId10"/>
    <p:sldId id="270" r:id="rId11"/>
    <p:sldId id="266" r:id="rId12"/>
    <p:sldId id="271" r:id="rId13"/>
    <p:sldId id="267" r:id="rId14"/>
    <p:sldId id="268" r:id="rId15"/>
    <p:sldId id="272" r:id="rId16"/>
    <p:sldId id="273" r:id="rId17"/>
    <p:sldId id="274" r:id="rId18"/>
    <p:sldId id="275" r:id="rId19"/>
    <p:sldId id="276" r:id="rId20"/>
    <p:sldId id="277" r:id="rId21"/>
    <p:sldId id="278" r:id="rId22"/>
    <p:sldId id="279" r:id="rId23"/>
    <p:sldId id="280" r:id="rId24"/>
    <p:sldId id="28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158"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5F6ADF-76BE-4E67-B3A7-E4E519D3E160}" type="datetimeFigureOut">
              <a:rPr lang="en-IE" smtClean="0"/>
              <a:t>24/03/2014</a:t>
            </a:fld>
            <a:endParaRPr lang="en-IE"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9028E9-9339-45F1-B423-835F58D37BA5}" type="slidenum">
              <a:rPr lang="en-IE" smtClean="0"/>
              <a:t>‹#›</a:t>
            </a:fld>
            <a:endParaRPr lang="en-IE" dirty="0"/>
          </a:p>
        </p:txBody>
      </p:sp>
    </p:spTree>
    <p:extLst>
      <p:ext uri="{BB962C8B-B14F-4D97-AF65-F5344CB8AC3E}">
        <p14:creationId xmlns:p14="http://schemas.microsoft.com/office/powerpoint/2010/main" val="1060287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6FA70D29-463A-43D6-BBEF-693D30580A1C}" type="datetimeFigureOut">
              <a:rPr lang="en-IE" smtClean="0"/>
              <a:t>24/03/2014</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EBE68B42-E6DC-4617-A539-0AE1AB06E68E}" type="slidenum">
              <a:rPr lang="en-IE" smtClean="0"/>
              <a:t>‹#›</a:t>
            </a:fld>
            <a:endParaRPr lang="en-IE" dirty="0"/>
          </a:p>
        </p:txBody>
      </p:sp>
    </p:spTree>
    <p:extLst>
      <p:ext uri="{BB962C8B-B14F-4D97-AF65-F5344CB8AC3E}">
        <p14:creationId xmlns:p14="http://schemas.microsoft.com/office/powerpoint/2010/main" val="1440379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6FA70D29-463A-43D6-BBEF-693D30580A1C}" type="datetimeFigureOut">
              <a:rPr lang="en-IE" smtClean="0"/>
              <a:t>24/03/2014</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EBE68B42-E6DC-4617-A539-0AE1AB06E68E}" type="slidenum">
              <a:rPr lang="en-IE" smtClean="0"/>
              <a:t>‹#›</a:t>
            </a:fld>
            <a:endParaRPr lang="en-IE" dirty="0"/>
          </a:p>
        </p:txBody>
      </p:sp>
    </p:spTree>
    <p:extLst>
      <p:ext uri="{BB962C8B-B14F-4D97-AF65-F5344CB8AC3E}">
        <p14:creationId xmlns:p14="http://schemas.microsoft.com/office/powerpoint/2010/main" val="2817829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6FA70D29-463A-43D6-BBEF-693D30580A1C}" type="datetimeFigureOut">
              <a:rPr lang="en-IE" smtClean="0"/>
              <a:t>24/03/2014</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EBE68B42-E6DC-4617-A539-0AE1AB06E68E}" type="slidenum">
              <a:rPr lang="en-IE" smtClean="0"/>
              <a:t>‹#›</a:t>
            </a:fld>
            <a:endParaRPr lang="en-IE" dirty="0"/>
          </a:p>
        </p:txBody>
      </p:sp>
    </p:spTree>
    <p:extLst>
      <p:ext uri="{BB962C8B-B14F-4D97-AF65-F5344CB8AC3E}">
        <p14:creationId xmlns:p14="http://schemas.microsoft.com/office/powerpoint/2010/main" val="2499534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6FA70D29-463A-43D6-BBEF-693D30580A1C}" type="datetimeFigureOut">
              <a:rPr lang="en-IE" smtClean="0"/>
              <a:t>24/03/2014</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EBE68B42-E6DC-4617-A539-0AE1AB06E68E}" type="slidenum">
              <a:rPr lang="en-IE" smtClean="0"/>
              <a:t>‹#›</a:t>
            </a:fld>
            <a:endParaRPr lang="en-IE" dirty="0"/>
          </a:p>
        </p:txBody>
      </p:sp>
    </p:spTree>
    <p:extLst>
      <p:ext uri="{BB962C8B-B14F-4D97-AF65-F5344CB8AC3E}">
        <p14:creationId xmlns:p14="http://schemas.microsoft.com/office/powerpoint/2010/main" val="2288690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A70D29-463A-43D6-BBEF-693D30580A1C}" type="datetimeFigureOut">
              <a:rPr lang="en-IE" smtClean="0"/>
              <a:t>24/03/2014</a:t>
            </a:fld>
            <a:endParaRPr lang="en-IE" dirty="0"/>
          </a:p>
        </p:txBody>
      </p:sp>
      <p:sp>
        <p:nvSpPr>
          <p:cNvPr id="5" name="Footer Placeholder 4"/>
          <p:cNvSpPr>
            <a:spLocks noGrp="1"/>
          </p:cNvSpPr>
          <p:nvPr>
            <p:ph type="ftr" sz="quarter" idx="11"/>
          </p:nvPr>
        </p:nvSpPr>
        <p:spPr/>
        <p:txBody>
          <a:bodyPr/>
          <a:lstStyle/>
          <a:p>
            <a:endParaRPr lang="en-IE" dirty="0"/>
          </a:p>
        </p:txBody>
      </p:sp>
      <p:sp>
        <p:nvSpPr>
          <p:cNvPr id="6" name="Slide Number Placeholder 5"/>
          <p:cNvSpPr>
            <a:spLocks noGrp="1"/>
          </p:cNvSpPr>
          <p:nvPr>
            <p:ph type="sldNum" sz="quarter" idx="12"/>
          </p:nvPr>
        </p:nvSpPr>
        <p:spPr/>
        <p:txBody>
          <a:bodyPr/>
          <a:lstStyle/>
          <a:p>
            <a:fld id="{EBE68B42-E6DC-4617-A539-0AE1AB06E68E}" type="slidenum">
              <a:rPr lang="en-IE" smtClean="0"/>
              <a:t>‹#›</a:t>
            </a:fld>
            <a:endParaRPr lang="en-IE" dirty="0"/>
          </a:p>
        </p:txBody>
      </p:sp>
    </p:spTree>
    <p:extLst>
      <p:ext uri="{BB962C8B-B14F-4D97-AF65-F5344CB8AC3E}">
        <p14:creationId xmlns:p14="http://schemas.microsoft.com/office/powerpoint/2010/main" val="939703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6FA70D29-463A-43D6-BBEF-693D30580A1C}" type="datetimeFigureOut">
              <a:rPr lang="en-IE" smtClean="0"/>
              <a:t>24/03/2014</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EBE68B42-E6DC-4617-A539-0AE1AB06E68E}" type="slidenum">
              <a:rPr lang="en-IE" smtClean="0"/>
              <a:t>‹#›</a:t>
            </a:fld>
            <a:endParaRPr lang="en-IE" dirty="0"/>
          </a:p>
        </p:txBody>
      </p:sp>
    </p:spTree>
    <p:extLst>
      <p:ext uri="{BB962C8B-B14F-4D97-AF65-F5344CB8AC3E}">
        <p14:creationId xmlns:p14="http://schemas.microsoft.com/office/powerpoint/2010/main" val="3955480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6FA70D29-463A-43D6-BBEF-693D30580A1C}" type="datetimeFigureOut">
              <a:rPr lang="en-IE" smtClean="0"/>
              <a:t>24/03/2014</a:t>
            </a:fld>
            <a:endParaRPr lang="en-IE" dirty="0"/>
          </a:p>
        </p:txBody>
      </p:sp>
      <p:sp>
        <p:nvSpPr>
          <p:cNvPr id="8" name="Footer Placeholder 7"/>
          <p:cNvSpPr>
            <a:spLocks noGrp="1"/>
          </p:cNvSpPr>
          <p:nvPr>
            <p:ph type="ftr" sz="quarter" idx="11"/>
          </p:nvPr>
        </p:nvSpPr>
        <p:spPr/>
        <p:txBody>
          <a:bodyPr/>
          <a:lstStyle/>
          <a:p>
            <a:endParaRPr lang="en-IE" dirty="0"/>
          </a:p>
        </p:txBody>
      </p:sp>
      <p:sp>
        <p:nvSpPr>
          <p:cNvPr id="9" name="Slide Number Placeholder 8"/>
          <p:cNvSpPr>
            <a:spLocks noGrp="1"/>
          </p:cNvSpPr>
          <p:nvPr>
            <p:ph type="sldNum" sz="quarter" idx="12"/>
          </p:nvPr>
        </p:nvSpPr>
        <p:spPr/>
        <p:txBody>
          <a:bodyPr/>
          <a:lstStyle/>
          <a:p>
            <a:fld id="{EBE68B42-E6DC-4617-A539-0AE1AB06E68E}" type="slidenum">
              <a:rPr lang="en-IE" smtClean="0"/>
              <a:t>‹#›</a:t>
            </a:fld>
            <a:endParaRPr lang="en-IE" dirty="0"/>
          </a:p>
        </p:txBody>
      </p:sp>
    </p:spTree>
    <p:extLst>
      <p:ext uri="{BB962C8B-B14F-4D97-AF65-F5344CB8AC3E}">
        <p14:creationId xmlns:p14="http://schemas.microsoft.com/office/powerpoint/2010/main" val="2234471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6FA70D29-463A-43D6-BBEF-693D30580A1C}" type="datetimeFigureOut">
              <a:rPr lang="en-IE" smtClean="0"/>
              <a:t>24/03/2014</a:t>
            </a:fld>
            <a:endParaRPr lang="en-IE" dirty="0"/>
          </a:p>
        </p:txBody>
      </p:sp>
      <p:sp>
        <p:nvSpPr>
          <p:cNvPr id="4" name="Footer Placeholder 3"/>
          <p:cNvSpPr>
            <a:spLocks noGrp="1"/>
          </p:cNvSpPr>
          <p:nvPr>
            <p:ph type="ftr" sz="quarter" idx="11"/>
          </p:nvPr>
        </p:nvSpPr>
        <p:spPr/>
        <p:txBody>
          <a:bodyPr/>
          <a:lstStyle/>
          <a:p>
            <a:endParaRPr lang="en-IE" dirty="0"/>
          </a:p>
        </p:txBody>
      </p:sp>
      <p:sp>
        <p:nvSpPr>
          <p:cNvPr id="5" name="Slide Number Placeholder 4"/>
          <p:cNvSpPr>
            <a:spLocks noGrp="1"/>
          </p:cNvSpPr>
          <p:nvPr>
            <p:ph type="sldNum" sz="quarter" idx="12"/>
          </p:nvPr>
        </p:nvSpPr>
        <p:spPr/>
        <p:txBody>
          <a:bodyPr/>
          <a:lstStyle/>
          <a:p>
            <a:fld id="{EBE68B42-E6DC-4617-A539-0AE1AB06E68E}" type="slidenum">
              <a:rPr lang="en-IE" smtClean="0"/>
              <a:t>‹#›</a:t>
            </a:fld>
            <a:endParaRPr lang="en-IE" dirty="0"/>
          </a:p>
        </p:txBody>
      </p:sp>
    </p:spTree>
    <p:extLst>
      <p:ext uri="{BB962C8B-B14F-4D97-AF65-F5344CB8AC3E}">
        <p14:creationId xmlns:p14="http://schemas.microsoft.com/office/powerpoint/2010/main" val="2734269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A70D29-463A-43D6-BBEF-693D30580A1C}" type="datetimeFigureOut">
              <a:rPr lang="en-IE" smtClean="0"/>
              <a:t>24/03/2014</a:t>
            </a:fld>
            <a:endParaRPr lang="en-IE" dirty="0"/>
          </a:p>
        </p:txBody>
      </p:sp>
      <p:sp>
        <p:nvSpPr>
          <p:cNvPr id="3" name="Footer Placeholder 2"/>
          <p:cNvSpPr>
            <a:spLocks noGrp="1"/>
          </p:cNvSpPr>
          <p:nvPr>
            <p:ph type="ftr" sz="quarter" idx="11"/>
          </p:nvPr>
        </p:nvSpPr>
        <p:spPr/>
        <p:txBody>
          <a:bodyPr/>
          <a:lstStyle/>
          <a:p>
            <a:endParaRPr lang="en-IE" dirty="0"/>
          </a:p>
        </p:txBody>
      </p:sp>
      <p:sp>
        <p:nvSpPr>
          <p:cNvPr id="4" name="Slide Number Placeholder 3"/>
          <p:cNvSpPr>
            <a:spLocks noGrp="1"/>
          </p:cNvSpPr>
          <p:nvPr>
            <p:ph type="sldNum" sz="quarter" idx="12"/>
          </p:nvPr>
        </p:nvSpPr>
        <p:spPr/>
        <p:txBody>
          <a:bodyPr/>
          <a:lstStyle/>
          <a:p>
            <a:fld id="{EBE68B42-E6DC-4617-A539-0AE1AB06E68E}" type="slidenum">
              <a:rPr lang="en-IE" smtClean="0"/>
              <a:t>‹#›</a:t>
            </a:fld>
            <a:endParaRPr lang="en-IE" dirty="0"/>
          </a:p>
        </p:txBody>
      </p:sp>
    </p:spTree>
    <p:extLst>
      <p:ext uri="{BB962C8B-B14F-4D97-AF65-F5344CB8AC3E}">
        <p14:creationId xmlns:p14="http://schemas.microsoft.com/office/powerpoint/2010/main" val="756715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A70D29-463A-43D6-BBEF-693D30580A1C}" type="datetimeFigureOut">
              <a:rPr lang="en-IE" smtClean="0"/>
              <a:t>24/03/2014</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EBE68B42-E6DC-4617-A539-0AE1AB06E68E}" type="slidenum">
              <a:rPr lang="en-IE" smtClean="0"/>
              <a:t>‹#›</a:t>
            </a:fld>
            <a:endParaRPr lang="en-IE" dirty="0"/>
          </a:p>
        </p:txBody>
      </p:sp>
    </p:spTree>
    <p:extLst>
      <p:ext uri="{BB962C8B-B14F-4D97-AF65-F5344CB8AC3E}">
        <p14:creationId xmlns:p14="http://schemas.microsoft.com/office/powerpoint/2010/main" val="559757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A70D29-463A-43D6-BBEF-693D30580A1C}" type="datetimeFigureOut">
              <a:rPr lang="en-IE" smtClean="0"/>
              <a:t>24/03/2014</a:t>
            </a:fld>
            <a:endParaRPr lang="en-IE" dirty="0"/>
          </a:p>
        </p:txBody>
      </p:sp>
      <p:sp>
        <p:nvSpPr>
          <p:cNvPr id="6" name="Footer Placeholder 5"/>
          <p:cNvSpPr>
            <a:spLocks noGrp="1"/>
          </p:cNvSpPr>
          <p:nvPr>
            <p:ph type="ftr" sz="quarter" idx="11"/>
          </p:nvPr>
        </p:nvSpPr>
        <p:spPr/>
        <p:txBody>
          <a:bodyPr/>
          <a:lstStyle/>
          <a:p>
            <a:endParaRPr lang="en-IE" dirty="0"/>
          </a:p>
        </p:txBody>
      </p:sp>
      <p:sp>
        <p:nvSpPr>
          <p:cNvPr id="7" name="Slide Number Placeholder 6"/>
          <p:cNvSpPr>
            <a:spLocks noGrp="1"/>
          </p:cNvSpPr>
          <p:nvPr>
            <p:ph type="sldNum" sz="quarter" idx="12"/>
          </p:nvPr>
        </p:nvSpPr>
        <p:spPr/>
        <p:txBody>
          <a:bodyPr/>
          <a:lstStyle/>
          <a:p>
            <a:fld id="{EBE68B42-E6DC-4617-A539-0AE1AB06E68E}" type="slidenum">
              <a:rPr lang="en-IE" smtClean="0"/>
              <a:t>‹#›</a:t>
            </a:fld>
            <a:endParaRPr lang="en-IE" dirty="0"/>
          </a:p>
        </p:txBody>
      </p:sp>
    </p:spTree>
    <p:extLst>
      <p:ext uri="{BB962C8B-B14F-4D97-AF65-F5344CB8AC3E}">
        <p14:creationId xmlns:p14="http://schemas.microsoft.com/office/powerpoint/2010/main" val="549280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A70D29-463A-43D6-BBEF-693D30580A1C}" type="datetimeFigureOut">
              <a:rPr lang="en-IE" smtClean="0"/>
              <a:t>24/03/2014</a:t>
            </a:fld>
            <a:endParaRPr lang="en-IE"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68B42-E6DC-4617-A539-0AE1AB06E68E}" type="slidenum">
              <a:rPr lang="en-IE" smtClean="0"/>
              <a:t>‹#›</a:t>
            </a:fld>
            <a:endParaRPr lang="en-IE" dirty="0"/>
          </a:p>
        </p:txBody>
      </p:sp>
      <p:pic>
        <p:nvPicPr>
          <p:cNvPr id="7" name="Picture 2" descr="C:\Users\Bryan\Desktop\MMUG\CS.DIT2.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4499992" y="5719526"/>
            <a:ext cx="1800200" cy="12378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www.dit.ie/media/logo/DIT_logocol.jpg"/>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3203848" y="5951008"/>
            <a:ext cx="792088" cy="79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565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youtube.com/watch?v=iRNqhi2ka9k" TargetMode="External"/><Relationship Id="rId2" Type="http://schemas.openxmlformats.org/officeDocument/2006/relationships/hyperlink" Target="http://www.youtube.com/watch?v=eakKfY5aHmY"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E" dirty="0" smtClean="0"/>
              <a:t>Game AI</a:t>
            </a:r>
            <a:br>
              <a:rPr lang="en-IE" dirty="0" smtClean="0"/>
            </a:br>
            <a:r>
              <a:rPr lang="en-IE" dirty="0" smtClean="0"/>
              <a:t>(Game Engines 2</a:t>
            </a:r>
            <a:r>
              <a:rPr lang="en-IE" dirty="0" smtClean="0"/>
              <a:t>)</a:t>
            </a:r>
            <a:br>
              <a:rPr lang="en-IE" dirty="0" smtClean="0"/>
            </a:br>
            <a:r>
              <a:rPr lang="en-IE" dirty="0" smtClean="0"/>
              <a:t>Flocking, Combining Steering Behaviours, </a:t>
            </a:r>
            <a:r>
              <a:rPr lang="en-IE" smtClean="0"/>
              <a:t>Space Partitioning</a:t>
            </a:r>
            <a:endParaRPr lang="en-IE" dirty="0"/>
          </a:p>
        </p:txBody>
      </p:sp>
      <p:sp>
        <p:nvSpPr>
          <p:cNvPr id="3" name="Subtitle 2"/>
          <p:cNvSpPr>
            <a:spLocks noGrp="1"/>
          </p:cNvSpPr>
          <p:nvPr>
            <p:ph type="subTitle" idx="1"/>
          </p:nvPr>
        </p:nvSpPr>
        <p:spPr/>
        <p:txBody>
          <a:bodyPr/>
          <a:lstStyle/>
          <a:p>
            <a:r>
              <a:rPr lang="en-IE" dirty="0" smtClean="0"/>
              <a:t>Dr Bryan Duggan</a:t>
            </a:r>
          </a:p>
          <a:p>
            <a:r>
              <a:rPr lang="en-IE" dirty="0" smtClean="0"/>
              <a:t>Dublin Institute of Technology</a:t>
            </a:r>
            <a:endParaRPr lang="en-IE" dirty="0"/>
          </a:p>
        </p:txBody>
      </p:sp>
    </p:spTree>
    <p:extLst>
      <p:ext uri="{BB962C8B-B14F-4D97-AF65-F5344CB8AC3E}">
        <p14:creationId xmlns:p14="http://schemas.microsoft.com/office/powerpoint/2010/main" val="13022200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Cohesion</a:t>
            </a:r>
            <a:endParaRPr lang="en-IE" dirty="0"/>
          </a:p>
        </p:txBody>
      </p:sp>
      <p:sp>
        <p:nvSpPr>
          <p:cNvPr id="3" name="Content Placeholder 2"/>
          <p:cNvSpPr>
            <a:spLocks noGrp="1"/>
          </p:cNvSpPr>
          <p:nvPr>
            <p:ph idx="1"/>
          </p:nvPr>
        </p:nvSpPr>
        <p:spPr/>
        <p:txBody>
          <a:bodyPr/>
          <a:lstStyle/>
          <a:p>
            <a:r>
              <a:rPr lang="en-IE" dirty="0" smtClean="0"/>
              <a:t>A steering </a:t>
            </a:r>
            <a:r>
              <a:rPr lang="en-IE" dirty="0"/>
              <a:t>force that moves a vehicle toward the </a:t>
            </a:r>
            <a:r>
              <a:rPr lang="en-IE" dirty="0" smtClean="0"/>
              <a:t>centre </a:t>
            </a:r>
            <a:r>
              <a:rPr lang="en-IE" dirty="0"/>
              <a:t>of mass of its </a:t>
            </a:r>
            <a:r>
              <a:rPr lang="en-IE" dirty="0" smtClean="0"/>
              <a:t>neighbours</a:t>
            </a:r>
          </a:p>
          <a:p>
            <a:r>
              <a:rPr lang="en-IE" dirty="0" smtClean="0"/>
              <a:t>Calculate the centre of mass</a:t>
            </a:r>
          </a:p>
          <a:p>
            <a:r>
              <a:rPr lang="en-IE" dirty="0" smtClean="0"/>
              <a:t>Seek to the position</a:t>
            </a:r>
            <a:endParaRPr lang="en-IE" dirty="0"/>
          </a:p>
        </p:txBody>
      </p:sp>
    </p:spTree>
    <p:extLst>
      <p:ext uri="{BB962C8B-B14F-4D97-AF65-F5344CB8AC3E}">
        <p14:creationId xmlns:p14="http://schemas.microsoft.com/office/powerpoint/2010/main" val="446000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126163"/>
          </a:xfrm>
        </p:spPr>
        <p:txBody>
          <a:bodyPr>
            <a:normAutofit fontScale="40000" lnSpcReduction="20000"/>
          </a:bodyPr>
          <a:lstStyle/>
          <a:p>
            <a:pPr marL="0" indent="0">
              <a:buNone/>
            </a:pPr>
            <a:r>
              <a:rPr lang="en-IE" dirty="0">
                <a:solidFill>
                  <a:srgbClr val="0000FF"/>
                </a:solidFill>
                <a:latin typeface="Consolas" panose="020B0609020204030204" pitchFamily="49" charset="0"/>
              </a:rPr>
              <a:t>public</a:t>
            </a:r>
            <a:r>
              <a:rPr lang="en-IE" dirty="0">
                <a:solidFill>
                  <a:prstClr val="black"/>
                </a:solidFill>
                <a:latin typeface="Consolas" panose="020B0609020204030204" pitchFamily="49" charset="0"/>
              </a:rPr>
              <a:t>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 Cohesion()</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steeringForce</a:t>
            </a:r>
            <a:r>
              <a:rPr lang="en-IE" dirty="0">
                <a:solidFill>
                  <a:prstClr val="black"/>
                </a:solidFill>
                <a:latin typeface="Consolas" panose="020B0609020204030204" pitchFamily="49" charset="0"/>
              </a:rPr>
              <a:t> =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.zero;</a:t>
            </a:r>
          </a:p>
          <a:p>
            <a:pPr marL="0" indent="0">
              <a:buNone/>
            </a:pPr>
            <a:r>
              <a:rPr lang="en-IE" dirty="0">
                <a:solidFill>
                  <a:prstClr val="black"/>
                </a:solidFill>
                <a:latin typeface="Consolas" panose="020B0609020204030204" pitchFamily="49" charset="0"/>
              </a:rPr>
              <a:t>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centreOfMass</a:t>
            </a:r>
            <a:r>
              <a:rPr lang="en-IE" dirty="0">
                <a:solidFill>
                  <a:prstClr val="black"/>
                </a:solidFill>
                <a:latin typeface="Consolas" panose="020B0609020204030204" pitchFamily="49" charset="0"/>
              </a:rPr>
              <a:t> =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.zero;</a:t>
            </a:r>
          </a:p>
          <a:p>
            <a:pPr marL="0" indent="0">
              <a:buNone/>
            </a:pPr>
            <a:r>
              <a:rPr lang="en-IE" dirty="0">
                <a:solidFill>
                  <a:prstClr val="black"/>
                </a:solidFill>
                <a:latin typeface="Consolas" panose="020B0609020204030204" pitchFamily="49" charset="0"/>
              </a:rPr>
              <a:t>            </a:t>
            </a:r>
            <a:r>
              <a:rPr lang="en-IE" dirty="0" err="1">
                <a:solidFill>
                  <a:srgbClr val="0000FF"/>
                </a:solidFill>
                <a:latin typeface="Consolas" panose="020B0609020204030204" pitchFamily="49" charset="0"/>
              </a:rPr>
              <a:t>int</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taggedCount</a:t>
            </a:r>
            <a:r>
              <a:rPr lang="en-IE" dirty="0">
                <a:solidFill>
                  <a:prstClr val="black"/>
                </a:solidFill>
                <a:latin typeface="Consolas" panose="020B0609020204030204" pitchFamily="49" charset="0"/>
              </a:rPr>
              <a:t> = 0;</a:t>
            </a:r>
          </a:p>
          <a:p>
            <a:pPr marL="0" indent="0">
              <a:buNone/>
            </a:pPr>
            <a:r>
              <a:rPr lang="en-IE" dirty="0">
                <a:solidFill>
                  <a:prstClr val="black"/>
                </a:solidFill>
                <a:latin typeface="Consolas" panose="020B0609020204030204" pitchFamily="49" charset="0"/>
              </a:rPr>
              <a:t>            </a:t>
            </a:r>
            <a:r>
              <a:rPr lang="en-IE" dirty="0" err="1">
                <a:solidFill>
                  <a:srgbClr val="0000FF"/>
                </a:solidFill>
                <a:latin typeface="Consolas" panose="020B0609020204030204" pitchFamily="49" charset="0"/>
              </a:rPr>
              <a:t>foreach</a:t>
            </a:r>
            <a:r>
              <a:rPr lang="en-IE" dirty="0">
                <a:solidFill>
                  <a:prstClr val="black"/>
                </a:solidFill>
                <a:latin typeface="Consolas" panose="020B0609020204030204" pitchFamily="49" charset="0"/>
              </a:rPr>
              <a:t> (</a:t>
            </a:r>
            <a:r>
              <a:rPr lang="en-IE" dirty="0" err="1">
                <a:solidFill>
                  <a:srgbClr val="2B91AF"/>
                </a:solidFill>
                <a:latin typeface="Consolas" panose="020B0609020204030204" pitchFamily="49" charset="0"/>
              </a:rPr>
              <a:t>GameObject</a:t>
            </a:r>
            <a:r>
              <a:rPr lang="en-IE" dirty="0">
                <a:solidFill>
                  <a:prstClr val="black"/>
                </a:solidFill>
                <a:latin typeface="Consolas" panose="020B0609020204030204" pitchFamily="49" charset="0"/>
              </a:rPr>
              <a:t> entity </a:t>
            </a:r>
            <a:r>
              <a:rPr lang="en-IE" dirty="0">
                <a:solidFill>
                  <a:srgbClr val="0000FF"/>
                </a:solidFill>
                <a:latin typeface="Consolas" panose="020B0609020204030204" pitchFamily="49" charset="0"/>
              </a:rPr>
              <a:t>in</a:t>
            </a:r>
            <a:r>
              <a:rPr lang="en-IE" dirty="0">
                <a:solidFill>
                  <a:prstClr val="black"/>
                </a:solidFill>
                <a:latin typeface="Consolas" panose="020B0609020204030204" pitchFamily="49" charset="0"/>
              </a:rPr>
              <a:t> tagged)</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if</a:t>
            </a:r>
            <a:r>
              <a:rPr lang="en-IE" dirty="0">
                <a:solidFill>
                  <a:prstClr val="black"/>
                </a:solidFill>
                <a:latin typeface="Consolas" panose="020B0609020204030204" pitchFamily="49" charset="0"/>
              </a:rPr>
              <a:t> (entity != </a:t>
            </a:r>
            <a:r>
              <a:rPr lang="en-IE" dirty="0" err="1">
                <a:solidFill>
                  <a:prstClr val="black"/>
                </a:solidFill>
                <a:latin typeface="Consolas" panose="020B0609020204030204" pitchFamily="49" charset="0"/>
              </a:rPr>
              <a:t>gameObject</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centreOfMass</a:t>
            </a:r>
            <a:r>
              <a:rPr lang="en-IE" dirty="0">
                <a:solidFill>
                  <a:prstClr val="black"/>
                </a:solidFill>
                <a:latin typeface="Consolas" panose="020B0609020204030204" pitchFamily="49" charset="0"/>
              </a:rPr>
              <a:t> += </a:t>
            </a:r>
            <a:r>
              <a:rPr lang="en-IE" dirty="0" err="1">
                <a:solidFill>
                  <a:prstClr val="black"/>
                </a:solidFill>
                <a:latin typeface="Consolas" panose="020B0609020204030204" pitchFamily="49" charset="0"/>
              </a:rPr>
              <a:t>entity.transform.position</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taggedCount</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if</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taggedCount</a:t>
            </a:r>
            <a:r>
              <a:rPr lang="en-IE" dirty="0">
                <a:solidFill>
                  <a:prstClr val="black"/>
                </a:solidFill>
                <a:latin typeface="Consolas" panose="020B0609020204030204" pitchFamily="49" charset="0"/>
              </a:rPr>
              <a:t> &gt; 0)</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centreOfMass</a:t>
            </a:r>
            <a:r>
              <a:rPr lang="en-IE" dirty="0">
                <a:solidFill>
                  <a:prstClr val="black"/>
                </a:solidFill>
                <a:latin typeface="Consolas" panose="020B0609020204030204" pitchFamily="49" charset="0"/>
              </a:rPr>
              <a:t> /= (</a:t>
            </a:r>
            <a:r>
              <a:rPr lang="en-IE" dirty="0">
                <a:solidFill>
                  <a:srgbClr val="0000FF"/>
                </a:solidFill>
                <a:latin typeface="Consolas" panose="020B0609020204030204" pitchFamily="49" charset="0"/>
              </a:rPr>
              <a:t>float</a:t>
            </a:r>
            <a:r>
              <a:rPr lang="en-IE" dirty="0">
                <a:solidFill>
                  <a:prstClr val="black"/>
                </a:solidFill>
                <a:latin typeface="Consolas" panose="020B0609020204030204" pitchFamily="49" charset="0"/>
              </a:rPr>
              <a:t>)</a:t>
            </a:r>
            <a:r>
              <a:rPr lang="en-IE" dirty="0" err="1">
                <a:solidFill>
                  <a:prstClr val="black"/>
                </a:solidFill>
                <a:latin typeface="Consolas" panose="020B0609020204030204" pitchFamily="49" charset="0"/>
              </a:rPr>
              <a:t>taggedCount</a:t>
            </a:r>
            <a:r>
              <a:rPr lang="en-IE" dirty="0">
                <a:solidFill>
                  <a:prstClr val="black"/>
                </a:solidFill>
                <a:latin typeface="Consolas" panose="020B0609020204030204" pitchFamily="49" charset="0"/>
              </a:rPr>
              <a:t>;</a:t>
            </a:r>
          </a:p>
          <a:p>
            <a:pPr marL="0" indent="0">
              <a:buNone/>
            </a:pPr>
            <a:endParaRPr lang="en-IE" dirty="0">
              <a:solidFill>
                <a:prstClr val="black"/>
              </a:solidFill>
              <a:latin typeface="Consolas" panose="020B0609020204030204" pitchFamily="49" charset="0"/>
            </a:endParaRP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if</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centreOfMass.sqrMagnitude</a:t>
            </a:r>
            <a:r>
              <a:rPr lang="en-IE" dirty="0">
                <a:solidFill>
                  <a:prstClr val="black"/>
                </a:solidFill>
                <a:latin typeface="Consolas" panose="020B0609020204030204" pitchFamily="49" charset="0"/>
              </a:rPr>
              <a:t> == 0)</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steeringForce</a:t>
            </a:r>
            <a:r>
              <a:rPr lang="en-IE" dirty="0">
                <a:solidFill>
                  <a:prstClr val="black"/>
                </a:solidFill>
                <a:latin typeface="Consolas" panose="020B0609020204030204" pitchFamily="49" charset="0"/>
              </a:rPr>
              <a:t> =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.zero;</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else</a:t>
            </a:r>
            <a:endParaRPr lang="en-IE" dirty="0">
              <a:solidFill>
                <a:prstClr val="black"/>
              </a:solidFill>
              <a:latin typeface="Consolas" panose="020B0609020204030204" pitchFamily="49" charset="0"/>
            </a:endParaRP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steeringForce</a:t>
            </a:r>
            <a:r>
              <a:rPr lang="en-IE" dirty="0">
                <a:solidFill>
                  <a:prstClr val="black"/>
                </a:solidFill>
                <a:latin typeface="Consolas" panose="020B0609020204030204" pitchFamily="49" charset="0"/>
              </a:rPr>
              <a:t> =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.Normalize(Seek(</a:t>
            </a:r>
            <a:r>
              <a:rPr lang="en-IE" dirty="0" err="1">
                <a:solidFill>
                  <a:prstClr val="black"/>
                </a:solidFill>
                <a:latin typeface="Consolas" panose="020B0609020204030204" pitchFamily="49" charset="0"/>
              </a:rPr>
              <a:t>centreOfMass</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err="1">
                <a:solidFill>
                  <a:srgbClr val="2B91AF"/>
                </a:solidFill>
                <a:latin typeface="Consolas" panose="020B0609020204030204" pitchFamily="49" charset="0"/>
              </a:rPr>
              <a:t>Utilities</a:t>
            </a:r>
            <a:r>
              <a:rPr lang="en-IE" dirty="0" err="1">
                <a:solidFill>
                  <a:prstClr val="black"/>
                </a:solidFill>
                <a:latin typeface="Consolas" panose="020B0609020204030204" pitchFamily="49" charset="0"/>
              </a:rPr>
              <a:t>.checkNaN</a:t>
            </a:r>
            <a:r>
              <a:rPr lang="en-IE" dirty="0">
                <a:solidFill>
                  <a:prstClr val="black"/>
                </a:solidFill>
                <a:latin typeface="Consolas" panose="020B0609020204030204" pitchFamily="49" charset="0"/>
              </a:rPr>
              <a:t>(</a:t>
            </a:r>
            <a:r>
              <a:rPr lang="en-IE" dirty="0" err="1">
                <a:solidFill>
                  <a:prstClr val="black"/>
                </a:solidFill>
                <a:latin typeface="Consolas" panose="020B0609020204030204" pitchFamily="49" charset="0"/>
              </a:rPr>
              <a:t>steeringForce</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return</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steeringForce</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endParaRPr lang="en-IE" dirty="0"/>
          </a:p>
        </p:txBody>
      </p:sp>
    </p:spTree>
    <p:extLst>
      <p:ext uri="{BB962C8B-B14F-4D97-AF65-F5344CB8AC3E}">
        <p14:creationId xmlns:p14="http://schemas.microsoft.com/office/powerpoint/2010/main" val="1548087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Alignment</a:t>
            </a:r>
            <a:endParaRPr lang="en-IE" dirty="0"/>
          </a:p>
        </p:txBody>
      </p:sp>
      <p:sp>
        <p:nvSpPr>
          <p:cNvPr id="3" name="Content Placeholder 2"/>
          <p:cNvSpPr>
            <a:spLocks noGrp="1"/>
          </p:cNvSpPr>
          <p:nvPr>
            <p:ph idx="1"/>
          </p:nvPr>
        </p:nvSpPr>
        <p:spPr/>
        <p:txBody>
          <a:bodyPr/>
          <a:lstStyle/>
          <a:p>
            <a:r>
              <a:rPr lang="en-IE" dirty="0" smtClean="0"/>
              <a:t>Attempts </a:t>
            </a:r>
            <a:r>
              <a:rPr lang="en-IE" dirty="0"/>
              <a:t>to keep a vehicle's heading aligned with its </a:t>
            </a:r>
            <a:r>
              <a:rPr lang="en-IE" dirty="0" smtClean="0"/>
              <a:t>neighbours</a:t>
            </a:r>
            <a:r>
              <a:rPr lang="en-IE" dirty="0"/>
              <a:t>. </a:t>
            </a:r>
            <a:endParaRPr lang="en-IE" dirty="0" smtClean="0"/>
          </a:p>
          <a:p>
            <a:r>
              <a:rPr lang="en-IE" dirty="0" smtClean="0"/>
              <a:t>The </a:t>
            </a:r>
            <a:r>
              <a:rPr lang="en-IE" dirty="0"/>
              <a:t>force is calculated by first iterating through all the </a:t>
            </a:r>
            <a:r>
              <a:rPr lang="en-IE" dirty="0" smtClean="0"/>
              <a:t>neighbours </a:t>
            </a:r>
            <a:r>
              <a:rPr lang="en-IE" dirty="0"/>
              <a:t>and averaging their heading vectors. </a:t>
            </a:r>
            <a:endParaRPr lang="en-IE" dirty="0" smtClean="0"/>
          </a:p>
          <a:p>
            <a:r>
              <a:rPr lang="en-IE" dirty="0" smtClean="0"/>
              <a:t>This </a:t>
            </a:r>
            <a:r>
              <a:rPr lang="en-IE" dirty="0"/>
              <a:t>value is the desired heading, so we just subtract the </a:t>
            </a:r>
            <a:r>
              <a:rPr lang="en-IE" dirty="0" err="1" smtClean="0"/>
              <a:t>boid’s</a:t>
            </a:r>
            <a:r>
              <a:rPr lang="en-IE" dirty="0" smtClean="0"/>
              <a:t> forward vector to </a:t>
            </a:r>
            <a:r>
              <a:rPr lang="en-IE" dirty="0"/>
              <a:t>get the steering force.</a:t>
            </a:r>
          </a:p>
        </p:txBody>
      </p:sp>
    </p:spTree>
    <p:extLst>
      <p:ext uri="{BB962C8B-B14F-4D97-AF65-F5344CB8AC3E}">
        <p14:creationId xmlns:p14="http://schemas.microsoft.com/office/powerpoint/2010/main" val="14788692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669360"/>
          </a:xfrm>
        </p:spPr>
        <p:txBody>
          <a:bodyPr>
            <a:normAutofit fontScale="55000" lnSpcReduction="20000"/>
          </a:bodyPr>
          <a:lstStyle/>
          <a:p>
            <a:pPr marL="0" indent="0">
              <a:buNone/>
            </a:pPr>
            <a:r>
              <a:rPr lang="en-IE" dirty="0">
                <a:solidFill>
                  <a:srgbClr val="0000FF"/>
                </a:solidFill>
                <a:latin typeface="Consolas" panose="020B0609020204030204" pitchFamily="49" charset="0"/>
              </a:rPr>
              <a:t>public</a:t>
            </a:r>
            <a:r>
              <a:rPr lang="en-IE" dirty="0">
                <a:solidFill>
                  <a:prstClr val="black"/>
                </a:solidFill>
                <a:latin typeface="Consolas" panose="020B0609020204030204" pitchFamily="49" charset="0"/>
              </a:rPr>
              <a:t>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 Alignment()</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steeringForce</a:t>
            </a:r>
            <a:r>
              <a:rPr lang="en-IE" dirty="0">
                <a:solidFill>
                  <a:prstClr val="black"/>
                </a:solidFill>
                <a:latin typeface="Consolas" panose="020B0609020204030204" pitchFamily="49" charset="0"/>
              </a:rPr>
              <a:t> =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.zero;</a:t>
            </a:r>
          </a:p>
          <a:p>
            <a:pPr marL="0" indent="0">
              <a:buNone/>
            </a:pPr>
            <a:r>
              <a:rPr lang="en-IE" dirty="0">
                <a:solidFill>
                  <a:prstClr val="black"/>
                </a:solidFill>
                <a:latin typeface="Consolas" panose="020B0609020204030204" pitchFamily="49" charset="0"/>
              </a:rPr>
              <a:t>            </a:t>
            </a:r>
            <a:r>
              <a:rPr lang="en-IE" dirty="0" err="1">
                <a:solidFill>
                  <a:srgbClr val="0000FF"/>
                </a:solidFill>
                <a:latin typeface="Consolas" panose="020B0609020204030204" pitchFamily="49" charset="0"/>
              </a:rPr>
              <a:t>int</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taggedCount</a:t>
            </a:r>
            <a:r>
              <a:rPr lang="en-IE" dirty="0">
                <a:solidFill>
                  <a:prstClr val="black"/>
                </a:solidFill>
                <a:latin typeface="Consolas" panose="020B0609020204030204" pitchFamily="49" charset="0"/>
              </a:rPr>
              <a:t> = 0;</a:t>
            </a:r>
          </a:p>
          <a:p>
            <a:pPr marL="0" indent="0">
              <a:buNone/>
            </a:pPr>
            <a:r>
              <a:rPr lang="en-IE" dirty="0">
                <a:solidFill>
                  <a:prstClr val="black"/>
                </a:solidFill>
                <a:latin typeface="Consolas" panose="020B0609020204030204" pitchFamily="49" charset="0"/>
              </a:rPr>
              <a:t>            </a:t>
            </a:r>
            <a:r>
              <a:rPr lang="en-IE" dirty="0" err="1">
                <a:solidFill>
                  <a:srgbClr val="0000FF"/>
                </a:solidFill>
                <a:latin typeface="Consolas" panose="020B0609020204030204" pitchFamily="49" charset="0"/>
              </a:rPr>
              <a:t>foreach</a:t>
            </a:r>
            <a:r>
              <a:rPr lang="en-IE" dirty="0">
                <a:solidFill>
                  <a:prstClr val="black"/>
                </a:solidFill>
                <a:latin typeface="Consolas" panose="020B0609020204030204" pitchFamily="49" charset="0"/>
              </a:rPr>
              <a:t> (</a:t>
            </a:r>
            <a:r>
              <a:rPr lang="en-IE" dirty="0" err="1">
                <a:solidFill>
                  <a:srgbClr val="2B91AF"/>
                </a:solidFill>
                <a:latin typeface="Consolas" panose="020B0609020204030204" pitchFamily="49" charset="0"/>
              </a:rPr>
              <a:t>GameObject</a:t>
            </a:r>
            <a:r>
              <a:rPr lang="en-IE" dirty="0">
                <a:solidFill>
                  <a:prstClr val="black"/>
                </a:solidFill>
                <a:latin typeface="Consolas" panose="020B0609020204030204" pitchFamily="49" charset="0"/>
              </a:rPr>
              <a:t> entity </a:t>
            </a:r>
            <a:r>
              <a:rPr lang="en-IE" dirty="0">
                <a:solidFill>
                  <a:srgbClr val="0000FF"/>
                </a:solidFill>
                <a:latin typeface="Consolas" panose="020B0609020204030204" pitchFamily="49" charset="0"/>
              </a:rPr>
              <a:t>in</a:t>
            </a:r>
            <a:r>
              <a:rPr lang="en-IE" dirty="0">
                <a:solidFill>
                  <a:prstClr val="black"/>
                </a:solidFill>
                <a:latin typeface="Consolas" panose="020B0609020204030204" pitchFamily="49" charset="0"/>
              </a:rPr>
              <a:t> tagged)</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if</a:t>
            </a:r>
            <a:r>
              <a:rPr lang="en-IE" dirty="0">
                <a:solidFill>
                  <a:prstClr val="black"/>
                </a:solidFill>
                <a:latin typeface="Consolas" panose="020B0609020204030204" pitchFamily="49" charset="0"/>
              </a:rPr>
              <a:t> (entity != </a:t>
            </a:r>
            <a:r>
              <a:rPr lang="en-IE" dirty="0" err="1">
                <a:solidFill>
                  <a:prstClr val="black"/>
                </a:solidFill>
                <a:latin typeface="Consolas" panose="020B0609020204030204" pitchFamily="49" charset="0"/>
              </a:rPr>
              <a:t>gameObject</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steeringForce</a:t>
            </a:r>
            <a:r>
              <a:rPr lang="en-IE" dirty="0">
                <a:solidFill>
                  <a:prstClr val="black"/>
                </a:solidFill>
                <a:latin typeface="Consolas" panose="020B0609020204030204" pitchFamily="49" charset="0"/>
              </a:rPr>
              <a:t> += </a:t>
            </a:r>
            <a:r>
              <a:rPr lang="en-IE" dirty="0" err="1">
                <a:solidFill>
                  <a:prstClr val="black"/>
                </a:solidFill>
                <a:latin typeface="Consolas" panose="020B0609020204030204" pitchFamily="49" charset="0"/>
              </a:rPr>
              <a:t>entity.transform.forward</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taggedCount</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p>
          <a:p>
            <a:pPr marL="0" indent="0">
              <a:buNone/>
            </a:pPr>
            <a:endParaRPr lang="en-IE" dirty="0">
              <a:solidFill>
                <a:prstClr val="black"/>
              </a:solidFill>
              <a:latin typeface="Consolas" panose="020B0609020204030204" pitchFamily="49" charset="0"/>
            </a:endParaRP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if</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taggedCount</a:t>
            </a:r>
            <a:r>
              <a:rPr lang="en-IE" dirty="0">
                <a:solidFill>
                  <a:prstClr val="black"/>
                </a:solidFill>
                <a:latin typeface="Consolas" panose="020B0609020204030204" pitchFamily="49" charset="0"/>
              </a:rPr>
              <a:t> &gt; 0)</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steeringForce</a:t>
            </a:r>
            <a:r>
              <a:rPr lang="en-IE" dirty="0">
                <a:solidFill>
                  <a:prstClr val="black"/>
                </a:solidFill>
                <a:latin typeface="Consolas" panose="020B0609020204030204" pitchFamily="49" charset="0"/>
              </a:rPr>
              <a:t> /= (</a:t>
            </a:r>
            <a:r>
              <a:rPr lang="en-IE" dirty="0">
                <a:solidFill>
                  <a:srgbClr val="0000FF"/>
                </a:solidFill>
                <a:latin typeface="Consolas" panose="020B0609020204030204" pitchFamily="49" charset="0"/>
              </a:rPr>
              <a:t>float</a:t>
            </a:r>
            <a:r>
              <a:rPr lang="en-IE" dirty="0">
                <a:solidFill>
                  <a:prstClr val="black"/>
                </a:solidFill>
                <a:latin typeface="Consolas" panose="020B0609020204030204" pitchFamily="49" charset="0"/>
              </a:rPr>
              <a:t>)</a:t>
            </a:r>
            <a:r>
              <a:rPr lang="en-IE" dirty="0" err="1">
                <a:solidFill>
                  <a:prstClr val="black"/>
                </a:solidFill>
                <a:latin typeface="Consolas" panose="020B0609020204030204" pitchFamily="49" charset="0"/>
              </a:rPr>
              <a:t>taggedCount</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steeringForce</a:t>
            </a:r>
            <a:r>
              <a:rPr lang="en-IE" dirty="0">
                <a:solidFill>
                  <a:prstClr val="black"/>
                </a:solidFill>
                <a:latin typeface="Consolas" panose="020B0609020204030204" pitchFamily="49" charset="0"/>
              </a:rPr>
              <a:t> -= </a:t>
            </a:r>
            <a:r>
              <a:rPr lang="en-IE" dirty="0" err="1">
                <a:solidFill>
                  <a:prstClr val="black"/>
                </a:solidFill>
                <a:latin typeface="Consolas" panose="020B0609020204030204" pitchFamily="49" charset="0"/>
              </a:rPr>
              <a:t>transform.forward</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return</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steeringForce</a:t>
            </a:r>
            <a:r>
              <a:rPr lang="en-IE" dirty="0">
                <a:solidFill>
                  <a:prstClr val="black"/>
                </a:solidFill>
                <a:latin typeface="Consolas" panose="020B0609020204030204" pitchFamily="49" charset="0"/>
              </a:rPr>
              <a:t>;</a:t>
            </a:r>
          </a:p>
          <a:p>
            <a:pPr marL="0" indent="0">
              <a:buNone/>
            </a:pPr>
            <a:endParaRPr lang="en-IE" dirty="0">
              <a:solidFill>
                <a:prstClr val="black"/>
              </a:solidFill>
              <a:latin typeface="Consolas" panose="020B0609020204030204" pitchFamily="49" charset="0"/>
            </a:endParaRPr>
          </a:p>
          <a:p>
            <a:pPr marL="0" indent="0">
              <a:buNone/>
            </a:pPr>
            <a:r>
              <a:rPr lang="en-IE" dirty="0">
                <a:solidFill>
                  <a:prstClr val="black"/>
                </a:solidFill>
                <a:latin typeface="Consolas" panose="020B0609020204030204" pitchFamily="49" charset="0"/>
              </a:rPr>
              <a:t>        }</a:t>
            </a:r>
          </a:p>
          <a:p>
            <a:pPr marL="0" indent="0">
              <a:buNone/>
            </a:pPr>
            <a:endParaRPr lang="en-IE" dirty="0"/>
          </a:p>
        </p:txBody>
      </p:sp>
    </p:spTree>
    <p:extLst>
      <p:ext uri="{BB962C8B-B14F-4D97-AF65-F5344CB8AC3E}">
        <p14:creationId xmlns:p14="http://schemas.microsoft.com/office/powerpoint/2010/main" val="5981639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Combining steering behaviours</a:t>
            </a:r>
            <a:endParaRPr lang="en-IE" dirty="0"/>
          </a:p>
        </p:txBody>
      </p:sp>
      <p:sp>
        <p:nvSpPr>
          <p:cNvPr id="3" name="Content Placeholder 2"/>
          <p:cNvSpPr>
            <a:spLocks noGrp="1"/>
          </p:cNvSpPr>
          <p:nvPr>
            <p:ph idx="1"/>
          </p:nvPr>
        </p:nvSpPr>
        <p:spPr/>
        <p:txBody>
          <a:bodyPr>
            <a:normAutofit lnSpcReduction="10000"/>
          </a:bodyPr>
          <a:lstStyle/>
          <a:p>
            <a:r>
              <a:rPr lang="en-IE" dirty="0"/>
              <a:t>Weighted Truncated Sum</a:t>
            </a:r>
          </a:p>
          <a:p>
            <a:pPr lvl="1"/>
            <a:r>
              <a:rPr lang="en-IE" dirty="0" smtClean="0"/>
              <a:t>Multiply </a:t>
            </a:r>
            <a:r>
              <a:rPr lang="en-IE" dirty="0"/>
              <a:t>each steering </a:t>
            </a:r>
            <a:r>
              <a:rPr lang="en-IE" dirty="0" smtClean="0"/>
              <a:t>behaviour </a:t>
            </a:r>
            <a:r>
              <a:rPr lang="en-IE" dirty="0"/>
              <a:t>with a weight</a:t>
            </a:r>
            <a:r>
              <a:rPr lang="en-IE" dirty="0" smtClean="0"/>
              <a:t>,</a:t>
            </a:r>
          </a:p>
          <a:p>
            <a:pPr lvl="1"/>
            <a:r>
              <a:rPr lang="en-IE" dirty="0" smtClean="0"/>
              <a:t>Sum </a:t>
            </a:r>
            <a:r>
              <a:rPr lang="en-IE" dirty="0"/>
              <a:t>them all </a:t>
            </a:r>
            <a:r>
              <a:rPr lang="en-IE" dirty="0" smtClean="0"/>
              <a:t>together</a:t>
            </a:r>
          </a:p>
          <a:p>
            <a:pPr lvl="1"/>
            <a:r>
              <a:rPr lang="en-IE" dirty="0" smtClean="0"/>
              <a:t>Truncate </a:t>
            </a:r>
            <a:r>
              <a:rPr lang="en-IE" dirty="0"/>
              <a:t>the result to the maximum allowable steering </a:t>
            </a:r>
            <a:r>
              <a:rPr lang="en-IE" dirty="0" smtClean="0"/>
              <a:t>force</a:t>
            </a:r>
          </a:p>
          <a:p>
            <a:pPr lvl="1"/>
            <a:r>
              <a:rPr lang="en-IE" dirty="0" smtClean="0"/>
              <a:t>As every </a:t>
            </a:r>
            <a:r>
              <a:rPr lang="en-IE" dirty="0"/>
              <a:t>active </a:t>
            </a:r>
            <a:r>
              <a:rPr lang="en-IE" dirty="0" smtClean="0"/>
              <a:t>behaviour </a:t>
            </a:r>
            <a:r>
              <a:rPr lang="en-IE" dirty="0"/>
              <a:t>is calculated every time step, this is a very costly method to </a:t>
            </a:r>
            <a:r>
              <a:rPr lang="en-IE" dirty="0" smtClean="0"/>
              <a:t>process</a:t>
            </a:r>
          </a:p>
          <a:p>
            <a:pPr lvl="1"/>
            <a:r>
              <a:rPr lang="en-IE" dirty="0" smtClean="0"/>
              <a:t>behaviour </a:t>
            </a:r>
            <a:r>
              <a:rPr lang="en-IE" dirty="0"/>
              <a:t>weights can be very difficult to </a:t>
            </a:r>
            <a:r>
              <a:rPr lang="en-IE" dirty="0" smtClean="0"/>
              <a:t>tweak</a:t>
            </a:r>
          </a:p>
          <a:p>
            <a:pPr lvl="1"/>
            <a:r>
              <a:rPr lang="en-IE" dirty="0" smtClean="0"/>
              <a:t>Conflicting forces</a:t>
            </a:r>
          </a:p>
          <a:p>
            <a:pPr lvl="2"/>
            <a:r>
              <a:rPr lang="en-IE" dirty="0" smtClean="0"/>
              <a:t>Consider an agent backed against a wall</a:t>
            </a:r>
            <a:endParaRPr lang="en-IE" dirty="0"/>
          </a:p>
          <a:p>
            <a:endParaRPr lang="en-IE" dirty="0"/>
          </a:p>
          <a:p>
            <a:endParaRPr lang="en-IE" dirty="0"/>
          </a:p>
        </p:txBody>
      </p:sp>
    </p:spTree>
    <p:extLst>
      <p:ext uri="{BB962C8B-B14F-4D97-AF65-F5344CB8AC3E}">
        <p14:creationId xmlns:p14="http://schemas.microsoft.com/office/powerpoint/2010/main" val="3503513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Combining Steering Behaviours</a:t>
            </a:r>
            <a:endParaRPr lang="en-IE" dirty="0"/>
          </a:p>
        </p:txBody>
      </p:sp>
      <p:sp>
        <p:nvSpPr>
          <p:cNvPr id="3" name="Content Placeholder 2"/>
          <p:cNvSpPr>
            <a:spLocks noGrp="1"/>
          </p:cNvSpPr>
          <p:nvPr>
            <p:ph idx="1"/>
          </p:nvPr>
        </p:nvSpPr>
        <p:spPr/>
        <p:txBody>
          <a:bodyPr/>
          <a:lstStyle/>
          <a:p>
            <a:r>
              <a:rPr lang="en-IE" dirty="0"/>
              <a:t>Weighted Truncated </a:t>
            </a:r>
            <a:r>
              <a:rPr lang="en-IE" dirty="0" smtClean="0"/>
              <a:t>Prioritised Running Sum</a:t>
            </a:r>
          </a:p>
          <a:p>
            <a:pPr lvl="1"/>
            <a:r>
              <a:rPr lang="en-IE" dirty="0" smtClean="0"/>
              <a:t>Good compromise between speed and accuracy</a:t>
            </a:r>
          </a:p>
          <a:p>
            <a:pPr lvl="1"/>
            <a:r>
              <a:rPr lang="en-IE" dirty="0" smtClean="0"/>
              <a:t>A </a:t>
            </a:r>
            <a:r>
              <a:rPr lang="en-IE" i="1" dirty="0"/>
              <a:t>prioritized</a:t>
            </a:r>
            <a:r>
              <a:rPr lang="en-IE" dirty="0"/>
              <a:t> weighted running total </a:t>
            </a:r>
            <a:r>
              <a:rPr lang="en-IE" dirty="0" smtClean="0"/>
              <a:t>is calculated</a:t>
            </a:r>
          </a:p>
          <a:p>
            <a:pPr lvl="2"/>
            <a:r>
              <a:rPr lang="en-IE" dirty="0" smtClean="0"/>
              <a:t>Behaviours are calculated in order of priority</a:t>
            </a:r>
          </a:p>
          <a:p>
            <a:pPr lvl="1"/>
            <a:r>
              <a:rPr lang="en-IE" dirty="0" smtClean="0"/>
              <a:t>The force is truncated to </a:t>
            </a:r>
            <a:r>
              <a:rPr lang="en-IE" dirty="0"/>
              <a:t>make sure the magnitude of the steering force does not exceed the maximum </a:t>
            </a:r>
            <a:r>
              <a:rPr lang="en-IE" dirty="0" smtClean="0"/>
              <a:t>available</a:t>
            </a:r>
          </a:p>
          <a:p>
            <a:pPr lvl="2"/>
            <a:r>
              <a:rPr lang="en-IE" dirty="0" smtClean="0"/>
              <a:t>Once the maximum force is reached, no more behaviours are calculated</a:t>
            </a:r>
          </a:p>
          <a:p>
            <a:pPr lvl="1"/>
            <a:endParaRPr lang="en-IE" dirty="0"/>
          </a:p>
        </p:txBody>
      </p:sp>
    </p:spTree>
    <p:extLst>
      <p:ext uri="{BB962C8B-B14F-4D97-AF65-F5344CB8AC3E}">
        <p14:creationId xmlns:p14="http://schemas.microsoft.com/office/powerpoint/2010/main" val="16483215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Calculating the force </a:t>
            </a:r>
            <a:br>
              <a:rPr lang="en-IE" dirty="0" smtClean="0"/>
            </a:br>
            <a:r>
              <a:rPr lang="en-IE" dirty="0" smtClean="0"/>
              <a:t>for a behaviour</a:t>
            </a:r>
            <a:endParaRPr lang="en-IE" dirty="0"/>
          </a:p>
        </p:txBody>
      </p:sp>
      <p:sp>
        <p:nvSpPr>
          <p:cNvPr id="3" name="Content Placeholder 2"/>
          <p:cNvSpPr>
            <a:spLocks noGrp="1"/>
          </p:cNvSpPr>
          <p:nvPr>
            <p:ph idx="1"/>
          </p:nvPr>
        </p:nvSpPr>
        <p:spPr/>
        <p:txBody>
          <a:bodyPr>
            <a:normAutofit fontScale="92500"/>
          </a:bodyPr>
          <a:lstStyle/>
          <a:p>
            <a:r>
              <a:rPr lang="en-IE" dirty="0" smtClean="0"/>
              <a:t>3 Possibilities</a:t>
            </a:r>
          </a:p>
          <a:p>
            <a:pPr lvl="1"/>
            <a:r>
              <a:rPr lang="en-IE" dirty="0" smtClean="0"/>
              <a:t>If </a:t>
            </a:r>
            <a:r>
              <a:rPr lang="en-IE" dirty="0"/>
              <a:t>there is a surplus remaining, the new force is added to the running total.</a:t>
            </a:r>
          </a:p>
          <a:p>
            <a:pPr lvl="1"/>
            <a:r>
              <a:rPr lang="en-IE" dirty="0"/>
              <a:t>If there is no surplus remaining, the method returns false. When this </a:t>
            </a:r>
            <a:r>
              <a:rPr lang="en-IE" dirty="0" smtClean="0"/>
              <a:t>happens no further </a:t>
            </a:r>
            <a:r>
              <a:rPr lang="en-IE" dirty="0"/>
              <a:t>active </a:t>
            </a:r>
            <a:r>
              <a:rPr lang="en-IE" dirty="0" smtClean="0"/>
              <a:t>behaviours are calculated.</a:t>
            </a:r>
            <a:endParaRPr lang="en-IE" dirty="0"/>
          </a:p>
          <a:p>
            <a:pPr lvl="1"/>
            <a:r>
              <a:rPr lang="en-IE" dirty="0"/>
              <a:t>If there is still some steering force available, but the magnitude remaining is less than the magnitude of the new force, the new force is truncated to the remaining magnitude before it is added.</a:t>
            </a:r>
          </a:p>
          <a:p>
            <a:endParaRPr lang="en-IE" dirty="0"/>
          </a:p>
        </p:txBody>
      </p:sp>
    </p:spTree>
    <p:extLst>
      <p:ext uri="{BB962C8B-B14F-4D97-AF65-F5344CB8AC3E}">
        <p14:creationId xmlns:p14="http://schemas.microsoft.com/office/powerpoint/2010/main" val="27042450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Autofit/>
          </a:bodyPr>
          <a:lstStyle/>
          <a:p>
            <a:pPr marL="0" indent="0">
              <a:buNone/>
            </a:pPr>
            <a:r>
              <a:rPr lang="en-IE" sz="1600" dirty="0">
                <a:solidFill>
                  <a:srgbClr val="0000FF"/>
                </a:solidFill>
                <a:latin typeface="Consolas" panose="020B0609020204030204" pitchFamily="49" charset="0"/>
              </a:rPr>
              <a:t>private</a:t>
            </a:r>
            <a:r>
              <a:rPr lang="en-IE" sz="1600" dirty="0">
                <a:solidFill>
                  <a:prstClr val="black"/>
                </a:solidFill>
                <a:latin typeface="Consolas" panose="020B0609020204030204" pitchFamily="49" charset="0"/>
              </a:rPr>
              <a:t> </a:t>
            </a:r>
            <a:r>
              <a:rPr lang="en-IE" sz="1600" dirty="0">
                <a:solidFill>
                  <a:srgbClr val="0000FF"/>
                </a:solidFill>
                <a:latin typeface="Consolas" panose="020B0609020204030204" pitchFamily="49" charset="0"/>
              </a:rPr>
              <a:t>bool</a:t>
            </a:r>
            <a:r>
              <a:rPr lang="en-IE" sz="1600" dirty="0">
                <a:solidFill>
                  <a:prstClr val="black"/>
                </a:solidFill>
                <a:latin typeface="Consolas" panose="020B0609020204030204" pitchFamily="49" charset="0"/>
              </a:rPr>
              <a:t> </a:t>
            </a:r>
            <a:r>
              <a:rPr lang="en-IE" sz="1600" dirty="0" err="1">
                <a:solidFill>
                  <a:prstClr val="black"/>
                </a:solidFill>
                <a:latin typeface="Consolas" panose="020B0609020204030204" pitchFamily="49" charset="0"/>
              </a:rPr>
              <a:t>accumulateForce</a:t>
            </a:r>
            <a:r>
              <a:rPr lang="en-IE" sz="1600" dirty="0">
                <a:solidFill>
                  <a:prstClr val="black"/>
                </a:solidFill>
                <a:latin typeface="Consolas" panose="020B0609020204030204" pitchFamily="49" charset="0"/>
              </a:rPr>
              <a:t>(</a:t>
            </a:r>
            <a:r>
              <a:rPr lang="en-IE" sz="1600" dirty="0">
                <a:solidFill>
                  <a:srgbClr val="0000FF"/>
                </a:solidFill>
                <a:latin typeface="Consolas" panose="020B0609020204030204" pitchFamily="49" charset="0"/>
              </a:rPr>
              <a:t>ref</a:t>
            </a:r>
            <a:r>
              <a:rPr lang="en-IE" sz="1600" dirty="0">
                <a:solidFill>
                  <a:prstClr val="black"/>
                </a:solidFill>
                <a:latin typeface="Consolas" panose="020B0609020204030204" pitchFamily="49" charset="0"/>
              </a:rPr>
              <a:t> </a:t>
            </a:r>
            <a:r>
              <a:rPr lang="en-IE" sz="1600" dirty="0">
                <a:solidFill>
                  <a:srgbClr val="2B91AF"/>
                </a:solidFill>
                <a:latin typeface="Consolas" panose="020B0609020204030204" pitchFamily="49" charset="0"/>
              </a:rPr>
              <a:t>Vector3</a:t>
            </a:r>
            <a:r>
              <a:rPr lang="en-IE" sz="1600" dirty="0">
                <a:solidFill>
                  <a:prstClr val="black"/>
                </a:solidFill>
                <a:latin typeface="Consolas" panose="020B0609020204030204" pitchFamily="49" charset="0"/>
              </a:rPr>
              <a:t> </a:t>
            </a:r>
            <a:r>
              <a:rPr lang="en-IE" sz="1600" dirty="0" err="1">
                <a:solidFill>
                  <a:prstClr val="black"/>
                </a:solidFill>
                <a:latin typeface="Consolas" panose="020B0609020204030204" pitchFamily="49" charset="0"/>
              </a:rPr>
              <a:t>runningTotal</a:t>
            </a:r>
            <a:r>
              <a:rPr lang="en-IE" sz="1600" dirty="0">
                <a:solidFill>
                  <a:prstClr val="black"/>
                </a:solidFill>
                <a:latin typeface="Consolas" panose="020B0609020204030204" pitchFamily="49" charset="0"/>
              </a:rPr>
              <a:t>, </a:t>
            </a:r>
            <a:r>
              <a:rPr lang="en-IE" sz="1600" dirty="0">
                <a:solidFill>
                  <a:srgbClr val="2B91AF"/>
                </a:solidFill>
                <a:latin typeface="Consolas" panose="020B0609020204030204" pitchFamily="49" charset="0"/>
              </a:rPr>
              <a:t>Vector3</a:t>
            </a:r>
            <a:r>
              <a:rPr lang="en-IE" sz="1600" dirty="0">
                <a:solidFill>
                  <a:prstClr val="black"/>
                </a:solidFill>
                <a:latin typeface="Consolas" panose="020B0609020204030204" pitchFamily="49" charset="0"/>
              </a:rPr>
              <a:t> force)</a:t>
            </a:r>
          </a:p>
          <a:p>
            <a:pPr marL="0" indent="0">
              <a:buNone/>
            </a:pPr>
            <a:r>
              <a:rPr lang="en-IE" sz="1600" dirty="0">
                <a:solidFill>
                  <a:prstClr val="black"/>
                </a:solidFill>
                <a:latin typeface="Consolas" panose="020B0609020204030204" pitchFamily="49" charset="0"/>
              </a:rPr>
              <a:t>        {</a:t>
            </a:r>
          </a:p>
          <a:p>
            <a:pPr marL="0" indent="0">
              <a:buNone/>
            </a:pPr>
            <a:r>
              <a:rPr lang="en-IE" sz="1600" dirty="0">
                <a:solidFill>
                  <a:prstClr val="black"/>
                </a:solidFill>
                <a:latin typeface="Consolas" panose="020B0609020204030204" pitchFamily="49" charset="0"/>
              </a:rPr>
              <a:t>            </a:t>
            </a:r>
            <a:r>
              <a:rPr lang="en-IE" sz="1600" dirty="0">
                <a:solidFill>
                  <a:srgbClr val="0000FF"/>
                </a:solidFill>
                <a:latin typeface="Consolas" panose="020B0609020204030204" pitchFamily="49" charset="0"/>
              </a:rPr>
              <a:t>float</a:t>
            </a:r>
            <a:r>
              <a:rPr lang="en-IE" sz="1600" dirty="0">
                <a:solidFill>
                  <a:prstClr val="black"/>
                </a:solidFill>
                <a:latin typeface="Consolas" panose="020B0609020204030204" pitchFamily="49" charset="0"/>
              </a:rPr>
              <a:t> </a:t>
            </a:r>
            <a:r>
              <a:rPr lang="en-IE" sz="1600" dirty="0" err="1">
                <a:solidFill>
                  <a:prstClr val="black"/>
                </a:solidFill>
                <a:latin typeface="Consolas" panose="020B0609020204030204" pitchFamily="49" charset="0"/>
              </a:rPr>
              <a:t>soFar</a:t>
            </a:r>
            <a:r>
              <a:rPr lang="en-IE" sz="1600" dirty="0">
                <a:solidFill>
                  <a:prstClr val="black"/>
                </a:solidFill>
                <a:latin typeface="Consolas" panose="020B0609020204030204" pitchFamily="49" charset="0"/>
              </a:rPr>
              <a:t> = </a:t>
            </a:r>
            <a:r>
              <a:rPr lang="en-IE" sz="1600" dirty="0" err="1">
                <a:solidFill>
                  <a:prstClr val="black"/>
                </a:solidFill>
                <a:latin typeface="Consolas" panose="020B0609020204030204" pitchFamily="49" charset="0"/>
              </a:rPr>
              <a:t>runningTotal.magnitude</a:t>
            </a:r>
            <a:r>
              <a:rPr lang="en-IE" sz="1600" dirty="0">
                <a:solidFill>
                  <a:prstClr val="black"/>
                </a:solidFill>
                <a:latin typeface="Consolas" panose="020B0609020204030204" pitchFamily="49" charset="0"/>
              </a:rPr>
              <a:t>;</a:t>
            </a:r>
          </a:p>
          <a:p>
            <a:pPr marL="0" indent="0">
              <a:buNone/>
            </a:pPr>
            <a:endParaRPr lang="en-IE" sz="1600" dirty="0">
              <a:solidFill>
                <a:prstClr val="black"/>
              </a:solidFill>
              <a:latin typeface="Consolas" panose="020B0609020204030204" pitchFamily="49" charset="0"/>
            </a:endParaRPr>
          </a:p>
          <a:p>
            <a:pPr marL="0" indent="0">
              <a:buNone/>
            </a:pPr>
            <a:r>
              <a:rPr lang="en-IE" sz="1600" dirty="0">
                <a:solidFill>
                  <a:prstClr val="black"/>
                </a:solidFill>
                <a:latin typeface="Consolas" panose="020B0609020204030204" pitchFamily="49" charset="0"/>
              </a:rPr>
              <a:t>            </a:t>
            </a:r>
            <a:r>
              <a:rPr lang="en-IE" sz="1600" dirty="0">
                <a:solidFill>
                  <a:srgbClr val="0000FF"/>
                </a:solidFill>
                <a:latin typeface="Consolas" panose="020B0609020204030204" pitchFamily="49" charset="0"/>
              </a:rPr>
              <a:t>float</a:t>
            </a:r>
            <a:r>
              <a:rPr lang="en-IE" sz="1600" dirty="0">
                <a:solidFill>
                  <a:prstClr val="black"/>
                </a:solidFill>
                <a:latin typeface="Consolas" panose="020B0609020204030204" pitchFamily="49" charset="0"/>
              </a:rPr>
              <a:t> remaining = </a:t>
            </a:r>
            <a:r>
              <a:rPr lang="en-IE" sz="1600" dirty="0" err="1">
                <a:solidFill>
                  <a:srgbClr val="2B91AF"/>
                </a:solidFill>
                <a:latin typeface="Consolas" panose="020B0609020204030204" pitchFamily="49" charset="0"/>
              </a:rPr>
              <a:t>Params</a:t>
            </a:r>
            <a:r>
              <a:rPr lang="en-IE" sz="1600" dirty="0" err="1">
                <a:solidFill>
                  <a:prstClr val="black"/>
                </a:solidFill>
                <a:latin typeface="Consolas" panose="020B0609020204030204" pitchFamily="49" charset="0"/>
              </a:rPr>
              <a:t>.GetFloat</a:t>
            </a:r>
            <a:r>
              <a:rPr lang="en-IE" sz="1600" dirty="0">
                <a:solidFill>
                  <a:prstClr val="black"/>
                </a:solidFill>
                <a:latin typeface="Consolas" panose="020B0609020204030204" pitchFamily="49" charset="0"/>
              </a:rPr>
              <a:t>(</a:t>
            </a:r>
            <a:r>
              <a:rPr lang="en-IE" sz="1600" dirty="0">
                <a:solidFill>
                  <a:srgbClr val="A31515"/>
                </a:solidFill>
                <a:latin typeface="Consolas" panose="020B0609020204030204" pitchFamily="49" charset="0"/>
              </a:rPr>
              <a:t>"</a:t>
            </a:r>
            <a:r>
              <a:rPr lang="en-IE" sz="1600" dirty="0" err="1">
                <a:solidFill>
                  <a:srgbClr val="A31515"/>
                </a:solidFill>
                <a:latin typeface="Consolas" panose="020B0609020204030204" pitchFamily="49" charset="0"/>
              </a:rPr>
              <a:t>max_force</a:t>
            </a:r>
            <a:r>
              <a:rPr lang="en-IE" sz="1600" dirty="0">
                <a:solidFill>
                  <a:srgbClr val="A31515"/>
                </a:solidFill>
                <a:latin typeface="Consolas" panose="020B0609020204030204" pitchFamily="49" charset="0"/>
              </a:rPr>
              <a:t>"</a:t>
            </a:r>
            <a:r>
              <a:rPr lang="en-IE" sz="1600" dirty="0">
                <a:solidFill>
                  <a:prstClr val="black"/>
                </a:solidFill>
                <a:latin typeface="Consolas" panose="020B0609020204030204" pitchFamily="49" charset="0"/>
              </a:rPr>
              <a:t>) - </a:t>
            </a:r>
            <a:r>
              <a:rPr lang="en-IE" sz="1600" dirty="0" err="1">
                <a:solidFill>
                  <a:prstClr val="black"/>
                </a:solidFill>
                <a:latin typeface="Consolas" panose="020B0609020204030204" pitchFamily="49" charset="0"/>
              </a:rPr>
              <a:t>soFar</a:t>
            </a:r>
            <a:r>
              <a:rPr lang="en-IE" sz="1600" dirty="0">
                <a:solidFill>
                  <a:prstClr val="black"/>
                </a:solidFill>
                <a:latin typeface="Consolas" panose="020B0609020204030204" pitchFamily="49" charset="0"/>
              </a:rPr>
              <a:t>;</a:t>
            </a:r>
          </a:p>
          <a:p>
            <a:pPr marL="0" indent="0">
              <a:buNone/>
            </a:pPr>
            <a:r>
              <a:rPr lang="en-IE" sz="1600" dirty="0">
                <a:solidFill>
                  <a:prstClr val="black"/>
                </a:solidFill>
                <a:latin typeface="Consolas" panose="020B0609020204030204" pitchFamily="49" charset="0"/>
              </a:rPr>
              <a:t>            </a:t>
            </a:r>
            <a:r>
              <a:rPr lang="en-IE" sz="1600" dirty="0">
                <a:solidFill>
                  <a:srgbClr val="0000FF"/>
                </a:solidFill>
                <a:latin typeface="Consolas" panose="020B0609020204030204" pitchFamily="49" charset="0"/>
              </a:rPr>
              <a:t>if</a:t>
            </a:r>
            <a:r>
              <a:rPr lang="en-IE" sz="1600" dirty="0">
                <a:solidFill>
                  <a:prstClr val="black"/>
                </a:solidFill>
                <a:latin typeface="Consolas" panose="020B0609020204030204" pitchFamily="49" charset="0"/>
              </a:rPr>
              <a:t> (remaining &lt;= 0)</a:t>
            </a:r>
          </a:p>
          <a:p>
            <a:pPr marL="0" indent="0">
              <a:buNone/>
            </a:pPr>
            <a:r>
              <a:rPr lang="en-IE" sz="1600" dirty="0">
                <a:solidFill>
                  <a:prstClr val="black"/>
                </a:solidFill>
                <a:latin typeface="Consolas" panose="020B0609020204030204" pitchFamily="49" charset="0"/>
              </a:rPr>
              <a:t>            {</a:t>
            </a:r>
          </a:p>
          <a:p>
            <a:pPr marL="0" indent="0">
              <a:buNone/>
            </a:pPr>
            <a:r>
              <a:rPr lang="en-IE" sz="1600" dirty="0">
                <a:solidFill>
                  <a:prstClr val="black"/>
                </a:solidFill>
                <a:latin typeface="Consolas" panose="020B0609020204030204" pitchFamily="49" charset="0"/>
              </a:rPr>
              <a:t>                </a:t>
            </a:r>
            <a:r>
              <a:rPr lang="en-IE" sz="1600" dirty="0">
                <a:solidFill>
                  <a:srgbClr val="0000FF"/>
                </a:solidFill>
                <a:latin typeface="Consolas" panose="020B0609020204030204" pitchFamily="49" charset="0"/>
              </a:rPr>
              <a:t>return</a:t>
            </a:r>
            <a:r>
              <a:rPr lang="en-IE" sz="1600" dirty="0">
                <a:solidFill>
                  <a:prstClr val="black"/>
                </a:solidFill>
                <a:latin typeface="Consolas" panose="020B0609020204030204" pitchFamily="49" charset="0"/>
              </a:rPr>
              <a:t> </a:t>
            </a:r>
            <a:r>
              <a:rPr lang="en-IE" sz="1600" dirty="0">
                <a:solidFill>
                  <a:srgbClr val="0000FF"/>
                </a:solidFill>
                <a:latin typeface="Consolas" panose="020B0609020204030204" pitchFamily="49" charset="0"/>
              </a:rPr>
              <a:t>false</a:t>
            </a:r>
            <a:r>
              <a:rPr lang="en-IE" sz="1600" dirty="0">
                <a:solidFill>
                  <a:prstClr val="black"/>
                </a:solidFill>
                <a:latin typeface="Consolas" panose="020B0609020204030204" pitchFamily="49" charset="0"/>
              </a:rPr>
              <a:t>;</a:t>
            </a:r>
          </a:p>
          <a:p>
            <a:pPr marL="0" indent="0">
              <a:buNone/>
            </a:pPr>
            <a:r>
              <a:rPr lang="en-IE" sz="1600" dirty="0">
                <a:solidFill>
                  <a:prstClr val="black"/>
                </a:solidFill>
                <a:latin typeface="Consolas" panose="020B0609020204030204" pitchFamily="49" charset="0"/>
              </a:rPr>
              <a:t>            }</a:t>
            </a:r>
          </a:p>
          <a:p>
            <a:pPr marL="0" indent="0">
              <a:buNone/>
            </a:pPr>
            <a:endParaRPr lang="en-IE" sz="1600" dirty="0">
              <a:solidFill>
                <a:prstClr val="black"/>
              </a:solidFill>
              <a:latin typeface="Consolas" panose="020B0609020204030204" pitchFamily="49" charset="0"/>
            </a:endParaRPr>
          </a:p>
          <a:p>
            <a:pPr marL="0" indent="0">
              <a:buNone/>
            </a:pPr>
            <a:r>
              <a:rPr lang="en-IE" sz="1600" dirty="0">
                <a:solidFill>
                  <a:prstClr val="black"/>
                </a:solidFill>
                <a:latin typeface="Consolas" panose="020B0609020204030204" pitchFamily="49" charset="0"/>
              </a:rPr>
              <a:t>            </a:t>
            </a:r>
            <a:r>
              <a:rPr lang="en-IE" sz="1600" dirty="0">
                <a:solidFill>
                  <a:srgbClr val="0000FF"/>
                </a:solidFill>
                <a:latin typeface="Consolas" panose="020B0609020204030204" pitchFamily="49" charset="0"/>
              </a:rPr>
              <a:t>float</a:t>
            </a:r>
            <a:r>
              <a:rPr lang="en-IE" sz="1600" dirty="0">
                <a:solidFill>
                  <a:prstClr val="black"/>
                </a:solidFill>
                <a:latin typeface="Consolas" panose="020B0609020204030204" pitchFamily="49" charset="0"/>
              </a:rPr>
              <a:t> </a:t>
            </a:r>
            <a:r>
              <a:rPr lang="en-IE" sz="1600" dirty="0" err="1">
                <a:solidFill>
                  <a:prstClr val="black"/>
                </a:solidFill>
                <a:latin typeface="Consolas" panose="020B0609020204030204" pitchFamily="49" charset="0"/>
              </a:rPr>
              <a:t>toAdd</a:t>
            </a:r>
            <a:r>
              <a:rPr lang="en-IE" sz="1600" dirty="0">
                <a:solidFill>
                  <a:prstClr val="black"/>
                </a:solidFill>
                <a:latin typeface="Consolas" panose="020B0609020204030204" pitchFamily="49" charset="0"/>
              </a:rPr>
              <a:t> = </a:t>
            </a:r>
            <a:r>
              <a:rPr lang="en-IE" sz="1600" dirty="0" err="1">
                <a:solidFill>
                  <a:prstClr val="black"/>
                </a:solidFill>
                <a:latin typeface="Consolas" panose="020B0609020204030204" pitchFamily="49" charset="0"/>
              </a:rPr>
              <a:t>force.magnitude</a:t>
            </a:r>
            <a:r>
              <a:rPr lang="en-IE" sz="1600" dirty="0">
                <a:solidFill>
                  <a:prstClr val="black"/>
                </a:solidFill>
                <a:latin typeface="Consolas" panose="020B0609020204030204" pitchFamily="49" charset="0"/>
              </a:rPr>
              <a:t>;</a:t>
            </a:r>
          </a:p>
          <a:p>
            <a:pPr marL="0" indent="0">
              <a:buNone/>
            </a:pPr>
            <a:endParaRPr lang="en-IE" sz="1600" dirty="0">
              <a:solidFill>
                <a:prstClr val="black"/>
              </a:solidFill>
              <a:latin typeface="Consolas" panose="020B0609020204030204" pitchFamily="49" charset="0"/>
            </a:endParaRPr>
          </a:p>
          <a:p>
            <a:pPr marL="0" indent="0">
              <a:buNone/>
            </a:pPr>
            <a:endParaRPr lang="en-IE" sz="1600" dirty="0">
              <a:solidFill>
                <a:prstClr val="black"/>
              </a:solidFill>
              <a:latin typeface="Consolas" panose="020B0609020204030204" pitchFamily="49" charset="0"/>
            </a:endParaRPr>
          </a:p>
          <a:p>
            <a:pPr marL="0" indent="0">
              <a:buNone/>
            </a:pPr>
            <a:r>
              <a:rPr lang="en-IE" sz="1600" dirty="0">
                <a:solidFill>
                  <a:prstClr val="black"/>
                </a:solidFill>
                <a:latin typeface="Consolas" panose="020B0609020204030204" pitchFamily="49" charset="0"/>
              </a:rPr>
              <a:t>            </a:t>
            </a:r>
            <a:r>
              <a:rPr lang="en-IE" sz="1600" dirty="0">
                <a:solidFill>
                  <a:srgbClr val="0000FF"/>
                </a:solidFill>
                <a:latin typeface="Consolas" panose="020B0609020204030204" pitchFamily="49" charset="0"/>
              </a:rPr>
              <a:t>if</a:t>
            </a:r>
            <a:r>
              <a:rPr lang="en-IE" sz="1600" dirty="0">
                <a:solidFill>
                  <a:prstClr val="black"/>
                </a:solidFill>
                <a:latin typeface="Consolas" panose="020B0609020204030204" pitchFamily="49" charset="0"/>
              </a:rPr>
              <a:t> (</a:t>
            </a:r>
            <a:r>
              <a:rPr lang="en-IE" sz="1600" dirty="0" err="1">
                <a:solidFill>
                  <a:prstClr val="black"/>
                </a:solidFill>
                <a:latin typeface="Consolas" panose="020B0609020204030204" pitchFamily="49" charset="0"/>
              </a:rPr>
              <a:t>toAdd</a:t>
            </a:r>
            <a:r>
              <a:rPr lang="en-IE" sz="1600" dirty="0">
                <a:solidFill>
                  <a:prstClr val="black"/>
                </a:solidFill>
                <a:latin typeface="Consolas" panose="020B0609020204030204" pitchFamily="49" charset="0"/>
              </a:rPr>
              <a:t> &lt; remaining)</a:t>
            </a:r>
          </a:p>
          <a:p>
            <a:pPr marL="0" indent="0">
              <a:buNone/>
            </a:pPr>
            <a:r>
              <a:rPr lang="en-IE" sz="1600" dirty="0">
                <a:solidFill>
                  <a:prstClr val="black"/>
                </a:solidFill>
                <a:latin typeface="Consolas" panose="020B0609020204030204" pitchFamily="49" charset="0"/>
              </a:rPr>
              <a:t>            {</a:t>
            </a:r>
          </a:p>
          <a:p>
            <a:pPr marL="0" indent="0">
              <a:buNone/>
            </a:pPr>
            <a:r>
              <a:rPr lang="en-IE" sz="1600" dirty="0">
                <a:solidFill>
                  <a:prstClr val="black"/>
                </a:solidFill>
                <a:latin typeface="Consolas" panose="020B0609020204030204" pitchFamily="49" charset="0"/>
              </a:rPr>
              <a:t>                </a:t>
            </a:r>
            <a:r>
              <a:rPr lang="en-IE" sz="1600" dirty="0" err="1">
                <a:solidFill>
                  <a:prstClr val="black"/>
                </a:solidFill>
                <a:latin typeface="Consolas" panose="020B0609020204030204" pitchFamily="49" charset="0"/>
              </a:rPr>
              <a:t>runningTotal</a:t>
            </a:r>
            <a:r>
              <a:rPr lang="en-IE" sz="1600" dirty="0">
                <a:solidFill>
                  <a:prstClr val="black"/>
                </a:solidFill>
                <a:latin typeface="Consolas" panose="020B0609020204030204" pitchFamily="49" charset="0"/>
              </a:rPr>
              <a:t> += force;</a:t>
            </a:r>
          </a:p>
          <a:p>
            <a:pPr marL="0" indent="0">
              <a:buNone/>
            </a:pPr>
            <a:r>
              <a:rPr lang="en-IE" sz="1600" dirty="0">
                <a:solidFill>
                  <a:prstClr val="black"/>
                </a:solidFill>
                <a:latin typeface="Consolas" panose="020B0609020204030204" pitchFamily="49" charset="0"/>
              </a:rPr>
              <a:t>            }</a:t>
            </a:r>
          </a:p>
          <a:p>
            <a:pPr marL="0" indent="0">
              <a:buNone/>
            </a:pPr>
            <a:r>
              <a:rPr lang="en-IE" sz="1600" dirty="0">
                <a:solidFill>
                  <a:prstClr val="black"/>
                </a:solidFill>
                <a:latin typeface="Consolas" panose="020B0609020204030204" pitchFamily="49" charset="0"/>
              </a:rPr>
              <a:t>            </a:t>
            </a:r>
            <a:r>
              <a:rPr lang="en-IE" sz="1600" dirty="0">
                <a:solidFill>
                  <a:srgbClr val="0000FF"/>
                </a:solidFill>
                <a:latin typeface="Consolas" panose="020B0609020204030204" pitchFamily="49" charset="0"/>
              </a:rPr>
              <a:t>else</a:t>
            </a:r>
            <a:endParaRPr lang="en-IE" sz="1600" dirty="0">
              <a:solidFill>
                <a:prstClr val="black"/>
              </a:solidFill>
              <a:latin typeface="Consolas" panose="020B0609020204030204" pitchFamily="49" charset="0"/>
            </a:endParaRPr>
          </a:p>
          <a:p>
            <a:pPr marL="0" indent="0">
              <a:buNone/>
            </a:pPr>
            <a:r>
              <a:rPr lang="en-IE" sz="1600" dirty="0">
                <a:solidFill>
                  <a:prstClr val="black"/>
                </a:solidFill>
                <a:latin typeface="Consolas" panose="020B0609020204030204" pitchFamily="49" charset="0"/>
              </a:rPr>
              <a:t>            {</a:t>
            </a:r>
          </a:p>
          <a:p>
            <a:pPr marL="0" indent="0">
              <a:buNone/>
            </a:pPr>
            <a:r>
              <a:rPr lang="en-IE" sz="1600" dirty="0">
                <a:solidFill>
                  <a:prstClr val="black"/>
                </a:solidFill>
                <a:latin typeface="Consolas" panose="020B0609020204030204" pitchFamily="49" charset="0"/>
              </a:rPr>
              <a:t>                </a:t>
            </a:r>
            <a:r>
              <a:rPr lang="en-IE" sz="1600" dirty="0" err="1">
                <a:solidFill>
                  <a:prstClr val="black"/>
                </a:solidFill>
                <a:latin typeface="Consolas" panose="020B0609020204030204" pitchFamily="49" charset="0"/>
              </a:rPr>
              <a:t>runningTotal</a:t>
            </a:r>
            <a:r>
              <a:rPr lang="en-IE" sz="1600" dirty="0">
                <a:solidFill>
                  <a:prstClr val="black"/>
                </a:solidFill>
                <a:latin typeface="Consolas" panose="020B0609020204030204" pitchFamily="49" charset="0"/>
              </a:rPr>
              <a:t> += </a:t>
            </a:r>
            <a:r>
              <a:rPr lang="en-IE" sz="1600" dirty="0">
                <a:solidFill>
                  <a:srgbClr val="2B91AF"/>
                </a:solidFill>
                <a:latin typeface="Consolas" panose="020B0609020204030204" pitchFamily="49" charset="0"/>
              </a:rPr>
              <a:t>Vector3</a:t>
            </a:r>
            <a:r>
              <a:rPr lang="en-IE" sz="1600" dirty="0">
                <a:solidFill>
                  <a:prstClr val="black"/>
                </a:solidFill>
                <a:latin typeface="Consolas" panose="020B0609020204030204" pitchFamily="49" charset="0"/>
              </a:rPr>
              <a:t>.Normalize(force) * remaining;</a:t>
            </a:r>
          </a:p>
          <a:p>
            <a:pPr marL="0" indent="0">
              <a:buNone/>
            </a:pPr>
            <a:r>
              <a:rPr lang="en-IE" sz="1600" dirty="0">
                <a:solidFill>
                  <a:prstClr val="black"/>
                </a:solidFill>
                <a:latin typeface="Consolas" panose="020B0609020204030204" pitchFamily="49" charset="0"/>
              </a:rPr>
              <a:t>            }</a:t>
            </a:r>
          </a:p>
          <a:p>
            <a:pPr marL="0" indent="0">
              <a:buNone/>
            </a:pPr>
            <a:r>
              <a:rPr lang="en-IE" sz="1600" dirty="0">
                <a:solidFill>
                  <a:prstClr val="black"/>
                </a:solidFill>
                <a:latin typeface="Consolas" panose="020B0609020204030204" pitchFamily="49" charset="0"/>
              </a:rPr>
              <a:t>            </a:t>
            </a:r>
            <a:r>
              <a:rPr lang="en-IE" sz="1600" dirty="0">
                <a:solidFill>
                  <a:srgbClr val="0000FF"/>
                </a:solidFill>
                <a:latin typeface="Consolas" panose="020B0609020204030204" pitchFamily="49" charset="0"/>
              </a:rPr>
              <a:t>return</a:t>
            </a:r>
            <a:r>
              <a:rPr lang="en-IE" sz="1600" dirty="0">
                <a:solidFill>
                  <a:prstClr val="black"/>
                </a:solidFill>
                <a:latin typeface="Consolas" panose="020B0609020204030204" pitchFamily="49" charset="0"/>
              </a:rPr>
              <a:t> </a:t>
            </a:r>
            <a:r>
              <a:rPr lang="en-IE" sz="1600" dirty="0">
                <a:solidFill>
                  <a:srgbClr val="0000FF"/>
                </a:solidFill>
                <a:latin typeface="Consolas" panose="020B0609020204030204" pitchFamily="49" charset="0"/>
              </a:rPr>
              <a:t>true</a:t>
            </a:r>
            <a:r>
              <a:rPr lang="en-IE" sz="1600" dirty="0">
                <a:solidFill>
                  <a:prstClr val="black"/>
                </a:solidFill>
                <a:latin typeface="Consolas" panose="020B0609020204030204" pitchFamily="49" charset="0"/>
              </a:rPr>
              <a:t>;</a:t>
            </a:r>
          </a:p>
          <a:p>
            <a:pPr marL="0" indent="0">
              <a:buNone/>
            </a:pPr>
            <a:r>
              <a:rPr lang="en-IE" sz="1600" dirty="0">
                <a:solidFill>
                  <a:prstClr val="black"/>
                </a:solidFill>
                <a:latin typeface="Consolas" panose="020B0609020204030204" pitchFamily="49" charset="0"/>
              </a:rPr>
              <a:t>        }</a:t>
            </a:r>
          </a:p>
          <a:p>
            <a:pPr marL="0" indent="0">
              <a:buNone/>
            </a:pPr>
            <a:endParaRPr lang="en-IE" sz="1600" dirty="0"/>
          </a:p>
        </p:txBody>
      </p:sp>
    </p:spTree>
    <p:extLst>
      <p:ext uri="{BB962C8B-B14F-4D97-AF65-F5344CB8AC3E}">
        <p14:creationId xmlns:p14="http://schemas.microsoft.com/office/powerpoint/2010/main" val="27551932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Prioritised Dithering</a:t>
            </a:r>
            <a:endParaRPr lang="en-IE" dirty="0"/>
          </a:p>
        </p:txBody>
      </p:sp>
      <p:sp>
        <p:nvSpPr>
          <p:cNvPr id="3" name="Content Placeholder 2"/>
          <p:cNvSpPr>
            <a:spLocks noGrp="1"/>
          </p:cNvSpPr>
          <p:nvPr>
            <p:ph idx="1"/>
          </p:nvPr>
        </p:nvSpPr>
        <p:spPr/>
        <p:txBody>
          <a:bodyPr>
            <a:normAutofit fontScale="77500" lnSpcReduction="20000"/>
          </a:bodyPr>
          <a:lstStyle/>
          <a:p>
            <a:r>
              <a:rPr lang="en-IE" dirty="0" smtClean="0"/>
              <a:t>Checks </a:t>
            </a:r>
            <a:r>
              <a:rPr lang="en-IE" dirty="0"/>
              <a:t>to see if </a:t>
            </a:r>
            <a:r>
              <a:rPr lang="en-IE" dirty="0" smtClean="0"/>
              <a:t>each behaviour </a:t>
            </a:r>
            <a:r>
              <a:rPr lang="en-IE" dirty="0"/>
              <a:t>is going to be evaluated this simulation step, dependent on a </a:t>
            </a:r>
            <a:r>
              <a:rPr lang="en-IE" dirty="0" err="1"/>
              <a:t>preset</a:t>
            </a:r>
            <a:r>
              <a:rPr lang="en-IE" dirty="0"/>
              <a:t> probability. </a:t>
            </a:r>
            <a:endParaRPr lang="en-IE" dirty="0" smtClean="0"/>
          </a:p>
          <a:p>
            <a:r>
              <a:rPr lang="en-IE" dirty="0" smtClean="0"/>
              <a:t>If </a:t>
            </a:r>
            <a:r>
              <a:rPr lang="en-IE" dirty="0"/>
              <a:t>it is and the result is non-zero, the method returns the calculated force and no other active </a:t>
            </a:r>
            <a:r>
              <a:rPr lang="en-IE" dirty="0" smtClean="0"/>
              <a:t>behaviours </a:t>
            </a:r>
            <a:r>
              <a:rPr lang="en-IE" dirty="0"/>
              <a:t>are considered. </a:t>
            </a:r>
            <a:endParaRPr lang="en-IE" dirty="0" smtClean="0"/>
          </a:p>
          <a:p>
            <a:r>
              <a:rPr lang="en-IE" dirty="0" smtClean="0"/>
              <a:t>If </a:t>
            </a:r>
            <a:r>
              <a:rPr lang="en-IE" dirty="0"/>
              <a:t>the result is zero or if that </a:t>
            </a:r>
            <a:r>
              <a:rPr lang="en-IE" dirty="0" smtClean="0"/>
              <a:t>behaviour </a:t>
            </a:r>
            <a:r>
              <a:rPr lang="en-IE" dirty="0"/>
              <a:t>has been skipped over due to its probability of being evaluated, the next priority </a:t>
            </a:r>
            <a:r>
              <a:rPr lang="en-IE" dirty="0" smtClean="0"/>
              <a:t>behaviour </a:t>
            </a:r>
            <a:r>
              <a:rPr lang="en-IE" dirty="0"/>
              <a:t>is considered and so on, for all the active </a:t>
            </a:r>
            <a:r>
              <a:rPr lang="en-IE" dirty="0" smtClean="0"/>
              <a:t>behaviours</a:t>
            </a:r>
          </a:p>
          <a:p>
            <a:r>
              <a:rPr lang="en-IE" dirty="0" smtClean="0"/>
              <a:t>Far </a:t>
            </a:r>
            <a:r>
              <a:rPr lang="en-IE" dirty="0"/>
              <a:t>less CPU time than the others, but at the cost of accuracy. </a:t>
            </a:r>
            <a:endParaRPr lang="en-IE" dirty="0" smtClean="0"/>
          </a:p>
          <a:p>
            <a:r>
              <a:rPr lang="en-IE" dirty="0" smtClean="0"/>
              <a:t>Requires a lot of tweaking</a:t>
            </a:r>
          </a:p>
          <a:p>
            <a:r>
              <a:rPr lang="en-IE" dirty="0" smtClean="0"/>
              <a:t>Probabilities can be modified without recompiling</a:t>
            </a:r>
            <a:endParaRPr lang="en-IE" dirty="0"/>
          </a:p>
        </p:txBody>
      </p:sp>
    </p:spTree>
    <p:extLst>
      <p:ext uri="{BB962C8B-B14F-4D97-AF65-F5344CB8AC3E}">
        <p14:creationId xmlns:p14="http://schemas.microsoft.com/office/powerpoint/2010/main" val="1048900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Ensuring zero overlap</a:t>
            </a:r>
            <a:endParaRPr lang="en-IE" dirty="0"/>
          </a:p>
        </p:txBody>
      </p:sp>
      <p:sp>
        <p:nvSpPr>
          <p:cNvPr id="3" name="Content Placeholder 2"/>
          <p:cNvSpPr>
            <a:spLocks noGrp="1"/>
          </p:cNvSpPr>
          <p:nvPr>
            <p:ph idx="1"/>
          </p:nvPr>
        </p:nvSpPr>
        <p:spPr>
          <a:xfrm>
            <a:off x="457200" y="1600200"/>
            <a:ext cx="4618856" cy="4525963"/>
          </a:xfrm>
        </p:spPr>
        <p:txBody>
          <a:bodyPr/>
          <a:lstStyle/>
          <a:p>
            <a:r>
              <a:rPr lang="en-IE" dirty="0" smtClean="0"/>
              <a:t>Non penetration constraint</a:t>
            </a:r>
          </a:p>
          <a:p>
            <a:r>
              <a:rPr lang="en-IE" dirty="0" smtClean="0"/>
              <a:t>This seems to work, but really slows everything down</a:t>
            </a:r>
            <a:endParaRPr lang="en-IE" dirty="0"/>
          </a:p>
        </p:txBody>
      </p:sp>
      <p:pic>
        <p:nvPicPr>
          <p:cNvPr id="6" name="Picture 5"/>
          <p:cNvPicPr>
            <a:picLocks noChangeAspect="1"/>
          </p:cNvPicPr>
          <p:nvPr/>
        </p:nvPicPr>
        <p:blipFill>
          <a:blip r:embed="rId2"/>
          <a:stretch>
            <a:fillRect/>
          </a:stretch>
        </p:blipFill>
        <p:spPr>
          <a:xfrm>
            <a:off x="5436096" y="2852936"/>
            <a:ext cx="2867025" cy="1219200"/>
          </a:xfrm>
          <a:prstGeom prst="rect">
            <a:avLst/>
          </a:prstGeom>
        </p:spPr>
      </p:pic>
    </p:spTree>
    <p:extLst>
      <p:ext uri="{BB962C8B-B14F-4D97-AF65-F5344CB8AC3E}">
        <p14:creationId xmlns:p14="http://schemas.microsoft.com/office/powerpoint/2010/main" val="28558161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What we will learn</a:t>
            </a:r>
            <a:endParaRPr lang="en-IE" dirty="0"/>
          </a:p>
        </p:txBody>
      </p:sp>
      <p:sp>
        <p:nvSpPr>
          <p:cNvPr id="3" name="Content Placeholder 2"/>
          <p:cNvSpPr>
            <a:spLocks noGrp="1"/>
          </p:cNvSpPr>
          <p:nvPr>
            <p:ph idx="1"/>
          </p:nvPr>
        </p:nvSpPr>
        <p:spPr/>
        <p:txBody>
          <a:bodyPr/>
          <a:lstStyle/>
          <a:p>
            <a:r>
              <a:rPr lang="en-IE" dirty="0" smtClean="0"/>
              <a:t>Flocking</a:t>
            </a:r>
          </a:p>
          <a:p>
            <a:pPr lvl="1"/>
            <a:r>
              <a:rPr lang="en-IE" dirty="0" smtClean="0"/>
              <a:t>Separation, cohesion, alignment</a:t>
            </a:r>
          </a:p>
          <a:p>
            <a:r>
              <a:rPr lang="en-IE" dirty="0" smtClean="0"/>
              <a:t>Combining steering behaviours</a:t>
            </a:r>
            <a:endParaRPr lang="en-IE" dirty="0"/>
          </a:p>
        </p:txBody>
      </p:sp>
    </p:spTree>
    <p:extLst>
      <p:ext uri="{BB962C8B-B14F-4D97-AF65-F5344CB8AC3E}">
        <p14:creationId xmlns:p14="http://schemas.microsoft.com/office/powerpoint/2010/main" val="16353259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126163"/>
          </a:xfrm>
        </p:spPr>
        <p:txBody>
          <a:bodyPr>
            <a:noAutofit/>
          </a:bodyPr>
          <a:lstStyle/>
          <a:p>
            <a:pPr marL="0" indent="0">
              <a:buNone/>
            </a:pPr>
            <a:r>
              <a:rPr lang="en-IE" sz="1800" dirty="0">
                <a:solidFill>
                  <a:srgbClr val="0000FF"/>
                </a:solidFill>
                <a:latin typeface="Consolas" panose="020B0609020204030204" pitchFamily="49" charset="0"/>
              </a:rPr>
              <a:t>private</a:t>
            </a:r>
            <a:r>
              <a:rPr lang="en-IE" sz="1800" dirty="0">
                <a:solidFill>
                  <a:prstClr val="black"/>
                </a:solidFill>
                <a:latin typeface="Consolas" panose="020B0609020204030204" pitchFamily="49" charset="0"/>
              </a:rPr>
              <a:t> </a:t>
            </a:r>
            <a:r>
              <a:rPr lang="en-IE" sz="1800" dirty="0">
                <a:solidFill>
                  <a:srgbClr val="0000FF"/>
                </a:solidFill>
                <a:latin typeface="Consolas" panose="020B0609020204030204" pitchFamily="49" charset="0"/>
              </a:rPr>
              <a:t>void</a:t>
            </a:r>
            <a:r>
              <a:rPr lang="en-IE" sz="1800" dirty="0">
                <a:solidFill>
                  <a:prstClr val="black"/>
                </a:solidFill>
                <a:latin typeface="Consolas" panose="020B0609020204030204" pitchFamily="49" charset="0"/>
              </a:rPr>
              <a:t> </a:t>
            </a:r>
            <a:r>
              <a:rPr lang="en-IE" sz="1800" dirty="0" err="1">
                <a:solidFill>
                  <a:prstClr val="black"/>
                </a:solidFill>
                <a:latin typeface="Consolas" panose="020B0609020204030204" pitchFamily="49" charset="0"/>
              </a:rPr>
              <a:t>EnforceNonPenetrationConstraint</a:t>
            </a:r>
            <a:r>
              <a:rPr lang="en-IE" sz="1800" dirty="0">
                <a:solidFill>
                  <a:prstClr val="black"/>
                </a:solidFill>
                <a:latin typeface="Consolas" panose="020B0609020204030204" pitchFamily="49" charset="0"/>
              </a:rPr>
              <a:t>()</a:t>
            </a:r>
          </a:p>
          <a:p>
            <a:pPr marL="0" indent="0">
              <a:buNone/>
            </a:pPr>
            <a:r>
              <a:rPr lang="en-IE" sz="1800" dirty="0">
                <a:solidFill>
                  <a:prstClr val="black"/>
                </a:solidFill>
                <a:latin typeface="Consolas" panose="020B0609020204030204" pitchFamily="49" charset="0"/>
              </a:rPr>
              <a:t>        {</a:t>
            </a:r>
          </a:p>
          <a:p>
            <a:pPr marL="0" indent="0">
              <a:buNone/>
            </a:pPr>
            <a:r>
              <a:rPr lang="en-IE" sz="1800" dirty="0">
                <a:solidFill>
                  <a:prstClr val="black"/>
                </a:solidFill>
                <a:latin typeface="Consolas" panose="020B0609020204030204" pitchFamily="49" charset="0"/>
              </a:rPr>
              <a:t>            </a:t>
            </a:r>
            <a:r>
              <a:rPr lang="en-IE" sz="1800" dirty="0" err="1">
                <a:solidFill>
                  <a:srgbClr val="2B91AF"/>
                </a:solidFill>
                <a:latin typeface="Consolas" panose="020B0609020204030204" pitchFamily="49" charset="0"/>
              </a:rPr>
              <a:t>GameObject</a:t>
            </a:r>
            <a:r>
              <a:rPr lang="en-IE" sz="1800" dirty="0">
                <a:solidFill>
                  <a:prstClr val="black"/>
                </a:solidFill>
                <a:latin typeface="Consolas" panose="020B0609020204030204" pitchFamily="49" charset="0"/>
              </a:rPr>
              <a:t>[] </a:t>
            </a:r>
            <a:r>
              <a:rPr lang="en-IE" sz="1800" dirty="0" err="1">
                <a:solidFill>
                  <a:prstClr val="black"/>
                </a:solidFill>
                <a:latin typeface="Consolas" panose="020B0609020204030204" pitchFamily="49" charset="0"/>
              </a:rPr>
              <a:t>boids</a:t>
            </a:r>
            <a:r>
              <a:rPr lang="en-IE" sz="1800" dirty="0">
                <a:solidFill>
                  <a:prstClr val="black"/>
                </a:solidFill>
                <a:latin typeface="Consolas" panose="020B0609020204030204" pitchFamily="49" charset="0"/>
              </a:rPr>
              <a:t> = </a:t>
            </a:r>
            <a:r>
              <a:rPr lang="en-IE" sz="1800" dirty="0" err="1">
                <a:solidFill>
                  <a:srgbClr val="2B91AF"/>
                </a:solidFill>
                <a:latin typeface="Consolas" panose="020B0609020204030204" pitchFamily="49" charset="0"/>
              </a:rPr>
              <a:t>GameObject</a:t>
            </a:r>
            <a:r>
              <a:rPr lang="en-IE" sz="1800" dirty="0" err="1">
                <a:solidFill>
                  <a:prstClr val="black"/>
                </a:solidFill>
                <a:latin typeface="Consolas" panose="020B0609020204030204" pitchFamily="49" charset="0"/>
              </a:rPr>
              <a:t>.FindGameObjectsWithTag</a:t>
            </a:r>
            <a:r>
              <a:rPr lang="en-IE" sz="1800" dirty="0">
                <a:solidFill>
                  <a:prstClr val="black"/>
                </a:solidFill>
                <a:latin typeface="Consolas" panose="020B0609020204030204" pitchFamily="49" charset="0"/>
              </a:rPr>
              <a:t>(</a:t>
            </a:r>
            <a:r>
              <a:rPr lang="en-IE" sz="1800" dirty="0">
                <a:solidFill>
                  <a:srgbClr val="A31515"/>
                </a:solidFill>
                <a:latin typeface="Consolas" panose="020B0609020204030204" pitchFamily="49" charset="0"/>
              </a:rPr>
              <a:t>"</a:t>
            </a:r>
            <a:r>
              <a:rPr lang="en-IE" sz="1800" dirty="0" err="1">
                <a:solidFill>
                  <a:srgbClr val="A31515"/>
                </a:solidFill>
                <a:latin typeface="Consolas" panose="020B0609020204030204" pitchFamily="49" charset="0"/>
              </a:rPr>
              <a:t>boid</a:t>
            </a:r>
            <a:r>
              <a:rPr lang="en-IE" sz="1800" dirty="0">
                <a:solidFill>
                  <a:srgbClr val="A31515"/>
                </a:solidFill>
                <a:latin typeface="Consolas" panose="020B0609020204030204" pitchFamily="49" charset="0"/>
              </a:rPr>
              <a:t>"</a:t>
            </a:r>
            <a:r>
              <a:rPr lang="en-IE" sz="1800" dirty="0">
                <a:solidFill>
                  <a:prstClr val="black"/>
                </a:solidFill>
                <a:latin typeface="Consolas" panose="020B0609020204030204" pitchFamily="49" charset="0"/>
              </a:rPr>
              <a:t>);</a:t>
            </a:r>
          </a:p>
          <a:p>
            <a:pPr marL="0" indent="0">
              <a:buNone/>
            </a:pPr>
            <a:r>
              <a:rPr lang="en-IE" sz="1800" dirty="0">
                <a:solidFill>
                  <a:prstClr val="black"/>
                </a:solidFill>
                <a:latin typeface="Consolas" panose="020B0609020204030204" pitchFamily="49" charset="0"/>
              </a:rPr>
              <a:t>            </a:t>
            </a:r>
            <a:r>
              <a:rPr lang="en-IE" sz="1800" dirty="0" err="1">
                <a:solidFill>
                  <a:srgbClr val="0000FF"/>
                </a:solidFill>
                <a:latin typeface="Consolas" panose="020B0609020204030204" pitchFamily="49" charset="0"/>
              </a:rPr>
              <a:t>foreach</a:t>
            </a:r>
            <a:r>
              <a:rPr lang="en-IE" sz="1800" dirty="0">
                <a:solidFill>
                  <a:prstClr val="black"/>
                </a:solidFill>
                <a:latin typeface="Consolas" panose="020B0609020204030204" pitchFamily="49" charset="0"/>
              </a:rPr>
              <a:t> (</a:t>
            </a:r>
            <a:r>
              <a:rPr lang="en-IE" sz="1800" dirty="0" err="1">
                <a:solidFill>
                  <a:srgbClr val="2B91AF"/>
                </a:solidFill>
                <a:latin typeface="Consolas" panose="020B0609020204030204" pitchFamily="49" charset="0"/>
              </a:rPr>
              <a:t>GameObject</a:t>
            </a:r>
            <a:r>
              <a:rPr lang="en-IE" sz="1800" dirty="0">
                <a:solidFill>
                  <a:prstClr val="black"/>
                </a:solidFill>
                <a:latin typeface="Consolas" panose="020B0609020204030204" pitchFamily="49" charset="0"/>
              </a:rPr>
              <a:t> </a:t>
            </a:r>
            <a:r>
              <a:rPr lang="en-IE" sz="1800" dirty="0" err="1">
                <a:solidFill>
                  <a:prstClr val="black"/>
                </a:solidFill>
                <a:latin typeface="Consolas" panose="020B0609020204030204" pitchFamily="49" charset="0"/>
              </a:rPr>
              <a:t>boid</a:t>
            </a:r>
            <a:r>
              <a:rPr lang="en-IE" sz="1800" dirty="0">
                <a:solidFill>
                  <a:prstClr val="black"/>
                </a:solidFill>
                <a:latin typeface="Consolas" panose="020B0609020204030204" pitchFamily="49" charset="0"/>
              </a:rPr>
              <a:t> </a:t>
            </a:r>
            <a:r>
              <a:rPr lang="en-IE" sz="1800" dirty="0">
                <a:solidFill>
                  <a:srgbClr val="0000FF"/>
                </a:solidFill>
                <a:latin typeface="Consolas" panose="020B0609020204030204" pitchFamily="49" charset="0"/>
              </a:rPr>
              <a:t>in</a:t>
            </a:r>
            <a:r>
              <a:rPr lang="en-IE" sz="1800" dirty="0">
                <a:solidFill>
                  <a:prstClr val="black"/>
                </a:solidFill>
                <a:latin typeface="Consolas" panose="020B0609020204030204" pitchFamily="49" charset="0"/>
              </a:rPr>
              <a:t> </a:t>
            </a:r>
            <a:r>
              <a:rPr lang="en-IE" sz="1800" dirty="0" err="1">
                <a:solidFill>
                  <a:prstClr val="black"/>
                </a:solidFill>
                <a:latin typeface="Consolas" panose="020B0609020204030204" pitchFamily="49" charset="0"/>
              </a:rPr>
              <a:t>boids</a:t>
            </a:r>
            <a:r>
              <a:rPr lang="en-IE" sz="1800" dirty="0">
                <a:solidFill>
                  <a:prstClr val="black"/>
                </a:solidFill>
                <a:latin typeface="Consolas" panose="020B0609020204030204" pitchFamily="49" charset="0"/>
              </a:rPr>
              <a:t>)</a:t>
            </a:r>
          </a:p>
          <a:p>
            <a:pPr marL="0" indent="0">
              <a:buNone/>
            </a:pPr>
            <a:r>
              <a:rPr lang="en-IE" sz="1800" dirty="0">
                <a:solidFill>
                  <a:prstClr val="black"/>
                </a:solidFill>
                <a:latin typeface="Consolas" panose="020B0609020204030204" pitchFamily="49" charset="0"/>
              </a:rPr>
              <a:t>            {</a:t>
            </a:r>
          </a:p>
          <a:p>
            <a:pPr marL="0" indent="0">
              <a:buNone/>
            </a:pPr>
            <a:r>
              <a:rPr lang="en-IE" sz="1800" dirty="0">
                <a:solidFill>
                  <a:prstClr val="black"/>
                </a:solidFill>
                <a:latin typeface="Consolas" panose="020B0609020204030204" pitchFamily="49" charset="0"/>
              </a:rPr>
              <a:t>                </a:t>
            </a:r>
            <a:r>
              <a:rPr lang="en-IE" sz="1800" dirty="0">
                <a:solidFill>
                  <a:srgbClr val="0000FF"/>
                </a:solidFill>
                <a:latin typeface="Consolas" panose="020B0609020204030204" pitchFamily="49" charset="0"/>
              </a:rPr>
              <a:t>if</a:t>
            </a:r>
            <a:r>
              <a:rPr lang="en-IE" sz="1800" dirty="0">
                <a:solidFill>
                  <a:prstClr val="black"/>
                </a:solidFill>
                <a:latin typeface="Consolas" panose="020B0609020204030204" pitchFamily="49" charset="0"/>
              </a:rPr>
              <a:t> (</a:t>
            </a:r>
            <a:r>
              <a:rPr lang="en-IE" sz="1800" dirty="0" err="1">
                <a:solidFill>
                  <a:prstClr val="black"/>
                </a:solidFill>
                <a:latin typeface="Consolas" panose="020B0609020204030204" pitchFamily="49" charset="0"/>
              </a:rPr>
              <a:t>boid</a:t>
            </a:r>
            <a:r>
              <a:rPr lang="en-IE" sz="1800" dirty="0">
                <a:solidFill>
                  <a:prstClr val="black"/>
                </a:solidFill>
                <a:latin typeface="Consolas" panose="020B0609020204030204" pitchFamily="49" charset="0"/>
              </a:rPr>
              <a:t> == </a:t>
            </a:r>
            <a:r>
              <a:rPr lang="en-IE" sz="1800" dirty="0" err="1">
                <a:solidFill>
                  <a:prstClr val="black"/>
                </a:solidFill>
                <a:latin typeface="Consolas" panose="020B0609020204030204" pitchFamily="49" charset="0"/>
              </a:rPr>
              <a:t>gameObject</a:t>
            </a:r>
            <a:r>
              <a:rPr lang="en-IE" sz="1800" dirty="0">
                <a:solidFill>
                  <a:prstClr val="black"/>
                </a:solidFill>
                <a:latin typeface="Consolas" panose="020B0609020204030204" pitchFamily="49" charset="0"/>
              </a:rPr>
              <a:t>)</a:t>
            </a:r>
          </a:p>
          <a:p>
            <a:pPr marL="0" indent="0">
              <a:buNone/>
            </a:pPr>
            <a:r>
              <a:rPr lang="en-IE" sz="1800" dirty="0">
                <a:solidFill>
                  <a:prstClr val="black"/>
                </a:solidFill>
                <a:latin typeface="Consolas" panose="020B0609020204030204" pitchFamily="49" charset="0"/>
              </a:rPr>
              <a:t>                {</a:t>
            </a:r>
          </a:p>
          <a:p>
            <a:pPr marL="0" indent="0">
              <a:buNone/>
            </a:pPr>
            <a:r>
              <a:rPr lang="en-IE" sz="1800" dirty="0">
                <a:solidFill>
                  <a:prstClr val="black"/>
                </a:solidFill>
                <a:latin typeface="Consolas" panose="020B0609020204030204" pitchFamily="49" charset="0"/>
              </a:rPr>
              <a:t>                    </a:t>
            </a:r>
            <a:r>
              <a:rPr lang="en-IE" sz="1800" dirty="0">
                <a:solidFill>
                  <a:srgbClr val="0000FF"/>
                </a:solidFill>
                <a:latin typeface="Consolas" panose="020B0609020204030204" pitchFamily="49" charset="0"/>
              </a:rPr>
              <a:t>continue</a:t>
            </a:r>
            <a:r>
              <a:rPr lang="en-IE" sz="1800" dirty="0">
                <a:solidFill>
                  <a:prstClr val="black"/>
                </a:solidFill>
                <a:latin typeface="Consolas" panose="020B0609020204030204" pitchFamily="49" charset="0"/>
              </a:rPr>
              <a:t>;</a:t>
            </a:r>
          </a:p>
          <a:p>
            <a:pPr marL="0" indent="0">
              <a:buNone/>
            </a:pPr>
            <a:r>
              <a:rPr lang="en-IE" sz="1800" dirty="0">
                <a:solidFill>
                  <a:prstClr val="black"/>
                </a:solidFill>
                <a:latin typeface="Consolas" panose="020B0609020204030204" pitchFamily="49" charset="0"/>
              </a:rPr>
              <a:t>                }</a:t>
            </a:r>
          </a:p>
          <a:p>
            <a:pPr marL="0" indent="0">
              <a:buNone/>
            </a:pPr>
            <a:r>
              <a:rPr lang="en-IE" sz="1800" dirty="0">
                <a:solidFill>
                  <a:prstClr val="black"/>
                </a:solidFill>
                <a:latin typeface="Consolas" panose="020B0609020204030204" pitchFamily="49" charset="0"/>
              </a:rPr>
              <a:t>                </a:t>
            </a:r>
            <a:r>
              <a:rPr lang="en-IE" sz="1800" dirty="0">
                <a:solidFill>
                  <a:srgbClr val="2B91AF"/>
                </a:solidFill>
                <a:latin typeface="Consolas" panose="020B0609020204030204" pitchFamily="49" charset="0"/>
              </a:rPr>
              <a:t>Vector3</a:t>
            </a:r>
            <a:r>
              <a:rPr lang="en-IE" sz="1800" dirty="0">
                <a:solidFill>
                  <a:prstClr val="black"/>
                </a:solidFill>
                <a:latin typeface="Consolas" panose="020B0609020204030204" pitchFamily="49" charset="0"/>
              </a:rPr>
              <a:t> </a:t>
            </a:r>
            <a:r>
              <a:rPr lang="en-IE" sz="1800" dirty="0" err="1">
                <a:solidFill>
                  <a:prstClr val="black"/>
                </a:solidFill>
                <a:latin typeface="Consolas" panose="020B0609020204030204" pitchFamily="49" charset="0"/>
              </a:rPr>
              <a:t>toOther</a:t>
            </a:r>
            <a:r>
              <a:rPr lang="en-IE" sz="1800" dirty="0">
                <a:solidFill>
                  <a:prstClr val="black"/>
                </a:solidFill>
                <a:latin typeface="Consolas" panose="020B0609020204030204" pitchFamily="49" charset="0"/>
              </a:rPr>
              <a:t> = </a:t>
            </a:r>
            <a:r>
              <a:rPr lang="en-IE" sz="1800" dirty="0" err="1">
                <a:solidFill>
                  <a:prstClr val="black"/>
                </a:solidFill>
                <a:latin typeface="Consolas" panose="020B0609020204030204" pitchFamily="49" charset="0"/>
              </a:rPr>
              <a:t>boid.transform.position</a:t>
            </a:r>
            <a:r>
              <a:rPr lang="en-IE" sz="1800" dirty="0">
                <a:solidFill>
                  <a:prstClr val="black"/>
                </a:solidFill>
                <a:latin typeface="Consolas" panose="020B0609020204030204" pitchFamily="49" charset="0"/>
              </a:rPr>
              <a:t> - </a:t>
            </a:r>
            <a:r>
              <a:rPr lang="en-IE" sz="1800" dirty="0" err="1">
                <a:solidFill>
                  <a:prstClr val="black"/>
                </a:solidFill>
                <a:latin typeface="Consolas" panose="020B0609020204030204" pitchFamily="49" charset="0"/>
              </a:rPr>
              <a:t>gameObject.transform.position</a:t>
            </a:r>
            <a:r>
              <a:rPr lang="en-IE" sz="1800" dirty="0">
                <a:solidFill>
                  <a:prstClr val="black"/>
                </a:solidFill>
                <a:latin typeface="Consolas" panose="020B0609020204030204" pitchFamily="49" charset="0"/>
              </a:rPr>
              <a:t>;</a:t>
            </a:r>
          </a:p>
          <a:p>
            <a:pPr marL="0" indent="0">
              <a:buNone/>
            </a:pPr>
            <a:r>
              <a:rPr lang="en-IE" sz="1800" dirty="0">
                <a:solidFill>
                  <a:prstClr val="black"/>
                </a:solidFill>
                <a:latin typeface="Consolas" panose="020B0609020204030204" pitchFamily="49" charset="0"/>
              </a:rPr>
              <a:t>                </a:t>
            </a:r>
            <a:r>
              <a:rPr lang="en-IE" sz="1800" dirty="0">
                <a:solidFill>
                  <a:srgbClr val="0000FF"/>
                </a:solidFill>
                <a:latin typeface="Consolas" panose="020B0609020204030204" pitchFamily="49" charset="0"/>
              </a:rPr>
              <a:t>float</a:t>
            </a:r>
            <a:r>
              <a:rPr lang="en-IE" sz="1800" dirty="0">
                <a:solidFill>
                  <a:prstClr val="black"/>
                </a:solidFill>
                <a:latin typeface="Consolas" panose="020B0609020204030204" pitchFamily="49" charset="0"/>
              </a:rPr>
              <a:t> distance = </a:t>
            </a:r>
            <a:r>
              <a:rPr lang="en-IE" sz="1800" dirty="0" err="1">
                <a:solidFill>
                  <a:prstClr val="black"/>
                </a:solidFill>
                <a:latin typeface="Consolas" panose="020B0609020204030204" pitchFamily="49" charset="0"/>
              </a:rPr>
              <a:t>toOther.magnitude</a:t>
            </a:r>
            <a:r>
              <a:rPr lang="en-IE" sz="1800" dirty="0">
                <a:solidFill>
                  <a:prstClr val="black"/>
                </a:solidFill>
                <a:latin typeface="Consolas" panose="020B0609020204030204" pitchFamily="49" charset="0"/>
              </a:rPr>
              <a:t>;</a:t>
            </a:r>
          </a:p>
          <a:p>
            <a:pPr marL="0" indent="0">
              <a:buNone/>
            </a:pPr>
            <a:r>
              <a:rPr lang="en-IE" sz="1800" dirty="0">
                <a:solidFill>
                  <a:prstClr val="black"/>
                </a:solidFill>
                <a:latin typeface="Consolas" panose="020B0609020204030204" pitchFamily="49" charset="0"/>
              </a:rPr>
              <a:t>                </a:t>
            </a:r>
            <a:r>
              <a:rPr lang="en-IE" sz="1800" dirty="0">
                <a:solidFill>
                  <a:srgbClr val="0000FF"/>
                </a:solidFill>
                <a:latin typeface="Consolas" panose="020B0609020204030204" pitchFamily="49" charset="0"/>
              </a:rPr>
              <a:t>float</a:t>
            </a:r>
            <a:r>
              <a:rPr lang="en-IE" sz="1800" dirty="0">
                <a:solidFill>
                  <a:prstClr val="black"/>
                </a:solidFill>
                <a:latin typeface="Consolas" panose="020B0609020204030204" pitchFamily="49" charset="0"/>
              </a:rPr>
              <a:t> overlap = </a:t>
            </a:r>
            <a:r>
              <a:rPr lang="en-IE" sz="1800" dirty="0" err="1">
                <a:solidFill>
                  <a:prstClr val="black"/>
                </a:solidFill>
                <a:latin typeface="Consolas" panose="020B0609020204030204" pitchFamily="49" charset="0"/>
              </a:rPr>
              <a:t>GetRadius</a:t>
            </a:r>
            <a:r>
              <a:rPr lang="en-IE" sz="1800" dirty="0">
                <a:solidFill>
                  <a:prstClr val="black"/>
                </a:solidFill>
                <a:latin typeface="Consolas" panose="020B0609020204030204" pitchFamily="49" charset="0"/>
              </a:rPr>
              <a:t>() + </a:t>
            </a:r>
            <a:r>
              <a:rPr lang="en-IE" sz="1800" dirty="0" err="1">
                <a:solidFill>
                  <a:prstClr val="black"/>
                </a:solidFill>
                <a:latin typeface="Consolas" panose="020B0609020204030204" pitchFamily="49" charset="0"/>
              </a:rPr>
              <a:t>boid.GetComponent</a:t>
            </a:r>
            <a:r>
              <a:rPr lang="en-IE" sz="1800" dirty="0">
                <a:solidFill>
                  <a:prstClr val="black"/>
                </a:solidFill>
                <a:latin typeface="Consolas" panose="020B0609020204030204" pitchFamily="49" charset="0"/>
              </a:rPr>
              <a:t>&lt;</a:t>
            </a:r>
            <a:r>
              <a:rPr lang="en-IE" sz="1800" dirty="0" err="1">
                <a:solidFill>
                  <a:srgbClr val="2B91AF"/>
                </a:solidFill>
                <a:latin typeface="Consolas" panose="020B0609020204030204" pitchFamily="49" charset="0"/>
              </a:rPr>
              <a:t>SteeringBehaviours</a:t>
            </a:r>
            <a:r>
              <a:rPr lang="en-IE" sz="1800" dirty="0">
                <a:solidFill>
                  <a:prstClr val="black"/>
                </a:solidFill>
                <a:latin typeface="Consolas" panose="020B0609020204030204" pitchFamily="49" charset="0"/>
              </a:rPr>
              <a:t>&gt;().</a:t>
            </a:r>
            <a:r>
              <a:rPr lang="en-IE" sz="1800" dirty="0" err="1">
                <a:solidFill>
                  <a:prstClr val="black"/>
                </a:solidFill>
                <a:latin typeface="Consolas" panose="020B0609020204030204" pitchFamily="49" charset="0"/>
              </a:rPr>
              <a:t>GetRadius</a:t>
            </a:r>
            <a:r>
              <a:rPr lang="en-IE" sz="1800" dirty="0">
                <a:solidFill>
                  <a:prstClr val="black"/>
                </a:solidFill>
                <a:latin typeface="Consolas" panose="020B0609020204030204" pitchFamily="49" charset="0"/>
              </a:rPr>
              <a:t>() - distance;</a:t>
            </a:r>
          </a:p>
          <a:p>
            <a:pPr marL="0" indent="0">
              <a:buNone/>
            </a:pPr>
            <a:r>
              <a:rPr lang="en-IE" sz="1800" dirty="0">
                <a:solidFill>
                  <a:prstClr val="black"/>
                </a:solidFill>
                <a:latin typeface="Consolas" panose="020B0609020204030204" pitchFamily="49" charset="0"/>
              </a:rPr>
              <a:t>                </a:t>
            </a:r>
            <a:r>
              <a:rPr lang="en-IE" sz="1800" dirty="0">
                <a:solidFill>
                  <a:srgbClr val="0000FF"/>
                </a:solidFill>
                <a:latin typeface="Consolas" panose="020B0609020204030204" pitchFamily="49" charset="0"/>
              </a:rPr>
              <a:t>if</a:t>
            </a:r>
            <a:r>
              <a:rPr lang="en-IE" sz="1800" dirty="0">
                <a:solidFill>
                  <a:prstClr val="black"/>
                </a:solidFill>
                <a:latin typeface="Consolas" panose="020B0609020204030204" pitchFamily="49" charset="0"/>
              </a:rPr>
              <a:t> (overlap &gt;= 0)</a:t>
            </a:r>
          </a:p>
          <a:p>
            <a:pPr marL="0" indent="0">
              <a:buNone/>
            </a:pPr>
            <a:r>
              <a:rPr lang="en-IE" sz="1800" dirty="0">
                <a:solidFill>
                  <a:prstClr val="black"/>
                </a:solidFill>
                <a:latin typeface="Consolas" panose="020B0609020204030204" pitchFamily="49" charset="0"/>
              </a:rPr>
              <a:t>                {</a:t>
            </a:r>
          </a:p>
          <a:p>
            <a:pPr marL="0" indent="0">
              <a:buNone/>
            </a:pPr>
            <a:r>
              <a:rPr lang="en-IE" sz="1800" dirty="0">
                <a:solidFill>
                  <a:prstClr val="black"/>
                </a:solidFill>
                <a:latin typeface="Consolas" panose="020B0609020204030204" pitchFamily="49" charset="0"/>
              </a:rPr>
              <a:t>                    </a:t>
            </a:r>
            <a:r>
              <a:rPr lang="en-IE" sz="1800" dirty="0" err="1">
                <a:solidFill>
                  <a:prstClr val="black"/>
                </a:solidFill>
                <a:latin typeface="Consolas" panose="020B0609020204030204" pitchFamily="49" charset="0"/>
              </a:rPr>
              <a:t>boid.transform.position</a:t>
            </a:r>
            <a:r>
              <a:rPr lang="en-IE" sz="1800" dirty="0">
                <a:solidFill>
                  <a:prstClr val="black"/>
                </a:solidFill>
                <a:latin typeface="Consolas" panose="020B0609020204030204" pitchFamily="49" charset="0"/>
              </a:rPr>
              <a:t> = (</a:t>
            </a:r>
            <a:r>
              <a:rPr lang="en-IE" sz="1800" dirty="0" err="1">
                <a:solidFill>
                  <a:prstClr val="black"/>
                </a:solidFill>
                <a:latin typeface="Consolas" panose="020B0609020204030204" pitchFamily="49" charset="0"/>
              </a:rPr>
              <a:t>boid.transform.position</a:t>
            </a:r>
            <a:r>
              <a:rPr lang="en-IE" sz="1800" dirty="0">
                <a:solidFill>
                  <a:prstClr val="black"/>
                </a:solidFill>
                <a:latin typeface="Consolas" panose="020B0609020204030204" pitchFamily="49" charset="0"/>
              </a:rPr>
              <a:t> + (</a:t>
            </a:r>
            <a:r>
              <a:rPr lang="en-IE" sz="1800" dirty="0" err="1">
                <a:solidFill>
                  <a:prstClr val="black"/>
                </a:solidFill>
                <a:latin typeface="Consolas" panose="020B0609020204030204" pitchFamily="49" charset="0"/>
              </a:rPr>
              <a:t>toOther</a:t>
            </a:r>
            <a:r>
              <a:rPr lang="en-IE" sz="1800" dirty="0">
                <a:solidFill>
                  <a:prstClr val="black"/>
                </a:solidFill>
                <a:latin typeface="Consolas" panose="020B0609020204030204" pitchFamily="49" charset="0"/>
              </a:rPr>
              <a:t> / distance) *</a:t>
            </a:r>
          </a:p>
          <a:p>
            <a:pPr marL="0" indent="0">
              <a:buNone/>
            </a:pPr>
            <a:r>
              <a:rPr lang="en-IE" sz="1800" dirty="0">
                <a:solidFill>
                  <a:prstClr val="black"/>
                </a:solidFill>
                <a:latin typeface="Consolas" panose="020B0609020204030204" pitchFamily="49" charset="0"/>
              </a:rPr>
              <a:t>                     overlap);</a:t>
            </a:r>
          </a:p>
          <a:p>
            <a:pPr marL="0" indent="0">
              <a:buNone/>
            </a:pPr>
            <a:r>
              <a:rPr lang="en-IE" sz="1800" dirty="0">
                <a:solidFill>
                  <a:prstClr val="black"/>
                </a:solidFill>
                <a:latin typeface="Consolas" panose="020B0609020204030204" pitchFamily="49" charset="0"/>
              </a:rPr>
              <a:t>                }</a:t>
            </a:r>
          </a:p>
          <a:p>
            <a:pPr marL="0" indent="0">
              <a:buNone/>
            </a:pPr>
            <a:r>
              <a:rPr lang="en-IE" sz="1800" dirty="0">
                <a:solidFill>
                  <a:prstClr val="black"/>
                </a:solidFill>
                <a:latin typeface="Consolas" panose="020B0609020204030204" pitchFamily="49" charset="0"/>
              </a:rPr>
              <a:t>            }</a:t>
            </a:r>
          </a:p>
          <a:p>
            <a:pPr marL="0" indent="0">
              <a:buNone/>
            </a:pPr>
            <a:r>
              <a:rPr lang="en-IE" sz="1800" dirty="0">
                <a:solidFill>
                  <a:prstClr val="black"/>
                </a:solidFill>
                <a:latin typeface="Consolas" panose="020B0609020204030204" pitchFamily="49" charset="0"/>
              </a:rPr>
              <a:t>        }</a:t>
            </a:r>
          </a:p>
          <a:p>
            <a:pPr marL="0" indent="0">
              <a:buNone/>
            </a:pPr>
            <a:endParaRPr lang="en-IE" sz="1800" dirty="0"/>
          </a:p>
        </p:txBody>
      </p:sp>
    </p:spTree>
    <p:extLst>
      <p:ext uri="{BB962C8B-B14F-4D97-AF65-F5344CB8AC3E}">
        <p14:creationId xmlns:p14="http://schemas.microsoft.com/office/powerpoint/2010/main" val="23133155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Spatial Partitioning</a:t>
            </a:r>
            <a:endParaRPr lang="en-IE" dirty="0"/>
          </a:p>
        </p:txBody>
      </p:sp>
      <p:sp>
        <p:nvSpPr>
          <p:cNvPr id="3" name="Content Placeholder 2"/>
          <p:cNvSpPr>
            <a:spLocks noGrp="1"/>
          </p:cNvSpPr>
          <p:nvPr>
            <p:ph idx="1"/>
          </p:nvPr>
        </p:nvSpPr>
        <p:spPr/>
        <p:txBody>
          <a:bodyPr>
            <a:normAutofit fontScale="92500" lnSpcReduction="10000"/>
          </a:bodyPr>
          <a:lstStyle/>
          <a:p>
            <a:r>
              <a:rPr lang="en-IE" dirty="0" smtClean="0"/>
              <a:t>With lots of </a:t>
            </a:r>
            <a:r>
              <a:rPr lang="en-IE" dirty="0" err="1" smtClean="0"/>
              <a:t>boids</a:t>
            </a:r>
            <a:r>
              <a:rPr lang="en-IE" dirty="0" smtClean="0"/>
              <a:t> it is inefficient </a:t>
            </a:r>
            <a:r>
              <a:rPr lang="en-IE" dirty="0"/>
              <a:t>to tag </a:t>
            </a:r>
            <a:r>
              <a:rPr lang="en-IE" dirty="0" smtClean="0"/>
              <a:t>neighbouring </a:t>
            </a:r>
            <a:r>
              <a:rPr lang="en-IE" dirty="0"/>
              <a:t>entities by comparing each one with every other </a:t>
            </a:r>
            <a:r>
              <a:rPr lang="en-IE" dirty="0" smtClean="0"/>
              <a:t>one</a:t>
            </a:r>
          </a:p>
          <a:p>
            <a:r>
              <a:rPr lang="en-IE" dirty="0" smtClean="0"/>
              <a:t>The </a:t>
            </a:r>
            <a:r>
              <a:rPr lang="en-IE" dirty="0"/>
              <a:t>all-pairs method </a:t>
            </a:r>
            <a:r>
              <a:rPr lang="en-IE" dirty="0" smtClean="0"/>
              <a:t>for searching </a:t>
            </a:r>
            <a:r>
              <a:rPr lang="en-IE" dirty="0"/>
              <a:t>for </a:t>
            </a:r>
            <a:r>
              <a:rPr lang="en-IE" dirty="0" err="1"/>
              <a:t>neighboring</a:t>
            </a:r>
            <a:r>
              <a:rPr lang="en-IE" dirty="0"/>
              <a:t> vehicles </a:t>
            </a:r>
            <a:r>
              <a:rPr lang="en-IE" dirty="0" smtClean="0"/>
              <a:t>works in </a:t>
            </a:r>
            <a:r>
              <a:rPr lang="en-IE" dirty="0"/>
              <a:t>O(</a:t>
            </a:r>
            <a:r>
              <a:rPr lang="en-IE" i="1" dirty="0"/>
              <a:t>n</a:t>
            </a:r>
            <a:r>
              <a:rPr lang="en-IE" baseline="30000" dirty="0"/>
              <a:t>2</a:t>
            </a:r>
            <a:r>
              <a:rPr lang="en-IE" dirty="0"/>
              <a:t>) </a:t>
            </a:r>
            <a:r>
              <a:rPr lang="en-IE" dirty="0" smtClean="0"/>
              <a:t>time </a:t>
            </a:r>
          </a:p>
          <a:p>
            <a:r>
              <a:rPr lang="en-IE" dirty="0" smtClean="0"/>
              <a:t>This </a:t>
            </a:r>
            <a:r>
              <a:rPr lang="en-IE" dirty="0"/>
              <a:t>means that as the number of </a:t>
            </a:r>
            <a:r>
              <a:rPr lang="en-IE" dirty="0" err="1" smtClean="0"/>
              <a:t>boids</a:t>
            </a:r>
            <a:r>
              <a:rPr lang="en-IE" dirty="0" smtClean="0"/>
              <a:t> grows, </a:t>
            </a:r>
            <a:r>
              <a:rPr lang="en-IE" dirty="0"/>
              <a:t>the time taken to compare them increases in proportion to the square of their </a:t>
            </a:r>
            <a:r>
              <a:rPr lang="en-IE" dirty="0" smtClean="0"/>
              <a:t>number </a:t>
            </a:r>
          </a:p>
          <a:p>
            <a:r>
              <a:rPr lang="en-IE" dirty="0" smtClean="0"/>
              <a:t>If </a:t>
            </a:r>
            <a:r>
              <a:rPr lang="en-IE" dirty="0"/>
              <a:t>processing one object takes 10 seconds, then processing 10 objects will take 100 </a:t>
            </a:r>
            <a:r>
              <a:rPr lang="en-IE" dirty="0" smtClean="0"/>
              <a:t>seconds</a:t>
            </a:r>
            <a:endParaRPr lang="en-IE" dirty="0"/>
          </a:p>
          <a:p>
            <a:endParaRPr lang="en-IE" dirty="0"/>
          </a:p>
        </p:txBody>
      </p:sp>
    </p:spTree>
    <p:extLst>
      <p:ext uri="{BB962C8B-B14F-4D97-AF65-F5344CB8AC3E}">
        <p14:creationId xmlns:p14="http://schemas.microsoft.com/office/powerpoint/2010/main" val="20808334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Cell Space partitioning</a:t>
            </a:r>
            <a:endParaRPr lang="en-IE" dirty="0"/>
          </a:p>
        </p:txBody>
      </p:sp>
      <p:sp>
        <p:nvSpPr>
          <p:cNvPr id="3" name="Content Placeholder 2"/>
          <p:cNvSpPr>
            <a:spLocks noGrp="1"/>
          </p:cNvSpPr>
          <p:nvPr>
            <p:ph idx="1"/>
          </p:nvPr>
        </p:nvSpPr>
        <p:spPr/>
        <p:txBody>
          <a:bodyPr>
            <a:normAutofit fontScale="85000" lnSpcReduction="20000"/>
          </a:bodyPr>
          <a:lstStyle/>
          <a:p>
            <a:r>
              <a:rPr lang="en-IE" dirty="0" smtClean="0"/>
              <a:t>The algorithm iterates through all the </a:t>
            </a:r>
            <a:r>
              <a:rPr lang="en-IE" dirty="0" err="1" smtClean="0"/>
              <a:t>boids</a:t>
            </a:r>
            <a:r>
              <a:rPr lang="en-IE" dirty="0" smtClean="0"/>
              <a:t> and assigns each one a cell</a:t>
            </a:r>
          </a:p>
          <a:p>
            <a:r>
              <a:rPr lang="en-IE" dirty="0" smtClean="0"/>
              <a:t>This can be 3D or 2D</a:t>
            </a:r>
          </a:p>
          <a:p>
            <a:r>
              <a:rPr lang="en-IE" dirty="0"/>
              <a:t>instead of having to test every </a:t>
            </a:r>
            <a:r>
              <a:rPr lang="en-IE" dirty="0" err="1" smtClean="0"/>
              <a:t>boid</a:t>
            </a:r>
            <a:r>
              <a:rPr lang="en-IE" dirty="0" smtClean="0"/>
              <a:t> against </a:t>
            </a:r>
            <a:r>
              <a:rPr lang="en-IE" dirty="0"/>
              <a:t>every other, we can just determine which cells lie within a </a:t>
            </a:r>
            <a:r>
              <a:rPr lang="en-IE" dirty="0" err="1" smtClean="0"/>
              <a:t>boid’s</a:t>
            </a:r>
            <a:r>
              <a:rPr lang="en-IE" dirty="0" smtClean="0"/>
              <a:t> </a:t>
            </a:r>
            <a:r>
              <a:rPr lang="en-IE" dirty="0" err="1" smtClean="0"/>
              <a:t>neighborhood</a:t>
            </a:r>
            <a:r>
              <a:rPr lang="en-IE" dirty="0" smtClean="0"/>
              <a:t> </a:t>
            </a:r>
            <a:r>
              <a:rPr lang="en-IE" dirty="0"/>
              <a:t>and test against the </a:t>
            </a:r>
            <a:r>
              <a:rPr lang="en-IE" dirty="0" err="1" smtClean="0"/>
              <a:t>boids</a:t>
            </a:r>
            <a:r>
              <a:rPr lang="en-IE" dirty="0" smtClean="0"/>
              <a:t> contained </a:t>
            </a:r>
            <a:r>
              <a:rPr lang="en-IE" dirty="0"/>
              <a:t>in those </a:t>
            </a:r>
            <a:r>
              <a:rPr lang="en-IE" dirty="0" smtClean="0"/>
              <a:t>cells</a:t>
            </a:r>
          </a:p>
          <a:p>
            <a:r>
              <a:rPr lang="en-IE" dirty="0" smtClean="0"/>
              <a:t>This makes the algorithm slower for smaller numbers of </a:t>
            </a:r>
            <a:r>
              <a:rPr lang="en-IE" dirty="0" err="1" smtClean="0"/>
              <a:t>boids</a:t>
            </a:r>
            <a:endParaRPr lang="en-IE" dirty="0" smtClean="0"/>
          </a:p>
          <a:p>
            <a:r>
              <a:rPr lang="en-IE" dirty="0" smtClean="0"/>
              <a:t>But faster for larger numbers</a:t>
            </a:r>
          </a:p>
          <a:p>
            <a:r>
              <a:rPr lang="en-IE" dirty="0" smtClean="0"/>
              <a:t>The algorithm makes flocking O(N)</a:t>
            </a:r>
            <a:endParaRPr lang="en-IE" dirty="0"/>
          </a:p>
        </p:txBody>
      </p:sp>
    </p:spTree>
    <p:extLst>
      <p:ext uri="{BB962C8B-B14F-4D97-AF65-F5344CB8AC3E}">
        <p14:creationId xmlns:p14="http://schemas.microsoft.com/office/powerpoint/2010/main" val="37166614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Cell Space Partitioning</a:t>
            </a:r>
            <a:endParaRPr lang="en-IE" dirty="0"/>
          </a:p>
        </p:txBody>
      </p:sp>
      <p:sp>
        <p:nvSpPr>
          <p:cNvPr id="3" name="Content Placeholder 2"/>
          <p:cNvSpPr>
            <a:spLocks noGrp="1"/>
          </p:cNvSpPr>
          <p:nvPr>
            <p:ph idx="1"/>
          </p:nvPr>
        </p:nvSpPr>
        <p:spPr>
          <a:xfrm>
            <a:off x="457200" y="1600200"/>
            <a:ext cx="4546848" cy="4525963"/>
          </a:xfrm>
        </p:spPr>
        <p:txBody>
          <a:bodyPr>
            <a:normAutofit fontScale="85000" lnSpcReduction="10000"/>
          </a:bodyPr>
          <a:lstStyle/>
          <a:p>
            <a:pPr marL="514350" indent="-514350">
              <a:buFont typeface="+mj-lt"/>
              <a:buAutoNum type="arabicPeriod"/>
            </a:pPr>
            <a:r>
              <a:rPr lang="en-IE" dirty="0" smtClean="0"/>
              <a:t>An </a:t>
            </a:r>
            <a:r>
              <a:rPr lang="en-IE" dirty="0"/>
              <a:t>entity's bounding radius is approximated with a box. </a:t>
            </a:r>
          </a:p>
          <a:p>
            <a:pPr marL="514350" indent="-514350">
              <a:buFont typeface="+mj-lt"/>
              <a:buAutoNum type="arabicPeriod"/>
            </a:pPr>
            <a:r>
              <a:rPr lang="en-IE" dirty="0"/>
              <a:t>The cells that intersect with this box are tested to see if they contain any entities.</a:t>
            </a:r>
          </a:p>
          <a:p>
            <a:pPr marL="514350" indent="-514350">
              <a:buFont typeface="+mj-lt"/>
              <a:buAutoNum type="arabicPeriod"/>
            </a:pPr>
            <a:r>
              <a:rPr lang="en-IE" dirty="0"/>
              <a:t>All the entities contained within the cells from step 2 are examined to see if they are positioned within the </a:t>
            </a:r>
            <a:r>
              <a:rPr lang="en-IE" dirty="0" smtClean="0"/>
              <a:t>neighbourhood </a:t>
            </a:r>
            <a:r>
              <a:rPr lang="en-IE" dirty="0"/>
              <a:t>radius. If they are, they are </a:t>
            </a:r>
            <a:r>
              <a:rPr lang="en-IE" dirty="0" smtClean="0"/>
              <a:t>tagged.</a:t>
            </a:r>
            <a:endParaRPr lang="en-IE" dirty="0"/>
          </a:p>
          <a:p>
            <a:endParaRPr lang="en-IE" dirty="0"/>
          </a:p>
        </p:txBody>
      </p:sp>
      <p:pic>
        <p:nvPicPr>
          <p:cNvPr id="4" name="Picture 3"/>
          <p:cNvPicPr>
            <a:picLocks noChangeAspect="1"/>
          </p:cNvPicPr>
          <p:nvPr/>
        </p:nvPicPr>
        <p:blipFill>
          <a:blip r:embed="rId2"/>
          <a:stretch>
            <a:fillRect/>
          </a:stretch>
        </p:blipFill>
        <p:spPr>
          <a:xfrm>
            <a:off x="5364088" y="2132856"/>
            <a:ext cx="3086100" cy="2886075"/>
          </a:xfrm>
          <a:prstGeom prst="rect">
            <a:avLst/>
          </a:prstGeom>
        </p:spPr>
      </p:pic>
    </p:spTree>
    <p:extLst>
      <p:ext uri="{BB962C8B-B14F-4D97-AF65-F5344CB8AC3E}">
        <p14:creationId xmlns:p14="http://schemas.microsoft.com/office/powerpoint/2010/main" val="24517939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In Unity</a:t>
            </a:r>
            <a:endParaRPr lang="en-IE" dirty="0"/>
          </a:p>
        </p:txBody>
      </p:sp>
      <p:sp>
        <p:nvSpPr>
          <p:cNvPr id="3" name="Content Placeholder 2"/>
          <p:cNvSpPr>
            <a:spLocks noGrp="1"/>
          </p:cNvSpPr>
          <p:nvPr>
            <p:ph idx="1"/>
          </p:nvPr>
        </p:nvSpPr>
        <p:spPr/>
        <p:txBody>
          <a:bodyPr/>
          <a:lstStyle/>
          <a:p>
            <a:endParaRPr lang="en-IE" dirty="0"/>
          </a:p>
        </p:txBody>
      </p:sp>
    </p:spTree>
    <p:extLst>
      <p:ext uri="{BB962C8B-B14F-4D97-AF65-F5344CB8AC3E}">
        <p14:creationId xmlns:p14="http://schemas.microsoft.com/office/powerpoint/2010/main" val="4061083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Flocking in nature</a:t>
            </a:r>
            <a:endParaRPr lang="en-IE" dirty="0"/>
          </a:p>
        </p:txBody>
      </p:sp>
      <p:sp>
        <p:nvSpPr>
          <p:cNvPr id="3" name="Content Placeholder 2"/>
          <p:cNvSpPr>
            <a:spLocks noGrp="1"/>
          </p:cNvSpPr>
          <p:nvPr>
            <p:ph idx="1"/>
          </p:nvPr>
        </p:nvSpPr>
        <p:spPr>
          <a:xfrm>
            <a:off x="457200" y="1600200"/>
            <a:ext cx="3754760" cy="4525963"/>
          </a:xfrm>
        </p:spPr>
        <p:txBody>
          <a:bodyPr/>
          <a:lstStyle/>
          <a:p>
            <a:r>
              <a:rPr lang="en-IE" dirty="0" smtClean="0"/>
              <a:t>Check out these amazing videos</a:t>
            </a:r>
            <a:endParaRPr lang="en-IE" dirty="0" smtClean="0">
              <a:hlinkClick r:id="rId2"/>
            </a:endParaRPr>
          </a:p>
          <a:p>
            <a:pPr lvl="1"/>
            <a:r>
              <a:rPr lang="en-IE" dirty="0" smtClean="0">
                <a:hlinkClick r:id="rId2"/>
              </a:rPr>
              <a:t>http</a:t>
            </a:r>
            <a:r>
              <a:rPr lang="en-IE" dirty="0">
                <a:hlinkClick r:id="rId2"/>
              </a:rPr>
              <a:t>://</a:t>
            </a:r>
            <a:r>
              <a:rPr lang="en-IE" dirty="0" smtClean="0">
                <a:hlinkClick r:id="rId2"/>
              </a:rPr>
              <a:t>www.youtube.com/watch?v=eakKfY5aHmY</a:t>
            </a:r>
            <a:endParaRPr lang="en-IE" dirty="0" smtClean="0"/>
          </a:p>
          <a:p>
            <a:pPr lvl="1"/>
            <a:r>
              <a:rPr lang="en-IE" dirty="0">
                <a:hlinkClick r:id="rId3"/>
              </a:rPr>
              <a:t>http://</a:t>
            </a:r>
            <a:r>
              <a:rPr lang="en-IE" dirty="0" smtClean="0">
                <a:hlinkClick r:id="rId3"/>
              </a:rPr>
              <a:t>www.youtube.com/watch?v=iRNqhi2ka9k</a:t>
            </a:r>
            <a:endParaRPr lang="en-IE" dirty="0" smtClean="0"/>
          </a:p>
          <a:p>
            <a:pPr marL="0" indent="0">
              <a:buNone/>
            </a:pPr>
            <a:endParaRPr lang="en-IE" dirty="0"/>
          </a:p>
        </p:txBody>
      </p:sp>
      <p:pic>
        <p:nvPicPr>
          <p:cNvPr id="5" name="Picture 4" descr="Korean_pfauna06-HoodedCranes-Flock_in_fligh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1124744"/>
            <a:ext cx="3168352" cy="2376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5"/>
          <a:stretch>
            <a:fillRect/>
          </a:stretch>
        </p:blipFill>
        <p:spPr>
          <a:xfrm>
            <a:off x="5364088" y="3645024"/>
            <a:ext cx="3107196" cy="2362274"/>
          </a:xfrm>
          <a:prstGeom prst="rect">
            <a:avLst/>
          </a:prstGeom>
        </p:spPr>
      </p:pic>
    </p:spTree>
    <p:extLst>
      <p:ext uri="{BB962C8B-B14F-4D97-AF65-F5344CB8AC3E}">
        <p14:creationId xmlns:p14="http://schemas.microsoft.com/office/powerpoint/2010/main" val="718419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E" dirty="0" smtClean="0"/>
              <a:t>How do we create </a:t>
            </a:r>
            <a:br>
              <a:rPr lang="en-IE" dirty="0" smtClean="0"/>
            </a:br>
            <a:r>
              <a:rPr lang="en-IE" dirty="0" smtClean="0"/>
              <a:t>such a magical thing?</a:t>
            </a:r>
            <a:endParaRPr lang="en-IE" dirty="0"/>
          </a:p>
        </p:txBody>
      </p:sp>
      <p:sp>
        <p:nvSpPr>
          <p:cNvPr id="3" name="Content Placeholder 2"/>
          <p:cNvSpPr>
            <a:spLocks noGrp="1"/>
          </p:cNvSpPr>
          <p:nvPr>
            <p:ph idx="1"/>
          </p:nvPr>
        </p:nvSpPr>
        <p:spPr/>
        <p:txBody>
          <a:bodyPr>
            <a:normAutofit fontScale="55000" lnSpcReduction="20000"/>
          </a:bodyPr>
          <a:lstStyle/>
          <a:p>
            <a:r>
              <a:rPr lang="en-IE" dirty="0" smtClean="0"/>
              <a:t>Treat each bird as an autonomous agent</a:t>
            </a:r>
          </a:p>
          <a:p>
            <a:r>
              <a:rPr lang="en-IE" dirty="0" smtClean="0"/>
              <a:t>Implement some simple behaviours</a:t>
            </a:r>
          </a:p>
          <a:p>
            <a:pPr lvl="1"/>
            <a:r>
              <a:rPr lang="en-IE" dirty="0" smtClean="0"/>
              <a:t>Separation</a:t>
            </a:r>
          </a:p>
          <a:p>
            <a:pPr lvl="2"/>
            <a:r>
              <a:rPr lang="en-IE" dirty="0" smtClean="0"/>
              <a:t> If I get too close to my neighbours, push me away</a:t>
            </a:r>
          </a:p>
          <a:p>
            <a:pPr lvl="1"/>
            <a:r>
              <a:rPr lang="en-IE" dirty="0" smtClean="0"/>
              <a:t>Cohesion</a:t>
            </a:r>
          </a:p>
          <a:p>
            <a:pPr lvl="2"/>
            <a:r>
              <a:rPr lang="en-IE" dirty="0" smtClean="0"/>
              <a:t>If my neighbours get too far away, keep me close to them</a:t>
            </a:r>
          </a:p>
          <a:p>
            <a:pPr lvl="1"/>
            <a:r>
              <a:rPr lang="en-IE" dirty="0" smtClean="0"/>
              <a:t>Alignment</a:t>
            </a:r>
          </a:p>
          <a:p>
            <a:pPr lvl="2"/>
            <a:r>
              <a:rPr lang="en-IE" dirty="0" smtClean="0"/>
              <a:t>Try and go in the same direction as my neighbours</a:t>
            </a:r>
          </a:p>
          <a:p>
            <a:pPr lvl="1"/>
            <a:r>
              <a:rPr lang="en-IE" dirty="0" smtClean="0"/>
              <a:t>Wander</a:t>
            </a:r>
          </a:p>
          <a:p>
            <a:pPr lvl="2"/>
            <a:r>
              <a:rPr lang="en-IE" dirty="0" smtClean="0"/>
              <a:t>Without this the simulation would have no “intent” and would just hang there</a:t>
            </a:r>
          </a:p>
          <a:p>
            <a:pPr lvl="1"/>
            <a:r>
              <a:rPr lang="en-IE" dirty="0" smtClean="0"/>
              <a:t>Obstacle avoidance</a:t>
            </a:r>
          </a:p>
          <a:p>
            <a:pPr lvl="2"/>
            <a:r>
              <a:rPr lang="en-IE" dirty="0" smtClean="0"/>
              <a:t>So that I can avoid obstacles!</a:t>
            </a:r>
          </a:p>
          <a:p>
            <a:pPr lvl="1"/>
            <a:r>
              <a:rPr lang="en-IE" dirty="0" smtClean="0"/>
              <a:t>Sphere constrain</a:t>
            </a:r>
          </a:p>
          <a:p>
            <a:pPr lvl="2"/>
            <a:r>
              <a:rPr lang="en-IE" dirty="0" smtClean="0"/>
              <a:t>If I get too far outside the world, push me back in again</a:t>
            </a:r>
          </a:p>
          <a:p>
            <a:pPr lvl="1"/>
            <a:r>
              <a:rPr lang="en-IE" dirty="0" smtClean="0"/>
              <a:t>Flee</a:t>
            </a:r>
          </a:p>
          <a:p>
            <a:pPr lvl="2"/>
            <a:r>
              <a:rPr lang="en-IE" dirty="0" smtClean="0"/>
              <a:t>From the bad guy!</a:t>
            </a:r>
          </a:p>
          <a:p>
            <a:r>
              <a:rPr lang="en-IE" dirty="0" smtClean="0"/>
              <a:t>Where is the flocking behaviour??</a:t>
            </a:r>
          </a:p>
          <a:p>
            <a:pPr lvl="1"/>
            <a:r>
              <a:rPr lang="en-IE" dirty="0" smtClean="0"/>
              <a:t>It just “emerges” from the simple behaviours</a:t>
            </a:r>
          </a:p>
          <a:p>
            <a:pPr lvl="1"/>
            <a:endParaRPr lang="en-IE" dirty="0"/>
          </a:p>
        </p:txBody>
      </p:sp>
    </p:spTree>
    <p:extLst>
      <p:ext uri="{BB962C8B-B14F-4D97-AF65-F5344CB8AC3E}">
        <p14:creationId xmlns:p14="http://schemas.microsoft.com/office/powerpoint/2010/main" val="221988203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smtClean="0"/>
              <a:t>First part!</a:t>
            </a:r>
            <a:endParaRPr lang="en-IE" dirty="0"/>
          </a:p>
        </p:txBody>
      </p:sp>
      <p:sp>
        <p:nvSpPr>
          <p:cNvPr id="3" name="Content Placeholder 2"/>
          <p:cNvSpPr>
            <a:spLocks noGrp="1"/>
          </p:cNvSpPr>
          <p:nvPr>
            <p:ph idx="1"/>
          </p:nvPr>
        </p:nvSpPr>
        <p:spPr/>
        <p:txBody>
          <a:bodyPr/>
          <a:lstStyle/>
          <a:p>
            <a:r>
              <a:rPr lang="en-IE" dirty="0" smtClean="0"/>
              <a:t>For each </a:t>
            </a:r>
            <a:r>
              <a:rPr lang="en-IE" dirty="0" err="1" smtClean="0"/>
              <a:t>boid</a:t>
            </a:r>
            <a:r>
              <a:rPr lang="en-IE" dirty="0" smtClean="0"/>
              <a:t> we need to know our neighbours</a:t>
            </a:r>
          </a:p>
          <a:p>
            <a:r>
              <a:rPr lang="en-IE" dirty="0" smtClean="0"/>
              <a:t>This is significant!</a:t>
            </a:r>
          </a:p>
          <a:p>
            <a:r>
              <a:rPr lang="en-IE" dirty="0" smtClean="0"/>
              <a:t>Performance is O(N</a:t>
            </a:r>
            <a:r>
              <a:rPr lang="en-IE" baseline="30000" dirty="0" smtClean="0"/>
              <a:t>2</a:t>
            </a:r>
            <a:r>
              <a:rPr lang="en-IE" dirty="0" smtClean="0"/>
              <a:t>)</a:t>
            </a:r>
          </a:p>
          <a:p>
            <a:r>
              <a:rPr lang="en-IE" dirty="0" smtClean="0"/>
              <a:t>Each new </a:t>
            </a:r>
            <a:r>
              <a:rPr lang="en-IE" dirty="0" err="1" smtClean="0"/>
              <a:t>boid</a:t>
            </a:r>
            <a:r>
              <a:rPr lang="en-IE" dirty="0" smtClean="0"/>
              <a:t> has to be checked against every other </a:t>
            </a:r>
            <a:r>
              <a:rPr lang="en-IE" dirty="0" err="1" smtClean="0"/>
              <a:t>boid</a:t>
            </a:r>
            <a:endParaRPr lang="en-IE" dirty="0"/>
          </a:p>
        </p:txBody>
      </p:sp>
    </p:spTree>
    <p:extLst>
      <p:ext uri="{BB962C8B-B14F-4D97-AF65-F5344CB8AC3E}">
        <p14:creationId xmlns:p14="http://schemas.microsoft.com/office/powerpoint/2010/main" val="777025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44" y="29468"/>
            <a:ext cx="9108256" cy="6126163"/>
          </a:xfrm>
        </p:spPr>
        <p:txBody>
          <a:bodyPr>
            <a:normAutofit fontScale="62500" lnSpcReduction="20000"/>
          </a:bodyPr>
          <a:lstStyle/>
          <a:p>
            <a:pPr marL="0" indent="0">
              <a:buNone/>
            </a:pPr>
            <a:r>
              <a:rPr lang="en-IE" dirty="0">
                <a:solidFill>
                  <a:srgbClr val="0000FF"/>
                </a:solidFill>
                <a:latin typeface="Consolas" panose="020B0609020204030204" pitchFamily="49" charset="0"/>
              </a:rPr>
              <a:t>private</a:t>
            </a:r>
            <a:r>
              <a:rPr lang="en-IE" dirty="0">
                <a:solidFill>
                  <a:prstClr val="black"/>
                </a:solidFill>
                <a:latin typeface="Consolas" panose="020B0609020204030204" pitchFamily="49" charset="0"/>
              </a:rPr>
              <a:t> </a:t>
            </a:r>
            <a:r>
              <a:rPr lang="en-IE" dirty="0" err="1">
                <a:solidFill>
                  <a:srgbClr val="0000FF"/>
                </a:solidFill>
                <a:latin typeface="Consolas" panose="020B0609020204030204" pitchFamily="49" charset="0"/>
              </a:rPr>
              <a:t>int</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TagNeighboursSimple</a:t>
            </a:r>
            <a:r>
              <a:rPr lang="en-IE" dirty="0">
                <a:solidFill>
                  <a:prstClr val="black"/>
                </a:solidFill>
                <a:latin typeface="Consolas" panose="020B0609020204030204" pitchFamily="49" charset="0"/>
              </a:rPr>
              <a:t>(</a:t>
            </a:r>
            <a:r>
              <a:rPr lang="en-IE" dirty="0">
                <a:solidFill>
                  <a:srgbClr val="0000FF"/>
                </a:solidFill>
                <a:latin typeface="Consolas" panose="020B0609020204030204" pitchFamily="49" charset="0"/>
              </a:rPr>
              <a:t>float</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inRange</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tagged.Clear</a:t>
            </a:r>
            <a:r>
              <a:rPr lang="en-IE" dirty="0">
                <a:solidFill>
                  <a:prstClr val="black"/>
                </a:solidFill>
                <a:latin typeface="Consolas" panose="020B0609020204030204" pitchFamily="49" charset="0"/>
              </a:rPr>
              <a:t>();</a:t>
            </a:r>
          </a:p>
          <a:p>
            <a:pPr marL="0" indent="0">
              <a:buNone/>
            </a:pPr>
            <a:endParaRPr lang="en-IE" dirty="0">
              <a:solidFill>
                <a:prstClr val="black"/>
              </a:solidFill>
              <a:latin typeface="Consolas" panose="020B0609020204030204" pitchFamily="49" charset="0"/>
            </a:endParaRPr>
          </a:p>
          <a:p>
            <a:pPr marL="0" indent="0">
              <a:buNone/>
            </a:pPr>
            <a:r>
              <a:rPr lang="en-IE" dirty="0">
                <a:solidFill>
                  <a:prstClr val="black"/>
                </a:solidFill>
                <a:latin typeface="Consolas" panose="020B0609020204030204" pitchFamily="49" charset="0"/>
              </a:rPr>
              <a:t>            </a:t>
            </a:r>
            <a:r>
              <a:rPr lang="en-IE" dirty="0" err="1">
                <a:solidFill>
                  <a:srgbClr val="2B91AF"/>
                </a:solidFill>
                <a:latin typeface="Consolas" panose="020B0609020204030204" pitchFamily="49" charset="0"/>
              </a:rPr>
              <a:t>GameObject</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steerables</a:t>
            </a:r>
            <a:r>
              <a:rPr lang="en-IE" dirty="0">
                <a:solidFill>
                  <a:prstClr val="black"/>
                </a:solidFill>
                <a:latin typeface="Consolas" panose="020B0609020204030204" pitchFamily="49" charset="0"/>
              </a:rPr>
              <a:t> = </a:t>
            </a:r>
            <a:r>
              <a:rPr lang="en-IE" dirty="0" err="1">
                <a:solidFill>
                  <a:srgbClr val="2B91AF"/>
                </a:solidFill>
                <a:latin typeface="Consolas" panose="020B0609020204030204" pitchFamily="49" charset="0"/>
              </a:rPr>
              <a:t>GameObject</a:t>
            </a:r>
            <a:r>
              <a:rPr lang="en-IE" dirty="0" err="1">
                <a:solidFill>
                  <a:prstClr val="black"/>
                </a:solidFill>
                <a:latin typeface="Consolas" panose="020B0609020204030204" pitchFamily="49" charset="0"/>
              </a:rPr>
              <a:t>.FindGameObjectsWithTag</a:t>
            </a:r>
            <a:r>
              <a:rPr lang="en-IE" dirty="0">
                <a:solidFill>
                  <a:prstClr val="black"/>
                </a:solidFill>
                <a:latin typeface="Consolas" panose="020B0609020204030204" pitchFamily="49" charset="0"/>
              </a:rPr>
              <a:t>(</a:t>
            </a:r>
            <a:r>
              <a:rPr lang="en-IE" dirty="0">
                <a:solidFill>
                  <a:srgbClr val="A31515"/>
                </a:solidFill>
                <a:latin typeface="Consolas" panose="020B0609020204030204" pitchFamily="49" charset="0"/>
              </a:rPr>
              <a:t>"</a:t>
            </a:r>
            <a:r>
              <a:rPr lang="en-IE" dirty="0" err="1">
                <a:solidFill>
                  <a:srgbClr val="A31515"/>
                </a:solidFill>
                <a:latin typeface="Consolas" panose="020B0609020204030204" pitchFamily="49" charset="0"/>
              </a:rPr>
              <a:t>boid</a:t>
            </a:r>
            <a:r>
              <a:rPr lang="en-IE" dirty="0">
                <a:solidFill>
                  <a:srgbClr val="A31515"/>
                </a:solidFill>
                <a:latin typeface="Consolas" panose="020B0609020204030204" pitchFamily="49" charset="0"/>
              </a:rPr>
              <a:t>"</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r>
              <a:rPr lang="en-IE" dirty="0" err="1">
                <a:solidFill>
                  <a:srgbClr val="0000FF"/>
                </a:solidFill>
                <a:latin typeface="Consolas" panose="020B0609020204030204" pitchFamily="49" charset="0"/>
              </a:rPr>
              <a:t>foreach</a:t>
            </a:r>
            <a:r>
              <a:rPr lang="en-IE" dirty="0">
                <a:solidFill>
                  <a:prstClr val="black"/>
                </a:solidFill>
                <a:latin typeface="Consolas" panose="020B0609020204030204" pitchFamily="49" charset="0"/>
              </a:rPr>
              <a:t> (</a:t>
            </a:r>
            <a:r>
              <a:rPr lang="en-IE" dirty="0" err="1">
                <a:solidFill>
                  <a:srgbClr val="2B91AF"/>
                </a:solidFill>
                <a:latin typeface="Consolas" panose="020B0609020204030204" pitchFamily="49" charset="0"/>
              </a:rPr>
              <a:t>GameObject</a:t>
            </a:r>
            <a:r>
              <a:rPr lang="en-IE" dirty="0">
                <a:solidFill>
                  <a:prstClr val="black"/>
                </a:solidFill>
                <a:latin typeface="Consolas" panose="020B0609020204030204" pitchFamily="49" charset="0"/>
              </a:rPr>
              <a:t> steerable </a:t>
            </a:r>
            <a:r>
              <a:rPr lang="en-IE" dirty="0">
                <a:solidFill>
                  <a:srgbClr val="0000FF"/>
                </a:solidFill>
                <a:latin typeface="Consolas" panose="020B0609020204030204" pitchFamily="49" charset="0"/>
              </a:rPr>
              <a:t>in</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steerables</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if</a:t>
            </a:r>
            <a:r>
              <a:rPr lang="en-IE" dirty="0">
                <a:solidFill>
                  <a:prstClr val="black"/>
                </a:solidFill>
                <a:latin typeface="Consolas" panose="020B0609020204030204" pitchFamily="49" charset="0"/>
              </a:rPr>
              <a:t> (steerable != </a:t>
            </a:r>
            <a:r>
              <a:rPr lang="en-IE" dirty="0" err="1">
                <a:solidFill>
                  <a:prstClr val="black"/>
                </a:solidFill>
                <a:latin typeface="Consolas" panose="020B0609020204030204" pitchFamily="49" charset="0"/>
              </a:rPr>
              <a:t>gameObject</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if</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transform.position</a:t>
            </a:r>
            <a:r>
              <a:rPr lang="en-IE" dirty="0">
                <a:solidFill>
                  <a:prstClr val="black"/>
                </a:solidFill>
                <a:latin typeface="Consolas" panose="020B0609020204030204" pitchFamily="49" charset="0"/>
              </a:rPr>
              <a:t> - </a:t>
            </a:r>
            <a:r>
              <a:rPr lang="en-IE" dirty="0" err="1">
                <a:solidFill>
                  <a:prstClr val="black"/>
                </a:solidFill>
                <a:latin typeface="Consolas" panose="020B0609020204030204" pitchFamily="49" charset="0"/>
              </a:rPr>
              <a:t>steerable.transform.position</a:t>
            </a:r>
            <a:r>
              <a:rPr lang="en-IE" dirty="0">
                <a:solidFill>
                  <a:prstClr val="black"/>
                </a:solidFill>
                <a:latin typeface="Consolas" panose="020B0609020204030204" pitchFamily="49" charset="0"/>
              </a:rPr>
              <a:t>).magnitude &lt; </a:t>
            </a:r>
            <a:r>
              <a:rPr lang="en-IE" dirty="0" err="1">
                <a:solidFill>
                  <a:prstClr val="black"/>
                </a:solidFill>
                <a:latin typeface="Consolas" panose="020B0609020204030204" pitchFamily="49" charset="0"/>
              </a:rPr>
              <a:t>inRange</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tagged.Add</a:t>
            </a:r>
            <a:r>
              <a:rPr lang="en-IE" dirty="0">
                <a:solidFill>
                  <a:prstClr val="black"/>
                </a:solidFill>
                <a:latin typeface="Consolas" panose="020B0609020204030204" pitchFamily="49" charset="0"/>
              </a:rPr>
              <a:t>(steerable);</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return</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tagged.Count</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endParaRPr lang="en-IE" dirty="0"/>
          </a:p>
        </p:txBody>
      </p:sp>
    </p:spTree>
    <p:extLst>
      <p:ext uri="{BB962C8B-B14F-4D97-AF65-F5344CB8AC3E}">
        <p14:creationId xmlns:p14="http://schemas.microsoft.com/office/powerpoint/2010/main" val="5551058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635896" y="404664"/>
            <a:ext cx="5149046" cy="5432762"/>
          </a:xfrm>
          <a:prstGeom prst="rect">
            <a:avLst/>
          </a:prstGeom>
          <a:noFill/>
          <a:ln>
            <a:noFill/>
          </a:ln>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467544" y="2348880"/>
            <a:ext cx="2592705" cy="1979295"/>
          </a:xfrm>
          <a:prstGeom prst="rect">
            <a:avLst/>
          </a:prstGeom>
          <a:noFill/>
          <a:ln>
            <a:noFill/>
          </a:ln>
        </p:spPr>
      </p:pic>
    </p:spTree>
    <p:extLst>
      <p:ext uri="{BB962C8B-B14F-4D97-AF65-F5344CB8AC3E}">
        <p14:creationId xmlns:p14="http://schemas.microsoft.com/office/powerpoint/2010/main" val="504487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Separation</a:t>
            </a:r>
          </a:p>
        </p:txBody>
      </p:sp>
      <p:sp>
        <p:nvSpPr>
          <p:cNvPr id="3" name="Content Placeholder 2"/>
          <p:cNvSpPr>
            <a:spLocks noGrp="1"/>
          </p:cNvSpPr>
          <p:nvPr>
            <p:ph idx="1"/>
          </p:nvPr>
        </p:nvSpPr>
        <p:spPr/>
        <p:txBody>
          <a:bodyPr>
            <a:normAutofit/>
          </a:bodyPr>
          <a:lstStyle/>
          <a:p>
            <a:r>
              <a:rPr lang="en-IE" dirty="0" smtClean="0"/>
              <a:t>Creates </a:t>
            </a:r>
            <a:r>
              <a:rPr lang="en-IE" dirty="0"/>
              <a:t>a force that steers a vehicle away from those in its </a:t>
            </a:r>
            <a:r>
              <a:rPr lang="en-IE" dirty="0" smtClean="0"/>
              <a:t>neighbourhood </a:t>
            </a:r>
            <a:r>
              <a:rPr lang="en-IE" dirty="0"/>
              <a:t>region. </a:t>
            </a:r>
            <a:endParaRPr lang="en-IE" dirty="0" smtClean="0"/>
          </a:p>
          <a:p>
            <a:r>
              <a:rPr lang="en-IE" dirty="0" smtClean="0"/>
              <a:t>When </a:t>
            </a:r>
            <a:r>
              <a:rPr lang="en-IE" dirty="0"/>
              <a:t>applied to a number of vehicles, they will spread out, trying to maximize their distance from every other </a:t>
            </a:r>
            <a:r>
              <a:rPr lang="en-IE" dirty="0" smtClean="0"/>
              <a:t>vehicle</a:t>
            </a:r>
          </a:p>
          <a:p>
            <a:r>
              <a:rPr lang="en-IE" dirty="0"/>
              <a:t>The vector to each </a:t>
            </a:r>
            <a:r>
              <a:rPr lang="en-IE" dirty="0" err="1" smtClean="0"/>
              <a:t>boid</a:t>
            </a:r>
            <a:r>
              <a:rPr lang="en-IE" dirty="0" smtClean="0"/>
              <a:t> is normalised</a:t>
            </a:r>
            <a:r>
              <a:rPr lang="en-IE" dirty="0"/>
              <a:t>, divided by the distance to the </a:t>
            </a:r>
            <a:r>
              <a:rPr lang="en-IE" dirty="0" smtClean="0"/>
              <a:t>neighbour</a:t>
            </a:r>
            <a:r>
              <a:rPr lang="en-IE" dirty="0"/>
              <a:t>, and added to the steering force.</a:t>
            </a:r>
            <a:endParaRPr lang="en-IE" dirty="0" smtClean="0"/>
          </a:p>
          <a:p>
            <a:pPr lvl="1"/>
            <a:endParaRPr lang="en-IE" dirty="0" smtClean="0"/>
          </a:p>
          <a:p>
            <a:pPr lvl="1"/>
            <a:endParaRPr lang="en-IE" dirty="0"/>
          </a:p>
        </p:txBody>
      </p:sp>
    </p:spTree>
    <p:extLst>
      <p:ext uri="{BB962C8B-B14F-4D97-AF65-F5344CB8AC3E}">
        <p14:creationId xmlns:p14="http://schemas.microsoft.com/office/powerpoint/2010/main" val="8284332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126163"/>
          </a:xfrm>
        </p:spPr>
        <p:txBody>
          <a:bodyPr>
            <a:normAutofit fontScale="70000" lnSpcReduction="20000"/>
          </a:bodyPr>
          <a:lstStyle/>
          <a:p>
            <a:pPr marL="0" indent="0">
              <a:buNone/>
            </a:pPr>
            <a:r>
              <a:rPr lang="en-IE" dirty="0">
                <a:solidFill>
                  <a:srgbClr val="0000FF"/>
                </a:solidFill>
                <a:latin typeface="Consolas" panose="020B0609020204030204" pitchFamily="49" charset="0"/>
              </a:rPr>
              <a:t>public</a:t>
            </a:r>
            <a:r>
              <a:rPr lang="en-IE" dirty="0">
                <a:solidFill>
                  <a:prstClr val="black"/>
                </a:solidFill>
                <a:latin typeface="Consolas" panose="020B0609020204030204" pitchFamily="49" charset="0"/>
              </a:rPr>
              <a:t>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 Separation()</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steeringForce</a:t>
            </a:r>
            <a:r>
              <a:rPr lang="en-IE" dirty="0">
                <a:solidFill>
                  <a:prstClr val="black"/>
                </a:solidFill>
                <a:latin typeface="Consolas" panose="020B0609020204030204" pitchFamily="49" charset="0"/>
              </a:rPr>
              <a:t> =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.zero;</a:t>
            </a: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for</a:t>
            </a:r>
            <a:r>
              <a:rPr lang="en-IE" dirty="0">
                <a:solidFill>
                  <a:prstClr val="black"/>
                </a:solidFill>
                <a:latin typeface="Consolas" panose="020B0609020204030204" pitchFamily="49" charset="0"/>
              </a:rPr>
              <a:t> (</a:t>
            </a:r>
            <a:r>
              <a:rPr lang="en-IE" dirty="0" err="1">
                <a:solidFill>
                  <a:srgbClr val="0000FF"/>
                </a:solidFill>
                <a:latin typeface="Consolas" panose="020B0609020204030204" pitchFamily="49" charset="0"/>
              </a:rPr>
              <a:t>int</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i</a:t>
            </a:r>
            <a:r>
              <a:rPr lang="en-IE" dirty="0">
                <a:solidFill>
                  <a:prstClr val="black"/>
                </a:solidFill>
                <a:latin typeface="Consolas" panose="020B0609020204030204" pitchFamily="49" charset="0"/>
              </a:rPr>
              <a:t> = 0; </a:t>
            </a:r>
            <a:r>
              <a:rPr lang="en-IE" dirty="0" err="1">
                <a:solidFill>
                  <a:prstClr val="black"/>
                </a:solidFill>
                <a:latin typeface="Consolas" panose="020B0609020204030204" pitchFamily="49" charset="0"/>
              </a:rPr>
              <a:t>i</a:t>
            </a:r>
            <a:r>
              <a:rPr lang="en-IE" dirty="0">
                <a:solidFill>
                  <a:prstClr val="black"/>
                </a:solidFill>
                <a:latin typeface="Consolas" panose="020B0609020204030204" pitchFamily="49" charset="0"/>
              </a:rPr>
              <a:t> &lt; </a:t>
            </a:r>
            <a:r>
              <a:rPr lang="en-IE" dirty="0" err="1">
                <a:solidFill>
                  <a:prstClr val="black"/>
                </a:solidFill>
                <a:latin typeface="Consolas" panose="020B0609020204030204" pitchFamily="49" charset="0"/>
              </a:rPr>
              <a:t>tagged.Count</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i</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err="1">
                <a:solidFill>
                  <a:srgbClr val="2B91AF"/>
                </a:solidFill>
                <a:latin typeface="Consolas" panose="020B0609020204030204" pitchFamily="49" charset="0"/>
              </a:rPr>
              <a:t>GameObject</a:t>
            </a:r>
            <a:r>
              <a:rPr lang="en-IE" dirty="0">
                <a:solidFill>
                  <a:prstClr val="black"/>
                </a:solidFill>
                <a:latin typeface="Consolas" panose="020B0609020204030204" pitchFamily="49" charset="0"/>
              </a:rPr>
              <a:t> entity = tagged[</a:t>
            </a:r>
            <a:r>
              <a:rPr lang="en-IE" dirty="0" err="1">
                <a:solidFill>
                  <a:prstClr val="black"/>
                </a:solidFill>
                <a:latin typeface="Consolas" panose="020B0609020204030204" pitchFamily="49" charset="0"/>
              </a:rPr>
              <a:t>i</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if</a:t>
            </a:r>
            <a:r>
              <a:rPr lang="en-IE" dirty="0">
                <a:solidFill>
                  <a:prstClr val="black"/>
                </a:solidFill>
                <a:latin typeface="Consolas" panose="020B0609020204030204" pitchFamily="49" charset="0"/>
              </a:rPr>
              <a:t> (entity != </a:t>
            </a:r>
            <a:r>
              <a:rPr lang="en-IE" dirty="0">
                <a:solidFill>
                  <a:srgbClr val="0000FF"/>
                </a:solidFill>
                <a:latin typeface="Consolas" panose="020B0609020204030204" pitchFamily="49" charset="0"/>
              </a:rPr>
              <a:t>null</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toEntity</a:t>
            </a:r>
            <a:r>
              <a:rPr lang="en-IE" dirty="0">
                <a:solidFill>
                  <a:prstClr val="black"/>
                </a:solidFill>
                <a:latin typeface="Consolas" panose="020B0609020204030204" pitchFamily="49" charset="0"/>
              </a:rPr>
              <a:t> = </a:t>
            </a:r>
            <a:r>
              <a:rPr lang="en-IE" dirty="0" err="1">
                <a:solidFill>
                  <a:prstClr val="black"/>
                </a:solidFill>
                <a:latin typeface="Consolas" panose="020B0609020204030204" pitchFamily="49" charset="0"/>
              </a:rPr>
              <a:t>transform.position</a:t>
            </a:r>
            <a:r>
              <a:rPr lang="en-IE" dirty="0">
                <a:solidFill>
                  <a:prstClr val="black"/>
                </a:solidFill>
                <a:latin typeface="Consolas" panose="020B0609020204030204" pitchFamily="49" charset="0"/>
              </a:rPr>
              <a:t> - </a:t>
            </a:r>
            <a:r>
              <a:rPr lang="en-IE" dirty="0" err="1">
                <a:solidFill>
                  <a:prstClr val="black"/>
                </a:solidFill>
                <a:latin typeface="Consolas" panose="020B0609020204030204" pitchFamily="49" charset="0"/>
              </a:rPr>
              <a:t>entity.transform.position</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steeringForce</a:t>
            </a:r>
            <a:r>
              <a:rPr lang="en-IE" dirty="0">
                <a:solidFill>
                  <a:prstClr val="black"/>
                </a:solidFill>
                <a:latin typeface="Consolas" panose="020B0609020204030204" pitchFamily="49" charset="0"/>
              </a:rPr>
              <a:t> += (</a:t>
            </a:r>
            <a:r>
              <a:rPr lang="en-IE" dirty="0">
                <a:solidFill>
                  <a:srgbClr val="2B91AF"/>
                </a:solidFill>
                <a:latin typeface="Consolas" panose="020B0609020204030204" pitchFamily="49" charset="0"/>
              </a:rPr>
              <a:t>Vector3</a:t>
            </a:r>
            <a:r>
              <a:rPr lang="en-IE" dirty="0">
                <a:solidFill>
                  <a:prstClr val="black"/>
                </a:solidFill>
                <a:latin typeface="Consolas" panose="020B0609020204030204" pitchFamily="49" charset="0"/>
              </a:rPr>
              <a:t>.Normalize(</a:t>
            </a:r>
            <a:r>
              <a:rPr lang="en-IE" dirty="0" err="1">
                <a:solidFill>
                  <a:prstClr val="black"/>
                </a:solidFill>
                <a:latin typeface="Consolas" panose="020B0609020204030204" pitchFamily="49" charset="0"/>
              </a:rPr>
              <a:t>toEntity</a:t>
            </a:r>
            <a:r>
              <a:rPr lang="en-IE" dirty="0">
                <a:solidFill>
                  <a:prstClr val="black"/>
                </a:solidFill>
                <a:latin typeface="Consolas" panose="020B0609020204030204" pitchFamily="49" charset="0"/>
              </a:rPr>
              <a:t>) / </a:t>
            </a:r>
            <a:r>
              <a:rPr lang="en-IE" dirty="0" err="1">
                <a:solidFill>
                  <a:prstClr val="black"/>
                </a:solidFill>
                <a:latin typeface="Consolas" panose="020B0609020204030204" pitchFamily="49" charset="0"/>
              </a:rPr>
              <a:t>toEntity.magnitude</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r>
              <a:rPr lang="en-IE" dirty="0">
                <a:solidFill>
                  <a:prstClr val="black"/>
                </a:solidFill>
                <a:latin typeface="Consolas" panose="020B0609020204030204" pitchFamily="49" charset="0"/>
              </a:rPr>
              <a:t>            }</a:t>
            </a:r>
          </a:p>
          <a:p>
            <a:pPr marL="0" indent="0">
              <a:buNone/>
            </a:pPr>
            <a:endParaRPr lang="en-IE" dirty="0">
              <a:solidFill>
                <a:prstClr val="black"/>
              </a:solidFill>
              <a:latin typeface="Consolas" panose="020B0609020204030204" pitchFamily="49" charset="0"/>
            </a:endParaRPr>
          </a:p>
          <a:p>
            <a:pPr marL="0" indent="0">
              <a:buNone/>
            </a:pPr>
            <a:r>
              <a:rPr lang="en-IE" dirty="0">
                <a:solidFill>
                  <a:prstClr val="black"/>
                </a:solidFill>
                <a:latin typeface="Consolas" panose="020B0609020204030204" pitchFamily="49" charset="0"/>
              </a:rPr>
              <a:t>            </a:t>
            </a:r>
            <a:r>
              <a:rPr lang="en-IE" dirty="0">
                <a:solidFill>
                  <a:srgbClr val="0000FF"/>
                </a:solidFill>
                <a:latin typeface="Consolas" panose="020B0609020204030204" pitchFamily="49" charset="0"/>
              </a:rPr>
              <a:t>return</a:t>
            </a:r>
            <a:r>
              <a:rPr lang="en-IE" dirty="0">
                <a:solidFill>
                  <a:prstClr val="black"/>
                </a:solidFill>
                <a:latin typeface="Consolas" panose="020B0609020204030204" pitchFamily="49" charset="0"/>
              </a:rPr>
              <a:t> </a:t>
            </a:r>
            <a:r>
              <a:rPr lang="en-IE" dirty="0" err="1">
                <a:solidFill>
                  <a:prstClr val="black"/>
                </a:solidFill>
                <a:latin typeface="Consolas" panose="020B0609020204030204" pitchFamily="49" charset="0"/>
              </a:rPr>
              <a:t>steeringForce</a:t>
            </a:r>
            <a:r>
              <a:rPr lang="en-IE" dirty="0">
                <a:solidFill>
                  <a:prstClr val="black"/>
                </a:solidFill>
                <a:latin typeface="Consolas" panose="020B0609020204030204" pitchFamily="49" charset="0"/>
              </a:rPr>
              <a:t>;</a:t>
            </a:r>
          </a:p>
          <a:p>
            <a:pPr marL="0" indent="0">
              <a:buNone/>
            </a:pPr>
            <a:r>
              <a:rPr lang="en-IE" dirty="0">
                <a:solidFill>
                  <a:prstClr val="black"/>
                </a:solidFill>
                <a:latin typeface="Consolas" panose="020B0609020204030204" pitchFamily="49" charset="0"/>
              </a:rPr>
              <a:t>        }</a:t>
            </a:r>
          </a:p>
          <a:p>
            <a:pPr marL="0" indent="0">
              <a:buNone/>
            </a:pPr>
            <a:endParaRPr lang="en-IE" dirty="0"/>
          </a:p>
        </p:txBody>
      </p:sp>
    </p:spTree>
    <p:extLst>
      <p:ext uri="{BB962C8B-B14F-4D97-AF65-F5344CB8AC3E}">
        <p14:creationId xmlns:p14="http://schemas.microsoft.com/office/powerpoint/2010/main" val="26201031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3388</TotalTime>
  <Words>1360</Words>
  <Application>Microsoft Office PowerPoint</Application>
  <PresentationFormat>On-screen Show (4:3)</PresentationFormat>
  <Paragraphs>219</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Consolas</vt:lpstr>
      <vt:lpstr>Office Theme</vt:lpstr>
      <vt:lpstr>Game AI (Game Engines 2) Flocking, Combining Steering Behaviours, Space Partitioning</vt:lpstr>
      <vt:lpstr>What we will learn</vt:lpstr>
      <vt:lpstr>Flocking in nature</vt:lpstr>
      <vt:lpstr>How do we create  such a magical thing?</vt:lpstr>
      <vt:lpstr>First part!</vt:lpstr>
      <vt:lpstr>PowerPoint Presentation</vt:lpstr>
      <vt:lpstr>PowerPoint Presentation</vt:lpstr>
      <vt:lpstr>Separation</vt:lpstr>
      <vt:lpstr>PowerPoint Presentation</vt:lpstr>
      <vt:lpstr>Cohesion</vt:lpstr>
      <vt:lpstr>PowerPoint Presentation</vt:lpstr>
      <vt:lpstr>Alignment</vt:lpstr>
      <vt:lpstr>PowerPoint Presentation</vt:lpstr>
      <vt:lpstr>Combining steering behaviours</vt:lpstr>
      <vt:lpstr>Combining Steering Behaviours</vt:lpstr>
      <vt:lpstr>Calculating the force  for a behaviour</vt:lpstr>
      <vt:lpstr>PowerPoint Presentation</vt:lpstr>
      <vt:lpstr>Prioritised Dithering</vt:lpstr>
      <vt:lpstr>Ensuring zero overlap</vt:lpstr>
      <vt:lpstr>PowerPoint Presentation</vt:lpstr>
      <vt:lpstr>Spatial Partitioning</vt:lpstr>
      <vt:lpstr>Cell Space partitioning</vt:lpstr>
      <vt:lpstr>Cell Space Partitioning</vt:lpstr>
      <vt:lpstr>In Unity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Steering Behaviours for Autonomous Agents</dc:title>
  <dc:creator>Bryan Duggan</dc:creator>
  <cp:lastModifiedBy>Bryan</cp:lastModifiedBy>
  <cp:revision>113</cp:revision>
  <dcterms:created xsi:type="dcterms:W3CDTF">2013-06-11T15:29:07Z</dcterms:created>
  <dcterms:modified xsi:type="dcterms:W3CDTF">2014-03-24T17:46:27Z</dcterms:modified>
</cp:coreProperties>
</file>