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Nunito" panose="020B060402020202020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Maven Pro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CFA8BF-B681-4B4E-B9DA-990892458B77}">
  <a:tblStyle styleId="{94CFA8BF-B681-4B4E-B9DA-990892458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8546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49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28d450f15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28d450f15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63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28d450f15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28d450f15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763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2a20fe6b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2a20fe6b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68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1bdb29e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1bdb29e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89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1bdb29ff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1bdb29ff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92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1bdb29ff2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1bdb29ff2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74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28d450f15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28d450f15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393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2c70f9b3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2c70f9b3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86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28d450f15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28d450f15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743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28d450f15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128d450f15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22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1b0920846_0_2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1b0920846_0_2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38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1bdb29ff2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1bdb29ff2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63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1bdb29ff2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1bdb29ff2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77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1bdb29ff2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1bdb29ff2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566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297fbf5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297fbf56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144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297fbf5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297fbf5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778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297fbf56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297fbf56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328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297fbf56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297fbf56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98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297fbf5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297fbf56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338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297fbf56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297fbf56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0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28d450f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28d450f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69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28d450f15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28d450f15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05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28d450f15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28d450f15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73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128d450f1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128d450f15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62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8d450f15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8d450f15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79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8d450f15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8d450f15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3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28d450f15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28d450f15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75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202500" y="1294575"/>
            <a:ext cx="86367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Bangladesh Army University Of Science And Technology</a:t>
            </a:r>
            <a:endParaRPr sz="270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75" y="239192"/>
            <a:ext cx="1146850" cy="105538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1345300" y="1989975"/>
            <a:ext cx="663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</a:rPr>
              <a:t>Department of Computer Science and Engineering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1249000" y="2571750"/>
            <a:ext cx="682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b="1"/>
              <a:t>Steel Defect Detection With High- Frequency Camera Images</a:t>
            </a:r>
            <a:endParaRPr sz="1800" b="1"/>
          </a:p>
        </p:txBody>
      </p:sp>
      <p:sp>
        <p:nvSpPr>
          <p:cNvPr id="281" name="Google Shape;281;p13"/>
          <p:cNvSpPr txBox="1"/>
          <p:nvPr/>
        </p:nvSpPr>
        <p:spPr>
          <a:xfrm>
            <a:off x="1401650" y="3486975"/>
            <a:ext cx="3000000" cy="1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 :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Md Abir Hasan(170201063)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Mihir Roy (170201028)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5234625" y="3153525"/>
            <a:ext cx="4515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Supervisor :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Taher Muhammad Mahdee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Designation :</a:t>
            </a:r>
            <a:endParaRPr sz="1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Asst. Professor,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                                            Engineering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title"/>
          </p:nvPr>
        </p:nvSpPr>
        <p:spPr>
          <a:xfrm>
            <a:off x="1242575" y="280525"/>
            <a:ext cx="7030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2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and feature</a:t>
            </a:r>
            <a:endParaRPr sz="2722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body" idx="1"/>
          </p:nvPr>
        </p:nvSpPr>
        <p:spPr>
          <a:xfrm>
            <a:off x="1314025" y="1285875"/>
            <a:ext cx="70305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Datas are classified in 4 classes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for 4 type of steel defect.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Split Dataset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Train Data 80%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Test Data 20%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800" y="1423100"/>
            <a:ext cx="3323475" cy="28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/>
        </p:nvSpPr>
        <p:spPr>
          <a:xfrm>
            <a:off x="6218388" y="4225025"/>
            <a:ext cx="150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Fig 2: Data Classes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>
            <a:spLocks noGrp="1"/>
          </p:cNvSpPr>
          <p:nvPr>
            <p:ph type="title"/>
          </p:nvPr>
        </p:nvSpPr>
        <p:spPr>
          <a:xfrm>
            <a:off x="1056750" y="0"/>
            <a:ext cx="7030500" cy="17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2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 dirty="0"/>
          </a:p>
        </p:txBody>
      </p:sp>
      <p:sp>
        <p:nvSpPr>
          <p:cNvPr id="356" name="Google Shape;356;p23"/>
          <p:cNvSpPr txBox="1"/>
          <p:nvPr/>
        </p:nvSpPr>
        <p:spPr>
          <a:xfrm>
            <a:off x="3319050" y="47455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Fig 3: Flow Chart For Neural Network</a:t>
            </a:r>
            <a:endParaRPr/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13" y="843700"/>
            <a:ext cx="4514963" cy="38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 txBox="1"/>
          <p:nvPr/>
        </p:nvSpPr>
        <p:spPr>
          <a:xfrm>
            <a:off x="3101025" y="2692350"/>
            <a:ext cx="162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chemeClr val="dk2"/>
                </a:solidFill>
              </a:rPr>
              <a:t>CNN</a:t>
            </a:r>
            <a:endParaRPr sz="1100" b="1"/>
          </a:p>
        </p:txBody>
      </p:sp>
      <p:sp>
        <p:nvSpPr>
          <p:cNvPr id="359" name="Google Shape;359;p23"/>
          <p:cNvSpPr txBox="1"/>
          <p:nvPr/>
        </p:nvSpPr>
        <p:spPr>
          <a:xfrm>
            <a:off x="4572000" y="2700000"/>
            <a:ext cx="219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</a:rPr>
              <a:t>Xception</a:t>
            </a:r>
            <a:endParaRPr sz="800" b="1"/>
          </a:p>
        </p:txBody>
      </p:sp>
      <p:sp>
        <p:nvSpPr>
          <p:cNvPr id="360" name="Google Shape;360;p23"/>
          <p:cNvSpPr txBox="1"/>
          <p:nvPr/>
        </p:nvSpPr>
        <p:spPr>
          <a:xfrm>
            <a:off x="7654500" y="678375"/>
            <a:ext cx="58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878018" y="0"/>
            <a:ext cx="7030500" cy="50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2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Chart</a:t>
            </a:r>
            <a:endParaRPr dirty="0"/>
          </a:p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22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613" y="840450"/>
            <a:ext cx="4698780" cy="38971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 txBox="1"/>
          <p:nvPr/>
        </p:nvSpPr>
        <p:spPr>
          <a:xfrm>
            <a:off x="2905875" y="4657500"/>
            <a:ext cx="343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Fig 4: Flow Chart For Classification and Clustering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 txBox="1">
            <a:spLocks noGrp="1"/>
          </p:cNvSpPr>
          <p:nvPr>
            <p:ph type="title"/>
          </p:nvPr>
        </p:nvSpPr>
        <p:spPr>
          <a:xfrm>
            <a:off x="1162050" y="284700"/>
            <a:ext cx="7030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2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3" name="Google Shape;3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50" y="1334075"/>
            <a:ext cx="4212025" cy="34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473" y="1334063"/>
            <a:ext cx="3743129" cy="10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>
            <a:spLocks noGrp="1"/>
          </p:cNvSpPr>
          <p:nvPr>
            <p:ph type="title"/>
          </p:nvPr>
        </p:nvSpPr>
        <p:spPr>
          <a:xfrm>
            <a:off x="1141800" y="244200"/>
            <a:ext cx="70305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2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50" y="1458000"/>
            <a:ext cx="3984700" cy="25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900" y="1458000"/>
            <a:ext cx="4150601" cy="11693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1151925" y="223950"/>
            <a:ext cx="7030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2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7" name="Google Shape;3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25" y="1451900"/>
            <a:ext cx="8294474" cy="30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>
            <a:spLocks noGrp="1"/>
          </p:cNvSpPr>
          <p:nvPr>
            <p:ph type="title"/>
          </p:nvPr>
        </p:nvSpPr>
        <p:spPr>
          <a:xfrm>
            <a:off x="1160950" y="335175"/>
            <a:ext cx="70305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Analysis</a:t>
            </a:r>
            <a:endParaRPr sz="3700"/>
          </a:p>
        </p:txBody>
      </p:sp>
      <p:sp>
        <p:nvSpPr>
          <p:cNvPr id="393" name="Google Shape;393;p28"/>
          <p:cNvSpPr txBox="1">
            <a:spLocks noGrp="1"/>
          </p:cNvSpPr>
          <p:nvPr>
            <p:ph type="body" idx="1"/>
          </p:nvPr>
        </p:nvSpPr>
        <p:spPr>
          <a:xfrm>
            <a:off x="1303800" y="1261700"/>
            <a:ext cx="7030500" cy="3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     Accuracy Table: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p28"/>
          <p:cNvGraphicFramePr/>
          <p:nvPr/>
        </p:nvGraphicFramePr>
        <p:xfrm>
          <a:off x="1663900" y="1871200"/>
          <a:ext cx="6462000" cy="2386325"/>
        </p:xfrm>
        <a:graphic>
          <a:graphicData uri="http://schemas.openxmlformats.org/drawingml/2006/table">
            <a:tbl>
              <a:tblPr>
                <a:noFill/>
                <a:tableStyleId>{94CFA8BF-B681-4B4E-B9DA-990892458B77}</a:tableStyleId>
              </a:tblPr>
              <a:tblGrid>
                <a:gridCol w="1063500"/>
                <a:gridCol w="2826475"/>
                <a:gridCol w="2572025"/>
              </a:tblGrid>
              <a:tr h="4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93C47D"/>
                          </a:highlight>
                        </a:rPr>
                        <a:t>75.81%</a:t>
                      </a:r>
                      <a:endParaRPr>
                        <a:highlight>
                          <a:srgbClr val="93C47D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Xception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6AA84F"/>
                          </a:highlight>
                        </a:rPr>
                        <a:t>89.80%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SVM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93C47D"/>
                          </a:highlight>
                        </a:rPr>
                        <a:t>75.80%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B6D7A8"/>
                          </a:highlight>
                        </a:rPr>
                        <a:t>73.38%</a:t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KNN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highlight>
                            <a:srgbClr val="93C47D"/>
                          </a:highlight>
                        </a:rPr>
                        <a:t>75.48%</a:t>
                      </a:r>
                      <a:endParaRPr>
                        <a:highlight>
                          <a:srgbClr val="6AA84F"/>
                        </a:highlight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>
            <a:spLocks noGrp="1"/>
          </p:cNvSpPr>
          <p:nvPr>
            <p:ph type="title"/>
          </p:nvPr>
        </p:nvSpPr>
        <p:spPr>
          <a:xfrm>
            <a:off x="1134275" y="298825"/>
            <a:ext cx="7030500" cy="5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Analysis</a:t>
            </a:r>
            <a:endParaRPr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"/>
          </p:nvPr>
        </p:nvSpPr>
        <p:spPr>
          <a:xfrm>
            <a:off x="1338525" y="1031925"/>
            <a:ext cx="7030500" cy="31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Accuracy Bar Chart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050" y="1587075"/>
            <a:ext cx="5039249" cy="3393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>
            <a:spLocks noGrp="1"/>
          </p:cNvSpPr>
          <p:nvPr>
            <p:ph type="title"/>
          </p:nvPr>
        </p:nvSpPr>
        <p:spPr>
          <a:xfrm>
            <a:off x="1187975" y="335050"/>
            <a:ext cx="7030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Analysis</a:t>
            </a:r>
            <a:endParaRPr/>
          </a:p>
        </p:txBody>
      </p:sp>
      <p:sp>
        <p:nvSpPr>
          <p:cNvPr id="407" name="Google Shape;407;p30"/>
          <p:cNvSpPr txBox="1">
            <a:spLocks noGrp="1"/>
          </p:cNvSpPr>
          <p:nvPr>
            <p:ph type="body" idx="1"/>
          </p:nvPr>
        </p:nvSpPr>
        <p:spPr>
          <a:xfrm>
            <a:off x="1303800" y="1363125"/>
            <a:ext cx="7030500" cy="31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CNN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988" y="1822238"/>
            <a:ext cx="3506475" cy="22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4900" y="1822238"/>
            <a:ext cx="3628026" cy="22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2196163" y="4092350"/>
            <a:ext cx="149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Fig 4: Loss Curve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6033863" y="4092350"/>
            <a:ext cx="149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Fig 5: Accuracy Curve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"/>
          <p:cNvSpPr txBox="1">
            <a:spLocks noGrp="1"/>
          </p:cNvSpPr>
          <p:nvPr>
            <p:ph type="title"/>
          </p:nvPr>
        </p:nvSpPr>
        <p:spPr>
          <a:xfrm>
            <a:off x="1120100" y="371375"/>
            <a:ext cx="7030500" cy="5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Analysis</a:t>
            </a:r>
            <a:endParaRPr/>
          </a:p>
        </p:txBody>
      </p:sp>
      <p:sp>
        <p:nvSpPr>
          <p:cNvPr id="417" name="Google Shape;417;p31"/>
          <p:cNvSpPr txBox="1">
            <a:spLocks noGrp="1"/>
          </p:cNvSpPr>
          <p:nvPr>
            <p:ph type="body" idx="1"/>
          </p:nvPr>
        </p:nvSpPr>
        <p:spPr>
          <a:xfrm>
            <a:off x="1262975" y="1300625"/>
            <a:ext cx="7030500" cy="32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Xception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00" y="1849400"/>
            <a:ext cx="3475076" cy="22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350" y="1835550"/>
            <a:ext cx="3475075" cy="226457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1"/>
          <p:cNvSpPr txBox="1"/>
          <p:nvPr/>
        </p:nvSpPr>
        <p:spPr>
          <a:xfrm>
            <a:off x="2298375" y="4203125"/>
            <a:ext cx="1407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Fig 6: Loss Curve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6088688" y="4203125"/>
            <a:ext cx="1497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Fig 6: Accuracy Curve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1303800" y="325200"/>
            <a:ext cx="7030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Outlines</a:t>
            </a:r>
            <a:endParaRPr sz="2000"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1520150" y="1356750"/>
            <a:ext cx="3151200" cy="3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Problem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Intended Outcome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and feature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5577675" y="1356750"/>
            <a:ext cx="30000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en-GB" sz="1600"/>
              <a:t>Flow Chart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en-GB" sz="1600"/>
              <a:t>Step Analysis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en-GB" sz="1600"/>
              <a:t>Result Analysis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en-GB" sz="1600"/>
              <a:t>Conclusion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en-GB" sz="1600"/>
              <a:t>Future Work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en-GB" sz="1600"/>
              <a:t>References</a:t>
            </a:r>
            <a:endParaRPr sz="1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>
            <a:spLocks noGrp="1"/>
          </p:cNvSpPr>
          <p:nvPr>
            <p:ph type="title"/>
          </p:nvPr>
        </p:nvSpPr>
        <p:spPr>
          <a:xfrm>
            <a:off x="1118450" y="216275"/>
            <a:ext cx="7030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Analysis</a:t>
            </a:r>
            <a:endParaRPr/>
          </a:p>
        </p:txBody>
      </p:sp>
      <p:sp>
        <p:nvSpPr>
          <p:cNvPr id="427" name="Google Shape;427;p32"/>
          <p:cNvSpPr txBox="1">
            <a:spLocks noGrp="1"/>
          </p:cNvSpPr>
          <p:nvPr>
            <p:ph type="body" idx="1"/>
          </p:nvPr>
        </p:nvSpPr>
        <p:spPr>
          <a:xfrm>
            <a:off x="1303800" y="1053000"/>
            <a:ext cx="7030500" cy="32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SVM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125" y="1549125"/>
            <a:ext cx="5508000" cy="31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>
            <a:spLocks noGrp="1"/>
          </p:cNvSpPr>
          <p:nvPr>
            <p:ph type="title"/>
          </p:nvPr>
        </p:nvSpPr>
        <p:spPr>
          <a:xfrm>
            <a:off x="1056750" y="234075"/>
            <a:ext cx="70305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Analysis</a:t>
            </a:r>
            <a:endParaRPr/>
          </a:p>
        </p:txBody>
      </p:sp>
      <p:sp>
        <p:nvSpPr>
          <p:cNvPr id="434" name="Google Shape;434;p33"/>
          <p:cNvSpPr txBox="1">
            <a:spLocks noGrp="1"/>
          </p:cNvSpPr>
          <p:nvPr>
            <p:ph type="body" idx="1"/>
          </p:nvPr>
        </p:nvSpPr>
        <p:spPr>
          <a:xfrm>
            <a:off x="1288263" y="1032750"/>
            <a:ext cx="70305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500" y="1524500"/>
            <a:ext cx="5376375" cy="31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>
            <a:spLocks noGrp="1"/>
          </p:cNvSpPr>
          <p:nvPr>
            <p:ph type="title"/>
          </p:nvPr>
        </p:nvSpPr>
        <p:spPr>
          <a:xfrm>
            <a:off x="1192425" y="213825"/>
            <a:ext cx="70305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Analysis</a:t>
            </a:r>
            <a:endParaRPr/>
          </a:p>
        </p:txBody>
      </p:sp>
      <p:sp>
        <p:nvSpPr>
          <p:cNvPr id="441" name="Google Shape;441;p34"/>
          <p:cNvSpPr txBox="1">
            <a:spLocks noGrp="1"/>
          </p:cNvSpPr>
          <p:nvPr>
            <p:ph type="body" idx="1"/>
          </p:nvPr>
        </p:nvSpPr>
        <p:spPr>
          <a:xfrm>
            <a:off x="1293675" y="1002375"/>
            <a:ext cx="7030500" cy="32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KNN</a:t>
            </a:r>
            <a:endParaRPr sz="1600"/>
          </a:p>
        </p:txBody>
      </p:sp>
      <p:pic>
        <p:nvPicPr>
          <p:cNvPr id="442" name="Google Shape;4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688" y="1495750"/>
            <a:ext cx="4980475" cy="32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 txBox="1">
            <a:spLocks noGrp="1"/>
          </p:cNvSpPr>
          <p:nvPr>
            <p:ph type="title"/>
          </p:nvPr>
        </p:nvSpPr>
        <p:spPr>
          <a:xfrm>
            <a:off x="1140500" y="353650"/>
            <a:ext cx="7030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5"/>
          <p:cNvSpPr txBox="1">
            <a:spLocks noGrp="1"/>
          </p:cNvSpPr>
          <p:nvPr>
            <p:ph type="body" idx="1"/>
          </p:nvPr>
        </p:nvSpPr>
        <p:spPr>
          <a:xfrm>
            <a:off x="1303800" y="1438950"/>
            <a:ext cx="7030500" cy="33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lnSpc>
                <a:spcPct val="170454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Due to the imbalance between different kinds of labels, more data augmentation processes such as rotation and scaling on the images should be performed on the rare defect classes.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accuracy without reshaping size of image.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accuracy with different size of image.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70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 can use multiple model in a single device to achieve more accurate result.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title"/>
          </p:nvPr>
        </p:nvSpPr>
        <p:spPr>
          <a:xfrm>
            <a:off x="1130300" y="292400"/>
            <a:ext cx="70305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6"/>
          <p:cNvSpPr txBox="1">
            <a:spLocks noGrp="1"/>
          </p:cNvSpPr>
          <p:nvPr>
            <p:ph type="body" idx="1"/>
          </p:nvPr>
        </p:nvSpPr>
        <p:spPr>
          <a:xfrm>
            <a:off x="1303800" y="1367525"/>
            <a:ext cx="7030500" cy="31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models outputs the pixel wise defected area with corresponding labels. Among all the models, the task and compared their performance and achieved highest accuracy of 89.80% for Xception Model.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>
            <a:off x="1303800" y="333250"/>
            <a:ext cx="70305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body" idx="1"/>
          </p:nvPr>
        </p:nvSpPr>
        <p:spPr>
          <a:xfrm>
            <a:off x="1303800" y="1091975"/>
            <a:ext cx="7030500" cy="3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 Long, E. Shelhamer, and T. Darrell. Fully convolutional networks for semantic segmentation. In Proceedings of the IEEE conference on computer vision and pattern recognition, pages 3431–3440, 2015.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L.-C. Chen, G. Papandreou, I. Kokkinos, K. Murphy, and A. L. Yuille. Deeplab: Semantic image segmentation with deep convolutional nets, atrous convolution, and fully connected crfs. IEEE transactions on pattern analysis and machine intelligence, 40(4):834–848, 2017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H. Noh, S. Hong, and B. Han. Learning deconvolution network for semantic segmentation. In Proceedings of the IEEE international conference on computer vision, pages 1520– 1528, 2015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 Girshick. Fast r-cnn. In Proceedings of the IEEE international conference on computer vision, pages 1440–1448, 2015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T.-Y. Lin, P. Dollar, R. Girshick, K. He, B. Hariharan, and ´ S. Belongie. Feature pyramid networks for object detection. In Proceedings of the IEEE conference on computer vision and pattern recognition, pages 2117–2125, 2017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>
            <a:spLocks noGrp="1"/>
          </p:cNvSpPr>
          <p:nvPr>
            <p:ph type="title"/>
          </p:nvPr>
        </p:nvSpPr>
        <p:spPr>
          <a:xfrm>
            <a:off x="1303800" y="272000"/>
            <a:ext cx="7030500" cy="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38"/>
          <p:cNvSpPr txBox="1">
            <a:spLocks noGrp="1"/>
          </p:cNvSpPr>
          <p:nvPr>
            <p:ph type="body" idx="1"/>
          </p:nvPr>
        </p:nvSpPr>
        <p:spPr>
          <a:xfrm>
            <a:off x="1303800" y="1040950"/>
            <a:ext cx="7030500" cy="3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6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T.-Y. Lin, M. Maire, S. Belongie, J. Hays, P. Perona, D. Ramanan, P. Dollar, and C. L. Zitnick. Microsoft coco: Common objects in context. In European conference on computer vision, pages 740–755. Springer, 2014.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6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Cordts, M. Omran, S. Ramos, T. Rehfeld, M. Enzweiler, R. Benenson, U. Franke, S. Roth, and B. Schiele. The cityscapes dataset for semantic urban scene understanding. In Proceedings of the IEEE conference on computer vision and pattern recognition, pages 3213–3223, 2016.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6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Z. Zhang, A. G. Schwing, S. Fidler, and R. Urtasun. Monocular object instance segmentation and depth ordering with cnns. In Proceedings of the IEEE International Conference on Computer Vision, pages 2614–2622, 2015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6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Z. Zhang, S. Fidler, and R. Urtasun. Instance-level segmentation for autonomous driving with deep densely connected mrfs. In Proceedings of the IEEE Conference on Computer Vision and Pattern Recognition, pages 669–677, 2016.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6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Romera-Paredes and P. H. S. Torr. Recurrent instance segmentation. In European conference on computer vision, pages 312–329. Springer, 2016.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 txBox="1">
            <a:spLocks noGrp="1"/>
          </p:cNvSpPr>
          <p:nvPr>
            <p:ph type="title"/>
          </p:nvPr>
        </p:nvSpPr>
        <p:spPr>
          <a:xfrm>
            <a:off x="1303800" y="251600"/>
            <a:ext cx="7030500" cy="5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9"/>
          <p:cNvSpPr txBox="1">
            <a:spLocks noGrp="1"/>
          </p:cNvSpPr>
          <p:nvPr>
            <p:ph type="body" idx="1"/>
          </p:nvPr>
        </p:nvSpPr>
        <p:spPr>
          <a:xfrm>
            <a:off x="1303800" y="1428750"/>
            <a:ext cx="7030500" cy="28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11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L. Shen, Z. Lin, and Q. Huang. Relay backpropagation for effective learning of deep convolutional neural networks. In European conference 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11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Severstal: Steel Defect Detection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 startAt="11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F. Chollet. Xception: Deep learning with depthwise separable convolutions. In </a:t>
            </a:r>
            <a:r>
              <a:rPr lang="en-GB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Proceedings of the IEEE conference on computer vision and pattern recognition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pages 1251–1258, 2017.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>
            <a:spLocks noGrp="1"/>
          </p:cNvSpPr>
          <p:nvPr>
            <p:ph type="title"/>
          </p:nvPr>
        </p:nvSpPr>
        <p:spPr>
          <a:xfrm>
            <a:off x="1388625" y="13442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1303800" y="213825"/>
            <a:ext cx="70305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1364550" y="1356749"/>
            <a:ext cx="4315500" cy="31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What is Steel defect and how it occurs?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Production process of flat steel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Heating and Rolling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Drying and Cutting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steel sheets need to undergo careful inspection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localizing and classifying surface defects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875" y="1356750"/>
            <a:ext cx="2538574" cy="28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 txBox="1"/>
          <p:nvPr/>
        </p:nvSpPr>
        <p:spPr>
          <a:xfrm>
            <a:off x="6725325" y="4174000"/>
            <a:ext cx="153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Fig 1:  Defects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>
            <a:spLocks noGrp="1"/>
          </p:cNvSpPr>
          <p:nvPr>
            <p:ph type="title"/>
          </p:nvPr>
        </p:nvSpPr>
        <p:spPr>
          <a:xfrm>
            <a:off x="1181325" y="302600"/>
            <a:ext cx="70305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3400"/>
          </a:p>
        </p:txBody>
      </p:sp>
      <p:sp>
        <p:nvSpPr>
          <p:cNvPr id="303" name="Google Shape;303;p1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targeted to find efficient and how much it can detect defect.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goal is to find good accuracy of detection.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easy detection process for production / industry.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produce pure defectless steel sheet.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1140525" y="306125"/>
            <a:ext cx="7030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Problem</a:t>
            </a:r>
            <a:endParaRPr sz="3400"/>
          </a:p>
        </p:txBody>
      </p:sp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1303800" y="1622650"/>
            <a:ext cx="7030500" cy="27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Problem in production process.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Surface defect because of heating, rolling, drying and cutting a steel sheet.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50" y="2856625"/>
            <a:ext cx="1845324" cy="11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700" y="2856625"/>
            <a:ext cx="1845324" cy="11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663" y="2856625"/>
            <a:ext cx="1845324" cy="111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5625" y="2856625"/>
            <a:ext cx="1845324" cy="11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688500" y="4151250"/>
            <a:ext cx="1042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Scratch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7571538" y="4151250"/>
            <a:ext cx="109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Rolled in scale</a:t>
            </a:r>
            <a:endParaRPr/>
          </a:p>
        </p:txBody>
      </p:sp>
      <p:sp>
        <p:nvSpPr>
          <p:cNvPr id="316" name="Google Shape;316;p17"/>
          <p:cNvSpPr txBox="1"/>
          <p:nvPr/>
        </p:nvSpPr>
        <p:spPr>
          <a:xfrm>
            <a:off x="3070463" y="4151250"/>
            <a:ext cx="83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Inclusion</a:t>
            </a:r>
            <a:endParaRPr/>
          </a:p>
        </p:txBody>
      </p:sp>
      <p:sp>
        <p:nvSpPr>
          <p:cNvPr id="317" name="Google Shape;317;p17"/>
          <p:cNvSpPr txBox="1"/>
          <p:nvPr/>
        </p:nvSpPr>
        <p:spPr>
          <a:xfrm>
            <a:off x="5256575" y="4151250"/>
            <a:ext cx="109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Pitted surface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1181325" y="333225"/>
            <a:ext cx="70305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 sz="3400"/>
          </a:p>
        </p:txBody>
      </p:sp>
      <p:sp>
        <p:nvSpPr>
          <p:cNvPr id="323" name="Google Shape;323;p18"/>
          <p:cNvSpPr txBox="1">
            <a:spLocks noGrp="1"/>
          </p:cNvSpPr>
          <p:nvPr>
            <p:ph type="body" idx="1"/>
          </p:nvPr>
        </p:nvSpPr>
        <p:spPr>
          <a:xfrm>
            <a:off x="1303800" y="1408350"/>
            <a:ext cx="7030500" cy="31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Semantic Segmentation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CNN - Based Method (FCN)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Instance Segmentation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Proposal Based Method (Mask R-CNN)</a:t>
            </a:r>
            <a:endParaRPr sz="1600"/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Segmentation Based Method</a:t>
            </a:r>
            <a:endParaRPr sz="1600"/>
          </a:p>
          <a:p>
            <a:pPr marL="0" lvl="0" indent="0" algn="just" rtl="0">
              <a:spcBef>
                <a:spcPts val="1200"/>
              </a:spcBef>
              <a:spcAft>
                <a:spcPts val="1000"/>
              </a:spcAft>
              <a:buNone/>
            </a:pPr>
            <a:endParaRPr sz="1600">
              <a:solidFill>
                <a:srgbClr val="262626"/>
              </a:solidFill>
            </a:endParaRPr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150" y="3231125"/>
            <a:ext cx="6475726" cy="10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1303800" y="347200"/>
            <a:ext cx="7030500" cy="5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Intended Outcome</a:t>
            </a:r>
            <a:endParaRPr sz="3400"/>
          </a:p>
        </p:txBody>
      </p:sp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1303800" y="1565000"/>
            <a:ext cx="70305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To find efficient model for detect defect from image.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To achieve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good accuracy of detection.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learn how algorithms are working.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>
            <a:spLocks noGrp="1"/>
          </p:cNvSpPr>
          <p:nvPr>
            <p:ph type="title"/>
          </p:nvPr>
        </p:nvSpPr>
        <p:spPr>
          <a:xfrm>
            <a:off x="1160925" y="435425"/>
            <a:ext cx="70305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sz="3400"/>
          </a:p>
        </p:txBody>
      </p:sp>
      <p:sp>
        <p:nvSpPr>
          <p:cNvPr id="336" name="Google Shape;336;p20"/>
          <p:cNvSpPr txBox="1">
            <a:spLocks noGrp="1"/>
          </p:cNvSpPr>
          <p:nvPr>
            <p:ph type="body" idx="1"/>
          </p:nvPr>
        </p:nvSpPr>
        <p:spPr>
          <a:xfrm>
            <a:off x="1293675" y="1446650"/>
            <a:ext cx="70305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-GB" sz="1600" smtClean="0">
                <a:latin typeface="Arial"/>
                <a:ea typeface="Arial"/>
                <a:cs typeface="Arial"/>
                <a:sym typeface="Arial"/>
              </a:rPr>
              <a:t>these methods </a:t>
            </a: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for this thesis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Neural Network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CNN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 dirty="0" err="1">
                <a:latin typeface="Arial"/>
                <a:ea typeface="Arial"/>
                <a:cs typeface="Arial"/>
                <a:sym typeface="Arial"/>
              </a:rPr>
              <a:t>Xception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Clustering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KNN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Classification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SVM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-GB" sz="1600" dirty="0"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title"/>
          </p:nvPr>
        </p:nvSpPr>
        <p:spPr>
          <a:xfrm>
            <a:off x="1303800" y="337325"/>
            <a:ext cx="7030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22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and feature</a:t>
            </a:r>
            <a:endParaRPr sz="2722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body" idx="1"/>
          </p:nvPr>
        </p:nvSpPr>
        <p:spPr>
          <a:xfrm>
            <a:off x="1303800" y="1274300"/>
            <a:ext cx="7030500" cy="3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Dataset Collected from </a:t>
            </a:r>
            <a:r>
              <a:rPr lang="en-GB" sz="1700">
                <a:solidFill>
                  <a:srgbClr val="002F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PAO Severstal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GB">
                <a:solidFill>
                  <a:srgbClr val="002F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vertically integrated steel and steel-related mining company,Russia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Images provided are of size 1600 × 256 × 1 and totals 12568 counts.</a:t>
            </a:r>
            <a:endParaRPr sz="1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5902 images are with defects and 6666 images are without defects.</a:t>
            </a:r>
            <a:endParaRPr sz="1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We flatten all the images for use of this project. So there are large number of feature.</a:t>
            </a:r>
            <a:endParaRPr sz="1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We used 3100 data samples for this process.</a:t>
            </a:r>
            <a:endParaRPr sz="17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1099</Words>
  <Application>Microsoft Office PowerPoint</Application>
  <PresentationFormat>On-screen Show (16:9)</PresentationFormat>
  <Paragraphs>177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Nunito</vt:lpstr>
      <vt:lpstr>Calibri</vt:lpstr>
      <vt:lpstr>Maven Pro</vt:lpstr>
      <vt:lpstr>Momentum</vt:lpstr>
      <vt:lpstr>Bangladesh Army University Of Science And Technology</vt:lpstr>
      <vt:lpstr>Presentation Outlines</vt:lpstr>
      <vt:lpstr>Introduction</vt:lpstr>
      <vt:lpstr>Motivation</vt:lpstr>
      <vt:lpstr>Description of Problem</vt:lpstr>
      <vt:lpstr>Related Work</vt:lpstr>
      <vt:lpstr>Intended Outcome</vt:lpstr>
      <vt:lpstr>Method</vt:lpstr>
      <vt:lpstr>Dataset and feature </vt:lpstr>
      <vt:lpstr>Dataset and feature </vt:lpstr>
      <vt:lpstr>Flow Chart</vt:lpstr>
      <vt:lpstr>Flow Chart </vt:lpstr>
      <vt:lpstr>Step Analysis </vt:lpstr>
      <vt:lpstr>Step Analysis  </vt:lpstr>
      <vt:lpstr>Step Analysis  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Future Work</vt:lpstr>
      <vt:lpstr>Conclusion</vt:lpstr>
      <vt:lpstr>References</vt:lpstr>
      <vt:lpstr>References 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Army University Of Science And Technology</dc:title>
  <cp:lastModifiedBy>Microsoft account</cp:lastModifiedBy>
  <cp:revision>4</cp:revision>
  <dcterms:modified xsi:type="dcterms:W3CDTF">2022-02-07T00:07:37Z</dcterms:modified>
</cp:coreProperties>
</file>